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28" r:id="rId2"/>
    <p:sldId id="529" r:id="rId3"/>
    <p:sldId id="670" r:id="rId4"/>
    <p:sldId id="532" r:id="rId5"/>
    <p:sldId id="672" r:id="rId6"/>
    <p:sldId id="673" r:id="rId7"/>
    <p:sldId id="680" r:id="rId8"/>
    <p:sldId id="545" r:id="rId9"/>
    <p:sldId id="548" r:id="rId10"/>
    <p:sldId id="550" r:id="rId11"/>
    <p:sldId id="551" r:id="rId12"/>
    <p:sldId id="552" r:id="rId13"/>
    <p:sldId id="553" r:id="rId14"/>
    <p:sldId id="555" r:id="rId15"/>
    <p:sldId id="558" r:id="rId16"/>
    <p:sldId id="559" r:id="rId17"/>
    <p:sldId id="560" r:id="rId18"/>
    <p:sldId id="561" r:id="rId19"/>
    <p:sldId id="562" r:id="rId20"/>
    <p:sldId id="563" r:id="rId21"/>
    <p:sldId id="674" r:id="rId22"/>
    <p:sldId id="566" r:id="rId23"/>
    <p:sldId id="684" r:id="rId24"/>
    <p:sldId id="677" r:id="rId25"/>
    <p:sldId id="679" r:id="rId26"/>
    <p:sldId id="681" r:id="rId27"/>
    <p:sldId id="567" r:id="rId28"/>
    <p:sldId id="675" r:id="rId29"/>
    <p:sldId id="687" r:id="rId30"/>
    <p:sldId id="570" r:id="rId31"/>
    <p:sldId id="685" r:id="rId32"/>
    <p:sldId id="688" r:id="rId33"/>
    <p:sldId id="571" r:id="rId34"/>
    <p:sldId id="686" r:id="rId35"/>
    <p:sldId id="572" r:id="rId36"/>
    <p:sldId id="689" r:id="rId37"/>
    <p:sldId id="575" r:id="rId38"/>
    <p:sldId id="576" r:id="rId39"/>
    <p:sldId id="577" r:id="rId40"/>
    <p:sldId id="579" r:id="rId41"/>
    <p:sldId id="580" r:id="rId42"/>
    <p:sldId id="581" r:id="rId43"/>
    <p:sldId id="582" r:id="rId44"/>
    <p:sldId id="691" r:id="rId45"/>
    <p:sldId id="583" r:id="rId46"/>
    <p:sldId id="584" r:id="rId47"/>
    <p:sldId id="585" r:id="rId48"/>
    <p:sldId id="586" r:id="rId49"/>
    <p:sldId id="587" r:id="rId50"/>
    <p:sldId id="588" r:id="rId51"/>
    <p:sldId id="589" r:id="rId52"/>
    <p:sldId id="590" r:id="rId53"/>
    <p:sldId id="591" r:id="rId54"/>
    <p:sldId id="592" r:id="rId55"/>
    <p:sldId id="593" r:id="rId56"/>
    <p:sldId id="690" r:id="rId57"/>
    <p:sldId id="716" r:id="rId58"/>
    <p:sldId id="595" r:id="rId59"/>
    <p:sldId id="596" r:id="rId60"/>
    <p:sldId id="597" r:id="rId61"/>
    <p:sldId id="693" r:id="rId62"/>
    <p:sldId id="599" r:id="rId63"/>
    <p:sldId id="600" r:id="rId64"/>
    <p:sldId id="601" r:id="rId65"/>
    <p:sldId id="603" r:id="rId66"/>
    <p:sldId id="604" r:id="rId67"/>
    <p:sldId id="605" r:id="rId68"/>
    <p:sldId id="606" r:id="rId69"/>
    <p:sldId id="692" r:id="rId70"/>
    <p:sldId id="694" r:id="rId71"/>
    <p:sldId id="695" r:id="rId72"/>
    <p:sldId id="696" r:id="rId73"/>
    <p:sldId id="697" r:id="rId74"/>
    <p:sldId id="698" r:id="rId75"/>
    <p:sldId id="699" r:id="rId76"/>
    <p:sldId id="700" r:id="rId77"/>
    <p:sldId id="701" r:id="rId78"/>
    <p:sldId id="702" r:id="rId79"/>
    <p:sldId id="734" r:id="rId80"/>
    <p:sldId id="721" r:id="rId81"/>
    <p:sldId id="711" r:id="rId82"/>
    <p:sldId id="722" r:id="rId83"/>
    <p:sldId id="723" r:id="rId84"/>
    <p:sldId id="724" r:id="rId85"/>
    <p:sldId id="725" r:id="rId86"/>
    <p:sldId id="732" r:id="rId87"/>
    <p:sldId id="731" r:id="rId88"/>
    <p:sldId id="726" r:id="rId89"/>
    <p:sldId id="727" r:id="rId90"/>
    <p:sldId id="728" r:id="rId91"/>
    <p:sldId id="729" r:id="rId92"/>
    <p:sldId id="730" r:id="rId93"/>
    <p:sldId id="736" r:id="rId94"/>
    <p:sldId id="737" r:id="rId95"/>
    <p:sldId id="733" r:id="rId96"/>
    <p:sldId id="735" r:id="rId97"/>
    <p:sldId id="715" r:id="rId98"/>
    <p:sldId id="608" r:id="rId99"/>
    <p:sldId id="609" r:id="rId100"/>
    <p:sldId id="610" r:id="rId101"/>
    <p:sldId id="713" r:id="rId102"/>
    <p:sldId id="714" r:id="rId103"/>
    <p:sldId id="627" r:id="rId104"/>
    <p:sldId id="629" r:id="rId105"/>
    <p:sldId id="651" r:id="rId106"/>
    <p:sldId id="652" r:id="rId107"/>
    <p:sldId id="659" r:id="rId108"/>
    <p:sldId id="660" r:id="rId109"/>
    <p:sldId id="661" r:id="rId110"/>
    <p:sldId id="718" r:id="rId111"/>
    <p:sldId id="717" r:id="rId112"/>
    <p:sldId id="719" r:id="rId113"/>
    <p:sldId id="720" r:id="rId114"/>
    <p:sldId id="669" r:id="rId11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88" d="100"/>
          <a:sy n="88" d="100"/>
        </p:scale>
        <p:origin x="-138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19/10/2025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97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19/10/2025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40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13.xml"/><Relationship Id="rId21" Type="http://schemas.openxmlformats.org/officeDocument/2006/relationships/image" Target="../media/image10.png"/><Relationship Id="rId7" Type="http://schemas.openxmlformats.org/officeDocument/2006/relationships/tags" Target="../tags/tag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0.xml"/><Relationship Id="rId19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23.xml"/><Relationship Id="rId21" Type="http://schemas.openxmlformats.org/officeDocument/2006/relationships/image" Target="../media/image10.png"/><Relationship Id="rId7" Type="http://schemas.openxmlformats.org/officeDocument/2006/relationships/tags" Target="../tags/tag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aidanhogan.com/docs/semantic-web-now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3techs.com/technologies/overview/structured_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3techs.com/technologies/history_overview/structured_data/all/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2025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10: Linked Data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9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for Integration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76800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0884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55320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0518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55320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35832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020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0960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OWL help here?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607" y="6465332"/>
            <a:ext cx="7239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/>
      <p:bldP spid="13" grpId="1"/>
      <p:bldP spid="37" grpId="0"/>
      <p:bldP spid="37" grpId="1"/>
      <p:bldP spid="12" grpId="0" animBg="1"/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Open </a:t>
            </a:r>
            <a:r>
              <a:rPr lang="es-ES" dirty="0" err="1" smtClean="0"/>
              <a:t>Issue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/>
              <a:t>	</a:t>
            </a:r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4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476750" cy="54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1" y="3200400"/>
            <a:ext cx="3810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and write queries against Linked Data from different sources?</a:t>
            </a:r>
          </a:p>
        </p:txBody>
      </p:sp>
    </p:spTree>
    <p:extLst>
      <p:ext uri="{BB962C8B-B14F-4D97-AF65-F5344CB8AC3E}">
        <p14:creationId xmlns:p14="http://schemas.microsoft.com/office/powerpoint/2010/main" val="28632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Access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37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600200"/>
          </a:xfrm>
        </p:spPr>
        <p:txBody>
          <a:bodyPr>
            <a:noAutofit/>
          </a:bodyPr>
          <a:lstStyle/>
          <a:p>
            <a:r>
              <a:rPr lang="en-IE" sz="2800" dirty="0" smtClean="0"/>
              <a:t>Multiple clients / multiple servers (blurred)</a:t>
            </a:r>
          </a:p>
          <a:p>
            <a:r>
              <a:rPr lang="en-IE" sz="2800" dirty="0" smtClean="0"/>
              <a:t>Remote, decentralised, uncoordinated</a:t>
            </a:r>
          </a:p>
          <a:p>
            <a:r>
              <a:rPr lang="en-IE" sz="2800" dirty="0" smtClean="0"/>
              <a:t>Web scale</a:t>
            </a:r>
            <a:endParaRPr lang="en-IE" sz="2800" dirty="0"/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2" grpId="0"/>
      <p:bldP spid="14" grpId="0" animBg="1"/>
      <p:bldP spid="16" grpId="0" animBg="1"/>
      <p:bldP spid="18" grpId="0" animBg="1"/>
      <p:bldP spid="8" grpId="0" animBg="1"/>
      <p:bldP spid="9" grpId="0"/>
      <p:bldP spid="24" grpId="0" animBg="1"/>
      <p:bldP spid="25" grpId="0"/>
      <p:bldP spid="3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quality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2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Can’t trust everything you read on the Web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399" y="5704356"/>
            <a:ext cx="482121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same is true for       on the Web</a:t>
            </a:r>
          </a:p>
        </p:txBody>
      </p:sp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Legacy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66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Most</a:t>
            </a:r>
            <a:r>
              <a:rPr lang="es-CL" dirty="0" smtClean="0"/>
              <a:t> Web (meta-)data in …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5001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0685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38100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39624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 and so </a:t>
            </a:r>
            <a:r>
              <a:rPr lang="es-CL" dirty="0" err="1" smtClean="0"/>
              <a:t>on</a:t>
            </a:r>
            <a:r>
              <a:rPr lang="es-CL" dirty="0" smtClean="0"/>
              <a:t>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4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n-IE" dirty="0" smtClean="0">
                <a:solidFill>
                  <a:srgbClr val="FFC000"/>
                </a:solidFill>
              </a:rPr>
              <a:t>★★★ </a:t>
            </a:r>
            <a:r>
              <a:rPr lang="en-IE" dirty="0" smtClean="0"/>
              <a:t>to</a:t>
            </a:r>
            <a:r>
              <a:rPr lang="en-IE" dirty="0" smtClean="0">
                <a:solidFill>
                  <a:srgbClr val="FFC000"/>
                </a:solidFill>
              </a:rPr>
              <a:t> ★★★★ </a:t>
            </a:r>
            <a:r>
              <a:rPr lang="en-IE" dirty="0" smtClean="0"/>
              <a:t>is a big step!!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05663" cy="5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53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Usability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62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Usability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9797"/>
            <a:ext cx="7798327" cy="3416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542438"/>
            <a:ext cx="2303343" cy="2315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584" y="5486400"/>
            <a:ext cx="55008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kinds of interfaces can help non-expert users to better interact with Linked Data?</a:t>
            </a:r>
          </a:p>
        </p:txBody>
      </p:sp>
    </p:spTree>
    <p:extLst>
      <p:ext uri="{BB962C8B-B14F-4D97-AF65-F5344CB8AC3E}">
        <p14:creationId xmlns:p14="http://schemas.microsoft.com/office/powerpoint/2010/main" val="335588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9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Ongoing research in Chile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238152" cy="47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Four Principles of Linked Data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2"/>
              </a:rPr>
              <a:t>http://</a:t>
            </a:r>
            <a:r>
              <a:rPr lang="en-IE" dirty="0" smtClean="0">
                <a:hlinkClick r:id="rId2"/>
              </a:rPr>
              <a:t>www.w3.org/DesignIssues/LinkedData.html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905000"/>
            <a:ext cx="7167477" cy="32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 examples ...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82" name="Picture 10" descr="https://www.wired.com/wp-content/uploads/2016/05/eso10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1135213"/>
            <a:ext cx="9146055" cy="59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0737"/>
            <a:ext cx="5062538" cy="1383939"/>
          </a:xfrm>
          <a:prstGeom prst="rect">
            <a:avLst/>
          </a:prstGeom>
        </p:spPr>
      </p:pic>
      <p:pic>
        <p:nvPicPr>
          <p:cNvPr id="11" name="Picture 2" descr="http://www.newspapers.psu.edu/wp-content/uploads/sites/1856/2013/02/NYT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5" y="228600"/>
            <a:ext cx="428176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214"/>
            <a:ext cx="9144000" cy="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noProof="0" dirty="0" smtClean="0"/>
              <a:t>Linked Data </a:t>
            </a:r>
            <a:r>
              <a:rPr lang="en-GB" dirty="0" smtClean="0"/>
              <a:t>Document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48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5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2" grpId="0" animBg="1"/>
      <p:bldP spid="13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1823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243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Answer queries over Linked Data using SPARQL</a:t>
            </a:r>
            <a:endParaRPr lang="en-GB" noProof="0" dirty="0"/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30"/>
            <a:ext cx="4791975" cy="16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implement these links (called "dereferencing")?</a:t>
            </a:r>
          </a:p>
        </p:txBody>
      </p:sp>
    </p:spTree>
    <p:extLst>
      <p:ext uri="{BB962C8B-B14F-4D97-AF65-F5344CB8AC3E}">
        <p14:creationId xmlns:p14="http://schemas.microsoft.com/office/powerpoint/2010/main" val="42444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Implementing Linked Data… 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Easy-peasy. So what's the problem?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1056626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57200" y="3733800"/>
            <a:ext cx="8305800" cy="17615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ounded Rectangle 44"/>
          <p:cNvSpPr/>
          <p:nvPr/>
        </p:nvSpPr>
        <p:spPr>
          <a:xfrm>
            <a:off x="457200" y="1600200"/>
            <a:ext cx="8305800" cy="1600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886201"/>
            <a:ext cx="5897567" cy="14799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9812"/>
            <a:ext cx="4108922" cy="1237349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40386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57200" y="1600200"/>
            <a:ext cx="8305800" cy="2971800"/>
          </a:xfrm>
          <a:prstGeom prst="roundRect">
            <a:avLst>
              <a:gd name="adj" fmla="val 1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9811"/>
            <a:ext cx="5895839" cy="2517830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31242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791200"/>
            <a:ext cx="723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 URLs should only identify documents!</a:t>
            </a:r>
          </a:p>
        </p:txBody>
      </p:sp>
    </p:spTree>
    <p:extLst>
      <p:ext uri="{BB962C8B-B14F-4D97-AF65-F5344CB8AC3E}">
        <p14:creationId xmlns:p14="http://schemas.microsoft.com/office/powerpoint/2010/main" val="22672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HTTP URLs for documents, not pipes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8215"/>
            <a:ext cx="6381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2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endParaRPr lang="en-IE" sz="28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you get the document</a:t>
            </a: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50760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4766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05000" y="56611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5376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2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884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2083 0.0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777791"/>
          </a:xfrm>
        </p:spPr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2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ex.org/entity/TRAPPIST-1c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redirects to the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document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22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58559 0.001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9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4207669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Well, hash has half the number of requests!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slash decouples document URLs from entity IRIs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9767" y="3563034"/>
            <a:ext cx="9144000" cy="1770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0" y="1219200"/>
            <a:ext cx="91440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 negotiation with h</a:t>
            </a:r>
            <a:r>
              <a:rPr lang="en-IE" dirty="0" smtClean="0"/>
              <a:t>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371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843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5334" y="1524000"/>
            <a:ext cx="419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2300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1981200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r>
              <a:rPr lang="en-IE" sz="14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400" dirty="0">
              <a:solidFill>
                <a:srgbClr val="820069"/>
              </a:solidFill>
            </a:endParaRPr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92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3657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3829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896399" y="417960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733" y="3841805"/>
            <a:ext cx="419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896399" y="463680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3599" y="431737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0533" y="356303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791200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 also choose from different RDF formats; e.g., Turtle,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RDFa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(if supported by the server that is!)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99" y="4800600"/>
            <a:ext cx="355066" cy="4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52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51701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  <p:bldP spid="17" grpId="0"/>
      <p:bldP spid="19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204101"/>
            <a:ext cx="9144000" cy="2710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angle 28"/>
          <p:cNvSpPr/>
          <p:nvPr/>
        </p:nvSpPr>
        <p:spPr>
          <a:xfrm>
            <a:off x="0" y="4214511"/>
            <a:ext cx="9144000" cy="2623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negotiation with slash</a:t>
            </a:r>
            <a:endParaRPr lang="en-I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1828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524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05000" y="23083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19812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406520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81200" y="28080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2200" y="2479418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5000" y="32989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2971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6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0" lvl="1" algn="ctr"/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747053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423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896399" y="4752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7399" y="447714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96399" y="5257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6399" y="4930638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599" y="57487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3599" y="5410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96399" y="61945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6399" y="58674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4623998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4796368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53599" y="4214791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</a:t>
            </a:r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599" y="6291461"/>
            <a:ext cx="355066" cy="47697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53021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52761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0" grpId="0"/>
      <p:bldP spid="23" grpId="0"/>
      <p:bldP spid="25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Linking Open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we have not spoken much about …</a:t>
            </a:r>
            <a:endParaRPr lang="en-IE" dirty="0"/>
          </a:p>
        </p:txBody>
      </p:sp>
      <p:sp>
        <p:nvSpPr>
          <p:cNvPr id="4" name="Freeform 3"/>
          <p:cNvSpPr/>
          <p:nvPr/>
        </p:nvSpPr>
        <p:spPr>
          <a:xfrm>
            <a:off x="2975212" y="3152633"/>
            <a:ext cx="3398292" cy="614193"/>
          </a:xfrm>
          <a:custGeom>
            <a:avLst/>
            <a:gdLst>
              <a:gd name="connsiteX0" fmla="*/ 818866 w 3398292"/>
              <a:gd name="connsiteY0" fmla="*/ 27295 h 614193"/>
              <a:gd name="connsiteX1" fmla="*/ 600501 w 3398292"/>
              <a:gd name="connsiteY1" fmla="*/ 13648 h 614193"/>
              <a:gd name="connsiteX2" fmla="*/ 559558 w 3398292"/>
              <a:gd name="connsiteY2" fmla="*/ 0 h 614193"/>
              <a:gd name="connsiteX3" fmla="*/ 68239 w 3398292"/>
              <a:gd name="connsiteY3" fmla="*/ 13648 h 614193"/>
              <a:gd name="connsiteX4" fmla="*/ 27295 w 3398292"/>
              <a:gd name="connsiteY4" fmla="*/ 27295 h 614193"/>
              <a:gd name="connsiteX5" fmla="*/ 13648 w 3398292"/>
              <a:gd name="connsiteY5" fmla="*/ 122830 h 614193"/>
              <a:gd name="connsiteX6" fmla="*/ 0 w 3398292"/>
              <a:gd name="connsiteY6" fmla="*/ 191068 h 614193"/>
              <a:gd name="connsiteX7" fmla="*/ 13648 w 3398292"/>
              <a:gd name="connsiteY7" fmla="*/ 409433 h 614193"/>
              <a:gd name="connsiteX8" fmla="*/ 27295 w 3398292"/>
              <a:gd name="connsiteY8" fmla="*/ 450376 h 614193"/>
              <a:gd name="connsiteX9" fmla="*/ 122830 w 3398292"/>
              <a:gd name="connsiteY9" fmla="*/ 477671 h 614193"/>
              <a:gd name="connsiteX10" fmla="*/ 259307 w 3398292"/>
              <a:gd name="connsiteY10" fmla="*/ 504967 h 614193"/>
              <a:gd name="connsiteX11" fmla="*/ 368489 w 3398292"/>
              <a:gd name="connsiteY11" fmla="*/ 532263 h 614193"/>
              <a:gd name="connsiteX12" fmla="*/ 600501 w 3398292"/>
              <a:gd name="connsiteY12" fmla="*/ 545910 h 614193"/>
              <a:gd name="connsiteX13" fmla="*/ 1214651 w 3398292"/>
              <a:gd name="connsiteY13" fmla="*/ 573206 h 614193"/>
              <a:gd name="connsiteX14" fmla="*/ 1624084 w 3398292"/>
              <a:gd name="connsiteY14" fmla="*/ 586854 h 614193"/>
              <a:gd name="connsiteX15" fmla="*/ 2156346 w 3398292"/>
              <a:gd name="connsiteY15" fmla="*/ 586854 h 614193"/>
              <a:gd name="connsiteX16" fmla="*/ 2224585 w 3398292"/>
              <a:gd name="connsiteY16" fmla="*/ 559558 h 614193"/>
              <a:gd name="connsiteX17" fmla="*/ 2265528 w 3398292"/>
              <a:gd name="connsiteY17" fmla="*/ 532263 h 614193"/>
              <a:gd name="connsiteX18" fmla="*/ 2770495 w 3398292"/>
              <a:gd name="connsiteY18" fmla="*/ 545910 h 614193"/>
              <a:gd name="connsiteX19" fmla="*/ 2947916 w 3398292"/>
              <a:gd name="connsiteY19" fmla="*/ 573206 h 614193"/>
              <a:gd name="connsiteX20" fmla="*/ 3138985 w 3398292"/>
              <a:gd name="connsiteY20" fmla="*/ 559558 h 614193"/>
              <a:gd name="connsiteX21" fmla="*/ 3302758 w 3398292"/>
              <a:gd name="connsiteY21" fmla="*/ 532263 h 614193"/>
              <a:gd name="connsiteX22" fmla="*/ 3370997 w 3398292"/>
              <a:gd name="connsiteY22" fmla="*/ 436728 h 614193"/>
              <a:gd name="connsiteX23" fmla="*/ 3398292 w 3398292"/>
              <a:gd name="connsiteY23" fmla="*/ 354842 h 614193"/>
              <a:gd name="connsiteX24" fmla="*/ 3370997 w 3398292"/>
              <a:gd name="connsiteY24" fmla="*/ 218364 h 614193"/>
              <a:gd name="connsiteX25" fmla="*/ 3343701 w 3398292"/>
              <a:gd name="connsiteY25" fmla="*/ 177421 h 614193"/>
              <a:gd name="connsiteX26" fmla="*/ 3302758 w 3398292"/>
              <a:gd name="connsiteY26" fmla="*/ 163773 h 614193"/>
              <a:gd name="connsiteX27" fmla="*/ 3261815 w 3398292"/>
              <a:gd name="connsiteY27" fmla="*/ 136477 h 614193"/>
              <a:gd name="connsiteX28" fmla="*/ 3098042 w 3398292"/>
              <a:gd name="connsiteY28" fmla="*/ 95534 h 614193"/>
              <a:gd name="connsiteX29" fmla="*/ 2797791 w 3398292"/>
              <a:gd name="connsiteY29" fmla="*/ 68239 h 614193"/>
              <a:gd name="connsiteX30" fmla="*/ 2743200 w 3398292"/>
              <a:gd name="connsiteY30" fmla="*/ 54591 h 614193"/>
              <a:gd name="connsiteX31" fmla="*/ 2702257 w 3398292"/>
              <a:gd name="connsiteY31" fmla="*/ 40943 h 614193"/>
              <a:gd name="connsiteX32" fmla="*/ 1624084 w 3398292"/>
              <a:gd name="connsiteY32" fmla="*/ 27295 h 614193"/>
              <a:gd name="connsiteX33" fmla="*/ 1433015 w 3398292"/>
              <a:gd name="connsiteY33" fmla="*/ 13648 h 614193"/>
              <a:gd name="connsiteX34" fmla="*/ 914400 w 3398292"/>
              <a:gd name="connsiteY34" fmla="*/ 27295 h 614193"/>
              <a:gd name="connsiteX35" fmla="*/ 818866 w 3398292"/>
              <a:gd name="connsiteY35" fmla="*/ 27295 h 6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98292" h="614193">
                <a:moveTo>
                  <a:pt x="818866" y="27295"/>
                </a:moveTo>
                <a:cubicBezTo>
                  <a:pt x="766550" y="25021"/>
                  <a:pt x="673031" y="21283"/>
                  <a:pt x="600501" y="13648"/>
                </a:cubicBezTo>
                <a:cubicBezTo>
                  <a:pt x="586194" y="12142"/>
                  <a:pt x="573944" y="0"/>
                  <a:pt x="559558" y="0"/>
                </a:cubicBezTo>
                <a:cubicBezTo>
                  <a:pt x="395722" y="0"/>
                  <a:pt x="232012" y="9099"/>
                  <a:pt x="68239" y="13648"/>
                </a:cubicBezTo>
                <a:cubicBezTo>
                  <a:pt x="54591" y="18197"/>
                  <a:pt x="33729" y="14428"/>
                  <a:pt x="27295" y="27295"/>
                </a:cubicBezTo>
                <a:cubicBezTo>
                  <a:pt x="12909" y="56067"/>
                  <a:pt x="18936" y="91099"/>
                  <a:pt x="13648" y="122830"/>
                </a:cubicBezTo>
                <a:cubicBezTo>
                  <a:pt x="9835" y="145711"/>
                  <a:pt x="4549" y="168322"/>
                  <a:pt x="0" y="191068"/>
                </a:cubicBezTo>
                <a:cubicBezTo>
                  <a:pt x="4549" y="263856"/>
                  <a:pt x="6013" y="336903"/>
                  <a:pt x="13648" y="409433"/>
                </a:cubicBezTo>
                <a:cubicBezTo>
                  <a:pt x="15154" y="423740"/>
                  <a:pt x="17123" y="440204"/>
                  <a:pt x="27295" y="450376"/>
                </a:cubicBezTo>
                <a:cubicBezTo>
                  <a:pt x="33841" y="456922"/>
                  <a:pt x="122332" y="477529"/>
                  <a:pt x="122830" y="477671"/>
                </a:cubicBezTo>
                <a:cubicBezTo>
                  <a:pt x="266737" y="518787"/>
                  <a:pt x="-12465" y="450612"/>
                  <a:pt x="259307" y="504967"/>
                </a:cubicBezTo>
                <a:cubicBezTo>
                  <a:pt x="296093" y="512324"/>
                  <a:pt x="331040" y="530060"/>
                  <a:pt x="368489" y="532263"/>
                </a:cubicBezTo>
                <a:lnTo>
                  <a:pt x="600501" y="545910"/>
                </a:lnTo>
                <a:cubicBezTo>
                  <a:pt x="880269" y="580881"/>
                  <a:pt x="656946" y="556558"/>
                  <a:pt x="1214651" y="573206"/>
                </a:cubicBezTo>
                <a:lnTo>
                  <a:pt x="1624084" y="586854"/>
                </a:lnTo>
                <a:cubicBezTo>
                  <a:pt x="1831528" y="628341"/>
                  <a:pt x="1752730" y="617901"/>
                  <a:pt x="2156346" y="586854"/>
                </a:cubicBezTo>
                <a:cubicBezTo>
                  <a:pt x="2180772" y="584975"/>
                  <a:pt x="2202673" y="570514"/>
                  <a:pt x="2224585" y="559558"/>
                </a:cubicBezTo>
                <a:cubicBezTo>
                  <a:pt x="2239256" y="552223"/>
                  <a:pt x="2251880" y="541361"/>
                  <a:pt x="2265528" y="532263"/>
                </a:cubicBezTo>
                <a:lnTo>
                  <a:pt x="2770495" y="545910"/>
                </a:lnTo>
                <a:cubicBezTo>
                  <a:pt x="2891497" y="551059"/>
                  <a:pt x="2872974" y="548225"/>
                  <a:pt x="2947916" y="573206"/>
                </a:cubicBezTo>
                <a:lnTo>
                  <a:pt x="3138985" y="559558"/>
                </a:lnTo>
                <a:cubicBezTo>
                  <a:pt x="3262668" y="548803"/>
                  <a:pt x="3227429" y="557372"/>
                  <a:pt x="3302758" y="532263"/>
                </a:cubicBezTo>
                <a:cubicBezTo>
                  <a:pt x="3308252" y="524938"/>
                  <a:pt x="3363743" y="453050"/>
                  <a:pt x="3370997" y="436728"/>
                </a:cubicBezTo>
                <a:cubicBezTo>
                  <a:pt x="3382682" y="410436"/>
                  <a:pt x="3398292" y="354842"/>
                  <a:pt x="3398292" y="354842"/>
                </a:cubicBezTo>
                <a:cubicBezTo>
                  <a:pt x="3393262" y="319633"/>
                  <a:pt x="3390054" y="256477"/>
                  <a:pt x="3370997" y="218364"/>
                </a:cubicBezTo>
                <a:cubicBezTo>
                  <a:pt x="3363661" y="203693"/>
                  <a:pt x="3356509" y="187668"/>
                  <a:pt x="3343701" y="177421"/>
                </a:cubicBezTo>
                <a:cubicBezTo>
                  <a:pt x="3332467" y="168434"/>
                  <a:pt x="3315625" y="170207"/>
                  <a:pt x="3302758" y="163773"/>
                </a:cubicBezTo>
                <a:cubicBezTo>
                  <a:pt x="3288087" y="156437"/>
                  <a:pt x="3276804" y="143139"/>
                  <a:pt x="3261815" y="136477"/>
                </a:cubicBezTo>
                <a:cubicBezTo>
                  <a:pt x="3192817" y="105811"/>
                  <a:pt x="3170665" y="108738"/>
                  <a:pt x="3098042" y="95534"/>
                </a:cubicBezTo>
                <a:cubicBezTo>
                  <a:pt x="2932521" y="65439"/>
                  <a:pt x="3124147" y="87435"/>
                  <a:pt x="2797791" y="68239"/>
                </a:cubicBezTo>
                <a:cubicBezTo>
                  <a:pt x="2779594" y="63690"/>
                  <a:pt x="2761235" y="59744"/>
                  <a:pt x="2743200" y="54591"/>
                </a:cubicBezTo>
                <a:cubicBezTo>
                  <a:pt x="2729368" y="50639"/>
                  <a:pt x="2716639" y="41294"/>
                  <a:pt x="2702257" y="40943"/>
                </a:cubicBezTo>
                <a:cubicBezTo>
                  <a:pt x="2342944" y="32179"/>
                  <a:pt x="1983475" y="31844"/>
                  <a:pt x="1624084" y="27295"/>
                </a:cubicBezTo>
                <a:cubicBezTo>
                  <a:pt x="1560394" y="22746"/>
                  <a:pt x="1496867" y="13648"/>
                  <a:pt x="1433015" y="13648"/>
                </a:cubicBezTo>
                <a:cubicBezTo>
                  <a:pt x="1260083" y="13648"/>
                  <a:pt x="1087291" y="23537"/>
                  <a:pt x="914400" y="27295"/>
                </a:cubicBezTo>
                <a:cubicBezTo>
                  <a:pt x="878015" y="28086"/>
                  <a:pt x="871182" y="29569"/>
                  <a:pt x="818866" y="27295"/>
                </a:cubicBezTo>
                <a:close/>
              </a:path>
            </a:pathLst>
          </a:cu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how do we use RDF(S)/OWL/SPARQL </a:t>
            </a:r>
          </a:p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to build a “Web of Data”?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27247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b="1" dirty="0" smtClean="0">
                <a:solidFill>
                  <a:schemeClr val="tx1"/>
                </a:solidFill>
              </a:rPr>
              <a:t>CC7220-1</a:t>
            </a:r>
            <a:br>
              <a:rPr lang="en-IE" b="1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La Web de </a:t>
            </a:r>
            <a:r>
              <a:rPr lang="en-IE" b="1" cap="small" dirty="0" err="1" smtClean="0">
                <a:solidFill>
                  <a:schemeClr val="tx1"/>
                </a:solidFill>
              </a:rPr>
              <a:t>Datos</a:t>
            </a:r>
            <a:r>
              <a:rPr lang="en-IE" b="1" cap="small" dirty="0" smtClean="0">
                <a:solidFill>
                  <a:schemeClr val="tx1"/>
                </a:solidFill>
              </a:rPr>
              <a:t/>
            </a:r>
            <a:br>
              <a:rPr lang="en-IE" b="1" cap="small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Primavera </a:t>
            </a:r>
            <a:r>
              <a:rPr lang="en-IE" b="1" dirty="0" smtClean="0">
                <a:solidFill>
                  <a:schemeClr val="tx1"/>
                </a:solidFill>
              </a:rPr>
              <a:t>2025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Open Data ...</a:t>
            </a:r>
            <a:endParaRPr lang="en-IE" dirty="0"/>
          </a:p>
        </p:txBody>
      </p:sp>
      <p:pic>
        <p:nvPicPr>
          <p:cNvPr id="3379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667000" y="1676400"/>
            <a:ext cx="6267450" cy="1676400"/>
          </a:xfrm>
          <a:prstGeom prst="cloudCallout">
            <a:avLst>
              <a:gd name="adj1" fmla="val -64490"/>
              <a:gd name="adj2" fmla="val -1474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2651" y="4191119"/>
            <a:ext cx="6096000" cy="1944687"/>
          </a:xfrm>
          <a:prstGeom prst="cloudCallout">
            <a:avLst>
              <a:gd name="adj1" fmla="val 67040"/>
              <a:gd name="adj2" fmla="val 1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722435" y="61953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meets Linked Data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0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006788" y="2893953"/>
            <a:ext cx="5384611" cy="1676400"/>
          </a:xfrm>
          <a:prstGeom prst="cloudCallout">
            <a:avLst>
              <a:gd name="adj1" fmla="val -49536"/>
              <a:gd name="adj2" fmla="val -7743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52600" y="2759810"/>
            <a:ext cx="6096000" cy="1944687"/>
          </a:xfrm>
          <a:prstGeom prst="cloudCallout">
            <a:avLst>
              <a:gd name="adj1" fmla="val 40846"/>
              <a:gd name="adj2" fmla="val 767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752600" y="2781419"/>
            <a:ext cx="6096000" cy="1944687"/>
          </a:xfrm>
          <a:prstGeom prst="cloudCallout">
            <a:avLst>
              <a:gd name="adj1" fmla="val -187064"/>
              <a:gd name="adj2" fmla="val 167285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b="1" smtClean="0">
                <a:solidFill>
                  <a:schemeClr val="tx1"/>
                </a:solidFill>
              </a:rPr>
              <a:t>Linked Open Data</a:t>
            </a:r>
            <a:endParaRPr lang="en-I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5 </a:t>
            </a:r>
            <a:r>
              <a:rPr lang="en-IE" dirty="0" smtClean="0">
                <a:solidFill>
                  <a:srgbClr val="FFC000"/>
                </a:solidFill>
              </a:rPr>
              <a:t>★</a:t>
            </a:r>
            <a:r>
              <a:rPr lang="en-IE" dirty="0" smtClean="0"/>
              <a:t>’s of Linked Open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Publish data under open licence</a:t>
            </a:r>
            <a:endParaRPr lang="en-IE" sz="2400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Make the data “machine readable”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Spreadsheet better than a PDF table 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non-proprietary formats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CSV text file better than Excel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>
                <a:solidFill>
                  <a:srgbClr val="FFC000"/>
                </a:solidFill>
              </a:rPr>
              <a:t>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URIs to name your stuff </a:t>
            </a:r>
            <a:r>
              <a:rPr lang="en-IE" sz="2000" dirty="0" smtClean="0">
                <a:solidFill>
                  <a:srgbClr val="0070C0"/>
                </a:solidFill>
              </a:rPr>
              <a:t>(hint: RDF)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use unambiguous identifiers that can be linked/looked up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rgbClr val="FFC000"/>
                </a:solidFill>
              </a:rPr>
              <a:t>★★★★★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Provide links to other content </a:t>
            </a:r>
            <a:r>
              <a:rPr lang="en-IE" sz="2000" dirty="0">
                <a:solidFill>
                  <a:srgbClr val="0070C0"/>
                </a:solidFill>
              </a:rPr>
              <a:t>(hint: </a:t>
            </a:r>
            <a:r>
              <a:rPr lang="en-IE" sz="2000" dirty="0" smtClean="0">
                <a:solidFill>
                  <a:srgbClr val="0070C0"/>
                </a:solidFill>
              </a:rPr>
              <a:t>Linked Data)</a:t>
            </a:r>
            <a:endParaRPr lang="en-IE" sz="2000" dirty="0" smtClean="0"/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so consumers can follow links to find out more</a:t>
            </a:r>
            <a:endParaRPr lang="en-I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34" y="609600"/>
            <a:ext cx="2286000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Each</a:t>
            </a:r>
            <a:r>
              <a:rPr lang="es-CL" dirty="0" smtClean="0"/>
              <a:t> </a:t>
            </a:r>
            <a:r>
              <a:rPr lang="es-CL" dirty="0" err="1" smtClean="0"/>
              <a:t>star</a:t>
            </a:r>
            <a:r>
              <a:rPr lang="es-CL" dirty="0" smtClean="0"/>
              <a:t> </a:t>
            </a:r>
            <a:r>
              <a:rPr lang="es-CL" dirty="0" err="1" smtClean="0"/>
              <a:t>improves</a:t>
            </a:r>
            <a:r>
              <a:rPr lang="es-CL" dirty="0" smtClean="0"/>
              <a:t> </a:t>
            </a:r>
            <a:r>
              <a:rPr lang="es-CL" dirty="0" err="1" smtClean="0"/>
              <a:t>interoperability</a:t>
            </a:r>
            <a:r>
              <a:rPr lang="es-CL" dirty="0" smtClean="0"/>
              <a:t> of data</a:t>
            </a:r>
            <a:endParaRPr lang="es-CL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8438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Datasets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60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http://lod-cloud.net/versions/2007-10-0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5732"/>
            <a:ext cx="5347408" cy="41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6166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</p:txBody>
      </p:sp>
    </p:spTree>
    <p:extLst>
      <p:ext uri="{BB962C8B-B14F-4D97-AF65-F5344CB8AC3E}">
        <p14:creationId xmlns:p14="http://schemas.microsoft.com/office/powerpoint/2010/main" val="1810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http://lod-cloud.net/versions/2007-11-10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870365"/>
            <a:ext cx="59819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83099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</p:txBody>
      </p:sp>
    </p:spTree>
    <p:extLst>
      <p:ext uri="{BB962C8B-B14F-4D97-AF65-F5344CB8AC3E}">
        <p14:creationId xmlns:p14="http://schemas.microsoft.com/office/powerpoint/2010/main" val="25065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http://lod-cloud.net/versions/2008-02-2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6466990" cy="47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</p:txBody>
      </p:sp>
    </p:spTree>
    <p:extLst>
      <p:ext uri="{BB962C8B-B14F-4D97-AF65-F5344CB8AC3E}">
        <p14:creationId xmlns:p14="http://schemas.microsoft.com/office/powerpoint/2010/main" val="17017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http://lod-cloud.net/versions/2008-09-1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066914" cy="46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</p:txBody>
      </p:sp>
    </p:spTree>
    <p:extLst>
      <p:ext uri="{BB962C8B-B14F-4D97-AF65-F5344CB8AC3E}">
        <p14:creationId xmlns:p14="http://schemas.microsoft.com/office/powerpoint/2010/main" val="14604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http://lod-cloud.net/versions/2009-03-05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447800"/>
            <a:ext cx="66004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93899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</p:txBody>
      </p:sp>
    </p:spTree>
    <p:extLst>
      <p:ext uri="{BB962C8B-B14F-4D97-AF65-F5344CB8AC3E}">
        <p14:creationId xmlns:p14="http://schemas.microsoft.com/office/powerpoint/2010/main" val="29796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are we missing from here to build a Web of Data?</a:t>
            </a:r>
          </a:p>
        </p:txBody>
      </p:sp>
    </p:spTree>
    <p:extLst>
      <p:ext uri="{BB962C8B-B14F-4D97-AF65-F5344CB8AC3E}">
        <p14:creationId xmlns:p14="http://schemas.microsoft.com/office/powerpoint/2010/main" val="3415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81514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230832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</p:txBody>
      </p:sp>
    </p:spTree>
    <p:extLst>
      <p:ext uri="{BB962C8B-B14F-4D97-AF65-F5344CB8AC3E}">
        <p14:creationId xmlns:p14="http://schemas.microsoft.com/office/powerpoint/2010/main" val="1977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Oct 2007</a:t>
            </a:r>
            <a:endParaRPr lang="en-IE" i="1" dirty="0"/>
          </a:p>
        </p:txBody>
      </p:sp>
      <p:pic>
        <p:nvPicPr>
          <p:cNvPr id="3074" name="Picture 2" descr="http://lod-cloud.net/versions/2010-09-22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8"/>
            <a:ext cx="8194664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2671" y="1808018"/>
            <a:ext cx="1752600" cy="2677656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</p:txBody>
      </p:sp>
    </p:spTree>
    <p:extLst>
      <p:ext uri="{BB962C8B-B14F-4D97-AF65-F5344CB8AC3E}">
        <p14:creationId xmlns:p14="http://schemas.microsoft.com/office/powerpoint/2010/main" val="39827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046988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</p:txBody>
      </p:sp>
    </p:spTree>
    <p:extLst>
      <p:ext uri="{BB962C8B-B14F-4D97-AF65-F5344CB8AC3E}">
        <p14:creationId xmlns:p14="http://schemas.microsoft.com/office/powerpoint/2010/main" val="23367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41632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4065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78565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27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524371"/>
            <a:ext cx="8013002" cy="525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15498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</p:txBody>
      </p:sp>
    </p:spTree>
    <p:extLst>
      <p:ext uri="{BB962C8B-B14F-4D97-AF65-F5344CB8AC3E}">
        <p14:creationId xmlns:p14="http://schemas.microsoft.com/office/powerpoint/2010/main" val="11797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</p:spTree>
    <p:extLst>
      <p:ext uri="{BB962C8B-B14F-4D97-AF65-F5344CB8AC3E}">
        <p14:creationId xmlns:p14="http://schemas.microsoft.com/office/powerpoint/2010/main" val="23273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</p:spTree>
    <p:extLst>
      <p:ext uri="{BB962C8B-B14F-4D97-AF65-F5344CB8AC3E}">
        <p14:creationId xmlns:p14="http://schemas.microsoft.com/office/powerpoint/2010/main" val="12418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415"/>
            <a:ext cx="9144000" cy="50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541"/>
            <a:ext cx="9144000" cy="5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Links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add links to this picture?</a:t>
            </a:r>
          </a:p>
        </p:txBody>
      </p: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5" name="Picture 4" descr="GeoNames.o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352641"/>
            <a:ext cx="9144000" cy="5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Governmental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007"/>
            <a:ext cx="9144000" cy="5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9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298"/>
            <a:ext cx="9144000" cy="36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245"/>
            <a:ext cx="9144000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E-Commerce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5" name="Picture 4" descr="GoodRelations  The Professional Web Vocabulary for E Comme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21"/>
            <a:ext cx="9144000" cy="4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182" y="1584237"/>
            <a:ext cx="8106927" cy="42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637"/>
            <a:ext cx="9144000" cy="53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Pokémon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69</a:t>
            </a:fld>
            <a:endParaRPr lang="de-DE"/>
          </a:p>
        </p:txBody>
      </p:sp>
      <p:pic>
        <p:nvPicPr>
          <p:cNvPr id="4098" name="Picture 2" descr="Image result for poke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82" y="2610709"/>
            <a:ext cx="7083617" cy="42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ke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7" y="1417975"/>
            <a:ext cx="1429497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75" y="1364183"/>
            <a:ext cx="6205824" cy="12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filled with IRIs!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972402" y="2362200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235115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530788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590800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2933700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235115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530789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3810000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530787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3809999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3814546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1815151" y="3235117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ectangle 36"/>
          <p:cNvSpPr/>
          <p:nvPr/>
        </p:nvSpPr>
        <p:spPr>
          <a:xfrm>
            <a:off x="2133601" y="3247024"/>
            <a:ext cx="3276600" cy="283766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any IRI could be a link!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if every dataset describes data with their own vocabulary 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datasets will be impossible to integrate and query.</a:t>
            </a:r>
          </a:p>
          <a:p>
            <a:pPr algn="ctr"/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we address this issue?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07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Indexes vocabularies for re-use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05000"/>
            <a:ext cx="5376862" cy="4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614"/>
            <a:ext cx="9144000" cy="45325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DCTERMS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documents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FOAF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people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040"/>
            <a:ext cx="9144000" cy="445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2401040"/>
            <a:ext cx="9144000" cy="45522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SKOS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taxonomies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56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819"/>
            <a:ext cx="9144000" cy="4820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CC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licencing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76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484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293494"/>
            <a:ext cx="5634038" cy="38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pic>
        <p:nvPicPr>
          <p:cNvPr id="5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6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Pre-Linked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5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245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TAKING OFF</a:t>
            </a:r>
            <a:endParaRPr lang="en-IE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0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3400" y="447953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who is using these datasets (and for what)?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stories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" y="1066800"/>
            <a:ext cx="85058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3800" y="6324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aidanhogan.com/docs/semantic-web-now.pdf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0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1" y="1600200"/>
            <a:ext cx="8229600" cy="404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7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305800" cy="317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2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rich snippets …</a:t>
            </a:r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6" y="1285324"/>
            <a:ext cx="7862888" cy="54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30" y="59803"/>
            <a:ext cx="3304540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59" y="0"/>
            <a:ext cx="2743200" cy="23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65" y="3872648"/>
            <a:ext cx="2600325" cy="298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429000"/>
            <a:ext cx="4285878" cy="428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8213"/>
            <a:ext cx="2097330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83528"/>
            <a:ext cx="2299536" cy="417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3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Graph</a:t>
            </a: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Google's Knowledge Graph) Google Knowledge Network Has Over 500 Billion  Fa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248914" cy="440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Panel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285325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704" y="1590124"/>
            <a:ext cx="4042095" cy="510458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2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Schema.org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70" y="240975"/>
            <a:ext cx="1524952" cy="5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982922" cy="479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This Is Yahoo's Brand New Logo - Business Insi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7" y="287415"/>
            <a:ext cx="2140284" cy="40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897288"/>
            <a:ext cx="2291241" cy="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Yandex Search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1" y="793805"/>
            <a:ext cx="1463954" cy="8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6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4518"/>
            <a:ext cx="6004594" cy="324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27" y="3947804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91" y="3429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7" y="3562067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7" y="347994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13" y="395875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13" y="5676238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171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17" y="440595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4" y="534196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98" y="608998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Facebook’s Open Graph</a:t>
            </a:r>
            <a:endParaRPr lang="en-GB" noProof="0" dirty="0"/>
          </a:p>
        </p:txBody>
      </p:sp>
      <p:pic>
        <p:nvPicPr>
          <p:cNvPr id="13314" name="Picture 2" descr="http://smilesofindia.com/wp-content/uploads/2015/09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6482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digitechwebdesignaustin.com/wp-content/uploads/2011/07/facebook-open-graph-overview-1-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65313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"/>
            <a:ext cx="37338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1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86000" y="62484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w3techs.com/technologies/overview/structured_data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2089"/>
            <a:ext cx="7843277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66" y="6096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5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447800" y="6248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w3techs.com/technologies/history_overview/structured_data/all/y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istorical yearly trends in the usage statistics of structured data formats for webs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53065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0083"/>
            <a:ext cx="7962900" cy="74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3" y="2615514"/>
            <a:ext cx="8081963" cy="393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6490"/>
            <a:ext cx="2102064" cy="125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0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0" y="1421026"/>
            <a:ext cx="8382000" cy="529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30" y="269789"/>
            <a:ext cx="2895600" cy="96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8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838200" y="6019800"/>
            <a:ext cx="74676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5-Star Linking Open Data Scheme</a:t>
            </a:r>
            <a:endParaRPr lang="en-IE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194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1125184"/>
            <a:ext cx="6443662" cy="5741054"/>
          </a:xfrm>
          <a:prstGeom prst="rect">
            <a:avLst/>
          </a:prstGeom>
        </p:spPr>
      </p:pic>
      <p:pic>
        <p:nvPicPr>
          <p:cNvPr id="11266" name="Picture 2" descr="Pin on Creating Knowledge Infrastructu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62" y="381000"/>
            <a:ext cx="1562100" cy="14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0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Social </a:t>
            </a:r>
            <a:r>
              <a:rPr lang="es-ES" dirty="0" err="1" smtClean="0"/>
              <a:t>Linked</a:t>
            </a:r>
            <a:r>
              <a:rPr lang="es-ES" dirty="0" smtClean="0"/>
              <a:t> Data: SOLID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39536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Entering Unknown Territory:</a:t>
            </a:r>
            <a:b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</a:br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Open Research Questions!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Integration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02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353,07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4cm}&#10;~~\begin{lstlisting}[]&#10;SELECT ?planet ?jupiterMass&#10;WHERE { &#10;  :TRAPPIST-1 :child ?planet . &#10;  OPTIONAL { ?planet :mass ?jupiterMass }&#10;}&#10;ORDER BY DESC(?jupiterMass)&#10;\end{lstlisting}&#10;\end{minipage}&#10;\end{document}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4,3441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4,0787"/>
  <p:tag name="ORIGINALWIDTH" val="2044,035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7,66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8.026"/>
  <p:tag name="ORIGINALWIDTH" val="4514.88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12.5cm}&#10;~~\begin{lstlisting}[]&#10;PREFIX geo: &lt;http://www.opengis.net/ont/geosparql#&gt;&#10;PREFIX lgdo: &lt;http://linkedgeodata.org/ontology/&gt;&#10;PREFIX geom: &lt;http://geovocab.org/geometry#&gt;&#10;PREFIX bif: &lt;bif:&gt;&#10;&#10;SELECT ?country ?geometry ?label WHERE {&#10;  ¬SERVICE &lt;http://linkedgeodata.org/sparql&gt; {¬&#10;    ¬?s geom:geometry [ geo:asWKT ?geometry ] ;¬&#10;       ¬a lgdo:Embassy ;¬ &#10;       ¬lgdo:country ?code ;¬&#10;       ¬rdfs:label ?label .¬&#10;    ¬FILTER(bif:st_intersects(?geometry, bif:st_point(-70.6693,-33.4489), 10))¬&#10;  ¬}¬&#10;  ?country wdt:P297 ?code ;&#10;     wdt:P30 wd:Q48 .  # continent: Asia&#10;}\end{lstlisting}&#10;\end{minipage}&#10;\end{document}"/>
  <p:tag name="IGUANATEXSIZE" val="17"/>
  <p:tag name="IGUANATEXCURSOR" val="96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31658</TotalTime>
  <Words>1523</Words>
  <Application>Microsoft Office PowerPoint</Application>
  <PresentationFormat>On-screen Show (4:3)</PresentationFormat>
  <Paragraphs>418</Paragraphs>
  <Slides>114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CC7220-1 La Web de Datos Primavera 2025  Lecture  10: Linked Data</vt:lpstr>
      <vt:lpstr>Previously …</vt:lpstr>
      <vt:lpstr>Semantic Web: Data, Logic, Query</vt:lpstr>
      <vt:lpstr>But we have not spoken much about …</vt:lpstr>
      <vt:lpstr>Semantic Web: Data, Logic, Query</vt:lpstr>
      <vt:lpstr>Semantic Web: Data, Logic, Query, Links</vt:lpstr>
      <vt:lpstr>RDF filled with IRIs!</vt:lpstr>
      <vt:lpstr>Pre-Linked Data …</vt:lpstr>
      <vt:lpstr>Semantic Web, early days (pre-2006)</vt:lpstr>
      <vt:lpstr>Linked Data …</vt:lpstr>
      <vt:lpstr>Linked Data … 2006 </vt:lpstr>
      <vt:lpstr>Four Principles of Linked Data </vt:lpstr>
      <vt:lpstr>Linked Data examples ...</vt:lpstr>
      <vt:lpstr>PowerPoint Presentation</vt:lpstr>
      <vt:lpstr>PowerPoint Presentation</vt:lpstr>
      <vt:lpstr>Linked Data Document</vt:lpstr>
      <vt:lpstr>Linked Data Graph</vt:lpstr>
      <vt:lpstr>Linked Data Graph</vt:lpstr>
      <vt:lpstr>Linked Data Graph</vt:lpstr>
      <vt:lpstr>Answer queries over Linked Data using SPARQL</vt:lpstr>
      <vt:lpstr>Linked Data Graph</vt:lpstr>
      <vt:lpstr>Implementing Linked Data… </vt:lpstr>
      <vt:lpstr>Three recipes for dereferencing</vt:lpstr>
      <vt:lpstr>URL Recipe</vt:lpstr>
      <vt:lpstr>URL Recipe: The Problem</vt:lpstr>
      <vt:lpstr>URL Recipe: The Problem</vt:lpstr>
      <vt:lpstr>HTTP URLs for documents, not pipes</vt:lpstr>
      <vt:lpstr>Three recipes for dereferencing</vt:lpstr>
      <vt:lpstr>Hash Recipe</vt:lpstr>
      <vt:lpstr>Hash Recipe</vt:lpstr>
      <vt:lpstr>Three recipes for dereferencing</vt:lpstr>
      <vt:lpstr>Slash Recipe</vt:lpstr>
      <vt:lpstr>Slash Recipe</vt:lpstr>
      <vt:lpstr>Three recipes for dereferencing</vt:lpstr>
      <vt:lpstr>Hash vs. Slash</vt:lpstr>
      <vt:lpstr>Hash vs. Slash</vt:lpstr>
      <vt:lpstr>Content negotiation with hash</vt:lpstr>
      <vt:lpstr>Content negotiation with slash</vt:lpstr>
      <vt:lpstr>Linking Open Data</vt:lpstr>
      <vt:lpstr>Open Data ...</vt:lpstr>
      <vt:lpstr>Linked Open Data</vt:lpstr>
      <vt:lpstr>The 5 ★’s of Linked Open Data</vt:lpstr>
      <vt:lpstr>Each star improves interoperability of data</vt:lpstr>
      <vt:lpstr>Linked Open Datasets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Cross-Domain</vt:lpstr>
      <vt:lpstr>Cross-Domain</vt:lpstr>
      <vt:lpstr>Geographic</vt:lpstr>
      <vt:lpstr>Geographic</vt:lpstr>
      <vt:lpstr>Governmental</vt:lpstr>
      <vt:lpstr>Governmental</vt:lpstr>
      <vt:lpstr>Life Sciences</vt:lpstr>
      <vt:lpstr>Life Sciences</vt:lpstr>
      <vt:lpstr>E-Commerce</vt:lpstr>
      <vt:lpstr>Media</vt:lpstr>
      <vt:lpstr>Media</vt:lpstr>
      <vt:lpstr>Pokémon</vt:lpstr>
      <vt:lpstr>PowerPoint Presentation</vt:lpstr>
      <vt:lpstr>Linked Open Vocabularies</vt:lpstr>
      <vt:lpstr>Linked Open Vocabularies</vt:lpstr>
      <vt:lpstr>DCTERMS</vt:lpstr>
      <vt:lpstr>FOAF</vt:lpstr>
      <vt:lpstr>SKOS</vt:lpstr>
      <vt:lpstr>CC</vt:lpstr>
      <vt:lpstr>SCHEMA</vt:lpstr>
      <vt:lpstr>SCHEMA</vt:lpstr>
      <vt:lpstr>PowerPoint Presentation</vt:lpstr>
      <vt:lpstr>PowerPoint Presentation</vt:lpstr>
      <vt:lpstr>PowerPoint Presentation</vt:lpstr>
      <vt:lpstr>Success stories</vt:lpstr>
      <vt:lpstr>Wikidata</vt:lpstr>
      <vt:lpstr>Wikidata</vt:lpstr>
      <vt:lpstr>Google’s rich snippets …</vt:lpstr>
      <vt:lpstr>PowerPoint Presentation</vt:lpstr>
      <vt:lpstr>Google’s Knowledge Graph</vt:lpstr>
      <vt:lpstr>Google’s Knowledge Panel</vt:lpstr>
      <vt:lpstr>Schema.org</vt:lpstr>
      <vt:lpstr>Facebook’s Open Graph</vt:lpstr>
      <vt:lpstr>Embedded structured data</vt:lpstr>
      <vt:lpstr>Embedded structured data</vt:lpstr>
      <vt:lpstr>Biomedical ontologies</vt:lpstr>
      <vt:lpstr>Biomedical ontologies</vt:lpstr>
      <vt:lpstr>Linked Open Data</vt:lpstr>
      <vt:lpstr>Linked Open Vocabularies</vt:lpstr>
      <vt:lpstr>Social Linked Data: SOLID</vt:lpstr>
      <vt:lpstr>PowerPoint Presentation</vt:lpstr>
      <vt:lpstr>Open Issue:  Linked Data Integration</vt:lpstr>
      <vt:lpstr>Need for Integration</vt:lpstr>
      <vt:lpstr>Open Issue:  Diverse Vocabularies</vt:lpstr>
      <vt:lpstr>Diverse vocabularies</vt:lpstr>
      <vt:lpstr>Open Issue:  Linked Data Access</vt:lpstr>
      <vt:lpstr>Access Methods</vt:lpstr>
      <vt:lpstr>Open Issue:  Linked Data quality</vt:lpstr>
      <vt:lpstr>Can’t trust everything you read on the Web</vt:lpstr>
      <vt:lpstr>Open Issue:  Legacy data</vt:lpstr>
      <vt:lpstr>Most Web (meta-)data in …</vt:lpstr>
      <vt:lpstr>From ★★★ to ★★★★ is a big step!!</vt:lpstr>
      <vt:lpstr>Open Issue:  Usability</vt:lpstr>
      <vt:lpstr>Usability</vt:lpstr>
      <vt:lpstr>PowerPoint Presentation</vt:lpstr>
      <vt:lpstr>Ongoing research in Chile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1595</cp:revision>
  <cp:lastPrinted>2018-10-29T15:12:58Z</cp:lastPrinted>
  <dcterms:created xsi:type="dcterms:W3CDTF">2006-08-16T00:00:00Z</dcterms:created>
  <dcterms:modified xsi:type="dcterms:W3CDTF">2025-10-20T02:18:21Z</dcterms:modified>
</cp:coreProperties>
</file>