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528" r:id="rId2"/>
    <p:sldId id="529" r:id="rId3"/>
    <p:sldId id="717" r:id="rId4"/>
    <p:sldId id="718" r:id="rId5"/>
    <p:sldId id="545" r:id="rId6"/>
    <p:sldId id="719" r:id="rId7"/>
    <p:sldId id="720" r:id="rId8"/>
    <p:sldId id="721" r:id="rId9"/>
    <p:sldId id="722" r:id="rId10"/>
    <p:sldId id="723" r:id="rId11"/>
    <p:sldId id="725" r:id="rId12"/>
    <p:sldId id="726" r:id="rId13"/>
    <p:sldId id="728" r:id="rId14"/>
    <p:sldId id="742" r:id="rId15"/>
    <p:sldId id="743" r:id="rId16"/>
    <p:sldId id="780" r:id="rId17"/>
    <p:sldId id="781" r:id="rId18"/>
    <p:sldId id="782" r:id="rId19"/>
    <p:sldId id="731" r:id="rId20"/>
    <p:sldId id="730" r:id="rId21"/>
    <p:sldId id="732" r:id="rId22"/>
    <p:sldId id="735" r:id="rId23"/>
    <p:sldId id="741" r:id="rId24"/>
    <p:sldId id="736" r:id="rId25"/>
    <p:sldId id="738" r:id="rId26"/>
    <p:sldId id="737" r:id="rId27"/>
    <p:sldId id="739" r:id="rId28"/>
    <p:sldId id="740" r:id="rId29"/>
    <p:sldId id="744" r:id="rId30"/>
    <p:sldId id="745" r:id="rId31"/>
    <p:sldId id="746" r:id="rId32"/>
    <p:sldId id="747" r:id="rId33"/>
    <p:sldId id="748" r:id="rId34"/>
    <p:sldId id="749" r:id="rId35"/>
    <p:sldId id="750" r:id="rId36"/>
    <p:sldId id="751" r:id="rId37"/>
    <p:sldId id="752" r:id="rId38"/>
    <p:sldId id="753" r:id="rId39"/>
    <p:sldId id="756" r:id="rId40"/>
    <p:sldId id="757" r:id="rId41"/>
    <p:sldId id="760" r:id="rId42"/>
    <p:sldId id="772" r:id="rId43"/>
    <p:sldId id="783" r:id="rId44"/>
    <p:sldId id="758" r:id="rId45"/>
    <p:sldId id="785" r:id="rId46"/>
    <p:sldId id="762" r:id="rId47"/>
    <p:sldId id="786" r:id="rId48"/>
    <p:sldId id="764" r:id="rId49"/>
    <p:sldId id="787" r:id="rId50"/>
    <p:sldId id="778" r:id="rId51"/>
    <p:sldId id="788" r:id="rId52"/>
    <p:sldId id="765" r:id="rId53"/>
    <p:sldId id="789" r:id="rId54"/>
    <p:sldId id="790" r:id="rId55"/>
    <p:sldId id="779" r:id="rId56"/>
    <p:sldId id="763" r:id="rId57"/>
    <p:sldId id="791" r:id="rId58"/>
    <p:sldId id="766" r:id="rId59"/>
    <p:sldId id="792" r:id="rId60"/>
    <p:sldId id="768" r:id="rId61"/>
    <p:sldId id="793" r:id="rId62"/>
    <p:sldId id="794" r:id="rId63"/>
    <p:sldId id="795" r:id="rId64"/>
    <p:sldId id="796" r:id="rId65"/>
    <p:sldId id="797" r:id="rId66"/>
    <p:sldId id="798" r:id="rId67"/>
    <p:sldId id="799" r:id="rId68"/>
    <p:sldId id="800" r:id="rId69"/>
    <p:sldId id="801" r:id="rId70"/>
    <p:sldId id="669" r:id="rId71"/>
    <p:sldId id="777" r:id="rId72"/>
  </p:sldIdLst>
  <p:sldSz cx="9144000" cy="6858000" type="screen4x3"/>
  <p:notesSz cx="7102475" cy="8972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636"/>
    <a:srgbClr val="FEF7F2"/>
    <a:srgbClr val="FFFDDD"/>
    <a:srgbClr val="EE00D2"/>
    <a:srgbClr val="EE00EE"/>
    <a:srgbClr val="00B050"/>
    <a:srgbClr val="FFFCBD"/>
    <a:srgbClr val="820069"/>
    <a:srgbClr val="0D5C00"/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86906" autoAdjust="0"/>
  </p:normalViewPr>
  <p:slideViewPr>
    <p:cSldViewPr>
      <p:cViewPr>
        <p:scale>
          <a:sx n="66" d="100"/>
          <a:sy n="66" d="100"/>
        </p:scale>
        <p:origin x="-2035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048" cy="449518"/>
          </a:xfrm>
          <a:prstGeom prst="rect">
            <a:avLst/>
          </a:prstGeom>
        </p:spPr>
        <p:txBody>
          <a:bodyPr vert="horz" lIns="86886" tIns="43443" rIns="86886" bIns="43443" rtlCol="0"/>
          <a:lstStyle>
            <a:lvl1pPr algn="l">
              <a:defRPr sz="11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86" y="1"/>
            <a:ext cx="3078048" cy="449518"/>
          </a:xfrm>
          <a:prstGeom prst="rect">
            <a:avLst/>
          </a:prstGeom>
        </p:spPr>
        <p:txBody>
          <a:bodyPr vert="horz" lIns="86886" tIns="43443" rIns="86886" bIns="43443" rtlCol="0"/>
          <a:lstStyle>
            <a:lvl1pPr algn="r">
              <a:defRPr sz="1100"/>
            </a:lvl1pPr>
          </a:lstStyle>
          <a:p>
            <a:fld id="{865B5FE4-6DC6-491A-8AAF-84B18660EB7F}" type="datetimeFigureOut">
              <a:rPr lang="en-IE" smtClean="0">
                <a:latin typeface="Calibri Light" panose="020F0302020204030204" pitchFamily="34" charset="0"/>
              </a:rPr>
              <a:t>13/10/2025</a:t>
            </a:fld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23033"/>
            <a:ext cx="3078048" cy="449517"/>
          </a:xfrm>
          <a:prstGeom prst="rect">
            <a:avLst/>
          </a:prstGeom>
        </p:spPr>
        <p:txBody>
          <a:bodyPr vert="horz" lIns="86886" tIns="43443" rIns="86886" bIns="43443" rtlCol="0" anchor="b"/>
          <a:lstStyle>
            <a:lvl1pPr algn="l">
              <a:defRPr sz="11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86" y="8523033"/>
            <a:ext cx="3078048" cy="449517"/>
          </a:xfrm>
          <a:prstGeom prst="rect">
            <a:avLst/>
          </a:prstGeom>
        </p:spPr>
        <p:txBody>
          <a:bodyPr vert="horz" lIns="86886" tIns="43443" rIns="86886" bIns="43443" rtlCol="0" anchor="b"/>
          <a:lstStyle>
            <a:lvl1pPr algn="r">
              <a:defRPr sz="1100"/>
            </a:lvl1pPr>
          </a:lstStyle>
          <a:p>
            <a:fld id="{CD525AF6-A183-41FE-8EB0-9AB9EEA8CABF}" type="slidenum">
              <a:rPr lang="en-IE" smtClean="0">
                <a:latin typeface="Calibri Light" panose="020F0302020204030204" pitchFamily="34" charset="0"/>
              </a:rPr>
              <a:t>‹#›</a:t>
            </a:fld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123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n-IE" smtClean="0"/>
              <a:pPr/>
              <a:t>13/10/2025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8100" y="673100"/>
            <a:ext cx="4486275" cy="3365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7" tIns="45924" rIns="91847" bIns="45924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261961"/>
            <a:ext cx="5681980" cy="4037648"/>
          </a:xfrm>
          <a:prstGeom prst="rect">
            <a:avLst/>
          </a:prstGeom>
        </p:spPr>
        <p:txBody>
          <a:bodyPr vert="horz" lIns="91847" tIns="45924" rIns="91847" bIns="45924" rtlCol="0"/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22365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22365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809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85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legreya Sans SC Medium" panose="00000600000000000000" pitchFamily="2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IE" dirty="0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13/10/2025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13/10/2025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13/10/2025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13/10/2025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13/10/2025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13/10/2025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13/10/2025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13/10/2025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13/10/2025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13/10/2025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13/10/2025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13/10/2025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Alegreya Sans SC Light" panose="00000400000000000000" pitchFamily="2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3.xml"/><Relationship Id="rId21" Type="http://schemas.openxmlformats.org/officeDocument/2006/relationships/image" Target="../media/image10.png"/><Relationship Id="rId7" Type="http://schemas.openxmlformats.org/officeDocument/2006/relationships/tags" Target="../tags/tag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10.xml"/><Relationship Id="rId19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51.png"/><Relationship Id="rId5" Type="http://schemas.openxmlformats.org/officeDocument/2006/relationships/image" Target="../media/image48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52.png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13.xml"/><Relationship Id="rId21" Type="http://schemas.openxmlformats.org/officeDocument/2006/relationships/image" Target="../media/image10.png"/><Relationship Id="rId7" Type="http://schemas.openxmlformats.org/officeDocument/2006/relationships/tags" Target="../tags/tag1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1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1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20.xml"/><Relationship Id="rId19" Type="http://schemas.openxmlformats.org/officeDocument/2006/relationships/image" Target="../media/image8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55.png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62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62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4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1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image" Target="../media/image7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62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image" Target="../media/image7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7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7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4" Type="http://schemas.openxmlformats.org/officeDocument/2006/relationships/image" Target="../media/image8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0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8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4" Type="http://schemas.openxmlformats.org/officeDocument/2006/relationships/image" Target="../media/image8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62.png"/><Relationship Id="rId5" Type="http://schemas.openxmlformats.org/officeDocument/2006/relationships/image" Target="../media/image84.png"/><Relationship Id="rId4" Type="http://schemas.openxmlformats.org/officeDocument/2006/relationships/image" Target="../media/image8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Relationship Id="rId4" Type="http://schemas.openxmlformats.org/officeDocument/2006/relationships/image" Target="../media/image8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62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8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8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2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91.png"/><Relationship Id="rId5" Type="http://schemas.openxmlformats.org/officeDocument/2006/relationships/image" Target="../media/image63.png"/><Relationship Id="rId4" Type="http://schemas.openxmlformats.org/officeDocument/2006/relationships/image" Target="../media/image9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CC7220-1</a:t>
            </a:r>
            <a:br>
              <a:rPr lang="en-IE" dirty="0" smtClean="0"/>
            </a:br>
            <a:r>
              <a:rPr lang="en-IE" cap="small" dirty="0" smtClean="0"/>
              <a:t>La Web de </a:t>
            </a:r>
            <a:r>
              <a:rPr lang="en-IE" cap="small" dirty="0" err="1" smtClean="0"/>
              <a:t>Datos</a:t>
            </a:r>
            <a:r>
              <a:rPr lang="en-IE" cap="small" dirty="0" smtClean="0"/>
              <a:t/>
            </a:r>
            <a:br>
              <a:rPr lang="en-IE" cap="small" dirty="0" smtClean="0"/>
            </a:br>
            <a:r>
              <a:rPr lang="en-IE" cap="small" dirty="0" smtClean="0"/>
              <a:t>Primavera </a:t>
            </a:r>
            <a:r>
              <a:rPr lang="en-IE" dirty="0" smtClean="0"/>
              <a:t>2025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Lecture  9: Shapes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Aidan Hogan</a:t>
            </a:r>
          </a:p>
          <a:p>
            <a:r>
              <a:rPr lang="en-IE" sz="2800" dirty="0" smtClean="0"/>
              <a:t>aidhog@gmail.com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Graph data: Validation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1101"/>
            <a:ext cx="7812663" cy="309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86200" y="5410200"/>
            <a:ext cx="5010848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Is this graph “complete”?</a:t>
            </a:r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it have “errors”?</a:t>
            </a:r>
          </a:p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we define “completeness” and “errors”?</a:t>
            </a:r>
          </a:p>
        </p:txBody>
      </p:sp>
    </p:spTree>
    <p:extLst>
      <p:ext uri="{BB962C8B-B14F-4D97-AF65-F5344CB8AC3E}">
        <p14:creationId xmlns:p14="http://schemas.microsoft.com/office/powerpoint/2010/main" val="255385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Validating schema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7"/>
            <a:ext cx="7653668" cy="23656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Validate RDF graphs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86388" y="4216729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it pass?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6388" y="4586061"/>
            <a:ext cx="2494988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Yes!</a:t>
            </a:r>
          </a:p>
          <a:p>
            <a:pPr algn="ctr"/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have not yet defined a 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target</a:t>
            </a: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a shape, so we don’t know which shape applies to which node in the data</a:t>
            </a:r>
            <a:endParaRPr lang="en-US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96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Define a </a:t>
            </a:r>
            <a:r>
              <a:rPr lang="en-GB" dirty="0" smtClean="0">
                <a:solidFill>
                  <a:srgbClr val="EE00D2"/>
                </a:solidFill>
              </a:rPr>
              <a:t>target</a:t>
            </a:r>
            <a:endParaRPr lang="en-GB" dirty="0">
              <a:solidFill>
                <a:srgbClr val="EE00D2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53668" cy="236568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86388" y="4216730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it pass?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86388" y="4586062"/>
            <a:ext cx="2494988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No. </a:t>
            </a:r>
            <a:r>
              <a:rPr lang="en-IE" dirty="0" smtClean="0">
                <a:latin typeface="Inconsolata" panose="00000509000000000000" pitchFamily="49" charset="0"/>
                <a:cs typeface="Segoe UI Semilight" panose="020B0402040204020203" pitchFamily="34" charset="0"/>
              </a:rPr>
              <a:t>:Parasite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does not have a director satisfying </a:t>
            </a:r>
            <a:r>
              <a:rPr lang="en-IE" dirty="0" smtClean="0">
                <a:latin typeface="Alegreya Sans SC" panose="00000500000000000000" pitchFamily="2" charset="0"/>
                <a:cs typeface="Segoe UI Semilight" panose="020B0402040204020203" pitchFamily="34" charset="0"/>
              </a:rPr>
              <a:t>Person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</a:p>
          <a:p>
            <a:pPr algn="ctr"/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are missing a name and a date of birth for Bong </a:t>
            </a:r>
            <a:r>
              <a:rPr lang="en-IE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Joon-ho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8157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Multiplicity</a:t>
            </a:r>
            <a:endParaRPr lang="en-GB" dirty="0">
              <a:solidFill>
                <a:srgbClr val="EE00D2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53668" cy="23656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3757"/>
            <a:ext cx="6125666" cy="251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43600" y="1981200"/>
            <a:ext cx="1143000" cy="304800"/>
          </a:xfrm>
          <a:prstGeom prst="rect">
            <a:avLst/>
          </a:prstGeom>
          <a:solidFill>
            <a:schemeClr val="accent6">
              <a:lumMod val="40000"/>
              <a:lumOff val="60000"/>
              <a:alpha val="19000"/>
            </a:schemeClr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486388" y="4216729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about now?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86388" y="4586061"/>
            <a:ext cx="2494988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No. Any director </a:t>
            </a:r>
            <a:r>
              <a:rPr lang="en-I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of </a:t>
            </a:r>
            <a:r>
              <a:rPr lang="en-IE" dirty="0">
                <a:latin typeface="Inconsolata" panose="00000509000000000000" pitchFamily="49" charset="0"/>
                <a:cs typeface="Segoe UI Semilight" panose="020B0402040204020203" pitchFamily="34" charset="0"/>
              </a:rPr>
              <a:t>:Parasite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I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must 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still satisfy </a:t>
            </a:r>
            <a:r>
              <a:rPr lang="en-IE" dirty="0">
                <a:latin typeface="Alegreya Sans SC" panose="00000500000000000000" pitchFamily="2" charset="0"/>
                <a:cs typeface="Segoe UI Semilight" panose="020B0402040204020203" pitchFamily="34" charset="0"/>
              </a:rPr>
              <a:t>Person</a:t>
            </a:r>
            <a:r>
              <a:rPr lang="en-I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</a:p>
          <a:p>
            <a:pPr algn="ctr"/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are missing a name and a date of birth for Bong </a:t>
            </a:r>
            <a:r>
              <a:rPr lang="en-I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Joon-ho</a:t>
            </a:r>
            <a:r>
              <a:rPr lang="en-I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9024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Validation</a:t>
            </a:r>
            <a:endParaRPr lang="en-GB" dirty="0">
              <a:solidFill>
                <a:srgbClr val="EE00D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61460" cy="23656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496612" y="5689937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And now?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96612" y="6059269"/>
            <a:ext cx="24949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Yes!</a:t>
            </a:r>
            <a:endParaRPr lang="en-IE" sz="3600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25112" y="4194764"/>
            <a:ext cx="1888748" cy="1177335"/>
          </a:xfrm>
          <a:prstGeom prst="rect">
            <a:avLst/>
          </a:prstGeom>
          <a:solidFill>
            <a:schemeClr val="accent6">
              <a:lumMod val="40000"/>
              <a:lumOff val="60000"/>
              <a:alpha val="19000"/>
            </a:schemeClr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3757"/>
            <a:ext cx="612566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4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vs. RDFS/OWL and SPARQL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9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vs. RDFS/OWL</a:t>
            </a:r>
            <a:endParaRPr lang="en-GB" dirty="0">
              <a:solidFill>
                <a:srgbClr val="EE00D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95400"/>
            <a:ext cx="5092840" cy="2090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" y="3733800"/>
            <a:ext cx="7699886" cy="2836242"/>
          </a:xfrm>
          <a:prstGeom prst="rect">
            <a:avLst/>
          </a:prstGeom>
        </p:spPr>
      </p:pic>
      <p:pic>
        <p:nvPicPr>
          <p:cNvPr id="1026" name="Picture 2" descr="SHACL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1325880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b Ontology Language (OWL) - w3c - TriplyD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38880"/>
            <a:ext cx="1413074" cy="141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791200" y="5354608"/>
            <a:ext cx="2706246" cy="1215434"/>
          </a:xfrm>
          <a:prstGeom prst="rect">
            <a:avLst/>
          </a:prstGeom>
          <a:solidFill>
            <a:schemeClr val="accent6">
              <a:lumMod val="40000"/>
              <a:lumOff val="60000"/>
              <a:alpha val="19000"/>
            </a:schemeClr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OWL assumes OWA and no UNA. Cannot easily detect missing data or duplicated values!</a:t>
            </a:r>
            <a:endParaRPr lang="en-GB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2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vs. SPARQL</a:t>
            </a:r>
            <a:endParaRPr lang="en-GB" dirty="0">
              <a:solidFill>
                <a:srgbClr val="EE00D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95400"/>
            <a:ext cx="5092840" cy="2090623"/>
          </a:xfrm>
          <a:prstGeom prst="rect">
            <a:avLst/>
          </a:prstGeom>
        </p:spPr>
      </p:pic>
      <p:pic>
        <p:nvPicPr>
          <p:cNvPr id="5" name="Picture 4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" y="3596241"/>
            <a:ext cx="7699886" cy="3018320"/>
          </a:xfrm>
          <a:prstGeom prst="rect">
            <a:avLst/>
          </a:prstGeom>
        </p:spPr>
      </p:pic>
      <p:pic>
        <p:nvPicPr>
          <p:cNvPr id="1026" name="Picture 2 2" descr="SHACL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1325880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ARQL | Drupal.or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96241"/>
            <a:ext cx="17907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876800" y="5867400"/>
            <a:ext cx="3620646" cy="702642"/>
          </a:xfrm>
          <a:prstGeom prst="rect">
            <a:avLst/>
          </a:prstGeom>
          <a:solidFill>
            <a:schemeClr val="accent6">
              <a:lumMod val="40000"/>
              <a:lumOff val="60000"/>
              <a:alpha val="19000"/>
            </a:schemeClr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Correct semantics, but difficult to express these types of constraints.</a:t>
            </a:r>
            <a:endParaRPr lang="en-GB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Shapes Constraint Language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Previously </a:t>
            </a:r>
            <a:r>
              <a:rPr lang="en-IE" dirty="0" smtClean="0"/>
              <a:t>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748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How do we define them?</a:t>
            </a:r>
            <a:endParaRPr lang="en-GB" dirty="0">
              <a:solidFill>
                <a:srgbClr val="EE00D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4572000"/>
            <a:ext cx="501084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So how do we define shapes graphs?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3757"/>
            <a:ext cx="612566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Shapes Constraint Language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639176" cy="59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7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Shapes graph</a:t>
            </a: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Node and Property Shapes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2" y="4114807"/>
            <a:ext cx="7692507" cy="1752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4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Referencing node shapes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9"/>
            <a:ext cx="7690034" cy="15718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0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Targets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9"/>
            <a:ext cx="7690034" cy="17524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9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Inheritance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8"/>
            <a:ext cx="7690034" cy="1571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Inheritance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9"/>
            <a:ext cx="7690034" cy="2113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199"/>
            <a:ext cx="6125666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9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Inheritance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8"/>
            <a:ext cx="7690034" cy="21122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97" y="1219198"/>
            <a:ext cx="6125666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Targets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53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40875"/>
            <a:ext cx="9144000" cy="754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Semantic Web: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Data</a:t>
            </a:r>
            <a:r>
              <a:rPr lang="es-CL" dirty="0" smtClean="0"/>
              <a:t>,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r>
              <a:rPr lang="es-CL" dirty="0" smtClean="0"/>
              <a:t>,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00B050"/>
                </a:solidFill>
              </a:rPr>
              <a:t>Query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3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SHACL: </a:t>
            </a:r>
            <a:r>
              <a:rPr lang="en-GB" dirty="0" smtClean="0">
                <a:solidFill>
                  <a:srgbClr val="EE00D2"/>
                </a:solidFill>
              </a:rPr>
              <a:t>Targets</a:t>
            </a:r>
            <a:endParaRPr lang="en-GB" dirty="0">
              <a:solidFill>
                <a:srgbClr val="EE00D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/>
          <a:lstStyle/>
          <a:p>
            <a:endParaRPr lang="en-GB" dirty="0" smtClean="0">
              <a:solidFill>
                <a:schemeClr val="accent5">
                  <a:lumMod val="75000"/>
                </a:schemeClr>
              </a:solidFill>
              <a:latin typeface="Inconsolata" panose="00000509000000000000" pitchFamily="49" charset="0"/>
            </a:endParaRPr>
          </a:p>
          <a:p>
            <a:endParaRPr lang="en-GB" dirty="0">
              <a:solidFill>
                <a:schemeClr val="accent5">
                  <a:lumMod val="75000"/>
                </a:schemeClr>
              </a:solidFill>
              <a:latin typeface="Inconsolata" panose="00000509000000000000" pitchFamily="49" charset="0"/>
            </a:endParaRPr>
          </a:p>
          <a:p>
            <a:r>
              <a:rPr lang="en-GB" dirty="0" err="1" smtClean="0">
                <a:solidFill>
                  <a:srgbClr val="EE00D2"/>
                </a:solidFill>
                <a:latin typeface="Inconsolata" panose="00000509000000000000" pitchFamily="49" charset="0"/>
              </a:rPr>
              <a:t>sh:targetClass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Segoe UI Semilight" panose="020B0402040204020203" pitchFamily="34" charset="0"/>
              </a:rPr>
              <a:t> </a:t>
            </a:r>
            <a:r>
              <a:rPr lang="en-GB" dirty="0" smtClean="0">
                <a:latin typeface="Segoe UI Semilight" panose="020B0402040204020203" pitchFamily="34" charset="0"/>
              </a:rPr>
              <a:t>		instances of a class</a:t>
            </a:r>
          </a:p>
          <a:p>
            <a:r>
              <a:rPr lang="en-GB" dirty="0" err="1" smtClean="0">
                <a:solidFill>
                  <a:srgbClr val="EE00D2"/>
                </a:solidFill>
                <a:latin typeface="Inconsolata" panose="00000509000000000000" pitchFamily="49" charset="0"/>
              </a:rPr>
              <a:t>sh:targetSubjectsOf</a:t>
            </a:r>
            <a:r>
              <a:rPr lang="en-GB" dirty="0" smtClean="0">
                <a:solidFill>
                  <a:srgbClr val="EE00D2"/>
                </a:solidFill>
                <a:latin typeface="Segoe UI Semilight" panose="020B0402040204020203" pitchFamily="34" charset="0"/>
              </a:rPr>
              <a:t> </a:t>
            </a:r>
            <a:r>
              <a:rPr lang="en-GB" dirty="0" smtClean="0">
                <a:latin typeface="Segoe UI Semilight" panose="020B0402040204020203" pitchFamily="34" charset="0"/>
              </a:rPr>
              <a:t>	domain of a property</a:t>
            </a:r>
          </a:p>
          <a:p>
            <a:r>
              <a:rPr lang="en-GB" dirty="0" err="1" smtClean="0">
                <a:solidFill>
                  <a:srgbClr val="EE00D2"/>
                </a:solidFill>
                <a:latin typeface="Inconsolata" panose="00000509000000000000" pitchFamily="49" charset="0"/>
              </a:rPr>
              <a:t>sh:targetObjectsOf</a:t>
            </a:r>
            <a:r>
              <a:rPr lang="en-GB" dirty="0" smtClean="0">
                <a:latin typeface="Inconsolata" panose="00000509000000000000" pitchFamily="49" charset="0"/>
              </a:rPr>
              <a:t>	</a:t>
            </a:r>
            <a:r>
              <a:rPr lang="en-GB" dirty="0" smtClean="0">
                <a:latin typeface="Segoe UI Semilight" panose="020B0402040204020203" pitchFamily="34" charset="0"/>
              </a:rPr>
              <a:t>range of a property</a:t>
            </a:r>
            <a:endParaRPr lang="en-GB" dirty="0">
              <a:latin typeface="Segoe UI Semilight" panose="020B0402040204020203" pitchFamily="34" charset="0"/>
            </a:endParaRPr>
          </a:p>
          <a:p>
            <a:r>
              <a:rPr lang="en-GB" dirty="0" err="1" smtClean="0">
                <a:solidFill>
                  <a:srgbClr val="EE00D2"/>
                </a:solidFill>
                <a:latin typeface="Inconsolata" panose="00000509000000000000" pitchFamily="49" charset="0"/>
              </a:rPr>
              <a:t>sh:targetNode</a:t>
            </a:r>
            <a:r>
              <a:rPr lang="en-GB" dirty="0" smtClean="0">
                <a:latin typeface="Inconsolata" panose="00000509000000000000" pitchFamily="49" charset="0"/>
              </a:rPr>
              <a:t>		</a:t>
            </a:r>
            <a:r>
              <a:rPr lang="en-GB" dirty="0" smtClean="0">
                <a:latin typeface="Segoe UI Semilight" panose="020B0402040204020203" pitchFamily="34" charset="0"/>
              </a:rPr>
              <a:t>a specific node</a:t>
            </a:r>
            <a:endParaRPr lang="en-GB" dirty="0"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95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SHACL: </a:t>
            </a:r>
            <a:r>
              <a:rPr lang="en-GB" dirty="0" smtClean="0"/>
              <a:t>Targeting range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7" y="4114810"/>
            <a:ext cx="7692507" cy="229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SHACL: </a:t>
            </a:r>
            <a:r>
              <a:rPr lang="en-GB" dirty="0" smtClean="0"/>
              <a:t>Targeting range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61460" cy="23656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96612" y="5689937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Valid?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6612" y="6059269"/>
            <a:ext cx="24949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Yes!</a:t>
            </a:r>
            <a:endParaRPr lang="en-IE" sz="3600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5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Targeting </a:t>
            </a:r>
            <a:r>
              <a:rPr lang="en-GB" dirty="0"/>
              <a:t>subclasses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7"/>
            <a:ext cx="7692510" cy="211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Targets subclasses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61460" cy="23656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96612" y="5689937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Valid?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6612" y="6059269"/>
            <a:ext cx="249498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No</a:t>
            </a:r>
            <a:endParaRPr lang="en-IE" sz="3600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pic>
        <p:nvPicPr>
          <p:cNvPr id="12" name="Picture 4" descr="http://www.iconsdb.com/icons/download/soylent-red/x-mark-4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1" y="4800600"/>
            <a:ext cx="374025" cy="37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iconsdb.com/icons/download/soylent-red/x-mark-4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01717"/>
            <a:ext cx="374025" cy="37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8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Paths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7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Paths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Inconsolata" panose="00000509000000000000" pitchFamily="49" charset="0"/>
            </a:endParaRP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:p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dirty="0" smtClean="0">
                <a:latin typeface="Segoe UI Semilight" panose="020B0402040204020203" pitchFamily="34" charset="0"/>
              </a:rPr>
              <a:t>						property	(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: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p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</a:p>
          <a:p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[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sh:inversePath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]</a:t>
            </a:r>
            <a:r>
              <a:rPr lang="en-GB" sz="2400" dirty="0" smtClean="0">
                <a:latin typeface="Segoe UI Semilight" panose="020B0402040204020203" pitchFamily="34" charset="0"/>
              </a:rPr>
              <a:t>			inverse of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	</a:t>
            </a:r>
            <a:r>
              <a:rPr lang="en-GB" sz="2400" dirty="0" smtClean="0">
                <a:latin typeface="Segoe UI Semilight" panose="020B0402040204020203" pitchFamily="34" charset="0"/>
              </a:rPr>
              <a:t>(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^e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)				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en-GB" sz="2400" dirty="0" smtClean="0">
                <a:latin typeface="Segoe UI Semilight" panose="020B0402040204020203" pitchFamily="34" charset="0"/>
              </a:rPr>
              <a:t> then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	</a:t>
            </a:r>
            <a:r>
              <a:rPr lang="en-GB" sz="2400" dirty="0" smtClean="0">
                <a:latin typeface="Segoe UI Semilight" panose="020B0402040204020203" pitchFamily="34" charset="0"/>
              </a:rPr>
              <a:t>(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  <a:cs typeface="Times New Roman" panose="02020603050405020304" pitchFamily="18" charset="0"/>
              </a:rPr>
              <a:t>/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  <a:endParaRPr lang="en-GB" sz="2400" dirty="0">
              <a:latin typeface="Segoe UI Semilight" panose="020B0402040204020203" pitchFamily="34" charset="0"/>
            </a:endParaRP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[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sh:alternativePath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(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)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] </a:t>
            </a:r>
            <a:r>
              <a:rPr lang="en-GB" sz="2400" dirty="0" smtClean="0">
                <a:latin typeface="Inconsolata" panose="00000509000000000000" pitchFamily="49" charset="0"/>
              </a:rPr>
              <a:t>	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latin typeface="Segoe UI Semilight" panose="020B0402040204020203" pitchFamily="34" charset="0"/>
              </a:rPr>
              <a:t> or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		</a:t>
            </a:r>
            <a:r>
              <a:rPr lang="en-GB" sz="2400" dirty="0" smtClean="0">
                <a:latin typeface="Segoe UI Semilight" panose="020B0402040204020203" pitchFamily="34" charset="0"/>
              </a:rPr>
              <a:t>(</a:t>
            </a:r>
            <a:r>
              <a:rPr lang="en-GB" sz="2400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  <a:cs typeface="Times New Roman" panose="02020603050405020304" pitchFamily="18" charset="0"/>
              </a:rPr>
              <a:t>|</a:t>
            </a:r>
            <a:r>
              <a:rPr lang="en-GB" sz="2400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  <a:endParaRPr lang="en-GB" sz="2400" i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[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sh:zeroOrMorePath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]		</a:t>
            </a:r>
            <a:r>
              <a:rPr lang="en-GB" sz="2400" dirty="0" smtClean="0">
                <a:latin typeface="Segoe UI Semilight" panose="020B0402040204020203" pitchFamily="34" charset="0"/>
              </a:rPr>
              <a:t>recursive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latin typeface="Segoe UI Semilight" panose="020B0402040204020203" pitchFamily="34" charset="0"/>
              </a:rPr>
              <a:t> 	(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  <a:cs typeface="Times New Roman" panose="02020603050405020304" pitchFamily="18" charset="0"/>
              </a:rPr>
              <a:t>*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[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sh:oneOrMorePath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]		</a:t>
            </a:r>
            <a:r>
              <a:rPr lang="en-GB" sz="2400" dirty="0" smtClean="0">
                <a:latin typeface="Segoe UI Semilight" panose="020B0402040204020203" pitchFamily="34" charset="0"/>
              </a:rPr>
              <a:t>recursive+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latin typeface="Segoe UI Semilight" panose="020B0402040204020203" pitchFamily="34" charset="0"/>
              </a:rPr>
              <a:t> </a:t>
            </a:r>
            <a:r>
              <a:rPr lang="en-GB" sz="2400" dirty="0" smtClean="0">
                <a:latin typeface="Segoe UI Semilight" panose="020B0402040204020203" pitchFamily="34" charset="0"/>
              </a:rPr>
              <a:t>	(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  <a:cs typeface="Times New Roman" panose="02020603050405020304" pitchFamily="18" charset="0"/>
              </a:rPr>
              <a:t>+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[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sh:zeroOrOnePath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]		</a:t>
            </a:r>
            <a:r>
              <a:rPr lang="en-GB" sz="2400" dirty="0" smtClean="0">
                <a:latin typeface="Segoe UI Semilight" panose="020B0402040204020203" pitchFamily="34" charset="0"/>
              </a:rPr>
              <a:t>optional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latin typeface="Segoe UI Semilight" panose="020B0402040204020203" pitchFamily="34" charset="0"/>
              </a:rPr>
              <a:t> 	(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  <a:cs typeface="Times New Roman" panose="02020603050405020304" pitchFamily="18" charset="0"/>
              </a:rPr>
              <a:t>?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</a:p>
          <a:p>
            <a:endParaRPr lang="en-GB" sz="2400" dirty="0">
              <a:latin typeface="Segoe UI Semilight" panose="020B0402040204020203" pitchFamily="34" charset="0"/>
            </a:endParaRPr>
          </a:p>
          <a:p>
            <a:endParaRPr lang="en-GB" sz="2400" dirty="0">
              <a:latin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Paths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1632022"/>
            <a:ext cx="8153401" cy="6871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3352800"/>
            <a:ext cx="7692511" cy="337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Paths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61460" cy="23656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96612" y="5689937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Valid?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1632022"/>
            <a:ext cx="8153401" cy="6871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96612" y="6059269"/>
            <a:ext cx="24949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Yes!</a:t>
            </a:r>
            <a:endParaRPr lang="en-IE" sz="3600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03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Paths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87" y="914400"/>
            <a:ext cx="3697472" cy="2196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8" y="3352799"/>
            <a:ext cx="7690035" cy="301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40875"/>
            <a:ext cx="9144000" cy="754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Semantic Web: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Data</a:t>
            </a:r>
            <a:r>
              <a:rPr lang="es-CL" dirty="0" smtClean="0"/>
              <a:t>,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r>
              <a:rPr lang="es-CL" dirty="0" smtClean="0"/>
              <a:t>,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00B050"/>
                </a:solidFill>
              </a:rPr>
              <a:t>Query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68606"/>
            <a:ext cx="9131905" cy="2760594"/>
          </a:xfrm>
          <a:prstGeom prst="rect">
            <a:avLst/>
          </a:prstGeom>
          <a:solidFill>
            <a:schemeClr val="accent2">
              <a:lumMod val="20000"/>
              <a:lumOff val="8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what about </a:t>
            </a:r>
            <a:r>
              <a:rPr lang="en-GB" sz="4000" dirty="0" smtClean="0">
                <a:solidFill>
                  <a:srgbClr val="C00000"/>
                </a:solidFill>
                <a:latin typeface="Alegreya Sans SC" panose="00000500000000000000" pitchFamily="2" charset="0"/>
                <a:cs typeface="Calibri Light" panose="020F0302020204030204" pitchFamily="34" charset="0"/>
              </a:rPr>
              <a:t>Data Quality</a:t>
            </a:r>
            <a:r>
              <a:rPr lang="en-GB" sz="400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GB" sz="40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46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Paths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9" y="4197854"/>
            <a:ext cx="7848604" cy="18614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96612" y="5689937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Valid?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96612" y="6059269"/>
            <a:ext cx="24949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Yes!</a:t>
            </a:r>
            <a:endParaRPr lang="en-IE" sz="3600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87" y="914400"/>
            <a:ext cx="3697472" cy="21961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15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Core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5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SHACL: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Shape Constraints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a shape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a path …</a:t>
                </a:r>
              </a:p>
              <a:p>
                <a:pPr marL="0" indent="0">
                  <a:buNone/>
                </a:pPr>
                <a:endParaRPr lang="en-GB" sz="2400" dirty="0" smtClean="0"/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sh:node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GB" sz="2000" dirty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	</a:t>
                </a:r>
                <a:r>
                  <a:rPr lang="en-GB" sz="2000" dirty="0">
                    <a:latin typeface="Segoe UI Semilight" panose="020B0402040204020203" pitchFamily="34" charset="0"/>
                  </a:rPr>
                  <a:t>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all target nodes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 satisfy shape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endParaRPr lang="en-GB" sz="2000" dirty="0" smtClean="0">
                  <a:latin typeface="Segoe UI Semilight" panose="020B0402040204020203" pitchFamily="34" charset="0"/>
                </a:endParaRPr>
              </a:p>
              <a:p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sh:property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GB" sz="2000" dirty="0" smtClean="0"/>
                  <a:t>	</a:t>
                </a:r>
                <a:r>
                  <a:rPr lang="en-GB" sz="2000" dirty="0">
                    <a:latin typeface="Segoe UI Semilight" panose="020B0402040204020203" pitchFamily="34" charset="0"/>
                  </a:rPr>
                  <a:t>all 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value nodes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 connected by path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𝑒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from </a:t>
                </a:r>
              </a:p>
              <a:p>
                <a:pPr marL="0" indent="0">
                  <a:buNone/>
                </a:pPr>
                <a:r>
                  <a:rPr lang="en-GB" sz="2000" dirty="0">
                    <a:latin typeface="Segoe UI Semilight" panose="020B0402040204020203" pitchFamily="34" charset="0"/>
                  </a:rPr>
                  <a:t>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		each target 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</a:rPr>
                      <m:t>𝑁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satisfy </a:t>
                </a:r>
                <a:r>
                  <a:rPr lang="en-GB" sz="2000" dirty="0">
                    <a:latin typeface="Segoe UI Semilight" panose="020B0402040204020203" pitchFamily="34" charset="0"/>
                  </a:rPr>
                  <a:t>shape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endParaRPr lang="en-GB" sz="2000" dirty="0">
                  <a:latin typeface="Segoe UI Semilight" panose="020B0402040204020203" pitchFamily="34" charset="0"/>
                </a:endParaRPr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3" y="4440975"/>
            <a:ext cx="7690034" cy="211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4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SHACL: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Shape Constraints</a:t>
            </a:r>
            <a:endParaRPr lang="en-GB" dirty="0"/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3" y="4440975"/>
            <a:ext cx="7690034" cy="21122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806885"/>
            <a:ext cx="7848606" cy="1843582"/>
          </a:xfrm>
          <a:prstGeom prst="rect">
            <a:avLst/>
          </a:prstGeom>
        </p:spPr>
      </p:pic>
      <p:pic>
        <p:nvPicPr>
          <p:cNvPr id="3074" name="Picture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494" y="2486032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45" y="25057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289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1430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65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Boolean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Assuming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Segoe UI Semilight" panose="020B0402040204020203" pitchFamily="34" charset="0"/>
                  </a:rPr>
                  <a:t> 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are shapes then …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sh:not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GB" sz="2000" dirty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	</a:t>
                </a:r>
                <a:r>
                  <a:rPr lang="en-GB" sz="2000" dirty="0">
                    <a:latin typeface="Segoe UI Semilight" panose="020B0402040204020203" pitchFamily="34" charset="0"/>
                  </a:rPr>
                  <a:t>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	negation	(</a:t>
                </a:r>
                <a:r>
                  <a:rPr lang="en-GB" sz="2000" dirty="0" smtClean="0">
                    <a:solidFill>
                      <a:schemeClr val="accent6"/>
                    </a:solidFill>
                    <a:latin typeface="Segoe UI Semilight" panose="020B0402040204020203" pitchFamily="34" charset="0"/>
                  </a:rPr>
                  <a:t>¬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)</a:t>
                </a:r>
              </a:p>
              <a:p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sh:or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…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)	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disjunction	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∨…∨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)</a:t>
                </a:r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</a:t>
                </a:r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h:and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…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)	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conjunction	</a:t>
                </a:r>
                <a:r>
                  <a:rPr lang="en-GB" sz="2000" dirty="0">
                    <a:latin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∧…∧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000" dirty="0">
                    <a:latin typeface="Segoe UI Semilight" panose="020B0402040204020203" pitchFamily="34" charset="0"/>
                  </a:rPr>
                  <a:t>)</a:t>
                </a:r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sh:xone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(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…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)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excl. disjunction 	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⊕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…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⊕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)</a:t>
                </a:r>
                <a:endParaRPr lang="en-GB" sz="2400" dirty="0" smtClean="0"/>
              </a:p>
              <a:p>
                <a:pPr marL="0" indent="0" algn="r">
                  <a:buNone/>
                </a:pPr>
                <a:r>
                  <a:rPr lang="en-GB" sz="2400" dirty="0" smtClean="0">
                    <a:latin typeface="Segoe UI Semilight" panose="020B0402040204020203" pitchFamily="34" charset="0"/>
                  </a:rPr>
                  <a:t>… are also shapes.</a:t>
                </a:r>
                <a:endParaRPr lang="en-GB" sz="24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 r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7" y="4419600"/>
            <a:ext cx="7690035" cy="211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6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Boolean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7" y="4419600"/>
            <a:ext cx="7690035" cy="21122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4" y="1104900"/>
            <a:ext cx="8237563" cy="3124200"/>
          </a:xfrm>
          <a:prstGeom prst="rect">
            <a:avLst/>
          </a:prstGeom>
        </p:spPr>
      </p:pic>
      <p:pic>
        <p:nvPicPr>
          <p:cNvPr id="8" name="Picture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87" y="312420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 2 1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88" y="312420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2420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14" y="3124200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 2 1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81" y="312420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990600"/>
            <a:ext cx="9144000" cy="3352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14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Type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For </a:t>
                </a:r>
                <a:r>
                  <a:rPr lang="en-US" sz="2400" dirty="0">
                    <a:latin typeface="Segoe UI Semilight" panose="020B0402040204020203" pitchFamily="34" charset="0"/>
                  </a:rPr>
                  <a:t>each 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</a:rPr>
                  <a:t> it holds that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: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sh:class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 is an instance of class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GB" sz="2000" dirty="0" smtClean="0"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sh:datatype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 has the datatype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𝐷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sh:nodeKind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Segoe UI Semilight" panose="020B0402040204020203" pitchFamily="34" charset="0"/>
                  </a:rPr>
                  <a:t>is of kind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GB" sz="1800" dirty="0" smtClean="0">
                    <a:latin typeface="Segoe UI Semilight" panose="020B0402040204020203" pitchFamily="34" charset="0"/>
                  </a:rPr>
                  <a:t> can be: </a:t>
                </a:r>
                <a:r>
                  <a:rPr lang="en-GB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sh:BlankNode</a:t>
                </a:r>
                <a:r>
                  <a:rPr lang="en-US" sz="1800" dirty="0" smtClean="0">
                    <a:latin typeface="Segoe UI Semilight" panose="020B0402040204020203" pitchFamily="34" charset="0"/>
                  </a:rPr>
                  <a:t>,</a:t>
                </a:r>
                <a:r>
                  <a:rPr lang="en-GB" sz="1800" dirty="0" smtClean="0">
                    <a:latin typeface="Inconsolata" panose="00000509000000000000" pitchFamily="49" charset="0"/>
                  </a:rPr>
                  <a:t> </a:t>
                </a:r>
                <a:r>
                  <a:rPr lang="en-GB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sh:IRI</a:t>
                </a:r>
                <a:r>
                  <a:rPr lang="en-US" sz="1800" dirty="0" smtClean="0">
                    <a:latin typeface="Segoe UI Semilight" panose="020B0402040204020203" pitchFamily="34" charset="0"/>
                  </a:rPr>
                  <a:t>,</a:t>
                </a:r>
                <a:r>
                  <a:rPr lang="en-GB" sz="1800" dirty="0" smtClean="0">
                    <a:latin typeface="Inconsolata" panose="00000509000000000000" pitchFamily="49" charset="0"/>
                  </a:rPr>
                  <a:t> </a:t>
                </a:r>
                <a:r>
                  <a:rPr lang="en-GB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sh:Literal</a:t>
                </a:r>
                <a:r>
                  <a:rPr lang="en-US" sz="1800" dirty="0" smtClean="0">
                    <a:latin typeface="Segoe UI Semilight" panose="020B0402040204020203" pitchFamily="34" charset="0"/>
                  </a:rPr>
                  <a:t>, </a:t>
                </a:r>
                <a:r>
                  <a:rPr lang="en-GB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sh:BlankNodeOrIRI</a:t>
                </a:r>
                <a:r>
                  <a:rPr lang="en-US" sz="1800" dirty="0" smtClean="0">
                    <a:latin typeface="Segoe UI Semilight" panose="020B0402040204020203" pitchFamily="34" charset="0"/>
                  </a:rPr>
                  <a:t>,</a:t>
                </a:r>
                <a:r>
                  <a:rPr lang="en-GB" sz="1800" dirty="0" smtClean="0">
                    <a:latin typeface="Inconsolata" panose="00000509000000000000" pitchFamily="49" charset="0"/>
                  </a:rPr>
                  <a:t> </a:t>
                </a:r>
                <a:r>
                  <a:rPr lang="en-GB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sh:BlankNodeOrLiteral</a:t>
                </a:r>
                <a:r>
                  <a:rPr lang="en-US" sz="1800" dirty="0" smtClean="0">
                    <a:latin typeface="Segoe UI Semilight" panose="020B0402040204020203" pitchFamily="34" charset="0"/>
                  </a:rPr>
                  <a:t>, </a:t>
                </a:r>
                <a:r>
                  <a:rPr lang="en-US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sh:IRIOrLiteral</a:t>
                </a:r>
                <a:endParaRPr lang="en-GB" sz="1800" dirty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pPr lvl="1"/>
                <a:endParaRPr lang="en-GB" sz="2400" dirty="0" smtClean="0">
                  <a:latin typeface="Inconsolata" panose="00000509000000000000" pitchFamily="49" charset="0"/>
                </a:endParaRPr>
              </a:p>
              <a:p>
                <a:pPr lvl="2"/>
                <a:endParaRPr lang="en-GB" sz="20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419600"/>
            <a:ext cx="7690034" cy="139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Type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419600"/>
            <a:ext cx="7690034" cy="13918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6" y="1144060"/>
            <a:ext cx="7679230" cy="3045868"/>
          </a:xfrm>
          <a:prstGeom prst="rect">
            <a:avLst/>
          </a:prstGeom>
        </p:spPr>
      </p:pic>
      <p:pic>
        <p:nvPicPr>
          <p:cNvPr id="12" name="Picture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43164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 2 1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728" y="2362927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 2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645" y="2362927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 2 1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528" y="2362927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 2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59759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990600"/>
            <a:ext cx="9144000" cy="3352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Range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For each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it holds that: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sh:minInclusive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sh:maxInclusive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sh:minExclusive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&gt;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sh:maxExclusive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6" y="4419600"/>
            <a:ext cx="7690035" cy="103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Range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806885"/>
            <a:ext cx="7848608" cy="1843582"/>
          </a:xfrm>
          <a:prstGeom prst="rect">
            <a:avLst/>
          </a:prstGeom>
        </p:spPr>
      </p:pic>
      <p:pic>
        <p:nvPicPr>
          <p:cNvPr id="9" name="Picture 2 2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057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 2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6" y="4419600"/>
            <a:ext cx="7690035" cy="1031633"/>
          </a:xfrm>
          <a:prstGeom prst="rect">
            <a:avLst/>
          </a:prstGeom>
        </p:spPr>
      </p:pic>
      <p:pic>
        <p:nvPicPr>
          <p:cNvPr id="16" name="Picture 3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5057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 2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057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11430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53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Graphs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75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Range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For the set of nodes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</a:rPr>
                  <a:t> it holds that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: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sh:hasValue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GB" sz="2000" dirty="0" smtClean="0"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sh:in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)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	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𝑁</m:t>
                    </m:r>
                    <m:r>
                      <a:rPr lang="en-US" sz="2000" b="0" i="1" smtClean="0">
                        <a:latin typeface="Cambria Math"/>
                      </a:rPr>
                      <m:t>⊆{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en-GB" sz="20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2" y="4419599"/>
            <a:ext cx="7690035" cy="103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Range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2" y="4419599"/>
            <a:ext cx="7690035" cy="10316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6" y="1104900"/>
            <a:ext cx="8237563" cy="3124200"/>
          </a:xfrm>
          <a:prstGeom prst="rect">
            <a:avLst/>
          </a:prstGeom>
        </p:spPr>
      </p:pic>
      <p:pic>
        <p:nvPicPr>
          <p:cNvPr id="8" name="Picture 2 2 1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94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 2 1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494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 2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057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 2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445" y="250596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 2 1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0596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990600"/>
            <a:ext cx="9144000" cy="3352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80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String-based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Each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is not a blank node and: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sh:minLength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has string length </a:t>
                </a:r>
                <a:r>
                  <a:rPr lang="en-US" sz="2000" dirty="0">
                    <a:latin typeface="Segoe UI Semilight" panose="020B0402040204020203" pitchFamily="34" charset="0"/>
                  </a:rPr>
                  <a:t>≥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sh:maxLength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has string </a:t>
                </a:r>
                <a:r>
                  <a:rPr lang="en-US" sz="2000" dirty="0">
                    <a:latin typeface="Segoe UI Semilight" panose="020B0402040204020203" pitchFamily="34" charset="0"/>
                  </a:rPr>
                  <a:t>length ≤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sh:pattern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matches regex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with flags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GB" sz="18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3" y="4419600"/>
            <a:ext cx="7690035" cy="17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String-based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806885"/>
            <a:ext cx="7848608" cy="1843582"/>
          </a:xfrm>
          <a:prstGeom prst="rect">
            <a:avLst/>
          </a:prstGeom>
        </p:spPr>
      </p:pic>
      <p:pic>
        <p:nvPicPr>
          <p:cNvPr id="8" name="Picture 2 2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8378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83780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 2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733" y="168378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 2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57" y="1683780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3" y="4419600"/>
            <a:ext cx="7690035" cy="17520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1430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69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String-based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Each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</a:rPr>
                  <a:t> 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is a literal and: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sh:languageIn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…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)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has a lang. tag matching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𝑙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m:rPr>
                        <m:lit/>
                      </m:rPr>
                      <a:rPr lang="en-US" sz="2000" i="1">
                        <a:latin typeface="Cambria Math"/>
                      </a:rPr>
                      <m:t>{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}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</a:endParaRPr>
              </a:p>
              <a:p>
                <a:pPr marL="0" indent="0">
                  <a:buNone/>
                </a:pPr>
                <a:endParaRPr lang="en-US" sz="2400" dirty="0" smtClean="0">
                  <a:latin typeface="Segoe UI Semilight" panose="020B0402040204020203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Each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:</a:t>
                </a:r>
                <a:endParaRPr lang="en-US" sz="2400" dirty="0"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sh:uniqueLang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true</a:t>
                </a:r>
                <a:r>
                  <a:rPr lang="en-GB" sz="2000" dirty="0">
                    <a:latin typeface="Inconsolata" panose="00000509000000000000" pitchFamily="49" charset="0"/>
                  </a:rPr>
                  <a:t>	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has no </a:t>
                </a:r>
                <a:r>
                  <a:rPr lang="en-US" sz="2000" dirty="0">
                    <a:latin typeface="Segoe UI Semilight" panose="020B0402040204020203" pitchFamily="34" charset="0"/>
                  </a:rPr>
                  <a:t>lang.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tag, an empty lang. tag or 				or a lang. tag unique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𝑁</m:t>
                    </m:r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GB" sz="18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39" y="4419601"/>
            <a:ext cx="7690035" cy="17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String-based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4" y="1479961"/>
            <a:ext cx="8245056" cy="2330039"/>
          </a:xfrm>
          <a:prstGeom prst="rect">
            <a:avLst/>
          </a:prstGeom>
        </p:spPr>
      </p:pic>
      <p:pic>
        <p:nvPicPr>
          <p:cNvPr id="15" name="Picture 2 2 1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32" y="2165761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 2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65761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908" y="2165761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 2 1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295" y="2165761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51" y="2165761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39" y="4419601"/>
            <a:ext cx="7690035" cy="175202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990600"/>
            <a:ext cx="9144000" cy="32004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Cardinality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Given a path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𝑒</m:t>
                    </m:r>
                    <m:r>
                      <a:rPr lang="en-US" sz="2400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for each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, there are …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sh:maxCount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 smtClean="0">
                    <a:latin typeface="Inconsolata" panose="00000509000000000000" pitchFamily="49" charset="0"/>
                  </a:rPr>
                  <a:t>	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nodes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sh:minCount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at least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nodes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sh:qualifiedMinCount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sz="20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at least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nodes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sz="2000" dirty="0" smtClean="0">
                    <a:latin typeface="Segoe UI Semilight" panose="020B0402040204020203" pitchFamily="34" charset="0"/>
                  </a:rPr>
                  <a:t> that satisfy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sh:qualifiedMaxCount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sz="20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sz="2000" dirty="0" smtClean="0">
                    <a:latin typeface="Segoe UI Semilight" panose="020B0402040204020203" pitchFamily="34" charset="0"/>
                  </a:rPr>
                  <a:t>	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nodes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sz="2000" dirty="0" smtClean="0">
                    <a:latin typeface="Segoe UI Semilight" panose="020B0402040204020203" pitchFamily="34" charset="0"/>
                  </a:rPr>
                  <a:t> that satisfy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endParaRPr lang="en-GB" sz="18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4" y="4004578"/>
            <a:ext cx="7690035" cy="247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0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Cardinality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4" y="4004578"/>
            <a:ext cx="7690035" cy="24724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578285"/>
            <a:ext cx="7848608" cy="1843582"/>
          </a:xfrm>
          <a:prstGeom prst="rect">
            <a:avLst/>
          </a:prstGeom>
        </p:spPr>
      </p:pic>
      <p:pic>
        <p:nvPicPr>
          <p:cNvPr id="9" name="Picture 2 2 1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771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 2 3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771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 2 3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771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 2 1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771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 2 1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153" y="22771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219200"/>
            <a:ext cx="9144000" cy="24384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50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Property-pair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Given a path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𝑒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for </a:t>
                </a:r>
                <a:r>
                  <a:rPr lang="en-US" sz="2400" dirty="0">
                    <a:latin typeface="Segoe UI Semilight" panose="020B0402040204020203" pitchFamily="34" charset="0"/>
                  </a:rPr>
                  <a:t>each target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</a:rPr>
                  <a:t>, 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it holds that …</a:t>
                </a:r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sh:equals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sh:disjoint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GB" sz="2000" dirty="0" smtClean="0">
                    <a:latin typeface="Inconsolata" panose="00000509000000000000" pitchFamily="49" charset="0"/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∩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= ∅</m:t>
                    </m:r>
                  </m:oMath>
                </a14:m>
                <a:endParaRPr lang="en-GB" sz="2000" dirty="0" smtClean="0"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sh:lessThan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GB" sz="2000" dirty="0" smtClean="0">
                    <a:latin typeface="Inconsolata" panose="00000509000000000000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max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min</m:t>
                    </m:r>
                    <m:r>
                      <a:rPr lang="en-US" sz="2000" b="0" i="1" smtClean="0">
                        <a:latin typeface="Cambria Math"/>
                      </a:rPr>
                      <m:t>⁡(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sh:lessThanOrEquals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max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min</m:t>
                    </m:r>
                    <m:r>
                      <a:rPr lang="en-US" sz="2000" i="1">
                        <a:latin typeface="Cambria Math"/>
                      </a:rPr>
                      <m:t>⁡(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GB" sz="2000" dirty="0">
                  <a:latin typeface="Inconsolata" panose="00000509000000000000" pitchFamily="49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GB" sz="18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1" y="3581400"/>
            <a:ext cx="7690035" cy="31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Property-pair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1" y="3581400"/>
            <a:ext cx="7690035" cy="31963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356818"/>
            <a:ext cx="7848608" cy="1843582"/>
          </a:xfrm>
          <a:prstGeom prst="rect">
            <a:avLst/>
          </a:prstGeom>
        </p:spPr>
      </p:pic>
      <p:pic>
        <p:nvPicPr>
          <p:cNvPr id="8" name="Picture 2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5728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 2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57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5728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 2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57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 2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264" y="20557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1066800"/>
            <a:ext cx="9144000" cy="23622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5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Graph Data: </a:t>
            </a:r>
            <a:r>
              <a:rPr lang="en-IE" dirty="0" smtClean="0">
                <a:solidFill>
                  <a:srgbClr val="00B050"/>
                </a:solidFill>
              </a:rPr>
              <a:t>Pros</a:t>
            </a:r>
            <a:r>
              <a:rPr lang="en-IE" dirty="0" smtClean="0"/>
              <a:t> and </a:t>
            </a:r>
            <a:r>
              <a:rPr lang="en-IE" dirty="0" smtClean="0">
                <a:solidFill>
                  <a:srgbClr val="FF0000"/>
                </a:solidFill>
              </a:rPr>
              <a:t>Cons</a:t>
            </a: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6" y="1524004"/>
            <a:ext cx="7014503" cy="42461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" y="2133600"/>
            <a:ext cx="4572001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4572000" y="2133600"/>
            <a:ext cx="4572000" cy="304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2" y="3031271"/>
            <a:ext cx="3124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We don't have to impose a </a:t>
            </a:r>
          </a:p>
          <a:p>
            <a:pPr algn="ctr"/>
            <a:r>
              <a:rPr lang="en-IE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structure (schema) </a:t>
            </a:r>
          </a:p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from the start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6290" y="3031270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We don't have a </a:t>
            </a:r>
          </a:p>
          <a:p>
            <a:pPr algn="ctr"/>
            <a:r>
              <a:rPr lang="en-IE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structure (schema) </a:t>
            </a:r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imposed from the start</a:t>
            </a:r>
            <a:endParaRPr lang="en-IE" sz="20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554000" y="2133599"/>
            <a:ext cx="1389600" cy="3020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970000" y="2108962"/>
            <a:ext cx="1587600" cy="30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5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Closed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sh:closed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 true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</a:rPr>
              <a:t>	</a:t>
            </a:r>
            <a:r>
              <a:rPr lang="en-GB" sz="2400" dirty="0" smtClean="0">
                <a:latin typeface="Segoe UI Semilight" panose="020B0402040204020203" pitchFamily="34" charset="0"/>
              </a:rPr>
              <a:t>only properties in shapes graph allowed</a:t>
            </a:r>
          </a:p>
          <a:p>
            <a:pPr lvl="1"/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sh:ignoredProperties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	</a:t>
            </a:r>
            <a:r>
              <a:rPr lang="en-US" sz="2200" dirty="0" smtClean="0">
                <a:latin typeface="Segoe UI Semilight" panose="020B0402040204020203" pitchFamily="34" charset="0"/>
              </a:rPr>
              <a:t>optional list of exceptions</a:t>
            </a:r>
            <a:endParaRPr lang="en-GB" sz="2200" dirty="0">
              <a:latin typeface="Segoe UI Semilight" panose="020B04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5" y="4114799"/>
            <a:ext cx="7690035" cy="12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6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Closed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585418"/>
            <a:ext cx="7848608" cy="1843582"/>
          </a:xfrm>
          <a:prstGeom prst="rect">
            <a:avLst/>
          </a:prstGeom>
        </p:spPr>
      </p:pic>
      <p:pic>
        <p:nvPicPr>
          <p:cNvPr id="8" name="Picture 2 2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115" y="2284328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 2 1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43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 2 2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4328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17" y="22843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 2 1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853" y="22843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5" y="4114799"/>
            <a:ext cx="7690035" cy="12134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295400"/>
            <a:ext cx="9144000" cy="23622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14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>
                <a:solidFill>
                  <a:srgbClr val="E80636"/>
                </a:solidFill>
              </a:rPr>
              <a:t>SPARQL Constraints</a:t>
            </a:r>
            <a:endParaRPr lang="en-GB" dirty="0">
              <a:solidFill>
                <a:srgbClr val="E8063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8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rgbClr val="E80636"/>
                </a:solidFill>
              </a:rPr>
              <a:t>SPARQL Constraints</a:t>
            </a:r>
            <a:endParaRPr lang="en-GB" dirty="0">
              <a:solidFill>
                <a:srgbClr val="E80636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433018"/>
            <a:ext cx="7848608" cy="1861411"/>
          </a:xfrm>
          <a:prstGeom prst="rect">
            <a:avLst/>
          </a:prstGeom>
        </p:spPr>
      </p:pic>
      <p:pic>
        <p:nvPicPr>
          <p:cNvPr id="11" name="Picture 3 2 2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19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 2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264" y="21319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60" y="3575518"/>
            <a:ext cx="7543800" cy="3135532"/>
          </a:xfrm>
          <a:prstGeom prst="rect">
            <a:avLst/>
          </a:prstGeom>
        </p:spPr>
      </p:pic>
      <p:pic>
        <p:nvPicPr>
          <p:cNvPr id="24" name="Picture 3 2 2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45" y="21319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 2 2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19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 2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94" y="2131928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943600" y="5029200"/>
            <a:ext cx="2402941" cy="1614692"/>
          </a:xfrm>
          <a:prstGeom prst="rect">
            <a:avLst/>
          </a:prstGeom>
          <a:solidFill>
            <a:schemeClr val="accent6">
              <a:lumMod val="40000"/>
              <a:lumOff val="60000"/>
              <a:alpha val="19000"/>
            </a:schemeClr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Results indicate constraint violations.</a:t>
            </a:r>
          </a:p>
          <a:p>
            <a:pPr algn="ctr"/>
            <a:endParaRPr lang="en-GB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Inconsolata" panose="00000509000000000000" pitchFamily="49" charset="0"/>
                <a:cs typeface="Segoe UI Semilight" panose="020B0402040204020203" pitchFamily="34" charset="0"/>
              </a:rPr>
              <a:t>$this </a:t>
            </a:r>
            <a:r>
              <a:rPr lang="en-GB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will be replaced with target nodes.</a:t>
            </a:r>
            <a:endParaRPr lang="en-GB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43000"/>
            <a:ext cx="9144000" cy="23622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4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ShEx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Shape Expressions Language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1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381000"/>
            <a:ext cx="8001000" cy="612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6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ShEx</a:t>
            </a:r>
            <a:r>
              <a:rPr lang="en-GB" dirty="0" smtClean="0"/>
              <a:t>: Shape Expressions Language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6953602" cy="533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40" y="4343400"/>
            <a:ext cx="4837076" cy="198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ShEx</a:t>
            </a:r>
            <a:r>
              <a:rPr lang="en-GB" dirty="0" smtClean="0"/>
              <a:t>: Used by </a:t>
            </a:r>
            <a:r>
              <a:rPr lang="en-GB" dirty="0" err="1" smtClean="0"/>
              <a:t>Wikidata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17895"/>
            <a:ext cx="7467600" cy="9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78480"/>
            <a:ext cx="6705600" cy="208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2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Shapes: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(Optional) validating schema!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6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" y="2133600"/>
            <a:ext cx="4572001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2" y="3031271"/>
            <a:ext cx="3124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We don't have to impose a </a:t>
            </a:r>
          </a:p>
          <a:p>
            <a:pPr algn="ctr"/>
            <a:r>
              <a:rPr lang="en-IE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structure (schema) </a:t>
            </a:r>
          </a:p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from the start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54000" y="2133599"/>
            <a:ext cx="1389600" cy="3020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970000" y="2108962"/>
            <a:ext cx="1587600" cy="30057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1999" y="2133600"/>
            <a:ext cx="4572001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200" y="2108962"/>
            <a:ext cx="1538400" cy="3005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98864" y="3104997"/>
            <a:ext cx="3124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… and we can impose a schema any time we like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IE" sz="2000" b="1" dirty="0" smtClean="0">
                <a:solidFill>
                  <a:srgbClr val="00B050"/>
                </a:solidFill>
                <a:latin typeface="Bodoni MT Black" panose="02070A03080606020203" pitchFamily="18" charset="0"/>
              </a:rPr>
              <a:t>using shapes!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4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5" name="Picture 4" descr="Image result for self organ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4638"/>
            <a:ext cx="9135777" cy="608012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4386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s.clipartpanda.com/question-701-question-mark-de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5783">
            <a:off x="1971583" y="4078091"/>
            <a:ext cx="10763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7019">
            <a:off x="1667658" y="1030770"/>
            <a:ext cx="80977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39" y="-685800"/>
            <a:ext cx="75876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4639">
            <a:off x="6262144" y="3799028"/>
            <a:ext cx="1039312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9219">
            <a:off x="6527800" y="799843"/>
            <a:ext cx="981926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Boolean Combinations</a:t>
            </a:r>
            <a:endParaRPr lang="en-GB" dirty="0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11" y="1168400"/>
            <a:ext cx="5714999" cy="23618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2" y="3764280"/>
            <a:ext cx="7690035" cy="283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3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Graph Data: </a:t>
            </a:r>
            <a:r>
              <a:rPr lang="en-IE" dirty="0" smtClean="0">
                <a:solidFill>
                  <a:srgbClr val="00B050"/>
                </a:solidFill>
              </a:rPr>
              <a:t>Pros</a:t>
            </a:r>
            <a:r>
              <a:rPr lang="en-IE" dirty="0" smtClean="0"/>
              <a:t> and </a:t>
            </a:r>
            <a:r>
              <a:rPr lang="en-IE" dirty="0">
                <a:solidFill>
                  <a:srgbClr val="00B050"/>
                </a:solidFill>
              </a:rPr>
              <a:t>Pros</a:t>
            </a: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6" y="1524004"/>
            <a:ext cx="7014503" cy="42461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" y="2133600"/>
            <a:ext cx="4572001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2" y="3031271"/>
            <a:ext cx="3124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We don't have to impose a </a:t>
            </a:r>
          </a:p>
          <a:p>
            <a:pPr algn="ctr"/>
            <a:r>
              <a:rPr lang="en-IE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structure (schema) </a:t>
            </a:r>
          </a:p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from the start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554000" y="2133599"/>
            <a:ext cx="1389600" cy="3020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970000" y="2108962"/>
            <a:ext cx="1587600" cy="30057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1999" y="2133600"/>
            <a:ext cx="4572001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5200" y="2108962"/>
            <a:ext cx="1538400" cy="3005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98864" y="3104997"/>
            <a:ext cx="3124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… and we can impose a schema any time we like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8048" y="6335856"/>
            <a:ext cx="7239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So how can we define and impose a schema for graphs?</a:t>
            </a:r>
          </a:p>
        </p:txBody>
      </p:sp>
    </p:spTree>
    <p:extLst>
      <p:ext uri="{BB962C8B-B14F-4D97-AF65-F5344CB8AC3E}">
        <p14:creationId xmlns:p14="http://schemas.microsoft.com/office/powerpoint/2010/main" val="32226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3" grpId="0" animBg="1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1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01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60.496"/>
  <p:tag name="ORIGINALWIDTH" val="4259.845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,&#10; inner sep=2pt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0.9cm}&#10;\setlength{\hgap}{2cm}&#10;&#10; \begin{tikzpicture}&#10; \node[shp,anchor=center] (award) { \nodepart{one} AcademyBestIntFeatureFilm\tg{\textsc{type} \texttt{:AcademyBestIntFeatureFilm}} \nodepart{two}};&#10;&#10;      \node[shp,anchor=center,below=\vgap of award,dashed,xshift=-1.6\hgap] (nusm) { \nodepart{one} ($\neg$FromUS) $\wedge$ FeatureMovie \nodepart{two} \begin{tabular}{l@{~:~}l} &#10; \pr{:short} &amp; \vc{\{false\}}{1}{1}\end{tabular}}&#10;     edge[arrIn] node[lab] {\pc{:winMovie}{1}{1}} (award);&#10;&#10;&#10; \node[shp,anchor=center,below=\vgap of nusm] (usm) { \nodepart{one} FromUS \nodepart{two} \begin{tabular}{l@{~:~}l} &#10; \pr{:country} &amp; \vc{\{:US\}}{1}{1}\end{tabular}}&#10;          edge[dashed] (nusm);&#10;&#10;      \node[shp,anchor=center,right=\hgap of nusm] (movie) { \nodepart{one} Movie \nodepart{two} \begin{tabular}{l@{~:~}l} &#10; \pr{:short} &amp; \vc{xsd:boolean}{1}{1}\end{tabular}};&#10;&#10; \coordinate[below=0.4cm of movie.two south] (moviec)&#10;    edge[inheritIn] (movie.two south);&#10;&#10;      \node[shp,anchor=center,below=\vgap of movie,xshift=\hgap] (smovie) { \nodepart{one} ShortMovie \nodepart{two} \begin{tabular}{l@{~:~}l} &#10; \pr{:short} &amp; \vc{\{true\}}{1}{1}\end{tabular}}&#10;        edge[|-] (moviec);&#10;&#10;      \node[shp,anchor=center,below=\vgap of movie,xshift=-\hgap] (fmovie) { \nodepart{one} FeatureMovie \nodepart{two} \begin{tabular}{l@{~:~}l} &#10; \pr{:short} &amp; \vc{\{false\}}{1}{1}\end{tabular}}&#10;         edge[dashed] (nusm)&#10;         edge[|-] (moviec);&#10;&#10; \end{tikzpicture}&#10;&#10;&#10;\end{document}"/>
  <p:tag name="IGUANATEXSIZE" val="20"/>
  <p:tag name="IGUANATEXCURSOR" val="117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5.103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&#10;s:AcademyBestIntFeatureFilmPicture a sh:NodeShape ;&#10;  sh:targetClass :AcademyBestIntFeatureFilmPicture ;&#10;  sh:property [ &#10;    sh:path :winMovie ; &#10;    !sh:and ( [ sh:not s:FromUS ] s:FeatureMovie ) ; sh:minCount 1 ; sh:maxCount 1!&#10;  ] .&#10;&#10;s:FromUS a sh:NodeShape ;&#10;  sh:property [ sh:path :country ; sh:hasValue :US ; sh:maxCount 1 ] .&#10;&#10;s:Movie a sh:NodeShape ; £#[...]£&#10;s:FeatureMovie a sh:NodeShape ; £#[...]£&#10;s:ShortMovie a sh:NodeShape ; £#[...]£&#10;\end{lstlisting}&#10;\end{minipage}&#10;\end{document}"/>
  <p:tag name="IGUANATEXSIZE" val="15"/>
  <p:tag name="IGUANATEXCURSOR" val="99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2.3481"/>
  <p:tag name="ORIGINALWIDTH" val="720.0347"/>
  <p:tag name="LATEXADDIN" val="\documentclass{article}&#10;\usepackage[utf8]{inputenc}&#10;\usepackage{amsmath}&#10;\usepackage{tikz}&#10;\usetikzlibrary{shapes,arrows,positioning,fit,backgrounds,matrix,chains,patterns,trees}&#10;\usepackage{tikz-qtree}&#10;\pagestyle{empty}&#10;&#10;% Gives an invisible horizontal space to align fonts&#10;%\newcommand{\hsp}{\vphantom{\strut}}&#10;\newcommand{\hsp}{\vphantom{Ag}}&#10;&#10;\tikzset{&#10;    lab/.style={ &#10;           text centered,&#10;  fill=white, &#10;  opacity=0.98,&#10;  text opacity=1,&#10;  font=\sf\footnotesize\hsp},&#10; elab/.style={ &#10;           text centered,&#10;  fill=\exbg, &#10;  opacity=0.98,&#10;  text opacity=1,&#10;  font=\sf\footnotesize\hsp},&#10; iri/.style={&#10;  draw=black!50!white, &#10;  rectangle,&#10;            rounded corners,&#10;            thick,&#10;            text centered,&#10;  top color=white, &#10;  bottom color=black!15, &#10;  %opacity=0.7,&#10;  %text opacity=1,&#10;  font=\sf\small\hsp},&#10; lit/.style={&#10;  draw=black!50!white, &#10;  rectangle,&#10;  thick,&#10;  text centered,&#10;  top color=white, &#10;  bottom color=black!15, &#10;  %opacity=0.7,&#10;  %text opacity=1,&#10;  font=\sf\small\hsp},&#10; arrout/.style={&#10;  -&gt;,&#10;  -latex,&#10;  purple,&#10;  thick,&#10;  text=blue,&#10;  font=\sf\footnotesize\hsp},&#10; arrin/.style={&#10;        &lt;-,&#10;        latex-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begin{document}&#10;\newcommand{\vgap}{1.3cm}&#10;\newcommand{\hgap}{2.7cm}&#10; &#10;\resizebox{\textwidth}{!}{&#10;\begin{tikzpicture}&#10;&#10;\node[iri] (t1) {Sun};&#10;&#10;\node[lit,below=\vgap of t1] (more) {...}&#10;   edge[arrin] node[lab,invisible] {...} (t1);&#10;&#10;\node[iri,left=\hgap of more] (ucd) {G-type Star}&#10;   edge[arrin] node[lab] {instance} (t1);&#10;&#10;\node[lit,right=\hgap of t1] (k) {5,778 K}&#10;   edge[arrin] node[lab] {temp} (t1);&#10;&#10;\node[lit,below=\vgap of k] (t1m) {1 M$_{\odot}$}&#10;   edge[arrin] node[lab] {mass} (t1);&#10;&#10;\node[iri,above=\vgap of t1] (aq) {Milky Way}&#10;   edge[arrin] node[lab] {galaxy} (t1);&#10;&#10;\node[iri,right=\hgap of aq] (t1c) {Earth}&#10;   edge[arrout,bend right=10] node[lab] {parent} (t1)&#10;   edge[arrin,bend left=10] node[lab] {child} (t1)&#10;   edge[arrout,dotted,gray] node[lab] {\color{gray}galaxy} (aq);&#10;&#10;\node[lit,above=\vgap of t1c] (t1cm) {0.00314 M$_\text{J}$}&#10;   edge[arrin] node[lab] {mass} (t1c);&#10;&#10;&#10;\node[iri,left=\hgap of aq] (t1b) {Pluto}&#10;   edge[arrout,bend left=10] node[lab] {parent} (t1)&#10;   edge[arrin,bend right=10] node[lab] {child} (t1)&#10;   edge[arrout,dotted,gray] node[lab] {\color{gray}galaxy} (aq);&#10;   &#10;\node[iri,below=\vgap of t1b] (dw) {Dwarf Planet}&#10;   edge[arrin] node[lab] {instance} (t1b);&#10;&#10;\node[lit,above=\vgap of t1b] (t1bm) {0.0000079 M$_\text{J}$}&#10;   edge[arrin] node[lab] {mass} (t1b);&#10;&#10;\node[iri,above=\vgap of aq] (esp) {Planet}&#10;   edge[arrin] node[lab] {instance} (t1c)&#10;   edge[arrin,invisible] node[lab,invisible] {instance} (t1b);&#10;&#10;&#10;\end{tikzpicture}&#10;&#10;&#10;}&#10;\end{document}"/>
  <p:tag name="IGUANATEXSIZE" val="20"/>
  <p:tag name="IGUANATEXCURSOR" val="289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2.3481"/>
  <p:tag name="ORIGINALWIDTH" val="720.0347"/>
  <p:tag name="LATEXADDIN" val="\documentclass{article}&#10;\usepackage[utf8]{inputenc}&#10;\usepackage{amsmath}&#10;\usepackage{tikz}&#10;\usetikzlibrary{shapes,arrows,positioning,fit,backgrounds,matrix,chains,patterns,trees}&#10;\usepackage{tikz-qtree}&#10;\pagestyle{empty}&#10;&#10;% Gives an invisible horizontal space to align fonts&#10;%\newcommand{\hsp}{\vphantom{\strut}}&#10;\newcommand{\hsp}{\vphantom{Ag}}&#10;&#10;\tikzset{&#10;    lab/.style={ &#10;           text centered,&#10;  fill=white, &#10;  opacity=0.98,&#10;  text opacity=1,&#10;  font=\sf\footnotesize\hsp},&#10; elab/.style={ &#10;           text centered,&#10;  fill=\exbg, &#10;  opacity=0.98,&#10;  text opacity=1,&#10;  font=\sf\footnotesize\hsp},&#10; iri/.style={&#10;  draw=black!50!white, &#10;  rectangle,&#10;            rounded corners,&#10;            thick,&#10;            text centered,&#10;  top color=white, &#10;  bottom color=black!15, &#10;  %opacity=0.7,&#10;  %text opacity=1,&#10;  font=\sf\small\hsp},&#10; lit/.style={&#10;  draw=black!50!white, &#10;  rectangle,&#10;  thick,&#10;  text centered,&#10;  top color=white, &#10;  bottom color=black!15, &#10;  %opacity=0.7,&#10;  %text opacity=1,&#10;  font=\sf\small\hsp},&#10; arrout/.style={&#10;  -&gt;,&#10;  -latex,&#10;  purple,&#10;  thick,&#10;  text=blue,&#10;  font=\sf\footnotesize\hsp},&#10; arrin/.style={&#10;        &lt;-,&#10;        latex-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begin{document}&#10;\newcommand{\vgap}{1.3cm}&#10;\newcommand{\hgap}{2.7cm}&#10; &#10;\resizebox{\textwidth}{!}{&#10;\begin{tikzpicture}&#10;&#10;\node[iri] (t1) {Sun};&#10;&#10;\node[lit,below=\vgap of t1] (more) {...}&#10;   edge[arrin] node[lab,invisible] {...} (t1);&#10;&#10;\node[iri,left=\hgap of more] (ucd) {G-type Star}&#10;   edge[arrin] node[lab] {instance} (t1);&#10;&#10;\node[lit,right=\hgap of t1] (k) {5,778 K}&#10;   edge[arrin] node[lab] {temp} (t1);&#10;&#10;\node[lit,below=\vgap of k] (t1m) {1 M$_{\odot}$}&#10;   edge[arrin] node[lab] {mass} (t1);&#10;&#10;\node[iri,above=\vgap of t1] (aq) {Milky Way}&#10;   edge[arrin] node[lab] {galaxy} (t1);&#10;&#10;\node[iri,right=\hgap of aq] (t1c) {Earth}&#10;   edge[arrout,bend right=10] node[lab] {parent} (t1)&#10;   edge[arrin,bend left=10] node[lab] {child} (t1)&#10;   edge[arrout,dotted,gray] node[lab] {\color{gray}galaxy} (aq);&#10;&#10;\node[lit,above=\vgap of t1c] (t1cm) {0.00314 M$_\text{J}$}&#10;   edge[arrin] node[lab] {mass} (t1c);&#10;&#10;&#10;\node[iri,left=\hgap of aq] (t1b) {Pluto}&#10;   edge[arrout,bend left=10] node[lab] {parent} (t1)&#10;   edge[arrin,bend right=10] node[lab] {child} (t1)&#10;   edge[arrout,dotted,gray] node[lab] {\color{gray}galaxy} (aq);&#10;   &#10;\node[iri,below=\vgap of t1b] (dw) {Dwarf Planet}&#10;   edge[arrin] node[lab] {instance} (t1b);&#10;&#10;\node[lit,above=\vgap of t1b] (t1bm) {0.0000079 M$_\text{J}$}&#10;   edge[arrin] node[lab] {mass} (t1b);&#10;&#10;\node[iri,above=\vgap of aq] (esp) {Planet}&#10;   edge[arrin] node[lab] {instance} (t1c)&#10;   edge[arrin,invisible] node[lab,invisible] {instance} (t1b);&#10;&#10;&#10;\end{tikzpicture}&#10;&#10;&#10;}&#10;\end{document}"/>
  <p:tag name="IGUANATEXSIZE" val="20"/>
  <p:tag name="IGUANATEXCURSOR" val="289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5.7228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] (bjh) at (mov-|abd) {:BongJoonho}&#10;  edge[arrin] node[lab] {:winPerson} (abd)&#10;  edge[arrin,bend left=5] node[lab] {:director} (para);&#10;  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363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75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5562"/>
  <p:tag name="ORIGINALWIDTH" val="720.0347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,invisible] (bjhn) {\dt{Bong Joon-ho}{en}}&#10;  edge[arrin,invisible] node[lab,invisible] {:name} (bjh);&#10;  &#10;\node[lit,anchor=center,invisible] (bjhd) at (abd-|bjhn) {\dt{1969-09-14}{xsd:date}}&#10;  edge[arrin,invisible] node[lab,invisible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2128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75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5562"/>
  <p:tag name="ORIGINALWIDTH" val="720.0347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,magenta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,invisible] (bjhn) {\dt{Bong Joon-ho}{en}}&#10;  edge[arrin,invisible] node[lab,invisible] {:name} (bjh);&#10;  &#10;\node[lit,anchor=center,invisible] (bjhd) at (abd-|bjhn) {\dt{1969-09-14}{xsd:date}}&#10;  edge[arrin,invisible] node[lab,invisible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3242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5562"/>
  <p:tag name="ORIGINALWIDTH" val="720.0347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,magenta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,invisible] (bjhn) {\dt{Bong Joon-ho}{en}}&#10;  edge[arrin,invisible] node[lab,invisible] {:name} (bjh);&#10;  &#10;\node[lit,anchor=center,invisible] (bjhd) at (abd-|bjhn) {\dt{1969-09-14}{xsd:date}}&#10;  edge[arrin,invisible] node[lab,invisible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3242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{\color{orange}0}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2289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,magenta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] (bjhn) {\dt{Bong Joon-ho}{@en}}&#10;  edge[arrin] node[lab] {:name} (bjh);&#10;  &#10;\node[lit,anchor=center] (bjhd) at (abd-|bjhn) {\dt{1969-09-14}{xsd:date}}&#10;  edge[arrin] node[lab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3039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{\color{orange}0}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{\color{orange}0}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5.103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:Award rdfs:subClassOf &#10;  [ owl:allValuesFrom xsd:gYear ; owl:onProperty :year ] ,&#10;  [ owl:cardinality 1 ; owl:onProperty :year ] ,&#10;  [ owl:allValuesFrom rdf:langString ; owl:onProperty :name ] ,&#10;  [ owl:minCardinality 1 ; owl:onProperty :name ] ,&#10;  [ owl:allValuesFrom :Person ; owl:onProperty :judge ] .  &#10;&#10;AcademyAward rdfs:subClassOf :Award ,&#10;  [ owl:allValuesFrom :Person ; owl:onProperty :nomPerson ] ,&#10;  [ owl:allValuesFrom :Person ; owl:onProperty :winPerson ] ,&#10;  [ owl:allValuesFrom :Movie ; owl:onProperty :nomMovie ] ,&#10;  [ owl:minCardinality 1 ; owl:onProperty :nomMovie ] ,&#10;  [ owl:minCardinality 1 ; owl:onProperty :winMovie ] .&#10;£#[...]£&#10;&#10;&#10;\end{lstlisting}&#10;\end{minipage}&#10;\end{document}"/>
  <p:tag name="IGUANATEXSIZE" val="15"/>
  <p:tag name="IGUANATEXCURSOR" val="584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{\color{orange}0}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122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green!50!black}]{¬}{¬},&#10;}&#10;&#10;&#10;&#10;\begin{document}&#10;\begin{minipage}{14cm}&#10;~~\begin{lstlisting}[]&#10;£#[...]£&#10;&#10;£# finds constraint violations£&#10;SELECT DISTINCT ?movie WHERE {&#10;  ?movie a :Movie .&#10;  OPTIONAL { ?movie :year ?year1 . }&#10;  OPTIONAL { ?movie :year ?year2 . }&#10;  FILTER(!bound(?year1) || datatype(?year1)!=xsd:gYear || ?year1 != ?year2)&#10;  OPTIONAL { ?movie :short ?short1 . }&#10;  OPTIONAL { ?movie :short ?short2 . }&#10;  FILTER(bound(?short1) &amp;&amp; (datatype(?short1)!=xsd:boolean || ?short1 != ?short2)) &#10;  OPTIONAL { ?movie :name ?name . }&#10;  FILTER(!bound(?name) || lang(?name)=&quot;&quot;)&#10;  OPTIONAL { ?movie :director ?director . }&#10;  £# check that ?director satisfies Person shape£&#10;}&#10;\end{lstlisting}&#10;\end{minipage}&#10;\end{document}"/>
  <p:tag name="IGUANATEXSIZE" val="15"/>
  <p:tag name="IGUANATEXCURSOR" val="1057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{\color{orange}0}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75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9716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&#10;  commentstyle=\color{gray}\ttfamily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&#10;}&#10;&#10;&#10;&#10;\begin{document}&#10;\begin{minipage}{14cm}&#10;~~\begin{lstlisting}[]&#10;@prefix : &lt;http://ex.org/data/&gt; .&#10;@prefix rdf: &lt;http://www.w3.org/1999/02/22-rdf-syntax-ns#&gt;.&#10;@prefix s: &lt;http://ex.org/shapes/&gt; .&#10;@prefix sh: &lt;http://www.w3.org/ns/shacl#&gt; .&#10;@prefix xsd: &lt;http://www.w3.org/2001/XMLSchema#&gt;.&#10;&#10;¬s:Person a sh:NodeShape ;&#10;  sh:property [ sh:path :name ; sh:datatype rdf:langString ; sh:minCount 1 ] ;&#10;  sh:property [ sh:path :dob ; sh:datatype xsd:date ; sh:minCount 1 ; sh:maxCount 1 ] .¬&#10;\end{lstlisting}&#10;\end{minipage}&#10;\end{document}"/>
  <p:tag name="IGUANATEXSIZE" val="15"/>
  <p:tag name="IGUANATEXCURSOR" val="79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,hl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51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1.394"/>
  <p:tag name="ORIGINALWIDTH" val="5045.95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&#10;¬s:Movie a sh:NodeShape ;¬&#10;  ¬sh:property [ sh:path :year ; sh:datatype xsd:gYear ; sh:maxCount 1 ; sh:minCount 1 ] ;&#10;  sh:property [ sh:path :short ; sh:datatype xsd:boolean ; sh:maxCount 1 ] ;&#10;  sh:property [ sh:path :name ; sh:datatype rdf:langString ; sh:minCount 1 ] ;&#10;  sh:property [ sh:path :director ; sh:node s:Person ; sh:minCount 1 ] .&#10;\end{lstlisting}&#10;\end{minipage}&#10;\end{document}"/>
  <p:tag name="IGUANATEXSIZE" val="15"/>
  <p:tag name="IGUANATEXCURSOR" val="660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,dhl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,hl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,hl] node[lab] {\pc{:director}{1}{*}} (person);&#10; &#10;&#10; \end{tikzpicture}&#10;\end{document}"/>
  <p:tag name="IGUANATEXSIZE" val="20"/>
  <p:tag name="IGUANATEXCURSOR" val="51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9.911"/>
  <p:tag name="ORIGINALWIDTH" val="5045.95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&#10;¬s:Movie a sh:NodeShape ;¬&#10;  $sh:targetClass :Movie ;$&#10;  ¬sh:property [ sh:path :year ; sh:datatype xsd:gYear ; sh:maxCount 1 ; sh:minCount 1 ] ;&#10;  sh:property [ sh:path :short ; sh:datatype xsd:boolean ; sh:maxCount 1 ] ;&#10;  sh:property [ sh:path :name ; sh:datatype rdf:langString ; sh:minCount 1 ] ;&#10;  sh:property [ sh:path :director ; sh:node s:Person ; sh:minCount 1 ] .&#10;\end{lstlisting}&#10;\end{minipage}&#10;\end{document}"/>
  <p:tag name="IGUANATEXSIZE" val="15"/>
  <p:tag name="IGUANATEXCURSOR" val="68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,dhl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,hl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,hl] node[lab] {\pc{:director}{1}{*}} (person);&#10; &#10;&#10; \end{tikzpicture}&#10;\end{document}"/>
  <p:tag name="IGUANATEXSIZE" val="20"/>
  <p:tag name="IGUANATEXCURSOR" val="256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1.394"/>
  <p:tag name="ORIGINALWIDTH" val="5045.95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s:Movie a sh:NodeShape ; £#[...]£&#10;&#10;¬s:Award a sh:NodeShape ;&#10;  sh:property [ sh:path :year ; sh:datatype xsd:gYear ; sh:maxCount 1 ; sh:minCount 1 ] ;&#10;  sh:property [ sh:path :name ; sh:datatype rdf:langString ; sh:minCount 1 ] ;&#10;  sh:property [ sh:path :judge ; sh:node s:Person ] .&#10;\end{lstlisting}&#10;\end{minipage}&#10;\end{document}"/>
  <p:tag name="IGUANATEXSIZE" val="15"/>
  <p:tag name="IGUANATEXCURSOR" val="68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,hl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,dhl] (person) { \nodepart{one} Person \nodepart{two} \begin{tabular}{l@{~:~}l} &#10; \pr{:name} &amp; \vc{rdf:langString}{1}{*}  \\&#10; \pr{:dob} &amp; \vc{xsd:date}{1}{1}\end{tabular} }&#10;   edge[arrIn,hl] node[lab] {\pc{:judge}{0}{*}} (award)&#10;    edge[arrIn,bend left=5] node[lab] {\pc{:winPerson}{0}{*}} (aaward)&#10;     edge[arrIn,bend right=5] node[lab] {\pc{:nomPerson}{0}{*}} (aaward); &#10; &#10; \node[shp,anchor=center,below=\vgap of person,dhl] (movie) { \nodepart{one} Movie \tg{\textsc{type} :Movie}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,dhl] node[lab] {\pc{:director}{1}{*}} (person);&#10; &#10;&#10; \end{tikzpicture}&#10;\end{document}"/>
  <p:tag name="IGUANATEXSIZE" val="20"/>
  <p:tag name="IGUANATEXCURSOR" val="257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6.944"/>
  <p:tag name="ORIGINALWIDTH" val="5045.95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s:Movie a sh:NodeShape ; £#[...]£&#10;s:Award a sh:NodeShape ; £#[...]£&#10;&#10;¬s:AcademyAward a sh:NodeShape ;&#10;  sh:node s:Award ;&#10;  sh:property [ sh:path :nomPerson ; sh:node s:Person ] ;&#10;  sh:property [ sh:path :winPerson ; sh:node s:Person ] ;&#10;  sh:property [ sh:path :nomMovie ; sh:node s:Movie ; sh:minCount 1 ] ;&#10;  sh:property [ sh:path :winMovie ; sh:node s:Movie ; sh:minCount 1 ] .&#10;\end{lstlisting}&#10;\end{minipage}&#10;\end{document}"/>
  <p:tag name="IGUANATEXSIZE" val="15"/>
  <p:tag name="IGUANATEXCURSOR" val="69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,dhl] (award) { \nodepart{one} Award \nodepart{two} \begin{tabular}{l@{~:~}l} \pr{:year} &amp; \vc{xsd:gYear}{1}{1} \\ \pr{:name} &amp; \vc{rdf:langString}{1}{*} \end{tabular} };&#10; &#10; \node[shp,anchor=center,below=\vgap of award,hl] (aaward) { \nodepart{one} AcademyAward \nodepart{two} }&#10;   edge[inheritIn,hl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,dhl] (person) { \nodepart{one} Person \nodepart{two} \begin{tabular}{l@{~:~}l} &#10; \pr{:name} &amp; \vc{rdf:langString}{1}{*}  \\&#10; \pr{:dob} &amp; \vc{xsd:date}{1}{1}\end{tabular} }&#10;   edge[arrIn,dhl] node[lab] {\pc{:judge}{0}{*}} (award)&#10;    edge[arrIn,bend left=5,hl] node[lab] {\pc{:winPerson}{0}{*}} (aaward)&#10;     edge[arrIn,bend right=5,hl] node[lab] {\pc{:nomPerson}{0}{*}} (aaward); &#10; &#10; \node[shp,anchor=center,below=\vgap of person,dhl] (movie) { \nodepart{one} Movie \tg{\textsc{type} :Movie}\nodepart{two} \begin{tabular}{l@{~:~}l} \pr{:year} &amp; \vc{xsd:gYear}{1}{1} \\ \pr{:short} &amp; \vc{xsd:boolean}{0}{1} \\&#10; \pr{:name} &amp; \vc{rdf:langString}{1}{*} \end{tabular} }&#10;   edge[arrIn,bend left=5,hl] node[lab] {\pc{:winMovie}{1}{*}} (aaward)&#10;   edge[arrIn,bend right=5,hl] node[lab] {\pc{:nomMovie}{1}{*}} (aaward)&#10;   edge[arrOut,dhl] node[lab] {\pc{:director}{1}{*}} (person);&#10; &#10;&#10; \end{tikzpicture}&#10;\end{document}"/>
  <p:tag name="IGUANATEXSIZE" val="20"/>
  <p:tag name="IGUANATEXCURSOR" val="258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s:Movie a sh:NodeShape ; £#[...]£&#10;s:Award a sh:NodeShape ; £#[...]£&#10;s:AcademyAward a sh:NodeShape ; £#[...]£&#10;&#10;¬s:AcademyBestPicture a sh:NodeShape ;&#10;  sh:node s:AcademyAward .&#10;&#10;s:AcademyBestDirector a sh:NodeShape ;&#10;  sh:node s:AcademyAward .¬&#10;\end{lstlisting}&#10;\end{minipage}&#10;\end{document}"/>
  <p:tag name="IGUANATEXSIZE" val="15"/>
  <p:tag name="IGUANATEXCURSOR" val="760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,dhl] (award) { \nodepart{one} Award \nodepart{two} \begin{tabular}{l@{~:~}l} \pr{:year} &amp; \vc{xsd:gYear}{1}{1} \\ \pr{:name} &amp; \vc{rdf:langString}{1}{*} \end{tabular} };&#10; &#10; \node[shp,anchor=center,below=\vgap of award,dhl] (aaward) { \nodepart{one} AcademyAward \nodepart{two} }&#10;   edge[inheritIn,dhl] (award);&#10;   &#10; \coordinate[below=0.4cm of aaward.two south] (aawardc)&#10;    edge[inheritIn,hl] (aaward.two south);&#10; &#10; \node[shp,anchor=center,below=\vgap of aaward,xshift=-0.8\hgap,hl] (abp) { \nodepart{one} AcademyBestPicture \nodepart{two} }&#10;   edge[|-,draw=green!80!black&#10;] (aawardc);&#10;&#10; \node[shp,anchor=center,below=\vgap of aaward,xshift=0.8\hgap,hl] (abd) { \nodepart{one} AcademyBestDirector \nodepart{two} }&#10;   edge[|-,draw=green!80!black&#10;] (aawardc);&#10;&#10; \node[shp,anchor=center,right=\hgap of award,dhl] (person) { \nodepart{one} Person \nodepart{two} \begin{tabular}{l@{~:~}l} &#10; \pr{:name} &amp; \vc{rdf:langString}{1}{*}  \\&#10; \pr{:dob} &amp; \vc{xsd:date}{1}{1}\end{tabular} }&#10;   edge[arrIn,dhl] node[lab] {\pc{:judge}{0}{*}} (award)&#10;    edge[arrIn,bend left=5,dhl] node[lab] {\pc{:winPerson}{0}{*}} (aaward)&#10;     edge[arrIn,bend right=5,dhl] node[lab] {\pc{:nomPerson}{0}{*}} (aaward); &#10; &#10; \node[shp,anchor=center,below=\vgap of person,dhl] (movie) { \nodepart{one} Movie \tg{\textsc{type} :Movie}\nodepart{two} \begin{tabular}{l@{~:~}l} \pr{:year} &amp; \vc{xsd:gYear}{1}{1} \\ \pr{:short} &amp; \vc{xsd:boolean}{0}{1} \\&#10; \pr{:name} &amp; \vc{rdf:langString}{1}{*} \end{tabular} }&#10;   edge[arrIn,bend left=5,dhl] node[lab] {\pc{:winMovie}{1}{*}} (aaward)&#10;   edge[arrIn,bend right=5,dhl] node[lab] {\pc{:nomMovie}{1}{*}} (aaward)&#10;   edge[arrOut,dhl] node[lab] {\pc{:director}{1}{*}} (person);&#10; &#10;&#10; \end{tikzpicture}&#10;\end{document}"/>
  <p:tag name="IGUANATEXSIZE" val="20"/>
  <p:tag name="IGUANATEXCURSOR" val="262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tg{\textsc{range} \texttt{:winPerson}}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87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4.701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&#10;  commentstyle=\color{gray}\ttfamily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&#10;}&#10;&#10;&#10;&#10;\begin{document}&#10;\begin{minipage}{14cm}&#10;~~\begin{lstlisting}[]&#10;@prefix : &lt;http://ex.org/data/&gt; .&#10;@prefix rdf: &lt;http://www.w3.org/1999/02/22-rdf-syntax-ns#&gt;.&#10;@prefix s: &lt;http://ex.org/shapes/&gt; .&#10;@prefix sh: &lt;http://www.w3.org/ns/shacl#&gt; .&#10;@prefix xsd: &lt;http://www.w3.org/2001/XMLSchema#&gt;.&#10;&#10;s:Person a sh:NodeShape ;&#10;  $sh:targetObjectsOf :winPerson ;$&#10;  sh:property [ sh:path :name ; sh:datatype rdf:langString ; sh:minCount 1 ] ;&#10;  sh:property [ sh:path :dob ; sh:datatype xsd:date ; sh:minCount 1 ; sh:maxCount 1 ] .¬&#10;&#10;£#[...]£&#10;\end{lstlisting}&#10;\end{minipage}&#10;\end{document}"/>
  <p:tag name="IGUANATEXSIZE" val="15"/>
  <p:tag name="IGUANATEXCURSOR" val="79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tg{\textsc{range} \texttt{:winPerson}}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87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2289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,magenta] (bjh) at (mov-|abd) {:BongJoonho}&#10;  edge[arrin] node[lab] {:winPerson} (abd)&#10;  edge[arrin,bend left=5] node[lab] {:director} (para);&#10;&#10;\node[lit,anchor=center,right=0.6\hgap of bjh] (bjhn) {\dt{Bong Joon-ho}{@en}}&#10;  edge[arrin] node[lab] {:name} (bjh);&#10;  &#10;\node[lit,anchor=center] (bjhd) at (abd-|bjhn) {\dt{1969-09-14}{xsd:date}}&#10;  edge[arrin] node[lab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2829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tg{\textsc{type} \texttt{:Award}}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128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s:Movie a sh:NodeShape ; £#[...]£&#10;&#10;s:Award a sh:NodeShape ;&#10;  $sh:targetClass :Award ;$&#10;  sh:property [ sh:path :year ; sh:datatype xsd:gYear ; sh:maxCount 1 ; sh:minCount 1 ] ;&#10;  sh:property [ sh:path :name ; sh:datatype rdf:langString ; sh:minCount 1 ] ;&#10;  sh:property [ sh:path :judge ; sh:node s:Person ] .&#10;&#10;£#[...]£&#10;\end{lstlisting}&#10;\end{minipage}&#10;\end{document}"/>
  <p:tag name="IGUANATEXSIZE" val="15"/>
  <p:tag name="IGUANATEXCURSOR" val="61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2289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] (para) {:Parasite};&#10;&#10;\node[iri,anchor=center,left=\hgap of para,magent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,magent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] (bjhn) {\dt{Bong Joon-ho}{@en}}&#10;  edge[arrin] node[lab] {:name} (bjh);&#10;  &#10;\node[lit,anchor=center] (bjhd) at (abd-|bjhn) {\dt{1969-09-14}{xsd:date}}&#10;  edge[arrin] node[lab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2201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tg{\textsc{type} \texttt{:Award}}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128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.2211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cademyBestDirector \tg{\textsc{type} \texttt{:AcademyBestDirector}} \nodepart{two}};&#10;&#10; \node[shp,anchor=center,right=1.4\hgap of award] (person) { \nodepart{one}  AcademyAwardWinningDirector \nodepart{two} \begin{tabular}{l@{~:~}l} &#10; \pr{:name} &amp; \vc{rdf:langString}{1}{*}  \\&#10; \pr{:dob} &amp; \vc{xsd:date}{1}{1}\end{tabular} }&#10;   edge[arrIn,bend right=5] node[lab] {\pc{:winMovie/:director}{1}{*}} (award)&#10;   edge[arrOut,bend left=5] node[lab] {\pc{\textasciicircum :winPerson}{1}{*}} (award);&#10; &#10;% \node[shp,anchor=center,below=\vgap of person] (movie) { \nodepart{one} Movie \nodepart{two} \begin{tabular}{l@{~:~}l} \pr{:year} &amp; \vc{xsd:gYear}{1}{1} \\ \pr{:short} &amp; \vc{xsd:boolean}{0}{1} \\&#10;% \pr{:name} &amp; \vc{rdf:langString}{1}{*} \end{tabular} }&#10;%   edge[arrIn] node[lab] {\pc{\textasciicircum :director}{1}{*}} (person);&#10; &#10;&#10; \end{tikzpicture}&#10;\end{document}"/>
  <p:tag name="IGUANATEXSIZE" val="20"/>
  <p:tag name="IGUANATEXCURSOR" val="212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5.8334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teal!80!black}]{!}{!},&#10;  moredelim=**[is][\color{green!50!black}]{¬}{¬},&#10;}&#10;&#10;&#10;&#10;\begin{document}&#10;\begin{minipage}{14cm}&#10;~~\begin{lstlisting}[]&#10;£#[...]£&#10;&#10;s:AcademyBestDirector a sh:NodeShape ;&#10;  sh:targetClass :AcademyBestDirector .&#10;  sh:property [ &#10;    !sh:path ( :winMovie :director ) ;! &#10;    sh:node s:AcademyAwardWinningDirector ; sh:minCount 1 &#10;  ] .&#10;&#10;s:AcademyAwardWinningDirector a sh:NodeShape ;&#10;  sh:property [ !sh:path :name ;! sh:datatype rdf:langString ; sh:minCount 1 ] ;&#10;  sh:property [ !sh:path :dob ;! sh:datatype xsd:date ; sh:minCount 1 ; sh:maxCount 1 ] ;&#10;  sh:property [ &#10;    !sh:path [ sh:inversePath :winPerson ] ;!&#10;    sh:node s:AcademyBestDirector ; sh:minCount 1 &#10;  ] .&#10;&#10;£#[...]£&#10;\end{lstlisting}&#10;\end{minipage}&#10;\end{document}"/>
  <p:tag name="IGUANATEXSIZE" val="15"/>
  <p:tag name="IGUANATEXCURSOR" val="58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2289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,magent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] (bjhn) {\dt{Bong Joon-ho}{@en}}&#10;  edge[arrin] node[lab] {:name} (bjh);&#10;  &#10;\node[lit,anchor=center] (bjhd) at (abd-|bjhn) {\dt{1969-09-14}{xsd:date}}&#10;  edge[arrin] node[lab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2193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.2211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cademyBestDirector \tg{\textsc{type} \texttt{:AcademyBestDirector}} \nodepart{two}};&#10;&#10; \node[shp,anchor=center,right=1.4\hgap of award] (person) { \nodepart{one}  AcademyAwardWinningDirector \nodepart{two} \begin{tabular}{l@{~:~}l} &#10; \pr{:name} &amp; \vc{rdf:langString}{1}{*}  \\&#10; \pr{:dob} &amp; \vc{xsd:date}{1}{1}\end{tabular} }&#10;   edge[arrIn,bend right=5] node[lab] {\pc{:winMovie/:director}{1}{*}} (award)&#10;   edge[arrOut,bend left=5] node[lab] {\pc{\textasciicircum :winPerson}{1}{*}} (award);&#10; &#10;% \node[shp,anchor=center,below=\vgap of person] (movie) { \nodepart{one} Movie \nodepart{two} \begin{tabular}{l@{~:~}l} \pr{:year} &amp; \vc{xsd:gYear}{1}{1} \\ \pr{:short} &amp; \vc{xsd:boolean}{0}{1} \\&#10;% \pr{:name} &amp; \vc{rdf:langString}{1}{*} \end{tabular} }&#10;%   edge[arrIn] node[lab] {\pc{\textasciicircum :director}{1}{*}} (person);&#10; &#10;&#10; \end{tikzpicture}&#10;\end{document}"/>
  <p:tag name="IGUANATEXSIZE" val="20"/>
  <p:tag name="IGUANATEXCURSOR" val="212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8.216"/>
  <p:tag name="ORIGINALWIDTH" val="2606.614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,&#10; inner sep=2pt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cademyBestPicture\tg{\textsc{type} \texttt{:AcademyBestPicture}} \nodepart{two} \begin{tabular}{l@{~:~}l} &#10; \pr{rdf:type} &amp; \vc{\{:AcademyBestPicture\}}{1}{1}\\&#10;      \pr{:year} &amp; \vc{xsd:gYear}{1}{1}\end{tabular}}&#10;        edge[arrOut,loop above] node[lab] {\pc{:prev*}{1}{*}} (award)&#10;      edge[arrOut,loop below] node[lab] {\pc{(\textasciicircum:prev)*}{1}{*}} (award);&#10;&#10;    \node[above=1.4cm of award] {.};&#10; \end{tikzpicture}&#10;&#10;&#10;\end{document}"/>
  <p:tag name="IGUANATEXSIZE" val="20"/>
  <p:tag name="IGUANATEXCURSOR" val="155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122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teal!80!black}]{!}{!},&#10;  moredelim=**[is][\color{green!50!black}]{¬}{¬},&#10;}&#10;&#10;&#10;&#10;\begin{document}&#10;\begin{minipage}{14cm}&#10;~~\begin{lstlisting}[]&#10;£#[...]£&#10;&#10;s:AcademyBestPicture a sh:NodeShape ;&#10;  sh:targetClass :AcademyBestPicture ;&#10;  sh:class :AcademyBestPicture ;&#10;  sh:property [ !sh:path :year ;! sh:datatype xsd:gYear ] ;&#10;  sh:property [ &#10;    !sh:path [ sh:zeroOrMorePath :prev ] ;! &#10;    sh:node s:AcademyBestPicture ; sh:minCount 1 &#10;  ] ;&#10;  sh:property [ &#10;    !sh:path [ sh:zeroOrMorePath [ sh:inversePath :prev ] ] ;! &#10;    sh:node s:AcademyBestPicture ; sh:minCount 1 &#10;  ] .&#10;&#10;£#[...]£&#10;\end{lstlisting}&#10;\end{minipage}&#10;\end{document}"/>
  <p:tag name="IGUANATEXSIZE" val="15"/>
  <p:tag name="IGUANATEXCURSOR" val="951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8446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] (abp1933) {:ABP1933};&#10;&#10;\node[lit,anchor=center,above=\vgap of abp1933] (abp1933y) {\dt{1933}{xsd:gYear}}&#10;  edge[arrin] node[lab] {:year} (abp1933);&#10;&#10;\node[iri,anchor=center,left=\hgap of abp1933] (abp1932) {:ABP1932}&#10;  edge[arrin] node[lab] {:prev} (abp1933);&#10;&#10;\node[lit,anchor=center,above=\vgap of abp1932] (abp1932y) {\dt{1932}{xsd:gYear}}&#10;  edge[arrin] node[lab] {:year} (abp1932);&#10;&#10;\node[iri,anchor=center,left=\hgap of abp1932] (abp1931) {:ABP1931}&#10;  edge[arrin] node[lab] {:prev} (abp1932);&#10;&#10;\node[lit,anchor=center,above=\vgap of abp1931] (abp1931y) {\dt{1931}{xsd:gYear}}&#10;  edge[arrin] node[lab] {:year} (abp1931);&#10;&#10;\node[iri,anchor=center,left=\hgap of abp1931] (abp1930) {:ABP1930}&#10;  edge[arrin] node[lab] {:prev} (abp1931);&#10;&#10;\node[lit,anchor=center,above=\vgap of abp1930] (abp1930y) {\dt{1930}{xsd:gYear}}&#10;  edge[arrin] node[lab] {:year} (abp1930);&#10;&#10;\node[iri,anchor=center,left=\hgap of abp1930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end{tikzpicture}&#10;\end{document}"/>
  <p:tag name="IGUANATEXSIZE" val="20"/>
  <p:tag name="IGUANATEXCURSOR" val="3566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8.216"/>
  <p:tag name="ORIGINALWIDTH" val="2606.614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,&#10; inner sep=2pt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cademyBestPicture\tg{\textsc{type} \texttt{:AcademyBestPicture}} \nodepart{two} \begin{tabular}{l@{~:~}l} &#10; \pr{rdf:type} &amp; \vc{\{:AcademyBestPicture\}}{1}{1}\\&#10;      \pr{:year} &amp; \vc{xsd:gYear}{1}{1}\end{tabular}}&#10;        edge[arrOut,loop above] node[lab] {\pc{:prev*}{1}{*}} (award)&#10;      edge[arrOut,loop below] node[lab] {\pc{(\textasciicircum:prev)*}{1}{*}} (award);&#10;&#10;    \node[above=1.4cm of award] {.};&#10; \end{tikzpicture}&#10;&#10;&#10;\end{document}"/>
  <p:tag name="IGUANATEXSIZE" val="20"/>
  <p:tag name="IGUANATEXCURSOR" val="155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teal!90!black}]{¬}{¬},&#10;}&#10;&#10;&#10;&#10;\begin{document}&#10;\begin{minipage}{14cm}&#10;~~\begin{lstlisting}[]&#10;£#[...]£&#10;s:Movie a sh:NodeShape ; &#10;  !sh:property [ ¬sh:path :year¬ ; sh:datatype xsd:gYear ]! .&#10;&#10;s:Award a sh:NodeShape ; &#10;  !sh:property [ ¬sh:path :year¬ ; sh:datatype xsd:gYear ; sh:minCount 1 ]! .&#10;&#10;s:AcademyAward a sh:NodeShape ;&#10;  sh:targetClass :AcademyAward ;&#10;  !sh:node s:Award ;!&#10;  !sh:property [ ¬sh:path :winMovie ;¬ sh:node s:Movie ; sh:minCount 1 ] .!&#10;\end{lstlisting}&#10;\end{minipage}&#10;\end{document}"/>
  <p:tag name="IGUANATEXSIZE" val="15"/>
  <p:tag name="IGUANATEXCURSOR" val="72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teal!90!black}]{¬}{¬},&#10;}&#10;&#10;&#10;&#10;\begin{document}&#10;\begin{minipage}{14cm}&#10;~~\begin{lstlisting}[]&#10;£#[...]£&#10;s:Movie a sh:NodeShape ; &#10;  !sh:property [ ¬sh:path :year¬ ; sh:datatype xsd:gYear ]! .&#10;&#10;s:Award a sh:NodeShape ; &#10;  !sh:property [ ¬sh:path :year¬ ; sh:datatype xsd:gYear ; sh:minCount 1 ]! .&#10;&#10;s:AcademyAward a sh:NodeShape ;&#10;  sh:targetClass :AcademyAward ;&#10;  !sh:node s:Award ;!&#10;  !sh:property [ ¬sh:path :winMovie ;¬ sh:node s:Movie ; sh:minCount 1 ]! .&#10;\end{lstlisting}&#10;\end{minipage}&#10;\end{document}"/>
  <p:tag name="IGUANATEXSIZE" val="15"/>
  <p:tag name="IGUANATEXCURSOR" val="89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iri,anchor=center,above=\vgap of abp1933] (abp1933m) {:Cavalcade}&#10;  edge[arrin] node[lab] {:winMovie} (abp1933);&#10;&#10;\node[iri,anchor=center,left=\hgap of abp1933,magenta] (abp1932) {:ABP1932}&#10;  edge[arrin] node[lab] {:prev} (abp1933);&#10;&#10;\node[lit,anchor=center,above=\vgap of abp1932,xshift=0.7\hgap] (abp1932y) {\dt{1932}{xsd:gYear}}&#10;  edge[arrin] node[lab] {:year} (abp1932);&#10;&#10;\node[iri,anchor=center,above=\vgap of abp1932,xshift=-0.7\hgap] (abp1932m) {:GrandHotel}&#10;  edge[arrin] node[lab] {:winMovie} (abp1932);&#10;&#10;\node[iri,anchor=center,left=\hgap of abp1932,magenta] (abp1931) {:ABP1931}&#10;  edge[arrin] node[lab] {:prev} (abp1932);&#10;&#10;\node[lit,anchor=center,above=\vgap of abp1931] (abp1931y) {\dt{1931}{xsd:gYear}}&#10;  edge[arrin] node[lab] {:year} (abp1931)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4068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s:FromUS a sh:NodeShape ; sh:property [ sh:path :country ; sh:hasValue :US ] .&#10;s:FeatureMovie a sh:NodeShape ; sh:property [ sh:path :short ; sh:hasValue false ] .&#10;&#10;s:AcademyBestIntFeatureFilm a sh:NodeShape ;&#10;  sh:targetClass :AcademyBestIntFeatureFilm ;&#10;  sh:property [ &#10;    sh:path :winMovie ; &#10;    !sh:and ( [ sh:not s:FromUS ] s:FeatureMovie ) ;!&#10;    sh:minCount 1 ; sh:maxCount 1&#10;  ] .&#10;\end{lstlisting}&#10;\end{minipage}&#10;\end{document}"/>
  <p:tag name="IGUANATEXSIZE" val="15"/>
  <p:tag name="IGUANATEXCURSOR" val="79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s:FromUS a sh:NodeShape ; sh:property [ sh:path :country ; sh:hasValue :US ] .&#10;s:FeatureMovie a sh:NodeShape ; sh:property [ sh:path :short ; sh:hasValue false ] .&#10;&#10;s:AcademyBestIntFeatureFilm a sh:NodeShape ;&#10;  sh:targetClass :AcademyBestIntFeatureFilm ;&#10;  sh:property [ &#10;    sh:path :winMovie ; &#10;    !sh:and ( [ sh:not s:FromUS ] s:FeatureMovie ) ;!&#10;    sh:minCount 1 ; sh:maxCount 1&#10;  ] .&#10;\end{lstlisting}&#10;\end{minipage}&#10;\end{document}"/>
  <p:tag name="IGUANATEXSIZE" val="15"/>
  <p:tag name="IGUANATEXCURSOR" val="79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9586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iff1951) {:ABIFF1951};&#10;&#10;\node[iri,anchor=center,above=\vgap of abiff1951] (abiff1951m) {:Rashomon}&#10;  edge[arrin] node[lab] {:winMovie} (abiff1951);&#10;&#10;\node[iri,anchor=center,above=\vgap of abiff1951m] (abiff1951mc) {:Japan}&#10;  edge[arrin] node[lab] {:country} (abiff1951m);&#10;  &#10;\node[iri,anchor=center,left=\hgap of abiff1951,magenta] (abiff1950) {:ABIFF1950}&#10;  edge[arrin] node[lab] {:prev} (abiff1951);&#10;&#10;\node[iri,anchor=center,above=\vgap of abiff1950] (abiff1950m) {:Malapaga}&#10;  edge[arrin] node[lab] {:winMovie} (abiff1950);&#10;  &#10;\node[iri,anchor=center,above=\vgap of abiff1950m] (abiff1950mc) {:Italy}&#10;  edge[arrin] node[lab] {:country} (abiff1950m);&#10;&#10;\node[iri,anchor=center,left=\hgap of abiff1950,magenta] (abiff1949) {:ABIFF1949}&#10;  edge[arrin] node[lab] {:prev} (abiff1950);&#10;&#10;\node[iri,anchor=center,above=\vgap of abiff1949] (abiff1949m) {:BicycleThieves}&#10;  edge[arrin] node[lab] {:winMovie} (abiff1949);&#10;&#10;\node[iri,anchor=center,left=\hgap of abiff1949,magenta] (abiff1948) {:ABIFF1948}&#10;  edge[arrin] node[lab] {:prev} (abiff1949);&#10;&#10;\node[iri,anchor=center,above=\vgap of abiff1948] (abiff1948m) {:MrVincent}&#10;  edge[arrin] node[lab] {:winMovie} (abiff1948);&#10;&#10;\node[iri,anchor=center,above=\vgap of abiff1948m,xshift=-0.4\hgap] (abiff1948mc2) {:US}&#10;  edge[arrin] node[lab] {:country} (abiff1948m);&#10;  &#10;\node[iri,anchor=center,above=\vgap of abiff1949m] (abiff1948mc) {:France}&#10;  edge[arrin] node[lab] {:country} (abiff1948m)&#10;  edge[arrin] node[lab] {:country} (abiff1950m);&#10;  &#10;\node[iri,anchor=center,left=\hgap of abiff1948,magenta] (abiff1947) {:ABIFF1947}&#10;  edge[arrin] node[lab] {:prev} (abiff1948);&#10;&#10;\node[iri,anchor=center,above=\vgap of abiff1947] (abiff1947m) {:GentlemanAgreement}&#10;  edge[arrin] node[lab] {:winMovie} (abiff1947)&#10;  edge[arrout] node[lab] {:country} (abiff1948mc2);&#10;&#10;\node[iri,anchor=center,below=\vgap of abiff1949] (abp) {:AcademyBestIntFeatureFilm}&#10;  edge[arrin] node[lab] {rdf:type} (abiff1951)&#10;  edge[arrin] node[lab] {rdf:type} (abiff1950)&#10;  edge[arrin] node[lab] {rdf:type} (abiff1949)&#10;  edge[arrin] node[lab] {rdf:type} (abiff1948)&#10;  edge[arrin] node[lab] {rdf:type} (abiff1947);&#10;  &#10;\node[lit,anchor=center,above=\vgap of abiff1948mc] (false) {\dt{false}{xsd:boolean}}&#10;   edge[arrin,bend right=5] node[lab] {:short} (abiff1948m)&#10;   edge[arrin,bend left=5] node[lab] {:short} (abiff1950m)&#10;   edge[arrin,bend right=23] node[lab] {:short} (abiff1947m);&#10;\end{tikzpicture}&#10;\end{document}"/>
  <p:tag name="IGUANATEXSIZE" val="20"/>
  <p:tag name="IGUANATEXCURSOR" val="4561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26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&#10;  commentstyle=\color{gray}\ttfamily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&#10;}&#10;&#10;&#10;&#10;\begin{document}&#10;\begin{minipage}{14cm}&#10;~~\begin{lstlisting}[]&#10;£#[...]£&#10;&#10;s:Person a sh:NodeShape ;&#10;  sh:targetObjectsOf :winPerson ;&#10;  !sh:class :Person ; &#10;  sh:nodeKind sh:BlankNodeOrIRI ;!&#10;  sh:property [ sh:path :name ; !sh:datatype xsd:string! ; sh:minCount 1 ] .&#10;\end{lstlisting}&#10;\end{minipage}&#10;\end{document}"/>
  <p:tag name="IGUANATEXSIZE" val="15"/>
  <p:tag name="IGUANATEXCURSOR" val="748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26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&#10;  commentstyle=\color{gray}\ttfamily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&#10;}&#10;&#10;&#10;&#10;\begin{document}&#10;\begin{minipage}{14cm}&#10;~~\begin{lstlisting}[]&#10;£#[...]£&#10;&#10;s:Person a sh:NodeShape ;&#10;  sh:targetObjectsOf :winPerson ;&#10;  !sh:class :Person ; &#10;  sh:nodeKind sh:BlankNodeOrIRI ;!&#10;  sh:property [ sh:path :name ; !sh:datatype xsd:string! ; sh:minCount 1 ] .&#10;\end{lstlisting}&#10;\end{minipage}&#10;\end{document}"/>
  <p:tag name="IGUANATEXSIZE" val="15"/>
  <p:tag name="IGUANATEXCURSOR" val="748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5.7228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\node[iri,anchor=center] (abd1933) {:ABD1933};&#10;&#10;\node[iri,anchor=center,above=\vgap of abd1933,magenta] (abd1933m) {:FrankLloyd}&#10;  edge[arrin] node[lab] {:winPerson} (abd1933);&#10;&#10;\node[lit,anchor=center,above=\vgap of abd1933m] (abd1933n) {&quot;F.L.&quot;}&#10;  edge[arrin] node[lab] {:name} (abd1933m);&#10;&#10;  &#10;\node[iri,anchor=center,left=\hgap of abd1933] (abd1932) {:ABD1932}&#10;  edge[arrin] node[lab] {:prev} (abd1933);&#10;&#10;\node[iri,anchor=center,above=\vgap of abd1932,magenta] (abd1932m) {:FranzBorzage}&#10;  edge[arrin] node[lab] {:winPerson} (abd1932);&#10;  &#10;\node[lit,anchor=center,above=\vgap of abd1932m,xshift=-0.6\hgap] (abd1932mn1) {&quot;F.B.&quot;}&#10;  edge[arrin] node[lab] {:name} (abd1932m);&#10;  &#10;\node[lit,anchor=center,above=\vgap of abd1932m,xshift=0.6\hgap] (abd1932mn2) {&quot;Franz Borzage&quot;}&#10;  edge[arrin] node[lab] {:name} (abd1932m);&#10;&#10;\node[iri,anchor=center,left=\hgap of abd1932] (abd1931) {:ABD1931}&#10;  edge[arrin] node[lab] {:prev} (abd1932);&#10;&#10;\node[lit,anchor=center,above=\vgap of abd1931,magenta] (abd1931m) {&quot;Norman Taurog&quot;}&#10;  edge[arrin] node[lab] {:winPerson} (abd1931);&#10;&#10;\node[iri,anchor=center,left=\hgap of abd1931] (abd1930) {:ABD1930}&#10;  edge[arrin] node[lab] {:prev} (abd1931);&#10;&#10;\node[iri,anchor=center,above=\vgap of abd1930,magenta] (abd1930m) {:LMilestone}&#10;  edge[arrin] node[lab] {:winPerson} (abd1930);&#10;&#10;\node[lit,anchor=center,above=\vgap of abd1930m,xshift=-0.4\hgap] (abd1930mn1) {\dt{1930}{xsd:int}}&#10;  edge[arrin] node[lab] {:name} (abd1930m);&#10;&#10;\node[lit,anchor=center,above=\vgap of abd1930m,xshift=0.4\hgap] (abd1930mn2) {\dt{F.L.}{xsd:string}}&#10;  edge[arrin] node[lab] {:name} (abd1930m);&#10;&#10;&#10;\node[iri,anchor=center,left=\hgap of abd1930] (abd1929) {:ABD1929}&#10;  edge[arrin] node[lab] {:prev} (abd1930);&#10;&#10;\node[iri,anchor=center,above=\vgap of abd1929,magenta] (abd1929m) {\_:flloyd}&#10;  edge[arrin] node[lab] {:winPerson} (abd1929);&#10;&#10;\node[lit,anchor=center,above=\vgap of abd1929m] (abd1929n) {&quot;ffloyd&quot;}&#10;  edge[arrin] node[lab] {:name} (abd1929m);&#10;&#10;\node[iri,anchor=center,below=\vgap of abd1931] (abp) {:AcademyBestDirector}&#10;  edge[arrin] node[lab] {rdf:type} (abd1933)&#10;  edge[arrin] node[lab] {rdf:type} (abd1932)&#10;  edge[arrin] node[lab] {rdf:type} (abd1931)&#10;  edge[arrin] node[lab] {rdf:type} (abd1930)&#10;  edge[arrin] node[lab] {rdf:type} (abd1929);&#10;  &#10;\node[iri,anchor=center,above=2.2\vgap of abd1931m] (person) {:Person}&#10;   edge[arrin,bend left=25] node[lab] {rdf:type} (abd1930m)&#10;   edge[arrin,bend right=25] node[lab] {rdf:type} (abd1932m)&#10;   edge[arrin,bend right=29] node[lab] {rdf:type} (abd1929m);&#10;\end{tikzpicture}&#10;\end{document}"/>
  <p:tag name="IGUANATEXSIZE" val="20"/>
  <p:tag name="IGUANATEXCURSOR" val="4596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550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AcademyBestPicture a sh:NodeShape ;&#10;  sh:targetClass :AcademyBestPicture ;&#10;  sh:property [ sh:path :year ; sh:datatype xsd:gYear ; !sh:minInclusive &quot;1929&quot;^^xsd:gYear! ] .&#10;\end{lstlisting}&#10;\end{minipage}&#10;\end{document}"/>
  <p:tag name="IGUANATEXSIZE" val="15"/>
  <p:tag name="IGUANATEXCURSOR" val="59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iri,anchor=center,above=\vgap of abp1933] (abp1933m) {:Cavalcade}&#10;  edge[arrin] node[lab] {:winMovie} (abp1933);&#10;&#10;\node[iri,anchor=center,left=\hgap of abp1933,magenta] (abp1932) {:ABP1932}&#10;  edge[arrin] node[lab] {:prev} (abp1933);&#10;&#10;\node[lit,anchor=center,above=\vgap of abp1932,xshift=0.7\hgap] (abp1932y) {\dt{1932}{xsd:gYear}}&#10;  edge[arrin] node[lab] {:year} (abp1932);&#10;&#10;\node[iri,anchor=center,above=\vgap of abp1932,xshift=-0.7\hgap] (abp1932m) {:GrandHotel}&#10;  edge[arrin] node[lab] {:winMovie} (abp1932);&#10;&#10;\node[iri,anchor=center,left=\hgap of abp1932,magenta] (abp1931) {:ABP1931}&#10;  edge[arrin] node[lab] {:prev} (abp1932);&#10;&#10;\node[lit,anchor=center,above=\vgap of abp1931] (abp1931y) {\dt{0931}{xsd:gYear}}&#10;  edge[arrin] node[lab] {:year} (abp1931)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2866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550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AcademyBestPicture a sh:NodeShape ;&#10;  sh:targetClass :AcademyBestPicture ;&#10;  sh:property [ sh:path :year ; sh:datatype xsd:gYear ; !sh:minInclusive &quot;1929&quot;^^xsd:gYear! ] .&#10;\end{lstlisting}&#10;\end{minipage}&#10;\end{document}"/>
  <p:tag name="IGUANATEXSIZE" val="15"/>
  <p:tag name="IGUANATEXCURSOR" val="59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550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USMovie a sh:NodeShape ;&#10;  sh:targetObjectsOf :winMovie ;&#10;  sh:property [ sh:path :country ; !sh:hasValue :US! ] .&#10;\end{lstlisting}&#10;\end{minipage}&#10;\end{document}"/>
  <p:tag name="IGUANATEXSIZE" val="15"/>
  <p:tag name="IGUANATEXCURSOR" val="63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550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USMovie a sh:NodeShape ;&#10;  sh:targetObjectsOf :winMovie ;&#10;  sh:property [ sh:path :country ; !sh:hasValue :US! ] .&#10;\end{lstlisting}&#10;\end{minipage}&#10;\end{document}"/>
  <p:tag name="IGUANATEXSIZE" val="15"/>
  <p:tag name="IGUANATEXCURSOR" val="63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9586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] (abiff1951) {:ABIFF1951};&#10;&#10;\node[iri,anchor=center,above=\vgap of abiff1951,magenta] (abiff1951m) {:Rashomon}&#10;  edge[arrin] node[lab] {:winMovie} (abiff1951);&#10;&#10;\node[iri,anchor=center,above=\vgap of abiff1951m] (abiff1951mc) {:Japan}&#10;  edge[arrin] node[lab] {:country} (abiff1951m);&#10;  &#10;\node[iri,anchor=center,left=\hgap of abiff1951] (abiff1950) {:ABIFF1950}&#10;  edge[arrin] node[lab] {:prev} (abiff1951);&#10;&#10;\node[iri,anchor=center,above=\vgap of abiff1950,magenta] (abiff1950m) {:Malapaga}&#10;  edge[arrin] node[lab] {:winMovie} (abiff1950);&#10;  &#10;\node[iri,anchor=center,above=\vgap of abiff1950m] (abiff1950mc) {:Italy}&#10;  edge[arrin] node[lab] {:country} (abiff1950m);&#10;&#10;\node[iri,anchor=center,left=\hgap of abiff1950] (abiff1949) {:ABIFF1949}&#10;  edge[arrin] node[lab] {:prev} (abiff1950);&#10;&#10;\node[iri,anchor=center,above=\vgap of abiff1949,magenta] (abiff1949m) {:BicycleThieves}&#10;  edge[arrin] node[lab] {:winMovie} (abiff1949);&#10;&#10;\node[iri,anchor=center,left=\hgap of abiff1949] (abiff1948) {:ABIFF1948}&#10;  edge[arrin] node[lab] {:prev} (abiff1949);&#10;&#10;\node[iri,anchor=center,above=\vgap of abiff1948,magenta] (abiff1948m) {:MrVincent}&#10;  edge[arrin] node[lab] {:winMovie} (abiff1948);&#10;&#10;\node[iri,anchor=center,above=\vgap of abiff1948m,xshift=-0.4\hgap] (abiff1948mc2) {:US}&#10;  edge[arrin] node[lab] {:country} (abiff1948m);&#10;  &#10;\node[iri,anchor=center,above=\vgap of abiff1949m] (abiff1948mc) {:France}&#10;  edge[arrin] node[lab] {:country} (abiff1948m)&#10;  edge[arrin] node[lab] {:country} (abiff1950m);&#10;  &#10;\node[iri,anchor=center,left=\hgap of abiff1948] (abiff1947) {:ABIFF1947}&#10;  edge[arrin] node[lab] {:prev} (abiff1948);&#10;&#10;\node[iri,anchor=center,above=\vgap of abiff1947,magenta] (abiff1947m) {:GentlemanAgreement}&#10;  edge[arrin] node[lab] {:winMovie} (abiff1947)&#10;  edge[arrout] node[lab] {:country} (abiff1948mc2);&#10;&#10;\node[iri,anchor=center,below=\vgap of abiff1949] (abp) {:AcademyAward}&#10;  edge[arrin] node[lab] {rdf:type} (abiff1951)&#10;  edge[arrin] node[lab] {rdf:type} (abiff1950)&#10;  edge[arrin] node[lab] {rdf:type} (abiff1949)&#10;  edge[arrin] node[lab] {rdf:type} (abiff1948)&#10;  edge[arrin] node[lab] {rdf:type} (abiff1947);&#10;  &#10;\node[lit,anchor=center,above=\vgap of abiff1948mc] (false) {\dt{false}{xsd:boolean}}&#10;   edge[arrin,bend right=5] node[lab] {:short} (abiff1948m)&#10;   edge[arrin,bend left=5] node[lab] {:short} (abiff1950m)&#10;   edge[arrin,bend right=23] node[lab] {:short} (abiff1947m);&#10;\end{tikzpicture}&#10;\end{document}"/>
  <p:tag name="IGUANATEXSIZE" val="20"/>
  <p:tag name="IGUANATEXCURSOR" val="4548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9716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ModernYear a sh:NodeShape ;&#10;  sh:targetObjectsOf :year ;&#10;  sh:datatype xsd:gYear ; &#10;  !sh:minLength 4 ; &#10;  sh:maxLength 4 ; &#10;  sh:pattern &quot;(19|20)[0-9][0-9]&quot; ;&#10;  sh:flags &quot;i&quot;! .  £# case insensitive pattern (just for the example)£&#10;\end{lstlisting}&#10;\end{minipage}&#10;\end{document}"/>
  <p:tag name="IGUANATEXSIZE" val="15"/>
  <p:tag name="IGUANATEXCURSOR" val="543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] (abp1933) {:ABP1933};&#10;&#10;\node[iri,anchor=center,above=\vgap of abp1933] (abp1933m) {:Cavalcade}&#10;  edge[arrin] node[lab] {:winMovie} (abp1933);&#10;&#10;\node[iri,anchor=center,left=\hgap of abp1933] (abp1932) {:ABP1932}&#10;  edge[arrin] node[lab] {:prev} (abp1933);&#10;&#10;\node[lit,anchor=center,above=\vgap of abp1932,xshift=0.7\hgap,magenta] (abp1932y) {\dt{1932}{xsd:gYear}}&#10;  edge[arrin] node[lab] {:year} (abp1932);&#10;&#10;\node[iri,anchor=center,above=\vgap of abp1932,xshift=-0.7\hgap] (abp1932m) {:GrandHotel}&#10;  edge[arrin] node[lab] {:winMovie} (abp1932);&#10;&#10;\node[iri,anchor=center,left=\hgap of abp1932] (abp1931) {:ABP1931}&#10;  edge[arrin] node[lab] {:prev} (abp1932);&#10;&#10;\node[lit,anchor=center,above=\vgap of abp1931,magenta] (abp1931y) {\dt{0931}{xsd:gYear}}&#10;  edge[arrin] node[lab] {:year} (abp1931);&#10;&#10;\node[iri,anchor=center,left=\hgap of abp1931] (abp1930) {:ABP1930}&#10;  edge[arrin] node[lab] {:prev} (abp1931);&#10;&#10;\node[lit,anchor=center,above=\vgap of abp1930,xshift=0.7\hgap,magenta] (abp1930y) {\dt{1930}{xsd:int}}&#10;  edge[arrin] node[lab] {:year} (abp1930);&#10;&#10;\node[iri,anchor=center,above=\vgap of abp1930,xshift=-0.7\hgap] (abp1930m) {:AllQuiet}&#10;  edge[arrin] node[lab] {:winMovie} (abp1930)&#10;  edge[arrout] node[lab] {:year} (abp1930y);&#10;&#10;\node[iri,anchor=center,left=\hgap of abp1930] (abp1929) {:ABP1929}&#10;  edge[arrin] node[lab] {:prev} (abp1930);&#10;&#10;\node[lit,anchor=center,above=\vgap of abp1929,magenta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4060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9716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ModernYear a sh:NodeShape ;&#10;  sh:targetObjectsOf :year ;&#10;  sh:datatype xsd:gYear ; &#10;  !sh:minLength 4 ; &#10;  sh:maxLength 4 ; &#10;  sh:pattern &quot;(19|20)[0-9][0-9]&quot; ;&#10;  sh:flags &quot;i&quot;! .  £# case insensitive pattern (just for the example)£&#10;\end{lstlisting}&#10;\end{minipage}&#10;\end{document}"/>
  <p:tag name="IGUANATEXSIZE" val="15"/>
  <p:tag name="IGUANATEXCURSOR" val="543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9716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MovieHasUniqueEnglishSpanishName a sh:NodeShape ;&#10;  sh:targetObjectsOf :winMovie ;&#10;  sh:property [ &#10;    sh:path :name ;     &#10;    !sh:languageIn ( &quot;es&quot; &quot;en&quot; ) ;  £# will also match &quot;es-CL&quot;, etc.£&#10;    sh:uniqueLang true!&#10;  ] .&#10;\end{lstlisting}&#10;\end{minipage}&#10;\end{document}"/>
  <p:tag name="IGUANATEXSIZE" val="15"/>
  <p:tag name="IGUANATEXCURSOR" val="68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.5735"/>
  <p:tag name="ORIGINALWIDTH" val="720.3619"/>
  <p:tag name="LATEXADDIN" val="\documentclass{standalone}&#10;\usepackage[utf8]{inputenc}&#10;\usepackage{amsmath}&#10;\usepackage{CJKutf8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] (abiff1951) {:ABIFF1951};&#10;&#10;\node[iri,anchor=center,above=\vgap of abiff1951,magenta] (abiff1951m) {:Rashomon}&#10;  edge[arrin] node[lab] {:winMovie} (abiff1951);&#10;&#10;\node[lit,anchor=center,above=\vgap of abiff1951m,xshift=-0.45\hgap] (abiff1951mc) {\dt{Rashomon}{@en}}&#10;  edge[arrin] node[lab] {:name} (abiff1951m);&#10;  &#10;\node[lit,anchor=center,above=\vgap of abiff1951m,xshift=0.45\hgap] (abiff1951mc) {\dt{\begin{CJK}{UTF8}{min}\scriptsize 羅生門\end{CJK}}{@jp}}&#10;  edge[arrin] node[lab] {:name} (abiff1951m);&#10;  &#10;\node[iri,anchor=center,left=\hgap of abiff1951] (abiff1950) {:ABIFF1950}&#10;  edge[arrin] node[lab] {:prev} (abiff1951);&#10;&#10;\node[iri,anchor=center,above=\vgap of abiff1950,magenta] (abiff1950m) {:Malapaga}&#10;  edge[arrin] node[lab] {:winMovie} (abiff1950);&#10;  &#10;\node[lit,anchor=center,above=\vgap of abiff1950m,xshift=-0.45\hgap] (abiff1950mc1) {\dt{Malapaga}{@es-CL}}&#10;  edge[arrin] node[lab] {:name} (abiff1950m);&#10;&#10;\node[lit,anchor=center,above=\vgap of abiff1950m,xshift=0.45\hgap] (abiff1950mc2) {\dt{Mala po}{@es-CL}}&#10;  edge[arrin] node[lab] {:name} (abiff1950m);&#10;  &#10;\node[iri,anchor=center,left=\hgap of abiff1950] (abiff1949) {:ABIFF1949}&#10;  edge[arrin] node[lab] {:prev} (abiff1950);&#10;&#10;\node[iri,anchor=center,above=\vgap of abiff1949,magenta] (abiff1949m) {:BicycleThieves}&#10;  edge[arrin] node[lab] {:winMovie} (abiff1949);&#10;&#10;\node[lit,anchor=center,above=1.05\vgap of abiff1949m] (abiff1950mc) {&quot;B. Thieves&quot;}&#10;  edge[arrin] node[lab] {:name} (abiff1949m);&#10;&#10;\node[iri,anchor=center,left=\hgap of abiff1949] (abiff1948) {:ABIFF1948}&#10;  edge[arrin] node[lab] {:prev} (abiff1949);&#10;&#10;\node[iri,anchor=center,above=\vgap of abiff1948,magenta] (abiff1948m) {:MrVincent}&#10;  edge[arrin] node[lab] {:winMovie} (abiff1948);&#10;&#10;\node[lit,anchor=center,above=\vgap of abiff1948m,xshift=-0.7\hgap] (abiff1948mc1) {\dt{Sr.\ Vincent}{@es}}&#10;  edge[arrin] node[lab] {:name} (abiff1948m);&#10;  &#10;\node[lit,anchor=center,above=\vgap of abiff1948m,xshift=0.7\hgap] (abiff1948mc2) {\dt{Mr.\ Vincent}{@en}}&#10;  edge[arrin] node[lab] {:name} (abiff1948m);&#10;  &#10;\node[iri,anchor=center,left=\hgap of abiff1948] (abiff1947) {:ABIFF1947}&#10;  edge[arrin] node[lab] {:prev} (abiff1948);&#10;&#10;\node[iri,anchor=center,above=\vgap of abiff1947,magenta] (abiff1947m) {:GentlemanAgreement}&#10;  edge[arrin] node[lab] {:winMovie} (abiff1947);&#10;&#10;\node[iri,anchor=center,below=\vgap of abiff1949] (abp) {:AcademyBestIntFeatureFilm}&#10;  edge[arrin] node[lab] {rdf:type} (abiff1951)&#10;  edge[arrin] node[lab] {rdf:type} (abiff1950)&#10;  edge[arrin] node[lab] {rdf:type} (abiff1949)&#10;  edge[arrin] node[lab] {rdf:type} (abiff1948)&#10;  edge[arrin] node[lab] {rdf:type} (abiff1947);&#10;\end{tikzpicture}&#10;\end{document}"/>
  <p:tag name="IGUANATEXSIZE" val="20"/>
  <p:tag name="IGUANATEXCURSOR" val="4792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9716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MovieHasUniqueEnglishSpanishName a sh:NodeShape ;&#10;  sh:targetObjectsOf :winMovie ;&#10;  sh:property [ &#10;    sh:path :name ;     &#10;    !sh:languageIn ( &quot;es&quot; &quot;en&quot; ) ;  £# will also match &quot;es-CL&quot;, etc.£&#10;    sh:uniqueLang true!&#10;  ] .&#10;\end{lstlisting}&#10;\end{minipage}&#10;\end{document}"/>
  <p:tag name="IGUANATEXSIZE" val="15"/>
  <p:tag name="IGUANATEXCURSOR" val="68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1.39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&#10;s:FirstInSeries a sh:NodeShape ;&#10;  sh:property [ sh:path :prev ; sh:maxCount 0 ] .&#10;&#10;s:AcademyBestPicture a sh:NodeShape ;&#10;  sh:targetClass :AcademyBestPicture ;&#10;  sh:property [ &#10;    sh:path [ sh:zeroOrMorePath :prev ] ; &#10;    !sh:qualifiedMaxCount 1 ;&#10;    sh:qualifiedMinCount 1 ;&#10;    sh:qualifiedValueShape s:FirstInSeries!&#10;  ] .\end{lstlisting}&#10;\end{minipage}&#10;\end{document}"/>
  <p:tag name="IGUANATEXSIZE" val="15"/>
  <p:tag name="IGUANATEXCURSOR" val="86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1.39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&#10;s:FirstInSeries a sh:NodeShape ;&#10;  sh:property [ sh:path :prev ; sh:maxCount 0 ] .&#10;&#10;s:AcademyBestPicture a sh:NodeShape ;&#10;  sh:targetClass :AcademyBestPicture ;&#10;  sh:property [ &#10;    sh:path [ sh:zeroOrMorePath :prev ] ; &#10;    !sh:qualifiedMaxCount 1 ;&#10;    sh:qualifiedMinCount 1 ;&#10;    sh:qualifiedValueShape s:FirstInSeries!&#10;  ] .\end{lstlisting}&#10;\end{minipage}&#10;\end{document}"/>
  <p:tag name="IGUANATEXSIZE" val="15"/>
  <p:tag name="IGUANATEXCURSOR" val="86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iri,anchor=center,above=\vgap of abp1933] (abp1933m) {:Cavalcade}&#10;  edge[arrin] node[lab] {:winMovie} (abp1933);&#10;&#10;\node[iri,anchor=center,left=\hgap of abp1933,magenta] (abp1932) {:ABP1932}&#10;  edge[arrin] node[lab] {:prev} (abp1933);&#10;&#10;\node[lit,anchor=center,above=\vgap of abp1932,xshift=0.7\hgap] (abp1932y) {\dt{1932}{xsd:gYear}}&#10;  edge[arrin] node[lab] {:year} (abp1932);&#10;&#10;\node[iri,anchor=center,above=\vgap of abp1932,xshift=-0.7\hgap] (abp1932m) {:GrandHotel}&#10;  edge[arrin] node[lab] {:winMovie} (abp1932);&#10;&#10;\node[iri,anchor=center,left=\hgap of abp1932,magenta] (abp1931) {:ABP1931}&#10;  edge[arrin] node[lab] {:prev} (abp1932);&#10;&#10;\node[iri,anchor=center,above=\vgap of abp1931] (abp1931y) {\_:abp}&#10;  edge[arrin] node[lab] {:prev} (abp1931)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4054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141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&#10;s:AcademyBestPicture a sh:NodeShape ;&#10;  sh:targetClass :AcademyBestPicture ;&#10;  sh:property [ &#10;    sh:path ( :winMovie :year ) ;&#10;    !sh:lessThan :year! &#10;  ] ;&#10;  sh:property [ &#10;    sh:path [ &#10;       [ sh:alternativePath ( &#10;          [ sh:oneOrMorePath [ sh:inversePath :prev ] ]  [ sh:oneOrMorePath :prev ] &#10;         ) ] &#10;       :year &#10;    ] ;&#10;    !sh:disjoint :year! &#10;  ] .&#10;\end{lstlisting}&#10;\end{minipage}&#10;\end{document}"/>
  <p:tag name="IGUANATEXSIZE" val="15"/>
  <p:tag name="IGUANATEXCURSOR" val="86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141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&#10;s:AcademyBestPicture a sh:NodeShape ;&#10;  sh:targetClass :AcademyBestPicture ;&#10;  sh:property [ &#10;    sh:path ( :winMovie :year ) ;&#10;    !sh:lessThan :year! &#10;  ] ;&#10;  sh:property [ &#10;    sh:path [ &#10;       [ sh:alternativePath ( &#10;          [ sh:oneOrMorePath [ sh:inversePath :prev ] ]  [ sh:oneOrMorePath :prev ] &#10;         ) ] &#10;       :year &#10;    ] ;&#10;    !sh:disjoint :year! &#10;  ] .&#10;\end{lstlisting}&#10;\end{minipage}&#10;\end{document}"/>
  <p:tag name="IGUANATEXSIZE" val="15"/>
  <p:tag name="IGUANATEXCURSOR" val="86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iri,anchor=center,above=\vgap of abp1933] (abp1933m) {:Cavalcade}&#10;  edge[arrin] node[lab] {:winMovie} (abp1933);&#10;&#10;\node[iri,anchor=center,left=\hgap of abp1933,magenta] (abp1932) {:ABP1932}&#10;  edge[arrin] node[lab] {:prev} (abp1933);&#10;&#10;\node[lit,anchor=center,above=\vgap of abp1932,xshift=0.3\hgap] (abp1932y) {\dt{1932}{xsd:gYear}}&#10;  edge[arrin] node[lab,xshift=0.1cm] {:year} (abp1932)&#10;  edge[arrin] node[lab] {:year} (abp1933m);&#10;&#10;\node[iri,anchor=center,above=\vgap of abp1932,xshift=-0.8\hgap] (abp1932m) {:GrandHotel}&#10;  edge[arrin] node[lab] {:winMovie} (abp1932);&#10;&#10;\node[iri,anchor=center,left=\hgap of abp1932,magenta] (abp1931) {:ABP1931}&#10;  edge[arrin] node[lab] {:prev} (abp1932)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&#10;  edge[arrin] node[lab] {:year} (abp1931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4040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5691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green!50!black}]{¬}{¬},&#10;}&#10;&#10;&#10;&#10;\begin{document}&#10;\begin{minipage}{14cm}&#10;~~\begin{lstlisting}[]&#10;£#[...]£&#10;s:AcademyAward a sh:NodeShape ;&#10;  sh:targetClass :AcademyAward ;&#10;  sh:property [ sh:path :winMovie ; sh:nodeKind sh:IRI ] ;&#10;  sh:property [ sh:path :year ; sh:datatype xsd:gYear ] ;     &#10;  !sh:closed true ; sh:ignoredProperties ( :prev rdf:type ) .!&#10;\end{lstlisting}&#10;\end{minipage}&#10;\end{document}"/>
  <p:tag name="IGUANATEXSIZE" val="15"/>
  <p:tag name="IGUANATEXCURSOR" val="573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iri,anchor=center,above=\vgap of abp1933] (abp1933m) {:Cavalcade}&#10;  edge[arrin] node[lab] {:winner} (abp1933);&#10;&#10;\node[iri,anchor=center,left=\hgap of abp1933,magenta] (abp1932) {:ABP1932}&#10;  edge[arrin] node[lab] {:prev} (abp1933);&#10;&#10;\node[lit,anchor=center,above=\vgap of abp1932,xshift=0.3\hgap] (abp1932y) {\dt{1932}{xsd:gYear}}&#10;  edge[arrin] node[lab,xshift=0.1cm] {:year} (abp1932)&#10;  edge[arrin] node[lab] {:year} (abp1933m);&#10;&#10;\node[iri,anchor=center,above=\vgap of abp1932,xshift=-0.8\hgap] (abp1932m) {:GrandHotel}&#10;  edge[arrin] node[lab] {:winMovie} (abp1932);&#10;&#10;\node[iri,anchor=center,left=\hgap of abp1932,magenta] (abp1931) {:ABP1931}&#10;  edge[arrin] node[lab] {:prev} (abp1932);&#10;&#10;\node[iri,anchor=center,above=\vgap of abp1931] (abp1931t) {:Award}&#10;  edge[arrin] node[lab] {rdf:type} (abp1931);&#10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2921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5691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green!50!black}]{¬}{¬},&#10;}&#10;&#10;&#10;&#10;\begin{document}&#10;\begin{minipage}{14cm}&#10;~~\begin{lstlisting}[]&#10;£#[...]£&#10;s:AcademyAward a sh:NodeShape ;&#10;  sh:targetClass :AcademyAward ;&#10;  sh:property [ sh:path :winMovie ; sh:nodeKind sh:IRI ] ;&#10;  sh:property [ sh:path :year ; sh:datatype xsd:gYear ] ;     &#10;  !sh:closed true ; sh:ignoredProperties ( :prev rdf:type ) .!&#10;\end{lstlisting}&#10;\end{minipage}&#10;\end{document}"/>
  <p:tag name="IGUANATEXSIZE" val="15"/>
  <p:tag name="IGUANATEXCURSOR" val="573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8446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lit,anchor=center,above=\vgap of abp1933] (abp1933m) {\dt{1933}{xsd:gYear}}&#10;  edge[arrin] node[lab] {:winMovie} (abp1933);&#10;&#10;\node[iri,anchor=center,left=\hgap of abp1933,magenta] (abp1932) {:ABP1932}&#10;  edge[arrin] node[lab] {:prev} (abp1933);&#10;&#10;\node[lit,anchor=center,above=\vgap of abp1932,xshift=-\hgap] (abp1932y) {\dt{1932}{xsd:gYear}}&#10;  edge[arrin] node[lab,xshift=0.1cm] {:year} (abp1932);&#10;&#10;\node[iri,anchor=center,above=\vgap of abp1932,xshift=0.3\hgap] (abp1932m) {:GrandHotel}&#10;  edge[arrin] node[lab] {:winMovie} (abp1932)&#10;  edge[arrout] node[lab] {:year} (abp1933m);&#10;&#10;\node[iri,anchor=center,left=\hgap of abp1932,magenta] (abp1931) {:ABP1931}&#10;  edge[arrin] node[lab] {:prev} (abp1932)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&#10;  edge[arrin] node[lab] {:year} (abp1931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4048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141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purple!80!black}]{¬}{¬},&#10;}&#10;&#10;&#10;&#10;\begin{document}&#10;\begin{minipage}{14cm}&#10;~~\begin{lstlisting}[]&#10;£#[...]£&#10;s:AcademyBestPicture a sh:NodeShape ;&#10;  sh:targetClass :AcademyBestPicture ;&#10;  ¬sh:sparql [&#10;    a sh:SPARQLConstraint ;&#10;    sh:select &quot;&quot;&quot;&#10;       PREFIX : &lt;http://ex.org/data/&gt;&#10;       PREFIX xsd: &lt;http://www.w3.org/2001/XMLSchema#&gt;&#10;       SELECT $this (:year AS ?path) ?value&#10;       WHERE {&#10;          $this :year ?value .&#10;          $this :winMovie/:year ?yearM .&#10;          FILTER(xsd:int(str(?yearM))+1 != xsd:int(str(?value)) &#10;            &amp;&amp; xsd:int(str(?yearM)) != xsd:int(str(?value)))&#10;       }&#10;    &quot;&quot;&quot; &#10; ] .&#10;\end{lstlisting}&#10;\end{minipage}&#10;\end{document}"/>
  <p:tag name="IGUANATEXSIZE" val="15"/>
  <p:tag name="IGUANATEXCURSOR" val="670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0.0261"/>
  <p:tag name="ORIGINALWIDTH" val="703.9976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purple!80!black}]{¬}{¬},&#10;}&#10;&#10;&#10;&#10;\begin{document}&#10;\begin{minipage}{14cm}&#10;~~\begin{lstlisting}[]&#10;prefix : &lt;http://ex.org/data/&gt;&#10;prefix rdf: &lt;http://www.w3.org/1999/02/22-rdf-syntax-ns#&gt;&#10;prefix xsd: &lt;http://www.w3.org/2001/XMLSchema#&gt;&#10;&#10;:Award {&#10;    :year      xsd:gYear ;&#10;    :name      rdf:langString + ;&#10;    :judge     @:Person *&#10;}&#10;&#10;:AcademyAward @:Award AND {&#10;    :winMovie  @:Movie   + ;&#10;    :nomMovie  @:Movie   + ;&#10;    :winPerson @:Person  * ;&#10;    :nomPerson @:Person  *&#10;}&#10;&#10;:AcademyBestDirector @:AcademyAward&#10;&#10;:AcademyBestPicture @:AcademyAward&#10;&#10;:Person {&#10;    :name      rdf:langString + ;&#10;    :dob       xsd:date &#10;}&#10;&#10;:Movie {&#10;    :year      xsd:gYear ;&#10;    :short     xsd:boolean ? ;&#10;    :name      rdf:langString + ;&#10;    :director  @:Person +&#10;}&#10;\end{lstlisting}&#10;\end{minipage}&#10;\end{document}"/>
  <p:tag name="IGUANATEXSIZE" val="15"/>
  <p:tag name="IGUANATEXCURSOR" val="993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34397</TotalTime>
  <Words>707</Words>
  <Application>Microsoft Office PowerPoint</Application>
  <PresentationFormat>On-screen Show (4:3)</PresentationFormat>
  <Paragraphs>189</Paragraphs>
  <Slides>71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CC7220-1 La Web de Datos Primavera 2025  Lecture  9: Shapes</vt:lpstr>
      <vt:lpstr>Previously …</vt:lpstr>
      <vt:lpstr>Semantic Web: Data, Logic, Query</vt:lpstr>
      <vt:lpstr>Semantic Web: Data, Logic, Query</vt:lpstr>
      <vt:lpstr>Graphs …</vt:lpstr>
      <vt:lpstr>Graph Data: Pros and Cons</vt:lpstr>
      <vt:lpstr>PowerPoint Presentation</vt:lpstr>
      <vt:lpstr>Graph Data: Pros and Pros</vt:lpstr>
      <vt:lpstr>Shapes</vt:lpstr>
      <vt:lpstr>Graph data: Validation</vt:lpstr>
      <vt:lpstr>Shapes Graph: Validating schema</vt:lpstr>
      <vt:lpstr>Shapes Graph: Validate RDF graphs</vt:lpstr>
      <vt:lpstr>Shapes Graph: Define a target</vt:lpstr>
      <vt:lpstr>Shapes Graph: Multiplicity</vt:lpstr>
      <vt:lpstr>Shapes Graph: Validation</vt:lpstr>
      <vt:lpstr>Shapes vs. RDFS/OWL and SPARQL</vt:lpstr>
      <vt:lpstr>Shapes vs. RDFS/OWL</vt:lpstr>
      <vt:lpstr>Shapes vs. SPARQL</vt:lpstr>
      <vt:lpstr>SHACL:   Shapes Constraint Language</vt:lpstr>
      <vt:lpstr>Shapes Graph: How do we define them?</vt:lpstr>
      <vt:lpstr>SHACL: Shapes Constraint Language</vt:lpstr>
      <vt:lpstr>SHACL: Shapes graph</vt:lpstr>
      <vt:lpstr>SHACL: Node and Property Shapes</vt:lpstr>
      <vt:lpstr>SHACL: Referencing node shapes</vt:lpstr>
      <vt:lpstr>SHACL: Targets</vt:lpstr>
      <vt:lpstr>SHACL: Inheritance</vt:lpstr>
      <vt:lpstr>SHACL: Inheritance</vt:lpstr>
      <vt:lpstr>SHACL: Inheritance</vt:lpstr>
      <vt:lpstr>SHACL:   Targets</vt:lpstr>
      <vt:lpstr>SHACL: Targets</vt:lpstr>
      <vt:lpstr>SHACL: Targeting range</vt:lpstr>
      <vt:lpstr>SHACL: Targeting range</vt:lpstr>
      <vt:lpstr>SHACL: Targeting subclasses</vt:lpstr>
      <vt:lpstr>SHACL: Targets subclasses</vt:lpstr>
      <vt:lpstr>SHACL:   Paths</vt:lpstr>
      <vt:lpstr>SHACL: Paths</vt:lpstr>
      <vt:lpstr>SHACL: Paths</vt:lpstr>
      <vt:lpstr>SHACL: Paths</vt:lpstr>
      <vt:lpstr>SHACL: Paths</vt:lpstr>
      <vt:lpstr>SHACL: Paths</vt:lpstr>
      <vt:lpstr>SHACL:   Core Constraints</vt:lpstr>
      <vt:lpstr>SHACL: Shape Constraints</vt:lpstr>
      <vt:lpstr>SHACL: Shape Constraints</vt:lpstr>
      <vt:lpstr>SHACL: Boolean Constraints</vt:lpstr>
      <vt:lpstr>SHACL: Boolean Constraints</vt:lpstr>
      <vt:lpstr>SHACL: Value Type Constraints</vt:lpstr>
      <vt:lpstr>SHACL: Value Type Constraints</vt:lpstr>
      <vt:lpstr>SHACL: Value Range Constraints</vt:lpstr>
      <vt:lpstr>SHACL: Value Range Constraints</vt:lpstr>
      <vt:lpstr>SHACL: Value Range Constraints</vt:lpstr>
      <vt:lpstr>SHACL: Value Range Constraints</vt:lpstr>
      <vt:lpstr>SHACL: String-based Constraints</vt:lpstr>
      <vt:lpstr>SHACL: String-based Constraints</vt:lpstr>
      <vt:lpstr>SHACL: String-based Constraints</vt:lpstr>
      <vt:lpstr>SHACL: String-based Constraints</vt:lpstr>
      <vt:lpstr>SHACL: Cardinality Constraints</vt:lpstr>
      <vt:lpstr>SHACL: Cardinality Constraints</vt:lpstr>
      <vt:lpstr>SHACL: Property-pair Constraints</vt:lpstr>
      <vt:lpstr>SHACL: Property-pair Constraints</vt:lpstr>
      <vt:lpstr>SHACL: Closed Constraints</vt:lpstr>
      <vt:lpstr>SHACL: Closed Constraints</vt:lpstr>
      <vt:lpstr>SHACL:   SPARQL Constraints</vt:lpstr>
      <vt:lpstr>SHACL: SPARQL Constraints</vt:lpstr>
      <vt:lpstr>ShEx:   Shape Expressions Language</vt:lpstr>
      <vt:lpstr>PowerPoint Presentation</vt:lpstr>
      <vt:lpstr>ShEx: Shape Expressions Language</vt:lpstr>
      <vt:lpstr>ShEx: Used by Wikidata</vt:lpstr>
      <vt:lpstr>Shapes:  (Optional) validating schema!</vt:lpstr>
      <vt:lpstr>PowerPoint Presentation</vt:lpstr>
      <vt:lpstr>Questions?</vt:lpstr>
      <vt:lpstr>SHACL: Boolean Combinations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CC7220-1 La Web de Datos</dc:title>
  <dc:creator>Aidan Hogan</dc:creator>
  <cp:lastModifiedBy>Aidan Hogan</cp:lastModifiedBy>
  <cp:revision>1841</cp:revision>
  <cp:lastPrinted>2018-10-29T15:12:58Z</cp:lastPrinted>
  <dcterms:created xsi:type="dcterms:W3CDTF">2006-08-16T00:00:00Z</dcterms:created>
  <dcterms:modified xsi:type="dcterms:W3CDTF">2025-10-13T14:57:08Z</dcterms:modified>
</cp:coreProperties>
</file>