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528" r:id="rId2"/>
    <p:sldId id="529" r:id="rId3"/>
    <p:sldId id="803" r:id="rId4"/>
    <p:sldId id="579" r:id="rId5"/>
    <p:sldId id="693" r:id="rId6"/>
    <p:sldId id="692" r:id="rId7"/>
    <p:sldId id="694" r:id="rId8"/>
    <p:sldId id="780" r:id="rId9"/>
    <p:sldId id="810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78" r:id="rId27"/>
    <p:sldId id="775" r:id="rId28"/>
    <p:sldId id="776" r:id="rId29"/>
    <p:sldId id="779" r:id="rId30"/>
    <p:sldId id="712" r:id="rId31"/>
    <p:sldId id="715" r:id="rId32"/>
    <p:sldId id="784" r:id="rId33"/>
    <p:sldId id="796" r:id="rId34"/>
    <p:sldId id="785" r:id="rId35"/>
    <p:sldId id="787" r:id="rId36"/>
    <p:sldId id="786" r:id="rId37"/>
    <p:sldId id="788" r:id="rId38"/>
    <p:sldId id="795" r:id="rId39"/>
    <p:sldId id="797" r:id="rId40"/>
    <p:sldId id="801" r:id="rId41"/>
    <p:sldId id="804" r:id="rId42"/>
    <p:sldId id="798" r:id="rId43"/>
    <p:sldId id="799" r:id="rId44"/>
    <p:sldId id="800" r:id="rId45"/>
    <p:sldId id="806" r:id="rId46"/>
    <p:sldId id="724" r:id="rId47"/>
    <p:sldId id="725" r:id="rId48"/>
    <p:sldId id="726" r:id="rId49"/>
    <p:sldId id="727" r:id="rId50"/>
    <p:sldId id="728" r:id="rId51"/>
    <p:sldId id="811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802" r:id="rId60"/>
    <p:sldId id="737" r:id="rId61"/>
    <p:sldId id="813" r:id="rId62"/>
    <p:sldId id="738" r:id="rId63"/>
    <p:sldId id="739" r:id="rId64"/>
    <p:sldId id="740" r:id="rId65"/>
    <p:sldId id="741" r:id="rId66"/>
    <p:sldId id="816" r:id="rId67"/>
    <p:sldId id="742" r:id="rId68"/>
    <p:sldId id="743" r:id="rId69"/>
    <p:sldId id="744" r:id="rId70"/>
    <p:sldId id="745" r:id="rId71"/>
    <p:sldId id="746" r:id="rId72"/>
    <p:sldId id="747" r:id="rId73"/>
    <p:sldId id="748" r:id="rId74"/>
    <p:sldId id="749" r:id="rId75"/>
    <p:sldId id="750" r:id="rId76"/>
    <p:sldId id="751" r:id="rId77"/>
    <p:sldId id="807" r:id="rId78"/>
    <p:sldId id="808" r:id="rId79"/>
    <p:sldId id="812" r:id="rId80"/>
    <p:sldId id="809" r:id="rId81"/>
    <p:sldId id="814" r:id="rId82"/>
    <p:sldId id="815" r:id="rId83"/>
    <p:sldId id="572" r:id="rId8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93469" autoAdjust="0"/>
  </p:normalViewPr>
  <p:slideViewPr>
    <p:cSldViewPr>
      <p:cViewPr varScale="1">
        <p:scale>
          <a:sx n="95" d="100"/>
          <a:sy n="95" d="100"/>
        </p:scale>
        <p:origin x="-6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FE4-6DC6-491A-8AAF-84B18660EB7F}" type="datetimeFigureOut">
              <a:rPr lang="en-IE" smtClean="0"/>
              <a:t>29/09/2025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5AF6-A183-41FE-8EB0-9AB9EEA8CAB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701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6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366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25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2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30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742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36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1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44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99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06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738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669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279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29/09/2025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2025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7: Web Ontology Language (OWL) [II]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Defining OWL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4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537" y="32574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formally define what this means?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2623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6" name="Content Placeholder 2"/>
          <p:cNvSpPr>
            <a:spLocks/>
          </p:cNvSpPr>
          <p:nvPr/>
        </p:nvSpPr>
        <p:spPr bwMode="auto">
          <a:xfrm>
            <a:off x="277537" y="3526822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with rules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tx1"/>
                </a:solidFill>
              </a:rPr>
              <a:t>	→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a ?c .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?c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41" name="AutoShape 21"/>
          <p:cNvCxnSpPr>
            <a:cxnSpLocks noChangeShapeType="1"/>
            <a:stCxn id="61465" idx="2"/>
            <a:endCxn id="61449" idx="2"/>
          </p:cNvCxnSpPr>
          <p:nvPr/>
        </p:nvCxnSpPr>
        <p:spPr bwMode="auto">
          <a:xfrm rot="5400000">
            <a:off x="2769070" y="1525282"/>
            <a:ext cx="64943" cy="3010694"/>
          </a:xfrm>
          <a:prstGeom prst="bentConnector3">
            <a:avLst>
              <a:gd name="adj1" fmla="val 452001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57" name="AutoShape 37"/>
          <p:cNvCxnSpPr>
            <a:cxnSpLocks noChangeShapeType="1"/>
            <a:stCxn id="61453" idx="2"/>
            <a:endCxn id="61449" idx="2"/>
          </p:cNvCxnSpPr>
          <p:nvPr/>
        </p:nvCxnSpPr>
        <p:spPr bwMode="auto">
          <a:xfrm rot="5400000">
            <a:off x="3559645" y="734707"/>
            <a:ext cx="64944" cy="4591845"/>
          </a:xfrm>
          <a:prstGeom prst="bentConnector3">
            <a:avLst>
              <a:gd name="adj1" fmla="val 451996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cxnSp>
        <p:nvCxnSpPr>
          <p:cNvPr id="158758" name="AutoShape 38"/>
          <p:cNvCxnSpPr>
            <a:cxnSpLocks noChangeShapeType="1"/>
            <a:stCxn id="61463" idx="2"/>
            <a:endCxn id="61449" idx="2"/>
          </p:cNvCxnSpPr>
          <p:nvPr/>
        </p:nvCxnSpPr>
        <p:spPr bwMode="auto">
          <a:xfrm rot="5400000">
            <a:off x="4366060" y="-74950"/>
            <a:ext cx="68186" cy="6207917"/>
          </a:xfrm>
          <a:prstGeom prst="bentConnector3">
            <a:avLst>
              <a:gd name="adj1" fmla="val 435259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181597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59" name="Rectangle 39"/>
          <p:cNvSpPr>
            <a:spLocks noChangeArrowheads="1"/>
          </p:cNvSpPr>
          <p:nvPr/>
        </p:nvSpPr>
        <p:spPr bwMode="auto">
          <a:xfrm>
            <a:off x="5538535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3980678" y="3123068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6" name="Content Placeholder 2"/>
          <p:cNvSpPr>
            <a:spLocks/>
          </p:cNvSpPr>
          <p:nvPr/>
        </p:nvSpPr>
        <p:spPr bwMode="auto">
          <a:xfrm>
            <a:off x="277537" y="5734940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a rule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 ?x a ?c .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?x2 ,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1600" dirty="0" smtClean="0">
                <a:solidFill>
                  <a:schemeClr val="tx1"/>
                </a:solidFill>
              </a:rPr>
              <a:t>→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40" grpId="0" animBg="1"/>
      <p:bldP spid="41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804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finite set of rules may not be able to define everything we need in OWL!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889341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2" name="Content Placeholder 2"/>
          <p:cNvSpPr>
            <a:spLocks/>
          </p:cNvSpPr>
          <p:nvPr/>
        </p:nvSpPr>
        <p:spPr bwMode="auto">
          <a:xfrm>
            <a:off x="277537" y="3995772"/>
            <a:ext cx="8659813" cy="278602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 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classes (like     , etc.)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Classes map to sets of individuals (like      ↦ {   	  ,     ,    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individuals (like </a:t>
            </a:r>
            <a:r>
              <a:rPr lang="en-IE" sz="2000" dirty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:Vito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 names map to classes 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:Godfather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3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2000" y="453222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92228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8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411" y="6006211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315" y="5232546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" name="Picture 29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771" y="524098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357" y="5237627"/>
            <a:ext cx="259489" cy="3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754" y="5240988"/>
            <a:ext cx="254735" cy="3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811" y="6380861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classes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/>
          </p:cNvSpPr>
          <p:nvPr/>
        </p:nvSpPr>
        <p:spPr bwMode="auto">
          <a:xfrm>
            <a:off x="293688" y="897930"/>
            <a:ext cx="8643662" cy="23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sibling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3891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26966"/>
            <a:ext cx="1251373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89" y="1283009"/>
            <a:ext cx="1287609" cy="15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2843213" y="1925637"/>
            <a:ext cx="316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endParaRPr lang="en-IE" sz="2800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3977407" y="1793875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>
            <a:off x="2843213" y="2730500"/>
            <a:ext cx="3132137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3968591" y="2598737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>
            <a:off x="6019800" y="2851925"/>
            <a:ext cx="1251373" cy="29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277537" y="3995999"/>
            <a:ext cx="8659813" cy="27108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Extend the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individuals. Classes map to sets of individuals.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properties </a:t>
            </a: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Properties map to sets of pairs of individuals (like     ↦ { (      ,      ) , ...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individuals, classes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and or properties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:sibling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   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1390222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2202130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33" y="4876800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49991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446" y="5218376"/>
            <a:ext cx="258326" cy="3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025" y="5218142"/>
            <a:ext cx="258326" cy="3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properties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6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6372413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539724" y="2856270"/>
            <a:ext cx="1279675" cy="29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Universe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24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93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To Simplify matters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878242"/>
            <a:ext cx="9143998" cy="544635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Image result for my work here is d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0307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Define the universe as a set: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Set of everything:		</a:t>
            </a:r>
            <a:r>
              <a:rPr lang="en-IE" dirty="0" smtClean="0">
                <a:solidFill>
                  <a:srgbClr val="00B0F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9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Simplify matters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Define the universe as a set:</a:t>
            </a:r>
          </a:p>
          <a:p>
            <a:pPr lvl="1"/>
            <a:r>
              <a:rPr lang="en-IE" dirty="0" smtClean="0"/>
              <a:t>Set of everything:		</a:t>
            </a:r>
            <a:r>
              <a:rPr lang="en-IE" dirty="0" smtClean="0">
                <a:solidFill>
                  <a:srgbClr val="0000FF"/>
                </a:solidFill>
              </a:rPr>
              <a:t>U</a:t>
            </a: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7" y="4248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classes and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ontent Placeholder 2"/>
          <p:cNvSpPr>
            <a:spLocks/>
          </p:cNvSpPr>
          <p:nvPr/>
        </p:nvSpPr>
        <p:spPr bwMode="auto">
          <a:xfrm>
            <a:off x="277537" y="4806455"/>
            <a:ext cx="8659813" cy="9847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57150" indent="0" algn="ctr">
              <a:buNone/>
            </a:pPr>
            <a:r>
              <a:rPr lang="en-IE" sz="2800" dirty="0"/>
              <a:t>Classes </a:t>
            </a:r>
            <a:r>
              <a:rPr lang="en-IE" sz="2800" dirty="0" smtClean="0"/>
              <a:t>refer to </a:t>
            </a:r>
            <a:r>
              <a:rPr lang="en-IE" sz="2800" dirty="0"/>
              <a:t>(sub)sets of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r>
              <a:rPr lang="en-IE" sz="2800" dirty="0"/>
              <a:t>Properties </a:t>
            </a:r>
            <a:r>
              <a:rPr lang="en-IE" sz="2800" dirty="0" smtClean="0"/>
              <a:t>refer to </a:t>
            </a:r>
            <a:r>
              <a:rPr lang="en-IE" sz="2800" dirty="0"/>
              <a:t>sets of pairs from</a:t>
            </a:r>
            <a:r>
              <a:rPr lang="en-IE" sz="2800" dirty="0">
                <a:solidFill>
                  <a:srgbClr val="00B050"/>
                </a:solidFill>
              </a:rPr>
              <a:t>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endParaRPr lang="en-IE" sz="28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2803236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1371600" y="2819400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48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2934121"/>
            <a:ext cx="416859" cy="500231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2934121"/>
            <a:ext cx="416859" cy="500231"/>
          </a:xfrm>
          <a:prstGeom prst="rect">
            <a:avLst/>
          </a:prstGeom>
        </p:spPr>
      </p:pic>
      <p:pic>
        <p:nvPicPr>
          <p:cNvPr id="51" name="Picture 50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6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Vocabulary /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4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to name/describe things in the universe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/>
              <a:t>Vocabulary (IRIs):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dirty="0" smtClean="0"/>
          </a:p>
          <a:p>
            <a:r>
              <a:rPr lang="en-IE" dirty="0" smtClean="0"/>
              <a:t>Triples (RDF): 	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lvl="1"/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brevity, we skip literals and blank nodes</a:t>
            </a:r>
          </a:p>
          <a:p>
            <a:endParaRPr lang="en-IE" dirty="0" smtClean="0"/>
          </a:p>
          <a:p>
            <a:r>
              <a:rPr lang="en-IE" dirty="0" smtClean="0"/>
              <a:t>Graph (RDF):			2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endParaRPr lang="en-IE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076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relate the data to the universe?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Interpretations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4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8200" y="5029200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045364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10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5160085"/>
            <a:ext cx="416859" cy="50023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5160085"/>
            <a:ext cx="416859" cy="500231"/>
          </a:xfrm>
          <a:prstGeom prst="rect">
            <a:avLst/>
          </a:prstGeom>
        </p:spPr>
      </p:pic>
      <p:pic>
        <p:nvPicPr>
          <p:cNvPr id="14" name="Picture 13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1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  <a:r>
              <a:rPr lang="en-IE" sz="2400" dirty="0" smtClean="0">
                <a:solidFill>
                  <a:srgbClr val="00B050"/>
                </a:solidFill>
              </a:rPr>
              <a:t>	</a:t>
            </a:r>
            <a:endParaRPr lang="en-IE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19730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951676"/>
            <a:ext cx="416859" cy="500231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66800" y="5197305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:Mary</a:t>
            </a:r>
            <a:r>
              <a:rPr lang="en-IE" sz="2400" dirty="0"/>
              <a:t>) </a:t>
            </a:r>
            <a:r>
              <a:rPr lang="en-IE" sz="2400" dirty="0" smtClean="0"/>
              <a:t>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677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:Italy</a:t>
            </a:r>
            <a:r>
              <a:rPr lang="en-IE" sz="2400" dirty="0"/>
              <a:t>)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1741" y="519730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</a:t>
            </a:r>
            <a:r>
              <a:rPr lang="en-IE" sz="2400" dirty="0" err="1" smtClean="0">
                <a:latin typeface="Inconsolata" panose="020B0609030003000000" pitchFamily="49" charset="0"/>
              </a:rPr>
              <a:t>Fredo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13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8141" y="5202954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506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:Oscar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7" name="Rectangle 16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0" y="5951676"/>
            <a:ext cx="416859" cy="500231"/>
          </a:xfrm>
          <a:prstGeom prst="rect">
            <a:avLst/>
          </a:prstGeom>
        </p:spPr>
      </p:pic>
      <p:pic>
        <p:nvPicPr>
          <p:cNvPr id="20" name="Picture 19" descr="154px-Karleone-inside-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845" y="5197303"/>
            <a:ext cx="378491" cy="5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180680" y="5197303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:Vito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23" name="Rectangle 22"/>
          <p:cNvSpPr/>
          <p:nvPr/>
        </p:nvSpPr>
        <p:spPr>
          <a:xfrm>
            <a:off x="6180680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:Sonny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25" name="Picture 40" descr="santino-sonny-corleo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951675"/>
            <a:ext cx="378491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1" grpId="0"/>
      <p:bldP spid="12" grpId="0"/>
      <p:bldP spid="16" grpId="0"/>
      <p:bldP spid="17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22016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:Person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59905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:Godfather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pic>
        <p:nvPicPr>
          <p:cNvPr id="14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71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322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348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296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276600" y="510474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... </a:t>
            </a:r>
            <a:r>
              <a:rPr lang="en-IE" sz="3800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586656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... </a:t>
            </a:r>
            <a:r>
              <a:rPr lang="en-IE" sz="3800" dirty="0"/>
              <a:t>}</a:t>
            </a:r>
          </a:p>
        </p:txBody>
      </p:sp>
      <p:pic>
        <p:nvPicPr>
          <p:cNvPr id="22" name="Picture 21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8866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09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5220166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:parent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90579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:sibling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5118741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25" name="Picture 24" descr="154px-Karleone-inside-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5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126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3067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276600" y="5876092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30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0341" y="596452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0993" y="5964527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459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1111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93" y="5391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interpret data/graphs and not just terms?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6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 theory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80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types?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classes/type/subclass)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/>
              <a:t>then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sub-class?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sub-property?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),</a:t>
            </a:r>
            <a:r>
              <a:rPr lang="en-IE" sz="1800" dirty="0" smtClean="0">
                <a:solidFill>
                  <a:srgbClr val="00B050"/>
                </a:solidFill>
              </a:rPr>
              <a:t> 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  <a:endParaRPr lang="en-IE" sz="1800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4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(π</a:t>
            </a:r>
            <a:r>
              <a:rPr lang="en-IE" baseline="-25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 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project n</a:t>
            </a:r>
            <a:r>
              <a:rPr lang="en-IE" baseline="30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element)</a:t>
            </a:r>
            <a:endParaRPr lang="en-IE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598158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OWL semantics?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same-as/different-from?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inverse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transitive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disjoint classes?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6248400"/>
            <a:ext cx="25011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... and so on.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Aside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If-then</a:t>
            </a:r>
            <a:r>
              <a:rPr lang="es-ES" dirty="0" smtClean="0"/>
              <a:t> vs. </a:t>
            </a:r>
            <a:r>
              <a:rPr lang="es-ES" dirty="0" err="1" smtClean="0"/>
              <a:t>If</a:t>
            </a:r>
            <a:r>
              <a:rPr lang="es-ES" dirty="0" smtClean="0"/>
              <a:t>-and-</a:t>
            </a:r>
            <a:r>
              <a:rPr lang="es-ES" dirty="0" err="1" smtClean="0"/>
              <a:t>only</a:t>
            </a:r>
            <a:r>
              <a:rPr lang="es-ES" dirty="0" smtClean="0"/>
              <a:t>-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semantics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If-</a:t>
            </a:r>
            <a:r>
              <a:rPr lang="en-IE" dirty="0">
                <a:solidFill>
                  <a:srgbClr val="E80636"/>
                </a:solidFill>
              </a:rPr>
              <a:t>then</a:t>
            </a:r>
            <a:r>
              <a:rPr lang="en-IE" dirty="0"/>
              <a:t> semantics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2057400"/>
            <a:ext cx="5334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E80636"/>
                </a:solidFill>
              </a:rPr>
              <a:t>⇒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1" y="2057400"/>
            <a:ext cx="2895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if 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1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2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   </a:t>
            </a:r>
            <a:r>
              <a:rPr lang="es-CL" sz="1800" dirty="0" err="1" smtClean="0"/>
              <a:t>if</a:t>
            </a:r>
            <a:r>
              <a:rPr lang="es-CL" sz="1800" dirty="0" smtClean="0"/>
              <a:t> </a:t>
            </a:r>
            <a:r>
              <a:rPr lang="es-CL" sz="1800" dirty="0"/>
              <a:t>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057400"/>
            <a:ext cx="1371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E80636"/>
                </a:solidFill>
              </a:rPr>
              <a:t>⇔</a:t>
            </a:r>
            <a:endParaRPr lang="en-GB" sz="3200" b="1" dirty="0">
              <a:solidFill>
                <a:srgbClr val="E8063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057400"/>
            <a:ext cx="2438399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What's the difference?</a:t>
            </a:r>
            <a:endParaRPr lang="en-I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21034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If-</a:t>
            </a:r>
            <a:r>
              <a:rPr lang="en-IE" smtClean="0">
                <a:solidFill>
                  <a:srgbClr val="E80636"/>
                </a:solidFill>
              </a:rPr>
              <a:t>then</a:t>
            </a:r>
            <a:r>
              <a:rPr lang="en-IE" smtClean="0"/>
              <a:t> semantics</a:t>
            </a:r>
            <a:endParaRPr lang="en-IE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423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400" dirty="0" smtClean="0"/>
              <a:t> </a:t>
            </a:r>
            <a:r>
              <a:rPr lang="es-CL" sz="2400" dirty="0" smtClean="0"/>
              <a:t>= {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smtClean="0"/>
              <a:t>)</a:t>
            </a:r>
            <a:r>
              <a:rPr lang="es-CL" sz="2400" dirty="0" smtClean="0"/>
              <a:t>,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400" dirty="0" smtClean="0"/>
              <a:t>)</a:t>
            </a:r>
            <a:r>
              <a:rPr lang="es-CL" sz="2400" dirty="0" smtClean="0"/>
              <a:t>}</a:t>
            </a:r>
            <a:endParaRPr lang="en-IE" sz="3200" dirty="0" smtClean="0"/>
          </a:p>
          <a:p>
            <a:pPr marL="457200" lvl="1" indent="0">
              <a:buFont typeface="Arial" pitchFamily="34" charset="0"/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IE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 smtClean="0">
                <a:solidFill>
                  <a:srgbClr val="00B050"/>
                </a:solidFill>
              </a:rPr>
              <a:t>P</a:t>
            </a:r>
            <a:r>
              <a:rPr lang="en-IE" sz="2000" dirty="0" smtClean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 smtClean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 smtClean="0">
                <a:solidFill>
                  <a:srgbClr val="00B050"/>
                </a:solidFill>
              </a:rPr>
              <a:t> 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	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  <a:endParaRPr lang="en-IE" sz="2000" dirty="0" smtClean="0"/>
          </a:p>
          <a:p>
            <a:pPr marL="457200" lvl="1" indent="0">
              <a:buNone/>
            </a:pPr>
            <a:r>
              <a:rPr lang="en-IE" sz="2000" b="1" dirty="0">
                <a:solidFill>
                  <a:srgbClr val="E80636"/>
                </a:solidFill>
              </a:rPr>
              <a:t>	</a:t>
            </a:r>
            <a:r>
              <a:rPr lang="en-IE" sz="2000" b="1" dirty="0" smtClean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904000"/>
            <a:ext cx="3962400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92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(Back to) 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80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graphs/ontologies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" y="4498664"/>
            <a:ext cx="7753066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2093" y="6185359"/>
            <a:ext cx="86598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No, since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:Carmela</a:t>
            </a:r>
            <a:r>
              <a:rPr lang="en-IE" sz="16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needs to be 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ancestorOf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:Mary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16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6 2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048" y="6214951"/>
            <a:ext cx="285952" cy="3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6215615"/>
            <a:ext cx="345103" cy="336886"/>
          </a:xfrm>
          <a:prstGeom prst="rect">
            <a:avLst/>
          </a:prstGeom>
        </p:spPr>
      </p:pic>
      <p:pic>
        <p:nvPicPr>
          <p:cNvPr id="24" name="Picture 57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6221399"/>
            <a:ext cx="285952" cy="33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4498664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Now we have a model of the ontology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(for the given semantics)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2952000"/>
            <a:ext cx="7743778" cy="25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905000"/>
            <a:ext cx="819353" cy="10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s://maxcdn.icons8.com/iOS7/PNG/512/Security/like_it_filled-5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8" y="3672000"/>
            <a:ext cx="248504" cy="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also a model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(given the Open World Assumption)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Mapping of names to things is part of the model</a:t>
            </a:r>
            <a:endParaRPr lang="en-I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9" y="1066800"/>
            <a:ext cx="1386167" cy="13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8" y="1459845"/>
            <a:ext cx="1657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09800"/>
            <a:ext cx="1386167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2909225"/>
            <a:ext cx="21812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0" y="3848210"/>
            <a:ext cx="2200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 descr="ce51f4db3db2de1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00492"/>
            <a:ext cx="1385525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49" y="4882277"/>
            <a:ext cx="160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4335305"/>
            <a:ext cx="1386167" cy="168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 different mapping would mean a different model.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49" y="50212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:Carmela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:Sonny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5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:Mary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Family Relations in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Axioms remove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the start (almost) any world is possible!</a:t>
            </a:r>
          </a:p>
          <a:p>
            <a:r>
              <a:rPr lang="en-GB" dirty="0" smtClean="0"/>
              <a:t>As we add axioms, fewer worlds are possible</a:t>
            </a:r>
            <a:endParaRPr lang="en-GB" dirty="0"/>
          </a:p>
        </p:txBody>
      </p:sp>
      <p:pic>
        <p:nvPicPr>
          <p:cNvPr id="3074" name="Picture 2" descr="Quote by Michelangelo: “The sculpture is already complete within the ma...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" y="2438400"/>
            <a:ext cx="3024739" cy="41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438401"/>
            <a:ext cx="4076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686301"/>
            <a:ext cx="4076700" cy="19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1" y="431295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egreya Sans Thin" pitchFamily="2" charset="0"/>
              </a:rPr>
              <a:t>—</a:t>
            </a:r>
            <a:r>
              <a:rPr lang="en-US" b="1" dirty="0" smtClean="0">
                <a:solidFill>
                  <a:schemeClr val="bg1"/>
                </a:solidFill>
                <a:latin typeface="Alegreya Sans Thin" pitchFamily="2" charset="0"/>
              </a:rPr>
              <a:t>Michelangelo </a:t>
            </a:r>
            <a:r>
              <a:rPr lang="en-US" b="1" dirty="0" err="1">
                <a:solidFill>
                  <a:schemeClr val="bg1"/>
                </a:solidFill>
                <a:latin typeface="Alegreya Sans Thin" pitchFamily="2" charset="0"/>
              </a:rPr>
              <a:t>Buonarroti</a:t>
            </a:r>
            <a:endParaRPr lang="en-US" b="1" dirty="0">
              <a:solidFill>
                <a:schemeClr val="bg1"/>
              </a:solidFill>
              <a:latin typeface="Alegreya Sans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entails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(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 smtClean="0"/>
              <a:t> </a:t>
            </a:r>
            <a:r>
              <a:rPr lang="en-IE" dirty="0"/>
              <a:t>⊧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2" y="4038600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17902" y="1752600"/>
            <a:ext cx="7710273" cy="1524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5522" y="5638800"/>
            <a:ext cx="7753066" cy="121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dirty="0" smtClean="0"/>
              <a:t>Any model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is </a:t>
            </a:r>
            <a:r>
              <a:rPr lang="en-IE" dirty="0"/>
              <a:t>a model of</a:t>
            </a:r>
            <a:r>
              <a:rPr lang="en-IE" dirty="0">
                <a:solidFill>
                  <a:srgbClr val="00B0F0"/>
                </a:solidFill>
              </a:rPr>
              <a:t>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>
                <a:solidFill>
                  <a:srgbClr val="00B0F0"/>
                </a:solidFill>
              </a:rPr>
              <a:t>′ </a:t>
            </a:r>
            <a:endParaRPr lang="en-IE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 smtClean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has a superset of the models of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says nothing new over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74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symbol: </a:t>
            </a:r>
            <a:r>
              <a:rPr lang="en-IE" dirty="0"/>
              <a:t>⊧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05931"/>
            <a:ext cx="4038600" cy="133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Entailment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1" y="2590800"/>
            <a:ext cx="7710273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:likes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ex:Cake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5522" y="1295400"/>
            <a:ext cx="7710273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9396"/>
            <a:ext cx="154573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6090" y="4830884"/>
            <a:ext cx="4803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Mary doesn’t like cake here</a:t>
            </a:r>
            <a:endParaRPr lang="en-IE" sz="16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25521" y="3429000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</a:t>
            </a:r>
            <a:r>
              <a:rPr lang="en-IE" sz="2400" dirty="0" smtClean="0"/>
              <a:t> 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entail</a:t>
            </a:r>
            <a:r>
              <a:rPr lang="en-IE" sz="2400" i="1" dirty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/>
              <a:t>⊧</a:t>
            </a:r>
            <a:r>
              <a:rPr lang="en-IE" sz="2400" i="1" dirty="0" smtClean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</a:t>
            </a:r>
            <a:r>
              <a:rPr lang="en-IE" sz="2400" i="1" dirty="0" smtClean="0">
                <a:solidFill>
                  <a:srgbClr val="FFC000"/>
                </a:solidFill>
              </a:rPr>
              <a:t> </a:t>
            </a:r>
            <a:r>
              <a:rPr lang="en-IE" sz="2400" dirty="0" smtClean="0"/>
              <a:t> </a:t>
            </a:r>
            <a:endParaRPr lang="en-IE" sz="2400" i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5556431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5268335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4575564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269767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57517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56353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5569028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1386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5521" y="3891622"/>
            <a:ext cx="76829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No!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There are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models of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i="1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that are not models of </a:t>
            </a:r>
            <a:r>
              <a:rPr lang="en-IE" sz="2400" i="1" dirty="0" smtClean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Tasks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5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</a:t>
            </a:r>
            <a:r>
              <a:rPr lang="en-IE" dirty="0"/>
              <a:t> </a:t>
            </a:r>
            <a:r>
              <a:rPr lang="en-IE" dirty="0" smtClean="0"/>
              <a:t>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5" y="4724400"/>
            <a:ext cx="7710272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1"/>
            <a:ext cx="7710273" cy="1981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229" y="6188501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 problems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b="1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b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9525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2209800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wrong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26" name="Picture 2" descr="When Were The First Ever Human Fossils Found? | Times Knowledge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971800"/>
            <a:ext cx="6381465" cy="35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3196545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any model?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9" y="4390913"/>
            <a:ext cx="5536669" cy="1284911"/>
          </a:xfrm>
          <a:prstGeom prst="rect">
            <a:avLst/>
          </a:prstGeom>
        </p:spPr>
      </p:pic>
      <p:pic>
        <p:nvPicPr>
          <p:cNvPr id="2050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39082"/>
            <a:ext cx="450905" cy="5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3930331"/>
            <a:ext cx="420633" cy="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 1 1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31" y="5134087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5" y="4700643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867400" y="4434112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4445" y="4944585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7400" y="5486400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7" name="Picture 9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3959253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4949852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02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6" y="3574702"/>
            <a:ext cx="775306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model now?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96335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still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1" y="4318793"/>
            <a:ext cx="5536669" cy="2082007"/>
          </a:xfrm>
          <a:prstGeom prst="rect">
            <a:avLst/>
          </a:prstGeom>
        </p:spPr>
      </p:pic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8326"/>
            <a:ext cx="398202" cy="4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57158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99927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 2" descr="https://icon-library.net/images/icon-c/icon-c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8775"/>
            <a:ext cx="249618" cy="2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 1" descr="Image result for 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3085"/>
            <a:ext cx="248081" cy="2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 1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57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200" y="46440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5180339"/>
            <a:ext cx="344433" cy="3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3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 4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122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200" y="4993427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638800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9200" y="59677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1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  <p:bldP spid="22" grpId="0" animBg="1"/>
      <p:bldP spid="23" grpId="0" animBg="1"/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more would we have to add to</a:t>
            </a:r>
            <a:r>
              <a:rPr lang="en-IE" sz="2000" dirty="0" smtClean="0"/>
              <a:t>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make it </a:t>
            </a:r>
            <a:r>
              <a:rPr lang="en-IE" sz="2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0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5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more would we have to add to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to make it </a:t>
            </a:r>
            <a:r>
              <a:rPr lang="en-IE" sz="2000" dirty="0" err="1" smtClean="0">
                <a:solidFill>
                  <a:srgbClr val="FF0000"/>
                </a:solidFill>
              </a:rPr>
              <a:t>Unsatisfiable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28934" y="1966984"/>
            <a:ext cx="7753066" cy="39766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</a:t>
            </a:r>
            <a:r>
              <a:rPr lang="en-IE" sz="24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ontology cannot model any world!</a:t>
            </a:r>
          </a:p>
          <a:p>
            <a:pPr marL="0" indent="0" algn="ctr">
              <a:buFont typeface="Arial" pitchFamily="34" charset="0"/>
              <a:buNone/>
            </a:pPr>
            <a:endParaRPr lang="en-IE" sz="2800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It is inconsistent!</a:t>
            </a:r>
            <a:endParaRPr lang="en-IE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40" y="4477379"/>
            <a:ext cx="3232622" cy="13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10" y="1752600"/>
            <a:ext cx="177277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2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388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ex:Aidan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ex:deserves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ex:Raise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ex:Constanza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ex:Constanza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10" y="1752600"/>
            <a:ext cx="177277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0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42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can we perform reasoning?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Does Ontology </a:t>
            </a:r>
            <a:r>
              <a:rPr lang="en-IE" i="1" dirty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/>
              <a:t>? 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Could instead ask: is “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 smtClean="0">
                <a:latin typeface="+mn-lt"/>
              </a:rPr>
              <a:t> </a:t>
            </a:r>
            <a:r>
              <a:rPr lang="en-IE" dirty="0">
                <a:latin typeface="+mn-lt"/>
              </a:rPr>
              <a:t>∪</a:t>
            </a:r>
            <a:r>
              <a:rPr lang="en-IE" dirty="0" smtClean="0">
                <a:latin typeface="+mn-lt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+mn-lt"/>
              </a:rPr>
              <a:t>¬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/>
              <a:t>” </a:t>
            </a:r>
            <a:r>
              <a:rPr lang="en-IE" dirty="0" err="1" smtClean="0"/>
              <a:t>unsatisfiable</a:t>
            </a:r>
            <a:r>
              <a:rPr lang="en-IE" dirty="0" smtClean="0"/>
              <a:t> for some </a:t>
            </a:r>
            <a:r>
              <a:rPr lang="en-IE" i="1" dirty="0">
                <a:solidFill>
                  <a:srgbClr val="00B0F0"/>
                </a:solidFill>
                <a:latin typeface="Calibri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Calibri"/>
              </a:rPr>
              <a:t>′ </a:t>
            </a:r>
            <a:r>
              <a:rPr lang="en-IE" dirty="0" smtClean="0">
                <a:latin typeface="Calibri"/>
              </a:rPr>
              <a:t>∈</a:t>
            </a:r>
            <a:r>
              <a:rPr lang="en-IE" dirty="0" smtClean="0">
                <a:solidFill>
                  <a:srgbClr val="00B0F0"/>
                </a:solidFill>
                <a:latin typeface="Calibri"/>
              </a:rPr>
              <a:t> </a:t>
            </a:r>
            <a:r>
              <a:rPr lang="en-IE" i="1" dirty="0">
                <a:solidFill>
                  <a:srgbClr val="00B0F0"/>
                </a:solidFill>
                <a:latin typeface="Calibri"/>
              </a:rPr>
              <a:t>O</a:t>
            </a:r>
            <a:r>
              <a:rPr lang="en-IE" dirty="0">
                <a:solidFill>
                  <a:srgbClr val="00B0F0"/>
                </a:solidFill>
                <a:latin typeface="Calibri"/>
              </a:rPr>
              <a:t>′</a:t>
            </a:r>
            <a:r>
              <a:rPr lang="en-IE" dirty="0" smtClean="0"/>
              <a:t>?</a:t>
            </a:r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Can </a:t>
            </a:r>
            <a:r>
              <a:rPr lang="en-IE" dirty="0"/>
              <a:t>reduce entailment to </a:t>
            </a:r>
            <a:r>
              <a:rPr lang="en-IE" dirty="0" err="1" smtClean="0"/>
              <a:t>unsatisfiability</a:t>
            </a:r>
            <a:r>
              <a:rPr lang="en-IE" dirty="0" smtClean="0"/>
              <a:t>!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0543" y="2514600"/>
            <a:ext cx="7710273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0542" y="1752600"/>
            <a:ext cx="7710273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50543" y="3962400"/>
            <a:ext cx="7710273" cy="160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[]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owl:sourceIndividual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owl:assertionProperty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owl:targetIndividual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how do we test </a:t>
            </a:r>
            <a:r>
              <a:rPr lang="en-IE" dirty="0" err="1" smtClean="0"/>
              <a:t>unsatisfiability</a:t>
            </a:r>
            <a:r>
              <a:rPr lang="en-IE" dirty="0" smtClean="0"/>
              <a:t> then?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600200"/>
            <a:ext cx="4591050" cy="28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ontology is just some definitions …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1143000"/>
            <a:ext cx="7710273" cy="3429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26136" y="5410200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but what do they mean?</a:t>
            </a:r>
          </a:p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and what can we do with ontologies?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Undecidability</a:t>
            </a:r>
            <a:r>
              <a:rPr lang="en-IE" dirty="0" smtClean="0"/>
              <a:t>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4865" y="5334000"/>
            <a:ext cx="577248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this Java program terminate </a:t>
            </a:r>
          </a:p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en-IE" sz="2400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possible (positive) inputs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0152" y="1371599"/>
            <a:ext cx="45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10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5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8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4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7059304" y="1371599"/>
            <a:ext cx="6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In: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8691" y="3544711"/>
            <a:ext cx="72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(end)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29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IE" sz="2000" dirty="0" err="1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Collatz</a:t>
            </a:r>
            <a:r>
              <a:rPr lang="en-IE" sz="2000" dirty="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conjecture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 unsolved problem in mathematics</a:t>
            </a:r>
          </a:p>
          <a:p>
            <a:pPr>
              <a:lnSpc>
                <a:spcPct val="120000"/>
              </a:lnSpc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If we knew that this program terminates or does not terminate on all natural numbers (not just </a:t>
            </a:r>
            <a:r>
              <a:rPr lang="en-IE" sz="20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int</a:t>
            </a:r>
            <a:r>
              <a:rPr lang="en-IE" sz="2000" dirty="0" err="1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), this problem would be solved!</a:t>
            </a:r>
          </a:p>
        </p:txBody>
      </p:sp>
      <p:pic>
        <p:nvPicPr>
          <p:cNvPr id="5" name="Picture 2" descr="Referenc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101167"/>
            <a:ext cx="2731477" cy="3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Halting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Input</a:t>
            </a:r>
            <a:r>
              <a:rPr lang="en-IE" dirty="0" smtClean="0"/>
              <a:t>: a program and an input to that program</a:t>
            </a:r>
          </a:p>
          <a:p>
            <a:r>
              <a:rPr lang="en-IE" dirty="0" smtClean="0">
                <a:solidFill>
                  <a:srgbClr val="0000FF"/>
                </a:solidFill>
              </a:rPr>
              <a:t>Output</a:t>
            </a:r>
            <a:r>
              <a:rPr lang="en-IE" dirty="0" smtClean="0"/>
              <a:t>: 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 if the program halts on that input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otherwise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UNDECIDABLE</a:t>
            </a:r>
            <a:r>
              <a:rPr lang="en-IE" dirty="0" smtClean="0"/>
              <a:t>: a general algorithm to solve the Halting Problem does not exist!</a:t>
            </a:r>
          </a:p>
          <a:p>
            <a:pPr lvl="1"/>
            <a:r>
              <a:rPr lang="en-IE" dirty="0" smtClean="0"/>
              <a:t>It will not halt for </a:t>
            </a:r>
            <a:r>
              <a:rPr lang="en-IE" u="sng" dirty="0" smtClean="0"/>
              <a:t>all</a:t>
            </a:r>
            <a:r>
              <a:rPr lang="en-IE" dirty="0" smtClean="0"/>
              <a:t> program–input pairs!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It may halt for </a:t>
            </a:r>
            <a:r>
              <a:rPr lang="en-IE" u="sng" dirty="0" smtClean="0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 program–input pairs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quick </a:t>
            </a:r>
            <a:r>
              <a:rPr lang="en-IE" i="1" dirty="0" smtClean="0"/>
              <a:t>sketch</a:t>
            </a:r>
            <a:r>
              <a:rPr lang="en-IE" dirty="0" smtClean="0"/>
              <a:t> of Halting Problem proof</a:t>
            </a:r>
            <a:endParaRPr lang="en-IE" dirty="0"/>
          </a:p>
        </p:txBody>
      </p:sp>
      <p:sp>
        <p:nvSpPr>
          <p:cNvPr id="3" name="Flowchart: Decision 2"/>
          <p:cNvSpPr/>
          <p:nvPr/>
        </p:nvSpPr>
        <p:spPr>
          <a:xfrm>
            <a:off x="2895600" y="3141226"/>
            <a:ext cx="2743200" cy="624840"/>
          </a:xfrm>
          <a:prstGeom prst="flowChartDecisi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halt(this) 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87980" y="4528066"/>
            <a:ext cx="274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</a:t>
            </a:r>
            <a:endParaRPr lang="en-GB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 flipH="1">
            <a:off x="4259580" y="3766066"/>
            <a:ext cx="7620" cy="76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3962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false</a:t>
            </a:r>
            <a:endParaRPr lang="en-GB" dirty="0"/>
          </a:p>
        </p:txBody>
      </p:sp>
      <p:cxnSp>
        <p:nvCxnSpPr>
          <p:cNvPr id="9" name="Elbow Connector 8"/>
          <p:cNvCxnSpPr>
            <a:stCxn id="3" idx="3"/>
            <a:endCxn id="3" idx="0"/>
          </p:cNvCxnSpPr>
          <p:nvPr/>
        </p:nvCxnSpPr>
        <p:spPr>
          <a:xfrm flipH="1" flipV="1">
            <a:off x="4267200" y="3141226"/>
            <a:ext cx="1371600" cy="312420"/>
          </a:xfrm>
          <a:prstGeom prst="bentConnector4">
            <a:avLst>
              <a:gd name="adj1" fmla="val -23889"/>
              <a:gd name="adj2" fmla="val 395122"/>
            </a:avLst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8340" y="26535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Problem: Consecutive ‘1’s in </a:t>
            </a:r>
            <a:r>
              <a:rPr lang="en-IE" sz="3600" dirty="0" smtClean="0">
                <a:latin typeface="Bell MT" panose="02020503060305020303" pitchFamily="18" charset="0"/>
              </a:rPr>
              <a:t>π</a:t>
            </a:r>
            <a:endParaRPr lang="en-IE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natural number </a:t>
            </a:r>
            <a:r>
              <a:rPr lang="en-IE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if π contains </a:t>
            </a:r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400" dirty="0" smtClean="0"/>
              <a:t> consecutive ‘1’s</a:t>
            </a:r>
            <a:endParaRPr lang="en-IE" sz="2400" i="1" dirty="0" smtClean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Is this problem </a:t>
            </a:r>
            <a:r>
              <a:rPr lang="en-IE" sz="2400" b="1" dirty="0">
                <a:solidFill>
                  <a:srgbClr val="00B050"/>
                </a:solidFill>
              </a:rPr>
              <a:t>DECIDABLE</a:t>
            </a:r>
            <a:r>
              <a:rPr lang="en-IE" sz="2400" dirty="0"/>
              <a:t> or </a:t>
            </a:r>
            <a:r>
              <a:rPr lang="en-IE" sz="2400" b="1" dirty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… i.e., does there exist a program that halts (with the correct answer) for all </a:t>
            </a:r>
            <a:r>
              <a:rPr lang="en-I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455289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if we knew the maximum sequence of consecutive ‘1’s in π?</a:t>
            </a:r>
            <a:endParaRPr lang="en-IE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" y="4953000"/>
            <a:ext cx="83057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if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(n </a:t>
            </a:r>
            <a:r>
              <a:rPr lang="en-IE" sz="24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≤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MAX)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else 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there must exist a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MAX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sequence of consecutive ‘1’s in </a:t>
            </a:r>
            <a:r>
              <a:rPr lang="en-IE" dirty="0" smtClean="0"/>
              <a:t>π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(even if it’s </a:t>
            </a:r>
            <a:r>
              <a:rPr lang="en-IE" dirty="0" smtClean="0"/>
              <a:t>∞)</a:t>
            </a:r>
          </a:p>
          <a:p>
            <a:pPr algn="ctr"/>
            <a:r>
              <a:rPr lang="en-IE" dirty="0" smtClean="0"/>
              <a:t>∴ there must exist a correct program that halts (even if we don’t know its details)</a:t>
            </a:r>
          </a:p>
          <a:p>
            <a:pPr algn="ctr"/>
            <a:r>
              <a:rPr lang="en-IE" dirty="0" smtClean="0"/>
              <a:t>∴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  <a:endParaRPr lang="en-IE" i="1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Problem: </a:t>
            </a:r>
            <a:r>
              <a:rPr lang="en-IE" dirty="0" err="1"/>
              <a:t>Collatz</a:t>
            </a:r>
            <a:r>
              <a:rPr lang="en-IE" dirty="0"/>
              <a:t> Halting </a:t>
            </a:r>
            <a:r>
              <a:rPr lang="en-IE" dirty="0" smtClean="0"/>
              <a:t>Problem (Aside)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[none]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err="1"/>
              <a:t>Collatz</a:t>
            </a:r>
            <a:r>
              <a:rPr lang="en-IE" sz="2400" dirty="0"/>
              <a:t> program halts on all inputs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305800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either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(P2)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must be correct</a:t>
            </a:r>
            <a:endParaRPr lang="en-IE" dirty="0" smtClean="0"/>
          </a:p>
          <a:p>
            <a:pPr algn="ctr"/>
            <a:r>
              <a:rPr lang="en-IE" dirty="0"/>
              <a:t>∴</a:t>
            </a:r>
            <a:r>
              <a:rPr lang="en-IE" dirty="0" smtClean="0"/>
              <a:t> there must exist a correct program that halts (even if we don’t know it)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Halting Problem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in the </a:t>
            </a:r>
            <a:r>
              <a:rPr lang="en-IE" sz="2400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general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case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(for </a:t>
            </a:r>
            <a:r>
              <a:rPr lang="en-IE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all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programs and inputs)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(P2)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8627"/>
            <a:ext cx="799253" cy="3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1" y="1288628"/>
            <a:ext cx="363728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+mn-lt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+mn-lt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2254" y="2975727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578"/>
            <a:ext cx="7543800" cy="3471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505200"/>
            <a:ext cx="3505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Now is the Domino Tiling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05200"/>
            <a:ext cx="4038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{ </a:t>
            </a: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D =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);</a:t>
            </a:r>
          </a:p>
          <a:p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</a:t>
            </a:r>
            <a:r>
              <a:rPr lang="en-IE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(D); 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0600"/>
            <a:ext cx="8077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assume that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is a Turing reduction</a:t>
            </a:r>
            <a:endParaRPr lang="en-IE" b="1" dirty="0" smtClean="0">
              <a:solidFill>
                <a:srgbClr val="00B05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/>
              <a:t>∴</a:t>
            </a:r>
            <a:r>
              <a:rPr lang="en-IE" dirty="0" smtClean="0"/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were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, then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would be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but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is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</a:p>
          <a:p>
            <a:pPr algn="ctr"/>
            <a:r>
              <a:rPr lang="en-IE" dirty="0" smtClean="0"/>
              <a:t>∴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 smtClean="0"/>
              <a:t> must be 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we have a Turing reduction from an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A </a:t>
            </a: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to another problem B, then B must be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b="1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3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1556506" y="4724400"/>
            <a:ext cx="6019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Thus the Tiling Problem is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38200" y="2700578"/>
            <a:ext cx="7543800" cy="3471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grpSp>
        <p:nvGrpSpPr>
          <p:cNvPr id="22" name="Group 21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23" name="Flowchart: Decision 22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25" name="Straight Arrow Connector 24"/>
            <p:cNvCxnSpPr>
              <a:stCxn id="23" idx="2"/>
              <a:endCxn id="24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27" name="Elbow Connector 26"/>
            <p:cNvCxnSpPr>
              <a:stCxn id="23" idx="3"/>
              <a:endCxn id="23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10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Capture the main ideas of OWL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3276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9541" y="3897630"/>
            <a:ext cx="2977920" cy="2960370"/>
            <a:chOff x="834939" y="3886200"/>
            <a:chExt cx="2977920" cy="2960370"/>
          </a:xfrm>
        </p:grpSpPr>
        <p:sp>
          <p:nvSpPr>
            <p:cNvPr id="5" name="Freeform 4"/>
            <p:cNvSpPr/>
            <p:nvPr/>
          </p:nvSpPr>
          <p:spPr>
            <a:xfrm>
              <a:off x="971465" y="3886200"/>
              <a:ext cx="2841394" cy="2960370"/>
            </a:xfrm>
            <a:custGeom>
              <a:avLst/>
              <a:gdLst>
                <a:gd name="connsiteX0" fmla="*/ 2792265 w 2841394"/>
                <a:gd name="connsiteY0" fmla="*/ 2960370 h 2960370"/>
                <a:gd name="connsiteX1" fmla="*/ 2780835 w 2841394"/>
                <a:gd name="connsiteY1" fmla="*/ 2411730 h 2960370"/>
                <a:gd name="connsiteX2" fmla="*/ 2792265 w 2841394"/>
                <a:gd name="connsiteY2" fmla="*/ 2377440 h 2960370"/>
                <a:gd name="connsiteX3" fmla="*/ 2815125 w 2841394"/>
                <a:gd name="connsiteY3" fmla="*/ 2297430 h 2960370"/>
                <a:gd name="connsiteX4" fmla="*/ 2826555 w 2841394"/>
                <a:gd name="connsiteY4" fmla="*/ 1657350 h 2960370"/>
                <a:gd name="connsiteX5" fmla="*/ 2803695 w 2841394"/>
                <a:gd name="connsiteY5" fmla="*/ 1588770 h 2960370"/>
                <a:gd name="connsiteX6" fmla="*/ 2792265 w 2841394"/>
                <a:gd name="connsiteY6" fmla="*/ 1554480 h 2960370"/>
                <a:gd name="connsiteX7" fmla="*/ 2780835 w 2841394"/>
                <a:gd name="connsiteY7" fmla="*/ 1520190 h 2960370"/>
                <a:gd name="connsiteX8" fmla="*/ 2769405 w 2841394"/>
                <a:gd name="connsiteY8" fmla="*/ 1474470 h 2960370"/>
                <a:gd name="connsiteX9" fmla="*/ 2746545 w 2841394"/>
                <a:gd name="connsiteY9" fmla="*/ 1405890 h 2960370"/>
                <a:gd name="connsiteX10" fmla="*/ 2735115 w 2841394"/>
                <a:gd name="connsiteY10" fmla="*/ 1371600 h 2960370"/>
                <a:gd name="connsiteX11" fmla="*/ 2712255 w 2841394"/>
                <a:gd name="connsiteY11" fmla="*/ 1223010 h 2960370"/>
                <a:gd name="connsiteX12" fmla="*/ 2643675 w 2841394"/>
                <a:gd name="connsiteY12" fmla="*/ 1120140 h 2960370"/>
                <a:gd name="connsiteX13" fmla="*/ 2620815 w 2841394"/>
                <a:gd name="connsiteY13" fmla="*/ 1085850 h 2960370"/>
                <a:gd name="connsiteX14" fmla="*/ 2609385 w 2841394"/>
                <a:gd name="connsiteY14" fmla="*/ 1051560 h 2960370"/>
                <a:gd name="connsiteX15" fmla="*/ 2586525 w 2841394"/>
                <a:gd name="connsiteY15" fmla="*/ 1017270 h 2960370"/>
                <a:gd name="connsiteX16" fmla="*/ 2517945 w 2841394"/>
                <a:gd name="connsiteY16" fmla="*/ 925830 h 2960370"/>
                <a:gd name="connsiteX17" fmla="*/ 2460795 w 2841394"/>
                <a:gd name="connsiteY17" fmla="*/ 822960 h 2960370"/>
                <a:gd name="connsiteX18" fmla="*/ 2437935 w 2841394"/>
                <a:gd name="connsiteY18" fmla="*/ 788670 h 2960370"/>
                <a:gd name="connsiteX19" fmla="*/ 2415075 w 2841394"/>
                <a:gd name="connsiteY19" fmla="*/ 720090 h 2960370"/>
                <a:gd name="connsiteX20" fmla="*/ 2380785 w 2841394"/>
                <a:gd name="connsiteY20" fmla="*/ 617220 h 2960370"/>
                <a:gd name="connsiteX21" fmla="*/ 2369355 w 2841394"/>
                <a:gd name="connsiteY21" fmla="*/ 582930 h 2960370"/>
                <a:gd name="connsiteX22" fmla="*/ 2380785 w 2841394"/>
                <a:gd name="connsiteY22" fmla="*/ 548640 h 2960370"/>
                <a:gd name="connsiteX23" fmla="*/ 2460795 w 2841394"/>
                <a:gd name="connsiteY23" fmla="*/ 525780 h 2960370"/>
                <a:gd name="connsiteX24" fmla="*/ 2495085 w 2841394"/>
                <a:gd name="connsiteY24" fmla="*/ 502920 h 2960370"/>
                <a:gd name="connsiteX25" fmla="*/ 2769405 w 2841394"/>
                <a:gd name="connsiteY25" fmla="*/ 491490 h 2960370"/>
                <a:gd name="connsiteX26" fmla="*/ 2746545 w 2841394"/>
                <a:gd name="connsiteY26" fmla="*/ 342900 h 2960370"/>
                <a:gd name="connsiteX27" fmla="*/ 2735115 w 2841394"/>
                <a:gd name="connsiteY27" fmla="*/ 297180 h 2960370"/>
                <a:gd name="connsiteX28" fmla="*/ 2712255 w 2841394"/>
                <a:gd name="connsiteY28" fmla="*/ 262890 h 2960370"/>
                <a:gd name="connsiteX29" fmla="*/ 2643675 w 2841394"/>
                <a:gd name="connsiteY29" fmla="*/ 217170 h 2960370"/>
                <a:gd name="connsiteX30" fmla="*/ 2552235 w 2841394"/>
                <a:gd name="connsiteY30" fmla="*/ 194310 h 2960370"/>
                <a:gd name="connsiteX31" fmla="*/ 2506515 w 2841394"/>
                <a:gd name="connsiteY31" fmla="*/ 182880 h 2960370"/>
                <a:gd name="connsiteX32" fmla="*/ 2472225 w 2841394"/>
                <a:gd name="connsiteY32" fmla="*/ 171450 h 2960370"/>
                <a:gd name="connsiteX33" fmla="*/ 2380785 w 2841394"/>
                <a:gd name="connsiteY33" fmla="*/ 137160 h 2960370"/>
                <a:gd name="connsiteX34" fmla="*/ 2152185 w 2841394"/>
                <a:gd name="connsiteY34" fmla="*/ 148590 h 2960370"/>
                <a:gd name="connsiteX35" fmla="*/ 2117895 w 2841394"/>
                <a:gd name="connsiteY35" fmla="*/ 171450 h 2960370"/>
                <a:gd name="connsiteX36" fmla="*/ 2049315 w 2841394"/>
                <a:gd name="connsiteY36" fmla="*/ 240030 h 2960370"/>
                <a:gd name="connsiteX37" fmla="*/ 1980735 w 2841394"/>
                <a:gd name="connsiteY37" fmla="*/ 274320 h 2960370"/>
                <a:gd name="connsiteX38" fmla="*/ 1946445 w 2841394"/>
                <a:gd name="connsiteY38" fmla="*/ 297180 h 2960370"/>
                <a:gd name="connsiteX39" fmla="*/ 1935015 w 2841394"/>
                <a:gd name="connsiteY39" fmla="*/ 331470 h 2960370"/>
                <a:gd name="connsiteX40" fmla="*/ 1900725 w 2841394"/>
                <a:gd name="connsiteY40" fmla="*/ 342900 h 2960370"/>
                <a:gd name="connsiteX41" fmla="*/ 1866435 w 2841394"/>
                <a:gd name="connsiteY41" fmla="*/ 365760 h 2960370"/>
                <a:gd name="connsiteX42" fmla="*/ 1706415 w 2841394"/>
                <a:gd name="connsiteY42" fmla="*/ 320040 h 2960370"/>
                <a:gd name="connsiteX43" fmla="*/ 1603545 w 2841394"/>
                <a:gd name="connsiteY43" fmla="*/ 297180 h 2960370"/>
                <a:gd name="connsiteX44" fmla="*/ 1500675 w 2841394"/>
                <a:gd name="connsiteY44" fmla="*/ 262890 h 2960370"/>
                <a:gd name="connsiteX45" fmla="*/ 1466385 w 2841394"/>
                <a:gd name="connsiteY45" fmla="*/ 251460 h 2960370"/>
                <a:gd name="connsiteX46" fmla="*/ 1409235 w 2841394"/>
                <a:gd name="connsiteY46" fmla="*/ 228600 h 2960370"/>
                <a:gd name="connsiteX47" fmla="*/ 1363515 w 2841394"/>
                <a:gd name="connsiteY47" fmla="*/ 217170 h 2960370"/>
                <a:gd name="connsiteX48" fmla="*/ 1329225 w 2841394"/>
                <a:gd name="connsiteY48" fmla="*/ 205740 h 2960370"/>
                <a:gd name="connsiteX49" fmla="*/ 849165 w 2841394"/>
                <a:gd name="connsiteY49" fmla="*/ 228600 h 2960370"/>
                <a:gd name="connsiteX50" fmla="*/ 769155 w 2841394"/>
                <a:gd name="connsiteY50" fmla="*/ 251460 h 2960370"/>
                <a:gd name="connsiteX51" fmla="*/ 734865 w 2841394"/>
                <a:gd name="connsiteY51" fmla="*/ 274320 h 2960370"/>
                <a:gd name="connsiteX52" fmla="*/ 666285 w 2841394"/>
                <a:gd name="connsiteY52" fmla="*/ 308610 h 2960370"/>
                <a:gd name="connsiteX53" fmla="*/ 586275 w 2841394"/>
                <a:gd name="connsiteY53" fmla="*/ 205740 h 2960370"/>
                <a:gd name="connsiteX54" fmla="*/ 517695 w 2841394"/>
                <a:gd name="connsiteY54" fmla="*/ 102870 h 2960370"/>
                <a:gd name="connsiteX55" fmla="*/ 414825 w 2841394"/>
                <a:gd name="connsiteY55" fmla="*/ 57150 h 2960370"/>
                <a:gd name="connsiteX56" fmla="*/ 380535 w 2841394"/>
                <a:gd name="connsiteY56" fmla="*/ 45720 h 2960370"/>
                <a:gd name="connsiteX57" fmla="*/ 323385 w 2841394"/>
                <a:gd name="connsiteY57" fmla="*/ 22860 h 2960370"/>
                <a:gd name="connsiteX58" fmla="*/ 266235 w 2841394"/>
                <a:gd name="connsiteY58" fmla="*/ 11430 h 2960370"/>
                <a:gd name="connsiteX59" fmla="*/ 220515 w 2841394"/>
                <a:gd name="connsiteY59" fmla="*/ 0 h 2960370"/>
                <a:gd name="connsiteX60" fmla="*/ 3345 w 2841394"/>
                <a:gd name="connsiteY60" fmla="*/ 11430 h 2960370"/>
                <a:gd name="connsiteX61" fmla="*/ 26205 w 2841394"/>
                <a:gd name="connsiteY61" fmla="*/ 45720 h 2960370"/>
                <a:gd name="connsiteX62" fmla="*/ 71925 w 2841394"/>
                <a:gd name="connsiteY62" fmla="*/ 148590 h 2960370"/>
                <a:gd name="connsiteX63" fmla="*/ 94785 w 2841394"/>
                <a:gd name="connsiteY63" fmla="*/ 274320 h 2960370"/>
                <a:gd name="connsiteX64" fmla="*/ 106215 w 2841394"/>
                <a:gd name="connsiteY64" fmla="*/ 308610 h 2960370"/>
                <a:gd name="connsiteX65" fmla="*/ 140505 w 2841394"/>
                <a:gd name="connsiteY65" fmla="*/ 320040 h 2960370"/>
                <a:gd name="connsiteX66" fmla="*/ 174795 w 2841394"/>
                <a:gd name="connsiteY66" fmla="*/ 354330 h 2960370"/>
                <a:gd name="connsiteX67" fmla="*/ 243375 w 2841394"/>
                <a:gd name="connsiteY67" fmla="*/ 388620 h 2960370"/>
                <a:gd name="connsiteX68" fmla="*/ 277665 w 2841394"/>
                <a:gd name="connsiteY68" fmla="*/ 422910 h 2960370"/>
                <a:gd name="connsiteX69" fmla="*/ 346245 w 2841394"/>
                <a:gd name="connsiteY69" fmla="*/ 468630 h 2960370"/>
                <a:gd name="connsiteX70" fmla="*/ 380535 w 2841394"/>
                <a:gd name="connsiteY70" fmla="*/ 491490 h 2960370"/>
                <a:gd name="connsiteX71" fmla="*/ 414825 w 2841394"/>
                <a:gd name="connsiteY71" fmla="*/ 502920 h 2960370"/>
                <a:gd name="connsiteX72" fmla="*/ 437685 w 2841394"/>
                <a:gd name="connsiteY72" fmla="*/ 537210 h 2960370"/>
                <a:gd name="connsiteX73" fmla="*/ 414825 w 2841394"/>
                <a:gd name="connsiteY73" fmla="*/ 571500 h 2960370"/>
                <a:gd name="connsiteX74" fmla="*/ 391965 w 2841394"/>
                <a:gd name="connsiteY74" fmla="*/ 617220 h 2960370"/>
                <a:gd name="connsiteX75" fmla="*/ 357675 w 2841394"/>
                <a:gd name="connsiteY75" fmla="*/ 651510 h 2960370"/>
                <a:gd name="connsiteX76" fmla="*/ 311955 w 2841394"/>
                <a:gd name="connsiteY76" fmla="*/ 742950 h 2960370"/>
                <a:gd name="connsiteX77" fmla="*/ 289095 w 2841394"/>
                <a:gd name="connsiteY77" fmla="*/ 777240 h 2960370"/>
                <a:gd name="connsiteX78" fmla="*/ 266235 w 2841394"/>
                <a:gd name="connsiteY78" fmla="*/ 822960 h 2960370"/>
                <a:gd name="connsiteX79" fmla="*/ 231945 w 2841394"/>
                <a:gd name="connsiteY79" fmla="*/ 834390 h 2960370"/>
                <a:gd name="connsiteX80" fmla="*/ 209085 w 2841394"/>
                <a:gd name="connsiteY80" fmla="*/ 868680 h 2960370"/>
                <a:gd name="connsiteX81" fmla="*/ 151935 w 2841394"/>
                <a:gd name="connsiteY81" fmla="*/ 948690 h 2960370"/>
                <a:gd name="connsiteX82" fmla="*/ 140505 w 2841394"/>
                <a:gd name="connsiteY82" fmla="*/ 1005840 h 2960370"/>
                <a:gd name="connsiteX83" fmla="*/ 117645 w 2841394"/>
                <a:gd name="connsiteY83" fmla="*/ 1074420 h 2960370"/>
                <a:gd name="connsiteX84" fmla="*/ 140505 w 2841394"/>
                <a:gd name="connsiteY84" fmla="*/ 1154430 h 2960370"/>
                <a:gd name="connsiteX85" fmla="*/ 151935 w 2841394"/>
                <a:gd name="connsiteY85" fmla="*/ 1188720 h 2960370"/>
                <a:gd name="connsiteX86" fmla="*/ 163365 w 2841394"/>
                <a:gd name="connsiteY86" fmla="*/ 1234440 h 2960370"/>
                <a:gd name="connsiteX87" fmla="*/ 186225 w 2841394"/>
                <a:gd name="connsiteY87" fmla="*/ 1303020 h 2960370"/>
                <a:gd name="connsiteX88" fmla="*/ 209085 w 2841394"/>
                <a:gd name="connsiteY88" fmla="*/ 1337310 h 2960370"/>
                <a:gd name="connsiteX89" fmla="*/ 220515 w 2841394"/>
                <a:gd name="connsiteY89" fmla="*/ 1383030 h 2960370"/>
                <a:gd name="connsiteX90" fmla="*/ 231945 w 2841394"/>
                <a:gd name="connsiteY90" fmla="*/ 1417320 h 2960370"/>
                <a:gd name="connsiteX91" fmla="*/ 300525 w 2841394"/>
                <a:gd name="connsiteY91" fmla="*/ 1428750 h 2960370"/>
                <a:gd name="connsiteX92" fmla="*/ 334815 w 2841394"/>
                <a:gd name="connsiteY92" fmla="*/ 1440180 h 2960370"/>
                <a:gd name="connsiteX93" fmla="*/ 1214925 w 2841394"/>
                <a:gd name="connsiteY93" fmla="*/ 1451610 h 2960370"/>
                <a:gd name="connsiteX94" fmla="*/ 1260645 w 2841394"/>
                <a:gd name="connsiteY94" fmla="*/ 1474470 h 2960370"/>
                <a:gd name="connsiteX95" fmla="*/ 1340655 w 2841394"/>
                <a:gd name="connsiteY95" fmla="*/ 1497330 h 2960370"/>
                <a:gd name="connsiteX96" fmla="*/ 1409235 w 2841394"/>
                <a:gd name="connsiteY96" fmla="*/ 1531620 h 2960370"/>
                <a:gd name="connsiteX97" fmla="*/ 1477815 w 2841394"/>
                <a:gd name="connsiteY97" fmla="*/ 1611630 h 2960370"/>
                <a:gd name="connsiteX98" fmla="*/ 1500675 w 2841394"/>
                <a:gd name="connsiteY98" fmla="*/ 1680210 h 2960370"/>
                <a:gd name="connsiteX99" fmla="*/ 1512105 w 2841394"/>
                <a:gd name="connsiteY99" fmla="*/ 1714500 h 2960370"/>
                <a:gd name="connsiteX100" fmla="*/ 1557825 w 2841394"/>
                <a:gd name="connsiteY100" fmla="*/ 1634490 h 2960370"/>
                <a:gd name="connsiteX101" fmla="*/ 1569255 w 2841394"/>
                <a:gd name="connsiteY101" fmla="*/ 1565910 h 2960370"/>
                <a:gd name="connsiteX102" fmla="*/ 1592115 w 2841394"/>
                <a:gd name="connsiteY102" fmla="*/ 1440180 h 2960370"/>
                <a:gd name="connsiteX103" fmla="*/ 1614975 w 2841394"/>
                <a:gd name="connsiteY103" fmla="*/ 1405890 h 2960370"/>
                <a:gd name="connsiteX104" fmla="*/ 1694985 w 2841394"/>
                <a:gd name="connsiteY104" fmla="*/ 1371600 h 2960370"/>
                <a:gd name="connsiteX105" fmla="*/ 1809285 w 2841394"/>
                <a:gd name="connsiteY105" fmla="*/ 1337310 h 2960370"/>
                <a:gd name="connsiteX106" fmla="*/ 1900725 w 2841394"/>
                <a:gd name="connsiteY106" fmla="*/ 1314450 h 2960370"/>
                <a:gd name="connsiteX107" fmla="*/ 1946445 w 2841394"/>
                <a:gd name="connsiteY107" fmla="*/ 1303020 h 2960370"/>
                <a:gd name="connsiteX108" fmla="*/ 2643675 w 2841394"/>
                <a:gd name="connsiteY108" fmla="*/ 1291590 h 2960370"/>
                <a:gd name="connsiteX109" fmla="*/ 2666535 w 2841394"/>
                <a:gd name="connsiteY109" fmla="*/ 1211580 h 2960370"/>
                <a:gd name="connsiteX110" fmla="*/ 2643675 w 2841394"/>
                <a:gd name="connsiteY110" fmla="*/ 1143000 h 29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841394" h="2960370">
                  <a:moveTo>
                    <a:pt x="2792265" y="2960370"/>
                  </a:moveTo>
                  <a:cubicBezTo>
                    <a:pt x="2788455" y="2777490"/>
                    <a:pt x="2780835" y="2594650"/>
                    <a:pt x="2780835" y="2411730"/>
                  </a:cubicBezTo>
                  <a:cubicBezTo>
                    <a:pt x="2780835" y="2399682"/>
                    <a:pt x="2788955" y="2389025"/>
                    <a:pt x="2792265" y="2377440"/>
                  </a:cubicBezTo>
                  <a:cubicBezTo>
                    <a:pt x="2820969" y="2276975"/>
                    <a:pt x="2787720" y="2379646"/>
                    <a:pt x="2815125" y="2297430"/>
                  </a:cubicBezTo>
                  <a:cubicBezTo>
                    <a:pt x="2842049" y="2001270"/>
                    <a:pt x="2852269" y="2000198"/>
                    <a:pt x="2826555" y="1657350"/>
                  </a:cubicBezTo>
                  <a:cubicBezTo>
                    <a:pt x="2824753" y="1633321"/>
                    <a:pt x="2811315" y="1611630"/>
                    <a:pt x="2803695" y="1588770"/>
                  </a:cubicBezTo>
                  <a:lnTo>
                    <a:pt x="2792265" y="1554480"/>
                  </a:lnTo>
                  <a:cubicBezTo>
                    <a:pt x="2788455" y="1543050"/>
                    <a:pt x="2783757" y="1531879"/>
                    <a:pt x="2780835" y="1520190"/>
                  </a:cubicBezTo>
                  <a:cubicBezTo>
                    <a:pt x="2777025" y="1504950"/>
                    <a:pt x="2773919" y="1489517"/>
                    <a:pt x="2769405" y="1474470"/>
                  </a:cubicBezTo>
                  <a:cubicBezTo>
                    <a:pt x="2762481" y="1451390"/>
                    <a:pt x="2754165" y="1428750"/>
                    <a:pt x="2746545" y="1405890"/>
                  </a:cubicBezTo>
                  <a:lnTo>
                    <a:pt x="2735115" y="1371600"/>
                  </a:lnTo>
                  <a:cubicBezTo>
                    <a:pt x="2733433" y="1354784"/>
                    <a:pt x="2732349" y="1259179"/>
                    <a:pt x="2712255" y="1223010"/>
                  </a:cubicBezTo>
                  <a:lnTo>
                    <a:pt x="2643675" y="1120140"/>
                  </a:lnTo>
                  <a:cubicBezTo>
                    <a:pt x="2636055" y="1108710"/>
                    <a:pt x="2625159" y="1098882"/>
                    <a:pt x="2620815" y="1085850"/>
                  </a:cubicBezTo>
                  <a:cubicBezTo>
                    <a:pt x="2617005" y="1074420"/>
                    <a:pt x="2614773" y="1062336"/>
                    <a:pt x="2609385" y="1051560"/>
                  </a:cubicBezTo>
                  <a:cubicBezTo>
                    <a:pt x="2603242" y="1039273"/>
                    <a:pt x="2594605" y="1028380"/>
                    <a:pt x="2586525" y="1017270"/>
                  </a:cubicBezTo>
                  <a:cubicBezTo>
                    <a:pt x="2564116" y="986457"/>
                    <a:pt x="2517945" y="925830"/>
                    <a:pt x="2517945" y="925830"/>
                  </a:cubicBezTo>
                  <a:cubicBezTo>
                    <a:pt x="2497827" y="865476"/>
                    <a:pt x="2513198" y="901565"/>
                    <a:pt x="2460795" y="822960"/>
                  </a:cubicBezTo>
                  <a:cubicBezTo>
                    <a:pt x="2453175" y="811530"/>
                    <a:pt x="2442279" y="801702"/>
                    <a:pt x="2437935" y="788670"/>
                  </a:cubicBezTo>
                  <a:lnTo>
                    <a:pt x="2415075" y="720090"/>
                  </a:lnTo>
                  <a:lnTo>
                    <a:pt x="2380785" y="617220"/>
                  </a:lnTo>
                  <a:lnTo>
                    <a:pt x="2369355" y="582930"/>
                  </a:lnTo>
                  <a:cubicBezTo>
                    <a:pt x="2373165" y="571500"/>
                    <a:pt x="2372266" y="557159"/>
                    <a:pt x="2380785" y="548640"/>
                  </a:cubicBezTo>
                  <a:cubicBezTo>
                    <a:pt x="2386251" y="543174"/>
                    <a:pt x="2460400" y="525879"/>
                    <a:pt x="2460795" y="525780"/>
                  </a:cubicBezTo>
                  <a:cubicBezTo>
                    <a:pt x="2472225" y="518160"/>
                    <a:pt x="2481432" y="504437"/>
                    <a:pt x="2495085" y="502920"/>
                  </a:cubicBezTo>
                  <a:cubicBezTo>
                    <a:pt x="2586045" y="492813"/>
                    <a:pt x="2686842" y="530977"/>
                    <a:pt x="2769405" y="491490"/>
                  </a:cubicBezTo>
                  <a:cubicBezTo>
                    <a:pt x="2799441" y="477125"/>
                    <a:pt x="2756659" y="378297"/>
                    <a:pt x="2746545" y="342900"/>
                  </a:cubicBezTo>
                  <a:cubicBezTo>
                    <a:pt x="2742229" y="327795"/>
                    <a:pt x="2741303" y="311619"/>
                    <a:pt x="2735115" y="297180"/>
                  </a:cubicBezTo>
                  <a:cubicBezTo>
                    <a:pt x="2729704" y="284554"/>
                    <a:pt x="2722593" y="271936"/>
                    <a:pt x="2712255" y="262890"/>
                  </a:cubicBezTo>
                  <a:cubicBezTo>
                    <a:pt x="2691578" y="244798"/>
                    <a:pt x="2670329" y="223833"/>
                    <a:pt x="2643675" y="217170"/>
                  </a:cubicBezTo>
                  <a:lnTo>
                    <a:pt x="2552235" y="194310"/>
                  </a:lnTo>
                  <a:cubicBezTo>
                    <a:pt x="2536995" y="190500"/>
                    <a:pt x="2521418" y="187848"/>
                    <a:pt x="2506515" y="182880"/>
                  </a:cubicBezTo>
                  <a:cubicBezTo>
                    <a:pt x="2495085" y="179070"/>
                    <a:pt x="2483506" y="175680"/>
                    <a:pt x="2472225" y="171450"/>
                  </a:cubicBezTo>
                  <a:cubicBezTo>
                    <a:pt x="2362887" y="130448"/>
                    <a:pt x="2458617" y="163104"/>
                    <a:pt x="2380785" y="137160"/>
                  </a:cubicBezTo>
                  <a:cubicBezTo>
                    <a:pt x="2304585" y="140970"/>
                    <a:pt x="2227839" y="138722"/>
                    <a:pt x="2152185" y="148590"/>
                  </a:cubicBezTo>
                  <a:cubicBezTo>
                    <a:pt x="2138563" y="150367"/>
                    <a:pt x="2128162" y="162324"/>
                    <a:pt x="2117895" y="171450"/>
                  </a:cubicBezTo>
                  <a:cubicBezTo>
                    <a:pt x="2093732" y="192928"/>
                    <a:pt x="2076214" y="222097"/>
                    <a:pt x="2049315" y="240030"/>
                  </a:cubicBezTo>
                  <a:cubicBezTo>
                    <a:pt x="1951045" y="305544"/>
                    <a:pt x="2075379" y="226998"/>
                    <a:pt x="1980735" y="274320"/>
                  </a:cubicBezTo>
                  <a:cubicBezTo>
                    <a:pt x="1968448" y="280463"/>
                    <a:pt x="1957875" y="289560"/>
                    <a:pt x="1946445" y="297180"/>
                  </a:cubicBezTo>
                  <a:cubicBezTo>
                    <a:pt x="1942635" y="308610"/>
                    <a:pt x="1943534" y="322951"/>
                    <a:pt x="1935015" y="331470"/>
                  </a:cubicBezTo>
                  <a:cubicBezTo>
                    <a:pt x="1926496" y="339989"/>
                    <a:pt x="1911501" y="337512"/>
                    <a:pt x="1900725" y="342900"/>
                  </a:cubicBezTo>
                  <a:cubicBezTo>
                    <a:pt x="1888438" y="349043"/>
                    <a:pt x="1877865" y="358140"/>
                    <a:pt x="1866435" y="365760"/>
                  </a:cubicBezTo>
                  <a:cubicBezTo>
                    <a:pt x="1729089" y="346139"/>
                    <a:pt x="1842003" y="369345"/>
                    <a:pt x="1706415" y="320040"/>
                  </a:cubicBezTo>
                  <a:cubicBezTo>
                    <a:pt x="1671474" y="307334"/>
                    <a:pt x="1639461" y="307442"/>
                    <a:pt x="1603545" y="297180"/>
                  </a:cubicBezTo>
                  <a:cubicBezTo>
                    <a:pt x="1568791" y="287250"/>
                    <a:pt x="1534965" y="274320"/>
                    <a:pt x="1500675" y="262890"/>
                  </a:cubicBezTo>
                  <a:cubicBezTo>
                    <a:pt x="1489245" y="259080"/>
                    <a:pt x="1477572" y="255935"/>
                    <a:pt x="1466385" y="251460"/>
                  </a:cubicBezTo>
                  <a:cubicBezTo>
                    <a:pt x="1447335" y="243840"/>
                    <a:pt x="1428700" y="235088"/>
                    <a:pt x="1409235" y="228600"/>
                  </a:cubicBezTo>
                  <a:cubicBezTo>
                    <a:pt x="1394332" y="223632"/>
                    <a:pt x="1378620" y="221486"/>
                    <a:pt x="1363515" y="217170"/>
                  </a:cubicBezTo>
                  <a:cubicBezTo>
                    <a:pt x="1351930" y="213860"/>
                    <a:pt x="1340655" y="209550"/>
                    <a:pt x="1329225" y="205740"/>
                  </a:cubicBezTo>
                  <a:lnTo>
                    <a:pt x="849165" y="228600"/>
                  </a:lnTo>
                  <a:cubicBezTo>
                    <a:pt x="840742" y="229149"/>
                    <a:pt x="780778" y="245649"/>
                    <a:pt x="769155" y="251460"/>
                  </a:cubicBezTo>
                  <a:cubicBezTo>
                    <a:pt x="756868" y="257603"/>
                    <a:pt x="747152" y="268177"/>
                    <a:pt x="734865" y="274320"/>
                  </a:cubicBezTo>
                  <a:cubicBezTo>
                    <a:pt x="640221" y="321642"/>
                    <a:pt x="764555" y="243096"/>
                    <a:pt x="666285" y="308610"/>
                  </a:cubicBezTo>
                  <a:cubicBezTo>
                    <a:pt x="616590" y="258915"/>
                    <a:pt x="634126" y="280934"/>
                    <a:pt x="586275" y="205740"/>
                  </a:cubicBezTo>
                  <a:cubicBezTo>
                    <a:pt x="567230" y="175812"/>
                    <a:pt x="543838" y="129013"/>
                    <a:pt x="517695" y="102870"/>
                  </a:cubicBezTo>
                  <a:cubicBezTo>
                    <a:pt x="490525" y="75700"/>
                    <a:pt x="448778" y="68468"/>
                    <a:pt x="414825" y="57150"/>
                  </a:cubicBezTo>
                  <a:cubicBezTo>
                    <a:pt x="403395" y="53340"/>
                    <a:pt x="391722" y="50195"/>
                    <a:pt x="380535" y="45720"/>
                  </a:cubicBezTo>
                  <a:cubicBezTo>
                    <a:pt x="361485" y="38100"/>
                    <a:pt x="343037" y="28756"/>
                    <a:pt x="323385" y="22860"/>
                  </a:cubicBezTo>
                  <a:cubicBezTo>
                    <a:pt x="304777" y="17278"/>
                    <a:pt x="285200" y="15644"/>
                    <a:pt x="266235" y="11430"/>
                  </a:cubicBezTo>
                  <a:cubicBezTo>
                    <a:pt x="250900" y="8022"/>
                    <a:pt x="235755" y="3810"/>
                    <a:pt x="220515" y="0"/>
                  </a:cubicBezTo>
                  <a:cubicBezTo>
                    <a:pt x="148125" y="3810"/>
                    <a:pt x="73908" y="-5173"/>
                    <a:pt x="3345" y="11430"/>
                  </a:cubicBezTo>
                  <a:cubicBezTo>
                    <a:pt x="-10027" y="14576"/>
                    <a:pt x="20626" y="33167"/>
                    <a:pt x="26205" y="45720"/>
                  </a:cubicBezTo>
                  <a:cubicBezTo>
                    <a:pt x="80613" y="168138"/>
                    <a:pt x="20190" y="70987"/>
                    <a:pt x="71925" y="148590"/>
                  </a:cubicBezTo>
                  <a:cubicBezTo>
                    <a:pt x="105809" y="284128"/>
                    <a:pt x="53830" y="69546"/>
                    <a:pt x="94785" y="274320"/>
                  </a:cubicBezTo>
                  <a:cubicBezTo>
                    <a:pt x="97148" y="286134"/>
                    <a:pt x="97696" y="300091"/>
                    <a:pt x="106215" y="308610"/>
                  </a:cubicBezTo>
                  <a:cubicBezTo>
                    <a:pt x="114734" y="317129"/>
                    <a:pt x="129075" y="316230"/>
                    <a:pt x="140505" y="320040"/>
                  </a:cubicBezTo>
                  <a:cubicBezTo>
                    <a:pt x="151935" y="331470"/>
                    <a:pt x="161345" y="345364"/>
                    <a:pt x="174795" y="354330"/>
                  </a:cubicBezTo>
                  <a:cubicBezTo>
                    <a:pt x="277895" y="423063"/>
                    <a:pt x="135464" y="298694"/>
                    <a:pt x="243375" y="388620"/>
                  </a:cubicBezTo>
                  <a:cubicBezTo>
                    <a:pt x="255793" y="398968"/>
                    <a:pt x="264906" y="412986"/>
                    <a:pt x="277665" y="422910"/>
                  </a:cubicBezTo>
                  <a:cubicBezTo>
                    <a:pt x="299352" y="439778"/>
                    <a:pt x="323385" y="453390"/>
                    <a:pt x="346245" y="468630"/>
                  </a:cubicBezTo>
                  <a:cubicBezTo>
                    <a:pt x="357675" y="476250"/>
                    <a:pt x="367503" y="487146"/>
                    <a:pt x="380535" y="491490"/>
                  </a:cubicBezTo>
                  <a:lnTo>
                    <a:pt x="414825" y="502920"/>
                  </a:lnTo>
                  <a:cubicBezTo>
                    <a:pt x="422445" y="514350"/>
                    <a:pt x="437685" y="523473"/>
                    <a:pt x="437685" y="537210"/>
                  </a:cubicBezTo>
                  <a:cubicBezTo>
                    <a:pt x="437685" y="550947"/>
                    <a:pt x="421641" y="559573"/>
                    <a:pt x="414825" y="571500"/>
                  </a:cubicBezTo>
                  <a:cubicBezTo>
                    <a:pt x="406371" y="586294"/>
                    <a:pt x="401869" y="603355"/>
                    <a:pt x="391965" y="617220"/>
                  </a:cubicBezTo>
                  <a:cubicBezTo>
                    <a:pt x="382570" y="630374"/>
                    <a:pt x="366353" y="637873"/>
                    <a:pt x="357675" y="651510"/>
                  </a:cubicBezTo>
                  <a:cubicBezTo>
                    <a:pt x="339380" y="680260"/>
                    <a:pt x="330858" y="714596"/>
                    <a:pt x="311955" y="742950"/>
                  </a:cubicBezTo>
                  <a:cubicBezTo>
                    <a:pt x="304335" y="754380"/>
                    <a:pt x="295911" y="765313"/>
                    <a:pt x="289095" y="777240"/>
                  </a:cubicBezTo>
                  <a:cubicBezTo>
                    <a:pt x="280641" y="792034"/>
                    <a:pt x="278283" y="810912"/>
                    <a:pt x="266235" y="822960"/>
                  </a:cubicBezTo>
                  <a:cubicBezTo>
                    <a:pt x="257716" y="831479"/>
                    <a:pt x="243375" y="830580"/>
                    <a:pt x="231945" y="834390"/>
                  </a:cubicBezTo>
                  <a:cubicBezTo>
                    <a:pt x="224325" y="845820"/>
                    <a:pt x="217070" y="857502"/>
                    <a:pt x="209085" y="868680"/>
                  </a:cubicBezTo>
                  <a:cubicBezTo>
                    <a:pt x="138198" y="967922"/>
                    <a:pt x="205809" y="867879"/>
                    <a:pt x="151935" y="948690"/>
                  </a:cubicBezTo>
                  <a:cubicBezTo>
                    <a:pt x="148125" y="967740"/>
                    <a:pt x="145617" y="987097"/>
                    <a:pt x="140505" y="1005840"/>
                  </a:cubicBezTo>
                  <a:cubicBezTo>
                    <a:pt x="134165" y="1029087"/>
                    <a:pt x="117645" y="1074420"/>
                    <a:pt x="117645" y="1074420"/>
                  </a:cubicBezTo>
                  <a:cubicBezTo>
                    <a:pt x="145050" y="1156636"/>
                    <a:pt x="111801" y="1053965"/>
                    <a:pt x="140505" y="1154430"/>
                  </a:cubicBezTo>
                  <a:cubicBezTo>
                    <a:pt x="143815" y="1166015"/>
                    <a:pt x="148625" y="1177135"/>
                    <a:pt x="151935" y="1188720"/>
                  </a:cubicBezTo>
                  <a:cubicBezTo>
                    <a:pt x="156251" y="1203825"/>
                    <a:pt x="158851" y="1219393"/>
                    <a:pt x="163365" y="1234440"/>
                  </a:cubicBezTo>
                  <a:cubicBezTo>
                    <a:pt x="170289" y="1257520"/>
                    <a:pt x="172859" y="1282970"/>
                    <a:pt x="186225" y="1303020"/>
                  </a:cubicBezTo>
                  <a:lnTo>
                    <a:pt x="209085" y="1337310"/>
                  </a:lnTo>
                  <a:cubicBezTo>
                    <a:pt x="212895" y="1352550"/>
                    <a:pt x="216199" y="1367925"/>
                    <a:pt x="220515" y="1383030"/>
                  </a:cubicBezTo>
                  <a:cubicBezTo>
                    <a:pt x="223825" y="1394615"/>
                    <a:pt x="221484" y="1411342"/>
                    <a:pt x="231945" y="1417320"/>
                  </a:cubicBezTo>
                  <a:cubicBezTo>
                    <a:pt x="252067" y="1428818"/>
                    <a:pt x="277902" y="1423723"/>
                    <a:pt x="300525" y="1428750"/>
                  </a:cubicBezTo>
                  <a:cubicBezTo>
                    <a:pt x="312286" y="1431364"/>
                    <a:pt x="322770" y="1439879"/>
                    <a:pt x="334815" y="1440180"/>
                  </a:cubicBezTo>
                  <a:cubicBezTo>
                    <a:pt x="628118" y="1447513"/>
                    <a:pt x="921555" y="1447800"/>
                    <a:pt x="1214925" y="1451610"/>
                  </a:cubicBezTo>
                  <a:cubicBezTo>
                    <a:pt x="1230165" y="1459230"/>
                    <a:pt x="1244691" y="1468487"/>
                    <a:pt x="1260645" y="1474470"/>
                  </a:cubicBezTo>
                  <a:cubicBezTo>
                    <a:pt x="1289943" y="1485457"/>
                    <a:pt x="1313022" y="1483514"/>
                    <a:pt x="1340655" y="1497330"/>
                  </a:cubicBezTo>
                  <a:cubicBezTo>
                    <a:pt x="1429285" y="1541645"/>
                    <a:pt x="1323046" y="1502890"/>
                    <a:pt x="1409235" y="1531620"/>
                  </a:cubicBezTo>
                  <a:cubicBezTo>
                    <a:pt x="1432112" y="1554497"/>
                    <a:pt x="1463152" y="1582304"/>
                    <a:pt x="1477815" y="1611630"/>
                  </a:cubicBezTo>
                  <a:cubicBezTo>
                    <a:pt x="1488591" y="1633183"/>
                    <a:pt x="1493055" y="1657350"/>
                    <a:pt x="1500675" y="1680210"/>
                  </a:cubicBezTo>
                  <a:lnTo>
                    <a:pt x="1512105" y="1714500"/>
                  </a:lnTo>
                  <a:cubicBezTo>
                    <a:pt x="1527410" y="1691542"/>
                    <a:pt x="1549915" y="1660857"/>
                    <a:pt x="1557825" y="1634490"/>
                  </a:cubicBezTo>
                  <a:cubicBezTo>
                    <a:pt x="1564484" y="1612292"/>
                    <a:pt x="1565731" y="1588816"/>
                    <a:pt x="1569255" y="1565910"/>
                  </a:cubicBezTo>
                  <a:cubicBezTo>
                    <a:pt x="1572222" y="1546628"/>
                    <a:pt x="1580381" y="1467559"/>
                    <a:pt x="1592115" y="1440180"/>
                  </a:cubicBezTo>
                  <a:cubicBezTo>
                    <a:pt x="1597526" y="1427554"/>
                    <a:pt x="1604422" y="1414684"/>
                    <a:pt x="1614975" y="1405890"/>
                  </a:cubicBezTo>
                  <a:cubicBezTo>
                    <a:pt x="1650652" y="1376159"/>
                    <a:pt x="1659252" y="1389466"/>
                    <a:pt x="1694985" y="1371600"/>
                  </a:cubicBezTo>
                  <a:cubicBezTo>
                    <a:pt x="1778154" y="1330016"/>
                    <a:pt x="1663778" y="1358097"/>
                    <a:pt x="1809285" y="1337310"/>
                  </a:cubicBezTo>
                  <a:cubicBezTo>
                    <a:pt x="1870559" y="1316885"/>
                    <a:pt x="1817968" y="1332840"/>
                    <a:pt x="1900725" y="1314450"/>
                  </a:cubicBezTo>
                  <a:cubicBezTo>
                    <a:pt x="1916060" y="1311042"/>
                    <a:pt x="1930743" y="1303503"/>
                    <a:pt x="1946445" y="1303020"/>
                  </a:cubicBezTo>
                  <a:cubicBezTo>
                    <a:pt x="2178776" y="1295871"/>
                    <a:pt x="2411265" y="1295400"/>
                    <a:pt x="2643675" y="1291590"/>
                  </a:cubicBezTo>
                  <a:cubicBezTo>
                    <a:pt x="2648218" y="1277960"/>
                    <a:pt x="2667639" y="1222620"/>
                    <a:pt x="2666535" y="1211580"/>
                  </a:cubicBezTo>
                  <a:cubicBezTo>
                    <a:pt x="2664137" y="1187603"/>
                    <a:pt x="2643675" y="1143000"/>
                    <a:pt x="2643675" y="11430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Freeform 5"/>
            <p:cNvSpPr/>
            <p:nvPr/>
          </p:nvSpPr>
          <p:spPr>
            <a:xfrm>
              <a:off x="834939" y="5292090"/>
              <a:ext cx="357041" cy="1554480"/>
            </a:xfrm>
            <a:custGeom>
              <a:avLst/>
              <a:gdLst>
                <a:gd name="connsiteX0" fmla="*/ 357041 w 357041"/>
                <a:gd name="connsiteY0" fmla="*/ 0 h 1600200"/>
                <a:gd name="connsiteX1" fmla="*/ 197021 w 357041"/>
                <a:gd name="connsiteY1" fmla="*/ 514350 h 1600200"/>
                <a:gd name="connsiteX2" fmla="*/ 185591 w 357041"/>
                <a:gd name="connsiteY2" fmla="*/ 548640 h 1600200"/>
                <a:gd name="connsiteX3" fmla="*/ 151301 w 357041"/>
                <a:gd name="connsiteY3" fmla="*/ 651510 h 1600200"/>
                <a:gd name="connsiteX4" fmla="*/ 139871 w 357041"/>
                <a:gd name="connsiteY4" fmla="*/ 685800 h 1600200"/>
                <a:gd name="connsiteX5" fmla="*/ 128441 w 357041"/>
                <a:gd name="connsiteY5" fmla="*/ 720090 h 1600200"/>
                <a:gd name="connsiteX6" fmla="*/ 105581 w 357041"/>
                <a:gd name="connsiteY6" fmla="*/ 754380 h 1600200"/>
                <a:gd name="connsiteX7" fmla="*/ 82721 w 357041"/>
                <a:gd name="connsiteY7" fmla="*/ 857250 h 1600200"/>
                <a:gd name="connsiteX8" fmla="*/ 71291 w 357041"/>
                <a:gd name="connsiteY8" fmla="*/ 891540 h 1600200"/>
                <a:gd name="connsiteX9" fmla="*/ 59861 w 357041"/>
                <a:gd name="connsiteY9" fmla="*/ 937260 h 1600200"/>
                <a:gd name="connsiteX10" fmla="*/ 48431 w 357041"/>
                <a:gd name="connsiteY10" fmla="*/ 971550 h 1600200"/>
                <a:gd name="connsiteX11" fmla="*/ 37001 w 357041"/>
                <a:gd name="connsiteY11" fmla="*/ 1040130 h 1600200"/>
                <a:gd name="connsiteX12" fmla="*/ 14141 w 357041"/>
                <a:gd name="connsiteY12" fmla="*/ 1108710 h 1600200"/>
                <a:gd name="connsiteX13" fmla="*/ 2711 w 357041"/>
                <a:gd name="connsiteY1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7041" h="1600200">
                  <a:moveTo>
                    <a:pt x="357041" y="0"/>
                  </a:moveTo>
                  <a:lnTo>
                    <a:pt x="197021" y="514350"/>
                  </a:lnTo>
                  <a:cubicBezTo>
                    <a:pt x="193427" y="525850"/>
                    <a:pt x="189401" y="537210"/>
                    <a:pt x="185591" y="548640"/>
                  </a:cubicBezTo>
                  <a:lnTo>
                    <a:pt x="151301" y="651510"/>
                  </a:lnTo>
                  <a:lnTo>
                    <a:pt x="139871" y="685800"/>
                  </a:lnTo>
                  <a:cubicBezTo>
                    <a:pt x="136061" y="697230"/>
                    <a:pt x="135124" y="710065"/>
                    <a:pt x="128441" y="720090"/>
                  </a:cubicBezTo>
                  <a:cubicBezTo>
                    <a:pt x="120821" y="731520"/>
                    <a:pt x="111724" y="742093"/>
                    <a:pt x="105581" y="754380"/>
                  </a:cubicBezTo>
                  <a:cubicBezTo>
                    <a:pt x="90143" y="785257"/>
                    <a:pt x="89745" y="825642"/>
                    <a:pt x="82721" y="857250"/>
                  </a:cubicBezTo>
                  <a:cubicBezTo>
                    <a:pt x="80107" y="869011"/>
                    <a:pt x="74601" y="879955"/>
                    <a:pt x="71291" y="891540"/>
                  </a:cubicBezTo>
                  <a:cubicBezTo>
                    <a:pt x="66975" y="906645"/>
                    <a:pt x="64177" y="922155"/>
                    <a:pt x="59861" y="937260"/>
                  </a:cubicBezTo>
                  <a:cubicBezTo>
                    <a:pt x="56551" y="948845"/>
                    <a:pt x="51045" y="959789"/>
                    <a:pt x="48431" y="971550"/>
                  </a:cubicBezTo>
                  <a:cubicBezTo>
                    <a:pt x="43404" y="994173"/>
                    <a:pt x="42622" y="1017647"/>
                    <a:pt x="37001" y="1040130"/>
                  </a:cubicBezTo>
                  <a:cubicBezTo>
                    <a:pt x="31157" y="1063507"/>
                    <a:pt x="14141" y="1108710"/>
                    <a:pt x="14141" y="1108710"/>
                  </a:cubicBezTo>
                  <a:cubicBezTo>
                    <a:pt x="-8327" y="1355859"/>
                    <a:pt x="2711" y="1192357"/>
                    <a:pt x="2711" y="16002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46310" y="4434840"/>
              <a:ext cx="514350" cy="482061"/>
            </a:xfrm>
            <a:custGeom>
              <a:avLst/>
              <a:gdLst>
                <a:gd name="connsiteX0" fmla="*/ 434340 w 514350"/>
                <a:gd name="connsiteY0" fmla="*/ 137160 h 482061"/>
                <a:gd name="connsiteX1" fmla="*/ 400050 w 514350"/>
                <a:gd name="connsiteY1" fmla="*/ 80010 h 482061"/>
                <a:gd name="connsiteX2" fmla="*/ 365760 w 514350"/>
                <a:gd name="connsiteY2" fmla="*/ 57150 h 482061"/>
                <a:gd name="connsiteX3" fmla="*/ 354330 w 514350"/>
                <a:gd name="connsiteY3" fmla="*/ 22860 h 482061"/>
                <a:gd name="connsiteX4" fmla="*/ 320040 w 514350"/>
                <a:gd name="connsiteY4" fmla="*/ 11430 h 482061"/>
                <a:gd name="connsiteX5" fmla="*/ 251460 w 514350"/>
                <a:gd name="connsiteY5" fmla="*/ 0 h 482061"/>
                <a:gd name="connsiteX6" fmla="*/ 80010 w 514350"/>
                <a:gd name="connsiteY6" fmla="*/ 34290 h 482061"/>
                <a:gd name="connsiteX7" fmla="*/ 11430 w 514350"/>
                <a:gd name="connsiteY7" fmla="*/ 171450 h 482061"/>
                <a:gd name="connsiteX8" fmla="*/ 0 w 514350"/>
                <a:gd name="connsiteY8" fmla="*/ 205740 h 482061"/>
                <a:gd name="connsiteX9" fmla="*/ 11430 w 514350"/>
                <a:gd name="connsiteY9" fmla="*/ 365760 h 482061"/>
                <a:gd name="connsiteX10" fmla="*/ 102870 w 514350"/>
                <a:gd name="connsiteY10" fmla="*/ 445770 h 482061"/>
                <a:gd name="connsiteX11" fmla="*/ 217170 w 514350"/>
                <a:gd name="connsiteY11" fmla="*/ 480060 h 482061"/>
                <a:gd name="connsiteX12" fmla="*/ 422910 w 514350"/>
                <a:gd name="connsiteY12" fmla="*/ 445770 h 482061"/>
                <a:gd name="connsiteX13" fmla="*/ 468630 w 514350"/>
                <a:gd name="connsiteY13" fmla="*/ 377190 h 482061"/>
                <a:gd name="connsiteX14" fmla="*/ 491490 w 514350"/>
                <a:gd name="connsiteY14" fmla="*/ 342900 h 482061"/>
                <a:gd name="connsiteX15" fmla="*/ 514350 w 514350"/>
                <a:gd name="connsiteY15" fmla="*/ 274320 h 482061"/>
                <a:gd name="connsiteX16" fmla="*/ 480060 w 514350"/>
                <a:gd name="connsiteY16" fmla="*/ 160020 h 482061"/>
                <a:gd name="connsiteX17" fmla="*/ 445770 w 514350"/>
                <a:gd name="connsiteY17" fmla="*/ 148590 h 482061"/>
                <a:gd name="connsiteX18" fmla="*/ 411480 w 514350"/>
                <a:gd name="connsiteY18" fmla="*/ 91440 h 48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482061">
                  <a:moveTo>
                    <a:pt x="434340" y="137160"/>
                  </a:moveTo>
                  <a:cubicBezTo>
                    <a:pt x="422910" y="118110"/>
                    <a:pt x="414508" y="96878"/>
                    <a:pt x="400050" y="80010"/>
                  </a:cubicBezTo>
                  <a:cubicBezTo>
                    <a:pt x="391110" y="69580"/>
                    <a:pt x="374342" y="67877"/>
                    <a:pt x="365760" y="57150"/>
                  </a:cubicBezTo>
                  <a:cubicBezTo>
                    <a:pt x="358234" y="47742"/>
                    <a:pt x="362849" y="31379"/>
                    <a:pt x="354330" y="22860"/>
                  </a:cubicBezTo>
                  <a:cubicBezTo>
                    <a:pt x="345811" y="14341"/>
                    <a:pt x="331801" y="14044"/>
                    <a:pt x="320040" y="11430"/>
                  </a:cubicBezTo>
                  <a:cubicBezTo>
                    <a:pt x="297417" y="6403"/>
                    <a:pt x="274320" y="3810"/>
                    <a:pt x="251460" y="0"/>
                  </a:cubicBezTo>
                  <a:cubicBezTo>
                    <a:pt x="209378" y="3507"/>
                    <a:pt x="119905" y="-11305"/>
                    <a:pt x="80010" y="34290"/>
                  </a:cubicBezTo>
                  <a:cubicBezTo>
                    <a:pt x="32286" y="88831"/>
                    <a:pt x="33012" y="106703"/>
                    <a:pt x="11430" y="171450"/>
                  </a:cubicBezTo>
                  <a:lnTo>
                    <a:pt x="0" y="205740"/>
                  </a:lnTo>
                  <a:cubicBezTo>
                    <a:pt x="3810" y="259080"/>
                    <a:pt x="2137" y="313098"/>
                    <a:pt x="11430" y="365760"/>
                  </a:cubicBezTo>
                  <a:cubicBezTo>
                    <a:pt x="17780" y="401743"/>
                    <a:pt x="86360" y="434763"/>
                    <a:pt x="102870" y="445770"/>
                  </a:cubicBezTo>
                  <a:cubicBezTo>
                    <a:pt x="159576" y="483574"/>
                    <a:pt x="123561" y="466687"/>
                    <a:pt x="217170" y="480060"/>
                  </a:cubicBezTo>
                  <a:cubicBezTo>
                    <a:pt x="251142" y="477795"/>
                    <a:pt x="377223" y="497984"/>
                    <a:pt x="422910" y="445770"/>
                  </a:cubicBezTo>
                  <a:cubicBezTo>
                    <a:pt x="441002" y="425093"/>
                    <a:pt x="453390" y="400050"/>
                    <a:pt x="468630" y="377190"/>
                  </a:cubicBezTo>
                  <a:cubicBezTo>
                    <a:pt x="476250" y="365760"/>
                    <a:pt x="487146" y="355932"/>
                    <a:pt x="491490" y="342900"/>
                  </a:cubicBezTo>
                  <a:lnTo>
                    <a:pt x="514350" y="274320"/>
                  </a:lnTo>
                  <a:cubicBezTo>
                    <a:pt x="509348" y="239305"/>
                    <a:pt x="513596" y="186849"/>
                    <a:pt x="480060" y="160020"/>
                  </a:cubicBezTo>
                  <a:cubicBezTo>
                    <a:pt x="470652" y="152494"/>
                    <a:pt x="457200" y="152400"/>
                    <a:pt x="445770" y="148590"/>
                  </a:cubicBezTo>
                  <a:cubicBezTo>
                    <a:pt x="418184" y="107211"/>
                    <a:pt x="429053" y="126587"/>
                    <a:pt x="411480" y="9144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29290" y="4411245"/>
              <a:ext cx="571500" cy="560805"/>
            </a:xfrm>
            <a:custGeom>
              <a:avLst/>
              <a:gdLst>
                <a:gd name="connsiteX0" fmla="*/ 571500 w 571500"/>
                <a:gd name="connsiteY0" fmla="*/ 183615 h 560805"/>
                <a:gd name="connsiteX1" fmla="*/ 160020 w 571500"/>
                <a:gd name="connsiteY1" fmla="*/ 12165 h 560805"/>
                <a:gd name="connsiteX2" fmla="*/ 125730 w 571500"/>
                <a:gd name="connsiteY2" fmla="*/ 23595 h 560805"/>
                <a:gd name="connsiteX3" fmla="*/ 102870 w 571500"/>
                <a:gd name="connsiteY3" fmla="*/ 57885 h 560805"/>
                <a:gd name="connsiteX4" fmla="*/ 45720 w 571500"/>
                <a:gd name="connsiteY4" fmla="*/ 115035 h 560805"/>
                <a:gd name="connsiteX5" fmla="*/ 22860 w 571500"/>
                <a:gd name="connsiteY5" fmla="*/ 183615 h 560805"/>
                <a:gd name="connsiteX6" fmla="*/ 0 w 571500"/>
                <a:gd name="connsiteY6" fmla="*/ 263625 h 560805"/>
                <a:gd name="connsiteX7" fmla="*/ 34290 w 571500"/>
                <a:gd name="connsiteY7" fmla="*/ 423645 h 560805"/>
                <a:gd name="connsiteX8" fmla="*/ 45720 w 571500"/>
                <a:gd name="connsiteY8" fmla="*/ 457935 h 560805"/>
                <a:gd name="connsiteX9" fmla="*/ 80010 w 571500"/>
                <a:gd name="connsiteY9" fmla="*/ 492225 h 560805"/>
                <a:gd name="connsiteX10" fmla="*/ 194310 w 571500"/>
                <a:gd name="connsiteY10" fmla="*/ 549375 h 560805"/>
                <a:gd name="connsiteX11" fmla="*/ 228600 w 571500"/>
                <a:gd name="connsiteY11" fmla="*/ 560805 h 560805"/>
                <a:gd name="connsiteX12" fmla="*/ 422910 w 571500"/>
                <a:gd name="connsiteY12" fmla="*/ 537945 h 560805"/>
                <a:gd name="connsiteX13" fmla="*/ 457200 w 571500"/>
                <a:gd name="connsiteY13" fmla="*/ 526515 h 560805"/>
                <a:gd name="connsiteX14" fmla="*/ 491490 w 571500"/>
                <a:gd name="connsiteY14" fmla="*/ 503655 h 560805"/>
                <a:gd name="connsiteX15" fmla="*/ 525780 w 571500"/>
                <a:gd name="connsiteY15" fmla="*/ 435075 h 560805"/>
                <a:gd name="connsiteX16" fmla="*/ 548640 w 571500"/>
                <a:gd name="connsiteY16" fmla="*/ 366495 h 560805"/>
                <a:gd name="connsiteX17" fmla="*/ 560070 w 571500"/>
                <a:gd name="connsiteY17" fmla="*/ 332205 h 560805"/>
                <a:gd name="connsiteX18" fmla="*/ 571500 w 571500"/>
                <a:gd name="connsiteY18" fmla="*/ 183615 h 5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0" h="560805">
                  <a:moveTo>
                    <a:pt x="571500" y="183615"/>
                  </a:moveTo>
                  <a:cubicBezTo>
                    <a:pt x="288854" y="32870"/>
                    <a:pt x="341939" y="-28262"/>
                    <a:pt x="160020" y="12165"/>
                  </a:cubicBezTo>
                  <a:cubicBezTo>
                    <a:pt x="148259" y="14779"/>
                    <a:pt x="137160" y="19785"/>
                    <a:pt x="125730" y="23595"/>
                  </a:cubicBezTo>
                  <a:cubicBezTo>
                    <a:pt x="118110" y="35025"/>
                    <a:pt x="112584" y="48171"/>
                    <a:pt x="102870" y="57885"/>
                  </a:cubicBezTo>
                  <a:cubicBezTo>
                    <a:pt x="63246" y="97509"/>
                    <a:pt x="70104" y="60171"/>
                    <a:pt x="45720" y="115035"/>
                  </a:cubicBezTo>
                  <a:cubicBezTo>
                    <a:pt x="35933" y="137055"/>
                    <a:pt x="30480" y="160755"/>
                    <a:pt x="22860" y="183615"/>
                  </a:cubicBezTo>
                  <a:cubicBezTo>
                    <a:pt x="6462" y="232808"/>
                    <a:pt x="14352" y="206216"/>
                    <a:pt x="0" y="263625"/>
                  </a:cubicBezTo>
                  <a:cubicBezTo>
                    <a:pt x="14419" y="378975"/>
                    <a:pt x="1716" y="325924"/>
                    <a:pt x="34290" y="423645"/>
                  </a:cubicBezTo>
                  <a:cubicBezTo>
                    <a:pt x="38100" y="435075"/>
                    <a:pt x="37201" y="449416"/>
                    <a:pt x="45720" y="457935"/>
                  </a:cubicBezTo>
                  <a:cubicBezTo>
                    <a:pt x="57150" y="469365"/>
                    <a:pt x="67737" y="481705"/>
                    <a:pt x="80010" y="492225"/>
                  </a:cubicBezTo>
                  <a:cubicBezTo>
                    <a:pt x="131712" y="536541"/>
                    <a:pt x="124474" y="526096"/>
                    <a:pt x="194310" y="549375"/>
                  </a:cubicBezTo>
                  <a:lnTo>
                    <a:pt x="228600" y="560805"/>
                  </a:lnTo>
                  <a:cubicBezTo>
                    <a:pt x="342054" y="552078"/>
                    <a:pt x="345061" y="560188"/>
                    <a:pt x="422910" y="537945"/>
                  </a:cubicBezTo>
                  <a:cubicBezTo>
                    <a:pt x="434495" y="534635"/>
                    <a:pt x="446424" y="531903"/>
                    <a:pt x="457200" y="526515"/>
                  </a:cubicBezTo>
                  <a:cubicBezTo>
                    <a:pt x="469487" y="520372"/>
                    <a:pt x="480060" y="511275"/>
                    <a:pt x="491490" y="503655"/>
                  </a:cubicBezTo>
                  <a:cubicBezTo>
                    <a:pt x="533175" y="378600"/>
                    <a:pt x="466694" y="568019"/>
                    <a:pt x="525780" y="435075"/>
                  </a:cubicBezTo>
                  <a:cubicBezTo>
                    <a:pt x="535567" y="413055"/>
                    <a:pt x="541020" y="389355"/>
                    <a:pt x="548640" y="366495"/>
                  </a:cubicBezTo>
                  <a:cubicBezTo>
                    <a:pt x="552450" y="355065"/>
                    <a:pt x="560070" y="344253"/>
                    <a:pt x="560070" y="332205"/>
                  </a:cubicBezTo>
                  <a:lnTo>
                    <a:pt x="571500" y="183615"/>
                  </a:lnTo>
                  <a:close/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52100" y="4994910"/>
              <a:ext cx="297180" cy="241390"/>
            </a:xfrm>
            <a:custGeom>
              <a:avLst/>
              <a:gdLst>
                <a:gd name="connsiteX0" fmla="*/ 0 w 297180"/>
                <a:gd name="connsiteY0" fmla="*/ 57150 h 241390"/>
                <a:gd name="connsiteX1" fmla="*/ 182880 w 297180"/>
                <a:gd name="connsiteY1" fmla="*/ 240030 h 241390"/>
                <a:gd name="connsiteX2" fmla="*/ 205740 w 297180"/>
                <a:gd name="connsiteY2" fmla="*/ 205740 h 241390"/>
                <a:gd name="connsiteX3" fmla="*/ 217170 w 297180"/>
                <a:gd name="connsiteY3" fmla="*/ 160020 h 241390"/>
                <a:gd name="connsiteX4" fmla="*/ 240030 w 297180"/>
                <a:gd name="connsiteY4" fmla="*/ 91440 h 241390"/>
                <a:gd name="connsiteX5" fmla="*/ 297180 w 297180"/>
                <a:gd name="connsiteY5" fmla="*/ 0 h 2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180" h="241390">
                  <a:moveTo>
                    <a:pt x="0" y="57150"/>
                  </a:moveTo>
                  <a:cubicBezTo>
                    <a:pt x="60960" y="118110"/>
                    <a:pt x="112991" y="189555"/>
                    <a:pt x="182880" y="240030"/>
                  </a:cubicBezTo>
                  <a:cubicBezTo>
                    <a:pt x="194016" y="248073"/>
                    <a:pt x="200329" y="218366"/>
                    <a:pt x="205740" y="205740"/>
                  </a:cubicBezTo>
                  <a:cubicBezTo>
                    <a:pt x="211928" y="191301"/>
                    <a:pt x="212656" y="175067"/>
                    <a:pt x="217170" y="160020"/>
                  </a:cubicBezTo>
                  <a:cubicBezTo>
                    <a:pt x="224094" y="136940"/>
                    <a:pt x="226664" y="111490"/>
                    <a:pt x="240030" y="91440"/>
                  </a:cubicBezTo>
                  <a:cubicBezTo>
                    <a:pt x="290476" y="15771"/>
                    <a:pt x="273463" y="47434"/>
                    <a:pt x="297180" y="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3396853"/>
            <a:ext cx="37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1</a:t>
            </a:r>
            <a:r>
              <a:rPr lang="en-IE" dirty="0" smtClean="0">
                <a:latin typeface="Calibri Light" panose="020F0302020204030204" pitchFamily="34" charset="0"/>
              </a:rPr>
              <a:t>. OWL according to the standard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3968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2</a:t>
            </a:r>
            <a:r>
              <a:rPr lang="en-IE" dirty="0" smtClean="0">
                <a:latin typeface="Calibri Light" panose="020F0302020204030204" pitchFamily="34" charset="0"/>
              </a:rPr>
              <a:t>. OWL according to this class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5125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OWL ontology </a:t>
            </a:r>
            <a:r>
              <a:rPr lang="en-IE" sz="2400" i="1" dirty="0" smtClean="0"/>
              <a:t>O</a:t>
            </a:r>
            <a:r>
              <a:rPr lang="en-IE" sz="2400" dirty="0" smtClean="0"/>
              <a:t> entail </a:t>
            </a:r>
            <a:r>
              <a:rPr lang="en-IE" sz="2400" i="1" dirty="0" smtClean="0"/>
              <a:t>O</a:t>
            </a:r>
            <a:r>
              <a:rPr lang="en-IE" sz="2400" dirty="0" smtClean="0"/>
              <a:t>′?</a:t>
            </a:r>
            <a:endParaRPr lang="en-IE" sz="2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/>
              <a:t>How can we encode a Domino Tiling question into an OWL ontology entailment question?</a:t>
            </a:r>
          </a:p>
        </p:txBody>
      </p:sp>
      <p:pic>
        <p:nvPicPr>
          <p:cNvPr id="2050" name="Picture 2" descr="Image result for tune in next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8919"/>
            <a:ext cx="2133600" cy="10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Reading </a:t>
            </a:r>
            <a:r>
              <a:rPr lang="es-CL" dirty="0" err="1" smtClean="0"/>
              <a:t>groups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12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Reading </a:t>
            </a:r>
            <a:r>
              <a:rPr lang="es-CL" dirty="0" err="1" smtClean="0"/>
              <a:t>groups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 smtClean="0"/>
              <a:t>Task</a:t>
            </a:r>
            <a:r>
              <a:rPr lang="es-CL" dirty="0" smtClean="0"/>
              <a:t>: </a:t>
            </a:r>
            <a:r>
              <a:rPr lang="es-CL" dirty="0" err="1" smtClean="0"/>
              <a:t>Find</a:t>
            </a:r>
            <a:r>
              <a:rPr lang="es-CL" dirty="0" smtClean="0"/>
              <a:t> and </a:t>
            </a:r>
            <a:r>
              <a:rPr lang="es-CL" dirty="0" err="1" smtClean="0"/>
              <a:t>present</a:t>
            </a:r>
            <a:r>
              <a:rPr lang="es-CL" dirty="0" smtClean="0"/>
              <a:t> a </a:t>
            </a:r>
            <a:r>
              <a:rPr lang="es-CL" dirty="0" err="1" smtClean="0"/>
              <a:t>paper</a:t>
            </a:r>
            <a:r>
              <a:rPr lang="es-CL" dirty="0" smtClean="0"/>
              <a:t> </a:t>
            </a:r>
            <a:r>
              <a:rPr lang="es-CL" dirty="0" err="1" smtClean="0"/>
              <a:t>relating</a:t>
            </a:r>
            <a:r>
              <a:rPr lang="es-CL" dirty="0" smtClean="0"/>
              <a:t> </a:t>
            </a:r>
            <a:r>
              <a:rPr lang="es-CL" dirty="0" err="1" smtClean="0"/>
              <a:t>to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topic</a:t>
            </a:r>
            <a:r>
              <a:rPr lang="es-CL" dirty="0" smtClean="0"/>
              <a:t>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course</a:t>
            </a:r>
            <a:endParaRPr lang="es-CL" dirty="0" smtClean="0"/>
          </a:p>
          <a:p>
            <a:pPr lvl="1"/>
            <a:r>
              <a:rPr lang="es-CL" sz="2400" dirty="0" err="1" smtClean="0"/>
              <a:t>Goal</a:t>
            </a:r>
            <a:r>
              <a:rPr lang="es-CL" sz="2400" dirty="0" smtClean="0"/>
              <a:t>: </a:t>
            </a:r>
            <a:r>
              <a:rPr lang="es-CL" sz="2400" dirty="0" err="1" smtClean="0"/>
              <a:t>Get</a:t>
            </a:r>
            <a:r>
              <a:rPr lang="es-CL" sz="2400" dirty="0" smtClean="0"/>
              <a:t> </a:t>
            </a:r>
            <a:r>
              <a:rPr lang="es-CL" sz="2400" dirty="0" err="1" smtClean="0"/>
              <a:t>an</a:t>
            </a:r>
            <a:r>
              <a:rPr lang="es-CL" sz="2400" dirty="0" smtClean="0"/>
              <a:t> </a:t>
            </a:r>
            <a:r>
              <a:rPr lang="es-CL" sz="2400" dirty="0" err="1" smtClean="0"/>
              <a:t>overview</a:t>
            </a:r>
            <a:r>
              <a:rPr lang="es-CL" sz="2400" dirty="0" smtClean="0"/>
              <a:t> of </a:t>
            </a:r>
            <a:r>
              <a:rPr lang="es-CL" sz="2400" dirty="0" err="1" smtClean="0"/>
              <a:t>ongoing</a:t>
            </a:r>
            <a:r>
              <a:rPr lang="es-CL" sz="2400" dirty="0" smtClean="0"/>
              <a:t> </a:t>
            </a:r>
            <a:r>
              <a:rPr lang="es-CL" sz="2400" dirty="0" err="1" smtClean="0"/>
              <a:t>research</a:t>
            </a:r>
            <a:r>
              <a:rPr lang="es-CL" sz="2400" dirty="0" smtClean="0"/>
              <a:t> </a:t>
            </a:r>
            <a:r>
              <a:rPr lang="es-CL" sz="2400" dirty="0" err="1" smtClean="0"/>
              <a:t>topics</a:t>
            </a:r>
            <a:endParaRPr lang="es-CL" sz="2400" dirty="0" smtClean="0"/>
          </a:p>
          <a:p>
            <a:pPr lvl="1"/>
            <a:r>
              <a:rPr lang="es-CL" sz="2400" dirty="0" err="1" smtClean="0"/>
              <a:t>Work</a:t>
            </a:r>
            <a:r>
              <a:rPr lang="es-CL" sz="2400" dirty="0" smtClean="0"/>
              <a:t> in </a:t>
            </a:r>
            <a:r>
              <a:rPr lang="es-CL" sz="2400" dirty="0" err="1" smtClean="0"/>
              <a:t>groups</a:t>
            </a:r>
            <a:r>
              <a:rPr lang="es-CL" sz="2400" dirty="0" smtClean="0"/>
              <a:t> of </a:t>
            </a:r>
            <a:r>
              <a:rPr lang="es-CL" sz="2400" dirty="0" err="1" smtClean="0"/>
              <a:t>maximum</a:t>
            </a:r>
            <a:r>
              <a:rPr lang="es-CL" sz="2400" dirty="0" smtClean="0"/>
              <a:t> 3</a:t>
            </a:r>
          </a:p>
          <a:p>
            <a:pPr lvl="1"/>
            <a:r>
              <a:rPr lang="es-CL" sz="2400" dirty="0" err="1" smtClean="0"/>
              <a:t>Conference</a:t>
            </a:r>
            <a:r>
              <a:rPr lang="es-CL" sz="2400" dirty="0" smtClean="0"/>
              <a:t>/</a:t>
            </a:r>
            <a:r>
              <a:rPr lang="es-CL" sz="2400" dirty="0" err="1" smtClean="0"/>
              <a:t>journal</a:t>
            </a:r>
            <a:r>
              <a:rPr lang="es-CL" sz="2400" dirty="0" smtClean="0"/>
              <a:t> </a:t>
            </a:r>
            <a:r>
              <a:rPr lang="es-CL" sz="2400" dirty="0" err="1" smtClean="0"/>
              <a:t>paper</a:t>
            </a:r>
            <a:r>
              <a:rPr lang="es-CL" sz="2400" dirty="0" smtClean="0"/>
              <a:t> in </a:t>
            </a:r>
            <a:r>
              <a:rPr lang="es-CL" sz="2400" dirty="0" err="1" smtClean="0"/>
              <a:t>Sem</a:t>
            </a:r>
            <a:r>
              <a:rPr lang="es-CL" sz="2400" dirty="0" smtClean="0"/>
              <a:t>. Web </a:t>
            </a:r>
            <a:r>
              <a:rPr lang="es-CL" sz="2400" dirty="0" err="1" smtClean="0"/>
              <a:t>area</a:t>
            </a:r>
            <a:endParaRPr lang="es-CL" sz="2400" dirty="0" smtClean="0"/>
          </a:p>
          <a:p>
            <a:pPr lvl="1"/>
            <a:r>
              <a:rPr lang="es-CL" sz="2400" dirty="0" err="1" smtClean="0"/>
              <a:t>Cannot</a:t>
            </a:r>
            <a:r>
              <a:rPr lang="es-CL" sz="2400" dirty="0" smtClean="0"/>
              <a:t> be </a:t>
            </a:r>
            <a:r>
              <a:rPr lang="es-CL" sz="2400" dirty="0" err="1" smtClean="0"/>
              <a:t>selected</a:t>
            </a:r>
            <a:r>
              <a:rPr lang="es-CL" sz="2400" dirty="0" smtClean="0"/>
              <a:t> </a:t>
            </a:r>
            <a:r>
              <a:rPr lang="es-CL" sz="2400" dirty="0" err="1" smtClean="0"/>
              <a:t>by</a:t>
            </a:r>
            <a:r>
              <a:rPr lang="es-CL" sz="2400" dirty="0" smtClean="0"/>
              <a:t> </a:t>
            </a:r>
            <a:r>
              <a:rPr lang="es-CL" sz="2400" dirty="0" err="1" smtClean="0"/>
              <a:t>another</a:t>
            </a:r>
            <a:r>
              <a:rPr lang="es-CL" sz="2400" dirty="0" smtClean="0"/>
              <a:t> </a:t>
            </a:r>
            <a:r>
              <a:rPr lang="es-CL" sz="2400" dirty="0" err="1" smtClean="0"/>
              <a:t>group</a:t>
            </a:r>
            <a:endParaRPr lang="es-CL" sz="2400" dirty="0" smtClean="0"/>
          </a:p>
        </p:txBody>
      </p:sp>
      <p:pic>
        <p:nvPicPr>
          <p:cNvPr id="1026" name="Picture 2" descr="Reading Logo - Free Vectors &amp; PSDs to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57725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Cue cat pic The thi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Cue cat pic The think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0"/>
            <a:ext cx="5009840" cy="3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The Thinker Cat - Love Me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8979"/>
            <a:ext cx="3531305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sentials.co.za/app/uploads/2016/04/Cue-cat-pic-The-thinke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4462379" cy="33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5" y="3331545"/>
            <a:ext cx="3124200" cy="35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05" y="3331544"/>
            <a:ext cx="2503735" cy="3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{\color{orange}O} \models {\color{cyan}O'}\]&#10;\end{document}"/>
  <p:tag name="IGUANATEX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2444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4cm}&#10;\newcommand{\vhgap}{0.7cm}&#10;\newcommand{\hgap}{4cm}&#10;\begin{document}&#10;\begin{tikzpicture}&#10;\node[iri,anchor=center] (fp) {:FirstPerson};&#10;&#10;\node[right=\hgap of fp.center] (v) {};&#10;&#10;\node[iri,anchor=center,above=\vhgap of v.center] (b) {$b$}  edge[arrin] node[fill=white] {:hasParent} (fp.east);&#10;&#10; \node[iri,anchor=center,below=\vhgap of v.center] (a) &#10; {$a$}  edge[arrin] node[fill=white] {:hasParent} (fp.east);&#10;&#10;% \node[iri,anchor=center,below=\vhgap of &#10;% a.center,xshift=\hgap] (a1) {$\ldots$}  &#10;% edge[arrin,dashed] node[fill=white] {:hasParent} &#10;% (a.east);&#10;&#10;%\node[iri,anchor=center,below=\vhgap of &#10;% a.center,xshift=-\hgap] (a2) {$\ldots$}  &#10;% edge[arrin,dashed] node[fill=white] {:hasParent} &#10;% (a.west);&#10;&#10;\node[iri,anchor=center,right=\hgap of b.center] (p) {:Person}  &#10;   edge[arrin] node[fill=white] {rdf:type} (b.east)&#10;   edge[arrin] node {} (a.east);&#10;&#10;%\node[iri,anchor=center,above=\vhgap of &#10;% b.center,xshift=\hgap] (b1) {$\ldots$}  &#10;% edge[arrin,dashed] node[fill=white] {:hasParent} &#10;%(b.east);&#10;&#10;% \node[iri,anchor=center,above=\vhgap of &#10;% b.center,xshift=-\hgap] (b2) {$\ldots$}  &#10;% edge[arrin,dashed] node[fill=white] {:hasParent} &#10;% (b.west);&#10;&#10;&#10;\node[iri,anchor=center,right=\hgap of a.center] (p) {:Ape}  &#10;   edge[arrin] node[fill=white,yshift=-0.1cm] {rdf:type} (b.east)&#10;   edge[arrin] node[fill=white] {rdf:type} (a.east);\end{tikzpicture}&#10;\end{document}"/>
  <p:tag name="IGUANATEXSIZE" val="20"/>
  <p:tag name="IGUANATEXCURSOR" val="2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9949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length{\vgap}&#10;\setlength{\vgap}{0.8cm}&#10;\newlength{\vhgap}&#10;\setlength{\vhgap}{0.4cm}&#10;\newlength{\hgap}&#10;\setlength{\hgap}{4cm}&#10;&#10;\begin{document}&#10;\begin{tikzpicture}&#10;\node[iri,anchor=center] (fp) {:FirstPerson};&#10;&#10;\node[right=\hgap of fp.center] (v) {};&#10;&#10;\node[iri,anchor=center,above=\vhgap of v.center] (c) {$c$}  edge[arrin] node[fill=white] {:hasParent} (fp.east);&#10;&#10;\node[iri,anchor=center,above=\vgap of c.center] (d) {$d$}  edge[arrin] node[fill=white] {:hasParent} (fp.east);&#10;&#10;\node[iri,anchor=center,below=\vhgap of v.center] (b) {$b$}  edge[arrin] node[fill=white] {:hasParent} (fp.east);&#10;&#10;\node[iri,anchor=center,below=\vgap of b.center] (a) {$a$}  edge[arrin] node[fill=white] {:hasParent} (fp.east);&#10;&#10;\node[iri,anchor=center,right=\hgap of b.center] (p) {:Person}  &#10;   edge[arrin] node[fill=white] {rdf:type} (b.east)&#10;   edge[arrin] node[fill=white] {rdf:type} (a.east);&#10;&#10;\node[iri,anchor=center,right=\hgap of c.center] (p) {:Ape}  &#10;   edge[arrin] node[fill=white,yshift=-0.1cm] {rdf:type} (c.east)&#10;   edge[arrin] node[fill=white] {rdf:type} (d.east);&#10;\end{tikzpicture}&#10;\end{document}"/>
  <p:tag name="IGUANATEXSIZE" val="20"/>
  <p:tag name="IGUANATEXCURSOR" val="2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33325</TotalTime>
  <Words>3221</Words>
  <Application>Microsoft Office PowerPoint</Application>
  <PresentationFormat>On-screen Show (4:3)</PresentationFormat>
  <Paragraphs>782</Paragraphs>
  <Slides>83</Slides>
  <Notes>18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CC7220-1 La Web de Datos Primavera 2025  Lecture  7: Web Ontology Language (OWL) [II]</vt:lpstr>
      <vt:lpstr>Last time …</vt:lpstr>
      <vt:lpstr>Semantic Web: Logic</vt:lpstr>
      <vt:lpstr>PowerPoint Presentation</vt:lpstr>
      <vt:lpstr>Family Relations in OWL</vt:lpstr>
      <vt:lpstr>Today's Topic</vt:lpstr>
      <vt:lpstr>An ontology is just some definitions …</vt:lpstr>
      <vt:lpstr>Capture the main ideas of OWL</vt:lpstr>
      <vt:lpstr>PowerPoint Presentation</vt:lpstr>
      <vt:lpstr>Defining 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</vt:lpstr>
      <vt:lpstr>PowerPoint Presentation</vt:lpstr>
      <vt:lpstr>To Simplify matters</vt:lpstr>
      <vt:lpstr>To Simplify matters</vt:lpstr>
      <vt:lpstr>Vocabulary / Data</vt:lpstr>
      <vt:lpstr>Need to name/describe things in the universe</vt:lpstr>
      <vt:lpstr>Interpretations</vt:lpstr>
      <vt:lpstr>Interpretation of a vocabulary</vt:lpstr>
      <vt:lpstr>Interpretation of a vocabulary</vt:lpstr>
      <vt:lpstr>Interpretation of a vocabulary</vt:lpstr>
      <vt:lpstr>Interpretation of a vocabulary</vt:lpstr>
      <vt:lpstr>Interpretation of a vocabulary</vt:lpstr>
      <vt:lpstr>Model theory</vt:lpstr>
      <vt:lpstr>Models</vt:lpstr>
      <vt:lpstr>Models (with classes/type/subclass)</vt:lpstr>
      <vt:lpstr>Models (with RDFS semantics)</vt:lpstr>
      <vt:lpstr>Models (with RDFS semantics)</vt:lpstr>
      <vt:lpstr>Models (with RDFS semantics)</vt:lpstr>
      <vt:lpstr>Models (with OWL semantics)</vt:lpstr>
      <vt:lpstr>Models (with OWL semantics)</vt:lpstr>
      <vt:lpstr>Models (with OWL semantics)</vt:lpstr>
      <vt:lpstr>Models (with OWL semantics)</vt:lpstr>
      <vt:lpstr>Models (with OWL semantics)</vt:lpstr>
      <vt:lpstr>Aside: If-then vs. If-and-only-if semantics</vt:lpstr>
      <vt:lpstr>If-then semantics</vt:lpstr>
      <vt:lpstr>If-and-only-if semantics</vt:lpstr>
      <vt:lpstr>What's the difference?</vt:lpstr>
      <vt:lpstr>(Back to) Models</vt:lpstr>
      <vt:lpstr>Models of graphs/ontologies</vt:lpstr>
      <vt:lpstr>Models of ontologies</vt:lpstr>
      <vt:lpstr>Models of ontologies</vt:lpstr>
      <vt:lpstr>Mapping of names to things is part of the model</vt:lpstr>
      <vt:lpstr>Entailment …</vt:lpstr>
      <vt:lpstr>Axioms remove models</vt:lpstr>
      <vt:lpstr>Ontology O entails O′ (O ⊧ O′)</vt:lpstr>
      <vt:lpstr>Entailment symbol: ⊧ </vt:lpstr>
      <vt:lpstr>Ontology Entailment</vt:lpstr>
      <vt:lpstr>Reasoning Tasks …</vt:lpstr>
      <vt:lpstr>Materialisation: Write down entailments</vt:lpstr>
      <vt:lpstr>Materialisation: Write down entailments</vt:lpstr>
      <vt:lpstr>Materialisation: Write down entailments</vt:lpstr>
      <vt:lpstr>Materialisation: Write down entailments</vt:lpstr>
      <vt:lpstr>Ontology Satisfiability: Does O have a model?</vt:lpstr>
      <vt:lpstr>Ontology Satisfiability: Does O have a model?</vt:lpstr>
      <vt:lpstr>Ontology Satisfiability:      Does O have a “model”?</vt:lpstr>
      <vt:lpstr>Ontology Satisfiability:      Does O have a “model”?</vt:lpstr>
      <vt:lpstr>Ontology Satisfiability:      Does O have a “model”?</vt:lpstr>
      <vt:lpstr>Entailment checking: Does O entail O′?</vt:lpstr>
      <vt:lpstr>Entailment checking: Does O entail O′?</vt:lpstr>
      <vt:lpstr>Reasoning …</vt:lpstr>
      <vt:lpstr>How can we perform reasoning?</vt:lpstr>
      <vt:lpstr>So how do we test unsatisfiability then?</vt:lpstr>
      <vt:lpstr>Undecidability …</vt:lpstr>
      <vt:lpstr>A simple Java program …</vt:lpstr>
      <vt:lpstr>A simple Java program …</vt:lpstr>
      <vt:lpstr>Halting Problem</vt:lpstr>
      <vt:lpstr>A quick sketch of Halting Problem proof</vt:lpstr>
      <vt:lpstr>Problem: Consecutive ‘1’s in π</vt:lpstr>
      <vt:lpstr>Problem: Collatz Halting Problem (Aside)</vt:lpstr>
      <vt:lpstr>Domino Tiling Problem</vt:lpstr>
      <vt:lpstr>Can reduce from Halting to Tiling</vt:lpstr>
      <vt:lpstr>Can reduce from Halting to Tiling</vt:lpstr>
      <vt:lpstr>Reduce from Tiling to OWL entailment?</vt:lpstr>
      <vt:lpstr>Reading groups</vt:lpstr>
      <vt:lpstr>Reading groups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1311</cp:revision>
  <cp:lastPrinted>2017-08-02T00:22:32Z</cp:lastPrinted>
  <dcterms:created xsi:type="dcterms:W3CDTF">2006-08-16T00:00:00Z</dcterms:created>
  <dcterms:modified xsi:type="dcterms:W3CDTF">2025-09-29T12:59:21Z</dcterms:modified>
</cp:coreProperties>
</file>