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528" r:id="rId2"/>
    <p:sldId id="529" r:id="rId3"/>
    <p:sldId id="579" r:id="rId4"/>
    <p:sldId id="925" r:id="rId5"/>
    <p:sldId id="692" r:id="rId6"/>
    <p:sldId id="926" r:id="rId7"/>
    <p:sldId id="804" r:id="rId8"/>
    <p:sldId id="805" r:id="rId9"/>
    <p:sldId id="806" r:id="rId10"/>
    <p:sldId id="807" r:id="rId11"/>
    <p:sldId id="808" r:id="rId12"/>
    <p:sldId id="809" r:id="rId13"/>
    <p:sldId id="810" r:id="rId14"/>
    <p:sldId id="811" r:id="rId15"/>
    <p:sldId id="812" r:id="rId16"/>
    <p:sldId id="813" r:id="rId17"/>
    <p:sldId id="814" r:id="rId18"/>
    <p:sldId id="815" r:id="rId19"/>
    <p:sldId id="816" r:id="rId20"/>
    <p:sldId id="817" r:id="rId21"/>
    <p:sldId id="818" r:id="rId22"/>
    <p:sldId id="819" r:id="rId23"/>
    <p:sldId id="820" r:id="rId24"/>
    <p:sldId id="821" r:id="rId25"/>
    <p:sldId id="822" r:id="rId26"/>
    <p:sldId id="823" r:id="rId27"/>
    <p:sldId id="865" r:id="rId28"/>
    <p:sldId id="866" r:id="rId29"/>
    <p:sldId id="867" r:id="rId30"/>
    <p:sldId id="868" r:id="rId31"/>
    <p:sldId id="869" r:id="rId32"/>
    <p:sldId id="870" r:id="rId33"/>
    <p:sldId id="871" r:id="rId34"/>
    <p:sldId id="828" r:id="rId35"/>
    <p:sldId id="830" r:id="rId36"/>
    <p:sldId id="831" r:id="rId37"/>
    <p:sldId id="832" r:id="rId38"/>
    <p:sldId id="833" r:id="rId39"/>
    <p:sldId id="834" r:id="rId40"/>
    <p:sldId id="835" r:id="rId41"/>
    <p:sldId id="836" r:id="rId42"/>
    <p:sldId id="837" r:id="rId43"/>
    <p:sldId id="838" r:id="rId44"/>
    <p:sldId id="839" r:id="rId45"/>
    <p:sldId id="840" r:id="rId46"/>
    <p:sldId id="841" r:id="rId47"/>
    <p:sldId id="842" r:id="rId48"/>
    <p:sldId id="843" r:id="rId49"/>
    <p:sldId id="872" r:id="rId50"/>
    <p:sldId id="873" r:id="rId51"/>
    <p:sldId id="874" r:id="rId52"/>
    <p:sldId id="875" r:id="rId53"/>
    <p:sldId id="876" r:id="rId54"/>
    <p:sldId id="877" r:id="rId55"/>
    <p:sldId id="878" r:id="rId56"/>
    <p:sldId id="879" r:id="rId57"/>
    <p:sldId id="880" r:id="rId58"/>
    <p:sldId id="881" r:id="rId59"/>
    <p:sldId id="882" r:id="rId60"/>
    <p:sldId id="883" r:id="rId61"/>
    <p:sldId id="884" r:id="rId62"/>
    <p:sldId id="885" r:id="rId63"/>
    <p:sldId id="886" r:id="rId64"/>
    <p:sldId id="887" r:id="rId65"/>
    <p:sldId id="888" r:id="rId66"/>
    <p:sldId id="889" r:id="rId67"/>
    <p:sldId id="890" r:id="rId68"/>
    <p:sldId id="891" r:id="rId69"/>
    <p:sldId id="892" r:id="rId70"/>
    <p:sldId id="893" r:id="rId71"/>
    <p:sldId id="894" r:id="rId72"/>
    <p:sldId id="895" r:id="rId73"/>
    <p:sldId id="896" r:id="rId74"/>
    <p:sldId id="897" r:id="rId75"/>
    <p:sldId id="898" r:id="rId76"/>
    <p:sldId id="899" r:id="rId77"/>
    <p:sldId id="900" r:id="rId78"/>
    <p:sldId id="902" r:id="rId79"/>
    <p:sldId id="903" r:id="rId80"/>
    <p:sldId id="904" r:id="rId81"/>
    <p:sldId id="905" r:id="rId82"/>
    <p:sldId id="906" r:id="rId83"/>
    <p:sldId id="907" r:id="rId84"/>
    <p:sldId id="909" r:id="rId85"/>
    <p:sldId id="910" r:id="rId86"/>
    <p:sldId id="911" r:id="rId87"/>
    <p:sldId id="912" r:id="rId88"/>
    <p:sldId id="913" r:id="rId89"/>
    <p:sldId id="914" r:id="rId90"/>
    <p:sldId id="915" r:id="rId91"/>
    <p:sldId id="916" r:id="rId92"/>
    <p:sldId id="917" r:id="rId93"/>
    <p:sldId id="918" r:id="rId94"/>
    <p:sldId id="844" r:id="rId95"/>
    <p:sldId id="845" r:id="rId96"/>
    <p:sldId id="846" r:id="rId97"/>
    <p:sldId id="927" r:id="rId98"/>
    <p:sldId id="928" r:id="rId99"/>
    <p:sldId id="929" r:id="rId100"/>
    <p:sldId id="930" r:id="rId101"/>
    <p:sldId id="847" r:id="rId102"/>
    <p:sldId id="848" r:id="rId103"/>
    <p:sldId id="849" r:id="rId104"/>
    <p:sldId id="850" r:id="rId105"/>
    <p:sldId id="851" r:id="rId106"/>
    <p:sldId id="852" r:id="rId107"/>
    <p:sldId id="853" r:id="rId108"/>
    <p:sldId id="854" r:id="rId109"/>
    <p:sldId id="855" r:id="rId110"/>
    <p:sldId id="856" r:id="rId111"/>
    <p:sldId id="857" r:id="rId112"/>
    <p:sldId id="858" r:id="rId113"/>
    <p:sldId id="931" r:id="rId114"/>
    <p:sldId id="862" r:id="rId11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 varScale="1">
        <p:scale>
          <a:sx n="88" d="100"/>
          <a:sy n="88" d="100"/>
        </p:scale>
        <p:origin x="-138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25/08/2025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5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605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579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92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10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578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131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9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25/08/2025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2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6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8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2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4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5.xml"/><Relationship Id="rId21" Type="http://schemas.openxmlformats.org/officeDocument/2006/relationships/image" Target="../media/image15.png"/><Relationship Id="rId7" Type="http://schemas.openxmlformats.org/officeDocument/2006/relationships/tags" Target="../tags/tag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2.xml"/><Relationship Id="rId19" Type="http://schemas.openxmlformats.org/officeDocument/2006/relationships/image" Target="../media/image13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3.xml"/><Relationship Id="rId7" Type="http://schemas.openxmlformats.org/officeDocument/2006/relationships/image" Target="../media/image21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1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1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7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92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94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5.xml"/><Relationship Id="rId21" Type="http://schemas.openxmlformats.org/officeDocument/2006/relationships/image" Target="../media/image15.png"/><Relationship Id="rId7" Type="http://schemas.openxmlformats.org/officeDocument/2006/relationships/tags" Target="../tags/tag1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2.xml"/><Relationship Id="rId19" Type="http://schemas.openxmlformats.org/officeDocument/2006/relationships/image" Target="../media/image13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96.jpeg"/><Relationship Id="rId5" Type="http://schemas.openxmlformats.org/officeDocument/2006/relationships/image" Target="../media/image100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96.jpeg"/><Relationship Id="rId5" Type="http://schemas.openxmlformats.org/officeDocument/2006/relationships/image" Target="../media/image101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96.jpeg"/><Relationship Id="rId5" Type="http://schemas.openxmlformats.org/officeDocument/2006/relationships/image" Target="../media/image102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96.jpe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2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5.xml"/><Relationship Id="rId5" Type="http://schemas.openxmlformats.org/officeDocument/2006/relationships/image" Target="../media/image114.png"/><Relationship Id="rId4" Type="http://schemas.openxmlformats.org/officeDocument/2006/relationships/image" Target="../media/image10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6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7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16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116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116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17.xml"/><Relationship Id="rId7" Type="http://schemas.openxmlformats.org/officeDocument/2006/relationships/image" Target="../media/image119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20.xml"/><Relationship Id="rId7" Type="http://schemas.openxmlformats.org/officeDocument/2006/relationships/image" Target="../media/image120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23.xml"/><Relationship Id="rId7" Type="http://schemas.openxmlformats.org/officeDocument/2006/relationships/image" Target="../media/image117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3.png"/><Relationship Id="rId5" Type="http://schemas.openxmlformats.org/officeDocument/2006/relationships/tags" Target="../tags/tag125.xml"/><Relationship Id="rId10" Type="http://schemas.openxmlformats.org/officeDocument/2006/relationships/image" Target="../media/image122.png"/><Relationship Id="rId4" Type="http://schemas.openxmlformats.org/officeDocument/2006/relationships/tags" Target="../tags/tag124.xml"/><Relationship Id="rId9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28.xml"/><Relationship Id="rId7" Type="http://schemas.openxmlformats.org/officeDocument/2006/relationships/image" Target="../media/image116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9.xml"/><Relationship Id="rId9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132.xml"/><Relationship Id="rId7" Type="http://schemas.openxmlformats.org/officeDocument/2006/relationships/image" Target="../media/image123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35.xml"/><Relationship Id="rId7" Type="http://schemas.openxmlformats.org/officeDocument/2006/relationships/image" Target="../media/image117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7.png"/><Relationship Id="rId5" Type="http://schemas.openxmlformats.org/officeDocument/2006/relationships/tags" Target="../tags/tag137.xml"/><Relationship Id="rId10" Type="http://schemas.openxmlformats.org/officeDocument/2006/relationships/image" Target="../media/image126.png"/><Relationship Id="rId4" Type="http://schemas.openxmlformats.org/officeDocument/2006/relationships/tags" Target="../tags/tag136.xml"/><Relationship Id="rId9" Type="http://schemas.openxmlformats.org/officeDocument/2006/relationships/image" Target="../media/image12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40.xml"/><Relationship Id="rId7" Type="http://schemas.openxmlformats.org/officeDocument/2006/relationships/image" Target="../media/image123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43.xml"/><Relationship Id="rId7" Type="http://schemas.openxmlformats.org/officeDocument/2006/relationships/image" Target="../media/image123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46.xml"/><Relationship Id="rId7" Type="http://schemas.openxmlformats.org/officeDocument/2006/relationships/image" Target="../media/image116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9" Type="http://schemas.openxmlformats.org/officeDocument/2006/relationships/image" Target="../media/image1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tags" Target="../tags/tag150.xml"/><Relationship Id="rId7" Type="http://schemas.openxmlformats.org/officeDocument/2006/relationships/image" Target="../media/image123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tags" Target="../tags/tag155.xml"/><Relationship Id="rId7" Type="http://schemas.openxmlformats.org/officeDocument/2006/relationships/image" Target="../media/image142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tags" Target="../tags/tag158.xml"/><Relationship Id="rId7" Type="http://schemas.openxmlformats.org/officeDocument/2006/relationships/image" Target="../media/image142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41.png"/><Relationship Id="rId5" Type="http://schemas.openxmlformats.org/officeDocument/2006/relationships/image" Target="../media/image1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2025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4: SPARQL [1.0]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02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981201"/>
            <a:ext cx="28133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2209800"/>
            <a:ext cx="9144000" cy="4519042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1"/>
            <a:ext cx="7929552" cy="52848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72000"/>
            <a:ext cx="9144000" cy="1371600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1"/>
            <a:ext cx="7929552" cy="52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Querying the named graphs in a dataset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We can query parts of the dataset using 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endParaRPr lang="en-IE" dirty="0"/>
          </a:p>
          <a:p>
            <a:pPr lvl="1"/>
            <a:r>
              <a:rPr lang="en-IE" dirty="0" smtClean="0"/>
              <a:t>Specifies the IRI of a named graph over which the pattern is evaluated</a:t>
            </a:r>
          </a:p>
          <a:p>
            <a:pPr lvl="1"/>
            <a:r>
              <a:rPr lang="en-IE" dirty="0" smtClean="0"/>
              <a:t>Can also be a variable that ranges over all named graphs</a:t>
            </a:r>
          </a:p>
          <a:p>
            <a:pPr lvl="1"/>
            <a:r>
              <a:rPr lang="en-IE" dirty="0" smtClean="0"/>
              <a:t>Does not access the default graph!</a:t>
            </a:r>
          </a:p>
          <a:p>
            <a:pPr lvl="1"/>
            <a:r>
              <a:rPr lang="en-IE" dirty="0" smtClean="0"/>
              <a:t>If </a:t>
            </a:r>
            <a:r>
              <a:rPr lang="en-IE" u="sng" dirty="0" smtClean="0"/>
              <a:t>not</a:t>
            </a:r>
            <a:r>
              <a:rPr lang="en-IE" dirty="0" smtClean="0"/>
              <a:t> specified, default graph is accessed</a:t>
            </a:r>
          </a:p>
        </p:txBody>
      </p:sp>
    </p:spTree>
    <p:extLst>
      <p:ext uri="{BB962C8B-B14F-4D97-AF65-F5344CB8AC3E}">
        <p14:creationId xmlns:p14="http://schemas.microsoft.com/office/powerpoint/2010/main" val="22574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query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19"/>
            <a:ext cx="2030254" cy="517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29160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only</a:t>
            </a:r>
          </a:p>
        </p:txBody>
      </p:sp>
    </p:spTree>
    <p:extLst>
      <p:ext uri="{BB962C8B-B14F-4D97-AF65-F5344CB8AC3E}">
        <p14:creationId xmlns:p14="http://schemas.microsoft.com/office/powerpoint/2010/main" val="4413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377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1531620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4"/>
            <a:ext cx="47672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defined by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FROM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(old default graph cleared)</a:t>
            </a:r>
          </a:p>
        </p:txBody>
      </p:sp>
    </p:spTree>
    <p:extLst>
      <p:ext uri="{BB962C8B-B14F-4D97-AF65-F5344CB8AC3E}">
        <p14:creationId xmlns:p14="http://schemas.microsoft.com/office/powerpoint/2010/main" val="307456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137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434340" cy="2443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50958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graph, which is empty (since old default graph cleared)!</a:t>
            </a:r>
          </a:p>
        </p:txBody>
      </p:sp>
    </p:spTree>
    <p:extLst>
      <p:ext uri="{BB962C8B-B14F-4D97-AF65-F5344CB8AC3E}">
        <p14:creationId xmlns:p14="http://schemas.microsoft.com/office/powerpoint/2010/main" val="42614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variable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353276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1939" y="6166533"/>
            <a:ext cx="475773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only ranges over the named graphs.</a:t>
            </a:r>
          </a:p>
        </p:txBody>
      </p:sp>
    </p:spTree>
    <p:extLst>
      <p:ext uri="{BB962C8B-B14F-4D97-AF65-F5344CB8AC3E}">
        <p14:creationId xmlns:p14="http://schemas.microsoft.com/office/powerpoint/2010/main" val="30685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name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 1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2141" cy="1374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 2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5654021"/>
            <a:ext cx="1431236" cy="5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5"/>
            <a:ext cx="3773805" cy="137731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Shortcuts for IRIs (exactly like in Turtle)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355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861536" cy="2443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No named graphs specified!</a:t>
            </a:r>
          </a:p>
        </p:txBody>
      </p:sp>
    </p:spTree>
    <p:extLst>
      <p:ext uri="{BB962C8B-B14F-4D97-AF65-F5344CB8AC3E}">
        <p14:creationId xmlns:p14="http://schemas.microsoft.com/office/powerpoint/2010/main" val="31614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accesses the one and only named graph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154680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and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2556034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First SPARQL (1.0)</a:t>
            </a:r>
          </a:p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Then SPARQL 1.1</a:t>
            </a:r>
            <a:endParaRPr lang="en-IE" dirty="0">
              <a:solidFill>
                <a:schemeClr val="accent6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9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2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b="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64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Specifies what to match in the data</a:t>
            </a:r>
            <a:endParaRPr lang="en-IE" dirty="0"/>
          </a:p>
        </p:txBody>
      </p:sp>
      <p:pic>
        <p:nvPicPr>
          <p:cNvPr id="14" name="Content Placeholder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4"/>
            <a:ext cx="3773805" cy="13773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8500" y="5905500"/>
            <a:ext cx="3276600" cy="2286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5835134"/>
            <a:ext cx="1752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Triple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6" idx="1"/>
            <a:endCxn id="15" idx="3"/>
          </p:cNvCxnSpPr>
          <p:nvPr/>
        </p:nvCxnSpPr>
        <p:spPr>
          <a:xfrm flipH="1">
            <a:off x="3975100" y="6019800"/>
            <a:ext cx="143510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20446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(a triple with variables)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884" y="1861504"/>
            <a:ext cx="3701098" cy="37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3" y="5105402"/>
            <a:ext cx="3773805" cy="137731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clause</a:t>
            </a:r>
            <a:endParaRPr lang="en-IE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33400" y="5334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did the stars of ‘Sharknado’ also star in?”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3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105402"/>
            <a:ext cx="3113974" cy="9905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5448300" y="449580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3857625" y="1809750"/>
            <a:ext cx="4267200" cy="1933575"/>
          </a:xfrm>
          <a:custGeom>
            <a:avLst/>
            <a:gdLst>
              <a:gd name="connsiteX0" fmla="*/ 171450 w 4267200"/>
              <a:gd name="connsiteY0" fmla="*/ 57150 h 1933575"/>
              <a:gd name="connsiteX1" fmla="*/ 171450 w 4267200"/>
              <a:gd name="connsiteY1" fmla="*/ 57150 h 1933575"/>
              <a:gd name="connsiteX2" fmla="*/ 295275 w 4267200"/>
              <a:gd name="connsiteY2" fmla="*/ 38100 h 1933575"/>
              <a:gd name="connsiteX3" fmla="*/ 352425 w 4267200"/>
              <a:gd name="connsiteY3" fmla="*/ 19050 h 1933575"/>
              <a:gd name="connsiteX4" fmla="*/ 466725 w 4267200"/>
              <a:gd name="connsiteY4" fmla="*/ 0 h 1933575"/>
              <a:gd name="connsiteX5" fmla="*/ 628650 w 4267200"/>
              <a:gd name="connsiteY5" fmla="*/ 9525 h 1933575"/>
              <a:gd name="connsiteX6" fmla="*/ 695325 w 4267200"/>
              <a:gd name="connsiteY6" fmla="*/ 19050 h 1933575"/>
              <a:gd name="connsiteX7" fmla="*/ 733425 w 4267200"/>
              <a:gd name="connsiteY7" fmla="*/ 28575 h 1933575"/>
              <a:gd name="connsiteX8" fmla="*/ 1019175 w 4267200"/>
              <a:gd name="connsiteY8" fmla="*/ 38100 h 1933575"/>
              <a:gd name="connsiteX9" fmla="*/ 1190625 w 4267200"/>
              <a:gd name="connsiteY9" fmla="*/ 57150 h 1933575"/>
              <a:gd name="connsiteX10" fmla="*/ 1276350 w 4267200"/>
              <a:gd name="connsiteY10" fmla="*/ 76200 h 1933575"/>
              <a:gd name="connsiteX11" fmla="*/ 1304925 w 4267200"/>
              <a:gd name="connsiteY11" fmla="*/ 95250 h 1933575"/>
              <a:gd name="connsiteX12" fmla="*/ 1333500 w 4267200"/>
              <a:gd name="connsiteY12" fmla="*/ 104775 h 1933575"/>
              <a:gd name="connsiteX13" fmla="*/ 1390650 w 4267200"/>
              <a:gd name="connsiteY13" fmla="*/ 142875 h 1933575"/>
              <a:gd name="connsiteX14" fmla="*/ 1457325 w 4267200"/>
              <a:gd name="connsiteY14" fmla="*/ 171450 h 1933575"/>
              <a:gd name="connsiteX15" fmla="*/ 1533525 w 4267200"/>
              <a:gd name="connsiteY15" fmla="*/ 209550 h 1933575"/>
              <a:gd name="connsiteX16" fmla="*/ 1590675 w 4267200"/>
              <a:gd name="connsiteY16" fmla="*/ 238125 h 1933575"/>
              <a:gd name="connsiteX17" fmla="*/ 1619250 w 4267200"/>
              <a:gd name="connsiteY17" fmla="*/ 257175 h 1933575"/>
              <a:gd name="connsiteX18" fmla="*/ 1638300 w 4267200"/>
              <a:gd name="connsiteY18" fmla="*/ 285750 h 1933575"/>
              <a:gd name="connsiteX19" fmla="*/ 1695450 w 4267200"/>
              <a:gd name="connsiteY19" fmla="*/ 323850 h 1933575"/>
              <a:gd name="connsiteX20" fmla="*/ 1714500 w 4267200"/>
              <a:gd name="connsiteY20" fmla="*/ 352425 h 1933575"/>
              <a:gd name="connsiteX21" fmla="*/ 1790700 w 4267200"/>
              <a:gd name="connsiteY21" fmla="*/ 381000 h 1933575"/>
              <a:gd name="connsiteX22" fmla="*/ 1876425 w 4267200"/>
              <a:gd name="connsiteY22" fmla="*/ 409575 h 1933575"/>
              <a:gd name="connsiteX23" fmla="*/ 2000250 w 4267200"/>
              <a:gd name="connsiteY23" fmla="*/ 438150 h 1933575"/>
              <a:gd name="connsiteX24" fmla="*/ 2066925 w 4267200"/>
              <a:gd name="connsiteY24" fmla="*/ 466725 h 1933575"/>
              <a:gd name="connsiteX25" fmla="*/ 2114550 w 4267200"/>
              <a:gd name="connsiteY25" fmla="*/ 485775 h 1933575"/>
              <a:gd name="connsiteX26" fmla="*/ 2143125 w 4267200"/>
              <a:gd name="connsiteY26" fmla="*/ 495300 h 1933575"/>
              <a:gd name="connsiteX27" fmla="*/ 2171700 w 4267200"/>
              <a:gd name="connsiteY27" fmla="*/ 514350 h 1933575"/>
              <a:gd name="connsiteX28" fmla="*/ 2238375 w 4267200"/>
              <a:gd name="connsiteY28" fmla="*/ 533400 h 1933575"/>
              <a:gd name="connsiteX29" fmla="*/ 2266950 w 4267200"/>
              <a:gd name="connsiteY29" fmla="*/ 552450 h 1933575"/>
              <a:gd name="connsiteX30" fmla="*/ 2305050 w 4267200"/>
              <a:gd name="connsiteY30" fmla="*/ 571500 h 1933575"/>
              <a:gd name="connsiteX31" fmla="*/ 2381250 w 4267200"/>
              <a:gd name="connsiteY31" fmla="*/ 600075 h 1933575"/>
              <a:gd name="connsiteX32" fmla="*/ 2428875 w 4267200"/>
              <a:gd name="connsiteY32" fmla="*/ 619125 h 1933575"/>
              <a:gd name="connsiteX33" fmla="*/ 2457450 w 4267200"/>
              <a:gd name="connsiteY33" fmla="*/ 647700 h 1933575"/>
              <a:gd name="connsiteX34" fmla="*/ 2543175 w 4267200"/>
              <a:gd name="connsiteY34" fmla="*/ 695325 h 1933575"/>
              <a:gd name="connsiteX35" fmla="*/ 2571750 w 4267200"/>
              <a:gd name="connsiteY35" fmla="*/ 714375 h 1933575"/>
              <a:gd name="connsiteX36" fmla="*/ 2600325 w 4267200"/>
              <a:gd name="connsiteY36" fmla="*/ 723900 h 1933575"/>
              <a:gd name="connsiteX37" fmla="*/ 2657475 w 4267200"/>
              <a:gd name="connsiteY37" fmla="*/ 752475 h 1933575"/>
              <a:gd name="connsiteX38" fmla="*/ 2676525 w 4267200"/>
              <a:gd name="connsiteY38" fmla="*/ 781050 h 1933575"/>
              <a:gd name="connsiteX39" fmla="*/ 2686050 w 4267200"/>
              <a:gd name="connsiteY39" fmla="*/ 809625 h 1933575"/>
              <a:gd name="connsiteX40" fmla="*/ 2752725 w 4267200"/>
              <a:gd name="connsiteY40" fmla="*/ 857250 h 1933575"/>
              <a:gd name="connsiteX41" fmla="*/ 2819400 w 4267200"/>
              <a:gd name="connsiteY41" fmla="*/ 895350 h 1933575"/>
              <a:gd name="connsiteX42" fmla="*/ 2857500 w 4267200"/>
              <a:gd name="connsiteY42" fmla="*/ 952500 h 1933575"/>
              <a:gd name="connsiteX43" fmla="*/ 2876550 w 4267200"/>
              <a:gd name="connsiteY43" fmla="*/ 981075 h 1933575"/>
              <a:gd name="connsiteX44" fmla="*/ 2905125 w 4267200"/>
              <a:gd name="connsiteY44" fmla="*/ 1009650 h 1933575"/>
              <a:gd name="connsiteX45" fmla="*/ 2924175 w 4267200"/>
              <a:gd name="connsiteY45" fmla="*/ 1047750 h 1933575"/>
              <a:gd name="connsiteX46" fmla="*/ 2952750 w 4267200"/>
              <a:gd name="connsiteY46" fmla="*/ 1076325 h 1933575"/>
              <a:gd name="connsiteX47" fmla="*/ 2981325 w 4267200"/>
              <a:gd name="connsiteY47" fmla="*/ 1133475 h 1933575"/>
              <a:gd name="connsiteX48" fmla="*/ 3009900 w 4267200"/>
              <a:gd name="connsiteY48" fmla="*/ 1162050 h 1933575"/>
              <a:gd name="connsiteX49" fmla="*/ 3028950 w 4267200"/>
              <a:gd name="connsiteY49" fmla="*/ 1190625 h 1933575"/>
              <a:gd name="connsiteX50" fmla="*/ 3086100 w 4267200"/>
              <a:gd name="connsiteY50" fmla="*/ 1247775 h 1933575"/>
              <a:gd name="connsiteX51" fmla="*/ 3095625 w 4267200"/>
              <a:gd name="connsiteY51" fmla="*/ 1276350 h 1933575"/>
              <a:gd name="connsiteX52" fmla="*/ 3124200 w 4267200"/>
              <a:gd name="connsiteY52" fmla="*/ 1285875 h 1933575"/>
              <a:gd name="connsiteX53" fmla="*/ 3152775 w 4267200"/>
              <a:gd name="connsiteY53" fmla="*/ 1304925 h 1933575"/>
              <a:gd name="connsiteX54" fmla="*/ 3181350 w 4267200"/>
              <a:gd name="connsiteY54" fmla="*/ 1333500 h 1933575"/>
              <a:gd name="connsiteX55" fmla="*/ 3238500 w 4267200"/>
              <a:gd name="connsiteY55" fmla="*/ 1352550 h 1933575"/>
              <a:gd name="connsiteX56" fmla="*/ 3314700 w 4267200"/>
              <a:gd name="connsiteY56" fmla="*/ 1400175 h 1933575"/>
              <a:gd name="connsiteX57" fmla="*/ 3343275 w 4267200"/>
              <a:gd name="connsiteY57" fmla="*/ 1409700 h 1933575"/>
              <a:gd name="connsiteX58" fmla="*/ 3371850 w 4267200"/>
              <a:gd name="connsiteY58" fmla="*/ 1419225 h 1933575"/>
              <a:gd name="connsiteX59" fmla="*/ 3457575 w 4267200"/>
              <a:gd name="connsiteY59" fmla="*/ 1438275 h 1933575"/>
              <a:gd name="connsiteX60" fmla="*/ 3533775 w 4267200"/>
              <a:gd name="connsiteY60" fmla="*/ 1447800 h 1933575"/>
              <a:gd name="connsiteX61" fmla="*/ 3629025 w 4267200"/>
              <a:gd name="connsiteY61" fmla="*/ 1457325 h 1933575"/>
              <a:gd name="connsiteX62" fmla="*/ 4105275 w 4267200"/>
              <a:gd name="connsiteY62" fmla="*/ 1476375 h 1933575"/>
              <a:gd name="connsiteX63" fmla="*/ 4191000 w 4267200"/>
              <a:gd name="connsiteY63" fmla="*/ 1524000 h 1933575"/>
              <a:gd name="connsiteX64" fmla="*/ 4219575 w 4267200"/>
              <a:gd name="connsiteY64" fmla="*/ 1533525 h 1933575"/>
              <a:gd name="connsiteX65" fmla="*/ 4267200 w 4267200"/>
              <a:gd name="connsiteY65" fmla="*/ 1647825 h 1933575"/>
              <a:gd name="connsiteX66" fmla="*/ 4257675 w 4267200"/>
              <a:gd name="connsiteY66" fmla="*/ 1695450 h 1933575"/>
              <a:gd name="connsiteX67" fmla="*/ 4229100 w 4267200"/>
              <a:gd name="connsiteY67" fmla="*/ 1724025 h 1933575"/>
              <a:gd name="connsiteX68" fmla="*/ 4181475 w 4267200"/>
              <a:gd name="connsiteY68" fmla="*/ 1762125 h 1933575"/>
              <a:gd name="connsiteX69" fmla="*/ 4162425 w 4267200"/>
              <a:gd name="connsiteY69" fmla="*/ 1819275 h 1933575"/>
              <a:gd name="connsiteX70" fmla="*/ 4105275 w 4267200"/>
              <a:gd name="connsiteY70" fmla="*/ 1857375 h 1933575"/>
              <a:gd name="connsiteX71" fmla="*/ 4048125 w 4267200"/>
              <a:gd name="connsiteY71" fmla="*/ 1866900 h 1933575"/>
              <a:gd name="connsiteX72" fmla="*/ 3952875 w 4267200"/>
              <a:gd name="connsiteY72" fmla="*/ 1885950 h 1933575"/>
              <a:gd name="connsiteX73" fmla="*/ 3895725 w 4267200"/>
              <a:gd name="connsiteY73" fmla="*/ 1895475 h 1933575"/>
              <a:gd name="connsiteX74" fmla="*/ 3838575 w 4267200"/>
              <a:gd name="connsiteY74" fmla="*/ 1914525 h 1933575"/>
              <a:gd name="connsiteX75" fmla="*/ 3752850 w 4267200"/>
              <a:gd name="connsiteY75" fmla="*/ 1924050 h 1933575"/>
              <a:gd name="connsiteX76" fmla="*/ 3714750 w 4267200"/>
              <a:gd name="connsiteY76" fmla="*/ 1933575 h 1933575"/>
              <a:gd name="connsiteX77" fmla="*/ 3629025 w 4267200"/>
              <a:gd name="connsiteY77" fmla="*/ 1914525 h 1933575"/>
              <a:gd name="connsiteX78" fmla="*/ 3467100 w 4267200"/>
              <a:gd name="connsiteY78" fmla="*/ 1905000 h 1933575"/>
              <a:gd name="connsiteX79" fmla="*/ 2838450 w 4267200"/>
              <a:gd name="connsiteY79" fmla="*/ 1876425 h 1933575"/>
              <a:gd name="connsiteX80" fmla="*/ 2609850 w 4267200"/>
              <a:gd name="connsiteY80" fmla="*/ 1857375 h 1933575"/>
              <a:gd name="connsiteX81" fmla="*/ 2438400 w 4267200"/>
              <a:gd name="connsiteY81" fmla="*/ 1847850 h 1933575"/>
              <a:gd name="connsiteX82" fmla="*/ 1657350 w 4267200"/>
              <a:gd name="connsiteY82" fmla="*/ 1866900 h 1933575"/>
              <a:gd name="connsiteX83" fmla="*/ 1447800 w 4267200"/>
              <a:gd name="connsiteY83" fmla="*/ 1885950 h 1933575"/>
              <a:gd name="connsiteX84" fmla="*/ 1409700 w 4267200"/>
              <a:gd name="connsiteY84" fmla="*/ 1895475 h 1933575"/>
              <a:gd name="connsiteX85" fmla="*/ 1247775 w 4267200"/>
              <a:gd name="connsiteY85" fmla="*/ 1914525 h 1933575"/>
              <a:gd name="connsiteX86" fmla="*/ 914400 w 4267200"/>
              <a:gd name="connsiteY86" fmla="*/ 1905000 h 1933575"/>
              <a:gd name="connsiteX87" fmla="*/ 733425 w 4267200"/>
              <a:gd name="connsiteY87" fmla="*/ 1885950 h 1933575"/>
              <a:gd name="connsiteX88" fmla="*/ 561975 w 4267200"/>
              <a:gd name="connsiteY88" fmla="*/ 1866900 h 1933575"/>
              <a:gd name="connsiteX89" fmla="*/ 47625 w 4267200"/>
              <a:gd name="connsiteY89" fmla="*/ 1866900 h 1933575"/>
              <a:gd name="connsiteX90" fmla="*/ 19050 w 4267200"/>
              <a:gd name="connsiteY90" fmla="*/ 1857375 h 1933575"/>
              <a:gd name="connsiteX91" fmla="*/ 0 w 4267200"/>
              <a:gd name="connsiteY91" fmla="*/ 1828800 h 1933575"/>
              <a:gd name="connsiteX92" fmla="*/ 38100 w 4267200"/>
              <a:gd name="connsiteY92" fmla="*/ 1743075 h 1933575"/>
              <a:gd name="connsiteX93" fmla="*/ 66675 w 4267200"/>
              <a:gd name="connsiteY93" fmla="*/ 1647825 h 1933575"/>
              <a:gd name="connsiteX94" fmla="*/ 76200 w 4267200"/>
              <a:gd name="connsiteY94" fmla="*/ 1619250 h 1933575"/>
              <a:gd name="connsiteX95" fmla="*/ 104775 w 4267200"/>
              <a:gd name="connsiteY95" fmla="*/ 1600200 h 1933575"/>
              <a:gd name="connsiteX96" fmla="*/ 123825 w 4267200"/>
              <a:gd name="connsiteY96" fmla="*/ 1571625 h 1933575"/>
              <a:gd name="connsiteX97" fmla="*/ 209550 w 4267200"/>
              <a:gd name="connsiteY97" fmla="*/ 1524000 h 1933575"/>
              <a:gd name="connsiteX98" fmla="*/ 238125 w 4267200"/>
              <a:gd name="connsiteY98" fmla="*/ 1504950 h 1933575"/>
              <a:gd name="connsiteX99" fmla="*/ 276225 w 4267200"/>
              <a:gd name="connsiteY99" fmla="*/ 1495425 h 1933575"/>
              <a:gd name="connsiteX100" fmla="*/ 333375 w 4267200"/>
              <a:gd name="connsiteY100" fmla="*/ 1476375 h 1933575"/>
              <a:gd name="connsiteX101" fmla="*/ 647700 w 4267200"/>
              <a:gd name="connsiteY101" fmla="*/ 1485900 h 1933575"/>
              <a:gd name="connsiteX102" fmla="*/ 752475 w 4267200"/>
              <a:gd name="connsiteY102" fmla="*/ 1495425 h 1933575"/>
              <a:gd name="connsiteX103" fmla="*/ 1752600 w 4267200"/>
              <a:gd name="connsiteY103" fmla="*/ 1485900 h 1933575"/>
              <a:gd name="connsiteX104" fmla="*/ 1885950 w 4267200"/>
              <a:gd name="connsiteY104" fmla="*/ 1476375 h 1933575"/>
              <a:gd name="connsiteX105" fmla="*/ 2105025 w 4267200"/>
              <a:gd name="connsiteY105" fmla="*/ 1438275 h 1933575"/>
              <a:gd name="connsiteX106" fmla="*/ 2095500 w 4267200"/>
              <a:gd name="connsiteY106" fmla="*/ 1371600 h 1933575"/>
              <a:gd name="connsiteX107" fmla="*/ 2047875 w 4267200"/>
              <a:gd name="connsiteY107" fmla="*/ 1314450 h 1933575"/>
              <a:gd name="connsiteX108" fmla="*/ 2019300 w 4267200"/>
              <a:gd name="connsiteY108" fmla="*/ 1257300 h 1933575"/>
              <a:gd name="connsiteX109" fmla="*/ 1962150 w 4267200"/>
              <a:gd name="connsiteY109" fmla="*/ 1143000 h 1933575"/>
              <a:gd name="connsiteX110" fmla="*/ 1905000 w 4267200"/>
              <a:gd name="connsiteY110" fmla="*/ 1114425 h 1933575"/>
              <a:gd name="connsiteX111" fmla="*/ 1857375 w 4267200"/>
              <a:gd name="connsiteY111" fmla="*/ 1085850 h 1933575"/>
              <a:gd name="connsiteX112" fmla="*/ 1800225 w 4267200"/>
              <a:gd name="connsiteY112" fmla="*/ 1038225 h 1933575"/>
              <a:gd name="connsiteX113" fmla="*/ 1752600 w 4267200"/>
              <a:gd name="connsiteY113" fmla="*/ 1009650 h 1933575"/>
              <a:gd name="connsiteX114" fmla="*/ 1724025 w 4267200"/>
              <a:gd name="connsiteY114" fmla="*/ 981075 h 1933575"/>
              <a:gd name="connsiteX115" fmla="*/ 1581150 w 4267200"/>
              <a:gd name="connsiteY115" fmla="*/ 885825 h 1933575"/>
              <a:gd name="connsiteX116" fmla="*/ 1438275 w 4267200"/>
              <a:gd name="connsiteY116" fmla="*/ 809625 h 1933575"/>
              <a:gd name="connsiteX117" fmla="*/ 1295400 w 4267200"/>
              <a:gd name="connsiteY117" fmla="*/ 685800 h 1933575"/>
              <a:gd name="connsiteX118" fmla="*/ 1257300 w 4267200"/>
              <a:gd name="connsiteY118" fmla="*/ 666750 h 1933575"/>
              <a:gd name="connsiteX119" fmla="*/ 1228725 w 4267200"/>
              <a:gd name="connsiteY119" fmla="*/ 638175 h 1933575"/>
              <a:gd name="connsiteX120" fmla="*/ 1200150 w 4267200"/>
              <a:gd name="connsiteY120" fmla="*/ 628650 h 1933575"/>
              <a:gd name="connsiteX121" fmla="*/ 1171575 w 4267200"/>
              <a:gd name="connsiteY121" fmla="*/ 609600 h 1933575"/>
              <a:gd name="connsiteX122" fmla="*/ 1114425 w 4267200"/>
              <a:gd name="connsiteY122" fmla="*/ 590550 h 1933575"/>
              <a:gd name="connsiteX123" fmla="*/ 1028700 w 4267200"/>
              <a:gd name="connsiteY123" fmla="*/ 533400 h 1933575"/>
              <a:gd name="connsiteX124" fmla="*/ 1000125 w 4267200"/>
              <a:gd name="connsiteY124" fmla="*/ 514350 h 1933575"/>
              <a:gd name="connsiteX125" fmla="*/ 914400 w 4267200"/>
              <a:gd name="connsiteY125" fmla="*/ 485775 h 1933575"/>
              <a:gd name="connsiteX126" fmla="*/ 885825 w 4267200"/>
              <a:gd name="connsiteY126" fmla="*/ 476250 h 1933575"/>
              <a:gd name="connsiteX127" fmla="*/ 847725 w 4267200"/>
              <a:gd name="connsiteY127" fmla="*/ 466725 h 1933575"/>
              <a:gd name="connsiteX128" fmla="*/ 561975 w 4267200"/>
              <a:gd name="connsiteY128" fmla="*/ 485775 h 1933575"/>
              <a:gd name="connsiteX129" fmla="*/ 504825 w 4267200"/>
              <a:gd name="connsiteY129" fmla="*/ 504825 h 1933575"/>
              <a:gd name="connsiteX130" fmla="*/ 476250 w 4267200"/>
              <a:gd name="connsiteY130" fmla="*/ 514350 h 1933575"/>
              <a:gd name="connsiteX131" fmla="*/ 428625 w 4267200"/>
              <a:gd name="connsiteY131" fmla="*/ 523875 h 1933575"/>
              <a:gd name="connsiteX132" fmla="*/ 228600 w 4267200"/>
              <a:gd name="connsiteY132" fmla="*/ 514350 h 1933575"/>
              <a:gd name="connsiteX133" fmla="*/ 142875 w 4267200"/>
              <a:gd name="connsiteY133" fmla="*/ 485775 h 1933575"/>
              <a:gd name="connsiteX134" fmla="*/ 57150 w 4267200"/>
              <a:gd name="connsiteY134" fmla="*/ 447675 h 1933575"/>
              <a:gd name="connsiteX135" fmla="*/ 47625 w 4267200"/>
              <a:gd name="connsiteY135" fmla="*/ 381000 h 1933575"/>
              <a:gd name="connsiteX136" fmla="*/ 38100 w 4267200"/>
              <a:gd name="connsiteY136" fmla="*/ 342900 h 1933575"/>
              <a:gd name="connsiteX137" fmla="*/ 47625 w 4267200"/>
              <a:gd name="connsiteY137" fmla="*/ 266700 h 1933575"/>
              <a:gd name="connsiteX138" fmla="*/ 66675 w 4267200"/>
              <a:gd name="connsiteY138" fmla="*/ 238125 h 1933575"/>
              <a:gd name="connsiteX139" fmla="*/ 76200 w 4267200"/>
              <a:gd name="connsiteY139" fmla="*/ 200025 h 1933575"/>
              <a:gd name="connsiteX140" fmla="*/ 104775 w 4267200"/>
              <a:gd name="connsiteY140" fmla="*/ 123825 h 1933575"/>
              <a:gd name="connsiteX141" fmla="*/ 133350 w 4267200"/>
              <a:gd name="connsiteY141" fmla="*/ 114300 h 1933575"/>
              <a:gd name="connsiteX142" fmla="*/ 142875 w 4267200"/>
              <a:gd name="connsiteY142" fmla="*/ 85725 h 1933575"/>
              <a:gd name="connsiteX143" fmla="*/ 171450 w 4267200"/>
              <a:gd name="connsiteY143" fmla="*/ 571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267200" h="1933575">
                <a:moveTo>
                  <a:pt x="171450" y="57150"/>
                </a:moveTo>
                <a:lnTo>
                  <a:pt x="171450" y="57150"/>
                </a:lnTo>
                <a:cubicBezTo>
                  <a:pt x="231820" y="50442"/>
                  <a:pt x="246751" y="52657"/>
                  <a:pt x="295275" y="38100"/>
                </a:cubicBezTo>
                <a:cubicBezTo>
                  <a:pt x="314509" y="32330"/>
                  <a:pt x="332500" y="21541"/>
                  <a:pt x="352425" y="19050"/>
                </a:cubicBezTo>
                <a:cubicBezTo>
                  <a:pt x="441615" y="7901"/>
                  <a:pt x="403792" y="15733"/>
                  <a:pt x="466725" y="0"/>
                </a:cubicBezTo>
                <a:cubicBezTo>
                  <a:pt x="520700" y="3175"/>
                  <a:pt x="574768" y="5035"/>
                  <a:pt x="628650" y="9525"/>
                </a:cubicBezTo>
                <a:cubicBezTo>
                  <a:pt x="651023" y="11389"/>
                  <a:pt x="673236" y="15034"/>
                  <a:pt x="695325" y="19050"/>
                </a:cubicBezTo>
                <a:cubicBezTo>
                  <a:pt x="708205" y="21392"/>
                  <a:pt x="720357" y="27806"/>
                  <a:pt x="733425" y="28575"/>
                </a:cubicBezTo>
                <a:cubicBezTo>
                  <a:pt x="828563" y="34171"/>
                  <a:pt x="923925" y="34925"/>
                  <a:pt x="1019175" y="38100"/>
                </a:cubicBezTo>
                <a:cubicBezTo>
                  <a:pt x="1096891" y="64005"/>
                  <a:pt x="1019385" y="40841"/>
                  <a:pt x="1190625" y="57150"/>
                </a:cubicBezTo>
                <a:cubicBezTo>
                  <a:pt x="1208701" y="58872"/>
                  <a:pt x="1254915" y="65483"/>
                  <a:pt x="1276350" y="76200"/>
                </a:cubicBezTo>
                <a:cubicBezTo>
                  <a:pt x="1286589" y="81320"/>
                  <a:pt x="1294686" y="90130"/>
                  <a:pt x="1304925" y="95250"/>
                </a:cubicBezTo>
                <a:cubicBezTo>
                  <a:pt x="1313905" y="99740"/>
                  <a:pt x="1324723" y="99899"/>
                  <a:pt x="1333500" y="104775"/>
                </a:cubicBezTo>
                <a:cubicBezTo>
                  <a:pt x="1353514" y="115894"/>
                  <a:pt x="1368930" y="135635"/>
                  <a:pt x="1390650" y="142875"/>
                </a:cubicBezTo>
                <a:cubicBezTo>
                  <a:pt x="1418428" y="152134"/>
                  <a:pt x="1430422" y="154636"/>
                  <a:pt x="1457325" y="171450"/>
                </a:cubicBezTo>
                <a:cubicBezTo>
                  <a:pt x="1522089" y="211927"/>
                  <a:pt x="1466673" y="192837"/>
                  <a:pt x="1533525" y="209550"/>
                </a:cubicBezTo>
                <a:cubicBezTo>
                  <a:pt x="1615417" y="264145"/>
                  <a:pt x="1511805" y="198690"/>
                  <a:pt x="1590675" y="238125"/>
                </a:cubicBezTo>
                <a:cubicBezTo>
                  <a:pt x="1600914" y="243245"/>
                  <a:pt x="1609725" y="250825"/>
                  <a:pt x="1619250" y="257175"/>
                </a:cubicBezTo>
                <a:cubicBezTo>
                  <a:pt x="1625600" y="266700"/>
                  <a:pt x="1629685" y="278212"/>
                  <a:pt x="1638300" y="285750"/>
                </a:cubicBezTo>
                <a:cubicBezTo>
                  <a:pt x="1655530" y="300827"/>
                  <a:pt x="1695450" y="323850"/>
                  <a:pt x="1695450" y="323850"/>
                </a:cubicBezTo>
                <a:cubicBezTo>
                  <a:pt x="1701800" y="333375"/>
                  <a:pt x="1706405" y="344330"/>
                  <a:pt x="1714500" y="352425"/>
                </a:cubicBezTo>
                <a:cubicBezTo>
                  <a:pt x="1739026" y="376951"/>
                  <a:pt x="1756625" y="374185"/>
                  <a:pt x="1790700" y="381000"/>
                </a:cubicBezTo>
                <a:cubicBezTo>
                  <a:pt x="1860554" y="415927"/>
                  <a:pt x="1795181" y="387418"/>
                  <a:pt x="1876425" y="409575"/>
                </a:cubicBezTo>
                <a:cubicBezTo>
                  <a:pt x="1991483" y="440954"/>
                  <a:pt x="1872766" y="419938"/>
                  <a:pt x="2000250" y="438150"/>
                </a:cubicBezTo>
                <a:cubicBezTo>
                  <a:pt x="2058941" y="457714"/>
                  <a:pt x="1996305" y="435338"/>
                  <a:pt x="2066925" y="466725"/>
                </a:cubicBezTo>
                <a:cubicBezTo>
                  <a:pt x="2082549" y="473669"/>
                  <a:pt x="2098541" y="479772"/>
                  <a:pt x="2114550" y="485775"/>
                </a:cubicBezTo>
                <a:cubicBezTo>
                  <a:pt x="2123951" y="489300"/>
                  <a:pt x="2134145" y="490810"/>
                  <a:pt x="2143125" y="495300"/>
                </a:cubicBezTo>
                <a:cubicBezTo>
                  <a:pt x="2153364" y="500420"/>
                  <a:pt x="2161178" y="509841"/>
                  <a:pt x="2171700" y="514350"/>
                </a:cubicBezTo>
                <a:cubicBezTo>
                  <a:pt x="2214426" y="532661"/>
                  <a:pt x="2201304" y="514864"/>
                  <a:pt x="2238375" y="533400"/>
                </a:cubicBezTo>
                <a:cubicBezTo>
                  <a:pt x="2248614" y="538520"/>
                  <a:pt x="2257011" y="546770"/>
                  <a:pt x="2266950" y="552450"/>
                </a:cubicBezTo>
                <a:cubicBezTo>
                  <a:pt x="2279278" y="559495"/>
                  <a:pt x="2292075" y="565733"/>
                  <a:pt x="2305050" y="571500"/>
                </a:cubicBezTo>
                <a:cubicBezTo>
                  <a:pt x="2371321" y="600954"/>
                  <a:pt x="2330979" y="581223"/>
                  <a:pt x="2381250" y="600075"/>
                </a:cubicBezTo>
                <a:cubicBezTo>
                  <a:pt x="2397259" y="606078"/>
                  <a:pt x="2413000" y="612775"/>
                  <a:pt x="2428875" y="619125"/>
                </a:cubicBezTo>
                <a:cubicBezTo>
                  <a:pt x="2438400" y="628650"/>
                  <a:pt x="2446674" y="639618"/>
                  <a:pt x="2457450" y="647700"/>
                </a:cubicBezTo>
                <a:cubicBezTo>
                  <a:pt x="2495525" y="676256"/>
                  <a:pt x="2505179" y="673613"/>
                  <a:pt x="2543175" y="695325"/>
                </a:cubicBezTo>
                <a:cubicBezTo>
                  <a:pt x="2553114" y="701005"/>
                  <a:pt x="2561511" y="709255"/>
                  <a:pt x="2571750" y="714375"/>
                </a:cubicBezTo>
                <a:cubicBezTo>
                  <a:pt x="2580730" y="718865"/>
                  <a:pt x="2591345" y="719410"/>
                  <a:pt x="2600325" y="723900"/>
                </a:cubicBezTo>
                <a:cubicBezTo>
                  <a:pt x="2674183" y="760829"/>
                  <a:pt x="2585651" y="728534"/>
                  <a:pt x="2657475" y="752475"/>
                </a:cubicBezTo>
                <a:cubicBezTo>
                  <a:pt x="2663825" y="762000"/>
                  <a:pt x="2671405" y="770811"/>
                  <a:pt x="2676525" y="781050"/>
                </a:cubicBezTo>
                <a:cubicBezTo>
                  <a:pt x="2681015" y="790030"/>
                  <a:pt x="2680481" y="801271"/>
                  <a:pt x="2686050" y="809625"/>
                </a:cubicBezTo>
                <a:cubicBezTo>
                  <a:pt x="2707532" y="841848"/>
                  <a:pt x="2720637" y="838914"/>
                  <a:pt x="2752725" y="857250"/>
                </a:cubicBezTo>
                <a:cubicBezTo>
                  <a:pt x="2846967" y="911102"/>
                  <a:pt x="2704265" y="837783"/>
                  <a:pt x="2819400" y="895350"/>
                </a:cubicBezTo>
                <a:lnTo>
                  <a:pt x="2857500" y="952500"/>
                </a:lnTo>
                <a:cubicBezTo>
                  <a:pt x="2863850" y="962025"/>
                  <a:pt x="2868455" y="972980"/>
                  <a:pt x="2876550" y="981075"/>
                </a:cubicBezTo>
                <a:cubicBezTo>
                  <a:pt x="2886075" y="990600"/>
                  <a:pt x="2897295" y="998689"/>
                  <a:pt x="2905125" y="1009650"/>
                </a:cubicBezTo>
                <a:cubicBezTo>
                  <a:pt x="2913378" y="1021204"/>
                  <a:pt x="2915922" y="1036196"/>
                  <a:pt x="2924175" y="1047750"/>
                </a:cubicBezTo>
                <a:cubicBezTo>
                  <a:pt x="2932005" y="1058711"/>
                  <a:pt x="2944126" y="1065977"/>
                  <a:pt x="2952750" y="1076325"/>
                </a:cubicBezTo>
                <a:cubicBezTo>
                  <a:pt x="3027688" y="1166251"/>
                  <a:pt x="2924047" y="1047558"/>
                  <a:pt x="2981325" y="1133475"/>
                </a:cubicBezTo>
                <a:cubicBezTo>
                  <a:pt x="2988797" y="1144683"/>
                  <a:pt x="3001276" y="1151702"/>
                  <a:pt x="3009900" y="1162050"/>
                </a:cubicBezTo>
                <a:cubicBezTo>
                  <a:pt x="3017229" y="1170844"/>
                  <a:pt x="3021345" y="1182069"/>
                  <a:pt x="3028950" y="1190625"/>
                </a:cubicBezTo>
                <a:cubicBezTo>
                  <a:pt x="3046848" y="1210761"/>
                  <a:pt x="3086100" y="1247775"/>
                  <a:pt x="3086100" y="1247775"/>
                </a:cubicBezTo>
                <a:cubicBezTo>
                  <a:pt x="3089275" y="1257300"/>
                  <a:pt x="3088525" y="1269250"/>
                  <a:pt x="3095625" y="1276350"/>
                </a:cubicBezTo>
                <a:cubicBezTo>
                  <a:pt x="3102725" y="1283450"/>
                  <a:pt x="3115220" y="1281385"/>
                  <a:pt x="3124200" y="1285875"/>
                </a:cubicBezTo>
                <a:cubicBezTo>
                  <a:pt x="3134439" y="1290995"/>
                  <a:pt x="3143981" y="1297596"/>
                  <a:pt x="3152775" y="1304925"/>
                </a:cubicBezTo>
                <a:cubicBezTo>
                  <a:pt x="3163123" y="1313549"/>
                  <a:pt x="3169575" y="1326958"/>
                  <a:pt x="3181350" y="1333500"/>
                </a:cubicBezTo>
                <a:cubicBezTo>
                  <a:pt x="3198903" y="1343252"/>
                  <a:pt x="3238500" y="1352550"/>
                  <a:pt x="3238500" y="1352550"/>
                </a:cubicBezTo>
                <a:cubicBezTo>
                  <a:pt x="3268689" y="1397833"/>
                  <a:pt x="3246690" y="1377505"/>
                  <a:pt x="3314700" y="1400175"/>
                </a:cubicBezTo>
                <a:lnTo>
                  <a:pt x="3343275" y="1409700"/>
                </a:lnTo>
                <a:cubicBezTo>
                  <a:pt x="3352800" y="1412875"/>
                  <a:pt x="3362110" y="1416790"/>
                  <a:pt x="3371850" y="1419225"/>
                </a:cubicBezTo>
                <a:cubicBezTo>
                  <a:pt x="3402189" y="1426810"/>
                  <a:pt x="3426135" y="1433438"/>
                  <a:pt x="3457575" y="1438275"/>
                </a:cubicBezTo>
                <a:cubicBezTo>
                  <a:pt x="3482875" y="1442167"/>
                  <a:pt x="3508334" y="1444973"/>
                  <a:pt x="3533775" y="1447800"/>
                </a:cubicBezTo>
                <a:cubicBezTo>
                  <a:pt x="3565488" y="1451324"/>
                  <a:pt x="3597275" y="1454150"/>
                  <a:pt x="3629025" y="1457325"/>
                </a:cubicBezTo>
                <a:cubicBezTo>
                  <a:pt x="3801165" y="1514705"/>
                  <a:pt x="3618346" y="1456898"/>
                  <a:pt x="4105275" y="1476375"/>
                </a:cubicBezTo>
                <a:cubicBezTo>
                  <a:pt x="4137917" y="1477681"/>
                  <a:pt x="4165751" y="1515584"/>
                  <a:pt x="4191000" y="1524000"/>
                </a:cubicBezTo>
                <a:lnTo>
                  <a:pt x="4219575" y="1533525"/>
                </a:lnTo>
                <a:cubicBezTo>
                  <a:pt x="4268388" y="1606744"/>
                  <a:pt x="4253911" y="1568091"/>
                  <a:pt x="4267200" y="1647825"/>
                </a:cubicBezTo>
                <a:cubicBezTo>
                  <a:pt x="4264025" y="1663700"/>
                  <a:pt x="4264915" y="1680970"/>
                  <a:pt x="4257675" y="1695450"/>
                </a:cubicBezTo>
                <a:cubicBezTo>
                  <a:pt x="4251651" y="1707498"/>
                  <a:pt x="4237724" y="1713677"/>
                  <a:pt x="4229100" y="1724025"/>
                </a:cubicBezTo>
                <a:cubicBezTo>
                  <a:pt x="4195959" y="1763795"/>
                  <a:pt x="4228385" y="1746488"/>
                  <a:pt x="4181475" y="1762125"/>
                </a:cubicBezTo>
                <a:cubicBezTo>
                  <a:pt x="4175125" y="1781175"/>
                  <a:pt x="4179133" y="1808136"/>
                  <a:pt x="4162425" y="1819275"/>
                </a:cubicBezTo>
                <a:cubicBezTo>
                  <a:pt x="4143375" y="1831975"/>
                  <a:pt x="4127859" y="1853611"/>
                  <a:pt x="4105275" y="1857375"/>
                </a:cubicBezTo>
                <a:cubicBezTo>
                  <a:pt x="4086225" y="1860550"/>
                  <a:pt x="4067107" y="1863341"/>
                  <a:pt x="4048125" y="1866900"/>
                </a:cubicBezTo>
                <a:cubicBezTo>
                  <a:pt x="4016301" y="1872867"/>
                  <a:pt x="3984813" y="1880627"/>
                  <a:pt x="3952875" y="1885950"/>
                </a:cubicBezTo>
                <a:cubicBezTo>
                  <a:pt x="3933825" y="1889125"/>
                  <a:pt x="3914461" y="1890791"/>
                  <a:pt x="3895725" y="1895475"/>
                </a:cubicBezTo>
                <a:cubicBezTo>
                  <a:pt x="3876244" y="1900345"/>
                  <a:pt x="3858533" y="1912307"/>
                  <a:pt x="3838575" y="1914525"/>
                </a:cubicBezTo>
                <a:lnTo>
                  <a:pt x="3752850" y="1924050"/>
                </a:lnTo>
                <a:cubicBezTo>
                  <a:pt x="3740150" y="1927225"/>
                  <a:pt x="3727841" y="1933575"/>
                  <a:pt x="3714750" y="1933575"/>
                </a:cubicBezTo>
                <a:cubicBezTo>
                  <a:pt x="3548968" y="1933575"/>
                  <a:pt x="3727248" y="1924347"/>
                  <a:pt x="3629025" y="1914525"/>
                </a:cubicBezTo>
                <a:cubicBezTo>
                  <a:pt x="3575225" y="1909145"/>
                  <a:pt x="3521075" y="1908175"/>
                  <a:pt x="3467100" y="1905000"/>
                </a:cubicBezTo>
                <a:cubicBezTo>
                  <a:pt x="3174845" y="1851863"/>
                  <a:pt x="3474786" y="1900590"/>
                  <a:pt x="2838450" y="1876425"/>
                </a:cubicBezTo>
                <a:cubicBezTo>
                  <a:pt x="2762041" y="1873523"/>
                  <a:pt x="2686196" y="1861616"/>
                  <a:pt x="2609850" y="1857375"/>
                </a:cubicBezTo>
                <a:lnTo>
                  <a:pt x="2438400" y="1847850"/>
                </a:lnTo>
                <a:lnTo>
                  <a:pt x="1657350" y="1866900"/>
                </a:lnTo>
                <a:cubicBezTo>
                  <a:pt x="1587333" y="1871019"/>
                  <a:pt x="1447800" y="1885950"/>
                  <a:pt x="1447800" y="1885950"/>
                </a:cubicBezTo>
                <a:cubicBezTo>
                  <a:pt x="1435100" y="1889125"/>
                  <a:pt x="1422701" y="1893945"/>
                  <a:pt x="1409700" y="1895475"/>
                </a:cubicBezTo>
                <a:cubicBezTo>
                  <a:pt x="1230707" y="1916533"/>
                  <a:pt x="1339354" y="1891630"/>
                  <a:pt x="1247775" y="1914525"/>
                </a:cubicBezTo>
                <a:cubicBezTo>
                  <a:pt x="1136650" y="1911350"/>
                  <a:pt x="1025399" y="1911167"/>
                  <a:pt x="914400" y="1905000"/>
                </a:cubicBezTo>
                <a:cubicBezTo>
                  <a:pt x="853835" y="1901635"/>
                  <a:pt x="793761" y="1892192"/>
                  <a:pt x="733425" y="1885950"/>
                </a:cubicBezTo>
                <a:cubicBezTo>
                  <a:pt x="593389" y="1871464"/>
                  <a:pt x="685332" y="1882320"/>
                  <a:pt x="561975" y="1866900"/>
                </a:cubicBezTo>
                <a:cubicBezTo>
                  <a:pt x="459830" y="1869028"/>
                  <a:pt x="207703" y="1902473"/>
                  <a:pt x="47625" y="1866900"/>
                </a:cubicBezTo>
                <a:cubicBezTo>
                  <a:pt x="37824" y="1864722"/>
                  <a:pt x="28575" y="1860550"/>
                  <a:pt x="19050" y="1857375"/>
                </a:cubicBezTo>
                <a:cubicBezTo>
                  <a:pt x="12700" y="1847850"/>
                  <a:pt x="0" y="1840248"/>
                  <a:pt x="0" y="1828800"/>
                </a:cubicBezTo>
                <a:cubicBezTo>
                  <a:pt x="0" y="1794795"/>
                  <a:pt x="20835" y="1768972"/>
                  <a:pt x="38100" y="1743075"/>
                </a:cubicBezTo>
                <a:cubicBezTo>
                  <a:pt x="55422" y="1621819"/>
                  <a:pt x="32021" y="1717132"/>
                  <a:pt x="66675" y="1647825"/>
                </a:cubicBezTo>
                <a:cubicBezTo>
                  <a:pt x="71165" y="1638845"/>
                  <a:pt x="69928" y="1627090"/>
                  <a:pt x="76200" y="1619250"/>
                </a:cubicBezTo>
                <a:cubicBezTo>
                  <a:pt x="83351" y="1610311"/>
                  <a:pt x="95250" y="1606550"/>
                  <a:pt x="104775" y="1600200"/>
                </a:cubicBezTo>
                <a:cubicBezTo>
                  <a:pt x="111125" y="1590675"/>
                  <a:pt x="115210" y="1579163"/>
                  <a:pt x="123825" y="1571625"/>
                </a:cubicBezTo>
                <a:cubicBezTo>
                  <a:pt x="203912" y="1501549"/>
                  <a:pt x="152860" y="1552345"/>
                  <a:pt x="209550" y="1524000"/>
                </a:cubicBezTo>
                <a:cubicBezTo>
                  <a:pt x="219789" y="1518880"/>
                  <a:pt x="227603" y="1509459"/>
                  <a:pt x="238125" y="1504950"/>
                </a:cubicBezTo>
                <a:cubicBezTo>
                  <a:pt x="250157" y="1499793"/>
                  <a:pt x="263686" y="1499187"/>
                  <a:pt x="276225" y="1495425"/>
                </a:cubicBezTo>
                <a:cubicBezTo>
                  <a:pt x="295459" y="1489655"/>
                  <a:pt x="333375" y="1476375"/>
                  <a:pt x="333375" y="1476375"/>
                </a:cubicBezTo>
                <a:lnTo>
                  <a:pt x="647700" y="1485900"/>
                </a:lnTo>
                <a:cubicBezTo>
                  <a:pt x="682733" y="1487492"/>
                  <a:pt x="717406" y="1495425"/>
                  <a:pt x="752475" y="1495425"/>
                </a:cubicBezTo>
                <a:lnTo>
                  <a:pt x="1752600" y="1485900"/>
                </a:lnTo>
                <a:lnTo>
                  <a:pt x="1885950" y="1476375"/>
                </a:lnTo>
                <a:cubicBezTo>
                  <a:pt x="2098805" y="1464212"/>
                  <a:pt x="2048709" y="1522749"/>
                  <a:pt x="2105025" y="1438275"/>
                </a:cubicBezTo>
                <a:cubicBezTo>
                  <a:pt x="2101850" y="1416050"/>
                  <a:pt x="2101951" y="1393104"/>
                  <a:pt x="2095500" y="1371600"/>
                </a:cubicBezTo>
                <a:cubicBezTo>
                  <a:pt x="2089817" y="1352656"/>
                  <a:pt x="2060024" y="1326599"/>
                  <a:pt x="2047875" y="1314450"/>
                </a:cubicBezTo>
                <a:cubicBezTo>
                  <a:pt x="2013137" y="1210237"/>
                  <a:pt x="2068539" y="1368087"/>
                  <a:pt x="2019300" y="1257300"/>
                </a:cubicBezTo>
                <a:cubicBezTo>
                  <a:pt x="2003286" y="1221268"/>
                  <a:pt x="1999672" y="1168015"/>
                  <a:pt x="1962150" y="1143000"/>
                </a:cubicBezTo>
                <a:cubicBezTo>
                  <a:pt x="1880258" y="1088405"/>
                  <a:pt x="1983870" y="1153860"/>
                  <a:pt x="1905000" y="1114425"/>
                </a:cubicBezTo>
                <a:cubicBezTo>
                  <a:pt x="1888441" y="1106146"/>
                  <a:pt x="1873074" y="1095662"/>
                  <a:pt x="1857375" y="1085850"/>
                </a:cubicBezTo>
                <a:cubicBezTo>
                  <a:pt x="1768526" y="1030320"/>
                  <a:pt x="1894630" y="1109029"/>
                  <a:pt x="1800225" y="1038225"/>
                </a:cubicBezTo>
                <a:cubicBezTo>
                  <a:pt x="1785414" y="1027117"/>
                  <a:pt x="1767411" y="1020758"/>
                  <a:pt x="1752600" y="1009650"/>
                </a:cubicBezTo>
                <a:cubicBezTo>
                  <a:pt x="1741824" y="1001568"/>
                  <a:pt x="1734945" y="988962"/>
                  <a:pt x="1724025" y="981075"/>
                </a:cubicBezTo>
                <a:cubicBezTo>
                  <a:pt x="1677623" y="947563"/>
                  <a:pt x="1630591" y="914666"/>
                  <a:pt x="1581150" y="885825"/>
                </a:cubicBezTo>
                <a:cubicBezTo>
                  <a:pt x="1458177" y="814091"/>
                  <a:pt x="1508695" y="833098"/>
                  <a:pt x="1438275" y="809625"/>
                </a:cubicBezTo>
                <a:cubicBezTo>
                  <a:pt x="1399312" y="770662"/>
                  <a:pt x="1346072" y="711136"/>
                  <a:pt x="1295400" y="685800"/>
                </a:cubicBezTo>
                <a:cubicBezTo>
                  <a:pt x="1282700" y="679450"/>
                  <a:pt x="1268854" y="675003"/>
                  <a:pt x="1257300" y="666750"/>
                </a:cubicBezTo>
                <a:cubicBezTo>
                  <a:pt x="1246339" y="658920"/>
                  <a:pt x="1239933" y="645647"/>
                  <a:pt x="1228725" y="638175"/>
                </a:cubicBezTo>
                <a:cubicBezTo>
                  <a:pt x="1220371" y="632606"/>
                  <a:pt x="1209130" y="633140"/>
                  <a:pt x="1200150" y="628650"/>
                </a:cubicBezTo>
                <a:cubicBezTo>
                  <a:pt x="1189911" y="623530"/>
                  <a:pt x="1182036" y="614249"/>
                  <a:pt x="1171575" y="609600"/>
                </a:cubicBezTo>
                <a:cubicBezTo>
                  <a:pt x="1153225" y="601445"/>
                  <a:pt x="1131133" y="601689"/>
                  <a:pt x="1114425" y="590550"/>
                </a:cubicBezTo>
                <a:lnTo>
                  <a:pt x="1028700" y="533400"/>
                </a:lnTo>
                <a:cubicBezTo>
                  <a:pt x="1019175" y="527050"/>
                  <a:pt x="1010985" y="517970"/>
                  <a:pt x="1000125" y="514350"/>
                </a:cubicBezTo>
                <a:lnTo>
                  <a:pt x="914400" y="485775"/>
                </a:lnTo>
                <a:cubicBezTo>
                  <a:pt x="904875" y="482600"/>
                  <a:pt x="895565" y="478685"/>
                  <a:pt x="885825" y="476250"/>
                </a:cubicBezTo>
                <a:lnTo>
                  <a:pt x="847725" y="466725"/>
                </a:lnTo>
                <a:cubicBezTo>
                  <a:pt x="824929" y="467811"/>
                  <a:pt x="625336" y="473103"/>
                  <a:pt x="561975" y="485775"/>
                </a:cubicBezTo>
                <a:cubicBezTo>
                  <a:pt x="542284" y="489713"/>
                  <a:pt x="523875" y="498475"/>
                  <a:pt x="504825" y="504825"/>
                </a:cubicBezTo>
                <a:cubicBezTo>
                  <a:pt x="495300" y="508000"/>
                  <a:pt x="486095" y="512381"/>
                  <a:pt x="476250" y="514350"/>
                </a:cubicBezTo>
                <a:lnTo>
                  <a:pt x="428625" y="523875"/>
                </a:lnTo>
                <a:cubicBezTo>
                  <a:pt x="361950" y="520700"/>
                  <a:pt x="295138" y="519673"/>
                  <a:pt x="228600" y="514350"/>
                </a:cubicBezTo>
                <a:cubicBezTo>
                  <a:pt x="200822" y="512128"/>
                  <a:pt x="167508" y="494733"/>
                  <a:pt x="142875" y="485775"/>
                </a:cubicBezTo>
                <a:cubicBezTo>
                  <a:pt x="68064" y="458571"/>
                  <a:pt x="106310" y="480448"/>
                  <a:pt x="57150" y="447675"/>
                </a:cubicBezTo>
                <a:cubicBezTo>
                  <a:pt x="53975" y="425450"/>
                  <a:pt x="51641" y="403089"/>
                  <a:pt x="47625" y="381000"/>
                </a:cubicBezTo>
                <a:cubicBezTo>
                  <a:pt x="45283" y="368120"/>
                  <a:pt x="38100" y="355991"/>
                  <a:pt x="38100" y="342900"/>
                </a:cubicBezTo>
                <a:cubicBezTo>
                  <a:pt x="38100" y="317302"/>
                  <a:pt x="40890" y="291396"/>
                  <a:pt x="47625" y="266700"/>
                </a:cubicBezTo>
                <a:cubicBezTo>
                  <a:pt x="50637" y="255656"/>
                  <a:pt x="60325" y="247650"/>
                  <a:pt x="66675" y="238125"/>
                </a:cubicBezTo>
                <a:cubicBezTo>
                  <a:pt x="69850" y="225425"/>
                  <a:pt x="73360" y="212804"/>
                  <a:pt x="76200" y="200025"/>
                </a:cubicBezTo>
                <a:cubicBezTo>
                  <a:pt x="82061" y="173650"/>
                  <a:pt x="80923" y="142907"/>
                  <a:pt x="104775" y="123825"/>
                </a:cubicBezTo>
                <a:cubicBezTo>
                  <a:pt x="112615" y="117553"/>
                  <a:pt x="123825" y="117475"/>
                  <a:pt x="133350" y="114300"/>
                </a:cubicBezTo>
                <a:cubicBezTo>
                  <a:pt x="136525" y="104775"/>
                  <a:pt x="136603" y="93565"/>
                  <a:pt x="142875" y="85725"/>
                </a:cubicBezTo>
                <a:cubicBezTo>
                  <a:pt x="150026" y="76786"/>
                  <a:pt x="166688" y="61912"/>
                  <a:pt x="171450" y="571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93" y="4593128"/>
            <a:ext cx="2843213" cy="13209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98500" y="5920859"/>
            <a:ext cx="3276600" cy="48363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604313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Basic Graph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  <a:endCxn id="18" idx="3"/>
          </p:cNvCxnSpPr>
          <p:nvPr/>
        </p:nvCxnSpPr>
        <p:spPr>
          <a:xfrm flipH="1" flipV="1">
            <a:off x="3975100" y="6162675"/>
            <a:ext cx="1130300" cy="6512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6412468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set of triple patterns)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Join Variables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24200" y="5905500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5791200"/>
            <a:ext cx="3276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Join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  <a:endCxn id="13" idx="3"/>
          </p:cNvCxnSpPr>
          <p:nvPr/>
        </p:nvCxnSpPr>
        <p:spPr>
          <a:xfrm flipH="1">
            <a:off x="3733800" y="5975866"/>
            <a:ext cx="1447800" cy="5054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1600" y="6160532"/>
            <a:ext cx="32766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appearing in more than one triple pattern)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57450" y="6141482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4" idx="1"/>
            <a:endCxn id="17" idx="3"/>
          </p:cNvCxnSpPr>
          <p:nvPr/>
        </p:nvCxnSpPr>
        <p:spPr>
          <a:xfrm flipH="1">
            <a:off x="3067050" y="5975866"/>
            <a:ext cx="2114550" cy="2865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9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46314" y="5334000"/>
            <a:ext cx="8469086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are the titles of the </a:t>
            </a:r>
            <a:r>
              <a:rPr lang="en-IE" sz="15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(first two)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movies in the Sharknado series?”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UNION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105403"/>
            <a:ext cx="3733800" cy="561579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9530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05402"/>
            <a:ext cx="4267200" cy="150913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5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52400" y="53340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“Give me the titles of all movies and, </a:t>
            </a:r>
            <a:r>
              <a:rPr lang="en-IE" sz="2000" u="sng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if available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, their first-aired date?”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OPTIONAL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3"/>
            <a:ext cx="4528733" cy="457197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029204"/>
            <a:ext cx="3467099" cy="1190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92627" y="5955268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UNBOUND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2627" y="6324600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without a binding in a solution)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3800" y="5365492"/>
            <a:ext cx="1477560" cy="12090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7" name="Straight Arrow Connector 16"/>
          <p:cNvCxnSpPr>
            <a:stCxn id="13" idx="0"/>
            <a:endCxn id="16" idx="2"/>
          </p:cNvCxnSpPr>
          <p:nvPr/>
        </p:nvCxnSpPr>
        <p:spPr>
          <a:xfrm flipV="1">
            <a:off x="6756994" y="5486400"/>
            <a:ext cx="1525586" cy="46886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Filtering results</a:t>
            </a:r>
            <a:endParaRPr lang="en-IE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53340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were first aired in 2014?”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5"/>
            <a:ext cx="2080260" cy="325755"/>
          </a:xfrm>
          <a:prstGeom prst="rect">
            <a:avLst/>
          </a:prstGeom>
        </p:spPr>
      </p:pic>
      <p:sp>
        <p:nvSpPr>
          <p:cNvPr id="7" name="Content Placeholder 3 1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 2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: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Empty Results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953001"/>
            <a:ext cx="2286000" cy="4572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10" idx="0"/>
            <a:endCxn id="12" idx="2"/>
          </p:cNvCxnSpPr>
          <p:nvPr/>
        </p:nvCxnSpPr>
        <p:spPr>
          <a:xfrm flipH="1" flipV="1">
            <a:off x="5562600" y="5410201"/>
            <a:ext cx="1303657" cy="1875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200523"/>
            <a:ext cx="7108497" cy="314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790201" cy="1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9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4343401" y="5040091"/>
            <a:ext cx="464819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happens in this case where </a:t>
            </a:r>
            <a:r>
              <a:rPr lang="en-IE" dirty="0" smtClean="0"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?date</a:t>
            </a: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bound in data to a string?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399" y="5830669"/>
            <a:ext cx="4648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FILTER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 </a:t>
            </a:r>
            <a:r>
              <a:rPr lang="en-IE" sz="1200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(and other functions we see later) 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expect certain types. If not given, a type error is given. 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790201" cy="1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Boolean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operators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/>
              <a:t>s evaluate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,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or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error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Only results evaluating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are returned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apply AND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&amp;&amp;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 or </a:t>
            </a:r>
            <a:r>
              <a:rPr lang="en-IE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||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also apply NOT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→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endParaRPr lang="en-IE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4876800"/>
            <a:ext cx="1600199" cy="16406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Operators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1"/>
            <a:ext cx="6968249" cy="4725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3043828" cy="7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och ness mon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392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SPARQL Functions: Existence, equality, if ...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099"/>
            <a:ext cx="7980949" cy="22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1466729" cy="1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Terms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29543" cy="50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Strings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unt von count sesame str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339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</a:t>
            </a:r>
            <a:r>
              <a:rPr lang="en-IE" dirty="0" err="1" smtClean="0"/>
              <a:t>Numerics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1692" cy="15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Temporal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2435" cy="2429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82064" cy="48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finge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Hashing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3178" cy="15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Casting between types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Y</a:t>
            </a:r>
            <a:r>
              <a:rPr lang="en-IE" sz="2400" dirty="0" smtClean="0"/>
              <a:t>: always allowed</a:t>
            </a:r>
          </a:p>
          <a:p>
            <a:r>
              <a:rPr lang="en-IE" sz="2400" dirty="0" smtClean="0">
                <a:solidFill>
                  <a:srgbClr val="FF0000"/>
                </a:solidFill>
              </a:rPr>
              <a:t>N</a:t>
            </a:r>
            <a:r>
              <a:rPr lang="en-IE" sz="2400" dirty="0" smtClean="0"/>
              <a:t>: never allowed</a:t>
            </a:r>
          </a:p>
          <a:p>
            <a:r>
              <a:rPr lang="en-IE" sz="2400" dirty="0" smtClean="0"/>
              <a:t>M: depends on value </a:t>
            </a:r>
          </a:p>
          <a:p>
            <a:pPr lvl="1"/>
            <a:r>
              <a:rPr lang="en-IE" sz="1600" dirty="0" smtClean="0"/>
              <a:t>e.g.,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"2"^^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 smtClean="0"/>
              <a:t> can be mapped to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r>
              <a:rPr lang="en-IE" sz="1600" dirty="0"/>
              <a:t> </a:t>
            </a:r>
            <a:r>
              <a:rPr lang="en-IE" sz="1600" dirty="0" smtClean="0"/>
              <a:t>but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"P"^^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/>
              <a:t>cannot</a:t>
            </a:r>
            <a:endParaRPr lang="en-I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00425"/>
            <a:ext cx="60388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71887"/>
            <a:ext cx="21145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9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</a:t>
            </a:r>
            <a:r>
              <a:rPr lang="en-IE" dirty="0" err="1" smtClean="0"/>
              <a:t>i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1" y="4648201"/>
            <a:ext cx="3973338" cy="20354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5948428"/>
            <a:ext cx="4127500" cy="376172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36664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(ii)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5638800"/>
            <a:ext cx="2197100" cy="503386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6324600"/>
            <a:ext cx="4114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Can do negation!</a:t>
            </a:r>
          </a:p>
        </p:txBody>
      </p:sp>
    </p:spTree>
    <p:extLst>
      <p:ext uri="{BB962C8B-B14F-4D97-AF65-F5344CB8AC3E}">
        <p14:creationId xmlns:p14="http://schemas.microsoft.com/office/powerpoint/2010/main" val="41583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Types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82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*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2" y="5105403"/>
            <a:ext cx="3054668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projection</a:t>
            </a:r>
            <a:endParaRPr lang="en-IE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3"/>
            <a:ext cx="1531620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095128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DEFAULT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Bag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464460"/>
            <a:ext cx="2094411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(number of results returned must correspond to number of matches in data)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91892"/>
            <a:ext cx="1531620" cy="48649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6560821" y="5203124"/>
            <a:ext cx="412568" cy="63201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88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DISTINCT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191000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DISTINCT: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Set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560332"/>
            <a:ext cx="209441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(each result row must be unique)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88258"/>
            <a:ext cx="1531620" cy="252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560820" y="4883498"/>
            <a:ext cx="412569" cy="83076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4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5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0" y="5105403"/>
            <a:ext cx="1531620" cy="9729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876799" y="5029200"/>
            <a:ext cx="3657601" cy="1143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4951514"/>
            <a:ext cx="5334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9377" y="3859211"/>
            <a:ext cx="26670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May (but do not </a:t>
            </a:r>
            <a:r>
              <a:rPr lang="en-IE" u="sng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to) return duplicates. </a:t>
            </a:r>
          </a:p>
          <a:p>
            <a:pPr algn="ctr"/>
            <a:r>
              <a:rPr lang="en-IE" sz="1200" dirty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n-IE" sz="12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 allows the engine do whatever is most efficient.)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7543800" y="4874874"/>
            <a:ext cx="239077" cy="15432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5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5105404"/>
            <a:ext cx="634365" cy="2443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ASK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6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08" y="5105404"/>
            <a:ext cx="212019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if there is a match,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otherwise.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29201" y="5119300"/>
            <a:ext cx="634365" cy="2304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22"/>
          <p:cNvCxnSpPr>
            <a:stCxn id="18" idx="1"/>
            <a:endCxn id="19" idx="3"/>
          </p:cNvCxnSpPr>
          <p:nvPr/>
        </p:nvCxnSpPr>
        <p:spPr>
          <a:xfrm flipH="1" flipV="1">
            <a:off x="5663566" y="5234510"/>
            <a:ext cx="979242" cy="33255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6800" y="5119299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6999" y="6179916"/>
            <a:ext cx="3733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based on the matching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0333" y="5112353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DESCRIBE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(non-normative feature)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3865" y="6096000"/>
            <a:ext cx="3997443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“describing” the returned results. This is an non-normative feature. What should be returned is left open.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Solution Modifiers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8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ORDER BY 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be used to order results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By default ascending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), can specify descending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order lexicographically on multiple items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LIMIT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Return only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OFFSET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Skip the first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181600"/>
            <a:ext cx="4888040" cy="1455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3072516"/>
            <a:ext cx="4953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Without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results for queries with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or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might be non-deterministic!</a:t>
            </a:r>
          </a:p>
        </p:txBody>
      </p:sp>
    </p:spTree>
    <p:extLst>
      <p:ext uri="{BB962C8B-B14F-4D97-AF65-F5344CB8AC3E}">
        <p14:creationId xmlns:p14="http://schemas.microsoft.com/office/powerpoint/2010/main" val="216197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4044041" cy="1452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7771" y="1676400"/>
            <a:ext cx="46482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 order of execution is always: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n-GB" dirty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LIMIT</a:t>
            </a:r>
          </a:p>
          <a:p>
            <a:pPr algn="ctr"/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Changing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of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 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makes no difference to the query solutions.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5181600"/>
            <a:ext cx="4044605" cy="145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1" y="5859030"/>
            <a:ext cx="217962" cy="1406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7771" y="3155650"/>
            <a:ext cx="4648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ORDER BY 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must come before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</a:p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according to the query syntax</a:t>
            </a:r>
          </a:p>
        </p:txBody>
      </p:sp>
    </p:spTree>
    <p:extLst>
      <p:ext uri="{BB962C8B-B14F-4D97-AF65-F5344CB8AC3E}">
        <p14:creationId xmlns:p14="http://schemas.microsoft.com/office/powerpoint/2010/main" val="10765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br>
              <a:rPr lang="en-IE" dirty="0" smtClean="0"/>
            </a:br>
            <a:r>
              <a:rPr lang="en-IE" dirty="0"/>
              <a:t>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07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...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0"/>
            <a:ext cx="43053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34" y="838201"/>
            <a:ext cx="1811615" cy="1798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469" y="838200"/>
            <a:ext cx="1691980" cy="179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848132"/>
            <a:ext cx="1794525" cy="179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636920"/>
            <a:ext cx="1862887" cy="1737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833" y="2645610"/>
            <a:ext cx="1760343" cy="1729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940" y="2645610"/>
            <a:ext cx="1845797" cy="1772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799" y="4360911"/>
            <a:ext cx="5357938" cy="202464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3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Importance of context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676400"/>
            <a:ext cx="809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5"/>
            <a:ext cx="3947134" cy="349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4022862" cy="12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2154577"/>
            <a:ext cx="4025045" cy="12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7968307" cy="12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212" cy="12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2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  <p:pic>
        <p:nvPicPr>
          <p:cNvPr id="13314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"context"?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9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/>
              <a:t>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5549025"/>
            <a:ext cx="9144000" cy="130897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990600"/>
            <a:ext cx="9144000" cy="382049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800"/>
            <a:ext cx="5645414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799"/>
            <a:ext cx="5651387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93091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5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E" sz="7200" dirty="0" smtClean="0"/>
              <a:t>DATA  </a:t>
            </a:r>
            <a:endParaRPr lang="en-IE" sz="7200" dirty="0"/>
          </a:p>
        </p:txBody>
      </p:sp>
      <p:sp>
        <p:nvSpPr>
          <p:cNvPr id="9" name="Rectangle 8"/>
          <p:cNvSpPr/>
          <p:nvPr/>
        </p:nvSpPr>
        <p:spPr>
          <a:xfrm flipH="1">
            <a:off x="3930914" y="0"/>
            <a:ext cx="521308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7200" dirty="0" smtClean="0"/>
              <a:t>CONTEXT  </a:t>
            </a:r>
            <a:endParaRPr lang="en-IE" sz="7200" dirty="0"/>
          </a:p>
        </p:txBody>
      </p:sp>
    </p:spTree>
    <p:extLst>
      <p:ext uri="{BB962C8B-B14F-4D97-AF65-F5344CB8AC3E}">
        <p14:creationId xmlns:p14="http://schemas.microsoft.com/office/powerpoint/2010/main" val="20572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5"/>
            <a:ext cx="7968022" cy="1276670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6"/>
            <a:ext cx="7968022" cy="1270517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7968117" cy="1271721"/>
          </a:xfrm>
          <a:prstGeom prst="rect">
            <a:avLst/>
          </a:prstGeom>
        </p:spPr>
      </p:pic>
      <p:pic>
        <p:nvPicPr>
          <p:cNvPr id="7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9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2" y="4666001"/>
            <a:ext cx="7152882" cy="1650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4267200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00" dirty="0" smtClean="0"/>
              <a:t>*</a:t>
            </a:r>
            <a:endParaRPr lang="en-IE" sz="115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3751601"/>
            <a:ext cx="373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how to represent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as graph data: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Representation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79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First SPARQL (1.0)</a:t>
            </a:r>
          </a:p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Then SPARQL 1.1</a:t>
            </a:r>
            <a:endParaRPr lang="en-IE" dirty="0">
              <a:solidFill>
                <a:schemeClr val="accent6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7637"/>
            <a:ext cx="8739187" cy="4798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r>
              <a:rPr lang="en-IE" dirty="0" smtClean="0"/>
              <a:t>: Qualifiers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175" y="1311275"/>
            <a:ext cx="6137275" cy="11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09942" cy="140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13165" cy="188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strike="sngStrike" dirty="0" smtClean="0">
                <a:solidFill>
                  <a:srgbClr val="FF0000"/>
                </a:solidFill>
              </a:rPr>
              <a:t>Quins</a:t>
            </a:r>
            <a:endParaRPr lang="en-IE" strike="sngStrike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2"/>
            <a:ext cx="6414954" cy="188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72450" y="25321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4480" cy="18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Sextuples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How to ask:</a:t>
            </a:r>
            <a:r>
              <a:rPr lang="en-IE" sz="2000" dirty="0" smtClean="0"/>
              <a:t> “Who stars in ‘Sharknado’?”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65014"/>
            <a:ext cx="7885435" cy="2599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199"/>
            <a:ext cx="8614637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4143" y="464820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667000" y="5105400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91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201"/>
            <a:ext cx="8620214" cy="2987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328509" y="2197749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54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Named Graphs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924241"/>
            <a:ext cx="2493612" cy="70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29157"/>
            <a:ext cx="2493612" cy="7072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0837" cy="173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58047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1251" cy="173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50" y="5804406"/>
            <a:ext cx="3200363" cy="9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47148" cy="1685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2600" y="5870915"/>
            <a:ext cx="2819400" cy="987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5960698"/>
            <a:ext cx="2477524" cy="7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10193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Singleton Properties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962400"/>
            <a:ext cx="3677047" cy="16880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849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[</a:t>
            </a:r>
            <a:r>
              <a:rPr lang="en-GB" dirty="0"/>
              <a:t>Nguyen et al. 14]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817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18]</a:t>
            </a:r>
            <a:endParaRPr lang="en-IE" dirty="0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4" y="4050631"/>
            <a:ext cx="2577488" cy="17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 1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 2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5105400"/>
            <a:ext cx="3772427" cy="137484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19]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79" y="3962400"/>
            <a:ext cx="2482521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Named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550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Named Graphs</a:t>
            </a:r>
            <a:r>
              <a:rPr lang="en-IE" dirty="0" smtClean="0"/>
              <a:t>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7170" name="Picture 2" descr="Image result for sparq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0780"/>
            <a:ext cx="17907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58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defined over a Dataset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1447801"/>
            <a:ext cx="6355649" cy="29012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4800600"/>
            <a:ext cx="83058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Core idea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SPARQL can support multiple RDF graphs, not just one.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When using SPARQL, you can partition your data into multiple graphs.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 default graph is chosen if you don’t specify a graph.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Otherwise you can explicitly select a named graph using it’s IRI name.</a:t>
            </a:r>
          </a:p>
        </p:txBody>
      </p:sp>
    </p:spTree>
    <p:extLst>
      <p:ext uri="{BB962C8B-B14F-4D97-AF65-F5344CB8AC3E}">
        <p14:creationId xmlns:p14="http://schemas.microsoft.com/office/powerpoint/2010/main" val="7504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dataset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447797"/>
            <a:ext cx="7756800" cy="897828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600" y="2819400"/>
            <a:ext cx="8229600" cy="4906963"/>
          </a:xfrm>
        </p:spPr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define a default graph for the query using graph names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multiple graphs are specified, they are RDF-merged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select the active named graphs to be used for the query</a:t>
            </a: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0423" y="4946310"/>
            <a:ext cx="42741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IE" dirty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Using either feature clears the index dataset</a:t>
            </a:r>
            <a:endParaRPr lang="en-IE" sz="1600" dirty="0">
              <a:solidFill>
                <a:schemeClr val="accent2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81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bottomrule&#10;\end{tabular}&#10;\end{document}&#10;"/>
  <p:tag name="IGUANATEXSIZE" val="20"/>
  <p:tag name="IGUANATEXCURSOR" val="6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6,8463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:SPiñera &amp; :president &amp; :Chile &amp; :replaces &amp; :MBachelet \\&#10;:SPiñera &amp; :president &amp; :Chile &amp; :start &amp; &quot;2018&quot;\mdatatype xsd:gYear \\&#10;\bottomrule&#10;\end{tabular}&#10;\end{document}&#10;"/>
  <p:tag name="IGUANATEXSIZE" val="20"/>
  <p:tag name="IGUANATEXCURSOR" val="7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125,576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color{red} :SPiñera &amp; \color{red} :president &amp; \color{red} :Chile &amp; \color{red} :replaces &amp; \color{red} :MBachelet \\&#10;\color{red} :SPiñera &amp; \color{red} :president &amp; \color{red} :Chile &amp; \color{red} :start &amp; \color{red} &quot;2018&quot;\mdatatype xsd:gYear \\&#10;\bottomrule&#10;\end{tabular}&#10;\end{document}&#10;"/>
  <p:tag name="IGUANATEXSIZE" val="20"/>
  <p:tag name="IGUANATEXCURSOR" val="9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:SPiñera &amp; :president &amp; :Chile &amp; :start &amp; &quot;2010&quot;\mdatatype xsd:gYear &amp; :E1 \\&#10;:SPiñera &amp; :president &amp; :Chile &amp; :end &amp; &quot;2014&quot;\mdatatype xsd:gYear &amp; :E1\\&#10;:SPiñera &amp; :president &amp; :Chile &amp; :replaces &amp; :MBachelet &amp; :E1 \\&#10;:SPiñera &amp; :president &amp; :Chile &amp; :replacedBy &amp; :MBachelet  &amp; :E1\\&#10;\color{green!50!black} :SPiñera &amp; \color{green!50!black} :president &amp; \color{green!50!black} :Chile &amp; \color{green!50!black} :replaces &amp; \color{green!50!black}  :MBachelet &amp; \color{green!50!black} :E2 \\&#10;\color{green!50!black} :SPiñera &amp; \color{green!50!black} :president &amp; \color{green!50!black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7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6,6296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  %%%%% node n1 &#10;  \node[rect] (n1) {&#10;   \alt{102pt}{ &#10;    \uri{...}}};&#10;  &#10;  %%%%% label of n1&#10;  \node[rt] (ln1) at (n1.north) {\uri{:SPiñera}};&#10;  &#10;  %%%%% node n2&#10;  \node[rect, right=4.5cm of n1] (n2) {&#10;   \alt{100pt}{ &#10;    \uri{...}\\}};&#10;  &#10;  %%%%% label of n2&#10;  \node[rt] (ln2) at (n2.north) {\uri{:Chile}};&#10;  &#10;  %%%%% edge e1&#10;  \draw[arrout,bend left=45] (n1.north east) to &#10;  node[below, rect] (e1) {&#10;   \alt{97pt}{&#10;    \\[-3ex]&#10;    \uri{start} &amp; =\,\uri{&quot;2010&quot;[\textsc{year}] }\\[-1ex]&#10;    \uri{end} &amp; =\,\uri{&quot;2014&quot;[\textsc{year}]}\\[-1ex]  &#10;    \uri{replaces} &amp; =\,\uri{:MBachelet}\\[-1ex]&#10;    \uri{replacedBy} &amp; =\,\uri{:MBachelet}}}&#10;  (n2.north west);&#10;  &#10;  %%%%% label of e1&#10;  \node[rt,text=blue] (le1) at (e1.north) {\uri{E1 $:$ president}};  &#10;  &#10;  %%%%% edge e2&#10;  \draw[arrout,bend right=45] (n1.south east) to &#10;  node[below, rect] (e1) {&#10;   \alt{97pt}{&#10;    \\[-3ex]&#10;    \uri{start} &amp; =\,\uri{&quot;2018&quot;[\textsc{year}] }\\[-1ex]  &#10;    \hphantom{\uri{xx}}\uri{replaces} &amp; =\,\uri{:MBachelet}}}&#10;  (n2.south west);&#10;  &#10;  %%%%% label of e1&#10;  \node[rt,text=blue] (le1) at (e1.north) {\uri{E2 $:$ president}};  &#10;  \end{tikzpicture}&#10;\end{document}"/>
  <p:tag name="IGUANATEXSIZE" val="20"/>
  <p:tag name="IGUANATEXCURSOR" val="5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1028"/>
  <p:tag name="ORIGINALWIDTH" val="720,0347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,minimum width=5.4cm,minimum height=0.7cm] (e2) {}&#10;  edge[arrout] node[lab] {:start} (tte)&#10;  edge[arrout] node[lab] {:replaces} (mb);&#10;  &#10;\node[iri,right=1ex of e2.west,anchor=west] (sp1) {:SPiñera};&#10;&#10;\node[iri,right=\hgap of sp1] (ch1) {:Chile}&#10;  edge[arrin] node[iri,draw=none] {:president} (sp1);  &#10;&#10;&#10;&#10;&#10;\end{tikzpicture}&#10;\end{document}"/>
  <p:tag name="IGUANATEXSIZE" val="16"/>
  <p:tag name="IGUANATEXCURSOR" val="49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4301"/>
  <p:tag name="ORIGINALWIDTH" val="720,3619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&#10;  edge[arrin] node[lab] {:start} (e1);&#10;&#10;\node[iri,right=\hgap of ttf,yshift=-0.5\vgap,minimum width=5.4cm,minimum height=0.7cm,invisible] (e2) {}&#10;  edge[arrout,invisible] node[lab,invisible] {:start} (tte)&#10;  edge[arrout,invisible] node[lab,invisible] {:replaces} (mb);&#10;  &#10;\node[iri,right=1ex of e2.west,anchor=west,invisible] (sp1) {:SPiñera};&#10;&#10;\node[iri,right=\hgap of sp1,invisible] (ch1) {:Chile}&#10;  edge[arrin,invisible] node[iri,draw=none,invisible] {:president} (sp1);  &#10;&#10;&#10;&#10;&#10;\end{tikzpicture}&#10;\end{document}"/>
  <p:tag name="IGUANATEXSIZE" val="16"/>
  <p:tag name="IGUANATEXCURSOR" val="48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1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39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2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40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p) {:president}&#10;  edge[arrin] node[lab] {rdf:predicate} (e1);&#10;&#10;\node[iri,above=0.5\vgap of p] (sp) {:SPiñera}&#10;  edge[arrin] node[lab] {rdf:subject} (e1);&#10;&#10;\node[iri,below=0.5\vgap of p] (ch) {:Chile}&#10;  edge[arrin] node[lab] {rdf:object} (e1);&#10;&#10;\node[iri,right=\hgap of p,anchor=center] (e2) {:E2}&#10;  edge[arrout] node[lab] {rdf:predicate} (p)&#10;  edge[arrout] node[lab] {rdf:subject} (sp)&#10;  edge[arrout] node[lab] {rdf:object} (ch)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,invisible] (p) {:president}&#10;  edge[arrin,invisible] node[lab,invisible] {rdf:predicate} (e1);&#10;&#10;\node[iri,above=0.5\vgap of p] (sp) {:SPiñera}&#10;  edge[arrout] node[lab] {:president-s} (e1);&#10;&#10;\node[iri,below=0.5\vgap of p] (ch) {:Chile}&#10;  edge[arrin] node[lab] {:president-v} (e1);&#10;&#10;\node[iri,right=\hgap of p,anchor=center] (e2) {:E2}&#10;  edge[arrin] node[lab] {:president-s} (sp)&#10;  edge[arrout] node[lab] {:president-v} (ch);&#10;&#10;&#10;\end{tikzpicture}&#10;\end{document}"/>
  <p:tag name="IGUANATEXSIZE" val="16"/>
  <p:tag name="IGUANATEXCURSOR" val="43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6,5902"/>
  <p:tag name="ORIGINALWIDTH" val="2123,54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president};&#10;&#10;\node[iri,right=\hgap of e1,yshift=0.4\vgap] (p) {:president-v}&#10;  edge[arrin] node[lab] {:pv} (e1);&#10;&#10;\node[iri,right=\hgap of e1,yshift=-0.4\vgap] (p) {:president-s}&#10;  edge[arrin] node[lab] {:ps} (e1);&#10;&#10;\end{tikzpicture}&#10;\end{document}"/>
  <p:tag name="IGUANATEXSIZE" val="16"/>
  <p:tag name="IGUANATEXCURSOR" val="41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1707,238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circle,anchor=center] (h) {};&#10;&#10;\node[iri,right=\hgap of h] (p) {:president}&#10;  edge[arrin] node[lab,xshift=0.3cm] {:p} (h);&#10;&#10;\node[iri,above=0.5\vgap of p] (sp) {:SPiñera}&#10;  edge[arrin,bend left=20,anchor=south] node[lab] {:s} (h);&#10;&#10;\node[iri,below=0.5\vgap of p] (ch) {:Chile}&#10;  edge[arrin,bend right=20,anchor=north] node[lab] {:o} (h);&#10;&#10;\node[iri,above=0.65\vgap of h,anchor=center] (e2) {:E2}&#10;  edge[arrout] node[lab] {:stmt} (h);&#10;&#10;\node[iri,below=0.65\vgap of h,anchor=center] (e1) {:E1}&#10;  edge[arrout] node[lab] {:stmt} (h);&#10;&#10;&#10;\end{tikzpicture}&#10;\end{document}"/>
  <p:tag name="IGUANATEXSIZE" val="16"/>
  <p:tag name="IGUANATEXCURSOR" val="40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1.11"/>
  <p:tag name="ORIGINALWIDTH" val="2455.94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A dataset $D = (G, \{ (G_1,n_1), \ldots, (G_k, n_k)\})$&#10;\item $G, G_1, \ldots, G_k$ are RDF graphs&#10;\item $n_1, \ldots, n_k$ are pairwise distinct IRIs&#10;\item $G$ is called the \textbf{default graph}&#10;\item each $(G_i,n_i)$ is a \textbf{named graph} $(1 \leq i \leq n)$&#10;\end{itemize}&#10;\end{document}"/>
  <p:tag name="IGUANATEXSIZE" val="24"/>
  <p:tag name="IGUANATEXCURSOR" val="5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8.2039"/>
  <p:tag name="ORIGINALWIDTH" val="3181.102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Say we have dataset $D = (G, \{ (G_1,n_1), \ldots, (G_k, n_k)\})$&#10;\item A query can pick an active dataset from the named graphs&#10;&#10;\end{itemize}&#10;\end{document}"/>
  <p:tag name="IGUANATEXSIZE" val="24"/>
  <p:tag name="IGUANATEXCURSOR" val="5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3.551"/>
  <p:tag name="ORIGINALWIDTH" val="3240.452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(G, \{ (G_1,n_1), \ldots, (G_k, n_k)\})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(G_1 \uplus G_2, \{(G_3,n_3), (G_4,n_4) \})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97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3.551"/>
  <p:tag name="ORIGINALWIDTH" val="3240.452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( G, \{(G_1,n_1), \ldots, (G_k, n_k)\})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( G_1 \uplus G_2, \{(G_3,n_3), (G_4,n_4) \})$&#10;\item Query dataset $D'$ (example 2):\\[1ex]&#10;\begin{tabular}{l}&#10;\texttt{\color{blue}FROM} $n_1$\\&#10;\texttt{\color{blue}FROM} $n_2$\\&#10;\end{tabular} $~~~~~~~~~\rightarrow D' = ( G_1 \uplus G_2, \{\})$&#10;\end{itemize}&#10;&#10;~~~~~~~~~~~~~~~~~~~~~~~~~~~~~~~($\uplus$ indicates RDF merge)&#10;\end{document}"/>
  <p:tag name="IGUANATEXSIZE" val="24"/>
  <p:tag name="IGUANATEXCURSOR" val="11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?s ?p ?o }&#10;\end{lstlisting}&#10;\end{minipage}&#10;\end{document}"/>
  <p:tag name="IGUANATEXSIZE" val="2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Series \\\hline&#10;\end{tabular}&#10;\end{document}"/>
  <p:tag name="IGUANATEXSIZE" val="1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$FROM ex:Sharknado2.ttl$&#10;SELECT DISTINCT ?s&#10;WHERE { ?s ?p ?o }&#10;\end{lstlisting}&#10;\end{minipage}&#10;\end{document}"/>
  <p:tag name="IGUANATEXSIZE" val="2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 \\&#10;ex:Sharknado2 \\\hline&#10;\end{tabular}&#10;\end{document}"/>
  <p:tag name="IGUANATEXSIZE" val="1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&#10;WHERE { ?s ?p ?o }&#10;\end{lstlisting}&#10;\end{minipage}&#10;\end{document}"/>
  <p:tag name="IGUANATEXSIZE" val="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end{tabular}&#10;\end{document}"/>
  <p:tag name="IGUANATEXSIZE" val="1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 ?g&#10;WHERE { $GRAPH ?g {$ ?s ?p ?o $}$ }&#10;\end{lstlisting}&#10;\end{minipage}&#10;\end{document}"/>
  <p:tag name="IGUANATEXSIZE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&#10;ex:Sharknado2 &amp; ex:Sharnado2.ttl\\\hline\end{tabular}&#10;&#10;\end{document}"/>
  <p:tag name="IGUANATEXSIZ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033,534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&#10;  $GRAPH ex:Sharknado.ttl {$ ?s ?p ?o $}$ &#10;}&#10;\end{lstlisting}&#10;\end{minipage}&#10;\end{document}"/>
  <p:tag name="IGUANATEXSIZE" val="20"/>
  <p:tag name="IGUANATEXCURSOR" val="5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9,0473"/>
  <p:tag name="ORIGINALWIDTH" val="939,131"/>
  <p:tag name="OUTPUTDPI" val="1200"/>
  <p:tag name="LATEXADDIN" val="\documentclass{article}&#10;\usepackage{amsmath}&#10;\pagestyle{empty}&#10;\begin{document}&#10;\tt&#10;\begin{tabular}{|l|l|}&#10;\hline&#10;\textbf{\texttt{?s}}\\\hline\hline&#10;ex:Sharknado\\\hline\end{tabular}&#10;&#10;\end{document}"/>
  <p:tag name="IGUANATEXSIZE" val="15"/>
  <p:tag name="IGUANATEXCURSOR" val="1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SELECT DISTINCT ?s ?g&#10;WHERE { &#10;  $GRAPH ?g {$ ?s ?p ?o $}$ &#10;}&#10;\end{lstlisting}&#10;\end{minipage}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end{tabular}&#10;&#10;\end{document}"/>
  <p:tag name="IGUANATEXSIZE" val="1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 ?g&#10;WHERE { &#10;  $GRAPH ?g {$ ?s ?p ?o $}$ &#10;}&#10;\end{lstlisting}&#10;\end{minipage}&#10;\end{document}"/>
  <p:tag name="IGUANATEXSIZE" val="2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\hline\end{tabular}&#10;&#10;\end{document}"/>
  <p:tag name="IGUANATEXSIZE" val="1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2.ttl$&#10;$FROM NAMED ex:Sharknado.ttl$&#10;SELECT DISTINCT ?x ?q&#10;WHERE { &#10;  $GRAPH ?g {$ ?s ?p ?o $}$ &#10;  ?x ?q ?o .&#10;}&#10;\end{lstlisting}&#10;\end{minipage}&#10;\end{document}"/>
  <p:tag name="IGUANATEXSIZE" val="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x}} &amp; \textbf{\texttt{?q}} \\\hline\hline&#10;ex:Sharknado2 &amp; ex:stars\\\hline\end{tabular}&#10;&#10;\end{document}"/>
  <p:tag name="IGUANATEXSIZ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50!black}]{!}{!},&#10;  moredelim=**[is][\color{green!50!black}]{¬}{¬},&#10;}&#10;&#10;&#10;&#10;\begin{document}&#10;\begin{minipage}{5cm}&#10;~~\begin{lstlisting}[]&#10;PREFIX ex: &lt;http://ex.org/voc#&gt;&#10;SELECT *&#10;WHERE {&#10;  ex:Sharknado ex:stars ?star .&#10;}&#10;\end{lstlisting}&#10;\end{minipage}&#10;\end{document}"/>
  <p:tag name="IGUANATEXSIZE" val="20"/>
  <p:tag name="IGUANATEXCURSOR" val="6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!PREFIX ex: &lt;http://ex.org/voc#&gt;!&#10;SELECT *&#10;WHERE {&#10;  !ex!:Sharknado !ex!:stars ?star .&#10;}&#10;\end{lstlisting}&#10;\end{minipage}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pagestyle{empty}&#10;\begin{document}&#10;\tt&#10;\begin{tabular}{|l|l|}&#10;\hline&#10;?star &amp; ?movie \\\hline\hline&#10;ex:IanZiering &amp; ex:Sharknado2\\&#10;ex:IanZiering &amp; ex:Sharknado \\&#10;ex:JohnHeard &amp; ex:Sharknado\\\hline&#10;\end{tabular}&#10;\end{document}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title}} \\\hline\hline&#10;ex:Sharknado &amp; &quot;Sharknado&quot;@en\\&#10;ex:Sharknado2 &amp; &quot;Sharknado 2:\ The Second One&quot;@en\\\hline&#10;\end{tabular}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8cm}&#10;~~\begin{lstlisting}[]&#10;PREFIX ex: &lt;http://ex.org/voc#&gt;&#10;SELECT *&#10;!WHERE {!&#10;  !{ ex:SharknadoSeries ex:firstMovie ?movie . }!&#10;  !UNION!&#10;  !{ ex:SharknadoSeries ex:secondMovie ?movie . }!&#10;  !?movie ex:title ?title .!&#10;!}!&#10;\end{lstlisting}&#10;\end{minipage}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 &amp; &quot;Sharknado&quot;@en &amp; &quot;2013-07-11&quot;\textasciicircum\textasciicircum xsd:date\\&#10;ex:Sharknado2 &amp; &quot;Sharknado 2:\ The Second One&quot;@en &amp; \\\hline&#10;\end{tabular}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3cm}&#10;~~\begin{lstlisting}[]&#10;PREFIX ex: &lt;http://ex.org/voc#&gt;&#10;SELECT *&#10;!WHERE {!&#10;  !?movie a ex:Movie ; ex:title ?title .!&#10;  !OPTIONAL { ?movie ex:firstAired ?date }!&#10;!}!&#10;\end{lstlisting}&#10;\end{minipage}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date}}\\\hline&#10;\end{tabular}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389.83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 &quot;2014-12-31&quot;^^xsd:date)!&#10;!}!&#10;\end{lstlisting}&#10;\end{minipage}&#10;\end{document}"/>
  <p:tag name="IGUANATEXSIZE" val="20"/>
  <p:tag name="IGUANATEXCURSOR" val="6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389.83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 &quot;2014-12-31&quot;^^xsd:date)!&#10;!}!&#10;\end{lstlisting}&#10;\end{minipage}&#10;\end{document}"/>
  <p:tag name="IGUANATEXSIZE" val="20"/>
  <p:tag name="IGUANATEXCURSOR" val="6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82,694"/>
  <p:tag name="ORIGINALWIDTH" val="4693,405"/>
  <p:tag name="OUTPUTDPI" val="1200"/>
  <p:tag name="LATEXADDIN" val="\documentclass{standalone}&#10;\usepackage{amsmath}&#10;\usepackage[T1]{fontenc}&#10;\usepackage{xcolor}&#10;\usepackage{booktabs}&#10;&#10;&#10;\newcommand{\atf}[1]{\textsc{\scriptsize\color{purple} #1}}&#10;\newcommand{\fnf}[1]{\texttt{\color{blue} #1}}&#10;&#10;\begin{document}&#10;&#10;\begin{tabular}{lcl@{\qquad}ll}&#10;\toprule&#10;$A$ &amp; \textbf{Op} &amp; $B$ &amp; \multicolumn{2}{l}{\textbf{Return type and value}} \\\midrule &#10;&amp; \texttt{!} &amp;\atf{bool} $b$ &amp; \atf{bool} &amp; \texttt{true} if $I_L(b)$ is false; \texttt{false} otherwise \\ \midrule&#10;&#10;\atf{bool} $b_1$ &amp; \texttt{||} &amp;\atf{bool} $b_2$ &amp; \atf{bool} &amp; \texttt{true} if $I_L(b_1)$ or $I_L(b_2)$; \texttt{false} otherwise \\&#10;\atf{bool} $b_1$ &amp; \texttt{\&amp;\&amp;} &amp;\atf{bool} $b_2$ &amp; \atf{bool} &amp; \texttt{true} if $I_L(b_1)$ and $I_L(b_2)$; \texttt{false} otherwise \\  \midrule&#10;&#10;\atf{term*} $t_1$ &amp;\texttt{=}&amp; \atf{term*} $t_2$ &amp; \atf{bool} &amp; \texttt{true} if $t_1$ same term as $t_2$; \texttt{false} otherwise \\&#10;\atf{term*} $t_1$ &amp;\texttt{!=}&amp; \atf{term*} $t_2$ &amp; \atf{bool} &amp; \texttt{true} if $t_1$ not same term as $t_2$; \texttt{false} otherwise \\\midrule&#10;&#10;\atf{com} $v_1$ &amp;\texttt{=}&amp; \atf{com} $v_2$ &amp; \atf{bool} &amp; \texttt{true} if $I_L(v_1) = I_L(v_2)$; \texttt{false} otherwise \\&#10;\atf{com} $v_1$ &amp;\texttt{!=}&amp; \atf{com} $v_2$ &amp; \atf{bool} &amp; \texttt{true} if $I_L(v_1) \neq I_L(v_2)$; \texttt{false} otherwise \\&#10;\atf{com} $v_1$ &amp;\texttt{&lt;}&amp; \atf{com} $v_2$ &amp; \atf{bool} &amp; \texttt{true} if $I_L(v_1) &lt; I_L(v_2)$; \texttt{false} otherwise \\&#10;\atf{com} $v_1$ &amp;\texttt{&gt;}&amp; \atf{com} $v_2$ &amp; \atf{bool} &amp; \texttt{true} if $I_L(v_1) &gt; I_L(v_2)$; \texttt{false} otherwise \\&#10;\atf{com} $v_1$ &amp;\texttt{&lt;=}&amp; \atf{com} $v_2$ &amp; \atf{bool} &amp; \texttt{true} if $I_L(v_1) \leq I_L(v_2)$; \texttt{false} otherwise \\&#10;\atf{com} $v_1$ &amp;\texttt{&gt;=}&amp; \atf{com} $v_2$ &amp; \atf{bool} &amp; \texttt{true} if $I_L(v_1) \geq I_L(v_2)$; \texttt{false} otherwise \\\midrule&#10;&#10;&amp; \texttt{+} &amp; \atf{num} $n$ &amp; \atf{num} &amp; $n$ \\&#10;&amp; \texttt{-} &amp; \atf{num} $n$ &amp; \atf{num} &amp; $-n$ \\\midrule&#10;&#10;\atf{num} $n_1$ &amp; \texttt{+} &amp; \atf{num} $n_2$ &amp; \atf{num} &amp; $I_L(v_1) + I_L(v_2)$\\&#10;\atf{num} $n_1$ &amp; \texttt{-} &amp; \atf{num} $n_2$ &amp; \atf{num} &amp; $I_L(v_1) + I_L(v_2)$\\&#10;\atf{num} $n_1$ &amp; \texttt{*} &amp; \atf{num} $n_2$ &amp; \atf{num} &amp; $I_L(v_1) \times I_L(v_2)$\\&#10;\atf{num} $n_1$ &amp; \texttt{/} &amp; \atf{num} $n_2$ &amp; \atf{num} &amp; $\frac{I_L(v_1)}{I_L(v_2)}$\\&#10;\bottomrule&#10;\end{tabular}&#10;&#10;\end{document}"/>
  <p:tag name="IGUANATEXSIZE" val="22"/>
  <p:tag name="IGUANATEXCURSOR" val="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47,78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com}: a comparable literal value&#10;\item \atf{term*}: a non-comparable RDF term&#10;\item $I_L(\cdot)$: the value (e.g., 2 not \texttt{&quot;2&quot;})&#10;\end{itemize}&#10;\end{document}"/>
  <p:tag name="IGUANATEXSIZE" val="22"/>
  <p:tag name="IGUANATEXCURSOR" val="4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3,707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\fnf{bound}(\atf{term} $t$) &amp; \atf{bool} &amp; \texttt{true} if $t$ is bound; \texttt{false} if unbound\\ &#10;\fnf{if}(\atf{bool} $b$,\atf{term} $t_1$,\atf{term} $t_2$)\sparqloo &amp; \atf{term} &amp; $t_1$ if $b$ is \texttt{true};  $t_2$ otherwise\\ &#10;\fnf{coalesce}(\atf{term} $t_1$,...,$t_n$)\sparqloo &amp; \atf{term} &amp; first $t_i$ ($1 \leq i \leq n$) that is not an error or unbound\\&#10;\fnf{not exists}(\atf{sub} $Q$)\sparqloo &amp; \atf{bool} &amp; \texttt{true} if $Q$ has any solution; \texttt{false} otherwise \\&#10;\fnf{exists}(\atf{sub} $Q$)\sparqloo &amp; \atf{bool} &amp; \texttt{true} if $Q$ has no solution; \texttt{false} otherwise \\&#10;\fnf{sameTerm}(\atf{term} $t_1$, \atf{term} $t_2$) &amp; \atf{bool} &amp; \texttt{true} if $t_1$ same term as $t_2$; \texttt{false} otherwise \\&#10;\atf{term} $t$ \fnf{in}(\atf{term} $t_1$,...,$t_n$)\sparqloo &amp; \atf{bool} &amp; \texttt{true} if $t = t_i$ for any $t_i \in \{ t_1, ..., t_n \}$; \texttt{false} otherwise \\&#10;\atf{term} $t$ \fnf{not in}(\atf{term} $t_1$,...,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1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986,387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sub}: a sub-query&#10;%\item \atf{term*}: a non-comparable RDF term&#10;%\item $I_L(\cdot)$: the value (e.g., 2 not \texttt{&quot;2&quot;})&#10;\end{itemize}&#10;\end{document}"/>
  <p:tag name="IGUANATEXSIZE" val="22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\fnf{isIRI}(\atf{term} $t$) &amp; \atf{bool} &amp; \texttt{true} if $t$ is an IRI; \texttt{false} otherwise\\ &#10;\fnf{isBlank}(\atf{term} $t$) &amp; \atf{bool} &amp; \texttt{true} if $t$ is a blank node; \texttt{false} otherwise\\ &#10;\fnf{isLiteral}(\atf{term} $t$) &amp; \atf{bool} &amp; \texttt{true} if $t$ is a literal; \texttt{false} otherwise\\ &#10;\fnf{isNumeric}(\atf{term} $t$)\sparqloo &amp; \atf{bool} &amp; \texttt{true} if $t$ is a numeric value; \texttt{false} otherwise \\ &#10;\fnf{str}(\atf{lit} $l$|\atf{iri} $i$) &amp; \atf{str} &amp; lexical value of $l$ | string of $i$ \\ &#10;\fnf{lang}(\atf{lit} $l$) &amp; \atf{str} &amp; language tag string of $l$ \\ &#10;\fnf{datatype}(\atf{lit} $l$) &amp; \atf{iri} &amp; datatype IRI of $l$ \\ &#10;\fnf{iri}(\atf{str} $s$|\atf{iri} $i$)\sparqloo &amp; \atf{iri} &amp;  $s$ resolved against the in-scope base IRI | $i$ \\ &#10;\fnf{bnode}([\atf{str} $s$])\sparqloo &amp; \atf{bnode} &amp; fresh blank node [unique to $s$] \\ &#10;\fnf{strdt}(\atf{str} $s$,\atf{iri} $i$)\sparqloo &amp; \atf{lit} &amp; \texttt{&quot;$s$&quot;\mdatatype&lt;$i$&gt;}\\ &#10;\fnf{strlang}(\atf{str} $s$,\atf{str} $l$)\sparqloo &amp; \atf{lit} &amp; \texttt{&quot;$s$&quot;@$l$}\\&#10;\fnf{uuid}()\sparqloo &amp; \atf{iri} &amp; fresh IRI (from UUID URN scheme) \\ &#10;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8,5458"/>
  <p:tag name="ORIGINALWIDTH" val="1360,69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$a$|$b$ indicates $a$ or $b$&#10;\item $[a]$ indicates $a$ optional&#10;%\item \atf{term*}: a non-comparable RDF term&#10;%\item $I_L(\cdot)$: the value (e.g., 2 not \texttt{&quot;2&quot;})&#10;\end{itemize}&#10;\end{document}"/>
  <p:tag name="IGUANATEXSIZE" val="22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\fnf{strlen}(\atf{str} $s$)\sparqloo &amp; \atf{int} &amp; length of string $s$ \\ &#10;\fnf{substr}(\atf{str} $s$,\atf{int} $b$,[\atf{int} $l$])\sparqloo &amp; \atf{str} &amp; substring of $s$ from index $b$ [of length $l$] \\ &#10;\fnf{ucase}(\atf{str} $s$)\sparqloo &amp; \atf{str} &amp; uppercase $s$ \\&#10;\fnf{lcase}(\atf{str} $s$)\sparqloo &amp; \atf{str} &amp; lowercase $s$ \\&#10;\fnf{strstarts}(\atf{str} $s$,\atf{str} $p$)\sparqloo &amp; \atf{bool} &amp; \texttt{true} if $s$ starts with $p$; \texttt{false} otherwise \\&#10;\fnf{strends}(\atf{str} $s$,\atf{str} $p$)\sparqloo &amp; \atf{bool} &amp; \texttt{true} if $s$ ends with $p$; \texttt{false} otherwise \\&#10;\fnf{strbefore}(\atf{str} $s$,\atf{str} $p$)\sparqloo &amp; \atf{str} &amp; string before first match for $p$ in $s$ \\&#10;\fnf{strafter}(\atf{str} $s$,\atf{str} $p$)\sparqloo &amp; \atf{str} &amp; string after first match for $p$ in $s$ \\&#10;\fnf{encode\_for\_iri}(\atf{str} $s$)\sparqloo &amp; \atf{str} &amp; $s$ percent-encoded \\&#10;\fnf{concat}(\atf{str} $s_1$,...,$s_n$)\sparqloo &amp; \atf{str} &amp; $s_1, ..., s_n$ concatenated \\&#10;\fnf{langMatches}(\atf{str} $s$,\atf{str} $l$) &amp; \atf{bool} &amp; \texttt{true} if $s$ a language tag matching $l$; \texttt{false} otherwise \\&#10;\fnf{regex}(\atf{str} $s$,\atf{str} $p$[,\atf{str} $f$]) &amp; \atf{bool} &amp; \texttt{true} if $s$ matches regex $p$ [with flags $f$]; \texttt{false} otherwise \\&#10;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\fnf{abs}(\atf{num} $n$)\sparqloo &amp; \atf{num} &amp; absolute value of $n$ \\&#10;\fnf{round}(\atf{num} $n$)\sparqloo &amp; \atf{num}  &amp; round to nearest whole number (towards $+\infty$ for *.5) \\&#10;\fnf{ceil}(\atf{num} $n$)\sparqloo &amp; \atf{num}  &amp; round up (towards $+\infty$) to nearest whole number \\&#10;\fnf{floor}(\atf{num} $n$)\sparqloo &amp; \atf{num}  &amp; round down (towards $-\infty$) to nearest whole number \\&#10;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2,978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\fnf{now}()\sparqloo &amp; \atf{dt}  &amp; current date-time \\&#10;\fnf{year}(\atf{dt} $d$)\sparqloo &amp; \atf{int}  &amp; year of $d$ (as an integer) \\&#10;\fnf{month}(\atf{dt} $d$)\sparqloo &amp; \atf{int}  &amp; month of $d$ (as an integer) \\&#10;\fnf{day}(\atf{dt} $d$)\sparqloo &amp; \atf{int}  &amp; day of $d$ (as an integer) \\&#10;\fnf{hours}(\atf{dt} $d$)\sparqloo &amp; \atf{int}  &amp; hours of $d$ (as an integer) \\&#10;\fnf{minutes}(\atf{dt} $d$)\sparqloo &amp; \atf{int}  &amp; minutes of $d$ (as an integer) \\&#10;\fnf{seconds}(\atf{dt} $d$)\sparqloo &amp; \atf{int}  &amp; seconds of $d$ (as an integer) \\&#10;\fnf{timezone}(\atf{dt} $d$)\sparqloo &amp; \atf{dtd}  &amp; timezone of $d$ (as day-time-duration) \\&#10;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5442"/>
  <p:tag name="ORIGINALWIDTH" val="1395,195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\atf{dt}: date--time&#10;\item \atf{dtd}: day--time--duration&#10;%\item \atf{term*}: a non-comparable RDF term&#10;%\item $I_L(\cdot)$: the value (e.g., 2 not \texttt{&quot;2&quot;})&#10;\end{itemize}&#10;\end{document}"/>
  <p:tag name="IGUANATEXSIZE" val="22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\fnf{md5}(\atf{str} $s$)\sparqloo &amp; \atf{str}  &amp; MD5 hash of $s$ \\&#10;\fnf{sha1}(\atf{str} $s$)\sparqloo &amp; \atf{str}  &amp; SHA1 hash of $s$ \\&#10;\fnf{sha256}(\atf{str} $s$)\sparqloo &amp; \atf{str}  &amp; SHA256 hash of $s$ \\&#10;\fnf{sha384}(\atf{str} $s$)\sparqloo &amp; \atf{str}  &amp; SHA384 hash of $s$ \\&#10;\fnf{sha512}(\atf{str} $s$)\sparqloo &amp; \atf{str}  &amp; SHA512 hash of $s$ \\&#10;\bottomrule&#10;\end{tabular}&#10;&#10;\end{document}"/>
  <p:tag name="IGUANATEXSIZE" val="22"/>
  <p:tag name="IGUANATEXCURSOR" val="59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4cm}&#10;~~\begin{lstlisting}[]&#10;PREFIX ex: &lt;http://ex.org/voc#&gt;&#10;SELECT *&#10;!WHERE {!&#10;  !{ ex:SharknadoSeries ex:firstMovie ?movie . }!&#10;  !UNION!&#10;  !{ ex:SharknadoSeries ex:secondMovie ?movie . }!&#10;  !OPTIONAL!&#10;  !{ ?movie ex:firstAired ?date . }!&#10;  !?movie ex:title ?title .!&#10;  !FILTER(REGEX(STR(?title),&quot;*[0-9]*&quot;))!&#10;!}!&#10;\end{lstlisting}&#10;\end{minipage}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2 &amp; &quot;Sharknado 2:\ The Second One&quot;@en &amp; \\\hline&#10;\end{tabular}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*&#10;$WHERE {$&#10;  $?movie a ex:Movie .$&#10;  $OPTIONAL$&#10;  ${ ?movie ex:firstAired ?date . }$  &#10;  $FILTER(!BOUND(?date))$&#10;$}$&#10;\end{lstlisting}&#10;\end{minipage}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date}} \\\hline\hline&#10;ex:Sharknado2 &amp;  \\\hline&#10;\end{tabular}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star}} \\\hline\hline&#10;ex:Sharknado &amp; ex:JohnHeard \\&#10;ex:Sharknado &amp; ex:IanZiering\\&#10;ex:Sharknado2 &amp; ex:IanZiering\\\hline&#10;\end{tabular}&#10;\end{document}"/>
  <p:tag name="IGUANATEXSIZE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*!&#10;WHERE {&#10;  ?movie a ex:Movie.&#10;  ?movie ex:stars ?star .&#10;}&#10;\end{lstlisting}&#10;\end{minipage}&#10;\end{document}"/>
  <p:tag name="IGUANATEXSIZE" val="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?star!&#10;WHERE {&#10;  ?movie a ex:Movie.&#10;  ?movie ex:stars ?star .&#10;}&#10;\end{lstlisting}&#10;\end{minipage}&#10;\end{document}"/>
  <p:tag name="IGUANATEXSIZE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DISTINCT ?star!&#10;WHERE {&#10;  ?movie a ex:Movie.&#10;  ?movie ex:stars ?star .&#10;}&#10;\end{lstlisting}&#10;\end{minipage}&#10;\end{document}"/>
  <p:tag name="IGUANATEXSIZE" val="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REDUCED ?star!&#10;WHERE {&#10;  ?movie a ex:Movie.&#10;  ?movie ex:stars ?star .&#10;}&#10;\end{lstlisting}&#10;\end{minipage}&#10;\end{document}"/>
  <p:tag name="IGUANATEXSIZE" val="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true}} \\\hline\end{tabular}&#10;\end{document}"/>
  <p:tag name="IGUANATEXSIZE" val="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ASK!&#10;WHERE {&#10;  ?movie a ex:Movie.&#10;  ?movie ex:stars ?star .&#10;}&#10;\end{lstlisting}&#10;\end{minipage}&#10;\end{document}"/>
  <p:tag name="IGUANATEXSIZE" val="1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ex:job ex:Actor .&#10;ex:IanZiering ex:job ex:Actor .&#10;\end{lstlisting}&#10;\end{minipage}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CONSTRUCT { ?star ex:job ex:Actor }!&#10;WHERE {&#10;  ?movie a ex:Movie.&#10;  ?movie ex:stars ?star .&#10;}&#10;\end{lstlisting}&#10;\end{minipage}&#10;\end{document}"/>
  <p:tag name="IGUANATEXSIZE" val="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a ex:Person .&#10;ex:IanZiering a ex:Person .&#10;\end{lstlisting}&#10;\end{minipage}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DESCRIBE ?star!&#10;WHERE {&#10;  ?movie a ex:Movie.&#10;  ?movie ex:stars ?star .&#10;}&#10;\end{lstlisting}&#10;\end{minipage}&#10;\end{document}"/>
  <p:tag name="IGUANATEXSIZ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OFFSET 1!&#10;!LIMIT 2!&#10;\end{lstlisting}&#10;\end{minipage}&#10;\end{document}"/>
  <p:tag name="IGUANATEXSIZE" val="18"/>
  <p:tag name="IGUANATEXCURSOR" val="6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,2574"/>
  <p:tag name="ORIGINALWIDTH" val="82,51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equiv$&#10;\end{document}&#10;"/>
  <p:tag name="IGUANATEXSIZE" val="26"/>
  <p:tag name="IGUANATEXCURSOR" val="2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293,9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.&#10;\end{document}&#10;"/>
  <p:tag name="IGUANATEXSIZE" val="30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\vphantom{\textit{in context} {\color{blue}\texttt{[1993,2001]}} (\textit{temporal})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.&#10;%\item {\color{purple}\texttt{Politician(Trump)}} is \textsc{true}.&#10;\end{itemize}&#10;\end{document}&#10;"/>
  <p:tag name="IGUANATEXSIZE" val="20"/>
  <p:tag name="IGUANATEXCURSOR" val="6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.&#10;\end{itemize}&#10;\end{document}&#10;"/>
  <p:tag name="IGUANATEXSIZE" val="20"/>
  <p:tag name="IGUANATEXCURSOR" val="6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,invisible] (mbp1) {}&#10;  edge[arrin,invisible] node[lab,invisible] {presidency} (c);&#10;  &#10;\node[iri,right=0.7\hgap of mbp1.mid,anchor=mid] (mb) {:MBachelet}&#10;  edge[arrin,invisible] node[lab,invisible] {president} (mbp1)&#10;  edge[arrin] node[lab] {president} (c);&#10;  &#10;\node[lit,above=\vgap of mbp1.mid,anchor=mid,invisible] (ttf) {\dtt{2014}{xsd:gYear}}&#10;  edge[arrin,invisible] node[lab,invisible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,invisible] (tte) {\dtt{2018}{xsd:gYear}}&#10;  edge[arrin,invisible] node[lab,invisible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34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] (tte) {\dtt{2018}{xsd:gYear}}&#10;  edge[arrin] node[lab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29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\end{itemize}&#10;\end{document}&#10;"/>
  <p:tag name="IGUANATEXSIZE" val="20"/>
  <p:tag name="IGUANATEXCURSOR" val="6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,{\color{blue}\texttt{Breitbart}})}} is \textsc{true}.&#10;\end{itemize}&#10;\end{document}&#10;"/>
  <p:tag name="IGUANATEXSIZE" val="20"/>
  <p:tag name="IGUANATEXCURSOR" val="6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4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30544</TotalTime>
  <Words>1490</Words>
  <Application>Microsoft Office PowerPoint</Application>
  <PresentationFormat>On-screen Show (4:3)</PresentationFormat>
  <Paragraphs>321</Paragraphs>
  <Slides>114</Slides>
  <Notes>9</Notes>
  <HiddenSlides>47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CC7220-1 La Web de Datos Primavera 2025  Lecture  4: SPARQL [1.0]</vt:lpstr>
      <vt:lpstr>Last time …</vt:lpstr>
      <vt:lpstr>PowerPoint Presentation</vt:lpstr>
      <vt:lpstr>Semantic Web: Logic</vt:lpstr>
      <vt:lpstr>Today's Topic</vt:lpstr>
      <vt:lpstr>Semantic Web: Query </vt:lpstr>
      <vt:lpstr>PowerPoint Presentation</vt:lpstr>
      <vt:lpstr>SPARQL: Query Language for RDF</vt:lpstr>
      <vt:lpstr>SPARQL: Query Language for RDF</vt:lpstr>
      <vt:lpstr>SPARQL: Prefix declarations</vt:lpstr>
      <vt:lpstr>SPARQL: prefix declarations</vt:lpstr>
      <vt:lpstr>SPARQL: WHERE clause</vt:lpstr>
      <vt:lpstr>SPARQL: WHERE clause</vt:lpstr>
      <vt:lpstr>SPARQL: WHERE clause</vt:lpstr>
      <vt:lpstr>SPARQL: WHERE clause</vt:lpstr>
      <vt:lpstr>SPARQL: Basic Graph Patterns</vt:lpstr>
      <vt:lpstr>SPARQL: Basic Graph Patterns</vt:lpstr>
      <vt:lpstr>SPARQL: Join Variables</vt:lpstr>
      <vt:lpstr>SPARQL: Disjunction</vt:lpstr>
      <vt:lpstr>SPARQL: Disjunction (UNION)</vt:lpstr>
      <vt:lpstr>SPARQL: Left-join</vt:lpstr>
      <vt:lpstr>SPARQL: Left-join (OPTIONAL)</vt:lpstr>
      <vt:lpstr>SPARQL: Filtering results</vt:lpstr>
      <vt:lpstr>SPARQL: FILTER</vt:lpstr>
      <vt:lpstr>SPARQL: FILTER</vt:lpstr>
      <vt:lpstr>SPARQL: Boolean FILTER operators</vt:lpstr>
      <vt:lpstr>SPARQL Operators</vt:lpstr>
      <vt:lpstr>SPARQL Functions: Existence, equality, if ...</vt:lpstr>
      <vt:lpstr>SPARQL Functions: Terms</vt:lpstr>
      <vt:lpstr>SPARQL Functions: Strings</vt:lpstr>
      <vt:lpstr>SPARQL Functions: Numerics</vt:lpstr>
      <vt:lpstr>SPARQL Functions: Temporal</vt:lpstr>
      <vt:lpstr>SPARQL Functions: Hashing</vt:lpstr>
      <vt:lpstr>SPARQL: Casting between types</vt:lpstr>
      <vt:lpstr>SPARQL: WHERE clause example (i)</vt:lpstr>
      <vt:lpstr>SPARQL: WHERE clause example (ii)</vt:lpstr>
      <vt:lpstr>SPARQL: Query Types</vt:lpstr>
      <vt:lpstr>SPARQL: SELECT with *</vt:lpstr>
      <vt:lpstr>SPARQL: SELECT with projection</vt:lpstr>
      <vt:lpstr>SPARQL: SELECT with DISTINCT</vt:lpstr>
      <vt:lpstr>SPARQL: SELECT with REDUCED</vt:lpstr>
      <vt:lpstr>SPARQL: ASK</vt:lpstr>
      <vt:lpstr>SPARQL: CONSTRUCT</vt:lpstr>
      <vt:lpstr>SPARQL: DESCRIBE (non-normative feature)</vt:lpstr>
      <vt:lpstr>SPARQL: Solution Modifiers</vt:lpstr>
      <vt:lpstr>Solution modifiers</vt:lpstr>
      <vt:lpstr>Solution modifiers</vt:lpstr>
      <vt:lpstr>SPARQL: Named Graphs  </vt:lpstr>
      <vt:lpstr>Context ...</vt:lpstr>
      <vt:lpstr>PowerPoint Presentation</vt:lpstr>
      <vt:lpstr>Importance of context</vt:lpstr>
      <vt:lpstr>Without context</vt:lpstr>
      <vt:lpstr>With context</vt:lpstr>
      <vt:lpstr>With context</vt:lpstr>
      <vt:lpstr>With context</vt:lpstr>
      <vt:lpstr>With context</vt:lpstr>
      <vt:lpstr>With context</vt:lpstr>
      <vt:lpstr>With context</vt:lpstr>
      <vt:lpstr>Data needs "context"?</vt:lpstr>
      <vt:lpstr>Data needs context?</vt:lpstr>
      <vt:lpstr>Data needs context?</vt:lpstr>
      <vt:lpstr>Data needs context?</vt:lpstr>
      <vt:lpstr>Data needs context?</vt:lpstr>
      <vt:lpstr>With context</vt:lpstr>
      <vt:lpstr>Without context</vt:lpstr>
      <vt:lpstr>Without context</vt:lpstr>
      <vt:lpstr>Without context</vt:lpstr>
      <vt:lpstr>Without context</vt:lpstr>
      <vt:lpstr>Context as graph data:  Representation</vt:lpstr>
      <vt:lpstr>Wikidata</vt:lpstr>
      <vt:lpstr>Wikidata: Qualifiers</vt:lpstr>
      <vt:lpstr>Qualified Statements: Quins</vt:lpstr>
      <vt:lpstr>Qualified Statements: Quins</vt:lpstr>
      <vt:lpstr>Qualified Statements: Quins</vt:lpstr>
      <vt:lpstr>Qualified Statements: Sextuples</vt:lpstr>
      <vt:lpstr>Qualified Statements: Sextuples</vt:lpstr>
      <vt:lpstr>Qualified Statements: Sextuples</vt:lpstr>
      <vt:lpstr>Qualified Statements: Quads + Triples</vt:lpstr>
      <vt:lpstr>Qualified Statements: Quads + Triples</vt:lpstr>
      <vt:lpstr>Property Graph</vt:lpstr>
      <vt:lpstr>RDF*</vt:lpstr>
      <vt:lpstr>RDF*</vt:lpstr>
      <vt:lpstr>Named Graphs</vt:lpstr>
      <vt:lpstr>RDF Reification</vt:lpstr>
      <vt:lpstr>RDF Reification</vt:lpstr>
      <vt:lpstr>n-ary Relations</vt:lpstr>
      <vt:lpstr>n-ary Relations</vt:lpstr>
      <vt:lpstr>Singleton Properties</vt:lpstr>
      <vt:lpstr>Hoganification </vt:lpstr>
      <vt:lpstr>Hoganification </vt:lpstr>
      <vt:lpstr>Qualified Statements (quads + triples)</vt:lpstr>
      <vt:lpstr>Qualified Statements (quads + triples)</vt:lpstr>
      <vt:lpstr>SPARQL: Named Graphs</vt:lpstr>
      <vt:lpstr>SPARQL defined over a Dataset</vt:lpstr>
      <vt:lpstr>An example dataset</vt:lpstr>
      <vt:lpstr>Creating a dataset for a query</vt:lpstr>
      <vt:lpstr>PowerPoint Presentation</vt:lpstr>
      <vt:lpstr>RDF merge: A quick reminder</vt:lpstr>
      <vt:lpstr>RDF merge: A quick reminder</vt:lpstr>
      <vt:lpstr>PowerPoint Presentation</vt:lpstr>
      <vt:lpstr>Creating a dataset for a query</vt:lpstr>
      <vt:lpstr>Creating a dataset for a query</vt:lpstr>
      <vt:lpstr>Creating a dataset for a query</vt:lpstr>
      <vt:lpstr>Querying the named graphs in a dataset</vt:lpstr>
      <vt:lpstr>An example query</vt:lpstr>
      <vt:lpstr>Using FROM</vt:lpstr>
      <vt:lpstr>Using FROM NAMED</vt:lpstr>
      <vt:lpstr>Using GRAPH with a variable</vt:lpstr>
      <vt:lpstr>Using GRAPH with a name</vt:lpstr>
      <vt:lpstr>Using GRAPH with FROM</vt:lpstr>
      <vt:lpstr>Using GRAPH with FROM NAMED</vt:lpstr>
      <vt:lpstr>Using GRAPH with FROM and FROM NAMED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1407</cp:revision>
  <cp:lastPrinted>2018-10-29T15:12:58Z</cp:lastPrinted>
  <dcterms:created xsi:type="dcterms:W3CDTF">2006-08-16T00:00:00Z</dcterms:created>
  <dcterms:modified xsi:type="dcterms:W3CDTF">2025-08-25T13:43:48Z</dcterms:modified>
</cp:coreProperties>
</file>