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9"/>
  </p:notesMasterIdLst>
  <p:sldIdLst>
    <p:sldId id="528" r:id="rId2"/>
    <p:sldId id="529" r:id="rId3"/>
    <p:sldId id="577" r:id="rId4"/>
    <p:sldId id="531" r:id="rId5"/>
    <p:sldId id="581" r:id="rId6"/>
    <p:sldId id="533" r:id="rId7"/>
    <p:sldId id="534" r:id="rId8"/>
    <p:sldId id="578" r:id="rId9"/>
    <p:sldId id="536" r:id="rId10"/>
    <p:sldId id="537" r:id="rId11"/>
    <p:sldId id="538" r:id="rId12"/>
    <p:sldId id="539" r:id="rId13"/>
    <p:sldId id="540" r:id="rId14"/>
    <p:sldId id="541" r:id="rId15"/>
    <p:sldId id="542" r:id="rId16"/>
    <p:sldId id="543" r:id="rId17"/>
    <p:sldId id="573" r:id="rId18"/>
    <p:sldId id="544" r:id="rId19"/>
    <p:sldId id="545" r:id="rId20"/>
    <p:sldId id="575" r:id="rId21"/>
    <p:sldId id="582" r:id="rId22"/>
    <p:sldId id="547" r:id="rId23"/>
    <p:sldId id="548" r:id="rId24"/>
    <p:sldId id="549" r:id="rId25"/>
    <p:sldId id="550" r:id="rId26"/>
    <p:sldId id="551" r:id="rId27"/>
    <p:sldId id="586" r:id="rId28"/>
    <p:sldId id="553" r:id="rId29"/>
    <p:sldId id="554" r:id="rId30"/>
    <p:sldId id="555" r:id="rId31"/>
    <p:sldId id="556" r:id="rId32"/>
    <p:sldId id="557" r:id="rId33"/>
    <p:sldId id="584" r:id="rId34"/>
    <p:sldId id="585" r:id="rId35"/>
    <p:sldId id="558" r:id="rId36"/>
    <p:sldId id="559" r:id="rId37"/>
    <p:sldId id="560" r:id="rId38"/>
    <p:sldId id="561" r:id="rId39"/>
    <p:sldId id="562" r:id="rId40"/>
    <p:sldId id="563" r:id="rId41"/>
    <p:sldId id="564" r:id="rId42"/>
    <p:sldId id="583" r:id="rId43"/>
    <p:sldId id="565" r:id="rId44"/>
    <p:sldId id="566" r:id="rId45"/>
    <p:sldId id="579" r:id="rId46"/>
    <p:sldId id="576" r:id="rId47"/>
    <p:sldId id="572" r:id="rId48"/>
  </p:sldIdLst>
  <p:sldSz cx="9144000" cy="6858000" type="screen4x3"/>
  <p:notesSz cx="7315200" cy="9601200"/>
  <p:embeddedFontLst>
    <p:embeddedFont>
      <p:font typeface="Segoe UI Light" pitchFamily="34" charset="0"/>
      <p:regular r:id="rId50"/>
      <p:italic r:id="rId51"/>
    </p:embeddedFont>
    <p:embeddedFont>
      <p:font typeface="Calibri" pitchFamily="34" charset="0"/>
      <p:regular r:id="rId52"/>
      <p:bold r:id="rId53"/>
      <p:italic r:id="rId54"/>
      <p:boldItalic r:id="rId55"/>
    </p:embeddedFont>
    <p:embeddedFont>
      <p:font typeface="Inconsolata Medium" pitchFamily="49" charset="0"/>
      <p:regular r:id="rId56"/>
    </p:embeddedFont>
    <p:embeddedFont>
      <p:font typeface="CMU Typewriter Text" pitchFamily="50" charset="0"/>
      <p:regular r:id="rId57"/>
    </p:embeddedFont>
    <p:embeddedFont>
      <p:font typeface="Arial Narrow" pitchFamily="34" charset="0"/>
      <p:regular r:id="rId58"/>
      <p:bold r:id="rId59"/>
      <p:italic r:id="rId60"/>
      <p:boldItalic r:id="rId61"/>
    </p:embeddedFont>
    <p:embeddedFont>
      <p:font typeface="Segoe UI Semilight" pitchFamily="34" charset="0"/>
      <p:regular r:id="rId62"/>
      <p:italic r:id="rId63"/>
    </p:embeddedFont>
    <p:embeddedFont>
      <p:font typeface="Inconsolata" pitchFamily="49" charset="0"/>
      <p:regular r:id="rId64"/>
      <p:bold r:id="rId65"/>
    </p:embeddedFont>
    <p:embeddedFont>
      <p:font typeface="Alegreya Sans SC Medium" pitchFamily="2" charset="0"/>
      <p:regular r:id="rId66"/>
    </p:embeddedFont>
    <p:embeddedFont>
      <p:font typeface="Alegreya Sans SC Light" pitchFamily="2" charset="0"/>
      <p:regular r:id="rId67"/>
      <p:italic r:id="rId68"/>
    </p:embeddedFont>
    <p:embeddedFont>
      <p:font typeface="Calibri Light" pitchFamily="34" charset="0"/>
      <p:regular r:id="rId69"/>
      <p:italic r:id="rId7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061"/>
    <a:srgbClr val="632523"/>
    <a:srgbClr val="0D5C00"/>
    <a:srgbClr val="820069"/>
    <a:srgbClr val="E80636"/>
    <a:srgbClr val="5256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85" autoAdjust="0"/>
    <p:restoredTop sz="95907" autoAdjust="0"/>
  </p:normalViewPr>
  <p:slideViewPr>
    <p:cSldViewPr>
      <p:cViewPr>
        <p:scale>
          <a:sx n="100" d="100"/>
          <a:sy n="100" d="100"/>
        </p:scale>
        <p:origin x="-888" y="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font" Target="fonts/font14.fntdata"/><Relationship Id="rId68" Type="http://schemas.openxmlformats.org/officeDocument/2006/relationships/font" Target="fonts/font19.fntdata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66" Type="http://schemas.openxmlformats.org/officeDocument/2006/relationships/font" Target="fonts/font17.fntdata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61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font" Target="fonts/font16.fntdata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7.fntdata"/><Relationship Id="rId64" Type="http://schemas.openxmlformats.org/officeDocument/2006/relationships/font" Target="fonts/font15.fntdata"/><Relationship Id="rId69" Type="http://schemas.openxmlformats.org/officeDocument/2006/relationships/font" Target="fonts/font20.fntdata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0.fntdata"/><Relationship Id="rId67" Type="http://schemas.openxmlformats.org/officeDocument/2006/relationships/font" Target="fonts/font1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font" Target="fonts/font13.fntdata"/><Relationship Id="rId70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E300012-02A5-4B9A-BBBE-ECC937BD1D5A}" type="datetimeFigureOut">
              <a:rPr lang="en-IE" smtClean="0"/>
              <a:t>18/08/2025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04E58D3-AE56-4AF7-BFDD-CAD04963A4E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1686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8096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06404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47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75163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legreya Sans SC Medium" panose="000006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2025-08-18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2025-08-18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2025-08-18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2025-08-18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2025-08-18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2025-08-18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2025-08-18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2025-08-18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2025-08-18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2025-08-18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2025-08-18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2025-08-18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>
              <a:lumMod val="65000"/>
              <a:lumOff val="35000"/>
            </a:schemeClr>
          </a:solidFill>
          <a:latin typeface="Alegreya Sans SC Light" panose="00000400000000000000" pitchFamily="2" charset="0"/>
          <a:ea typeface="+mj-ea"/>
          <a:cs typeface="Segoe UI Semilight" panose="020B04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3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»"/>
        <a:defRPr sz="2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tags" Target="../tags/tag29.xml"/><Relationship Id="rId21" Type="http://schemas.openxmlformats.org/officeDocument/2006/relationships/image" Target="../media/image29.png"/><Relationship Id="rId7" Type="http://schemas.openxmlformats.org/officeDocument/2006/relationships/tags" Target="../tags/tag33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5.png"/><Relationship Id="rId2" Type="http://schemas.openxmlformats.org/officeDocument/2006/relationships/tags" Target="../tags/tag28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5" Type="http://schemas.openxmlformats.org/officeDocument/2006/relationships/tags" Target="../tags/tag31.xml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tags" Target="../tags/tag36.xml"/><Relationship Id="rId19" Type="http://schemas.openxmlformats.org/officeDocument/2006/relationships/image" Target="../media/image27.png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tags" Target="../tags/tag4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5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image" Target="../media/image24.png"/><Relationship Id="rId5" Type="http://schemas.openxmlformats.org/officeDocument/2006/relationships/tags" Target="../tags/tag42.xml"/><Relationship Id="rId10" Type="http://schemas.openxmlformats.org/officeDocument/2006/relationships/image" Target="../media/image23.png"/><Relationship Id="rId4" Type="http://schemas.openxmlformats.org/officeDocument/2006/relationships/tags" Target="../tags/tag41.xml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46.xml"/><Relationship Id="rId7" Type="http://schemas.openxmlformats.org/officeDocument/2006/relationships/image" Target="../media/image27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1.png"/><Relationship Id="rId5" Type="http://schemas.openxmlformats.org/officeDocument/2006/relationships/tags" Target="../tags/tag48.xml"/><Relationship Id="rId10" Type="http://schemas.openxmlformats.org/officeDocument/2006/relationships/image" Target="../media/image30.png"/><Relationship Id="rId4" Type="http://schemas.openxmlformats.org/officeDocument/2006/relationships/tags" Target="../tags/tag47.xml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tags" Target="../tags/tag51.xml"/><Relationship Id="rId21" Type="http://schemas.openxmlformats.org/officeDocument/2006/relationships/image" Target="../media/image29.png"/><Relationship Id="rId7" Type="http://schemas.openxmlformats.org/officeDocument/2006/relationships/tags" Target="../tags/tag55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5.png"/><Relationship Id="rId2" Type="http://schemas.openxmlformats.org/officeDocument/2006/relationships/tags" Target="../tags/tag50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5" Type="http://schemas.openxmlformats.org/officeDocument/2006/relationships/tags" Target="../tags/tag53.xml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tags" Target="../tags/tag58.xml"/><Relationship Id="rId19" Type="http://schemas.openxmlformats.org/officeDocument/2006/relationships/image" Target="../media/image27.png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tags" Target="../tags/tag62.xml"/><Relationship Id="rId21" Type="http://schemas.openxmlformats.org/officeDocument/2006/relationships/image" Target="../media/image29.png"/><Relationship Id="rId7" Type="http://schemas.openxmlformats.org/officeDocument/2006/relationships/tags" Target="../tags/tag66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5.png"/><Relationship Id="rId2" Type="http://schemas.openxmlformats.org/officeDocument/2006/relationships/tags" Target="../tags/tag61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5" Type="http://schemas.openxmlformats.org/officeDocument/2006/relationships/tags" Target="../tags/tag64.xml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tags" Target="../tags/tag69.xml"/><Relationship Id="rId19" Type="http://schemas.openxmlformats.org/officeDocument/2006/relationships/image" Target="../media/image27.png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7" Type="http://schemas.openxmlformats.org/officeDocument/2006/relationships/image" Target="../media/image31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7" Type="http://schemas.openxmlformats.org/officeDocument/2006/relationships/image" Target="../media/image31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42.png"/><Relationship Id="rId5" Type="http://schemas.openxmlformats.org/officeDocument/2006/relationships/image" Target="../media/image43.png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tags" Target="../tags/tag3.xml"/><Relationship Id="rId21" Type="http://schemas.openxmlformats.org/officeDocument/2006/relationships/image" Target="../media/image10.png"/><Relationship Id="rId7" Type="http://schemas.openxmlformats.org/officeDocument/2006/relationships/tags" Target="../tags/tag7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2" Type="http://schemas.openxmlformats.org/officeDocument/2006/relationships/tags" Target="../tags/tag2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2.xml"/><Relationship Id="rId24" Type="http://schemas.openxmlformats.org/officeDocument/2006/relationships/image" Target="../media/image13.png"/><Relationship Id="rId5" Type="http://schemas.openxmlformats.org/officeDocument/2006/relationships/tags" Target="../tags/tag5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10" Type="http://schemas.openxmlformats.org/officeDocument/2006/relationships/tags" Target="../tags/tag10.xml"/><Relationship Id="rId19" Type="http://schemas.openxmlformats.org/officeDocument/2006/relationships/image" Target="../media/image8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Relationship Id="rId4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7" Type="http://schemas.openxmlformats.org/officeDocument/2006/relationships/image" Target="../media/image55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51.png"/><Relationship Id="rId5" Type="http://schemas.openxmlformats.org/officeDocument/2006/relationships/image" Target="../media/image52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18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tags" Target="../tags/tag88.xml"/><Relationship Id="rId21" Type="http://schemas.openxmlformats.org/officeDocument/2006/relationships/image" Target="../media/image10.png"/><Relationship Id="rId7" Type="http://schemas.openxmlformats.org/officeDocument/2006/relationships/tags" Target="../tags/tag92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2" Type="http://schemas.openxmlformats.org/officeDocument/2006/relationships/tags" Target="../tags/tag87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slideLayout" Target="../slideLayouts/slideLayout2.xml"/><Relationship Id="rId24" Type="http://schemas.openxmlformats.org/officeDocument/2006/relationships/image" Target="../media/image13.png"/><Relationship Id="rId5" Type="http://schemas.openxmlformats.org/officeDocument/2006/relationships/tags" Target="../tags/tag90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10" Type="http://schemas.openxmlformats.org/officeDocument/2006/relationships/tags" Target="../tags/tag95.xml"/><Relationship Id="rId19" Type="http://schemas.openxmlformats.org/officeDocument/2006/relationships/image" Target="../media/image8.png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tags" Target="../tags/tag18.xml"/><Relationship Id="rId21" Type="http://schemas.openxmlformats.org/officeDocument/2006/relationships/image" Target="../media/image10.png"/><Relationship Id="rId7" Type="http://schemas.openxmlformats.org/officeDocument/2006/relationships/tags" Target="../tags/tag22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2" Type="http://schemas.openxmlformats.org/officeDocument/2006/relationships/tags" Target="../tags/tag17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slideLayout" Target="../slideLayouts/slideLayout2.xml"/><Relationship Id="rId24" Type="http://schemas.openxmlformats.org/officeDocument/2006/relationships/image" Target="../media/image13.png"/><Relationship Id="rId5" Type="http://schemas.openxmlformats.org/officeDocument/2006/relationships/tags" Target="../tags/tag20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10" Type="http://schemas.openxmlformats.org/officeDocument/2006/relationships/tags" Target="../tags/tag25.xml"/><Relationship Id="rId19" Type="http://schemas.openxmlformats.org/officeDocument/2006/relationships/image" Target="../media/image8.png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CC7220-1</a:t>
            </a:r>
            <a:br>
              <a:rPr lang="es-ES" dirty="0" smtClean="0"/>
            </a:br>
            <a:r>
              <a:rPr lang="en-IE" cap="small" dirty="0" smtClean="0"/>
              <a:t>La Web de </a:t>
            </a:r>
            <a:r>
              <a:rPr lang="en-IE" cap="small" dirty="0" err="1" smtClean="0"/>
              <a:t>Datos</a:t>
            </a:r>
            <a:r>
              <a:rPr lang="en-IE" cap="small" dirty="0"/>
              <a:t/>
            </a:r>
            <a:br>
              <a:rPr lang="en-IE" cap="small" dirty="0"/>
            </a:br>
            <a:r>
              <a:rPr lang="en-IE" cap="small" dirty="0" smtClean="0"/>
              <a:t>Primavera </a:t>
            </a:r>
            <a:r>
              <a:rPr lang="es-ES" dirty="0" smtClean="0"/>
              <a:t>2025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err="1" smtClean="0"/>
              <a:t>Lecture</a:t>
            </a:r>
            <a:r>
              <a:rPr lang="es-ES" dirty="0" smtClean="0"/>
              <a:t>  </a:t>
            </a:r>
            <a:r>
              <a:rPr lang="es-ES" dirty="0"/>
              <a:t>3</a:t>
            </a:r>
            <a:r>
              <a:rPr lang="es-ES" dirty="0" smtClean="0"/>
              <a:t>: </a:t>
            </a:r>
            <a:r>
              <a:rPr lang="es-ES" dirty="0"/>
              <a:t>RDF </a:t>
            </a:r>
            <a:r>
              <a:rPr lang="es-ES" dirty="0" err="1" smtClean="0"/>
              <a:t>Schema</a:t>
            </a:r>
            <a:r>
              <a:rPr lang="es-ES" dirty="0" smtClean="0"/>
              <a:t> (RDFS) </a:t>
            </a:r>
            <a:r>
              <a:rPr lang="es-ES" dirty="0"/>
              <a:t>and </a:t>
            </a:r>
            <a:r>
              <a:rPr lang="es-ES" dirty="0" err="1"/>
              <a:t>Semantics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295400"/>
          </a:xfrm>
        </p:spPr>
        <p:txBody>
          <a:bodyPr>
            <a:normAutofit/>
          </a:bodyPr>
          <a:lstStyle/>
          <a:p>
            <a:r>
              <a:rPr lang="en-IE" sz="2800" dirty="0" smtClean="0"/>
              <a:t>Aidan Hogan</a:t>
            </a:r>
          </a:p>
          <a:p>
            <a:r>
              <a:rPr lang="en-IE" sz="2800" dirty="0" smtClean="0"/>
              <a:t>aidhog@gmail.com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34897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Semantic Web Answer: Schema/Ontologies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400" dirty="0" smtClean="0"/>
              <a:t>Instead of rules, we can </a:t>
            </a:r>
            <a:r>
              <a:rPr lang="en-IE" sz="2400" dirty="0"/>
              <a:t>u</a:t>
            </a:r>
            <a:r>
              <a:rPr lang="en-IE" sz="2400" dirty="0" smtClean="0"/>
              <a:t>se RDF!</a:t>
            </a:r>
          </a:p>
          <a:p>
            <a:r>
              <a:rPr lang="en-IE" sz="2400" dirty="0" smtClean="0"/>
              <a:t>Define relationships between classes and properties</a:t>
            </a:r>
            <a:endParaRPr lang="en-IE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990600" y="2449999"/>
            <a:ext cx="71628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sorts of relationships might be useful to define between the following </a:t>
            </a:r>
            <a:r>
              <a:rPr lang="en-IE" sz="2400">
                <a:solidFill>
                  <a:srgbClr val="0000F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classes</a:t>
            </a:r>
            <a:r>
              <a:rPr lang="en-IE" sz="2400">
                <a:solidFill>
                  <a:schemeClr val="accent1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IE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and </a:t>
            </a:r>
            <a:r>
              <a:rPr lang="en-IE" sz="240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properties</a:t>
            </a:r>
            <a:r>
              <a:rPr lang="en-IE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55" y="4753072"/>
            <a:ext cx="854964" cy="2766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203" y="4941230"/>
            <a:ext cx="1360170" cy="2766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03" y="5572517"/>
            <a:ext cx="1024128" cy="21259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57" y="6291169"/>
            <a:ext cx="1753362" cy="2766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697" y="4142642"/>
            <a:ext cx="1014984" cy="21259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734146"/>
            <a:ext cx="1383030" cy="21717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040228"/>
            <a:ext cx="2171700" cy="27660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585" y="5425510"/>
            <a:ext cx="1273302" cy="27660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461" y="5478635"/>
            <a:ext cx="2057400" cy="2766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190" y="6149196"/>
            <a:ext cx="2069943" cy="21394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573" y="4827883"/>
            <a:ext cx="1298286" cy="21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6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Class hierarchy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06963"/>
          </a:xfrm>
        </p:spPr>
        <p:txBody>
          <a:bodyPr>
            <a:normAutofit/>
          </a:bodyPr>
          <a:lstStyle/>
          <a:p>
            <a:r>
              <a:rPr lang="en-IE" sz="2800" dirty="0" smtClean="0"/>
              <a:t>Class </a:t>
            </a:r>
            <a:r>
              <a:rPr lang="en-IE" sz="2800" dirty="0" smtClean="0">
                <a:solidFill>
                  <a:srgbClr val="632523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</a:t>
            </a:r>
            <a:r>
              <a:rPr lang="en-IE" sz="2800" dirty="0" smtClean="0"/>
              <a:t> is a </a:t>
            </a:r>
            <a:r>
              <a:rPr lang="en-IE" sz="2800" dirty="0" smtClean="0">
                <a:solidFill>
                  <a:srgbClr val="632523"/>
                </a:solidFill>
              </a:rPr>
              <a:t>sub-class</a:t>
            </a:r>
            <a:r>
              <a:rPr lang="en-IE" sz="2800" dirty="0" smtClean="0"/>
              <a:t> of Class </a:t>
            </a:r>
            <a:r>
              <a:rPr lang="en-IE" sz="2800" dirty="0">
                <a:solidFill>
                  <a:srgbClr val="632523"/>
                </a:solidFill>
                <a:latin typeface="Inconsolata" panose="020B0609030003000000" pitchFamily="49" charset="0"/>
              </a:rPr>
              <a:t>d</a:t>
            </a:r>
            <a:endParaRPr lang="en-IE" sz="2800" dirty="0" smtClean="0">
              <a:solidFill>
                <a:srgbClr val="632523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sz="2400" dirty="0" smtClean="0"/>
              <a:t>If 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x,rdf:type,</a:t>
            </a:r>
            <a:r>
              <a:rPr lang="en-IE" sz="2400" dirty="0" err="1" smtClean="0">
                <a:solidFill>
                  <a:srgbClr val="632523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sz="2400" dirty="0" smtClean="0"/>
              <a:t> then 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x,rdf:type,</a:t>
            </a:r>
            <a:r>
              <a:rPr lang="en-IE" sz="2400" dirty="0" err="1">
                <a:solidFill>
                  <a:srgbClr val="632523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sz="2400" dirty="0" smtClean="0"/>
              <a:t>,</a:t>
            </a:r>
            <a:endParaRPr lang="en-IE" sz="2400" i="1" dirty="0"/>
          </a:p>
          <a:p>
            <a:pPr marL="0" indent="0">
              <a:buNone/>
            </a:pPr>
            <a:endParaRPr lang="en-IE" sz="2800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409434" y="2057400"/>
            <a:ext cx="8429766" cy="95410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000" i="1" dirty="0">
                <a:solidFill>
                  <a:schemeClr val="bg1">
                    <a:lumMod val="85000"/>
                  </a:schemeClr>
                </a:solidFill>
              </a:rPr>
              <a:t>Example: </a:t>
            </a:r>
            <a:r>
              <a:rPr lang="en-IE" sz="2000" i="1" dirty="0" smtClean="0">
                <a:solidFill>
                  <a:schemeClr val="bg1"/>
                </a:solidFill>
              </a:rPr>
              <a:t>if </a:t>
            </a:r>
            <a:r>
              <a:rPr lang="en-IE" sz="2000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ex:CapitalCity</a:t>
            </a:r>
            <a:r>
              <a:rPr lang="en-IE" sz="2000" i="1" dirty="0" smtClean="0">
                <a:solidFill>
                  <a:schemeClr val="bg1"/>
                </a:solidFill>
              </a:rPr>
              <a:t> </a:t>
            </a:r>
            <a:r>
              <a:rPr lang="en-IE" sz="2000" i="1" dirty="0">
                <a:solidFill>
                  <a:schemeClr val="bg1"/>
                </a:solidFill>
              </a:rPr>
              <a:t>sub-class of </a:t>
            </a:r>
            <a:r>
              <a:rPr lang="en-IE" sz="2000" dirty="0" err="1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ex:City</a:t>
            </a:r>
            <a:endParaRPr lang="en-IE" sz="2000" dirty="0">
              <a:solidFill>
                <a:schemeClr val="bg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 algn="ctr"/>
            <a:r>
              <a:rPr lang="en-IE" i="1" dirty="0" smtClean="0">
                <a:solidFill>
                  <a:schemeClr val="bg1"/>
                </a:solidFill>
              </a:rPr>
              <a:t>and if </a:t>
            </a:r>
            <a:r>
              <a:rPr lang="en-IE" dirty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dirty="0" err="1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ex:Dublin,rdf:type,ex:CapitalCity</a:t>
            </a:r>
            <a:r>
              <a:rPr lang="en-IE" dirty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dirty="0">
                <a:solidFill>
                  <a:schemeClr val="bg1"/>
                </a:solidFill>
              </a:rPr>
              <a:t> </a:t>
            </a:r>
            <a:endParaRPr lang="en-IE" dirty="0" smtClean="0">
              <a:solidFill>
                <a:schemeClr val="bg1"/>
              </a:solidFill>
            </a:endParaRPr>
          </a:p>
          <a:p>
            <a:pPr lvl="1" algn="ctr"/>
            <a:r>
              <a:rPr lang="en-IE" i="1" dirty="0" smtClean="0">
                <a:solidFill>
                  <a:schemeClr val="bg1"/>
                </a:solidFill>
              </a:rPr>
              <a:t>then </a:t>
            </a:r>
            <a:r>
              <a:rPr lang="en-IE" dirty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dirty="0" err="1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ex:Dublin,rdf:type,ex:City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IE" dirty="0">
              <a:solidFill>
                <a:schemeClr val="bg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9432" y="3048000"/>
            <a:ext cx="8429767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classes would be </a:t>
            </a:r>
            <a:r>
              <a:rPr lang="en-IE" sz="2400" smtClean="0">
                <a:solidFill>
                  <a:schemeClr val="accent2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sub-classes</a:t>
            </a:r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of each other?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55" y="4753072"/>
            <a:ext cx="854964" cy="2766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203" y="4941230"/>
            <a:ext cx="1360170" cy="2766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03" y="5572517"/>
            <a:ext cx="1024128" cy="21259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57" y="6291169"/>
            <a:ext cx="1753362" cy="27660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697" y="4142642"/>
            <a:ext cx="1014984" cy="21259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734146"/>
            <a:ext cx="1383030" cy="217170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1219200" y="6248400"/>
            <a:ext cx="1888363" cy="31937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ounded Rectangle 34"/>
          <p:cNvSpPr/>
          <p:nvPr/>
        </p:nvSpPr>
        <p:spPr>
          <a:xfrm>
            <a:off x="457200" y="5515653"/>
            <a:ext cx="1206120" cy="31937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ounded Rectangle 35"/>
          <p:cNvSpPr/>
          <p:nvPr/>
        </p:nvSpPr>
        <p:spPr>
          <a:xfrm>
            <a:off x="685800" y="4731687"/>
            <a:ext cx="1085203" cy="31937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ounded Rectangle 36"/>
          <p:cNvSpPr/>
          <p:nvPr/>
        </p:nvSpPr>
        <p:spPr>
          <a:xfrm>
            <a:off x="2311203" y="4089253"/>
            <a:ext cx="1193997" cy="31937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ounded Rectangle 37"/>
          <p:cNvSpPr/>
          <p:nvPr/>
        </p:nvSpPr>
        <p:spPr>
          <a:xfrm>
            <a:off x="2201972" y="4919845"/>
            <a:ext cx="1531828" cy="31937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1270458" y="4408628"/>
            <a:ext cx="1396542" cy="1107025"/>
          </a:xfrm>
          <a:prstGeom prst="straightConnector1">
            <a:avLst/>
          </a:prstGeom>
          <a:ln w="12700">
            <a:solidFill>
              <a:srgbClr val="632523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6" idx="2"/>
            <a:endCxn id="35" idx="0"/>
          </p:cNvCxnSpPr>
          <p:nvPr/>
        </p:nvCxnSpPr>
        <p:spPr>
          <a:xfrm flipH="1">
            <a:off x="1060260" y="5051062"/>
            <a:ext cx="168142" cy="464591"/>
          </a:xfrm>
          <a:prstGeom prst="straightConnector1">
            <a:avLst/>
          </a:prstGeom>
          <a:ln w="12700">
            <a:solidFill>
              <a:srgbClr val="632523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35" idx="3"/>
          </p:cNvCxnSpPr>
          <p:nvPr/>
        </p:nvCxnSpPr>
        <p:spPr>
          <a:xfrm flipH="1">
            <a:off x="1663320" y="5239220"/>
            <a:ext cx="647883" cy="436121"/>
          </a:xfrm>
          <a:prstGeom prst="straightConnector1">
            <a:avLst/>
          </a:prstGeom>
          <a:ln w="12700">
            <a:solidFill>
              <a:srgbClr val="632523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/>
          <p:cNvCxnSpPr/>
          <p:nvPr/>
        </p:nvCxnSpPr>
        <p:spPr>
          <a:xfrm rot="10800000">
            <a:off x="685800" y="4891375"/>
            <a:ext cx="533400" cy="1516713"/>
          </a:xfrm>
          <a:prstGeom prst="curvedConnector3">
            <a:avLst>
              <a:gd name="adj1" fmla="val 182201"/>
            </a:avLst>
          </a:prstGeom>
          <a:ln w="12700">
            <a:solidFill>
              <a:srgbClr val="632523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3" idx="0"/>
            <a:endCxn id="35" idx="2"/>
          </p:cNvCxnSpPr>
          <p:nvPr/>
        </p:nvCxnSpPr>
        <p:spPr>
          <a:xfrm flipH="1" flipV="1">
            <a:off x="1060260" y="5835028"/>
            <a:ext cx="1103122" cy="413372"/>
          </a:xfrm>
          <a:prstGeom prst="straightConnector1">
            <a:avLst/>
          </a:prstGeom>
          <a:ln w="12700">
            <a:solidFill>
              <a:srgbClr val="632523"/>
            </a:solidFill>
            <a:prstDash val="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86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9" grpId="0" animBg="1"/>
      <p:bldP spid="33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Property hierarchy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06963"/>
          </a:xfrm>
        </p:spPr>
        <p:txBody>
          <a:bodyPr>
            <a:normAutofit/>
          </a:bodyPr>
          <a:lstStyle/>
          <a:p>
            <a:r>
              <a:rPr lang="en-IE" sz="2800" dirty="0" smtClean="0"/>
              <a:t>Property </a:t>
            </a:r>
            <a:r>
              <a:rPr lang="en-IE" sz="2800" dirty="0" smtClean="0">
                <a:solidFill>
                  <a:srgbClr val="25406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</a:t>
            </a:r>
            <a:r>
              <a:rPr lang="en-IE" sz="2800" dirty="0" smtClean="0"/>
              <a:t> is a </a:t>
            </a:r>
            <a:r>
              <a:rPr lang="en-IE" sz="2800" dirty="0" smtClean="0">
                <a:solidFill>
                  <a:srgbClr val="254061"/>
                </a:solidFill>
              </a:rPr>
              <a:t>sub-property</a:t>
            </a:r>
            <a:r>
              <a:rPr lang="en-IE" sz="2800" dirty="0" smtClean="0"/>
              <a:t> of </a:t>
            </a:r>
            <a:r>
              <a:rPr lang="en-IE" sz="2800" dirty="0">
                <a:solidFill>
                  <a:srgbClr val="254061"/>
                </a:solidFill>
                <a:latin typeface="Inconsolata" panose="020B0609030003000000" pitchFamily="49" charset="0"/>
              </a:rPr>
              <a:t>q</a:t>
            </a:r>
            <a:endParaRPr lang="en-IE" sz="2800" dirty="0" smtClean="0">
              <a:solidFill>
                <a:srgbClr val="25406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sz="2400" dirty="0" smtClean="0"/>
              <a:t>If 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</a:t>
            </a:r>
            <a:r>
              <a:rPr lang="en-IE" sz="2400" dirty="0" err="1" smtClean="0">
                <a:solidFill>
                  <a:srgbClr val="25406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,y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sz="2400" dirty="0" smtClean="0"/>
              <a:t> then 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</a:t>
            </a:r>
            <a:r>
              <a:rPr lang="en-IE" sz="2400" dirty="0" err="1" smtClean="0">
                <a:solidFill>
                  <a:srgbClr val="25406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q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,y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IE" sz="24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040228"/>
            <a:ext cx="2171700" cy="2766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585" y="5425510"/>
            <a:ext cx="1273302" cy="2766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461" y="5477513"/>
            <a:ext cx="2057400" cy="27660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09434" y="2057400"/>
            <a:ext cx="8429766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000" i="1" dirty="0">
                <a:solidFill>
                  <a:schemeClr val="bg1"/>
                </a:solidFill>
              </a:rPr>
              <a:t>Example: </a:t>
            </a:r>
            <a:r>
              <a:rPr lang="en-IE" sz="2000" i="1" dirty="0" smtClean="0">
                <a:solidFill>
                  <a:schemeClr val="bg1"/>
                </a:solidFill>
              </a:rPr>
              <a:t>if </a:t>
            </a:r>
            <a:r>
              <a:rPr lang="en-IE" sz="2000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ex:hasCapitalCity</a:t>
            </a:r>
            <a:r>
              <a:rPr lang="en-IE" sz="2000" i="1" dirty="0" smtClean="0">
                <a:solidFill>
                  <a:schemeClr val="bg1"/>
                </a:solidFill>
              </a:rPr>
              <a:t> sub-property </a:t>
            </a:r>
            <a:r>
              <a:rPr lang="en-IE" sz="2000" i="1" dirty="0">
                <a:solidFill>
                  <a:schemeClr val="bg1"/>
                </a:solidFill>
              </a:rPr>
              <a:t>of </a:t>
            </a:r>
            <a:r>
              <a:rPr lang="en-IE" sz="2000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ex:hasCity</a:t>
            </a:r>
            <a:endParaRPr lang="en-IE" sz="2000" dirty="0">
              <a:solidFill>
                <a:schemeClr val="bg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 algn="ctr"/>
            <a:r>
              <a:rPr lang="en-IE" i="1" dirty="0" smtClean="0">
                <a:solidFill>
                  <a:schemeClr val="bg1"/>
                </a:solidFill>
              </a:rPr>
              <a:t>and if </a:t>
            </a:r>
            <a:r>
              <a:rPr lang="en-IE" dirty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ex:Ireland,ex:hasCapitalCity,ex:Dublin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dirty="0" smtClean="0">
                <a:solidFill>
                  <a:schemeClr val="bg1"/>
                </a:solidFill>
              </a:rPr>
              <a:t> </a:t>
            </a:r>
          </a:p>
          <a:p>
            <a:pPr lvl="1" algn="ctr"/>
            <a:r>
              <a:rPr lang="en-IE" i="1" dirty="0" smtClean="0">
                <a:solidFill>
                  <a:schemeClr val="bg1"/>
                </a:solidFill>
              </a:rPr>
              <a:t>then </a:t>
            </a:r>
            <a:r>
              <a:rPr lang="en-IE" dirty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ex:Ireland,ex:hasCity,ex:Dublin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IE" dirty="0">
              <a:solidFill>
                <a:schemeClr val="bg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9432" y="3048000"/>
            <a:ext cx="8429767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properties would be </a:t>
            </a:r>
            <a:r>
              <a:rPr lang="en-IE" sz="2400" dirty="0" smtClean="0">
                <a:solidFill>
                  <a:schemeClr val="accent1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sub-properties</a:t>
            </a:r>
            <a:r>
              <a:rPr lang="en-IE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of each other?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800599" y="3997459"/>
            <a:ext cx="2331407" cy="31937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21"/>
          <p:cNvSpPr/>
          <p:nvPr/>
        </p:nvSpPr>
        <p:spPr>
          <a:xfrm>
            <a:off x="7555639" y="5382741"/>
            <a:ext cx="1447801" cy="31937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Arrow Connector 27"/>
          <p:cNvCxnSpPr>
            <a:stCxn id="24" idx="0"/>
            <a:endCxn id="35" idx="2"/>
          </p:cNvCxnSpPr>
          <p:nvPr/>
        </p:nvCxnSpPr>
        <p:spPr>
          <a:xfrm flipV="1">
            <a:off x="6372371" y="5105400"/>
            <a:ext cx="606345" cy="991079"/>
          </a:xfrm>
          <a:prstGeom prst="straightConnector1">
            <a:avLst/>
          </a:prstGeom>
          <a:ln w="12700">
            <a:solidFill>
              <a:srgbClr val="25406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0" idx="2"/>
            <a:endCxn id="24" idx="0"/>
          </p:cNvCxnSpPr>
          <p:nvPr/>
        </p:nvCxnSpPr>
        <p:spPr>
          <a:xfrm>
            <a:off x="5962650" y="4316834"/>
            <a:ext cx="409721" cy="1779645"/>
          </a:xfrm>
          <a:prstGeom prst="straightConnector1">
            <a:avLst/>
          </a:prstGeom>
          <a:ln w="12700">
            <a:solidFill>
              <a:srgbClr val="254061"/>
            </a:solidFill>
            <a:prstDash val="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6236857" y="4328825"/>
            <a:ext cx="741859" cy="457200"/>
          </a:xfrm>
          <a:prstGeom prst="straightConnector1">
            <a:avLst/>
          </a:prstGeom>
          <a:ln w="12700">
            <a:solidFill>
              <a:srgbClr val="254061"/>
            </a:solidFill>
            <a:prstDash val="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22" idx="0"/>
          </p:cNvCxnSpPr>
          <p:nvPr/>
        </p:nvCxnSpPr>
        <p:spPr>
          <a:xfrm flipH="1" flipV="1">
            <a:off x="7395302" y="5105400"/>
            <a:ext cx="884238" cy="277341"/>
          </a:xfrm>
          <a:prstGeom prst="straightConnector1">
            <a:avLst/>
          </a:prstGeom>
          <a:ln w="12700">
            <a:solidFill>
              <a:srgbClr val="254061"/>
            </a:solidFill>
            <a:prstDash val="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urved Connector 78"/>
          <p:cNvCxnSpPr>
            <a:endCxn id="22" idx="0"/>
          </p:cNvCxnSpPr>
          <p:nvPr/>
        </p:nvCxnSpPr>
        <p:spPr>
          <a:xfrm>
            <a:off x="6744890" y="4316834"/>
            <a:ext cx="1534650" cy="1065907"/>
          </a:xfrm>
          <a:prstGeom prst="curvedConnector2">
            <a:avLst/>
          </a:prstGeom>
          <a:ln w="12700">
            <a:solidFill>
              <a:srgbClr val="25406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190" y="6149196"/>
            <a:ext cx="2069943" cy="21394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573" y="4827883"/>
            <a:ext cx="1298286" cy="213943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6292916" y="4786025"/>
            <a:ext cx="1371600" cy="31937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ounded Rectangle 23"/>
          <p:cNvSpPr/>
          <p:nvPr/>
        </p:nvSpPr>
        <p:spPr>
          <a:xfrm>
            <a:off x="5257800" y="6096479"/>
            <a:ext cx="2229141" cy="31937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Arrow Connector 26"/>
          <p:cNvCxnSpPr>
            <a:stCxn id="22" idx="2"/>
            <a:endCxn id="24" idx="0"/>
          </p:cNvCxnSpPr>
          <p:nvPr/>
        </p:nvCxnSpPr>
        <p:spPr>
          <a:xfrm flipH="1">
            <a:off x="6372371" y="5702116"/>
            <a:ext cx="1907169" cy="394363"/>
          </a:xfrm>
          <a:prstGeom prst="straightConnector1">
            <a:avLst/>
          </a:prstGeom>
          <a:ln w="12700">
            <a:solidFill>
              <a:srgbClr val="25406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79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35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Domain of properties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06963"/>
          </a:xfrm>
        </p:spPr>
        <p:txBody>
          <a:bodyPr>
            <a:normAutofit/>
          </a:bodyPr>
          <a:lstStyle/>
          <a:p>
            <a:r>
              <a:rPr lang="en-IE" sz="2800" dirty="0" smtClean="0"/>
              <a:t>Property </a:t>
            </a:r>
            <a:r>
              <a:rPr lang="en-IE" sz="2800" dirty="0" smtClean="0">
                <a:solidFill>
                  <a:srgbClr val="254061"/>
                </a:solidFill>
                <a:latin typeface="Inconsolata" panose="020B0609030003000000" pitchFamily="49" charset="0"/>
              </a:rPr>
              <a:t>p</a:t>
            </a:r>
            <a:r>
              <a:rPr lang="en-IE" sz="2800" dirty="0" smtClean="0"/>
              <a:t> has </a:t>
            </a:r>
            <a:r>
              <a:rPr lang="en-IE" sz="2800" dirty="0" smtClean="0">
                <a:solidFill>
                  <a:srgbClr val="820069"/>
                </a:solidFill>
              </a:rPr>
              <a:t>domain</a:t>
            </a:r>
            <a:r>
              <a:rPr lang="en-IE" sz="2800" dirty="0" smtClean="0"/>
              <a:t> class </a:t>
            </a:r>
            <a:r>
              <a:rPr lang="en-IE" sz="2800" dirty="0">
                <a:solidFill>
                  <a:srgbClr val="632523"/>
                </a:solidFill>
                <a:latin typeface="Inconsolata" panose="020B0609030003000000" pitchFamily="49" charset="0"/>
              </a:rPr>
              <a:t>c</a:t>
            </a:r>
            <a:endParaRPr lang="en-IE" sz="2800" dirty="0" smtClean="0">
              <a:solidFill>
                <a:srgbClr val="632523"/>
              </a:solidFill>
              <a:latin typeface="Inconsolata" panose="020B0609030003000000" pitchFamily="49" charset="0"/>
            </a:endParaRPr>
          </a:p>
          <a:p>
            <a:pPr lvl="1"/>
            <a:r>
              <a:rPr lang="en-IE" sz="2400" dirty="0" smtClean="0"/>
              <a:t>If 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</a:t>
            </a:r>
            <a:r>
              <a:rPr lang="en-IE" sz="2400" dirty="0" err="1" smtClean="0">
                <a:solidFill>
                  <a:srgbClr val="25406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,y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sz="2400" dirty="0" smtClean="0"/>
              <a:t> then 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x,rdf:type,</a:t>
            </a:r>
            <a:r>
              <a:rPr lang="en-IE" sz="2400" dirty="0" err="1" smtClean="0">
                <a:solidFill>
                  <a:srgbClr val="632523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IE" sz="24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9434" y="2057400"/>
            <a:ext cx="8429766" cy="954107"/>
          </a:xfrm>
          <a:prstGeom prst="rect">
            <a:avLst/>
          </a:prstGeom>
          <a:solidFill>
            <a:srgbClr val="8200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000" i="1" dirty="0">
                <a:solidFill>
                  <a:schemeClr val="bg1"/>
                </a:solidFill>
              </a:rPr>
              <a:t>Example: </a:t>
            </a:r>
            <a:r>
              <a:rPr lang="en-IE" sz="2000" i="1" dirty="0" smtClean="0">
                <a:solidFill>
                  <a:schemeClr val="bg1"/>
                </a:solidFill>
              </a:rPr>
              <a:t>if </a:t>
            </a:r>
            <a:r>
              <a:rPr lang="en-IE" sz="2000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foaf:familyName</a:t>
            </a:r>
            <a:r>
              <a:rPr lang="en-IE" sz="2000" i="1" dirty="0" smtClean="0">
                <a:solidFill>
                  <a:schemeClr val="bg1"/>
                </a:solidFill>
              </a:rPr>
              <a:t> has domain </a:t>
            </a:r>
            <a:r>
              <a:rPr lang="en-IE" sz="2000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foaf:Person</a:t>
            </a:r>
            <a:endParaRPr lang="en-IE" sz="2000" dirty="0">
              <a:solidFill>
                <a:schemeClr val="bg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 algn="ctr"/>
            <a:r>
              <a:rPr lang="en-IE" i="1" dirty="0" smtClean="0">
                <a:solidFill>
                  <a:schemeClr val="bg1"/>
                </a:solidFill>
              </a:rPr>
              <a:t>and if </a:t>
            </a:r>
            <a:r>
              <a:rPr lang="en-IE" dirty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ex:Aidan,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foaf:familyName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,"Hogan</a:t>
            </a:r>
            <a:r>
              <a:rPr lang="en-IE" dirty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"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dirty="0" smtClean="0">
                <a:solidFill>
                  <a:schemeClr val="bg1"/>
                </a:solidFill>
              </a:rPr>
              <a:t> </a:t>
            </a:r>
          </a:p>
          <a:p>
            <a:pPr lvl="1" algn="ctr"/>
            <a:r>
              <a:rPr lang="en-IE" i="1" dirty="0" smtClean="0">
                <a:solidFill>
                  <a:schemeClr val="bg1"/>
                </a:solidFill>
              </a:rPr>
              <a:t>then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ex:Aidan,rdf:type,foaf:Person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IE" dirty="0">
              <a:solidFill>
                <a:schemeClr val="bg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9432" y="3048000"/>
            <a:ext cx="8429767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properties would have which classes as </a:t>
            </a:r>
            <a:r>
              <a:rPr lang="en-IE" sz="2400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domain</a:t>
            </a:r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55" y="4753072"/>
            <a:ext cx="854964" cy="27660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203" y="4941230"/>
            <a:ext cx="1360170" cy="27660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03" y="5572517"/>
            <a:ext cx="1024128" cy="21259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57" y="6291169"/>
            <a:ext cx="1753362" cy="27660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697" y="4142642"/>
            <a:ext cx="1014984" cy="21259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734146"/>
            <a:ext cx="1383030" cy="217170"/>
          </a:xfrm>
          <a:prstGeom prst="rect">
            <a:avLst/>
          </a:prstGeom>
        </p:spPr>
      </p:pic>
      <p:sp>
        <p:nvSpPr>
          <p:cNvPr id="36" name="Rounded Rectangle 35"/>
          <p:cNvSpPr/>
          <p:nvPr/>
        </p:nvSpPr>
        <p:spPr>
          <a:xfrm>
            <a:off x="457200" y="5515653"/>
            <a:ext cx="1206120" cy="31937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Picture 4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040228"/>
            <a:ext cx="2171700" cy="27660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585" y="5425510"/>
            <a:ext cx="1273302" cy="27660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461" y="5478635"/>
            <a:ext cx="2057400" cy="276606"/>
          </a:xfrm>
          <a:prstGeom prst="rect">
            <a:avLst/>
          </a:prstGeom>
        </p:spPr>
      </p:pic>
      <p:sp>
        <p:nvSpPr>
          <p:cNvPr id="52" name="Rounded Rectangle 51"/>
          <p:cNvSpPr/>
          <p:nvPr/>
        </p:nvSpPr>
        <p:spPr>
          <a:xfrm>
            <a:off x="4114800" y="5457250"/>
            <a:ext cx="2133600" cy="31937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0" name="Curved Connector 59"/>
          <p:cNvCxnSpPr>
            <a:stCxn id="28" idx="1"/>
            <a:endCxn id="36" idx="2"/>
          </p:cNvCxnSpPr>
          <p:nvPr/>
        </p:nvCxnSpPr>
        <p:spPr>
          <a:xfrm rot="10800000">
            <a:off x="1060260" y="5835029"/>
            <a:ext cx="4197540" cy="421139"/>
          </a:xfrm>
          <a:prstGeom prst="curvedConnector2">
            <a:avLst/>
          </a:prstGeom>
          <a:ln w="12700">
            <a:solidFill>
              <a:srgbClr val="820069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2057400" y="5702116"/>
            <a:ext cx="1523999" cy="31937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2" name="Straight Arrow Connector 61"/>
          <p:cNvCxnSpPr>
            <a:stCxn id="52" idx="1"/>
            <a:endCxn id="61" idx="3"/>
          </p:cNvCxnSpPr>
          <p:nvPr/>
        </p:nvCxnSpPr>
        <p:spPr>
          <a:xfrm flipH="1">
            <a:off x="3581399" y="5616938"/>
            <a:ext cx="533401" cy="244866"/>
          </a:xfrm>
          <a:prstGeom prst="straightConnector1">
            <a:avLst/>
          </a:prstGeom>
          <a:ln w="12700">
            <a:solidFill>
              <a:srgbClr val="820069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190" y="6149196"/>
            <a:ext cx="2069943" cy="213943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5257800" y="6096479"/>
            <a:ext cx="2229141" cy="31937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573" y="4827883"/>
            <a:ext cx="1298286" cy="21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9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5" grpId="0" animBg="1"/>
      <p:bldP spid="36" grpId="0" animBg="1"/>
      <p:bldP spid="52" grpId="0" animBg="1"/>
      <p:bldP spid="61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Range of properties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06963"/>
          </a:xfrm>
        </p:spPr>
        <p:txBody>
          <a:bodyPr>
            <a:normAutofit/>
          </a:bodyPr>
          <a:lstStyle/>
          <a:p>
            <a:r>
              <a:rPr lang="en-IE" sz="2800" dirty="0" smtClean="0"/>
              <a:t>Property </a:t>
            </a:r>
            <a:r>
              <a:rPr lang="en-IE" sz="2800" dirty="0" smtClean="0">
                <a:solidFill>
                  <a:srgbClr val="254061"/>
                </a:solidFill>
                <a:latin typeface="Inconsolata" panose="020B0609030003000000" pitchFamily="49" charset="0"/>
              </a:rPr>
              <a:t>p</a:t>
            </a:r>
            <a:r>
              <a:rPr lang="en-IE" sz="2800" dirty="0" smtClean="0"/>
              <a:t> has </a:t>
            </a:r>
            <a:r>
              <a:rPr lang="en-IE" sz="2800" dirty="0" smtClean="0">
                <a:solidFill>
                  <a:srgbClr val="0D5C00"/>
                </a:solidFill>
              </a:rPr>
              <a:t>range</a:t>
            </a:r>
            <a:r>
              <a:rPr lang="en-IE" sz="2800" dirty="0" smtClean="0"/>
              <a:t> class </a:t>
            </a:r>
            <a:r>
              <a:rPr lang="en-IE" sz="2800" dirty="0">
                <a:solidFill>
                  <a:srgbClr val="632523"/>
                </a:solidFill>
                <a:latin typeface="Inconsolata" panose="020B0609030003000000" pitchFamily="49" charset="0"/>
              </a:rPr>
              <a:t>c</a:t>
            </a:r>
            <a:endParaRPr lang="en-IE" sz="2800" dirty="0" smtClean="0">
              <a:solidFill>
                <a:srgbClr val="632523"/>
              </a:solidFill>
              <a:latin typeface="Inconsolata" panose="020B0609030003000000" pitchFamily="49" charset="0"/>
            </a:endParaRPr>
          </a:p>
          <a:p>
            <a:pPr lvl="1"/>
            <a:r>
              <a:rPr lang="en-IE" sz="2400" dirty="0" smtClean="0"/>
              <a:t>If 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</a:t>
            </a:r>
            <a:r>
              <a:rPr lang="en-IE" sz="2400" dirty="0" err="1" smtClean="0">
                <a:solidFill>
                  <a:srgbClr val="25406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,y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sz="2400" dirty="0" smtClean="0"/>
              <a:t> then 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y,rdf:type,</a:t>
            </a:r>
            <a:r>
              <a:rPr lang="en-IE" sz="2400" dirty="0" err="1" smtClean="0">
                <a:solidFill>
                  <a:srgbClr val="632523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IE" sz="24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9434" y="2057400"/>
            <a:ext cx="8429766" cy="954107"/>
          </a:xfrm>
          <a:prstGeom prst="rect">
            <a:avLst/>
          </a:prstGeom>
          <a:solidFill>
            <a:srgbClr val="0D5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000" i="1" dirty="0">
                <a:solidFill>
                  <a:schemeClr val="bg1"/>
                </a:solidFill>
              </a:rPr>
              <a:t>Example: </a:t>
            </a:r>
            <a:r>
              <a:rPr lang="en-IE" sz="2000" i="1" dirty="0" smtClean="0">
                <a:solidFill>
                  <a:schemeClr val="bg1"/>
                </a:solidFill>
              </a:rPr>
              <a:t>if </a:t>
            </a:r>
            <a:r>
              <a:rPr lang="en-IE" sz="2000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ex:hasCity</a:t>
            </a:r>
            <a:r>
              <a:rPr lang="en-IE" sz="2000" i="1" dirty="0" smtClean="0">
                <a:solidFill>
                  <a:schemeClr val="bg1"/>
                </a:solidFill>
              </a:rPr>
              <a:t> has range </a:t>
            </a:r>
            <a:r>
              <a:rPr lang="en-IE" sz="2000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ex:City</a:t>
            </a:r>
            <a:endParaRPr lang="en-IE" sz="2000" dirty="0">
              <a:solidFill>
                <a:schemeClr val="bg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 algn="ctr"/>
            <a:r>
              <a:rPr lang="en-IE" i="1" dirty="0" smtClean="0">
                <a:solidFill>
                  <a:schemeClr val="bg1"/>
                </a:solidFill>
              </a:rPr>
              <a:t>and if </a:t>
            </a:r>
            <a:r>
              <a:rPr lang="en-IE" dirty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ex:Ireland,ex:hasCity,ex:Dublin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dirty="0" smtClean="0">
                <a:solidFill>
                  <a:schemeClr val="bg1"/>
                </a:solidFill>
              </a:rPr>
              <a:t> </a:t>
            </a:r>
          </a:p>
          <a:p>
            <a:pPr lvl="1" algn="ctr"/>
            <a:r>
              <a:rPr lang="en-IE" i="1" dirty="0" smtClean="0">
                <a:solidFill>
                  <a:schemeClr val="bg1"/>
                </a:solidFill>
              </a:rPr>
              <a:t>then </a:t>
            </a:r>
            <a:r>
              <a:rPr lang="en-IE" dirty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ex:Dublin,rdf:type,ex:City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IE" dirty="0">
              <a:solidFill>
                <a:schemeClr val="bg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9432" y="3048000"/>
            <a:ext cx="8429768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properties would have which classes as </a:t>
            </a:r>
            <a:r>
              <a:rPr lang="en-IE" sz="2400" smtClean="0">
                <a:solidFill>
                  <a:srgbClr val="0D5C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range</a:t>
            </a:r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55" y="4753072"/>
            <a:ext cx="854964" cy="2766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203" y="4941230"/>
            <a:ext cx="1360170" cy="27660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03" y="5572517"/>
            <a:ext cx="1024128" cy="21259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57" y="6291169"/>
            <a:ext cx="1753362" cy="27660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697" y="4142642"/>
            <a:ext cx="1014984" cy="21259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734146"/>
            <a:ext cx="1383030" cy="217170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1219200" y="6248400"/>
            <a:ext cx="1888363" cy="31937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ounded Rectangle 33"/>
          <p:cNvSpPr/>
          <p:nvPr/>
        </p:nvSpPr>
        <p:spPr>
          <a:xfrm>
            <a:off x="457200" y="5515653"/>
            <a:ext cx="1206120" cy="31937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ounded Rectangle 34"/>
          <p:cNvSpPr/>
          <p:nvPr/>
        </p:nvSpPr>
        <p:spPr>
          <a:xfrm>
            <a:off x="685800" y="4731687"/>
            <a:ext cx="1085203" cy="31937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3" name="Picture 4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040228"/>
            <a:ext cx="2171700" cy="27660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585" y="5425510"/>
            <a:ext cx="1273302" cy="27660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461" y="5478635"/>
            <a:ext cx="2057400" cy="276606"/>
          </a:xfrm>
          <a:prstGeom prst="rect">
            <a:avLst/>
          </a:prstGeom>
        </p:spPr>
      </p:pic>
      <p:sp>
        <p:nvSpPr>
          <p:cNvPr id="48" name="Rounded Rectangle 47"/>
          <p:cNvSpPr/>
          <p:nvPr/>
        </p:nvSpPr>
        <p:spPr>
          <a:xfrm>
            <a:off x="4800599" y="3997459"/>
            <a:ext cx="2331407" cy="31937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ounded Rectangle 48"/>
          <p:cNvSpPr/>
          <p:nvPr/>
        </p:nvSpPr>
        <p:spPr>
          <a:xfrm>
            <a:off x="7555639" y="5382741"/>
            <a:ext cx="1447801" cy="31937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0" name="Curved Connector 59"/>
          <p:cNvCxnSpPr>
            <a:stCxn id="48" idx="1"/>
            <a:endCxn id="33" idx="3"/>
          </p:cNvCxnSpPr>
          <p:nvPr/>
        </p:nvCxnSpPr>
        <p:spPr>
          <a:xfrm rot="10800000" flipV="1">
            <a:off x="3107563" y="4157146"/>
            <a:ext cx="1693036" cy="2250941"/>
          </a:xfrm>
          <a:prstGeom prst="curvedConnector3">
            <a:avLst>
              <a:gd name="adj1" fmla="val 50000"/>
            </a:avLst>
          </a:prstGeom>
          <a:ln w="12700">
            <a:solidFill>
              <a:srgbClr val="0D5C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urved Connector 61"/>
          <p:cNvCxnSpPr>
            <a:stCxn id="49" idx="1"/>
            <a:endCxn id="35" idx="0"/>
          </p:cNvCxnSpPr>
          <p:nvPr/>
        </p:nvCxnSpPr>
        <p:spPr>
          <a:xfrm rot="10800000">
            <a:off x="1228403" y="4731687"/>
            <a:ext cx="6327237" cy="810742"/>
          </a:xfrm>
          <a:prstGeom prst="curvedConnector4">
            <a:avLst>
              <a:gd name="adj1" fmla="val 30618"/>
              <a:gd name="adj2" fmla="val 128196"/>
            </a:avLst>
          </a:prstGeom>
          <a:ln w="12700">
            <a:solidFill>
              <a:srgbClr val="0D5C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urved Connector 65"/>
          <p:cNvCxnSpPr>
            <a:stCxn id="38" idx="1"/>
            <a:endCxn id="34" idx="3"/>
          </p:cNvCxnSpPr>
          <p:nvPr/>
        </p:nvCxnSpPr>
        <p:spPr>
          <a:xfrm rot="10800000">
            <a:off x="1663320" y="5675341"/>
            <a:ext cx="3594480" cy="580826"/>
          </a:xfrm>
          <a:prstGeom prst="curvedConnector3">
            <a:avLst>
              <a:gd name="adj1" fmla="val 89748"/>
            </a:avLst>
          </a:prstGeom>
          <a:ln w="12700">
            <a:solidFill>
              <a:srgbClr val="0D5C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urved Connector 73"/>
          <p:cNvCxnSpPr>
            <a:stCxn id="48" idx="1"/>
            <a:endCxn id="35" idx="3"/>
          </p:cNvCxnSpPr>
          <p:nvPr/>
        </p:nvCxnSpPr>
        <p:spPr>
          <a:xfrm rot="10800000" flipV="1">
            <a:off x="1771003" y="4157147"/>
            <a:ext cx="3029596" cy="734228"/>
          </a:xfrm>
          <a:prstGeom prst="curvedConnector3">
            <a:avLst>
              <a:gd name="adj1" fmla="val 43461"/>
            </a:avLst>
          </a:prstGeom>
          <a:ln w="12700">
            <a:solidFill>
              <a:srgbClr val="0D5C00"/>
            </a:solidFill>
            <a:prstDash val="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urved Connector 79"/>
          <p:cNvCxnSpPr>
            <a:stCxn id="48" idx="1"/>
            <a:endCxn id="34" idx="3"/>
          </p:cNvCxnSpPr>
          <p:nvPr/>
        </p:nvCxnSpPr>
        <p:spPr>
          <a:xfrm rot="10800000" flipV="1">
            <a:off x="1663321" y="4157147"/>
            <a:ext cx="3137279" cy="1518194"/>
          </a:xfrm>
          <a:prstGeom prst="curvedConnector3">
            <a:avLst>
              <a:gd name="adj1" fmla="val 6281"/>
            </a:avLst>
          </a:prstGeom>
          <a:ln w="12700">
            <a:solidFill>
              <a:srgbClr val="0D5C00"/>
            </a:solidFill>
            <a:prstDash val="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urved Connector 83"/>
          <p:cNvCxnSpPr>
            <a:stCxn id="49" idx="1"/>
            <a:endCxn id="34" idx="0"/>
          </p:cNvCxnSpPr>
          <p:nvPr/>
        </p:nvCxnSpPr>
        <p:spPr>
          <a:xfrm rot="10800000">
            <a:off x="1060261" y="5515653"/>
            <a:ext cx="6495379" cy="26776"/>
          </a:xfrm>
          <a:prstGeom prst="curvedConnector4">
            <a:avLst>
              <a:gd name="adj1" fmla="val 9225"/>
              <a:gd name="adj2" fmla="val 953750"/>
            </a:avLst>
          </a:prstGeom>
          <a:ln w="12700">
            <a:solidFill>
              <a:srgbClr val="0D5C00"/>
            </a:solidFill>
            <a:prstDash val="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190" y="6149196"/>
            <a:ext cx="2069943" cy="213943"/>
          </a:xfrm>
          <a:prstGeom prst="rect">
            <a:avLst/>
          </a:prstGeom>
        </p:spPr>
      </p:pic>
      <p:sp>
        <p:nvSpPr>
          <p:cNvPr id="38" name="Rounded Rectangle 37"/>
          <p:cNvSpPr/>
          <p:nvPr/>
        </p:nvSpPr>
        <p:spPr>
          <a:xfrm>
            <a:off x="5257800" y="6096479"/>
            <a:ext cx="2229141" cy="31937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9" name="Picture 3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573" y="4827883"/>
            <a:ext cx="1298286" cy="21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5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33" grpId="0" animBg="1"/>
      <p:bldP spid="34" grpId="0" animBg="1"/>
      <p:bldP spid="35" grpId="0" animBg="1"/>
      <p:bldP spid="48" grpId="0" animBg="1"/>
      <p:bldP spid="49" grpId="0" animBg="1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91490" y="3657600"/>
            <a:ext cx="8229600" cy="17676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IE" dirty="0" smtClean="0"/>
              <a:t>Example: 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ex:hasCapitalCity</a:t>
            </a:r>
            <a:r>
              <a:rPr lang="en-IE" sz="2400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  has </a:t>
            </a:r>
            <a:r>
              <a:rPr lang="en-IE" sz="2400" dirty="0" smtClean="0">
                <a:solidFill>
                  <a:srgbClr val="A80088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domain</a:t>
            </a:r>
            <a:r>
              <a:rPr lang="en-IE" sz="2400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ex:Country</a:t>
            </a:r>
            <a:endParaRPr lang="en-IE" sz="2400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457200" lvl="1" indent="0">
              <a:buFont typeface="Arial" pitchFamily="34" charset="0"/>
              <a:buNone/>
            </a:pPr>
            <a:endParaRPr lang="en-IE" sz="2400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endParaRPr lang="en-IE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Trade-off: More Specific / Less Reusable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1219200"/>
          </a:xfrm>
        </p:spPr>
        <p:txBody>
          <a:bodyPr>
            <a:normAutofit/>
          </a:bodyPr>
          <a:lstStyle/>
          <a:p>
            <a:r>
              <a:rPr lang="en-IE" dirty="0" smtClean="0"/>
              <a:t>More specific	</a:t>
            </a:r>
            <a:r>
              <a:rPr lang="en-GB" dirty="0" smtClean="0"/>
              <a:t>→</a:t>
            </a:r>
            <a:r>
              <a:rPr lang="en-IE" dirty="0" smtClean="0"/>
              <a:t> more conclusions</a:t>
            </a:r>
          </a:p>
          <a:p>
            <a:r>
              <a:rPr lang="en-IE" dirty="0" smtClean="0"/>
              <a:t>Less specific	</a:t>
            </a:r>
            <a:r>
              <a:rPr lang="en-GB" dirty="0" smtClean="0"/>
              <a:t>→</a:t>
            </a:r>
            <a:r>
              <a:rPr lang="en-IE" dirty="0" smtClean="0"/>
              <a:t> more reusable</a:t>
            </a:r>
            <a:endParaRPr lang="en-IE" sz="2400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endParaRPr lang="en-IE" dirty="0" smtClean="0"/>
          </a:p>
        </p:txBody>
      </p:sp>
      <p:sp>
        <p:nvSpPr>
          <p:cNvPr id="4" name="Rectangle 3"/>
          <p:cNvSpPr/>
          <p:nvPr/>
        </p:nvSpPr>
        <p:spPr>
          <a:xfrm>
            <a:off x="487680" y="4343400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b="1" dirty="0">
                <a:solidFill>
                  <a:srgbClr val="00B05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PRO</a:t>
            </a:r>
            <a:r>
              <a:rPr lang="en-IE" sz="2400" dirty="0">
                <a:solidFill>
                  <a:srgbClr val="00B05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: Know that anything that has a capital city is a country</a:t>
            </a:r>
          </a:p>
        </p:txBody>
      </p:sp>
      <p:sp>
        <p:nvSpPr>
          <p:cNvPr id="5" name="Rectangle 4"/>
          <p:cNvSpPr/>
          <p:nvPr/>
        </p:nvSpPr>
        <p:spPr>
          <a:xfrm>
            <a:off x="339090" y="4805065"/>
            <a:ext cx="78562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b="1" dirty="0">
                <a:solidFill>
                  <a:srgbClr val="FF000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CON</a:t>
            </a:r>
            <a:r>
              <a:rPr lang="en-IE" sz="2400" dirty="0">
                <a:solidFill>
                  <a:srgbClr val="FF000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: Cannot use </a:t>
            </a:r>
            <a:r>
              <a:rPr lang="en-IE" sz="2400" dirty="0" smtClean="0">
                <a:solidFill>
                  <a:srgbClr val="FF000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for capitals of states, regions</a:t>
            </a:r>
            <a:r>
              <a:rPr lang="en-IE" sz="2400" dirty="0">
                <a:solidFill>
                  <a:srgbClr val="FF000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90788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2438400"/>
            <a:ext cx="7924800" cy="4191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Trade-off: More Specific / Less Reusable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Another example:</a:t>
            </a:r>
            <a:endParaRPr lang="en-IE" dirty="0"/>
          </a:p>
          <a:p>
            <a:pPr lvl="1"/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ex:Mayor</a:t>
            </a:r>
            <a:r>
              <a:rPr lang="en-IE" sz="2400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r>
              <a:rPr lang="en-IE" sz="2400" dirty="0" smtClean="0">
                <a:solidFill>
                  <a:schemeClr val="accent6">
                    <a:lumMod val="50000"/>
                  </a:schemeClr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sub-class</a:t>
            </a:r>
            <a:r>
              <a:rPr lang="en-IE" sz="2400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 of  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foaf:Person</a:t>
            </a:r>
            <a:endParaRPr lang="en-IE" sz="2400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endParaRPr lang="en-IE" dirty="0" smtClean="0"/>
          </a:p>
        </p:txBody>
      </p:sp>
      <p:pic>
        <p:nvPicPr>
          <p:cNvPr id="5122" name="Picture 2" descr="http://www.corbisimages.com/images/Corbis-RR020981.jpg?size=67&amp;uid=ba76f27b-6577-43cf-8f3d-a6493f8de2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" y="2548592"/>
            <a:ext cx="263334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0" y="2590800"/>
            <a:ext cx="44958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>
                <a:solidFill>
                  <a:schemeClr val="bg1"/>
                </a:solidFill>
              </a:rPr>
              <a:t>Bosco the dog</a:t>
            </a:r>
          </a:p>
          <a:p>
            <a:r>
              <a:rPr lang="en-IE" sz="2800" dirty="0" smtClean="0">
                <a:solidFill>
                  <a:schemeClr val="bg1"/>
                </a:solidFill>
              </a:rPr>
              <a:t>Mayor of </a:t>
            </a:r>
            <a:r>
              <a:rPr lang="en-IE" sz="2800" dirty="0" err="1" smtClean="0">
                <a:solidFill>
                  <a:schemeClr val="bg1"/>
                </a:solidFill>
              </a:rPr>
              <a:t>Sunol</a:t>
            </a:r>
            <a:r>
              <a:rPr lang="en-IE" sz="2800" dirty="0" smtClean="0">
                <a:solidFill>
                  <a:schemeClr val="bg1"/>
                </a:solidFill>
              </a:rPr>
              <a:t>, California</a:t>
            </a:r>
          </a:p>
          <a:p>
            <a:r>
              <a:rPr lang="en-IE" sz="2800" dirty="0" smtClean="0">
                <a:solidFill>
                  <a:schemeClr val="bg1"/>
                </a:solidFill>
              </a:rPr>
              <a:t>1981–1994</a:t>
            </a:r>
          </a:p>
          <a:p>
            <a:r>
              <a:rPr lang="en-IE" sz="2800" dirty="0" smtClean="0">
                <a:solidFill>
                  <a:schemeClr val="bg1"/>
                </a:solidFill>
              </a:rPr>
              <a:t>R.I.P.</a:t>
            </a:r>
          </a:p>
          <a:p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301378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2438400"/>
            <a:ext cx="7924800" cy="4191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Trade-off: More Specific / Less Reusable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Another example:</a:t>
            </a:r>
            <a:endParaRPr lang="en-IE" dirty="0"/>
          </a:p>
          <a:p>
            <a:pPr lvl="1"/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ex:spouse</a:t>
            </a:r>
            <a:r>
              <a:rPr lang="en-IE" sz="2400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  has </a:t>
            </a:r>
            <a:r>
              <a:rPr lang="en-IE" sz="2400" dirty="0" smtClean="0">
                <a:solidFill>
                  <a:srgbClr val="820069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domain</a:t>
            </a:r>
            <a:r>
              <a:rPr lang="en-IE" sz="2400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/</a:t>
            </a:r>
            <a:r>
              <a:rPr lang="en-IE" sz="2400" dirty="0" smtClean="0">
                <a:solidFill>
                  <a:srgbClr val="0D5C0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range</a:t>
            </a:r>
            <a:r>
              <a:rPr lang="en-IE" sz="2400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foaf:Person</a:t>
            </a:r>
            <a:endParaRPr lang="en-IE" sz="2400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endParaRPr lang="en-IE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810000" y="2590800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 smtClean="0">
                <a:solidFill>
                  <a:schemeClr val="bg1"/>
                </a:solidFill>
              </a:rPr>
              <a:t>Erika Eiffel</a:t>
            </a:r>
            <a:endParaRPr lang="en-IE" sz="3600" b="1" dirty="0">
              <a:solidFill>
                <a:schemeClr val="bg1"/>
              </a:solidFill>
            </a:endParaRPr>
          </a:p>
          <a:p>
            <a:r>
              <a:rPr lang="en-IE" sz="2800" dirty="0" smtClean="0">
                <a:solidFill>
                  <a:schemeClr val="bg1"/>
                </a:solidFill>
              </a:rPr>
              <a:t>Married Eiffel Tower in 2007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54" y="2560320"/>
            <a:ext cx="2633345" cy="395067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774280" y="4309044"/>
            <a:ext cx="4550570" cy="2034289"/>
            <a:chOff x="3774280" y="4309044"/>
            <a:chExt cx="4550570" cy="2034289"/>
          </a:xfrm>
        </p:grpSpPr>
        <p:sp>
          <p:nvSpPr>
            <p:cNvPr id="11" name="TextBox 10"/>
            <p:cNvSpPr txBox="1"/>
            <p:nvPr/>
          </p:nvSpPr>
          <p:spPr>
            <a:xfrm>
              <a:off x="3774280" y="4309044"/>
              <a:ext cx="4550570" cy="203428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IE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2981" y="5444406"/>
              <a:ext cx="3518059" cy="82777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74280" y="4309044"/>
              <a:ext cx="4550570" cy="93732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049565" y="5052457"/>
              <a:ext cx="373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dirty="0" smtClean="0"/>
                <a:t>...</a:t>
              </a:r>
              <a:endParaRPr lang="en-IE" dirty="0"/>
            </a:p>
          </p:txBody>
        </p:sp>
      </p:grpSp>
    </p:spTree>
    <p:extLst>
      <p:ext uri="{BB962C8B-B14F-4D97-AF65-F5344CB8AC3E}">
        <p14:creationId xmlns:p14="http://schemas.microsoft.com/office/powerpoint/2010/main" val="313054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Beware of “hidden” definitions!</a:t>
            </a:r>
            <a:endParaRPr lang="en-I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72" y="2070070"/>
            <a:ext cx="8086725" cy="1537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72" y="1066800"/>
            <a:ext cx="60769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4400" y="4334470"/>
            <a:ext cx="70866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Any potential problems here?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5862935"/>
            <a:ext cx="70866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Choose names of properties/classes carefully!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613" y="5094238"/>
            <a:ext cx="70866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rgbClr val="FF00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>
                <a:solidFill>
                  <a:srgbClr val="FF00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ex:Dublin,foaf:img,ex:Dublin_night.jpg</a:t>
            </a:r>
            <a:r>
              <a:rPr lang="en-IE" sz="2400" dirty="0" smtClean="0">
                <a:solidFill>
                  <a:srgbClr val="FF00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IE" sz="2400" dirty="0">
              <a:solidFill>
                <a:srgbClr val="FF0000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71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RDFS: RDF Schema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5455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Last time …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7962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RDFS (1.1): A Web Standard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7" y="1282700"/>
            <a:ext cx="7762875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43400" y="1265589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0000FF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http://www.w3.org/TR/rdf-schema/</a:t>
            </a:r>
          </a:p>
        </p:txBody>
      </p:sp>
    </p:spTree>
    <p:extLst>
      <p:ext uri="{BB962C8B-B14F-4D97-AF65-F5344CB8AC3E}">
        <p14:creationId xmlns:p14="http://schemas.microsoft.com/office/powerpoint/2010/main" val="316437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RDFS: Describe “schema” in RDF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200" dirty="0">
                <a:latin typeface="Inconsolata" panose="00000509000000000000" pitchFamily="49" charset="0"/>
              </a:rPr>
              <a:t>@prefix </a:t>
            </a:r>
            <a:r>
              <a:rPr lang="en-US" sz="2200" dirty="0" err="1">
                <a:latin typeface="Inconsolata" panose="00000509000000000000" pitchFamily="49" charset="0"/>
              </a:rPr>
              <a:t>rdfs</a:t>
            </a:r>
            <a:r>
              <a:rPr lang="en-US" sz="2200" dirty="0">
                <a:latin typeface="Inconsolata" panose="00000509000000000000" pitchFamily="49" charset="0"/>
              </a:rPr>
              <a:t>: &lt;http://www.w3.org/2000/01/rdf-schema#&gt;. </a:t>
            </a:r>
            <a:endParaRPr lang="en-GB" sz="2200" dirty="0" smtClean="0">
              <a:solidFill>
                <a:schemeClr val="accent6">
                  <a:lumMod val="75000"/>
                </a:schemeClr>
              </a:solidFill>
              <a:latin typeface="Inconsolata" panose="00000509000000000000" pitchFamily="49" charset="0"/>
            </a:endParaRPr>
          </a:p>
          <a:p>
            <a:endParaRPr lang="en-GB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Sub-class</a:t>
            </a:r>
          </a:p>
          <a:p>
            <a:pPr lvl="1"/>
            <a:r>
              <a:rPr lang="en-GB" sz="2200" dirty="0" err="1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ex:CapitalCity</a:t>
            </a:r>
            <a:r>
              <a:rPr lang="en-GB" sz="2200" dirty="0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GB" sz="2200" dirty="0" err="1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rdfs:subClassOf</a:t>
            </a:r>
            <a:r>
              <a:rPr lang="en-GB" sz="2200" dirty="0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GB" sz="2200" dirty="0" err="1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ex:City</a:t>
            </a:r>
            <a:r>
              <a:rPr lang="en-GB" sz="2200" dirty="0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 .</a:t>
            </a:r>
          </a:p>
          <a:p>
            <a:pPr marL="457200" lvl="1" indent="0">
              <a:buNone/>
            </a:pPr>
            <a:endParaRPr lang="en-GB" sz="2200" dirty="0" smtClean="0">
              <a:solidFill>
                <a:schemeClr val="accent6">
                  <a:lumMod val="75000"/>
                </a:schemeClr>
              </a:solidFill>
              <a:latin typeface="Inconsolata" panose="00000509000000000000" pitchFamily="49" charset="0"/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Sub-property</a:t>
            </a:r>
          </a:p>
          <a:p>
            <a:pPr lvl="1"/>
            <a:r>
              <a:rPr lang="en-GB" sz="2200" dirty="0" err="1" smtClean="0">
                <a:solidFill>
                  <a:srgbClr val="002060"/>
                </a:solidFill>
                <a:latin typeface="Inconsolata" panose="00000509000000000000" pitchFamily="49" charset="0"/>
              </a:rPr>
              <a:t>ex:hasCapitalCity</a:t>
            </a:r>
            <a:r>
              <a:rPr lang="en-GB" sz="2200" dirty="0" smtClean="0">
                <a:solidFill>
                  <a:srgbClr val="002060"/>
                </a:solidFill>
                <a:latin typeface="Inconsolata" panose="00000509000000000000" pitchFamily="49" charset="0"/>
              </a:rPr>
              <a:t> </a:t>
            </a:r>
            <a:r>
              <a:rPr lang="en-GB" sz="2200" dirty="0" err="1" smtClean="0">
                <a:solidFill>
                  <a:srgbClr val="002060"/>
                </a:solidFill>
                <a:latin typeface="Inconsolata" panose="00000509000000000000" pitchFamily="49" charset="0"/>
              </a:rPr>
              <a:t>rdfs:subPropertyOf</a:t>
            </a:r>
            <a:r>
              <a:rPr lang="en-GB" sz="2200" dirty="0" smtClean="0">
                <a:solidFill>
                  <a:srgbClr val="002060"/>
                </a:solidFill>
                <a:latin typeface="Inconsolata" panose="00000509000000000000" pitchFamily="49" charset="0"/>
              </a:rPr>
              <a:t> </a:t>
            </a:r>
            <a:r>
              <a:rPr lang="en-GB" sz="2200" dirty="0" err="1" smtClean="0">
                <a:solidFill>
                  <a:srgbClr val="002060"/>
                </a:solidFill>
                <a:latin typeface="Inconsolata" panose="00000509000000000000" pitchFamily="49" charset="0"/>
              </a:rPr>
              <a:t>ex:hasCity</a:t>
            </a:r>
            <a:r>
              <a:rPr lang="en-GB" sz="2200" dirty="0" smtClean="0">
                <a:solidFill>
                  <a:srgbClr val="002060"/>
                </a:solidFill>
                <a:latin typeface="Inconsolata" panose="00000509000000000000" pitchFamily="49" charset="0"/>
              </a:rPr>
              <a:t> </a:t>
            </a:r>
            <a:r>
              <a:rPr lang="en-GB" sz="2200" dirty="0" smtClean="0">
                <a:solidFill>
                  <a:srgbClr val="002060"/>
                </a:solidFill>
              </a:rPr>
              <a:t>.</a:t>
            </a:r>
          </a:p>
          <a:p>
            <a:pPr marL="457200" lvl="1" indent="0">
              <a:buNone/>
            </a:pPr>
            <a:endParaRPr lang="en-GB" sz="2200" dirty="0" smtClean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820069"/>
                </a:solidFill>
              </a:rPr>
              <a:t>Domain</a:t>
            </a:r>
          </a:p>
          <a:p>
            <a:pPr lvl="1"/>
            <a:r>
              <a:rPr lang="en-GB" sz="2200" dirty="0" err="1" smtClean="0">
                <a:solidFill>
                  <a:srgbClr val="820069"/>
                </a:solidFill>
                <a:latin typeface="Inconsolata" panose="00000509000000000000" pitchFamily="49" charset="0"/>
              </a:rPr>
              <a:t>foaf:familyName</a:t>
            </a:r>
            <a:r>
              <a:rPr lang="en-GB" sz="2200" dirty="0" smtClean="0">
                <a:solidFill>
                  <a:srgbClr val="820069"/>
                </a:solidFill>
                <a:latin typeface="Inconsolata" panose="00000509000000000000" pitchFamily="49" charset="0"/>
              </a:rPr>
              <a:t> </a:t>
            </a:r>
            <a:r>
              <a:rPr lang="en-GB" sz="2200" dirty="0" err="1" smtClean="0">
                <a:solidFill>
                  <a:srgbClr val="820069"/>
                </a:solidFill>
                <a:latin typeface="Inconsolata" panose="00000509000000000000" pitchFamily="49" charset="0"/>
              </a:rPr>
              <a:t>rdfs:domain</a:t>
            </a:r>
            <a:r>
              <a:rPr lang="en-GB" sz="2200" dirty="0" smtClean="0">
                <a:solidFill>
                  <a:srgbClr val="820069"/>
                </a:solidFill>
                <a:latin typeface="Inconsolata" panose="00000509000000000000" pitchFamily="49" charset="0"/>
              </a:rPr>
              <a:t> </a:t>
            </a:r>
            <a:r>
              <a:rPr lang="en-GB" sz="2200" dirty="0" err="1" smtClean="0">
                <a:solidFill>
                  <a:srgbClr val="820069"/>
                </a:solidFill>
                <a:latin typeface="Inconsolata" panose="00000509000000000000" pitchFamily="49" charset="0"/>
              </a:rPr>
              <a:t>foaf:Person</a:t>
            </a:r>
            <a:r>
              <a:rPr lang="en-GB" sz="2200" dirty="0" smtClean="0">
                <a:solidFill>
                  <a:srgbClr val="820069"/>
                </a:solidFill>
                <a:latin typeface="Inconsolata" panose="00000509000000000000" pitchFamily="49" charset="0"/>
              </a:rPr>
              <a:t> .</a:t>
            </a:r>
          </a:p>
          <a:p>
            <a:pPr marL="457200" lvl="1" indent="0">
              <a:buNone/>
            </a:pPr>
            <a:endParaRPr lang="en-GB" sz="2200" dirty="0" smtClean="0">
              <a:solidFill>
                <a:srgbClr val="820069"/>
              </a:solidFill>
              <a:latin typeface="Inconsolata" panose="00000509000000000000" pitchFamily="49" charset="0"/>
            </a:endParaRPr>
          </a:p>
          <a:p>
            <a:r>
              <a:rPr lang="en-GB" dirty="0" smtClean="0">
                <a:solidFill>
                  <a:srgbClr val="0D5C00"/>
                </a:solidFill>
              </a:rPr>
              <a:t>Range</a:t>
            </a:r>
          </a:p>
          <a:p>
            <a:pPr lvl="1"/>
            <a:r>
              <a:rPr lang="en-GB" sz="2200" dirty="0" err="1" smtClean="0">
                <a:solidFill>
                  <a:srgbClr val="0D5C00"/>
                </a:solidFill>
                <a:latin typeface="Inconsolata" panose="00000509000000000000" pitchFamily="49" charset="0"/>
              </a:rPr>
              <a:t>ex:hasCapitalCity</a:t>
            </a:r>
            <a:r>
              <a:rPr lang="en-GB" sz="2200" dirty="0" smtClean="0">
                <a:solidFill>
                  <a:srgbClr val="0D5C00"/>
                </a:solidFill>
                <a:latin typeface="Inconsolata" panose="00000509000000000000" pitchFamily="49" charset="0"/>
              </a:rPr>
              <a:t> </a:t>
            </a:r>
            <a:r>
              <a:rPr lang="en-GB" sz="2200" dirty="0" err="1" smtClean="0">
                <a:solidFill>
                  <a:srgbClr val="0D5C00"/>
                </a:solidFill>
                <a:latin typeface="Inconsolata" panose="00000509000000000000" pitchFamily="49" charset="0"/>
              </a:rPr>
              <a:t>rdfs:range</a:t>
            </a:r>
            <a:r>
              <a:rPr lang="en-GB" sz="2200" dirty="0" smtClean="0">
                <a:solidFill>
                  <a:srgbClr val="0D5C00"/>
                </a:solidFill>
                <a:latin typeface="Inconsolata" panose="00000509000000000000" pitchFamily="49" charset="0"/>
              </a:rPr>
              <a:t> </a:t>
            </a:r>
            <a:r>
              <a:rPr lang="en-GB" sz="2200" dirty="0" err="1" smtClean="0">
                <a:solidFill>
                  <a:srgbClr val="0D5C00"/>
                </a:solidFill>
                <a:latin typeface="Inconsolata" panose="00000509000000000000" pitchFamily="49" charset="0"/>
              </a:rPr>
              <a:t>ex:CapitalCity</a:t>
            </a:r>
            <a:r>
              <a:rPr lang="en-GB" sz="2200" dirty="0" smtClean="0">
                <a:solidFill>
                  <a:srgbClr val="0D5C00"/>
                </a:solidFill>
                <a:latin typeface="Inconsolata" panose="00000509000000000000" pitchFamily="49" charset="0"/>
              </a:rPr>
              <a:t> .</a:t>
            </a:r>
          </a:p>
          <a:p>
            <a:pPr lvl="1"/>
            <a:r>
              <a:rPr lang="en-GB" sz="2200" dirty="0" err="1" smtClean="0">
                <a:solidFill>
                  <a:srgbClr val="0D5C00"/>
                </a:solidFill>
                <a:latin typeface="Inconsolata" panose="00000509000000000000" pitchFamily="49" charset="0"/>
              </a:rPr>
              <a:t>foaf:familyName</a:t>
            </a:r>
            <a:r>
              <a:rPr lang="en-GB" sz="2200" dirty="0" smtClean="0">
                <a:solidFill>
                  <a:srgbClr val="0D5C00"/>
                </a:solidFill>
                <a:latin typeface="Inconsolata" panose="00000509000000000000" pitchFamily="49" charset="0"/>
              </a:rPr>
              <a:t> </a:t>
            </a:r>
            <a:r>
              <a:rPr lang="en-GB" sz="2200" dirty="0" err="1" smtClean="0">
                <a:solidFill>
                  <a:srgbClr val="0D5C00"/>
                </a:solidFill>
                <a:latin typeface="Inconsolata" panose="00000509000000000000" pitchFamily="49" charset="0"/>
              </a:rPr>
              <a:t>rdfs:range</a:t>
            </a:r>
            <a:r>
              <a:rPr lang="en-GB" sz="2200" dirty="0" smtClean="0">
                <a:solidFill>
                  <a:srgbClr val="0D5C00"/>
                </a:solidFill>
                <a:latin typeface="Inconsolata" panose="00000509000000000000" pitchFamily="49" charset="0"/>
              </a:rPr>
              <a:t> </a:t>
            </a:r>
            <a:r>
              <a:rPr lang="en-GB" sz="2200" dirty="0" err="1" smtClean="0">
                <a:solidFill>
                  <a:srgbClr val="0D5C00"/>
                </a:solidFill>
                <a:latin typeface="Inconsolata" panose="00000509000000000000" pitchFamily="49" charset="0"/>
              </a:rPr>
              <a:t>xsd:string</a:t>
            </a:r>
            <a:r>
              <a:rPr lang="en-GB" sz="2200" dirty="0" smtClean="0">
                <a:solidFill>
                  <a:srgbClr val="0D5C00"/>
                </a:solidFill>
                <a:latin typeface="Inconsolata" panose="00000509000000000000" pitchFamily="49" charset="0"/>
              </a:rPr>
              <a:t> .</a:t>
            </a:r>
            <a:endParaRPr lang="en-GB" dirty="0" smtClean="0">
              <a:solidFill>
                <a:srgbClr val="0D5C00"/>
              </a:solidFill>
              <a:latin typeface="Inconsolata" panose="000005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3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Note: Why called “domain” and “range”?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906963"/>
          </a:xfrm>
        </p:spPr>
        <p:txBody>
          <a:bodyPr/>
          <a:lstStyle/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pPr marL="0" indent="0">
              <a:buNone/>
            </a:pPr>
            <a:r>
              <a:rPr lang="en-IE" i="1" dirty="0" smtClean="0">
                <a:latin typeface="Calibri Light" panose="020F0302020204030204" pitchFamily="34" charset="0"/>
              </a:rPr>
              <a:t>f</a:t>
            </a:r>
            <a:r>
              <a:rPr lang="en-IE" dirty="0" smtClean="0">
                <a:latin typeface="Calibri Light" panose="020F0302020204030204" pitchFamily="34" charset="0"/>
              </a:rPr>
              <a:t> : </a:t>
            </a:r>
            <a:r>
              <a:rPr lang="en-IE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X</a:t>
            </a:r>
            <a:r>
              <a:rPr lang="en-IE" dirty="0" smtClean="0">
                <a:latin typeface="Calibri Light" panose="020F0302020204030204" pitchFamily="34" charset="0"/>
              </a:rPr>
              <a:t> </a:t>
            </a:r>
            <a:r>
              <a:rPr lang="en-IE" dirty="0" smtClean="0">
                <a:latin typeface="Arial Narrow" panose="020B0606020202030204" pitchFamily="34" charset="0"/>
              </a:rPr>
              <a:t>→ </a:t>
            </a:r>
            <a:r>
              <a:rPr lang="en-IE" i="1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Y</a:t>
            </a:r>
          </a:p>
          <a:p>
            <a:r>
              <a:rPr lang="en-IE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X</a:t>
            </a:r>
            <a:r>
              <a:rPr lang="en-IE" i="1" dirty="0" smtClean="0">
                <a:solidFill>
                  <a:srgbClr val="FF0000"/>
                </a:solidFill>
              </a:rPr>
              <a:t> </a:t>
            </a:r>
            <a:r>
              <a:rPr lang="en-IE" dirty="0" smtClean="0"/>
              <a:t>:</a:t>
            </a:r>
            <a:r>
              <a:rPr lang="en-IE" dirty="0" smtClean="0">
                <a:solidFill>
                  <a:srgbClr val="FF0000"/>
                </a:solidFill>
              </a:rPr>
              <a:t> </a:t>
            </a:r>
            <a:r>
              <a:rPr lang="en-IE" sz="2800" b="1" dirty="0" smtClean="0"/>
              <a:t>domain</a:t>
            </a:r>
            <a:r>
              <a:rPr lang="en-IE" sz="2800" dirty="0" smtClean="0"/>
              <a:t> of the function</a:t>
            </a:r>
            <a:endParaRPr lang="en-IE" dirty="0" smtClean="0"/>
          </a:p>
          <a:p>
            <a:r>
              <a:rPr lang="en-IE" i="1" dirty="0" smtClean="0">
                <a:solidFill>
                  <a:srgbClr val="0000FF"/>
                </a:solidFill>
                <a:latin typeface="Calibri Light" panose="020F0302020204030204" pitchFamily="34" charset="0"/>
              </a:rPr>
              <a:t>Y</a:t>
            </a:r>
            <a:r>
              <a:rPr lang="en-IE" i="1" dirty="0" smtClean="0">
                <a:solidFill>
                  <a:srgbClr val="0000FF"/>
                </a:solidFill>
              </a:rPr>
              <a:t> </a:t>
            </a:r>
            <a:r>
              <a:rPr lang="en-IE" dirty="0" smtClean="0"/>
              <a:t>: </a:t>
            </a:r>
            <a:r>
              <a:rPr lang="en-IE" sz="2800" b="1" dirty="0" smtClean="0"/>
              <a:t>co-domain</a:t>
            </a:r>
            <a:r>
              <a:rPr lang="en-IE" sz="2800" dirty="0" smtClean="0"/>
              <a:t> of the function</a:t>
            </a:r>
            <a:endParaRPr lang="en-IE" dirty="0" smtClean="0"/>
          </a:p>
          <a:p>
            <a:r>
              <a:rPr lang="en-IE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{ </a:t>
            </a:r>
            <a:r>
              <a:rPr lang="en-IE" i="1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f</a:t>
            </a:r>
            <a:r>
              <a:rPr lang="en-IE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(</a:t>
            </a:r>
            <a:r>
              <a:rPr lang="en-IE" i="1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x</a:t>
            </a:r>
            <a:r>
              <a:rPr lang="en-IE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)</a:t>
            </a:r>
            <a:r>
              <a:rPr lang="en-IE" i="1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 </a:t>
            </a:r>
            <a:r>
              <a:rPr lang="en-IE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|</a:t>
            </a:r>
            <a:r>
              <a:rPr lang="en-IE" i="1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 x </a:t>
            </a:r>
            <a:r>
              <a:rPr lang="en-IE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∈ </a:t>
            </a:r>
            <a:r>
              <a:rPr lang="en-IE" i="1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X </a:t>
            </a:r>
            <a:r>
              <a:rPr lang="en-IE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}</a:t>
            </a:r>
            <a:r>
              <a:rPr lang="en-IE" dirty="0" smtClean="0"/>
              <a:t>: </a:t>
            </a:r>
            <a:r>
              <a:rPr lang="en-IE" sz="2800" dirty="0" smtClean="0"/>
              <a:t>image or </a:t>
            </a:r>
            <a:r>
              <a:rPr lang="en-IE" sz="2800" b="1" dirty="0" smtClean="0"/>
              <a:t>range</a:t>
            </a:r>
            <a:r>
              <a:rPr lang="en-IE" sz="2800" dirty="0" smtClean="0"/>
              <a:t> of the function</a:t>
            </a:r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3074" name="Picture 2" descr="https://upload.wikimedia.org/wikipedia/commons/thumb/6/64/Codomain2.SVG/280px-Codomain2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603" y="2817694"/>
            <a:ext cx="3328536" cy="249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3251" y="1671935"/>
            <a:ext cx="8429768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Any guesses why RDFS calls these "domain" and "range"?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59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So let’s build an RDF Schema …</a:t>
            </a:r>
            <a:endParaRPr lang="en-I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90" y="2698261"/>
            <a:ext cx="8620209" cy="387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15200" y="6202065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(</a:t>
            </a:r>
            <a:r>
              <a:rPr lang="en-IE" i="1" dirty="0" smtClean="0"/>
              <a:t>an example</a:t>
            </a:r>
            <a:r>
              <a:rPr lang="en-IE" dirty="0" smtClean="0"/>
              <a:t>)</a:t>
            </a: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403184" y="1143000"/>
            <a:ext cx="8534400" cy="11541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300">
                <a:latin typeface="Segoe UI Semilight" panose="020B0402040204020203" pitchFamily="34" charset="0"/>
                <a:cs typeface="Segoe UI Semilight" panose="020B0402040204020203" pitchFamily="34" charset="0"/>
              </a:rPr>
              <a:t>Let’s model an RDF Schema for </a:t>
            </a:r>
            <a:r>
              <a:rPr lang="en-IE" sz="23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movies</a:t>
            </a:r>
            <a:r>
              <a:rPr lang="en-IE" sz="2300">
                <a:latin typeface="Segoe UI Semilight" panose="020B0402040204020203" pitchFamily="34" charset="0"/>
                <a:cs typeface="Segoe UI Semilight" panose="020B0402040204020203" pitchFamily="34" charset="0"/>
              </a:rPr>
              <a:t>, including different types of </a:t>
            </a:r>
            <a:r>
              <a:rPr lang="en-IE" sz="23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movies (horror, comedy, action), </a:t>
            </a:r>
            <a:r>
              <a:rPr lang="en-IE" sz="2300">
                <a:latin typeface="Segoe UI Semilight" panose="020B0402040204020203" pitchFamily="34" charset="0"/>
                <a:cs typeface="Segoe UI Semilight" panose="020B0402040204020203" pitchFamily="34" charset="0"/>
              </a:rPr>
              <a:t>some different types of people </a:t>
            </a:r>
            <a:r>
              <a:rPr lang="en-IE" sz="23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involved (actor, producer, director), </a:t>
            </a:r>
            <a:r>
              <a:rPr lang="en-IE" sz="2300">
                <a:latin typeface="Segoe UI Semilight" panose="020B0402040204020203" pitchFamily="34" charset="0"/>
                <a:cs typeface="Segoe UI Semilight" panose="020B0402040204020203" pitchFamily="34" charset="0"/>
              </a:rPr>
              <a:t>and how they are related.</a:t>
            </a:r>
            <a:endParaRPr lang="en-IE" sz="23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44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But what, e.g., is the </a:t>
            </a:r>
            <a:r>
              <a:rPr lang="en-IE" dirty="0" smtClean="0">
                <a:solidFill>
                  <a:srgbClr val="A80088"/>
                </a:solidFill>
              </a:rPr>
              <a:t>domain</a:t>
            </a:r>
            <a:r>
              <a:rPr lang="en-IE" dirty="0" smtClean="0"/>
              <a:t> of … ?</a:t>
            </a:r>
            <a:endParaRPr lang="en-IE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515" y="1828800"/>
            <a:ext cx="680085" cy="2686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645" y="1625969"/>
            <a:ext cx="1794510" cy="27146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9600" y="1767415"/>
            <a:ext cx="1752601" cy="4572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5943600" y="1767415"/>
            <a:ext cx="2362200" cy="4572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>
            <a:stCxn id="7" idx="3"/>
            <a:endCxn id="8" idx="1"/>
          </p:cNvCxnSpPr>
          <p:nvPr/>
        </p:nvCxnSpPr>
        <p:spPr>
          <a:xfrm>
            <a:off x="2362201" y="1996015"/>
            <a:ext cx="3581399" cy="0"/>
          </a:xfrm>
          <a:prstGeom prst="straightConnector1">
            <a:avLst/>
          </a:prstGeom>
          <a:ln w="12700">
            <a:solidFill>
              <a:srgbClr val="820069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71" y="1830341"/>
            <a:ext cx="1622857" cy="26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40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But what, e.g., is the </a:t>
            </a:r>
            <a:r>
              <a:rPr lang="en-IE" dirty="0" smtClean="0">
                <a:solidFill>
                  <a:srgbClr val="A80088"/>
                </a:solidFill>
              </a:rPr>
              <a:t>domain</a:t>
            </a:r>
            <a:r>
              <a:rPr lang="en-IE" dirty="0" smtClean="0"/>
              <a:t> of … ?</a:t>
            </a:r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r>
              <a:rPr lang="en-IE" dirty="0" err="1" smtClean="0">
                <a:solidFill>
                  <a:srgbClr val="0000FF"/>
                </a:solidFill>
                <a:latin typeface="Inconsolata" panose="020B0609030003000000" pitchFamily="49" charset="0"/>
              </a:rPr>
              <a:t>rdfs:Resource</a:t>
            </a:r>
            <a:r>
              <a:rPr lang="en-IE" dirty="0" smtClean="0">
                <a:solidFill>
                  <a:srgbClr val="0000FF"/>
                </a:solidFill>
              </a:rPr>
              <a:t> </a:t>
            </a:r>
            <a:r>
              <a:rPr lang="en-IE" dirty="0" smtClean="0"/>
              <a:t>the class of everything!</a:t>
            </a:r>
          </a:p>
          <a:p>
            <a:pPr lvl="1"/>
            <a:r>
              <a:rPr lang="en-IE" dirty="0" smtClean="0"/>
              <a:t>Yes, even itself!</a:t>
            </a:r>
          </a:p>
          <a:p>
            <a:pPr lvl="2"/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rdfs:Resource,rdf:type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rdfs:Resource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0" indent="0">
              <a:buNone/>
            </a:pPr>
            <a:endParaRPr lang="en-IE" dirty="0" smtClean="0"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8800"/>
            <a:ext cx="2065973" cy="2714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5181600"/>
            <a:ext cx="8458200" cy="4154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Clr>
                <a:prstClr val="black"/>
              </a:buClr>
            </a:pPr>
            <a:r>
              <a:rPr lang="en-IE" sz="2100" dirty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(Giving domain/range/sub-class as </a:t>
            </a:r>
            <a:r>
              <a:rPr lang="en-IE" sz="2100" dirty="0" err="1">
                <a:solidFill>
                  <a:srgbClr val="0000FF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rdfs:Resource</a:t>
            </a:r>
            <a:r>
              <a:rPr lang="en-IE" sz="2100" dirty="0">
                <a:solidFill>
                  <a:srgbClr val="0000FF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100" dirty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says nothing new!)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645" y="1625969"/>
            <a:ext cx="1794510" cy="271463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5943600" y="1767415"/>
            <a:ext cx="2362200" cy="4572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/>
          <p:cNvCxnSpPr>
            <a:endCxn id="13" idx="1"/>
          </p:cNvCxnSpPr>
          <p:nvPr/>
        </p:nvCxnSpPr>
        <p:spPr>
          <a:xfrm>
            <a:off x="2362201" y="1996015"/>
            <a:ext cx="3581399" cy="0"/>
          </a:xfrm>
          <a:prstGeom prst="straightConnector1">
            <a:avLst/>
          </a:prstGeom>
          <a:ln w="12700">
            <a:solidFill>
              <a:srgbClr val="820069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609600" y="1767415"/>
            <a:ext cx="1752601" cy="4572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71" y="1830341"/>
            <a:ext cx="1622857" cy="26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9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Some meta-classes …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 smtClean="0">
              <a:solidFill>
                <a:srgbClr val="0000FF"/>
              </a:solidFill>
            </a:endParaRPr>
          </a:p>
          <a:p>
            <a:r>
              <a:rPr lang="en-IE" dirty="0" err="1" smtClean="0">
                <a:solidFill>
                  <a:srgbClr val="0000FF"/>
                </a:solidFill>
                <a:latin typeface="Inconsolata" panose="020B0609030003000000" pitchFamily="49" charset="0"/>
              </a:rPr>
              <a:t>rdf:Property</a:t>
            </a:r>
            <a:r>
              <a:rPr lang="en-IE" dirty="0" smtClean="0"/>
              <a:t>: class of all properties</a:t>
            </a:r>
          </a:p>
          <a:p>
            <a:pPr lvl="1"/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ex:hasCity,rdf:type,rdf:Property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lvl="1"/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r>
              <a:rPr lang="en-IE" dirty="0" err="1" smtClean="0">
                <a:solidFill>
                  <a:srgbClr val="0000FF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rdfs:Class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: class of all classes</a:t>
            </a:r>
          </a:p>
          <a:p>
            <a:pPr lvl="1"/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ex:City,rdf:type,rdfs:Class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0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4648200"/>
            <a:ext cx="8458200" cy="4154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Clr>
                <a:prstClr val="black"/>
              </a:buClr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Classes can also "act" as instances: no strong distinction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667000"/>
            <a:ext cx="7624487" cy="15865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Note: Class or instance?</a:t>
            </a:r>
            <a:endParaRPr lang="en-IE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99" y="235803"/>
            <a:ext cx="2047733" cy="1770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1178317"/>
            <a:ext cx="6191116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Would you define </a:t>
            </a:r>
            <a:r>
              <a:rPr lang="en-IE" sz="2400" dirty="0" err="1">
                <a:latin typeface="Inconsolata" panose="020B0609030003000000" pitchFamily="49" charset="0"/>
                <a:cs typeface="Segoe UI Semilight" panose="020B0402040204020203" pitchFamily="34" charset="0"/>
              </a:rPr>
              <a:t>ex:Oak</a:t>
            </a:r>
            <a:r>
              <a:rPr lang="en-IE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IE" sz="24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</a:t>
            </a:r>
            <a:r>
              <a:rPr lang="en-IE" sz="2400" dirty="0" smtClean="0">
                <a:solidFill>
                  <a:schemeClr val="bg1">
                    <a:lumMod val="50000"/>
                  </a:schemeClr>
                </a:solidFill>
                <a:latin typeface="Inconsolata" panose="020B0609030003000000" pitchFamily="49" charset="0"/>
                <a:cs typeface="Segoe UI Semilight" panose="020B0402040204020203" pitchFamily="34" charset="0"/>
              </a:rPr>
              <a:t>"roble"@</a:t>
            </a:r>
            <a:r>
              <a:rPr lang="en-IE" sz="2400" dirty="0" err="1" smtClean="0">
                <a:solidFill>
                  <a:schemeClr val="bg1">
                    <a:lumMod val="50000"/>
                  </a:schemeClr>
                </a:solidFill>
                <a:latin typeface="Inconsolata" panose="020B0609030003000000" pitchFamily="49" charset="0"/>
                <a:cs typeface="Segoe UI Semilight" panose="020B0402040204020203" pitchFamily="34" charset="0"/>
              </a:rPr>
              <a:t>es</a:t>
            </a:r>
            <a:r>
              <a:rPr lang="en-IE" sz="24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)</a:t>
            </a:r>
            <a:endParaRPr lang="en-IE" sz="2400" dirty="0">
              <a:solidFill>
                <a:schemeClr val="bg1">
                  <a:lumMod val="50000"/>
                </a:schemeClr>
              </a:solidFill>
              <a:latin typeface="Inconsolata" panose="020B0609030003000000" pitchFamily="49" charset="0"/>
              <a:cs typeface="Segoe UI Semilight" panose="020B0402040204020203" pitchFamily="34" charset="0"/>
            </a:endParaRPr>
          </a:p>
          <a:p>
            <a:pPr algn="ctr"/>
            <a:r>
              <a:rPr lang="en-IE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as a class or an instance?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5410200"/>
            <a:ext cx="8458200" cy="4154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Clr>
                <a:prstClr val="black"/>
              </a:buClr>
            </a:pPr>
            <a:r>
              <a:rPr lang="en-IE" sz="2100" dirty="0" err="1" smtClean="0">
                <a:solidFill>
                  <a:schemeClr val="accent5">
                    <a:lumMod val="75000"/>
                  </a:schemeClr>
                </a:solidFill>
                <a:latin typeface="Inconsolata Medium" pitchFamily="49" charset="0"/>
                <a:ea typeface="Inconsolata Medium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akin to </a:t>
            </a:r>
            <a:r>
              <a:rPr lang="en-IE" sz="2100" b="1" dirty="0" smtClean="0">
                <a:solidFill>
                  <a:schemeClr val="accent5">
                    <a:lumMod val="75000"/>
                  </a:schemeClr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∈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 </a:t>
            </a:r>
            <a:r>
              <a:rPr lang="en-IE" sz="2100" dirty="0" err="1" smtClean="0">
                <a:solidFill>
                  <a:srgbClr val="7030A0"/>
                </a:solidFill>
                <a:latin typeface="Inconsolata Medium" pitchFamily="49" charset="0"/>
                <a:ea typeface="Inconsolata Medium" pitchFamily="49" charset="0"/>
                <a:cs typeface="CMU Typewriter Text" panose="02000609000000000000" pitchFamily="49" charset="0"/>
              </a:rPr>
              <a:t>rdfs:subClassOf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akin to </a:t>
            </a:r>
            <a:r>
              <a:rPr lang="en-IE" sz="2100" b="1" dirty="0" smtClean="0">
                <a:solidFill>
                  <a:srgbClr val="7030A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⊆ </a:t>
            </a:r>
            <a:r>
              <a:rPr lang="en-IE" sz="2100" b="1" dirty="0" smtClean="0">
                <a:solidFill>
                  <a:srgbClr val="FF000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*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5825698"/>
            <a:ext cx="60960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is transitive: </a:t>
            </a:r>
            <a:r>
              <a:rPr lang="en-IE" sz="2000" dirty="0" err="1" smtClean="0">
                <a:solidFill>
                  <a:schemeClr val="accent5">
                    <a:lumMod val="75000"/>
                  </a:schemeClr>
                </a:solidFill>
                <a:latin typeface="Inconsolata Medium" pitchFamily="49" charset="0"/>
                <a:ea typeface="Inconsolata Medium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or </a:t>
            </a:r>
            <a:r>
              <a:rPr lang="en-IE" sz="2000" dirty="0" err="1" smtClean="0">
                <a:solidFill>
                  <a:srgbClr val="7030A0"/>
                </a:solidFill>
                <a:latin typeface="Inconsolata Medium" pitchFamily="49" charset="0"/>
                <a:ea typeface="Inconsolata Medium" pitchFamily="49" charset="0"/>
                <a:cs typeface="CMU Typewriter Text" panose="02000609000000000000" pitchFamily="49" charset="0"/>
              </a:rPr>
              <a:t>rdfs:subClassOf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5825698"/>
            <a:ext cx="23622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err="1" smtClean="0">
                <a:solidFill>
                  <a:srgbClr val="7030A0"/>
                </a:solidFill>
                <a:latin typeface="Inconsolata Medium" pitchFamily="49" charset="0"/>
                <a:ea typeface="Inconsolata Medium" pitchFamily="49" charset="0"/>
                <a:cs typeface="CMU Typewriter Text" panose="02000609000000000000" pitchFamily="49" charset="0"/>
              </a:rPr>
              <a:t>rdfs:subClassOf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6400800"/>
            <a:ext cx="769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* Slight but useful simplification for now as classes are not quite sets; we will return to this topic later.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06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  <p:bldP spid="11" grpId="0" animBg="1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Reasoning with </a:t>
            </a:r>
            <a:r>
              <a:rPr lang="en-IE" dirty="0" smtClean="0"/>
              <a:t>RDFS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8159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is “Reasoning”?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n-IE"/>
          </a:p>
          <a:p>
            <a:pPr marL="914400" lvl="2" indent="0">
              <a:buNone/>
            </a:pP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662021" y="5943600"/>
            <a:ext cx="7819958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general kinds of logical reasoning can we consider?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021" y="1090315"/>
            <a:ext cx="7819957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98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4794950"/>
            <a:ext cx="9144000" cy="7540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Rectangle 31"/>
          <p:cNvSpPr/>
          <p:nvPr/>
        </p:nvSpPr>
        <p:spPr>
          <a:xfrm>
            <a:off x="0" y="4040875"/>
            <a:ext cx="9144000" cy="7540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Rectangle 23"/>
          <p:cNvSpPr/>
          <p:nvPr/>
        </p:nvSpPr>
        <p:spPr>
          <a:xfrm>
            <a:off x="0" y="1062180"/>
            <a:ext cx="9144000" cy="3029947"/>
          </a:xfrm>
          <a:prstGeom prst="rect">
            <a:avLst/>
          </a:prstGeom>
          <a:solidFill>
            <a:srgbClr val="FAC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66127" y="1582359"/>
            <a:ext cx="2928257" cy="245851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542" y="1585393"/>
            <a:ext cx="2928257" cy="24585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0047"/>
            <a:ext cx="4048800" cy="25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Semantic Web</a:t>
            </a:r>
            <a:r>
              <a:rPr lang="en-IE"/>
              <a:t>: </a:t>
            </a:r>
            <a:r>
              <a:rPr lang="en-IE" smtClean="0">
                <a:solidFill>
                  <a:schemeClr val="accent6">
                    <a:lumMod val="75000"/>
                  </a:schemeClr>
                </a:solidFill>
              </a:rPr>
              <a:t>Data</a:t>
            </a:r>
            <a:endParaRPr lang="en-IE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pPr marL="0" indent="0">
              <a:buFont typeface="Arial" pitchFamily="34" charset="0"/>
              <a:buNone/>
            </a:pPr>
            <a:endParaRPr lang="en-IE" dirty="0"/>
          </a:p>
        </p:txBody>
      </p:sp>
      <p:pic>
        <p:nvPicPr>
          <p:cNvPr id="23" name="Picture 2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55514"/>
            <a:ext cx="59348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 2" descr="http://assets.dublingaa.ie/assets/images/design/logo-20140709-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022" y="1835178"/>
            <a:ext cx="634378" cy="52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564" y="1855514"/>
            <a:ext cx="587508" cy="41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954" y="1786967"/>
            <a:ext cx="638104" cy="60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21" y="1958382"/>
            <a:ext cx="670654" cy="17833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28" y="2340432"/>
            <a:ext cx="1713080" cy="6020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568" y="1962767"/>
            <a:ext cx="650839" cy="1783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29200"/>
            <a:ext cx="2521383" cy="254107"/>
          </a:xfrm>
          <a:prstGeom prst="rect">
            <a:avLst/>
          </a:prstGeom>
        </p:spPr>
      </p:pic>
      <p:pic>
        <p:nvPicPr>
          <p:cNvPr id="58" name="Picture 4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346" y="5358112"/>
            <a:ext cx="1397289" cy="14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553" y="2522439"/>
            <a:ext cx="2101834" cy="391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0" y="6059517"/>
            <a:ext cx="2733516" cy="2514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1" y="6393465"/>
            <a:ext cx="2837059" cy="25504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90650"/>
            <a:ext cx="645909" cy="17859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455211" y="10886"/>
            <a:ext cx="167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legreya Sans SC Light" panose="00000400000000000000" pitchFamily="2" charset="0"/>
              </a:rPr>
              <a:t>* More or less</a:t>
            </a:r>
            <a:endParaRPr lang="en-IE" dirty="0">
              <a:latin typeface="Alegreya Sans SC Light" panose="00000400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75091"/>
            <a:ext cx="5260077" cy="549863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0" y="4092127"/>
            <a:ext cx="9144000" cy="2765873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4814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629" y="1219200"/>
            <a:ext cx="6375627" cy="433852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is “Reasoning”?</a:t>
            </a: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3276600" y="4641799"/>
            <a:ext cx="4488656" cy="923330"/>
          </a:xfrm>
          <a:prstGeom prst="rect">
            <a:avLst/>
          </a:prstGeom>
          <a:gradFill>
            <a:gsLst>
              <a:gs pos="0">
                <a:srgbClr val="E08E8C"/>
              </a:gs>
              <a:gs pos="100000">
                <a:srgbClr val="F0C3C2"/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E" i="1" smtClean="0">
                <a:solidFill>
                  <a:schemeClr val="tx1"/>
                </a:solidFill>
                <a:latin typeface="Calibri Light" panose="020F0302020204030204" pitchFamily="34" charset="0"/>
              </a:rPr>
              <a:t>All </a:t>
            </a:r>
            <a:r>
              <a:rPr lang="en-IE" i="1">
                <a:solidFill>
                  <a:schemeClr val="tx1"/>
                </a:solidFill>
                <a:latin typeface="Calibri Light" panose="020F0302020204030204" pitchFamily="34" charset="0"/>
              </a:rPr>
              <a:t>movie directors are human. </a:t>
            </a:r>
            <a:endParaRPr lang="en-IE" i="1" smtClean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r>
              <a:rPr lang="en-IE" i="1" smtClean="0">
                <a:solidFill>
                  <a:schemeClr val="tx1"/>
                </a:solidFill>
                <a:latin typeface="Calibri Light" panose="020F0302020204030204" pitchFamily="34" charset="0"/>
              </a:rPr>
              <a:t>Anthony </a:t>
            </a:r>
            <a:r>
              <a:rPr lang="en-IE" i="1">
                <a:solidFill>
                  <a:schemeClr val="tx1"/>
                </a:solidFill>
                <a:latin typeface="Calibri Light" panose="020F0302020204030204" pitchFamily="34" charset="0"/>
              </a:rPr>
              <a:t>C. Ferrante is a movie </a:t>
            </a:r>
            <a:r>
              <a:rPr lang="en-IE" i="1" smtClean="0">
                <a:solidFill>
                  <a:schemeClr val="tx1"/>
                </a:solidFill>
                <a:latin typeface="Calibri Light" panose="020F0302020204030204" pitchFamily="34" charset="0"/>
              </a:rPr>
              <a:t>director. </a:t>
            </a:r>
          </a:p>
          <a:p>
            <a:r>
              <a:rPr lang="en-GB">
                <a:solidFill>
                  <a:schemeClr val="tx1"/>
                </a:solidFill>
              </a:rPr>
              <a:t>∴</a:t>
            </a:r>
            <a:r>
              <a:rPr lang="en-IE" i="1" smtClean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en-IE" i="1">
                <a:solidFill>
                  <a:schemeClr val="tx1"/>
                </a:solidFill>
                <a:latin typeface="Calibri Light" panose="020F0302020204030204" pitchFamily="34" charset="0"/>
              </a:rPr>
              <a:t>Anthony C. Ferrante</a:t>
            </a:r>
            <a:r>
              <a:rPr lang="en-IE" i="1" smtClean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en-IE" b="1" i="1">
                <a:solidFill>
                  <a:schemeClr val="tx1"/>
                </a:solidFill>
                <a:latin typeface="Calibri Light" panose="020F0302020204030204" pitchFamily="34" charset="0"/>
              </a:rPr>
              <a:t>must be</a:t>
            </a:r>
            <a:r>
              <a:rPr lang="en-IE" i="1">
                <a:solidFill>
                  <a:schemeClr val="tx1"/>
                </a:solidFill>
                <a:latin typeface="Calibri Light" panose="020F0302020204030204" pitchFamily="34" charset="0"/>
              </a:rPr>
              <a:t> human</a:t>
            </a:r>
            <a:r>
              <a:rPr lang="en-IE" i="1" smtClean="0">
                <a:solidFill>
                  <a:schemeClr val="tx1"/>
                </a:solidFill>
                <a:latin typeface="Calibri Light" panose="020F0302020204030204" pitchFamily="34" charset="0"/>
              </a:rPr>
              <a:t>.</a:t>
            </a:r>
            <a:endParaRPr lang="en-IE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0960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 err="1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Deductive</a:t>
            </a:r>
            <a:r>
              <a:rPr lang="es-CL" sz="2400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s-CL" sz="2400" dirty="0" err="1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Reasoning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: </a:t>
            </a:r>
            <a:r>
              <a:rPr lang="es-CL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Make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s-CL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logical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s-CL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conclusion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s-CL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from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rules/</a:t>
            </a:r>
            <a:r>
              <a:rPr lang="es-CL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premises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endParaRPr lang="en-GB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7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740" y="1369071"/>
            <a:ext cx="6391561" cy="434845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is “Reasoning”?</a:t>
            </a: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60960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 err="1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Inductive</a:t>
            </a:r>
            <a:r>
              <a:rPr lang="es-CL" sz="2400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s-CL" sz="2400" dirty="0" err="1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Reasoning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: </a:t>
            </a:r>
            <a:r>
              <a:rPr lang="es-CL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Learn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s-CL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approximate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rule(s) </a:t>
            </a:r>
            <a:r>
              <a:rPr lang="es-CL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from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s-CL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premises</a:t>
            </a:r>
            <a:endParaRPr lang="en-GB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1645" y="5060311"/>
            <a:ext cx="4488656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E" i="1" smtClean="0">
                <a:solidFill>
                  <a:schemeClr val="tx1"/>
                </a:solidFill>
                <a:latin typeface="Calibri Light" panose="020F0302020204030204" pitchFamily="34" charset="0"/>
              </a:rPr>
              <a:t>The first three Sharknado movies were great.</a:t>
            </a:r>
          </a:p>
          <a:p>
            <a:r>
              <a:rPr lang="en-GB">
                <a:solidFill>
                  <a:schemeClr val="tx1"/>
                </a:solidFill>
              </a:rPr>
              <a:t>∴</a:t>
            </a:r>
            <a:r>
              <a:rPr lang="en-IE" i="1" smtClean="0">
                <a:solidFill>
                  <a:schemeClr val="tx1"/>
                </a:solidFill>
                <a:latin typeface="Calibri Light" panose="020F0302020204030204" pitchFamily="34" charset="0"/>
              </a:rPr>
              <a:t> Sharknado 4 will </a:t>
            </a:r>
            <a:r>
              <a:rPr lang="en-IE" b="1" i="1" smtClean="0">
                <a:solidFill>
                  <a:schemeClr val="tx1"/>
                </a:solidFill>
                <a:latin typeface="Calibri Light" panose="020F0302020204030204" pitchFamily="34" charset="0"/>
              </a:rPr>
              <a:t>probably</a:t>
            </a:r>
            <a:r>
              <a:rPr lang="en-IE" i="1" smtClean="0">
                <a:solidFill>
                  <a:schemeClr val="tx1"/>
                </a:solidFill>
                <a:latin typeface="Calibri Light" panose="020F0302020204030204" pitchFamily="34" charset="0"/>
              </a:rPr>
              <a:t> be great too.</a:t>
            </a:r>
            <a:endParaRPr lang="en-IE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81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739" y="1358187"/>
            <a:ext cx="6391561" cy="436764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is “Reasoning”?</a:t>
            </a: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60960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 err="1" smtClean="0">
                <a:solidFill>
                  <a:srgbClr val="00B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Abductive</a:t>
            </a:r>
            <a:r>
              <a:rPr lang="es-CL" sz="2400" dirty="0" smtClean="0">
                <a:solidFill>
                  <a:srgbClr val="00B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s-CL" sz="2400" dirty="0" err="1" smtClean="0">
                <a:solidFill>
                  <a:srgbClr val="00B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Reasoning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: </a:t>
            </a:r>
            <a:r>
              <a:rPr lang="es-CL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Guess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a </a:t>
            </a:r>
            <a:r>
              <a:rPr lang="es-CL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premise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/</a:t>
            </a:r>
            <a:r>
              <a:rPr lang="es-CL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explanation</a:t>
            </a:r>
            <a:endParaRPr lang="en-GB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1644" y="4802498"/>
            <a:ext cx="4488656" cy="923330"/>
          </a:xfrm>
          <a:prstGeom prst="rect">
            <a:avLst/>
          </a:prstGeom>
          <a:gradFill>
            <a:gsLst>
              <a:gs pos="0">
                <a:srgbClr val="00B050"/>
              </a:gs>
              <a:gs pos="80000">
                <a:srgbClr val="5EDB31"/>
              </a:gs>
              <a:gs pos="100000">
                <a:srgbClr val="5EDB31"/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E" i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Fred saw a movie with sharks in tornados.</a:t>
            </a:r>
          </a:p>
          <a:p>
            <a:r>
              <a:rPr lang="en-IE" i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All </a:t>
            </a:r>
            <a:r>
              <a:rPr lang="en-IE" i="1" dirty="0" err="1" smtClean="0">
                <a:solidFill>
                  <a:schemeClr val="tx1"/>
                </a:solidFill>
                <a:latin typeface="Calibri Light" panose="020F0302020204030204" pitchFamily="34" charset="0"/>
              </a:rPr>
              <a:t>Sharknado</a:t>
            </a:r>
            <a:r>
              <a:rPr lang="en-IE" i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 movies have sharks in tornados.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∴</a:t>
            </a:r>
            <a:r>
              <a:rPr lang="en-IE" i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 Fred </a:t>
            </a:r>
            <a:r>
              <a:rPr lang="en-IE" b="1" i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may have</a:t>
            </a:r>
            <a:r>
              <a:rPr lang="en-IE" i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 seen a </a:t>
            </a:r>
            <a:r>
              <a:rPr lang="en-IE" i="1" dirty="0" err="1" smtClean="0">
                <a:solidFill>
                  <a:schemeClr val="tx1"/>
                </a:solidFill>
                <a:latin typeface="Calibri Light" panose="020F0302020204030204" pitchFamily="34" charset="0"/>
              </a:rPr>
              <a:t>Sharknado</a:t>
            </a:r>
            <a:r>
              <a:rPr lang="en-IE" i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 movie.</a:t>
            </a:r>
            <a:endParaRPr lang="en-IE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78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Reasoning</a:t>
            </a:r>
            <a:r>
              <a:rPr lang="es-CL" dirty="0" smtClean="0"/>
              <a:t>: </a:t>
            </a:r>
            <a:r>
              <a:rPr lang="es-CL" dirty="0" err="1" smtClean="0"/>
              <a:t>Summary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AutoNum type="arabicParenBoth"/>
            </a:pPr>
            <a:r>
              <a:rPr lang="en-IE" sz="1600" dirty="0" smtClean="0"/>
              <a:t>If </a:t>
            </a:r>
            <a:r>
              <a:rPr lang="en-IE" sz="16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1600" i="1" dirty="0" err="1" smtClean="0">
                <a:latin typeface="Times New Roman" panose="02020603050405020304" pitchFamily="18" charset="0"/>
                <a:ea typeface="CMU Typewriter Text" panose="02000609000000000000" pitchFamily="49" charset="0"/>
                <a:cs typeface="Times New Roman" panose="02020603050405020304" pitchFamily="18" charset="0"/>
              </a:rPr>
              <a:t>x</a:t>
            </a:r>
            <a:r>
              <a:rPr lang="en-IE" sz="16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,rdf:type,ex:SharknadoMovie</a:t>
            </a:r>
            <a:r>
              <a:rPr lang="en-IE" sz="16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sz="1600" dirty="0" smtClean="0"/>
              <a:t> </a:t>
            </a:r>
            <a:r>
              <a:rPr lang="en-IE" sz="1600" dirty="0"/>
              <a:t>then </a:t>
            </a:r>
            <a:r>
              <a:rPr lang="en-IE" sz="16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1600" i="1" dirty="0" err="1" smtClean="0">
                <a:latin typeface="Times New Roman" panose="02020603050405020304" pitchFamily="18" charset="0"/>
                <a:ea typeface="CMU Typewriter Text" panose="02000609000000000000" pitchFamily="49" charset="0"/>
                <a:cs typeface="Times New Roman" panose="02020603050405020304" pitchFamily="18" charset="0"/>
              </a:rPr>
              <a:t>x</a:t>
            </a:r>
            <a:r>
              <a:rPr lang="en-IE" sz="16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,ex:depicts,ex:SharksInTornados</a:t>
            </a:r>
            <a:r>
              <a:rPr lang="en-IE" sz="16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>
              <a:buAutoNum type="arabicParenBoth"/>
            </a:pPr>
            <a:r>
              <a:rPr lang="es-CL" sz="1600" dirty="0" smtClean="0"/>
              <a:t>(</a:t>
            </a:r>
            <a:r>
              <a:rPr lang="es-CL" sz="1600" dirty="0" err="1" smtClean="0">
                <a:latin typeface="Inconsolata" panose="00000509000000000000" pitchFamily="49" charset="0"/>
              </a:rPr>
              <a:t>ex:ItsAboutTime</a:t>
            </a:r>
            <a:r>
              <a:rPr lang="es-CL" sz="1600" dirty="0" smtClean="0"/>
              <a:t>,</a:t>
            </a:r>
            <a:r>
              <a:rPr lang="en-IE" sz="16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rdf:type,ex:SharknadoMovie</a:t>
            </a:r>
            <a:r>
              <a:rPr lang="en-IE" sz="16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>
              <a:buAutoNum type="arabicParenBoth"/>
            </a:pPr>
            <a:r>
              <a:rPr lang="es-CL" sz="1600" dirty="0" smtClean="0"/>
              <a:t>(</a:t>
            </a:r>
            <a:r>
              <a:rPr lang="es-CL" sz="1600" dirty="0" err="1" smtClean="0">
                <a:latin typeface="Inconsolata" panose="00000509000000000000" pitchFamily="49" charset="0"/>
              </a:rPr>
              <a:t>ex:ItsAboutTime,ex</a:t>
            </a:r>
            <a:r>
              <a:rPr lang="en-IE" sz="16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6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depicts,ex:SharksInTornados</a:t>
            </a:r>
            <a:r>
              <a:rPr lang="en-IE" sz="16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>
              <a:buAutoNum type="arabicParenBoth"/>
            </a:pPr>
            <a:endParaRPr lang="en-IE" sz="18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0" indent="0">
              <a:buNone/>
            </a:pPr>
            <a:endParaRPr lang="en-IE" sz="1800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>
              <a:buAutoNum type="arabicParenBoth"/>
            </a:pPr>
            <a:endParaRPr lang="en-IE" sz="18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0" indent="0">
              <a:buNone/>
            </a:pPr>
            <a:r>
              <a:rPr lang="es-CL" sz="1800" dirty="0" err="1">
                <a:solidFill>
                  <a:srgbClr val="C00000"/>
                </a:solidFill>
              </a:rPr>
              <a:t>Deductive</a:t>
            </a:r>
            <a:r>
              <a:rPr lang="es-CL" sz="1800" dirty="0">
                <a:solidFill>
                  <a:srgbClr val="C00000"/>
                </a:solidFill>
              </a:rPr>
              <a:t> </a:t>
            </a:r>
            <a:r>
              <a:rPr lang="es-CL" sz="1800" dirty="0" err="1" smtClean="0">
                <a:solidFill>
                  <a:srgbClr val="C00000"/>
                </a:solidFill>
              </a:rPr>
              <a:t>Reasoning</a:t>
            </a:r>
            <a:r>
              <a:rPr lang="es-CL" sz="1800" dirty="0" smtClean="0"/>
              <a:t>:	</a:t>
            </a:r>
            <a:r>
              <a:rPr lang="es-CL" sz="1800" dirty="0" err="1" smtClean="0"/>
              <a:t>Given</a:t>
            </a:r>
            <a:r>
              <a:rPr lang="es-CL" sz="1800" dirty="0" smtClean="0"/>
              <a:t> (1,2), </a:t>
            </a:r>
            <a:r>
              <a:rPr lang="es-CL" sz="1800" dirty="0" err="1" smtClean="0"/>
              <a:t>conclude</a:t>
            </a:r>
            <a:r>
              <a:rPr lang="es-CL" sz="1800" dirty="0" smtClean="0"/>
              <a:t> </a:t>
            </a:r>
            <a:r>
              <a:rPr lang="es-CL" sz="1800" dirty="0" smtClean="0">
                <a:solidFill>
                  <a:srgbClr val="C00000"/>
                </a:solidFill>
              </a:rPr>
              <a:t>(3)</a:t>
            </a:r>
            <a:r>
              <a:rPr lang="es-CL" sz="1800" dirty="0" smtClean="0"/>
              <a:t>.</a:t>
            </a:r>
          </a:p>
          <a:p>
            <a:pPr marL="0" indent="0">
              <a:buNone/>
            </a:pPr>
            <a:endParaRPr lang="es-CL" sz="1800" dirty="0"/>
          </a:p>
          <a:p>
            <a:pPr marL="0" indent="0">
              <a:buNone/>
            </a:pPr>
            <a:r>
              <a:rPr lang="es-CL" sz="1800" dirty="0" err="1">
                <a:solidFill>
                  <a:srgbClr val="0070C0"/>
                </a:solidFill>
              </a:rPr>
              <a:t>Inductive</a:t>
            </a:r>
            <a:r>
              <a:rPr lang="es-CL" sz="1800" dirty="0">
                <a:solidFill>
                  <a:srgbClr val="0070C0"/>
                </a:solidFill>
              </a:rPr>
              <a:t> </a:t>
            </a:r>
            <a:r>
              <a:rPr lang="es-CL" sz="1800" dirty="0" err="1" smtClean="0">
                <a:solidFill>
                  <a:srgbClr val="0070C0"/>
                </a:solidFill>
              </a:rPr>
              <a:t>Reasoning</a:t>
            </a:r>
            <a:r>
              <a:rPr lang="es-CL" sz="1800" dirty="0" smtClean="0"/>
              <a:t>:	</a:t>
            </a:r>
            <a:r>
              <a:rPr lang="es-CL" sz="1800" dirty="0" err="1" smtClean="0"/>
              <a:t>Given</a:t>
            </a:r>
            <a:r>
              <a:rPr lang="es-CL" sz="1800" dirty="0" smtClean="0"/>
              <a:t> (2,3) (and similar </a:t>
            </a:r>
            <a:r>
              <a:rPr lang="es-CL" sz="1800" dirty="0" err="1" smtClean="0"/>
              <a:t>such</a:t>
            </a:r>
            <a:r>
              <a:rPr lang="es-CL" sz="1800" dirty="0" smtClean="0"/>
              <a:t> </a:t>
            </a:r>
            <a:r>
              <a:rPr lang="es-CL" sz="1800" dirty="0" err="1" smtClean="0"/>
              <a:t>examples</a:t>
            </a:r>
            <a:r>
              <a:rPr lang="es-CL" sz="1800" dirty="0" smtClean="0"/>
              <a:t>), </a:t>
            </a:r>
            <a:r>
              <a:rPr lang="es-CL" sz="1800" dirty="0" err="1" smtClean="0"/>
              <a:t>propose</a:t>
            </a:r>
            <a:r>
              <a:rPr lang="es-CL" sz="1800" dirty="0" smtClean="0"/>
              <a:t> </a:t>
            </a:r>
            <a:r>
              <a:rPr lang="es-CL" sz="1800" dirty="0" smtClean="0">
                <a:solidFill>
                  <a:srgbClr val="0070C0"/>
                </a:solidFill>
              </a:rPr>
              <a:t>(1)</a:t>
            </a:r>
            <a:r>
              <a:rPr lang="es-CL" sz="1800" dirty="0" smtClean="0"/>
              <a:t>.</a:t>
            </a:r>
          </a:p>
          <a:p>
            <a:pPr marL="0" indent="0">
              <a:buNone/>
            </a:pPr>
            <a:endParaRPr lang="es-CL" sz="1800" dirty="0"/>
          </a:p>
          <a:p>
            <a:pPr marL="0" indent="0">
              <a:buNone/>
            </a:pPr>
            <a:r>
              <a:rPr lang="es-CL" sz="1800" dirty="0" err="1">
                <a:solidFill>
                  <a:srgbClr val="00B050"/>
                </a:solidFill>
              </a:rPr>
              <a:t>Abductive</a:t>
            </a:r>
            <a:r>
              <a:rPr lang="es-CL" sz="1800" dirty="0">
                <a:solidFill>
                  <a:srgbClr val="00B050"/>
                </a:solidFill>
              </a:rPr>
              <a:t> </a:t>
            </a:r>
            <a:r>
              <a:rPr lang="es-CL" sz="1800" dirty="0" err="1" smtClean="0">
                <a:solidFill>
                  <a:srgbClr val="00B050"/>
                </a:solidFill>
              </a:rPr>
              <a:t>Reasoning</a:t>
            </a:r>
            <a:r>
              <a:rPr lang="es-CL" sz="1800" dirty="0" smtClean="0"/>
              <a:t>:	</a:t>
            </a:r>
            <a:r>
              <a:rPr lang="es-CL" sz="1800" dirty="0" err="1" smtClean="0"/>
              <a:t>Given</a:t>
            </a:r>
            <a:r>
              <a:rPr lang="es-CL" sz="1800" dirty="0" smtClean="0"/>
              <a:t> (1,3), </a:t>
            </a:r>
            <a:r>
              <a:rPr lang="es-CL" sz="1800" dirty="0" err="1" smtClean="0"/>
              <a:t>propose</a:t>
            </a:r>
            <a:r>
              <a:rPr lang="es-CL" sz="1800" dirty="0" smtClean="0"/>
              <a:t> </a:t>
            </a:r>
            <a:r>
              <a:rPr lang="es-CL" sz="1800" dirty="0" smtClean="0">
                <a:solidFill>
                  <a:srgbClr val="00B050"/>
                </a:solidFill>
              </a:rPr>
              <a:t>(2)</a:t>
            </a:r>
            <a:r>
              <a:rPr lang="es-CL" sz="1800" dirty="0" smtClean="0"/>
              <a:t>.</a:t>
            </a:r>
          </a:p>
          <a:p>
            <a:pPr marL="0" indent="0">
              <a:buNone/>
            </a:pPr>
            <a:endParaRPr lang="es-CL" sz="1800" dirty="0"/>
          </a:p>
          <a:p>
            <a:pPr marL="0" indent="0">
              <a:buNone/>
            </a:pPr>
            <a:endParaRPr lang="es-CL" sz="1800" dirty="0" smtClean="0"/>
          </a:p>
          <a:p>
            <a:pPr marL="0" indent="0">
              <a:buNone/>
            </a:pPr>
            <a:endParaRPr lang="es-CL" sz="1800" dirty="0"/>
          </a:p>
          <a:p>
            <a:pPr marL="0" indent="0">
              <a:buNone/>
            </a:pPr>
            <a:endParaRPr lang="es-CL" sz="1800" dirty="0" smtClean="0"/>
          </a:p>
          <a:p>
            <a:pPr marL="0" indent="0">
              <a:buNone/>
            </a:pPr>
            <a:endParaRPr lang="es-CL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3702049"/>
            <a:ext cx="54864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???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4316114"/>
            <a:ext cx="54864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???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11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Reasoning</a:t>
            </a:r>
            <a:r>
              <a:rPr lang="es-CL" dirty="0" smtClean="0"/>
              <a:t>: </a:t>
            </a:r>
            <a:r>
              <a:rPr lang="es-CL" dirty="0" err="1" smtClean="0"/>
              <a:t>Summary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AutoNum type="arabicParenBoth"/>
            </a:pPr>
            <a:r>
              <a:rPr lang="en-IE" sz="1600" dirty="0" smtClean="0"/>
              <a:t>If </a:t>
            </a:r>
            <a:r>
              <a:rPr lang="en-IE" sz="16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1600" i="1" dirty="0" err="1" smtClean="0">
                <a:latin typeface="Times New Roman" panose="02020603050405020304" pitchFamily="18" charset="0"/>
                <a:ea typeface="CMU Typewriter Text" panose="02000609000000000000" pitchFamily="49" charset="0"/>
                <a:cs typeface="Times New Roman" panose="02020603050405020304" pitchFamily="18" charset="0"/>
              </a:rPr>
              <a:t>x</a:t>
            </a:r>
            <a:r>
              <a:rPr lang="en-IE" sz="16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,rdf:type,ex:SharknadoMovie</a:t>
            </a:r>
            <a:r>
              <a:rPr lang="en-IE" sz="16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sz="1600" dirty="0" smtClean="0"/>
              <a:t> </a:t>
            </a:r>
            <a:r>
              <a:rPr lang="en-IE" sz="1600" dirty="0"/>
              <a:t>then </a:t>
            </a:r>
            <a:r>
              <a:rPr lang="en-IE" sz="16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1600" i="1" dirty="0" err="1" smtClean="0">
                <a:latin typeface="Times New Roman" panose="02020603050405020304" pitchFamily="18" charset="0"/>
                <a:ea typeface="CMU Typewriter Text" panose="02000609000000000000" pitchFamily="49" charset="0"/>
                <a:cs typeface="Times New Roman" panose="02020603050405020304" pitchFamily="18" charset="0"/>
              </a:rPr>
              <a:t>x</a:t>
            </a:r>
            <a:r>
              <a:rPr lang="en-IE" sz="16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,ex:depicts,ex:SharksInTornados</a:t>
            </a:r>
            <a:r>
              <a:rPr lang="en-IE" sz="16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>
              <a:buAutoNum type="arabicParenBoth"/>
            </a:pPr>
            <a:r>
              <a:rPr lang="es-CL" sz="1600" dirty="0" smtClean="0"/>
              <a:t>(</a:t>
            </a:r>
            <a:r>
              <a:rPr lang="es-CL" sz="1600" dirty="0" err="1" smtClean="0">
                <a:latin typeface="Inconsolata" panose="00000509000000000000" pitchFamily="49" charset="0"/>
              </a:rPr>
              <a:t>ex:ItsAboutTime</a:t>
            </a:r>
            <a:r>
              <a:rPr lang="es-CL" sz="1600" dirty="0" smtClean="0"/>
              <a:t>,</a:t>
            </a:r>
            <a:r>
              <a:rPr lang="en-IE" sz="16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rdf:type,ex:SharknadoMovie</a:t>
            </a:r>
            <a:r>
              <a:rPr lang="en-IE" sz="16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>
              <a:buAutoNum type="arabicParenBoth"/>
            </a:pPr>
            <a:r>
              <a:rPr lang="es-CL" sz="1600" dirty="0" smtClean="0"/>
              <a:t>(</a:t>
            </a:r>
            <a:r>
              <a:rPr lang="es-CL" sz="1600" dirty="0" err="1" smtClean="0">
                <a:latin typeface="Inconsolata" panose="00000509000000000000" pitchFamily="49" charset="0"/>
              </a:rPr>
              <a:t>ex:ItsAboutTime,ex</a:t>
            </a:r>
            <a:r>
              <a:rPr lang="en-IE" sz="16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6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depicts,ex:SharksInTornados</a:t>
            </a:r>
            <a:r>
              <a:rPr lang="en-IE" sz="16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>
              <a:buAutoNum type="arabicParenBoth"/>
            </a:pPr>
            <a:endParaRPr lang="en-IE" sz="18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0" indent="0">
              <a:buNone/>
            </a:pPr>
            <a:endParaRPr lang="en-IE" sz="1800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>
              <a:buAutoNum type="arabicParenBoth"/>
            </a:pPr>
            <a:endParaRPr lang="en-IE" sz="18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0" indent="0">
              <a:buNone/>
            </a:pPr>
            <a:r>
              <a:rPr lang="es-CL" sz="1800" dirty="0" err="1">
                <a:solidFill>
                  <a:srgbClr val="C00000"/>
                </a:solidFill>
              </a:rPr>
              <a:t>Deductive</a:t>
            </a:r>
            <a:r>
              <a:rPr lang="es-CL" sz="1800" dirty="0">
                <a:solidFill>
                  <a:srgbClr val="C00000"/>
                </a:solidFill>
              </a:rPr>
              <a:t> </a:t>
            </a:r>
            <a:r>
              <a:rPr lang="es-CL" sz="1800" dirty="0" err="1" smtClean="0">
                <a:solidFill>
                  <a:srgbClr val="C00000"/>
                </a:solidFill>
              </a:rPr>
              <a:t>Reasoning</a:t>
            </a:r>
            <a:r>
              <a:rPr lang="es-CL" sz="1800" dirty="0" smtClean="0"/>
              <a:t>:	</a:t>
            </a:r>
            <a:r>
              <a:rPr lang="es-CL" sz="1800" dirty="0" err="1" smtClean="0"/>
              <a:t>Given</a:t>
            </a:r>
            <a:r>
              <a:rPr lang="es-CL" sz="1800" dirty="0" smtClean="0"/>
              <a:t> (1,2), </a:t>
            </a:r>
            <a:r>
              <a:rPr lang="es-CL" sz="1800" dirty="0" err="1" smtClean="0"/>
              <a:t>conclude</a:t>
            </a:r>
            <a:r>
              <a:rPr lang="es-CL" sz="1800" dirty="0" smtClean="0"/>
              <a:t> </a:t>
            </a:r>
            <a:r>
              <a:rPr lang="es-CL" sz="1800" dirty="0" smtClean="0">
                <a:solidFill>
                  <a:srgbClr val="C00000"/>
                </a:solidFill>
              </a:rPr>
              <a:t>(3)</a:t>
            </a:r>
            <a:r>
              <a:rPr lang="es-CL" sz="1800" dirty="0" smtClean="0"/>
              <a:t>.</a:t>
            </a:r>
          </a:p>
          <a:p>
            <a:pPr marL="0" indent="0">
              <a:buNone/>
            </a:pPr>
            <a:endParaRPr lang="es-CL" sz="1800" dirty="0"/>
          </a:p>
          <a:p>
            <a:pPr marL="0" indent="0">
              <a:buNone/>
            </a:pPr>
            <a:r>
              <a:rPr lang="es-CL" sz="1800" dirty="0" err="1">
                <a:solidFill>
                  <a:srgbClr val="0070C0"/>
                </a:solidFill>
              </a:rPr>
              <a:t>Inductive</a:t>
            </a:r>
            <a:r>
              <a:rPr lang="es-CL" sz="1800" dirty="0">
                <a:solidFill>
                  <a:srgbClr val="0070C0"/>
                </a:solidFill>
              </a:rPr>
              <a:t> </a:t>
            </a:r>
            <a:r>
              <a:rPr lang="es-CL" sz="1800" dirty="0" err="1" smtClean="0">
                <a:solidFill>
                  <a:srgbClr val="0070C0"/>
                </a:solidFill>
              </a:rPr>
              <a:t>Reasoning</a:t>
            </a:r>
            <a:r>
              <a:rPr lang="es-CL" sz="1800" dirty="0" smtClean="0"/>
              <a:t>:	</a:t>
            </a:r>
            <a:r>
              <a:rPr lang="es-CL" sz="1800" dirty="0" err="1" smtClean="0"/>
              <a:t>Given</a:t>
            </a:r>
            <a:r>
              <a:rPr lang="es-CL" sz="1800" dirty="0" smtClean="0"/>
              <a:t> (2,3) (and similar </a:t>
            </a:r>
            <a:r>
              <a:rPr lang="es-CL" sz="1800" dirty="0" err="1" smtClean="0"/>
              <a:t>such</a:t>
            </a:r>
            <a:r>
              <a:rPr lang="es-CL" sz="1800" dirty="0" smtClean="0"/>
              <a:t> </a:t>
            </a:r>
            <a:r>
              <a:rPr lang="es-CL" sz="1800" dirty="0" err="1" smtClean="0"/>
              <a:t>examples</a:t>
            </a:r>
            <a:r>
              <a:rPr lang="es-CL" sz="1800" dirty="0" smtClean="0"/>
              <a:t>), </a:t>
            </a:r>
            <a:r>
              <a:rPr lang="es-CL" sz="1800" dirty="0" err="1" smtClean="0"/>
              <a:t>propose</a:t>
            </a:r>
            <a:r>
              <a:rPr lang="es-CL" sz="1800" dirty="0" smtClean="0"/>
              <a:t> </a:t>
            </a:r>
            <a:r>
              <a:rPr lang="es-CL" sz="1800" dirty="0" smtClean="0">
                <a:solidFill>
                  <a:srgbClr val="0070C0"/>
                </a:solidFill>
              </a:rPr>
              <a:t>(1)</a:t>
            </a:r>
            <a:r>
              <a:rPr lang="es-CL" sz="1800" dirty="0" smtClean="0"/>
              <a:t>.</a:t>
            </a:r>
          </a:p>
          <a:p>
            <a:pPr marL="0" indent="0">
              <a:buNone/>
            </a:pPr>
            <a:endParaRPr lang="es-CL" sz="1800" dirty="0"/>
          </a:p>
          <a:p>
            <a:pPr marL="0" indent="0">
              <a:buNone/>
            </a:pPr>
            <a:r>
              <a:rPr lang="es-CL" sz="1800" dirty="0" err="1">
                <a:solidFill>
                  <a:srgbClr val="00B050"/>
                </a:solidFill>
              </a:rPr>
              <a:t>Abductive</a:t>
            </a:r>
            <a:r>
              <a:rPr lang="es-CL" sz="1800" dirty="0">
                <a:solidFill>
                  <a:srgbClr val="00B050"/>
                </a:solidFill>
              </a:rPr>
              <a:t> </a:t>
            </a:r>
            <a:r>
              <a:rPr lang="es-CL" sz="1800" dirty="0" err="1" smtClean="0">
                <a:solidFill>
                  <a:srgbClr val="00B050"/>
                </a:solidFill>
              </a:rPr>
              <a:t>Reasoning</a:t>
            </a:r>
            <a:r>
              <a:rPr lang="es-CL" sz="1800" dirty="0" smtClean="0"/>
              <a:t>:	</a:t>
            </a:r>
            <a:r>
              <a:rPr lang="es-CL" sz="1800" dirty="0" err="1" smtClean="0"/>
              <a:t>Given</a:t>
            </a:r>
            <a:r>
              <a:rPr lang="es-CL" sz="1800" dirty="0" smtClean="0"/>
              <a:t> (1,3), </a:t>
            </a:r>
            <a:r>
              <a:rPr lang="es-CL" sz="1800" dirty="0" err="1" smtClean="0"/>
              <a:t>propose</a:t>
            </a:r>
            <a:r>
              <a:rPr lang="es-CL" sz="1800" dirty="0" smtClean="0"/>
              <a:t> </a:t>
            </a:r>
            <a:r>
              <a:rPr lang="es-CL" sz="1800" dirty="0" smtClean="0">
                <a:solidFill>
                  <a:srgbClr val="00B050"/>
                </a:solidFill>
              </a:rPr>
              <a:t>(2)</a:t>
            </a:r>
            <a:r>
              <a:rPr lang="es-CL" sz="1800" dirty="0" smtClean="0"/>
              <a:t>.</a:t>
            </a:r>
          </a:p>
          <a:p>
            <a:pPr marL="0" indent="0">
              <a:buNone/>
            </a:pPr>
            <a:endParaRPr lang="es-CL" sz="1800" dirty="0"/>
          </a:p>
          <a:p>
            <a:pPr marL="0" indent="0">
              <a:buNone/>
            </a:pPr>
            <a:endParaRPr lang="es-CL" sz="1800" dirty="0" smtClean="0"/>
          </a:p>
          <a:p>
            <a:pPr marL="0" indent="0">
              <a:buNone/>
            </a:pPr>
            <a:endParaRPr lang="es-CL" sz="1800" dirty="0"/>
          </a:p>
          <a:p>
            <a:pPr marL="0" indent="0">
              <a:buNone/>
            </a:pPr>
            <a:endParaRPr lang="es-CL" sz="1800" dirty="0" smtClean="0"/>
          </a:p>
          <a:p>
            <a:pPr marL="0" indent="0">
              <a:buNone/>
            </a:pPr>
            <a:endParaRPr lang="es-CL" sz="1800" dirty="0"/>
          </a:p>
        </p:txBody>
      </p:sp>
    </p:spTree>
    <p:extLst>
      <p:ext uri="{BB962C8B-B14F-4D97-AF65-F5344CB8AC3E}">
        <p14:creationId xmlns:p14="http://schemas.microsoft.com/office/powerpoint/2010/main" val="357699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019800"/>
            <a:ext cx="8153400" cy="715962"/>
          </a:xfrm>
        </p:spPr>
        <p:txBody>
          <a:bodyPr>
            <a:normAutofit fontScale="90000"/>
          </a:bodyPr>
          <a:lstStyle/>
          <a:p>
            <a:pPr algn="r"/>
            <a:r>
              <a:rPr lang="en-IE" dirty="0" smtClean="0"/>
              <a:t>... the only form of reasoning here that is "certain"</a:t>
            </a:r>
            <a:endParaRPr lang="en-I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240" y="1219200"/>
            <a:ext cx="6045519" cy="4534140"/>
          </a:xfrm>
          <a:prstGeom prst="rect">
            <a:avLst/>
          </a:prstGeom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609600" y="4270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Alegreya Sans SC Light" panose="00000400000000000000" pitchFamily="2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mtClean="0"/>
              <a:t>RDFS reasoning is deductive ...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8101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36" y="1198404"/>
            <a:ext cx="7107441" cy="3152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9895" y="5105400"/>
            <a:ext cx="778421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Given the above </a:t>
            </a:r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schema, </a:t>
            </a:r>
            <a:r>
              <a:rPr lang="en-IE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can we deduce </a:t>
            </a:r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from ...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99" y="5774867"/>
            <a:ext cx="7748274" cy="5279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conclusions can we deduce?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7304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98" y="1219202"/>
            <a:ext cx="8547075" cy="21007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Some of the conclusions …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2286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E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Not shown (for the sake of my/our sanity):</a:t>
            </a:r>
          </a:p>
          <a:p>
            <a:pPr lvl="1"/>
            <a:r>
              <a:rPr lang="en-IE" dirty="0" smtClean="0">
                <a:latin typeface="Calibri Light" panose="020F0302020204030204" pitchFamily="34" charset="0"/>
              </a:rPr>
              <a:t>Everything is of type </a:t>
            </a:r>
            <a:r>
              <a:rPr lang="en-IE" dirty="0" err="1" smtClean="0">
                <a:solidFill>
                  <a:srgbClr val="0000FF"/>
                </a:solidFill>
                <a:latin typeface="Inconsolata" panose="020B0609030003000000" pitchFamily="49" charset="0"/>
              </a:rPr>
              <a:t>rdfs:Resource</a:t>
            </a:r>
            <a:endParaRPr lang="en-IE" dirty="0" smtClean="0">
              <a:solidFill>
                <a:srgbClr val="0000FF"/>
              </a:solidFill>
              <a:latin typeface="Inconsolata" panose="020B0609030003000000" pitchFamily="49" charset="0"/>
            </a:endParaRPr>
          </a:p>
          <a:p>
            <a:pPr lvl="1"/>
            <a:r>
              <a:rPr lang="en-IE" dirty="0" smtClean="0">
                <a:latin typeface="Calibri Light" panose="020F0302020204030204" pitchFamily="34" charset="0"/>
              </a:rPr>
              <a:t>All classes are sub-class of </a:t>
            </a:r>
            <a:r>
              <a:rPr lang="en-IE" dirty="0" err="1" smtClean="0">
                <a:solidFill>
                  <a:srgbClr val="0000FF"/>
                </a:solidFill>
                <a:latin typeface="Inconsolata" panose="020B0609030003000000" pitchFamily="49" charset="0"/>
              </a:rPr>
              <a:t>rdfs:Resource</a:t>
            </a:r>
            <a:endParaRPr lang="en-IE" dirty="0" smtClean="0">
              <a:solidFill>
                <a:srgbClr val="0000FF"/>
              </a:solidFill>
              <a:latin typeface="Inconsolata" panose="020B0609030003000000" pitchFamily="49" charset="0"/>
            </a:endParaRPr>
          </a:p>
          <a:p>
            <a:pPr lvl="1"/>
            <a:r>
              <a:rPr lang="en-IE" dirty="0" smtClean="0">
                <a:latin typeface="Calibri Light" panose="020F0302020204030204" pitchFamily="34" charset="0"/>
              </a:rPr>
              <a:t>RDF/RDFS properties are of type </a:t>
            </a:r>
            <a:r>
              <a:rPr lang="en-IE" dirty="0" err="1" smtClean="0">
                <a:solidFill>
                  <a:srgbClr val="0000FF"/>
                </a:solidFill>
                <a:latin typeface="Inconsolata" panose="020B0609030003000000" pitchFamily="49" charset="0"/>
              </a:rPr>
              <a:t>rdf:Property</a:t>
            </a:r>
            <a:endParaRPr lang="en-IE" dirty="0" smtClean="0">
              <a:solidFill>
                <a:srgbClr val="0000FF"/>
              </a:solidFill>
              <a:latin typeface="Inconsolata" panose="020B0609030003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99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Sharktopus just one movie …</a:t>
            </a:r>
            <a:endParaRPr lang="en-IE" dirty="0"/>
          </a:p>
        </p:txBody>
      </p:sp>
      <p:pic>
        <p:nvPicPr>
          <p:cNvPr id="1026" name="Picture 2" descr="Image result for sharktopu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52600"/>
            <a:ext cx="5105400" cy="288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99" y="5774867"/>
            <a:ext cx="7748274" cy="52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8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79895" y="5105400"/>
            <a:ext cx="778421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Given the above </a:t>
            </a:r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schema, </a:t>
            </a:r>
            <a:r>
              <a:rPr lang="en-IE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can we deduce </a:t>
            </a:r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from ...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RDFS definitions apply to any </a:t>
            </a:r>
            <a:r>
              <a:rPr lang="en-IE" smtClean="0"/>
              <a:t>movie ...</a:t>
            </a:r>
            <a:endParaRPr lang="en-IE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99" y="5774867"/>
            <a:ext cx="7748274" cy="5279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36" y="1198404"/>
            <a:ext cx="7107441" cy="31527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7200" y="5698669"/>
            <a:ext cx="8229600" cy="702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98" y="5777678"/>
            <a:ext cx="7788250" cy="52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5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841" y="4379435"/>
            <a:ext cx="6605935" cy="20397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RDF often drawn as a (directed, labelled) graph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371600"/>
            <a:ext cx="5740718" cy="24917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4144870"/>
            <a:ext cx="3124199" cy="43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2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RDFS definitions apply to any </a:t>
            </a:r>
            <a:r>
              <a:rPr lang="en-IE" smtClean="0"/>
              <a:t>movie ...</a:t>
            </a:r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00" y="1219201"/>
            <a:ext cx="8563902" cy="2094807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191000"/>
            <a:ext cx="8229600" cy="2286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mtClean="0">
                <a:solidFill>
                  <a:srgbClr val="FF0000"/>
                </a:solidFill>
                <a:latin typeface="Calibri Light" panose="020F0302020204030204" pitchFamily="34" charset="0"/>
              </a:rPr>
              <a:t>Not shown (for the sake of my/our sanity):</a:t>
            </a:r>
          </a:p>
          <a:p>
            <a:pPr lvl="1"/>
            <a:r>
              <a:rPr lang="en-IE" smtClean="0">
                <a:latin typeface="Calibri Light" panose="020F0302020204030204" pitchFamily="34" charset="0"/>
              </a:rPr>
              <a:t>Everything is of type </a:t>
            </a:r>
            <a:r>
              <a:rPr lang="en-IE" smtClean="0">
                <a:solidFill>
                  <a:srgbClr val="0000FF"/>
                </a:solidFill>
                <a:latin typeface="Inconsolata" panose="020B0609030003000000" pitchFamily="49" charset="0"/>
              </a:rPr>
              <a:t>rdfs:Resource</a:t>
            </a:r>
          </a:p>
          <a:p>
            <a:pPr lvl="1"/>
            <a:r>
              <a:rPr lang="en-IE" smtClean="0">
                <a:latin typeface="Calibri Light" panose="020F0302020204030204" pitchFamily="34" charset="0"/>
              </a:rPr>
              <a:t>All classes are sub-class of </a:t>
            </a:r>
            <a:r>
              <a:rPr lang="en-IE" smtClean="0">
                <a:solidFill>
                  <a:srgbClr val="0000FF"/>
                </a:solidFill>
                <a:latin typeface="Inconsolata" panose="020B0609030003000000" pitchFamily="49" charset="0"/>
              </a:rPr>
              <a:t>rdfs:Resource</a:t>
            </a:r>
          </a:p>
          <a:p>
            <a:pPr lvl="1"/>
            <a:r>
              <a:rPr lang="en-IE" smtClean="0">
                <a:latin typeface="Calibri Light" panose="020F0302020204030204" pitchFamily="34" charset="0"/>
              </a:rPr>
              <a:t>RDF/RDFS properties are of type </a:t>
            </a:r>
            <a:r>
              <a:rPr lang="en-IE" smtClean="0">
                <a:solidFill>
                  <a:srgbClr val="0000FF"/>
                </a:solidFill>
                <a:latin typeface="Inconsolata" panose="020B0609030003000000" pitchFamily="49" charset="0"/>
              </a:rPr>
              <a:t>rdf:Property</a:t>
            </a:r>
            <a:endParaRPr lang="en-IE" dirty="0" smtClean="0">
              <a:solidFill>
                <a:srgbClr val="0000FF"/>
              </a:solidFill>
              <a:latin typeface="Inconsolata" panose="020B0609030003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91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Apply RDFS reasoning using “rules”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pPr marL="0" indent="0" algn="ctr">
              <a:buNone/>
            </a:pPr>
            <a:endParaRPr lang="en-IE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endParaRPr lang="en-IE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7947013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1752600"/>
            <a:ext cx="8023213" cy="228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95299" y="2286000"/>
            <a:ext cx="8023213" cy="228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33400" y="4724400"/>
            <a:ext cx="8023213" cy="228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95298" y="4910559"/>
            <a:ext cx="8023213" cy="228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143000" y="5809128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(Don’t worry about rdfD1, rdfs1, rdfs12, rdfs13)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0" y="2680156"/>
            <a:ext cx="2994013" cy="2154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8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???</a:t>
            </a:r>
            <a:endParaRPr lang="en-IE" sz="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399" y="3289300"/>
            <a:ext cx="2994013" cy="2154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8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???</a:t>
            </a:r>
            <a:endParaRPr lang="en-IE" sz="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398" y="4502378"/>
            <a:ext cx="2994013" cy="2154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8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???</a:t>
            </a:r>
            <a:endParaRPr lang="en-IE" sz="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40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5" grpId="0"/>
      <p:bldP spid="10" grpId="0" animBg="1"/>
      <p:bldP spid="11" grpId="0" animBg="1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Apply RDFS reasoning using “rules”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pPr marL="0" indent="0" algn="ctr">
              <a:buNone/>
            </a:pPr>
            <a:endParaRPr lang="en-IE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endParaRPr lang="en-IE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7947013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1752600"/>
            <a:ext cx="8023213" cy="228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95299" y="2286000"/>
            <a:ext cx="8023213" cy="228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33400" y="4724400"/>
            <a:ext cx="8023213" cy="228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95298" y="4910559"/>
            <a:ext cx="8023213" cy="228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143000" y="5809128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(Don’t worry about rdfD1, rdfs1, rdfs12, rdfs13)</a:t>
            </a:r>
          </a:p>
        </p:txBody>
      </p:sp>
    </p:spTree>
    <p:extLst>
      <p:ext uri="{BB962C8B-B14F-4D97-AF65-F5344CB8AC3E}">
        <p14:creationId xmlns:p14="http://schemas.microsoft.com/office/powerpoint/2010/main" val="253322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Axiomatic triples: Always true in RDFS</a:t>
            </a:r>
            <a:endParaRPr lang="en-IE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798" y="1143000"/>
            <a:ext cx="6219825" cy="5121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3413346"/>
            <a:ext cx="8023213" cy="291125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33399" y="2209801"/>
            <a:ext cx="8023213" cy="762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143000" y="6347012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(Don’t worry about </a:t>
            </a:r>
            <a:r>
              <a:rPr lang="en-IE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greyed-out triples)</a:t>
            </a:r>
            <a:endParaRPr lang="en-IE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31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Reasoning in RDFS over RDF graph </a:t>
            </a:r>
            <a:r>
              <a:rPr lang="en-IE" i="1" dirty="0" smtClean="0"/>
              <a:t>G</a:t>
            </a:r>
            <a:endParaRPr lang="en-IE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E" dirty="0"/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Add axiomatic triples to </a:t>
            </a:r>
            <a:r>
              <a:rPr lang="en-IE" i="1" dirty="0" smtClean="0">
                <a:latin typeface="Calibri Light" panose="020F0302020204030204" pitchFamily="34" charset="0"/>
              </a:rPr>
              <a:t>G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Apply rules exhaustively, adding conclusions to </a:t>
            </a:r>
            <a:r>
              <a:rPr lang="en-IE" i="1" dirty="0" smtClean="0">
                <a:latin typeface="Calibri Light" panose="020F0302020204030204" pitchFamily="34" charset="0"/>
              </a:rPr>
              <a:t>G</a:t>
            </a:r>
            <a:r>
              <a:rPr lang="en-IE" dirty="0" smtClean="0"/>
              <a:t>, until nothing new found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679895" y="4114800"/>
            <a:ext cx="778421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Will this </a:t>
            </a:r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always finish</a:t>
            </a:r>
            <a:r>
              <a:rPr lang="en-IE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? Or </a:t>
            </a:r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can </a:t>
            </a:r>
            <a:r>
              <a:rPr lang="en-IE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it run forever?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9895" y="4876800"/>
            <a:ext cx="778421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So long as we do not “invent” new terms, and axiomatic triples are finite, the process must end once </a:t>
            </a:r>
            <a:r>
              <a:rPr lang="en-IE" sz="2400" i="1" dirty="0" smtClean="0">
                <a:latin typeface="Calibri Light" panose="020F0302020204030204" pitchFamily="34" charset="0"/>
              </a:rPr>
              <a:t>G </a:t>
            </a:r>
            <a:r>
              <a:rPr lang="en-IE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has all possible combinations of terms as triples (or before).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38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4794950"/>
            <a:ext cx="9144000" cy="7540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Rectangle 31"/>
          <p:cNvSpPr/>
          <p:nvPr/>
        </p:nvSpPr>
        <p:spPr>
          <a:xfrm>
            <a:off x="0" y="4089086"/>
            <a:ext cx="9144000" cy="7058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Rectangle 23"/>
          <p:cNvSpPr/>
          <p:nvPr/>
        </p:nvSpPr>
        <p:spPr>
          <a:xfrm>
            <a:off x="0" y="1062180"/>
            <a:ext cx="9144000" cy="3029947"/>
          </a:xfrm>
          <a:prstGeom prst="rect">
            <a:avLst/>
          </a:prstGeom>
          <a:solidFill>
            <a:srgbClr val="FAC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66127" y="1582359"/>
            <a:ext cx="2928257" cy="245851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542" y="1585393"/>
            <a:ext cx="2928257" cy="24585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0047"/>
            <a:ext cx="4048800" cy="25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Semantic Web: </a:t>
            </a:r>
            <a:r>
              <a:rPr lang="en-IE" dirty="0" smtClean="0">
                <a:solidFill>
                  <a:srgbClr val="7030A0"/>
                </a:solidFill>
              </a:rPr>
              <a:t>Logic</a:t>
            </a:r>
            <a:endParaRPr lang="en-IE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pPr marL="0" indent="0">
              <a:buFont typeface="Arial" pitchFamily="34" charset="0"/>
              <a:buNone/>
            </a:pPr>
            <a:endParaRPr lang="en-IE" dirty="0"/>
          </a:p>
        </p:txBody>
      </p:sp>
      <p:pic>
        <p:nvPicPr>
          <p:cNvPr id="23" name="Picture 2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55514"/>
            <a:ext cx="59348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 2" descr="http://assets.dublingaa.ie/assets/images/design/logo-20140709-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022" y="1835178"/>
            <a:ext cx="634378" cy="52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564" y="1855514"/>
            <a:ext cx="587508" cy="41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954" y="1786967"/>
            <a:ext cx="638104" cy="60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21" y="1958382"/>
            <a:ext cx="670654" cy="17833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28" y="2340432"/>
            <a:ext cx="1713080" cy="6020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568" y="1962767"/>
            <a:ext cx="650839" cy="1783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29200"/>
            <a:ext cx="2521383" cy="254107"/>
          </a:xfrm>
          <a:prstGeom prst="rect">
            <a:avLst/>
          </a:prstGeom>
        </p:spPr>
      </p:pic>
      <p:pic>
        <p:nvPicPr>
          <p:cNvPr id="58" name="Picture 4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346" y="5358112"/>
            <a:ext cx="1397289" cy="14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553" y="2522439"/>
            <a:ext cx="2101834" cy="391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0" y="6059517"/>
            <a:ext cx="2733516" cy="2514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1" y="6393465"/>
            <a:ext cx="2837059" cy="25504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90650"/>
            <a:ext cx="645909" cy="17859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455211" y="10886"/>
            <a:ext cx="167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legreya Sans SC Light" panose="00000400000000000000" pitchFamily="2" charset="0"/>
              </a:rPr>
              <a:t>* More or less</a:t>
            </a:r>
            <a:endParaRPr lang="en-IE" dirty="0">
              <a:latin typeface="Alegreya Sans SC Light" panose="00000400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75091"/>
            <a:ext cx="5260077" cy="54986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4794950"/>
            <a:ext cx="9144000" cy="206305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Rectangle 28"/>
          <p:cNvSpPr/>
          <p:nvPr/>
        </p:nvSpPr>
        <p:spPr>
          <a:xfrm>
            <a:off x="-12095" y="1062180"/>
            <a:ext cx="9144000" cy="304133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7016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RDFS (1.1): </a:t>
            </a:r>
            <a:r>
              <a:rPr lang="en-IE" dirty="0" smtClean="0"/>
              <a:t>A Web Standard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7" y="1282700"/>
            <a:ext cx="7762875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43400" y="1265589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0000FF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http://www.w3.org/TR/rdf-schema/</a:t>
            </a:r>
          </a:p>
        </p:txBody>
      </p:sp>
    </p:spTree>
    <p:extLst>
      <p:ext uri="{BB962C8B-B14F-4D97-AF65-F5344CB8AC3E}">
        <p14:creationId xmlns:p14="http://schemas.microsoft.com/office/powerpoint/2010/main" val="323298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images.clipartpanda.com/question-701-question-mark-desig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Questions?</a:t>
            </a:r>
            <a:endParaRPr lang="en-I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05783">
            <a:off x="1971583" y="4078091"/>
            <a:ext cx="107632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17019">
            <a:off x="1667658" y="1030770"/>
            <a:ext cx="809771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039" y="-685800"/>
            <a:ext cx="758761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04639">
            <a:off x="6262144" y="3799028"/>
            <a:ext cx="1039312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69219">
            <a:off x="6527800" y="799843"/>
            <a:ext cx="981926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49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RDF Properties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RDF Terms used as predicate</a:t>
            </a:r>
          </a:p>
          <a:p>
            <a:pPr lvl="1"/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rdf:type</a:t>
            </a:r>
            <a:r>
              <a:rPr lang="en-GB" dirty="0" smtClean="0"/>
              <a:t>,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ex:firstMovie</a:t>
            </a:r>
            <a:r>
              <a:rPr lang="en-GB" dirty="0" smtClean="0"/>
              <a:t>,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ex:stars</a:t>
            </a:r>
            <a:r>
              <a:rPr lang="en-GB" dirty="0" smtClean="0"/>
              <a:t>, etc.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8" y="3276605"/>
            <a:ext cx="7945765" cy="352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4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RDF Classes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Used to conceptually group resources</a:t>
            </a:r>
          </a:p>
          <a:p>
            <a:pPr lvl="1"/>
            <a:r>
              <a:rPr lang="en-IE" dirty="0" err="1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ex:Movie</a:t>
            </a:r>
            <a:r>
              <a:rPr lang="en-IE" dirty="0" smtClean="0"/>
              <a:t>, </a:t>
            </a:r>
            <a:r>
              <a:rPr lang="en-IE" dirty="0" err="1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ex:Actor</a:t>
            </a:r>
            <a:r>
              <a:rPr lang="en-IE" dirty="0" smtClean="0"/>
              <a:t>, </a:t>
            </a:r>
            <a:r>
              <a:rPr lang="en-IE" dirty="0" err="1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ex:Series</a:t>
            </a:r>
            <a:r>
              <a:rPr lang="en-IE" dirty="0" smtClean="0"/>
              <a:t>, etc. </a:t>
            </a:r>
            <a:endParaRPr lang="en-IE" dirty="0"/>
          </a:p>
          <a:p>
            <a:pPr lvl="1"/>
            <a:r>
              <a:rPr lang="en-IE" dirty="0" smtClean="0"/>
              <a:t>Uses predicate </a:t>
            </a:r>
            <a:r>
              <a:rPr lang="en-IE" dirty="0" err="1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 smtClean="0"/>
              <a:t> to type a resource</a:t>
            </a:r>
            <a:endParaRPr lang="en-IE" dirty="0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8" y="3276608"/>
            <a:ext cx="7946915" cy="352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7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Today's topic ...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1410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4794950"/>
            <a:ext cx="9144000" cy="7540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Rectangle 31"/>
          <p:cNvSpPr/>
          <p:nvPr/>
        </p:nvSpPr>
        <p:spPr>
          <a:xfrm>
            <a:off x="0" y="4089086"/>
            <a:ext cx="9144000" cy="7058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Rectangle 23"/>
          <p:cNvSpPr/>
          <p:nvPr/>
        </p:nvSpPr>
        <p:spPr>
          <a:xfrm>
            <a:off x="0" y="1062180"/>
            <a:ext cx="9144000" cy="3029947"/>
          </a:xfrm>
          <a:prstGeom prst="rect">
            <a:avLst/>
          </a:prstGeom>
          <a:solidFill>
            <a:srgbClr val="FAC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66127" y="1582359"/>
            <a:ext cx="2928257" cy="245851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542" y="1585393"/>
            <a:ext cx="2928257" cy="24585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0047"/>
            <a:ext cx="4048800" cy="25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Semantic Web: </a:t>
            </a:r>
            <a:r>
              <a:rPr lang="en-IE" dirty="0" smtClean="0">
                <a:solidFill>
                  <a:srgbClr val="7030A0"/>
                </a:solidFill>
              </a:rPr>
              <a:t>Logic</a:t>
            </a:r>
            <a:endParaRPr lang="en-IE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pPr marL="0" indent="0">
              <a:buFont typeface="Arial" pitchFamily="34" charset="0"/>
              <a:buNone/>
            </a:pPr>
            <a:endParaRPr lang="en-IE" dirty="0"/>
          </a:p>
        </p:txBody>
      </p:sp>
      <p:pic>
        <p:nvPicPr>
          <p:cNvPr id="23" name="Picture 2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55514"/>
            <a:ext cx="59348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 2" descr="http://assets.dublingaa.ie/assets/images/design/logo-20140709-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022" y="1835178"/>
            <a:ext cx="634378" cy="52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564" y="1855514"/>
            <a:ext cx="587508" cy="41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954" y="1786967"/>
            <a:ext cx="638104" cy="60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21" y="1958382"/>
            <a:ext cx="670654" cy="17833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28" y="2340432"/>
            <a:ext cx="1713080" cy="6020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568" y="1962767"/>
            <a:ext cx="650839" cy="1783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29200"/>
            <a:ext cx="2521383" cy="254107"/>
          </a:xfrm>
          <a:prstGeom prst="rect">
            <a:avLst/>
          </a:prstGeom>
        </p:spPr>
      </p:pic>
      <p:pic>
        <p:nvPicPr>
          <p:cNvPr id="58" name="Picture 4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346" y="5358112"/>
            <a:ext cx="1397289" cy="14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553" y="2522439"/>
            <a:ext cx="2101834" cy="391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0" y="6059517"/>
            <a:ext cx="2733516" cy="2514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1" y="6393465"/>
            <a:ext cx="2837059" cy="25504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90650"/>
            <a:ext cx="645909" cy="17859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455211" y="10886"/>
            <a:ext cx="167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legreya Sans SC Light" panose="00000400000000000000" pitchFamily="2" charset="0"/>
              </a:rPr>
              <a:t>* More or less</a:t>
            </a:r>
            <a:endParaRPr lang="en-IE" dirty="0">
              <a:latin typeface="Alegreya Sans SC Light" panose="00000400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75091"/>
            <a:ext cx="5260077" cy="54986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4794950"/>
            <a:ext cx="9144000" cy="206305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Rectangle 28"/>
          <p:cNvSpPr/>
          <p:nvPr/>
        </p:nvSpPr>
        <p:spPr>
          <a:xfrm>
            <a:off x="-12095" y="1062180"/>
            <a:ext cx="9144000" cy="304133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1301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How to capture logic?</a:t>
            </a:r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2046292" y="2286000"/>
            <a:ext cx="4975215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should we capture logic on the Semantic Web?</a:t>
            </a:r>
            <a:endParaRPr lang="en-IE" i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089086"/>
            <a:ext cx="9144000" cy="7058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75091"/>
            <a:ext cx="5260077" cy="54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21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2037,495"/>
  <p:tag name="OUTPUTDPI" val="1200"/>
  <p:tag name="LATEXADDIN" val="\documentclass{article}&#10;\usepackage{amsmath}&#10;\usepackage{xcolor}&#10;\usepackage{wasysym}&#10;&#10;\pagestyle{empty}&#10;\begin{document}&#10;\textsc{Output}: $\{ ({\color{blue}x} \mapsto \textsf{Ireland}, {\color{blue}y} \mapsto \textsf{Europe}),$&#10;\end{document}"/>
  <p:tag name="IGUANATEXSIZE" val="24"/>
  <p:tag name="IGUANATEXCURSOR" val="22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2780,63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violet!80!black}&#10;\begin{tabular}{lr@{~}l}&#10;\textsc{Logic}: &amp; ``({\color{blue}$b$},\textsf{capital},{\color{blue}$a$}) &amp;$\rightarrow$ ({\color{blue}$a$},\textsf{partOf},{\color{blue}$b$})''\\&#10;  &amp; ``({\color{blue}$a$},\textsf{partOf},{\color{blue}$b$}), ({\color{blue}$b$},\textsf{partOf},{\color{blue}$c$}) &amp;$\rightarrow$ ({\color{blue}$a$},\textsf{partOf},{\color{blue}$c$})''&#10;\end{tabular}&#10;\end{document}"/>
  <p:tag name="IGUANATEXSIZE" val="20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2,2289"/>
  <p:tag name="ORIGINALWIDTH" val="719,7074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5cm}&#10;\begin{document}&#10;\begin{tikzpicture}&#10;&#10;\node[iri,anchor=center] (p1) {Ireland};&#10;\node[iri, right=\hgap of p1.center,anchor=center] (p2) {Europe}&#10;  edge[arrin] node[fill=white] {partOf} (p1.east);&#10;\node[iri, above=\vgap of p2.center,anchor=center] (p3) {Country}&#10; edge[arrin] node[fill=white] {a} (p1.east);&#10;\node[iri, below=\vgap of p2.center,anchor=center] (p4) {Dublin}&#10; edge[arrin] node[fill=white] {capital} (p1.east);&#10;\node[lit,right=\hgap of p4.center,anchor=center,blue,bottom color=blue!20] (p5)&#10; {\color{blue}1000000}&#10;  edge[arrin,blue] node[fill=white] {\color{blue}population} (p4.east);&#10;&#10;%\node [below right] at (current bounding box.north west) {\large ($G$)};&#10;\end{tikzpicture}&#10;\end{document}"/>
  <p:tag name="IGUANATEXSIZE" val="20"/>
  <p:tag name="IGUANATEXCURSOR" val="240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istings}&#10;\usepackage{xcolor}&#10;\usepackage{textcomp}&#10;\usepackage{wasysym}&#10;&#10;\pagestyle{empty}&#10;&#10;\begin{document}&#10;\noindent&#10;\sf&#10;\begin{tabular}{|l|l|l|}&#10;\hline&#10;\color{gray} \textit{subject} &amp; \color{gray} \textit{predicate} &amp; \color{gray} \textit{object}\\\hline\hline&#10;Ireland &amp; partOf &amp; Europe \\&#10;Ireland &amp; a &amp; Country \\&#10;Ireland &amp; capital &amp; Dublin \\\hline\hline&#10;\color{blue}Dublin &amp; \color{blue}population &amp; \color{blue}1,000,000\\\hline&#10;\end{tabular}&#10;&#10;\end{document}"/>
  <p:tag name="IGUANATEXSIZE" val="3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istings}&#10;\usepackage{xcolor}&#10;\usepackage{textcomp}&#10;\usepackage{wasysym}&#10;\usepackage{mathtools}&#10;&#10;\pagestyle{empty}&#10;&#10;\begin{document}&#10;\noindent&#10;\color{gray} $\mathsf{subject} \xrightarrow{\mathsf{predicate}} \mathsf{object}$&#10;\end{document}"/>
  <p:tag name="IGUANATEXSIZE" val="3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orange,fill=white] {ex:firstMovie} (p1.east);&#10;&#10; \node[lit, above=\vgap of p2.center,anchor=center] (p4) {&quot;2013-07-11&quot;\textasciicircum\textasciicircum xsd:date}&#10;  edge[arrin] node[orange,fill=white] {ex:firstAired} (p2);&#10;&#10;\node[iri,right=\hgap of p2.center,anchor=center] (p5) {ex:TaraReid}&#10; edge[arrin] node[orange,fill=white] {ex:stars} (p2.east);&#10; &#10;\node[iri,below=\vgap of p5.center,anchor=center] (a) {ex:Actor}&#10;  edge[arrin] node[orange,fill=white] {rdf:type} (p5); &#10;&#10;\node[iri,below=\vgap of a.center,anchor=center] (p6) {ex:IanZiering}&#10;  edge[arrout] node[orange,fill=white] {rdf:type} (a)&#10;  edge[arrin] node[orange,fill=white] {ex:stars} (p2.east);&#10;  &#10;\node[lit,above=\vgap of p5.center,anchor=center] (p3) {&quot;Sharknado&quot;@en}&#10; edge[arrin] node[orange,fill=white] {ex:title} (p2.east);&#10;  &#10;\node[iri, below=\vgap of v1.center,anchor=center] (p7) {ex:Sharknado2}&#10;  edge[arrin] node[orange,fill=white] {ex:secondMovie} (p1.east);&#10;  &#10;\node[iri, below=\vgap of p2.center,anchor=center] (p8) {ex:Movie}&#10;    edge[arrin] node[orange,fill=white] {rdf:type} (p7)&#10;    edge[arrin] node[orange,fill=white] {rdf:type} (p2);&#10;    &#10;\node[lit, below=\vgap of p7.center,anchor=center] (l) {&quot;Sharknado 2:\ The Second One&quot;@en}&#10;  edge[arrin] node[orange,fill=white] {ex:title} (p7); &#10;  &#10;    &#10;\node[iri, below=\vgap of p1.center,anchor=center] (s) {ex:Series}&#10;  edge[arrin] node[orange,fill=white] {rdf:type} (p1);   &#10;&#10;%\node [below right] at (current bounding box.north west) {\large ($G$)};&#10;\end{tikzpicture}&#10;\end{document}"/>
  <p:tag name="IGUANATEXSIZE" val="20"/>
  <p:tag name="IGUANATEXCURSOR" val="194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,purple] (a) {ex:Actor}&#10;  edge[arrin] node[orange,fill=white] {rdf:type} (p5); &#10;&#10;\node[iri,below=\vgap of a.center,anchor=center] (p6) {ex:IanZiering}&#10;  edge[arrout] node[orange,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;&#10;  &#10;\node[iri, below=\vgap of p2.center,anchor=center, purple] (p8) {ex:Movie}&#10;    edge[arrin] node[orange,fill=white] {rdf:type} (p7)&#10;    edge[arrin] node[orange,fill=white] {rdf:type} (p2);&#10;    &#10;\node[lit, below=\vgap of p7.center,anchor=center] (l) {&quot;Sharknado 2:\ The Second One&quot;@en}&#10;  edge[arrin] node[fill=white] {ex:title} (p7); &#10;  &#10;    &#10;\node[iri, below=\vgap of p1.center,anchor=center,purple] (s) {ex:Series}&#10;  edge[arrin] node[orange,fill=white] {rdf:type} (p1);   &#10;&#10;%\node [below right] at (current bounding box.north west) {\large ($G$)};&#10;\end{tikzpicture}&#10;\end{document}"/>
  <p:tag name="IGUANATEXSIZE" val="20"/>
  <p:tag name="IGUANATEXCURSOR" val="237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2037,495"/>
  <p:tag name="OUTPUTDPI" val="1200"/>
  <p:tag name="LATEXADDIN" val="\documentclass{article}&#10;\usepackage{amsmath}&#10;\usepackage{xcolor}&#10;\usepackage{wasysym}&#10;&#10;\pagestyle{empty}&#10;\begin{document}&#10;\textsc{Output}: $\{ ({\color{blue}x} \mapsto \textsf{Ireland}, {\color{blue}y} \mapsto \textsf{Europe}),$&#10;\end{document}"/>
  <p:tag name="IGUANATEXSIZE" val="24"/>
  <p:tag name="IGUANATEXCURSOR" val="22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30,0461"/>
  <p:tag name="OUTPUTDPI" val="1200"/>
  <p:tag name="LATEXADDIN" val="\documentclass{article}&#10;\usepackage{amsmath}&#10;\usepackage{listings}&#10;\usepackage{xcolor}&#10;\usepackage{textcomp}&#10;\pagestyle{empty}&#10;&#10;\lstset{&#10; tabsize=4,&#10; rulecolor=,&#10; language=html,&#10;        basicstyle=\tt,&#10;        upquote=true,&#10;        aboveskip={1.5\baselineskip},&#10;        columns=fixed,&#10;        showstringspaces=false,&#10;        extendedchars=true,&#10;        %breaklines=true,&#10;        %prebreak = \raisebox{0ex}[0ex][0ex]{\ensuremath{\hookleftarrow}},&#10;        %frame=single,&#10;        showtabs=false,&#10;        showspaces=false,&#10;        showstringspaces=false,&#10;        identifierstyle=\ttfamily,&#10;        keywordstyle=\color[rgb]{0,0,1},&#10;        commentstyle=\color[rgb]{0.133,0.545,0.133},&#10;        stringstyle=\color[rgb]{0.627,0.126,0.941},&#10;}&#10;&#10;\usepackage{wasysym}&#10;&#10;&#10;\begin{document}&#10;\textsf{Ireland}&#10;\end{document}"/>
  <p:tag name="IGUANATEXSIZE" val="20"/>
  <p:tag name="IGUANATEXCURSOR" val="79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3,0591"/>
  <p:tag name="ORIGINALWIDTH" val="1203,168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noindent \sf&#10;\color{orange!60!black}&#10;(Ireland,partOf,Europe)\\&#10;(Ireland,isA,Country)\\&#10;(Ireland,capital,Dublin)&#10;\end{document}"/>
  <p:tag name="IGUANATEXSIZE" val="14"/>
  <p:tag name="IGUANATEXCURSOR" val="2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20,2947"/>
  <p:tag name="OUTPUTDPI" val="1200"/>
  <p:tag name="LATEXADDIN" val="\documentclass{article}&#10;\usepackage{amsmath}&#10;\usepackage{listings}&#10;\usepackage{xcolor}&#10;\usepackage{textcomp}&#10;\usepackage{wasysym}&#10;\pagestyle{empty}&#10;&#10;\begin{document}&#10;\textsf{Dublin}&#10;\end{document}"/>
  <p:tag name="IGUANATEXSIZE" val="20"/>
  <p:tag name="IGUANATEXCURSOR" val="18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30,0461"/>
  <p:tag name="OUTPUTDPI" val="1200"/>
  <p:tag name="LATEXADDIN" val="\documentclass{article}&#10;\usepackage{amsmath}&#10;\usepackage{listings}&#10;\usepackage{xcolor}&#10;\usepackage{textcomp}&#10;\pagestyle{empty}&#10;&#10;\lstset{&#10; tabsize=4,&#10; rulecolor=,&#10; language=html,&#10;        basicstyle=\tt,&#10;        upquote=true,&#10;        aboveskip={1.5\baselineskip},&#10;        columns=fixed,&#10;        showstringspaces=false,&#10;        extendedchars=true,&#10;        %breaklines=true,&#10;        %prebreak = \raisebox{0ex}[0ex][0ex]{\ensuremath{\hookleftarrow}},&#10;        %frame=single,&#10;        showtabs=false,&#10;        showspaces=false,&#10;        showstringspaces=false,&#10;        identifierstyle=\ttfamily,&#10;        keywordstyle=\color[rgb]{0,0,1},&#10;        commentstyle=\color[rgb]{0.133,0.545,0.133},&#10;        stringstyle=\color[rgb]{0.627,0.126,0.941},&#10;}&#10;&#10;\usepackage{wasysym}&#10;&#10;&#10;\begin{document}&#10;\textsf{Ireland}&#10;\end{document}"/>
  <p:tag name="IGUANATEXSIZE" val="20"/>
  <p:tag name="IGUANATEXCURSOR" val="79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278,17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green!30!black}&#10;\textsc{Query}: \sf``({\color{blue}$x$},partOf,{\color{blue}$y$})?''&#10;&#10;\end{document}"/>
  <p:tag name="IGUANATEXSIZE" val="20"/>
  <p:tag name="IGUANATEXCURSOR" val="20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1476,206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color{orange!60!black}&#10;\noindent \sf&#10;(Ireland,capital,Dublin)\\&#10;(Dublin,population,1000000)&#10;\end{document}"/>
  <p:tag name="IGUANATEXSIZE" val="14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1382,827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Ireland}),$&#10;\end{document}"/>
  <p:tag name="IGUANATEXSIZE" val="24"/>
  <p:tag name="IGUANATEXCURSOR" val="20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1426,322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Europe}) \}$&#10;\end{document}"/>
  <p:tag name="IGUANATEXSIZE" val="24"/>
  <p:tag name="IGUANATEXCURSOR" val="208"/>
  <p:tag name="TRANSPARENCY" val="True"/>
  <p:tag name="FILENAME" val=""/>
  <p:tag name="INPUTTYPE" val="0"/>
  <p:tag name="LATEXENGINEID" val="0"/>
  <p:tag name="TEMPFOLDER" val="C:\Users\ahogan\Application Data\IguanaTex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,76181"/>
  <p:tag name="ORIGINALWIDTH" val="326,2955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orange!60!black}&#10;\textsc{Data}:&#10;\end{document}"/>
  <p:tag name="IGUANATEXSIZE" val="20"/>
  <p:tag name="IGUANATEXCURSOR" val="20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2780,63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violet!80!black}&#10;\begin{tabular}{lr@{~}l}&#10;\textsc{Logic}: &amp; ``({\color{blue}$b$},\textsf{capital},{\color{blue}$a$}) &amp;$\rightarrow$ ({\color{blue}$a$},\textsf{partOf},{\color{blue}$b$})''\\&#10;  &amp; ``({\color{blue}$a$},\textsf{partOf},{\color{blue}$b$}), ({\color{blue}$b$},\textsf{partOf},{\color{blue}$c$}) &amp;$\rightarrow$ ({\color{blue}$a$},\textsf{partOf},{\color{blue}$c$})''&#10;\end{tabular}&#10;\end{document}"/>
  <p:tag name="IGUANATEXSIZE" val="20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2780,63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violet!80!black}&#10;\begin{tabular}{lr@{~}l}&#10;\textsc{Logic}: &amp; ``({\color{blue}$b$},\textsf{capital},{\color{blue}$a$}) &amp;$\rightarrow$ ({\color{blue}$a$},\textsf{partOf},{\color{blue}$b$})''\\&#10;  &amp; ``({\color{blue}$a$},\textsf{partOf},{\color{blue}$b$}), ({\color{blue}$b$},\textsf{partOf},{\color{blue}$c$}) &amp;$\rightarrow$ ({\color{blue}$a$},\textsf{partOf},{\color{blue}$c$})''&#10;\end{tabular}&#10;\end{document}"/>
  <p:tag name="IGUANATEXSIZE" val="20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City&#10;\end{document}"/>
  <p:tag name="IGUANATEXSIZE" val="2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Country&#10;\end{document}"/>
  <p:tag name="IGUANATEXSIZE" val="2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Place&#10;\end{document}"/>
  <p:tag name="IGUANATEXSIZE" val="2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3,0591"/>
  <p:tag name="ORIGINALWIDTH" val="1203,168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noindent \sf&#10;\color{orange!60!black}&#10;(Ireland,partOf,Europe)\\&#10;(Ireland,isA,Country)\\&#10;(Ireland,capital,Dublin)&#10;\end{document}"/>
  <p:tag name="IGUANATEXSIZE" val="14"/>
  <p:tag name="IGUANATEXCURSOR" val="2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CapitalCity&#10;\end{document}"/>
  <p:tag name="IGUANATEXSIZE" val="2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Town&#10;\end{document}"/>
  <p:tag name="IGUANATEXSIZE" val="2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foaf:Person&#10;\end{document}"/>
  <p:tag name="IGUANATEXSIZE" val="2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ex:hasCapitalCity&#10;\end{document}"/>
  <p:tag name="IGUANATEXSIZE" val="2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ex:hasCity&#10;\end{document}"/>
  <p:tag name="IGUANATEXSIZE" val="2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foaf:familyName&#10;\end{document}"/>
  <p:tag name="IGUANATEXSIZE" val="2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48.8939"/>
  <p:tag name="LATEXADDIN" val="\documentclass{article}&#10;\usepackage{amsmath}&#10;\usepackage{xcolor}&#10;\usepackage{wasysym}&#10;&#10;\pagestyle{empty}&#10;\begin{document}&#10;\noindent&#10;\sf \color{orange}&#10;ex:containsPlace&#10;\end{document}"/>
  <p:tag name="IGUANATEXSIZE" val="24"/>
  <p:tag name="IGUANATEXCURSOR" val="1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32.4335"/>
  <p:tag name="LATEXADDIN" val="\documentclass{article}&#10;\usepackage{amsmath}&#10;\usepackage{xcolor}&#10;\usepackage{wasysym}&#10;&#10;\pagestyle{empty}&#10;\begin{document}&#10;\noindent&#10;\sf \color{orange}&#10;ex:hasPart&#10;\end{document}"/>
  <p:tag name="IGUANATEXSIZE" val="24"/>
  <p:tag name="IGUANATEXCURSOR" val="1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City&#10;\end{document}"/>
  <p:tag name="IGUANATEXSIZE" val="2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Country&#10;\end{document}"/>
  <p:tag name="IGUANATEXSIZE" val="2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20,2947"/>
  <p:tag name="OUTPUTDPI" val="1200"/>
  <p:tag name="LATEXADDIN" val="\documentclass{article}&#10;\usepackage{amsmath}&#10;\usepackage{listings}&#10;\usepackage{xcolor}&#10;\usepackage{textcomp}&#10;\usepackage{wasysym}&#10;\pagestyle{empty}&#10;&#10;\begin{document}&#10;\textsf{Dublin}&#10;\end{document}"/>
  <p:tag name="IGUANATEXSIZE" val="20"/>
  <p:tag name="IGUANATEXCURSOR" val="18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Place&#10;\end{document}"/>
  <p:tag name="IGUANATEXSIZE" val="2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CapitalCity&#10;\end{document}"/>
  <p:tag name="IGUANATEXSIZE" val="2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Town&#10;\end{document}"/>
  <p:tag name="IGUANATEXSIZE" val="2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foaf:Person&#10;\end{document}"/>
  <p:tag name="IGUANATEXSIZE" val="2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ex:hasCapitalCity&#10;\end{document}"/>
  <p:tag name="IGUANATEXSIZE" val="2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ex:hasCity&#10;\end{document}"/>
  <p:tag name="IGUANATEXSIZE" val="2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foaf:familyName&#10;\end{document}"/>
  <p:tag name="IGUANATEXSIZE" val="2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48.8939"/>
  <p:tag name="LATEXADDIN" val="\documentclass{article}&#10;\usepackage{amsmath}&#10;\usepackage{xcolor}&#10;\usepackage{wasysym}&#10;&#10;\pagestyle{empty}&#10;\begin{document}&#10;\noindent&#10;\sf \color{orange}&#10;ex:containsPlace&#10;\end{document}"/>
  <p:tag name="IGUANATEXSIZE" val="24"/>
  <p:tag name="IGUANATEXCURSOR" val="1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32.4335"/>
  <p:tag name="LATEXADDIN" val="\documentclass{article}&#10;\usepackage{amsmath}&#10;\usepackage{xcolor}&#10;\usepackage{wasysym}&#10;&#10;\pagestyle{empty}&#10;\begin{document}&#10;\noindent&#10;\sf \color{orange}&#10;ex:hasPart&#10;\end{document}"/>
  <p:tag name="IGUANATEXSIZE" val="24"/>
  <p:tag name="IGUANATEXCURSOR" val="1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City&#10;\end{document}"/>
  <p:tag name="IGUANATEXSIZE" val="2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278,17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green!30!black}&#10;\textsc{Query}: \sf``({\color{blue}$x$},partOf,{\color{blue}$y$})?''&#10;&#10;\end{document}"/>
  <p:tag name="IGUANATEXSIZE" val="20"/>
  <p:tag name="IGUANATEXCURSOR" val="20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Country&#10;\end{document}"/>
  <p:tag name="IGUANATEXSIZE" val="2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Place&#10;\end{document}"/>
  <p:tag name="IGUANATEXSIZE" val="2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CapitalCity&#10;\end{document}"/>
  <p:tag name="IGUANATEXSIZE" val="2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Town&#10;\end{document}"/>
  <p:tag name="IGUANATEXSIZE" val="2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foaf:Person&#10;\end{document}"/>
  <p:tag name="IGUANATEXSIZE" val="2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ex:hasCapitalCity&#10;\end{document}"/>
  <p:tag name="IGUANATEXSIZE" val="2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ex:hasCity&#10;\end{document}"/>
  <p:tag name="IGUANATEXSIZE" val="2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foaf:familyName&#10;\end{document}"/>
  <p:tag name="IGUANATEXSIZE" val="2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48.8939"/>
  <p:tag name="LATEXADDIN" val="\documentclass{article}&#10;\usepackage{amsmath}&#10;\usepackage{xcolor}&#10;\usepackage{wasysym}&#10;&#10;\pagestyle{empty}&#10;\begin{document}&#10;\noindent&#10;\sf \color{orange}&#10;ex:containsPlace&#10;\end{document}"/>
  <p:tag name="IGUANATEXSIZE" val="24"/>
  <p:tag name="IGUANATEXCURSOR" val="1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32.4335"/>
  <p:tag name="LATEXADDIN" val="\documentclass{article}&#10;\usepackage{amsmath}&#10;\usepackage{xcolor}&#10;\usepackage{wasysym}&#10;&#10;\pagestyle{empty}&#10;\begin{document}&#10;\noindent&#10;\sf \color{orange}&#10;ex:hasPart&#10;\end{document}"/>
  <p:tag name="IGUANATEXSIZE" val="24"/>
  <p:tag name="IGUANATEXCURSOR" val="1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1476,206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color{orange!60!black}&#10;\noindent \sf&#10;(Ireland,capital,Dublin)\\&#10;(Dublin,population,1000000)&#10;\end{document}"/>
  <p:tag name="IGUANATEXSIZE" val="14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City&#10;\end{document}"/>
  <p:tag name="IGUANATEXSIZE" val="2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Country&#10;\end{document}"/>
  <p:tag name="IGUANATEXSIZE" val="2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Place&#10;\end{document}"/>
  <p:tag name="IGUANATEXSIZE" val="2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CapitalCity&#10;\end{document}"/>
  <p:tag name="IGUANATEXSIZE" val="2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Town&#10;\end{document}"/>
  <p:tag name="IGUANATEXSIZE" val="2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foaf:Person&#10;\end{document}"/>
  <p:tag name="IGUANATEXSIZE" val="2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ex:hasCapitalCity&#10;\end{document}"/>
  <p:tag name="IGUANATEXSIZE" val="2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ex:hasCity&#10;\end{document}"/>
  <p:tag name="IGUANATEXSIZE" val="2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foaf:familyName&#10;\end{document}"/>
  <p:tag name="IGUANATEXSIZE" val="2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48.8939"/>
  <p:tag name="LATEXADDIN" val="\documentclass{article}&#10;\usepackage{amsmath}&#10;\usepackage{xcolor}&#10;\usepackage{wasysym}&#10;&#10;\pagestyle{empty}&#10;\begin{document}&#10;\noindent&#10;\sf \color{orange}&#10;ex:containsPlace&#10;\end{document}"/>
  <p:tag name="IGUANATEXSIZE" val="24"/>
  <p:tag name="IGUANATEXCURSOR" val="1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1382,827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Ireland}),$&#10;\end{document}"/>
  <p:tag name="IGUANATEXSIZE" val="24"/>
  <p:tag name="IGUANATEXCURSOR" val="20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32.4335"/>
  <p:tag name="LATEXADDIN" val="\documentclass{article}&#10;\usepackage{amsmath}&#10;\usepackage{xcolor}&#10;\usepackage{wasysym}&#10;&#10;\pagestyle{empty}&#10;\begin{document}&#10;\noindent&#10;\sf \color{orange}&#10;ex:hasPart&#10;\end{document}"/>
  <p:tag name="IGUANATEXSIZE" val="24"/>
  <p:tag name="IGUANATEXCURSOR" val="1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????&#10;\end{document}"/>
  <p:tag name="IGUANATEXSIZE" val="3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!50!red}&#10;rdfs:domain&#10;\end{document}"/>
  <p:tag name="IGUANATEXSIZE" val="3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32.4335"/>
  <p:tag name="LATEXADDIN" val="\documentclass{article}&#10;\usepackage{amsmath}&#10;\usepackage{xcolor}&#10;\usepackage{wasysym}&#10;&#10;\pagestyle{empty}&#10;\begin{document}&#10;\noindent&#10;\sf \color{orange}&#10;ex:hasPart&#10;\end{document}"/>
  <p:tag name="IGUANATEXSIZE" val="30"/>
  <p:tag name="IGUANATEXCURSOR" val="1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rdfs:Resource&#10;\end{document}"/>
  <p:tag name="IGUANATEXSIZE" val="3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!50!red}&#10;rdfs:domain&#10;\end{document}"/>
  <p:tag name="IGUANATEXSIZE" val="3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32.4335"/>
  <p:tag name="LATEXADDIN" val="\documentclass{article}&#10;\usepackage{amsmath}&#10;\usepackage{xcolor}&#10;\usepackage{wasysym}&#10;&#10;\pagestyle{empty}&#10;\begin{document}&#10;\noindent&#10;\sf \color{orange}&#10;ex:hasPart&#10;\end{document}"/>
  <p:tag name="IGUANATEXSIZE" val="30"/>
  <p:tag name="IGUANATEXCURSOR" val="1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,8981"/>
  <p:tag name="ORIGINALWIDTH" val="720,3619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4cm}&#10;\begin{document}&#10;\begin{tikzpicture}&#10;&#10;\node[iri,anchor=center] (oak) {ex:Oak};&#10;&#10;\node[iri,anchor=center,left=3cm of oak.center] (tree) {ex:TreeSpecies} edge[arrin] node[fill=white] {rdf:type} (oak.west);&#10;&#10;\node[iri,anchor=center,below=\vgap of oak.center] (tree) {ex:BowthorpeOak} edge[arrout] node[fill=white] {rdf:type} (oak.south);&#10;&#10;\node[iri,anchor=center,right=\hgap of oak.center] (tree) {ex:Tree} edge[arrin] node[fill=white] {rdfs:subClassOf} (oak.east);&#10;&#10;&#10;\end{tikzpicture}&#10;\end{document}"/>
  <p:tag name="IGUANATEXSIZE" val="20"/>
  <p:tag name="IGUANATEXCURSOR" val="220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8,779"/>
  <p:tag name="ORIGINALWIDTH" val="719,7074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3cm}&#10;\begin{document}&#10;\begin{tikzpicture}&#10;&#10;\node[iri,anchor=center] (movie) {mov:Movie};&#10;&#10;\node[iri,anchor=center,below=\vgap of movie.center] (comedy) {mov:ComedyMovie} edge[arrout] node[fill=white] {rdfs:subClassOf} (movie.south);&#10;&#10;\node[iri,anchor=center,right=\hgap of comedy.center] (action) {mov:ActionMovie} edge[arrout] node[fill=white,xshift=1cm] {rdfs:subClassOf} (movie.south);&#10;&#10;\node[iri,anchor=center,left=\hgap of comedy.center] (horror) {mov:HorrorMovie} edge[arrout] node[fill=white,xshift=-1cm] {rdfs:subClassOf} (movie.south);&#10;&#10;\node[iri,anchor=center,above=5cm of movie.center] (person)&#10;{foaf:Person};&#10;&#10;\node[iri,anchor=center,below=\vgap of person.center] (director) {mov:Director} edge[arrout] node[fill=white] {rdfs:subClassOf} (person.south);&#10;&#10;\node[iri,anchor=center,right=\hgap of director.center] (actor) {mov:Actor} edge[arrout] node[fill=white,xshift=1cm] {rdfs:subClassOf} (person.south);&#10;&#10;\node[iri,anchor=center,left=\hgap of director.center] (producer) {mov:Producer} edge[arrout] node[fill=white,xshift=-1cm] {rdfs:subClassOf} (person.south);&#10;&#10;\node[iri,anchor=center,below=\vgap of director.center] (directed) {mov:directed} &#10;  edge[arrout] node[fill=white] {rdfs:domain} (director.south)&#10;  edge[arrout] node[fill=white] {rdfs:range} (movie.north);&#10;&#10;\node[iri,anchor=center,below=\vgap of producer.center] (produced) {mov:produced} &#10;  edge[arrout] node[fill=white] {rdfs:domain} (producer.south)&#10;  edge[arrout] node[fill=white] {rdfs:range} (movie.north);&#10;  &#10;\node[iri,anchor=center,below=\vgap of actor.center] (acted) {mov:actedIn} &#10;  edge[arrout] node[fill=white] {rdfs:domain} (actor.south)&#10;  edge[arrout] node[fill=white] {rdfs:range} (movie.north);&#10;&#10;\node[iri,anchor=center,right=5cm of acted.center,purple] (starred) {mov:starredIn} &#10;  edge[arrout] node[fill=white] {rdfs:domain} (actor.east)&#10;  edge[arrout] node[fill=white] {rdfs:range} (movie.east)&#10;  edge[arrout] node[fill=white] {rdfs:subPropertyOf} (acted.east);&#10;&#10;&#10;\end{tikzpicture}&#10;\end{document}"/>
  <p:tag name="IGUANATEXSIZE" val="20"/>
  <p:tag name="IGUANATEXCURSOR" val="344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6,7761"/>
  <p:tag name="ORIGINALWIDTH" val="2763,386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4cm}&#10;\begin{document}&#10;\begin{tikzpicture}&#10;&#10;\node[iri,anchor=center] (st) {ex:Sharktopus};&#10;&#10;\node[iri,anchor=center,left=4cm of st.center] (er) {ex:EricRoberts} edge[arrout] node[fill=white,text=purple] {mov:starredIn} (st);&#10;\end{tikzpicture}&#10;\end{document}"/>
  <p:tag name="IGUANATEXSIZE" val="20"/>
  <p:tag name="IGUANATEXCURSOR" val="192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1426,322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Europe}) \}$&#10;\end{document}"/>
  <p:tag name="IGUANATEXSIZE" val="24"/>
  <p:tag name="IGUANATEXCURSOR" val="208"/>
  <p:tag name="TRANSPARENCY" val="True"/>
  <p:tag name="FILENAME" val=""/>
  <p:tag name="INPUTTYPE" val="0"/>
  <p:tag name="LATEXENGINEID" val="0"/>
  <p:tag name="TEMPFOLDER" val="C:\Users\ahogan\Application Data\IguanaTex\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4.772"/>
  <p:tag name="ORIGINALWIDTH" val="720.0347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4cm}&#10;\begin{document}&#10;\begin{tikzpicture}&#10;&#10;\node[iri,anchor=center] (st) {ex:Sharktopus};&#10;&#10;\node[iri,anchor=center,right=7cm of st.center] (er) {ex:EricRoberts} edge[arrout] node[fill=white] {&#10;\begin{tabular}{@{}c@{}}mov:starredIn\\mov:actedIn\end{tabular}} (st.east);&#10;&#10;\node[iri,anchor=center,right=4cm of er.center] (per) {foaf:Person} &#10;   edge[arrin] node[fill=white] {rdf:type} (er)&#10;   edge[loop above] node[fill=white] {\tt\footnotesize rdfs:subClassOf} (prop);&#10;&#10;&#10;\node[iri,anchor=center,above=\vgap of st.center] (mov) {mov:Movie} &#10; edge[arrin] node[fill=white] {rdf:type} (st.north)&#10; edge[loop left] node[fill=white] {\tt\footnotesize rdfs:subClassOf} (mov);&#10; &#10;\node[iri,anchor=center,above=\vgap of er.center] (act) {mov:Actor} &#10; edge[arrin] node[fill=white] {rdf:type} (er.north)&#10; edge[loop right] node[fill=white] {\tt\footnotesize rdfs:subClassOf} (mov);&#10; &#10;\node[iri,anchor=center,right=3.2cm of mov.center] (class)&#10;{rdfs:Class}&#10; edge[arrin] node[fill=white] {rdf:type} (mov.east)&#10; edge[arrin] node[fill=white] {rdf:type} (act.west)&#10; edge[loop below] node[fill=white] {\tt\footnotesize rdfs:subClassOf} (class);&#10; &#10;\node[iri,anchor=center,above=\vgap of class.center] (prop)&#10;{rdf:Property}&#10; edge[arrout] node[fill=white] {rdf:type} (class.north)&#10; edge[loop above] node[fill=white] {\tt\footnotesize rdfs:subClassOf} (prop); &#10; &#10;\node[iri,anchor=center,above=\vgap of mov.center] (acts) {mov:actedIn}&#10;  edge[loop left] node[fill=white] {\tt\footnotesize rdfs:subPropertyOf} (mov)&#10;  edge[arrout] node[fill=white] {rdf:type} (prop.west);&#10;&#10;\node[iri,anchor=center,above=\vgap of act.center] (stars) {mov:starredIn}&#10;  edge[loop right] node[fill=white] {\tt\footnotesize rdfs:subPropertyOf} (mov)&#10;  edge[arrout] node[fill=white] {rdf:type} (prop.east);&#10;&#10;&#10;\end{tikzpicture}&#10;\end{document}"/>
  <p:tag name="IGUANATEXSIZE" val="20"/>
  <p:tag name="IGUANATEXCURSOR" val="2089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6,7761"/>
  <p:tag name="ORIGINALWIDTH" val="2763,386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4cm}&#10;\begin{document}&#10;\begin{tikzpicture}&#10;&#10;\node[iri,anchor=center] (st) {ex:Sharktopus};&#10;&#10;\node[iri,anchor=center,left=4cm of st.center] (er) {ex:EricRoberts} edge[arrout] node[fill=white,text=purple] {mov:starredIn} (st);&#10;\end{tikzpicture}&#10;\end{document}"/>
  <p:tag name="IGUANATEXSIZE" val="20"/>
  <p:tag name="IGUANATEXCURSOR" val="192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6,7761"/>
  <p:tag name="ORIGINALWIDTH" val="2763,386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4cm}&#10;\begin{document}&#10;\begin{tikzpicture}&#10;&#10;\node[iri,anchor=center] (st) {ex:Sharktopus};&#10;&#10;\node[iri,anchor=center,left=4cm of st.center] (er) {ex:EricRoberts} edge[arrout] node[fill=white,text=purple] {mov:starredIn} (st);&#10;\end{tikzpicture}&#10;\end{document}"/>
  <p:tag name="IGUANATEXSIZE" val="20"/>
  <p:tag name="IGUANATEXCURSOR" val="192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8,779"/>
  <p:tag name="ORIGINALWIDTH" val="719,7074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3cm}&#10;\begin{document}&#10;\begin{tikzpicture}&#10;&#10;\node[iri,anchor=center] (movie) {mov:Movie};&#10;&#10;\node[iri,anchor=center,below=\vgap of movie.center] (comedy) {mov:ComedyMovie} edge[arrout] node[fill=white] {rdfs:subClassOf} (movie.south);&#10;&#10;\node[iri,anchor=center,right=\hgap of comedy.center] (action) {mov:ActionMovie} edge[arrout] node[fill=white,xshift=1cm] {rdfs:subClassOf} (movie.south);&#10;&#10;\node[iri,anchor=center,left=\hgap of comedy.center] (horror) {mov:HorrorMovie} edge[arrout] node[fill=white,xshift=-1cm] {rdfs:subClassOf} (movie.south);&#10;&#10;\node[iri,anchor=center,above=5cm of movie.center] (person)&#10;{foaf:Person};&#10;&#10;\node[iri,anchor=center,below=\vgap of person.center] (director) {mov:Director} edge[arrout] node[fill=white] {rdfs:subClassOf} (person.south);&#10;&#10;\node[iri,anchor=center,right=\hgap of director.center] (actor) {mov:Actor} edge[arrout] node[fill=white,xshift=1cm] {rdfs:subClassOf} (person.south);&#10;&#10;\node[iri,anchor=center,left=\hgap of director.center] (producer) {mov:Producer} edge[arrout] node[fill=white,xshift=-1cm] {rdfs:subClassOf} (person.south);&#10;&#10;\node[iri,anchor=center,below=\vgap of director.center] (directed) {mov:directed} &#10;  edge[arrout] node[fill=white] {rdfs:domain} (director.south)&#10;  edge[arrout] node[fill=white] {rdfs:range} (movie.north);&#10;&#10;\node[iri,anchor=center,below=\vgap of producer.center] (produced) {mov:produced} &#10;  edge[arrout] node[fill=white] {rdfs:domain} (producer.south)&#10;  edge[arrout] node[fill=white] {rdfs:range} (movie.north);&#10;  &#10;\node[iri,anchor=center,below=\vgap of actor.center] (acted) {mov:actedIn} &#10;  edge[arrout] node[fill=white] {rdfs:domain} (actor.south)&#10;  edge[arrout] node[fill=white] {rdfs:range} (movie.north);&#10;&#10;\node[iri,anchor=center,right=5cm of acted.center,purple] (starred) {mov:starredIn} &#10;  edge[arrout] node[fill=white] {rdfs:domain} (actor.east)&#10;  edge[arrout] node[fill=white] {rdfs:range} (movie.east)&#10;  edge[arrout] node[fill=white] {rdfs:subPropertyOf} (acted.east);&#10;&#10;&#10;\end{tikzpicture}&#10;\end{document}"/>
  <p:tag name="IGUANATEXSIZE" val="20"/>
  <p:tag name="IGUANATEXCURSOR" val="344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6,7761"/>
  <p:tag name="ORIGINALWIDTH" val="2792,64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4cm}&#10;\begin{document}&#10;\begin{tikzpicture}&#10;&#10;\node[iri,anchor=center,orange] (st) {ex:Dinoshark};&#10;&#10;\node[iri,anchor=center,left=4cm of st.center,orange] (er) {ex:IvaHasperger} edge[arrout] node[fill=white,text=purple] {mov:starredIn} (st);&#10;\end{tikzpicture}&#10;\end{document}"/>
  <p:tag name="IGUANATEXSIZE" val="20"/>
  <p:tag name="IGUANATEXCURSOR" val="182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4.1175"/>
  <p:tag name="ORIGINALWIDTH" val="720.0347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4cm}&#10;\begin{document}&#10;\begin{tikzpicture}&#10;&#10;\node[iri,anchor=center,orange] (st) {ex:Dinoshark};&#10;&#10;\node[iri,anchor=center,right=7cm of st.center,orange] (er) {ex:IvaHasperger} edge[arrout] node[fill=white] {&#10;\begin{tabular}{@{}c@{}}mov:starredIn\\mov:actedIn\end{tabular}} (st.east);&#10;&#10;\node[iri,anchor=center,right=4cm of er.center] (per) {foaf:Person} &#10;   edge[arrin] node[fill=white] {rdf:type} (er)&#10;    edge[loop above] node[fill=white] {\tt\footnotesize rdfs:subClassOf} (prop);&#10;&#10;&#10;\node[iri,anchor=center,above=\vgap of st.center] (mov) {mov:Movie} &#10; edge[arrin] node[fill=white] {rdf:type} (st.north)&#10; edge[loop left] node[fill=white] {\tt\footnotesize rdfs:subClassOf} (mov);&#10; &#10;\node[iri,anchor=center,above=\vgap of er.center] (act) {mov:Actor} &#10; edge[arrin] node[fill=white] {rdf:type} (er.north)&#10; edge[loop right] node[fill=white] {\tt\footnotesize rdfs:subClassOf} (mov);&#10; &#10;\node[iri,anchor=center,right=3.2cm of mov.center] (class)&#10;{rdfs:Class}&#10; edge[arrin] node[fill=white] {rdf:type} (mov.east)&#10; edge[arrin] node[fill=white] {rdf:type} (act.west)&#10; edge[loop below] node[fill=white] {\tt\footnotesize rdfs:subClassOf} (class);&#10; &#10;\node[iri,anchor=center,above=\vgap of class.center] (prop)&#10;{rdf:Property}&#10; edge[arrout] node[fill=white] {rdf:type} (class.north)&#10; edge[loop above] node[fill=white] {\tt\footnotesize rdfs:subClassOf} (prop); &#10; &#10;\node[iri,anchor=center,above=\vgap of mov.center] (acts) {mov:actedIn}&#10;  edge[loop left] node[fill=white] {\tt\footnotesize rdfs:subPropertyOf} (mov)&#10;  edge[arrout] node[fill=white] {rdf:type} (prop.west);&#10;&#10;\node[iri,anchor=center,above=\vgap of act.center] (stars) {mov:starredIn}&#10;  edge[loop right] node[fill=white] {\tt\footnotesize rdfs:subPropertyOf} (mov)&#10;  edge[arrout] node[fill=white] {rdf:type} (prop.east);&#10;&#10;&#10;\end{tikzpicture}&#10;\end{document}"/>
  <p:tag name="IGUANATEXSIZE" val="20"/>
  <p:tag name="IGUANATEXCURSOR" val="204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2037,495"/>
  <p:tag name="OUTPUTDPI" val="1200"/>
  <p:tag name="LATEXADDIN" val="\documentclass{article}&#10;\usepackage{amsmath}&#10;\usepackage{xcolor}&#10;\usepackage{wasysym}&#10;&#10;\pagestyle{empty}&#10;\begin{document}&#10;\textsc{Output}: $\{ ({\color{blue}x} \mapsto \textsf{Ireland}, {\color{blue}y} \mapsto \textsf{Europe}),$&#10;\end{document}"/>
  <p:tag name="IGUANATEXSIZE" val="24"/>
  <p:tag name="IGUANATEXCURSOR" val="22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30,0461"/>
  <p:tag name="OUTPUTDPI" val="1200"/>
  <p:tag name="LATEXADDIN" val="\documentclass{article}&#10;\usepackage{amsmath}&#10;\usepackage{listings}&#10;\usepackage{xcolor}&#10;\usepackage{textcomp}&#10;\pagestyle{empty}&#10;&#10;\lstset{&#10; tabsize=4,&#10; rulecolor=,&#10; language=html,&#10;        basicstyle=\tt,&#10;        upquote=true,&#10;        aboveskip={1.5\baselineskip},&#10;        columns=fixed,&#10;        showstringspaces=false,&#10;        extendedchars=true,&#10;        %breaklines=true,&#10;        %prebreak = \raisebox{0ex}[0ex][0ex]{\ensuremath{\hookleftarrow}},&#10;        %frame=single,&#10;        showtabs=false,&#10;        showspaces=false,&#10;        showstringspaces=false,&#10;        identifierstyle=\ttfamily,&#10;        keywordstyle=\color[rgb]{0,0,1},&#10;        commentstyle=\color[rgb]{0.133,0.545,0.133},&#10;        stringstyle=\color[rgb]{0.627,0.126,0.941},&#10;}&#10;&#10;\usepackage{wasysym}&#10;&#10;&#10;\begin{document}&#10;\textsf{Ireland}&#10;\end{document}"/>
  <p:tag name="IGUANATEXSIZE" val="20"/>
  <p:tag name="IGUANATEXCURSOR" val="79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3,0591"/>
  <p:tag name="ORIGINALWIDTH" val="1203,168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noindent \sf&#10;\color{orange!60!black}&#10;(Ireland,partOf,Europe)\\&#10;(Ireland,isA,Country)\\&#10;(Ireland,capital,Dublin)&#10;\end{document}"/>
  <p:tag name="IGUANATEXSIZE" val="14"/>
  <p:tag name="IGUANATEXCURSOR" val="2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20,2947"/>
  <p:tag name="OUTPUTDPI" val="1200"/>
  <p:tag name="LATEXADDIN" val="\documentclass{article}&#10;\usepackage{amsmath}&#10;\usepackage{listings}&#10;\usepackage{xcolor}&#10;\usepackage{textcomp}&#10;\usepackage{wasysym}&#10;\pagestyle{empty}&#10;&#10;\begin{document}&#10;\textsf{Dublin}&#10;\end{document}"/>
  <p:tag name="IGUANATEXSIZE" val="20"/>
  <p:tag name="IGUANATEXCURSOR" val="18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,76181"/>
  <p:tag name="ORIGINALWIDTH" val="326,2955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orange!60!black}&#10;\textsc{Data}:&#10;\end{document}"/>
  <p:tag name="IGUANATEXSIZE" val="20"/>
  <p:tag name="IGUANATEXCURSOR" val="20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278,17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green!30!black}&#10;\textsc{Query}: \sf``({\color{blue}$x$},partOf,{\color{blue}$y$})?''&#10;&#10;\end{document}"/>
  <p:tag name="IGUANATEXSIZE" val="20"/>
  <p:tag name="IGUANATEXCURSOR" val="20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1476,206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color{orange!60!black}&#10;\noindent \sf&#10;(Ireland,capital,Dublin)\\&#10;(Dublin,population,1000000)&#10;\end{document}"/>
  <p:tag name="IGUANATEXSIZE" val="14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1382,827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Ireland}),$&#10;\end{document}"/>
  <p:tag name="IGUANATEXSIZE" val="24"/>
  <p:tag name="IGUANATEXCURSOR" val="20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1426,322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Europe}) \}$&#10;\end{document}"/>
  <p:tag name="IGUANATEXSIZE" val="24"/>
  <p:tag name="IGUANATEXCURSOR" val="208"/>
  <p:tag name="TRANSPARENCY" val="True"/>
  <p:tag name="FILENAME" val=""/>
  <p:tag name="INPUTTYPE" val="0"/>
  <p:tag name="LATEXENGINEID" val="0"/>
  <p:tag name="TEMPFOLDER" val="C:\Users\ahogan\Application Data\IguanaTex\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,76181"/>
  <p:tag name="ORIGINALWIDTH" val="326,2955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orange!60!black}&#10;\textsc{Data}:&#10;\end{document}"/>
  <p:tag name="IGUANATEXSIZE" val="20"/>
  <p:tag name="IGUANATEXCURSOR" val="20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2780,63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violet!80!black}&#10;\begin{tabular}{lr@{~}l}&#10;\textsc{Logic}: &amp; ``({\color{blue}$b$},\textsf{capital},{\color{blue}$a$}) &amp;$\rightarrow$ ({\color{blue}$a$},\textsf{partOf},{\color{blue}$b$})''\\&#10;  &amp; ``({\color{blue}$a$},\textsf{partOf},{\color{blue}$b$}), ({\color{blue}$b$},\textsf{partOf},{\color{blue}$c$}) &amp;$\rightarrow$ ({\color{blue}$a$},\textsf{partOf},{\color{blue}$c$})''&#10;\end{tabular}&#10;\end{document}"/>
  <p:tag name="IGUANATEXSIZE" val="20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27315</TotalTime>
  <Words>1152</Words>
  <Application>Microsoft Office PowerPoint</Application>
  <PresentationFormat>On-screen Show (4:3)</PresentationFormat>
  <Paragraphs>244</Paragraphs>
  <Slides>47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60" baseType="lpstr">
      <vt:lpstr>Arial</vt:lpstr>
      <vt:lpstr>Segoe UI Light</vt:lpstr>
      <vt:lpstr>Calibri</vt:lpstr>
      <vt:lpstr>Inconsolata Medium</vt:lpstr>
      <vt:lpstr>CMU Typewriter Text</vt:lpstr>
      <vt:lpstr>Arial Narrow</vt:lpstr>
      <vt:lpstr>Segoe UI Semilight</vt:lpstr>
      <vt:lpstr>Inconsolata</vt:lpstr>
      <vt:lpstr>Alegreya Sans SC Medium</vt:lpstr>
      <vt:lpstr>Times New Roman</vt:lpstr>
      <vt:lpstr>Alegreya Sans SC Light</vt:lpstr>
      <vt:lpstr>Calibri Light</vt:lpstr>
      <vt:lpstr>Office Theme</vt:lpstr>
      <vt:lpstr>CC7220-1 La Web de Datos Primavera 2025  Lecture  3: RDF Schema (RDFS) and Semantics</vt:lpstr>
      <vt:lpstr>Last time …</vt:lpstr>
      <vt:lpstr>Semantic Web: Data</vt:lpstr>
      <vt:lpstr>RDF often drawn as a (directed, labelled) graph</vt:lpstr>
      <vt:lpstr>RDF Properties</vt:lpstr>
      <vt:lpstr>RDF Classes</vt:lpstr>
      <vt:lpstr>Today's topic ...</vt:lpstr>
      <vt:lpstr>Semantic Web: Logic</vt:lpstr>
      <vt:lpstr>How to capture logic?</vt:lpstr>
      <vt:lpstr>Semantic Web Answer: Schema/Ontologies</vt:lpstr>
      <vt:lpstr>Class hierarchy</vt:lpstr>
      <vt:lpstr>Property hierarchy</vt:lpstr>
      <vt:lpstr>Domain of properties</vt:lpstr>
      <vt:lpstr>Range of properties</vt:lpstr>
      <vt:lpstr>Trade-off: More Specific / Less Reusable</vt:lpstr>
      <vt:lpstr>Trade-off: More Specific / Less Reusable</vt:lpstr>
      <vt:lpstr>Trade-off: More Specific / Less Reusable</vt:lpstr>
      <vt:lpstr>Beware of “hidden” definitions!</vt:lpstr>
      <vt:lpstr>RDFS: RDF Schema</vt:lpstr>
      <vt:lpstr>RDFS (1.1): A Web Standard</vt:lpstr>
      <vt:lpstr>RDFS: Describe “schema” in RDF</vt:lpstr>
      <vt:lpstr>Note: Why called “domain” and “range”?</vt:lpstr>
      <vt:lpstr>So let’s build an RDF Schema …</vt:lpstr>
      <vt:lpstr>But what, e.g., is the domain of … ?</vt:lpstr>
      <vt:lpstr>But what, e.g., is the domain of … ?</vt:lpstr>
      <vt:lpstr>Some meta-classes …</vt:lpstr>
      <vt:lpstr>Note: Class or instance?</vt:lpstr>
      <vt:lpstr>Reasoning with RDFS</vt:lpstr>
      <vt:lpstr>What is “Reasoning”?</vt:lpstr>
      <vt:lpstr>What is “Reasoning”?</vt:lpstr>
      <vt:lpstr>What is “Reasoning”?</vt:lpstr>
      <vt:lpstr>What is “Reasoning”?</vt:lpstr>
      <vt:lpstr>Reasoning: Summary</vt:lpstr>
      <vt:lpstr>Reasoning: Summary</vt:lpstr>
      <vt:lpstr>... the only form of reasoning here that is "certain"</vt:lpstr>
      <vt:lpstr>What conclusions can we deduce?</vt:lpstr>
      <vt:lpstr>Some of the conclusions …</vt:lpstr>
      <vt:lpstr>Sharktopus just one movie …</vt:lpstr>
      <vt:lpstr>RDFS definitions apply to any movie ...</vt:lpstr>
      <vt:lpstr>RDFS definitions apply to any movie ...</vt:lpstr>
      <vt:lpstr>Apply RDFS reasoning using “rules”</vt:lpstr>
      <vt:lpstr>Apply RDFS reasoning using “rules”</vt:lpstr>
      <vt:lpstr>Axiomatic triples: Always true in RDFS</vt:lpstr>
      <vt:lpstr>Reasoning in RDFS over RDF graph G</vt:lpstr>
      <vt:lpstr>Semantic Web: Logic</vt:lpstr>
      <vt:lpstr>RDFS (1.1): A Web Standard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CC7220-1 La Web de Datos</dc:title>
  <dc:creator>Aidan Hogan</dc:creator>
  <cp:lastModifiedBy>Aidan Hogan</cp:lastModifiedBy>
  <cp:revision>893</cp:revision>
  <cp:lastPrinted>2017-08-02T00:22:32Z</cp:lastPrinted>
  <dcterms:created xsi:type="dcterms:W3CDTF">2006-08-16T00:00:00Z</dcterms:created>
  <dcterms:modified xsi:type="dcterms:W3CDTF">2025-08-18T13:40:46Z</dcterms:modified>
</cp:coreProperties>
</file>