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9"/>
  </p:notesMasterIdLst>
  <p:sldIdLst>
    <p:sldId id="528" r:id="rId2"/>
    <p:sldId id="529" r:id="rId3"/>
    <p:sldId id="577" r:id="rId4"/>
    <p:sldId id="531" r:id="rId5"/>
    <p:sldId id="581" r:id="rId6"/>
    <p:sldId id="533" r:id="rId7"/>
    <p:sldId id="534" r:id="rId8"/>
    <p:sldId id="578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73" r:id="rId18"/>
    <p:sldId id="544" r:id="rId19"/>
    <p:sldId id="545" r:id="rId20"/>
    <p:sldId id="575" r:id="rId21"/>
    <p:sldId id="582" r:id="rId22"/>
    <p:sldId id="547" r:id="rId23"/>
    <p:sldId id="548" r:id="rId24"/>
    <p:sldId id="549" r:id="rId25"/>
    <p:sldId id="550" r:id="rId26"/>
    <p:sldId id="551" r:id="rId27"/>
    <p:sldId id="586" r:id="rId28"/>
    <p:sldId id="553" r:id="rId29"/>
    <p:sldId id="554" r:id="rId30"/>
    <p:sldId id="555" r:id="rId31"/>
    <p:sldId id="556" r:id="rId32"/>
    <p:sldId id="557" r:id="rId33"/>
    <p:sldId id="584" r:id="rId34"/>
    <p:sldId id="585" r:id="rId35"/>
    <p:sldId id="558" r:id="rId36"/>
    <p:sldId id="559" r:id="rId37"/>
    <p:sldId id="560" r:id="rId38"/>
    <p:sldId id="561" r:id="rId39"/>
    <p:sldId id="562" r:id="rId40"/>
    <p:sldId id="563" r:id="rId41"/>
    <p:sldId id="564" r:id="rId42"/>
    <p:sldId id="583" r:id="rId43"/>
    <p:sldId id="565" r:id="rId44"/>
    <p:sldId id="566" r:id="rId45"/>
    <p:sldId id="579" r:id="rId46"/>
    <p:sldId id="576" r:id="rId47"/>
    <p:sldId id="572" r:id="rId48"/>
  </p:sldIdLst>
  <p:sldSz cx="9144000" cy="6858000" type="screen4x3"/>
  <p:notesSz cx="7315200" cy="9601200"/>
  <p:embeddedFontLst>
    <p:embeddedFont>
      <p:font typeface="Alegreya Sans SC Medium" pitchFamily="2" charset="0"/>
      <p:regular r:id="rId50"/>
    </p:embeddedFont>
    <p:embeddedFont>
      <p:font typeface="Arial Narrow" pitchFamily="34" charset="0"/>
      <p:regular r:id="rId51"/>
      <p:bold r:id="rId52"/>
      <p:italic r:id="rId53"/>
      <p:boldItalic r:id="rId54"/>
    </p:embeddedFont>
    <p:embeddedFont>
      <p:font typeface="Alegreya Sans SC Light" pitchFamily="2" charset="0"/>
      <p:regular r:id="rId55"/>
      <p:italic r:id="rId56"/>
    </p:embeddedFont>
    <p:embeddedFont>
      <p:font typeface="Segoe UI Semilight" pitchFamily="34" charset="0"/>
      <p:regular r:id="rId57"/>
      <p:italic r:id="rId58"/>
    </p:embeddedFont>
    <p:embeddedFont>
      <p:font typeface="Inconsolata" pitchFamily="49" charset="0"/>
      <p:regular r:id="rId59"/>
      <p:bold r:id="rId60"/>
    </p:embeddedFont>
    <p:embeddedFont>
      <p:font typeface="CMU Typewriter Text" pitchFamily="50" charset="0"/>
      <p:regular r:id="rId61"/>
    </p:embeddedFont>
    <p:embeddedFont>
      <p:font typeface="Calibri Light" pitchFamily="34" charset="0"/>
      <p:regular r:id="rId62"/>
      <p:italic r:id="rId63"/>
    </p:embeddedFont>
    <p:embeddedFont>
      <p:font typeface="Segoe UI Light" pitchFamily="34" charset="0"/>
      <p:regular r:id="rId64"/>
      <p:italic r:id="rId65"/>
    </p:embeddedFont>
    <p:embeddedFont>
      <p:font typeface="Calibri" pitchFamily="34" charset="0"/>
      <p:regular r:id="rId66"/>
      <p:bold r:id="rId67"/>
      <p:italic r:id="rId68"/>
      <p:boldItalic r:id="rId69"/>
    </p:embeddedFont>
    <p:embeddedFont>
      <p:font typeface="Inconsolata Medium" pitchFamily="49" charset="0"/>
      <p:regular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  <a:srgbClr val="632523"/>
    <a:srgbClr val="0D5C00"/>
    <a:srgbClr val="820069"/>
    <a:srgbClr val="E80636"/>
    <a:srgbClr val="52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5" autoAdjust="0"/>
    <p:restoredTop sz="95907" autoAdjust="0"/>
  </p:normalViewPr>
  <p:slideViewPr>
    <p:cSldViewPr>
      <p:cViewPr>
        <p:scale>
          <a:sx n="100" d="100"/>
          <a:sy n="100" d="100"/>
        </p:scale>
        <p:origin x="533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E300012-02A5-4B9A-BBBE-ECC937BD1D5A}" type="datetimeFigureOut">
              <a:rPr lang="en-IE" smtClean="0"/>
              <a:t>26/08/2024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04E58D3-AE56-4AF7-BFDD-CAD04963A4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640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516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2024-08-26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2024-08-26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2024-08-26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2024-08-26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2024-08-26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2024-08-26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2024-08-26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2024-08-26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2024-08-26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2024-08-26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2024-08-26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2024-08-26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29.xml"/><Relationship Id="rId21" Type="http://schemas.openxmlformats.org/officeDocument/2006/relationships/image" Target="../media/image29.png"/><Relationship Id="rId7" Type="http://schemas.openxmlformats.org/officeDocument/2006/relationships/tags" Target="../tags/tag3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5.png"/><Relationship Id="rId2" Type="http://schemas.openxmlformats.org/officeDocument/2006/relationships/tags" Target="../tags/tag28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tags" Target="../tags/tag36.xml"/><Relationship Id="rId19" Type="http://schemas.openxmlformats.org/officeDocument/2006/relationships/image" Target="../media/image27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5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24.png"/><Relationship Id="rId5" Type="http://schemas.openxmlformats.org/officeDocument/2006/relationships/tags" Target="../tags/tag42.xml"/><Relationship Id="rId10" Type="http://schemas.openxmlformats.org/officeDocument/2006/relationships/image" Target="../media/image23.png"/><Relationship Id="rId4" Type="http://schemas.openxmlformats.org/officeDocument/2006/relationships/tags" Target="../tags/tag41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46.xml"/><Relationship Id="rId7" Type="http://schemas.openxmlformats.org/officeDocument/2006/relationships/image" Target="../media/image27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48.xml"/><Relationship Id="rId10" Type="http://schemas.openxmlformats.org/officeDocument/2006/relationships/image" Target="../media/image30.png"/><Relationship Id="rId4" Type="http://schemas.openxmlformats.org/officeDocument/2006/relationships/tags" Target="../tags/tag47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51.xml"/><Relationship Id="rId21" Type="http://schemas.openxmlformats.org/officeDocument/2006/relationships/image" Target="../media/image29.png"/><Relationship Id="rId7" Type="http://schemas.openxmlformats.org/officeDocument/2006/relationships/tags" Target="../tags/tag5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5.png"/><Relationship Id="rId2" Type="http://schemas.openxmlformats.org/officeDocument/2006/relationships/tags" Target="../tags/tag50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tags" Target="../tags/tag58.xml"/><Relationship Id="rId19" Type="http://schemas.openxmlformats.org/officeDocument/2006/relationships/image" Target="../media/image27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62.xml"/><Relationship Id="rId21" Type="http://schemas.openxmlformats.org/officeDocument/2006/relationships/image" Target="../media/image29.png"/><Relationship Id="rId7" Type="http://schemas.openxmlformats.org/officeDocument/2006/relationships/tags" Target="../tags/tag6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5.png"/><Relationship Id="rId2" Type="http://schemas.openxmlformats.org/officeDocument/2006/relationships/tags" Target="../tags/tag6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tags" Target="../tags/tag69.xml"/><Relationship Id="rId19" Type="http://schemas.openxmlformats.org/officeDocument/2006/relationships/image" Target="../media/image27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31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31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42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55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51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88.xml"/><Relationship Id="rId21" Type="http://schemas.openxmlformats.org/officeDocument/2006/relationships/image" Target="../media/image10.png"/><Relationship Id="rId7" Type="http://schemas.openxmlformats.org/officeDocument/2006/relationships/tags" Target="../tags/tag92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87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90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95.xml"/><Relationship Id="rId19" Type="http://schemas.openxmlformats.org/officeDocument/2006/relationships/image" Target="../media/image8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18.xml"/><Relationship Id="rId21" Type="http://schemas.openxmlformats.org/officeDocument/2006/relationships/image" Target="../media/image10.png"/><Relationship Id="rId7" Type="http://schemas.openxmlformats.org/officeDocument/2006/relationships/tags" Target="../tags/tag22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17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20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25.xml"/><Relationship Id="rId19" Type="http://schemas.openxmlformats.org/officeDocument/2006/relationships/image" Target="../media/image8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CC7220-1</a:t>
            </a:r>
            <a:br>
              <a:rPr lang="es-ES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/>
              <a:t/>
            </a:r>
            <a:br>
              <a:rPr lang="en-IE" cap="small" dirty="0"/>
            </a:br>
            <a:r>
              <a:rPr lang="en-IE" cap="small" dirty="0" smtClean="0"/>
              <a:t>Primavera </a:t>
            </a:r>
            <a:r>
              <a:rPr lang="es-ES" dirty="0" smtClean="0"/>
              <a:t>2024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Lecture</a:t>
            </a:r>
            <a:r>
              <a:rPr lang="es-ES" dirty="0" smtClean="0"/>
              <a:t>  </a:t>
            </a:r>
            <a:r>
              <a:rPr lang="es-ES" dirty="0"/>
              <a:t>3</a:t>
            </a:r>
            <a:r>
              <a:rPr lang="es-ES" dirty="0" smtClean="0"/>
              <a:t>: </a:t>
            </a:r>
            <a:r>
              <a:rPr lang="es-ES" dirty="0"/>
              <a:t>RDF </a:t>
            </a:r>
            <a:r>
              <a:rPr lang="es-ES" dirty="0" err="1" smtClean="0"/>
              <a:t>Schema</a:t>
            </a:r>
            <a:r>
              <a:rPr lang="es-ES" dirty="0" smtClean="0"/>
              <a:t> (RDFS) </a:t>
            </a:r>
            <a:r>
              <a:rPr lang="es-ES" dirty="0"/>
              <a:t>and </a:t>
            </a:r>
            <a:r>
              <a:rPr lang="es-ES" dirty="0" err="1"/>
              <a:t>Semantics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Hogan</a:t>
            </a:r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Semantic Web Answer: Schema/Ontologies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Instead of rules, we can </a:t>
            </a:r>
            <a:r>
              <a:rPr lang="en-IE" sz="2400" dirty="0"/>
              <a:t>u</a:t>
            </a:r>
            <a:r>
              <a:rPr lang="en-IE" sz="2400" dirty="0" smtClean="0"/>
              <a:t>se RDF!</a:t>
            </a:r>
          </a:p>
          <a:p>
            <a:r>
              <a:rPr lang="en-IE" sz="2400" dirty="0" smtClean="0"/>
              <a:t>Define relationships between classes and properties</a:t>
            </a:r>
            <a:endParaRPr lang="en-IE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2449999"/>
            <a:ext cx="71628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sorts of relationships might be useful to define between the following </a:t>
            </a:r>
            <a:r>
              <a:rPr lang="en-IE" sz="2400">
                <a:solidFill>
                  <a:srgbClr val="0000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classes</a:t>
            </a:r>
            <a:r>
              <a:rPr lang="en-IE" sz="240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and </a:t>
            </a:r>
            <a:r>
              <a:rPr lang="en-IE" sz="240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properties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8635"/>
            <a:ext cx="2057400" cy="2766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90" y="6149196"/>
            <a:ext cx="2069943" cy="2139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73" y="4827883"/>
            <a:ext cx="1298286" cy="2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Class hierarchy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Class </a:t>
            </a:r>
            <a:r>
              <a:rPr lang="en-IE" sz="2800" dirty="0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800" dirty="0" smtClean="0"/>
              <a:t> is a </a:t>
            </a:r>
            <a:r>
              <a:rPr lang="en-IE" sz="2800" dirty="0" smtClean="0">
                <a:solidFill>
                  <a:srgbClr val="632523"/>
                </a:solidFill>
              </a:rPr>
              <a:t>sub-class</a:t>
            </a:r>
            <a:r>
              <a:rPr lang="en-IE" sz="2800" dirty="0" smtClean="0"/>
              <a:t> of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d</a:t>
            </a:r>
            <a:endParaRPr lang="en-IE" sz="2800" dirty="0" smtClean="0">
              <a:solidFill>
                <a:srgbClr val="632523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</a:t>
            </a:r>
            <a:r>
              <a:rPr lang="en-IE" sz="2400" dirty="0" err="1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</a:t>
            </a:r>
            <a:r>
              <a:rPr lang="en-IE" sz="2400" dirty="0" err="1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,</a:t>
            </a:r>
            <a:endParaRPr lang="en-IE" sz="2400" i="1" dirty="0"/>
          </a:p>
          <a:p>
            <a:pPr marL="0" indent="0">
              <a:buNone/>
            </a:pPr>
            <a:endParaRPr lang="en-IE" sz="28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>
                    <a:lumMod val="85000"/>
                  </a:schemeClr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ex:CapitalCity</a:t>
            </a:r>
            <a:r>
              <a:rPr lang="en-IE" sz="2000" i="1" dirty="0" smtClean="0">
                <a:solidFill>
                  <a:schemeClr val="bg1"/>
                </a:solidFill>
              </a:rPr>
              <a:t> </a:t>
            </a:r>
            <a:r>
              <a:rPr lang="en-IE" sz="2000" i="1" dirty="0">
                <a:solidFill>
                  <a:schemeClr val="bg1"/>
                </a:solidFill>
              </a:rPr>
              <a:t>sub-class of </a:t>
            </a:r>
            <a:r>
              <a:rPr lang="en-IE" sz="2000" dirty="0" err="1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ex:City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ex:Dublin,rdf:type,ex:CapitalCity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>
                <a:solidFill>
                  <a:schemeClr val="bg1"/>
                </a:solidFill>
              </a:rPr>
              <a:t> </a:t>
            </a:r>
            <a:endParaRPr lang="en-IE" dirty="0" smtClean="0">
              <a:solidFill>
                <a:schemeClr val="bg1"/>
              </a:solidFill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ex:Dublin,rdf:type,ex:City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432" y="3048000"/>
            <a:ext cx="842976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classes would be </a:t>
            </a:r>
            <a:r>
              <a:rPr lang="en-IE" sz="2400" smtClean="0">
                <a:solidFill>
                  <a:schemeClr val="accent2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sub-classes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each other?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1219200" y="6248400"/>
            <a:ext cx="188836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457200" y="5515653"/>
            <a:ext cx="1206120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685800" y="4731687"/>
            <a:ext cx="108520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2311203" y="4089253"/>
            <a:ext cx="1193997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2201972" y="4919845"/>
            <a:ext cx="1531828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270458" y="4408628"/>
            <a:ext cx="1396542" cy="1107025"/>
          </a:xfrm>
          <a:prstGeom prst="straightConnector1">
            <a:avLst/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6" idx="2"/>
            <a:endCxn id="35" idx="0"/>
          </p:cNvCxnSpPr>
          <p:nvPr/>
        </p:nvCxnSpPr>
        <p:spPr>
          <a:xfrm flipH="1">
            <a:off x="1060260" y="5051062"/>
            <a:ext cx="168142" cy="464591"/>
          </a:xfrm>
          <a:prstGeom prst="straightConnector1">
            <a:avLst/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5" idx="3"/>
          </p:cNvCxnSpPr>
          <p:nvPr/>
        </p:nvCxnSpPr>
        <p:spPr>
          <a:xfrm flipH="1">
            <a:off x="1663320" y="5239220"/>
            <a:ext cx="647883" cy="436121"/>
          </a:xfrm>
          <a:prstGeom prst="straightConnector1">
            <a:avLst/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 rot="10800000">
            <a:off x="685800" y="4891375"/>
            <a:ext cx="533400" cy="1516713"/>
          </a:xfrm>
          <a:prstGeom prst="curvedConnector3">
            <a:avLst>
              <a:gd name="adj1" fmla="val 182201"/>
            </a:avLst>
          </a:prstGeom>
          <a:ln w="12700">
            <a:solidFill>
              <a:srgbClr val="632523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0"/>
            <a:endCxn id="35" idx="2"/>
          </p:cNvCxnSpPr>
          <p:nvPr/>
        </p:nvCxnSpPr>
        <p:spPr>
          <a:xfrm flipH="1" flipV="1">
            <a:off x="1060260" y="5835028"/>
            <a:ext cx="1103122" cy="413372"/>
          </a:xfrm>
          <a:prstGeom prst="straightConnector1">
            <a:avLst/>
          </a:prstGeom>
          <a:ln w="12700">
            <a:solidFill>
              <a:srgbClr val="632523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86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Property hierarchy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Property </a:t>
            </a:r>
            <a:r>
              <a:rPr lang="en-IE" sz="2800" dirty="0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800" dirty="0" smtClean="0"/>
              <a:t> is a </a:t>
            </a:r>
            <a:r>
              <a:rPr lang="en-IE" sz="2800" dirty="0" smtClean="0">
                <a:solidFill>
                  <a:srgbClr val="254061"/>
                </a:solidFill>
              </a:rPr>
              <a:t>sub-property</a:t>
            </a:r>
            <a:r>
              <a:rPr lang="en-IE" sz="2800" dirty="0" smtClean="0"/>
              <a:t> of </a:t>
            </a:r>
            <a:r>
              <a:rPr lang="en-IE" sz="2800" dirty="0">
                <a:solidFill>
                  <a:srgbClr val="254061"/>
                </a:solidFill>
                <a:latin typeface="Inconsolata" panose="020B0609030003000000" pitchFamily="49" charset="0"/>
              </a:rPr>
              <a:t>q</a:t>
            </a:r>
            <a:endParaRPr lang="en-IE" sz="2800" dirty="0" smtClean="0">
              <a:solidFill>
                <a:srgbClr val="25406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q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7513"/>
            <a:ext cx="2057400" cy="276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/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ex:hasCapitalCity</a:t>
            </a:r>
            <a:r>
              <a:rPr lang="en-IE" sz="2000" i="1" dirty="0" smtClean="0">
                <a:solidFill>
                  <a:schemeClr val="bg1"/>
                </a:solidFill>
              </a:rPr>
              <a:t> sub-property </a:t>
            </a:r>
            <a:r>
              <a:rPr lang="en-IE" sz="2000" i="1" dirty="0">
                <a:solidFill>
                  <a:schemeClr val="bg1"/>
                </a:solidFill>
              </a:rPr>
              <a:t>of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ex:hasCity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ex:Ireland,ex:hasCapitalCity,ex:Dublin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ex:Ireland,ex:hasCity,ex:Dublin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432" y="3048000"/>
            <a:ext cx="842976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properties would be </a:t>
            </a:r>
            <a:r>
              <a:rPr lang="en-IE" sz="2400" dirty="0" smtClean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sub-properties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each other?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00599" y="3997459"/>
            <a:ext cx="2331407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7555639" y="5382741"/>
            <a:ext cx="144780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/>
          <p:cNvCxnSpPr>
            <a:stCxn id="24" idx="0"/>
            <a:endCxn id="35" idx="2"/>
          </p:cNvCxnSpPr>
          <p:nvPr/>
        </p:nvCxnSpPr>
        <p:spPr>
          <a:xfrm flipV="1">
            <a:off x="6372371" y="5105400"/>
            <a:ext cx="606345" cy="991079"/>
          </a:xfrm>
          <a:prstGeom prst="straightConnector1">
            <a:avLst/>
          </a:prstGeom>
          <a:ln w="12700">
            <a:solidFill>
              <a:srgbClr val="25406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0" idx="2"/>
            <a:endCxn id="24" idx="0"/>
          </p:cNvCxnSpPr>
          <p:nvPr/>
        </p:nvCxnSpPr>
        <p:spPr>
          <a:xfrm>
            <a:off x="5962650" y="4316834"/>
            <a:ext cx="409721" cy="1779645"/>
          </a:xfrm>
          <a:prstGeom prst="straightConnector1">
            <a:avLst/>
          </a:prstGeom>
          <a:ln w="12700">
            <a:solidFill>
              <a:srgbClr val="25406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236857" y="4328825"/>
            <a:ext cx="741859" cy="457200"/>
          </a:xfrm>
          <a:prstGeom prst="straightConnector1">
            <a:avLst/>
          </a:prstGeom>
          <a:ln w="12700">
            <a:solidFill>
              <a:srgbClr val="25406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2" idx="0"/>
          </p:cNvCxnSpPr>
          <p:nvPr/>
        </p:nvCxnSpPr>
        <p:spPr>
          <a:xfrm flipH="1" flipV="1">
            <a:off x="7395302" y="5105400"/>
            <a:ext cx="884238" cy="277341"/>
          </a:xfrm>
          <a:prstGeom prst="straightConnector1">
            <a:avLst/>
          </a:prstGeom>
          <a:ln w="12700">
            <a:solidFill>
              <a:srgbClr val="25406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endCxn id="22" idx="0"/>
          </p:cNvCxnSpPr>
          <p:nvPr/>
        </p:nvCxnSpPr>
        <p:spPr>
          <a:xfrm>
            <a:off x="6744890" y="4316834"/>
            <a:ext cx="1534650" cy="1065907"/>
          </a:xfrm>
          <a:prstGeom prst="curvedConnector2">
            <a:avLst/>
          </a:prstGeom>
          <a:ln w="12700">
            <a:solidFill>
              <a:srgbClr val="25406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90" y="6149196"/>
            <a:ext cx="2069943" cy="2139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73" y="4827883"/>
            <a:ext cx="1298286" cy="213943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6292916" y="4786025"/>
            <a:ext cx="1371600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5257800" y="6096479"/>
            <a:ext cx="222914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>
            <a:stCxn id="22" idx="2"/>
            <a:endCxn id="24" idx="0"/>
          </p:cNvCxnSpPr>
          <p:nvPr/>
        </p:nvCxnSpPr>
        <p:spPr>
          <a:xfrm flipH="1">
            <a:off x="6372371" y="5702116"/>
            <a:ext cx="1907169" cy="394363"/>
          </a:xfrm>
          <a:prstGeom prst="straightConnector1">
            <a:avLst/>
          </a:prstGeom>
          <a:ln w="12700">
            <a:solidFill>
              <a:srgbClr val="25406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7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5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Domain of properties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Property </a:t>
            </a:r>
            <a:r>
              <a:rPr lang="en-IE" sz="2800" dirty="0" smtClean="0">
                <a:solidFill>
                  <a:srgbClr val="254061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 smtClean="0"/>
              <a:t> has </a:t>
            </a:r>
            <a:r>
              <a:rPr lang="en-IE" sz="2800" dirty="0" smtClean="0">
                <a:solidFill>
                  <a:srgbClr val="820069"/>
                </a:solidFill>
              </a:rPr>
              <a:t>domain</a:t>
            </a:r>
            <a:r>
              <a:rPr lang="en-IE" sz="2800" dirty="0" smtClean="0"/>
              <a:t>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c</a:t>
            </a:r>
            <a:endParaRPr lang="en-IE" sz="2800" dirty="0" smtClean="0">
              <a:solidFill>
                <a:srgbClr val="632523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</a:t>
            </a:r>
            <a:r>
              <a:rPr lang="en-IE" sz="2400" dirty="0" err="1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rgbClr val="8200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/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foaf:familyName</a:t>
            </a:r>
            <a:r>
              <a:rPr lang="en-IE" sz="2000" i="1" dirty="0" smtClean="0">
                <a:solidFill>
                  <a:schemeClr val="bg1"/>
                </a:solidFill>
              </a:rPr>
              <a:t> has domain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foaf:Person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ex:Aidan,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foaf:familyName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,"Hogan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ex:Aidan,rdf:type,foaf:Person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432" y="3048000"/>
            <a:ext cx="842976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properties would have which classes as </a:t>
            </a:r>
            <a:r>
              <a:rPr lang="en-IE" sz="240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domain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457200" y="5515653"/>
            <a:ext cx="1206120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8635"/>
            <a:ext cx="2057400" cy="276606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114800" y="5457250"/>
            <a:ext cx="2133600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Curved Connector 59"/>
          <p:cNvCxnSpPr>
            <a:stCxn id="28" idx="1"/>
            <a:endCxn id="36" idx="2"/>
          </p:cNvCxnSpPr>
          <p:nvPr/>
        </p:nvCxnSpPr>
        <p:spPr>
          <a:xfrm rot="10800000">
            <a:off x="1060260" y="5835029"/>
            <a:ext cx="4197540" cy="421139"/>
          </a:xfrm>
          <a:prstGeom prst="curvedConnector2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2057400" y="5702116"/>
            <a:ext cx="1523999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2" name="Straight Arrow Connector 61"/>
          <p:cNvCxnSpPr>
            <a:stCxn id="52" idx="1"/>
            <a:endCxn id="61" idx="3"/>
          </p:cNvCxnSpPr>
          <p:nvPr/>
        </p:nvCxnSpPr>
        <p:spPr>
          <a:xfrm flipH="1">
            <a:off x="3581399" y="5616938"/>
            <a:ext cx="533401" cy="244866"/>
          </a:xfrm>
          <a:prstGeom prst="straightConnector1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90" y="6149196"/>
            <a:ext cx="2069943" cy="21394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257800" y="6096479"/>
            <a:ext cx="222914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73" y="4827883"/>
            <a:ext cx="1298286" cy="2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9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36" grpId="0" animBg="1"/>
      <p:bldP spid="52" grpId="0" animBg="1"/>
      <p:bldP spid="61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Range of properties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r>
              <a:rPr lang="en-IE" sz="2800" dirty="0" smtClean="0"/>
              <a:t>Property </a:t>
            </a:r>
            <a:r>
              <a:rPr lang="en-IE" sz="2800" dirty="0" smtClean="0">
                <a:solidFill>
                  <a:srgbClr val="254061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 smtClean="0"/>
              <a:t> has </a:t>
            </a:r>
            <a:r>
              <a:rPr lang="en-IE" sz="2800" dirty="0" smtClean="0">
                <a:solidFill>
                  <a:srgbClr val="0D5C00"/>
                </a:solidFill>
              </a:rPr>
              <a:t>range</a:t>
            </a:r>
            <a:r>
              <a:rPr lang="en-IE" sz="2800" dirty="0" smtClean="0"/>
              <a:t>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c</a:t>
            </a:r>
            <a:endParaRPr lang="en-IE" sz="2800" dirty="0" smtClean="0">
              <a:solidFill>
                <a:srgbClr val="632523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sz="2400" dirty="0" smtClean="0"/>
              <a:t>If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</a:t>
            </a:r>
            <a:r>
              <a:rPr lang="en-IE" sz="2400" dirty="0" err="1" smtClean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,y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 smtClean="0"/>
              <a:t> then 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y,rdf:type,</a:t>
            </a:r>
            <a:r>
              <a:rPr lang="en-IE" sz="2400" dirty="0" err="1" smtClean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434" y="2057400"/>
            <a:ext cx="8429766" cy="954107"/>
          </a:xfrm>
          <a:prstGeom prst="rect">
            <a:avLst/>
          </a:prstGeom>
          <a:solidFill>
            <a:srgbClr val="0D5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chemeClr val="bg1"/>
                </a:solidFill>
              </a:rPr>
              <a:t>Example: </a:t>
            </a:r>
            <a:r>
              <a:rPr lang="en-IE" sz="2000" i="1" dirty="0" smtClean="0">
                <a:solidFill>
                  <a:schemeClr val="bg1"/>
                </a:solidFill>
              </a:rPr>
              <a:t>if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ex:hasCity</a:t>
            </a:r>
            <a:r>
              <a:rPr lang="en-IE" sz="2000" i="1" dirty="0" smtClean="0">
                <a:solidFill>
                  <a:schemeClr val="bg1"/>
                </a:solidFill>
              </a:rPr>
              <a:t> has range </a:t>
            </a:r>
            <a:r>
              <a:rPr lang="en-IE" sz="2000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ex:City</a:t>
            </a:r>
            <a:endParaRPr lang="en-IE" sz="2000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and if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ex:Ireland,ex:hasCity,ex:Dublin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</a:p>
          <a:p>
            <a:pPr lvl="1" algn="ctr"/>
            <a:r>
              <a:rPr lang="en-IE" i="1" dirty="0" smtClean="0">
                <a:solidFill>
                  <a:schemeClr val="bg1"/>
                </a:solidFill>
              </a:rPr>
              <a:t>then </a:t>
            </a:r>
            <a:r>
              <a:rPr lang="en-IE" dirty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ex:Dublin,rdf:type,ex:City</a:t>
            </a:r>
            <a:r>
              <a:rPr lang="en-IE" dirty="0" smtClean="0">
                <a:solidFill>
                  <a:schemeClr val="bg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solidFill>
                <a:schemeClr val="bg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9432" y="3048000"/>
            <a:ext cx="842976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properties would have which classes as </a:t>
            </a:r>
            <a:r>
              <a:rPr lang="en-IE" sz="2400" smtClean="0">
                <a:solidFill>
                  <a:srgbClr val="0D5C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range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4753072"/>
            <a:ext cx="854964" cy="2766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03" y="4941230"/>
            <a:ext cx="1360170" cy="2766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3" y="5572517"/>
            <a:ext cx="1024128" cy="2125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57" y="6291169"/>
            <a:ext cx="1753362" cy="2766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7" y="4142642"/>
            <a:ext cx="1014984" cy="2125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34146"/>
            <a:ext cx="1383030" cy="21717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1219200" y="6248400"/>
            <a:ext cx="188836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457200" y="5515653"/>
            <a:ext cx="1206120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685800" y="4731687"/>
            <a:ext cx="1085203" cy="31937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0228"/>
            <a:ext cx="2171700" cy="27660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85" y="5425510"/>
            <a:ext cx="1273302" cy="27660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61" y="5478635"/>
            <a:ext cx="2057400" cy="276606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4800599" y="3997459"/>
            <a:ext cx="2331407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48"/>
          <p:cNvSpPr/>
          <p:nvPr/>
        </p:nvSpPr>
        <p:spPr>
          <a:xfrm>
            <a:off x="7555639" y="5382741"/>
            <a:ext cx="144780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Curved Connector 59"/>
          <p:cNvCxnSpPr>
            <a:stCxn id="48" idx="1"/>
            <a:endCxn id="33" idx="3"/>
          </p:cNvCxnSpPr>
          <p:nvPr/>
        </p:nvCxnSpPr>
        <p:spPr>
          <a:xfrm rot="10800000" flipV="1">
            <a:off x="3107563" y="4157146"/>
            <a:ext cx="1693036" cy="2250941"/>
          </a:xfrm>
          <a:prstGeom prst="curvedConnector3">
            <a:avLst>
              <a:gd name="adj1" fmla="val 50000"/>
            </a:avLst>
          </a:prstGeom>
          <a:ln w="12700">
            <a:solidFill>
              <a:srgbClr val="0D5C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49" idx="1"/>
            <a:endCxn id="35" idx="0"/>
          </p:cNvCxnSpPr>
          <p:nvPr/>
        </p:nvCxnSpPr>
        <p:spPr>
          <a:xfrm rot="10800000">
            <a:off x="1228403" y="4731687"/>
            <a:ext cx="6327237" cy="810742"/>
          </a:xfrm>
          <a:prstGeom prst="curvedConnector4">
            <a:avLst>
              <a:gd name="adj1" fmla="val 30618"/>
              <a:gd name="adj2" fmla="val 128196"/>
            </a:avLst>
          </a:prstGeom>
          <a:ln w="12700">
            <a:solidFill>
              <a:srgbClr val="0D5C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38" idx="1"/>
            <a:endCxn id="34" idx="3"/>
          </p:cNvCxnSpPr>
          <p:nvPr/>
        </p:nvCxnSpPr>
        <p:spPr>
          <a:xfrm rot="10800000">
            <a:off x="1663320" y="5675341"/>
            <a:ext cx="3594480" cy="580826"/>
          </a:xfrm>
          <a:prstGeom prst="curvedConnector3">
            <a:avLst>
              <a:gd name="adj1" fmla="val 89748"/>
            </a:avLst>
          </a:prstGeom>
          <a:ln w="12700">
            <a:solidFill>
              <a:srgbClr val="0D5C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48" idx="1"/>
            <a:endCxn id="35" idx="3"/>
          </p:cNvCxnSpPr>
          <p:nvPr/>
        </p:nvCxnSpPr>
        <p:spPr>
          <a:xfrm rot="10800000" flipV="1">
            <a:off x="1771003" y="4157147"/>
            <a:ext cx="3029596" cy="734228"/>
          </a:xfrm>
          <a:prstGeom prst="curvedConnector3">
            <a:avLst>
              <a:gd name="adj1" fmla="val 43461"/>
            </a:avLst>
          </a:prstGeom>
          <a:ln w="12700">
            <a:solidFill>
              <a:srgbClr val="0D5C00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48" idx="1"/>
            <a:endCxn id="34" idx="3"/>
          </p:cNvCxnSpPr>
          <p:nvPr/>
        </p:nvCxnSpPr>
        <p:spPr>
          <a:xfrm rot="10800000" flipV="1">
            <a:off x="1663321" y="4157147"/>
            <a:ext cx="3137279" cy="1518194"/>
          </a:xfrm>
          <a:prstGeom prst="curvedConnector3">
            <a:avLst>
              <a:gd name="adj1" fmla="val 6281"/>
            </a:avLst>
          </a:prstGeom>
          <a:ln w="12700">
            <a:solidFill>
              <a:srgbClr val="0D5C00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49" idx="1"/>
            <a:endCxn id="34" idx="0"/>
          </p:cNvCxnSpPr>
          <p:nvPr/>
        </p:nvCxnSpPr>
        <p:spPr>
          <a:xfrm rot="10800000">
            <a:off x="1060261" y="5515653"/>
            <a:ext cx="6495379" cy="26776"/>
          </a:xfrm>
          <a:prstGeom prst="curvedConnector4">
            <a:avLst>
              <a:gd name="adj1" fmla="val 9225"/>
              <a:gd name="adj2" fmla="val 953750"/>
            </a:avLst>
          </a:prstGeom>
          <a:ln w="12700">
            <a:solidFill>
              <a:srgbClr val="0D5C00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90" y="6149196"/>
            <a:ext cx="2069943" cy="213943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5257800" y="6096479"/>
            <a:ext cx="2229141" cy="31937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73" y="4827883"/>
            <a:ext cx="1298286" cy="2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3" grpId="0" animBg="1"/>
      <p:bldP spid="34" grpId="0" animBg="1"/>
      <p:bldP spid="35" grpId="0" animBg="1"/>
      <p:bldP spid="48" grpId="0" animBg="1"/>
      <p:bldP spid="49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91490" y="3657600"/>
            <a:ext cx="8229600" cy="1767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dirty="0" smtClean="0"/>
              <a:t>Example: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ex:hasCapitalCity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has </a:t>
            </a:r>
            <a:r>
              <a:rPr lang="en-IE" sz="2400" dirty="0" smtClean="0">
                <a:solidFill>
                  <a:srgbClr val="A80088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domain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ex:Country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457200" lvl="1" indent="0">
              <a:buFont typeface="Arial" pitchFamily="34" charset="0"/>
              <a:buNone/>
            </a:pP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Trade-off: More Specific / Less Reusable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219200"/>
          </a:xfrm>
        </p:spPr>
        <p:txBody>
          <a:bodyPr>
            <a:normAutofit/>
          </a:bodyPr>
          <a:lstStyle/>
          <a:p>
            <a:r>
              <a:rPr lang="en-IE" dirty="0" smtClean="0"/>
              <a:t>More specific	</a:t>
            </a:r>
            <a:r>
              <a:rPr lang="en-GB" dirty="0" smtClean="0"/>
              <a:t>→</a:t>
            </a:r>
            <a:r>
              <a:rPr lang="en-IE" dirty="0" smtClean="0"/>
              <a:t> more conclusions</a:t>
            </a:r>
          </a:p>
          <a:p>
            <a:r>
              <a:rPr lang="en-IE" dirty="0" smtClean="0"/>
              <a:t>Less specific	</a:t>
            </a:r>
            <a:r>
              <a:rPr lang="en-GB" dirty="0" smtClean="0"/>
              <a:t>→</a:t>
            </a:r>
            <a:r>
              <a:rPr lang="en-IE" dirty="0" smtClean="0"/>
              <a:t> more reusable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sp>
        <p:nvSpPr>
          <p:cNvPr id="4" name="Rectangle 3"/>
          <p:cNvSpPr/>
          <p:nvPr/>
        </p:nvSpPr>
        <p:spPr>
          <a:xfrm>
            <a:off x="487680" y="43434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>
                <a:solidFill>
                  <a:srgbClr val="00B05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PRO</a:t>
            </a:r>
            <a:r>
              <a:rPr lang="en-IE" sz="2400" dirty="0">
                <a:solidFill>
                  <a:srgbClr val="00B05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: Know that anything that has a capital city is a country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090" y="4805065"/>
            <a:ext cx="7856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CON</a:t>
            </a:r>
            <a:r>
              <a:rPr lang="en-IE" sz="2400" dirty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: Cannot use </a:t>
            </a:r>
            <a:r>
              <a:rPr lang="en-IE" sz="2400" dirty="0" smtClean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for capitals of states, regions</a:t>
            </a:r>
            <a:r>
              <a:rPr lang="en-IE" sz="2400" dirty="0">
                <a:solidFill>
                  <a:srgbClr val="FF00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90788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438400"/>
            <a:ext cx="7924800" cy="419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Trade-off: More Specific / Less Reusable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Another example:</a:t>
            </a:r>
            <a:endParaRPr lang="en-IE" dirty="0"/>
          </a:p>
          <a:p>
            <a:pPr lvl="1"/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ex:Mayor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400" dirty="0" smtClean="0">
                <a:solidFill>
                  <a:schemeClr val="accent6">
                    <a:lumMod val="50000"/>
                  </a:schemeClr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sub-class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of 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foaf:Person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pic>
        <p:nvPicPr>
          <p:cNvPr id="5122" name="Picture 2" descr="http://www.corbisimages.com/images/Corbis-RR020981.jpg?size=67&amp;uid=ba76f27b-6577-43cf-8f3d-a6493f8de2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" y="2548592"/>
            <a:ext cx="263334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2590800"/>
            <a:ext cx="4495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Bosco the dog</a:t>
            </a:r>
          </a:p>
          <a:p>
            <a:r>
              <a:rPr lang="en-IE" sz="2800" dirty="0" smtClean="0">
                <a:solidFill>
                  <a:schemeClr val="bg1"/>
                </a:solidFill>
              </a:rPr>
              <a:t>Mayor of </a:t>
            </a:r>
            <a:r>
              <a:rPr lang="en-IE" sz="2800" dirty="0" err="1" smtClean="0">
                <a:solidFill>
                  <a:schemeClr val="bg1"/>
                </a:solidFill>
              </a:rPr>
              <a:t>Sunol</a:t>
            </a:r>
            <a:r>
              <a:rPr lang="en-IE" sz="2800" dirty="0" smtClean="0">
                <a:solidFill>
                  <a:schemeClr val="bg1"/>
                </a:solidFill>
              </a:rPr>
              <a:t>, California</a:t>
            </a:r>
          </a:p>
          <a:p>
            <a:r>
              <a:rPr lang="en-IE" sz="2800" dirty="0" smtClean="0">
                <a:solidFill>
                  <a:schemeClr val="bg1"/>
                </a:solidFill>
              </a:rPr>
              <a:t>1981–1994</a:t>
            </a:r>
          </a:p>
          <a:p>
            <a:r>
              <a:rPr lang="en-IE" sz="2800" dirty="0" smtClean="0">
                <a:solidFill>
                  <a:schemeClr val="bg1"/>
                </a:solidFill>
              </a:rPr>
              <a:t>R.I.P.</a:t>
            </a:r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0137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438400"/>
            <a:ext cx="7924800" cy="4191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Trade-off: More Specific / Less Reusable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Another example:</a:t>
            </a:r>
            <a:endParaRPr lang="en-IE" dirty="0"/>
          </a:p>
          <a:p>
            <a:pPr lvl="1"/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ex:spouse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has </a:t>
            </a:r>
            <a:r>
              <a:rPr lang="en-IE" sz="2400" dirty="0" smtClean="0">
                <a:solidFill>
                  <a:srgbClr val="820069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domain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/</a:t>
            </a:r>
            <a:r>
              <a:rPr lang="en-IE" sz="2400" dirty="0" smtClean="0">
                <a:solidFill>
                  <a:srgbClr val="0D5C00"/>
                </a:solidFill>
                <a:ea typeface="CMU Typewriter Text" panose="02000609000000000000" pitchFamily="49" charset="0"/>
                <a:cs typeface="CMU Typewriter Text" panose="02000609000000000000" pitchFamily="49" charset="0"/>
              </a:rPr>
              <a:t>range</a:t>
            </a:r>
            <a:r>
              <a:rPr lang="en-IE" sz="2400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foaf:Person</a:t>
            </a:r>
            <a:endParaRPr lang="en-IE" sz="24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0" y="25908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chemeClr val="bg1"/>
                </a:solidFill>
              </a:rPr>
              <a:t>Erika Eiffel</a:t>
            </a:r>
            <a:endParaRPr lang="en-IE" sz="3600" b="1" dirty="0">
              <a:solidFill>
                <a:schemeClr val="bg1"/>
              </a:solidFill>
            </a:endParaRPr>
          </a:p>
          <a:p>
            <a:r>
              <a:rPr lang="en-IE" sz="2800" dirty="0" smtClean="0">
                <a:solidFill>
                  <a:schemeClr val="bg1"/>
                </a:solidFill>
              </a:rPr>
              <a:t>Married Eiffel Tower in 2007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54" y="2560320"/>
            <a:ext cx="2633345" cy="395067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74280" y="4309044"/>
            <a:ext cx="4550570" cy="2034289"/>
            <a:chOff x="3774280" y="4309044"/>
            <a:chExt cx="4550570" cy="2034289"/>
          </a:xfrm>
        </p:grpSpPr>
        <p:sp>
          <p:nvSpPr>
            <p:cNvPr id="11" name="TextBox 10"/>
            <p:cNvSpPr txBox="1"/>
            <p:nvPr/>
          </p:nvSpPr>
          <p:spPr>
            <a:xfrm>
              <a:off x="3774280" y="4309044"/>
              <a:ext cx="4550570" cy="20342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E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2981" y="5444406"/>
              <a:ext cx="3518059" cy="82777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4280" y="4309044"/>
              <a:ext cx="4550570" cy="93732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49565" y="5052457"/>
              <a:ext cx="3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dirty="0" smtClean="0"/>
                <a:t>...</a:t>
              </a:r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31305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Beware of “hidden” definitions!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2" y="2070070"/>
            <a:ext cx="8086725" cy="153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2" y="1066800"/>
            <a:ext cx="60769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4334470"/>
            <a:ext cx="70866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Any potential problems here?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862935"/>
            <a:ext cx="7086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Choose names of properties/classes carefully!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613" y="5094238"/>
            <a:ext cx="7086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ex:Dublin,foaf:img,ex:Dublin_night.jpg</a:t>
            </a:r>
            <a:r>
              <a:rPr lang="en-IE" sz="24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sz="24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RDFS: RDF Schema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45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Last time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96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RDFS (1.1): A Web Standard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7" y="1282700"/>
            <a:ext cx="776287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126558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http://www.w3.org/TR/rdf-schema/</a:t>
            </a:r>
          </a:p>
        </p:txBody>
      </p:sp>
    </p:spTree>
    <p:extLst>
      <p:ext uri="{BB962C8B-B14F-4D97-AF65-F5344CB8AC3E}">
        <p14:creationId xmlns:p14="http://schemas.microsoft.com/office/powerpoint/2010/main" val="31643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RDFS: Describe “schema” in RDF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dirty="0">
                <a:latin typeface="Inconsolata" panose="00000509000000000000" pitchFamily="49" charset="0"/>
              </a:rPr>
              <a:t>@prefix </a:t>
            </a:r>
            <a:r>
              <a:rPr lang="en-US" sz="2200" dirty="0" err="1">
                <a:latin typeface="Inconsolata" panose="00000509000000000000" pitchFamily="49" charset="0"/>
              </a:rPr>
              <a:t>rdfs</a:t>
            </a:r>
            <a:r>
              <a:rPr lang="en-US" sz="2200" dirty="0">
                <a:latin typeface="Inconsolata" panose="00000509000000000000" pitchFamily="49" charset="0"/>
              </a:rPr>
              <a:t>: &lt;http://www.w3.org/2000/01/rdf-schema#&gt;. </a:t>
            </a:r>
            <a:endParaRPr lang="en-GB" sz="2200" dirty="0" smtClean="0">
              <a:solidFill>
                <a:schemeClr val="accent6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Sub-class</a:t>
            </a:r>
          </a:p>
          <a:p>
            <a:pPr lvl="1"/>
            <a:r>
              <a:rPr lang="en-GB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ex:CapitalCity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rdfs:subClassOf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ex:City</a:t>
            </a:r>
            <a:r>
              <a:rPr lang="en-GB" sz="22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 .</a:t>
            </a:r>
          </a:p>
          <a:p>
            <a:pPr marL="457200" lvl="1" indent="0">
              <a:buNone/>
            </a:pPr>
            <a:endParaRPr lang="en-GB" sz="2200" dirty="0" smtClean="0">
              <a:solidFill>
                <a:schemeClr val="accent6">
                  <a:lumMod val="75000"/>
                </a:schemeClr>
              </a:solidFill>
              <a:latin typeface="Inconsolata" panose="00000509000000000000" pitchFamily="49" charset="0"/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Sub-property</a:t>
            </a:r>
          </a:p>
          <a:p>
            <a:pPr lvl="1"/>
            <a:r>
              <a:rPr lang="en-GB" sz="2200" dirty="0" err="1" smtClean="0">
                <a:solidFill>
                  <a:srgbClr val="002060"/>
                </a:solidFill>
                <a:latin typeface="Inconsolata" panose="00000509000000000000" pitchFamily="49" charset="0"/>
              </a:rPr>
              <a:t>ex:hasCapitalCity</a:t>
            </a:r>
            <a:r>
              <a:rPr lang="en-GB" sz="2200" dirty="0" smtClean="0">
                <a:solidFill>
                  <a:srgbClr val="00206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  <a:latin typeface="Inconsolata" panose="00000509000000000000" pitchFamily="49" charset="0"/>
              </a:rPr>
              <a:t>rdfs:subPropertyOf</a:t>
            </a:r>
            <a:r>
              <a:rPr lang="en-GB" sz="2200" dirty="0" smtClean="0">
                <a:solidFill>
                  <a:srgbClr val="00206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02060"/>
                </a:solidFill>
                <a:latin typeface="Inconsolata" panose="00000509000000000000" pitchFamily="49" charset="0"/>
              </a:rPr>
              <a:t>ex:hasCity</a:t>
            </a:r>
            <a:r>
              <a:rPr lang="en-GB" sz="2200" dirty="0" smtClean="0">
                <a:solidFill>
                  <a:srgbClr val="00206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smtClean="0">
                <a:solidFill>
                  <a:srgbClr val="002060"/>
                </a:solidFill>
              </a:rPr>
              <a:t>.</a:t>
            </a:r>
          </a:p>
          <a:p>
            <a:pPr marL="457200" lvl="1" indent="0">
              <a:buNone/>
            </a:pPr>
            <a:endParaRPr lang="en-GB" sz="2200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820069"/>
                </a:solidFill>
              </a:rPr>
              <a:t>Domain</a:t>
            </a:r>
          </a:p>
          <a:p>
            <a:pPr lvl="1"/>
            <a:r>
              <a:rPr lang="en-GB" sz="2200" dirty="0" err="1" smtClean="0">
                <a:solidFill>
                  <a:srgbClr val="820069"/>
                </a:solidFill>
                <a:latin typeface="Inconsolata" panose="00000509000000000000" pitchFamily="49" charset="0"/>
              </a:rPr>
              <a:t>foaf:familyName</a:t>
            </a:r>
            <a:r>
              <a:rPr lang="en-GB" sz="2200" dirty="0" smtClean="0">
                <a:solidFill>
                  <a:srgbClr val="820069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820069"/>
                </a:solidFill>
                <a:latin typeface="Inconsolata" panose="00000509000000000000" pitchFamily="49" charset="0"/>
              </a:rPr>
              <a:t>rdfs:domain</a:t>
            </a:r>
            <a:r>
              <a:rPr lang="en-GB" sz="2200" dirty="0" smtClean="0">
                <a:solidFill>
                  <a:srgbClr val="820069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820069"/>
                </a:solidFill>
                <a:latin typeface="Inconsolata" panose="00000509000000000000" pitchFamily="49" charset="0"/>
              </a:rPr>
              <a:t>foaf:Person</a:t>
            </a:r>
            <a:r>
              <a:rPr lang="en-GB" sz="2200" dirty="0" smtClean="0">
                <a:solidFill>
                  <a:srgbClr val="820069"/>
                </a:solidFill>
                <a:latin typeface="Inconsolata" panose="00000509000000000000" pitchFamily="49" charset="0"/>
              </a:rPr>
              <a:t> .</a:t>
            </a:r>
          </a:p>
          <a:p>
            <a:pPr marL="457200" lvl="1" indent="0">
              <a:buNone/>
            </a:pPr>
            <a:endParaRPr lang="en-GB" sz="2200" dirty="0" smtClean="0">
              <a:solidFill>
                <a:srgbClr val="820069"/>
              </a:solidFill>
              <a:latin typeface="Inconsolata" panose="00000509000000000000" pitchFamily="49" charset="0"/>
            </a:endParaRPr>
          </a:p>
          <a:p>
            <a:r>
              <a:rPr lang="en-GB" dirty="0" smtClean="0">
                <a:solidFill>
                  <a:srgbClr val="0D5C00"/>
                </a:solidFill>
              </a:rPr>
              <a:t>Range</a:t>
            </a:r>
          </a:p>
          <a:p>
            <a:pPr lvl="1"/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ex:hasCapitalCity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rdfs:range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ex:CapitalCity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.</a:t>
            </a:r>
          </a:p>
          <a:p>
            <a:pPr lvl="1"/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foaf:familyName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rdfs:range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</a:t>
            </a:r>
            <a:r>
              <a:rPr lang="en-GB" sz="2200" dirty="0" err="1" smtClean="0">
                <a:solidFill>
                  <a:srgbClr val="0D5C00"/>
                </a:solidFill>
                <a:latin typeface="Inconsolata" panose="00000509000000000000" pitchFamily="49" charset="0"/>
              </a:rPr>
              <a:t>xsd:string</a:t>
            </a:r>
            <a:r>
              <a:rPr lang="en-GB" sz="2200" dirty="0" smtClean="0">
                <a:solidFill>
                  <a:srgbClr val="0D5C00"/>
                </a:solidFill>
                <a:latin typeface="Inconsolata" panose="00000509000000000000" pitchFamily="49" charset="0"/>
              </a:rPr>
              <a:t> .</a:t>
            </a:r>
            <a:endParaRPr lang="en-GB" dirty="0" smtClean="0">
              <a:solidFill>
                <a:srgbClr val="0D5C00"/>
              </a:solidFill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Note: Why called “domain” and “range”?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906963"/>
          </a:xfrm>
        </p:spPr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r>
              <a:rPr lang="en-IE" i="1" dirty="0" smtClean="0">
                <a:latin typeface="Calibri Light" panose="020F0302020204030204" pitchFamily="34" charset="0"/>
              </a:rPr>
              <a:t>f</a:t>
            </a:r>
            <a:r>
              <a:rPr lang="en-IE" dirty="0" smtClean="0">
                <a:latin typeface="Calibri Light" panose="020F0302020204030204" pitchFamily="34" charset="0"/>
              </a:rPr>
              <a:t> : </a:t>
            </a:r>
            <a:r>
              <a:rPr lang="en-IE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X</a:t>
            </a:r>
            <a:r>
              <a:rPr lang="en-IE" dirty="0" smtClean="0">
                <a:latin typeface="Calibri Light" panose="020F0302020204030204" pitchFamily="34" charset="0"/>
              </a:rPr>
              <a:t> </a:t>
            </a:r>
            <a:r>
              <a:rPr lang="en-IE" dirty="0" smtClean="0">
                <a:latin typeface="Arial Narrow" panose="020B0606020202030204" pitchFamily="34" charset="0"/>
              </a:rPr>
              <a:t>→ </a:t>
            </a:r>
            <a:r>
              <a:rPr lang="en-IE" i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Y</a:t>
            </a:r>
          </a:p>
          <a:p>
            <a:r>
              <a:rPr lang="en-IE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X</a:t>
            </a:r>
            <a:r>
              <a:rPr lang="en-IE" i="1" dirty="0" smtClean="0">
                <a:solidFill>
                  <a:srgbClr val="FF0000"/>
                </a:solidFill>
              </a:rPr>
              <a:t> </a:t>
            </a:r>
            <a:r>
              <a:rPr lang="en-IE" dirty="0" smtClean="0"/>
              <a:t>: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sz="2800" b="1" dirty="0" smtClean="0"/>
              <a:t>domain</a:t>
            </a:r>
            <a:r>
              <a:rPr lang="en-IE" sz="2800" dirty="0" smtClean="0"/>
              <a:t> of the function</a:t>
            </a:r>
            <a:endParaRPr lang="en-IE" dirty="0" smtClean="0"/>
          </a:p>
          <a:p>
            <a:r>
              <a:rPr lang="en-IE" i="1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Y</a:t>
            </a:r>
            <a:r>
              <a:rPr lang="en-IE" i="1" dirty="0" smtClean="0">
                <a:solidFill>
                  <a:srgbClr val="0000FF"/>
                </a:solidFill>
              </a:rPr>
              <a:t> </a:t>
            </a:r>
            <a:r>
              <a:rPr lang="en-IE" dirty="0" smtClean="0"/>
              <a:t>: </a:t>
            </a:r>
            <a:r>
              <a:rPr lang="en-IE" sz="2800" b="1" dirty="0" smtClean="0"/>
              <a:t>co-domain</a:t>
            </a:r>
            <a:r>
              <a:rPr lang="en-IE" sz="2800" dirty="0" smtClean="0"/>
              <a:t> of the function</a:t>
            </a:r>
            <a:endParaRPr lang="en-IE" dirty="0" smtClean="0"/>
          </a:p>
          <a:p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{ 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f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x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)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 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|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 x 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∈ </a:t>
            </a:r>
            <a:r>
              <a:rPr lang="en-IE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X </a:t>
            </a:r>
            <a:r>
              <a:rPr lang="en-IE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}</a:t>
            </a:r>
            <a:r>
              <a:rPr lang="en-IE" dirty="0" smtClean="0"/>
              <a:t>: </a:t>
            </a:r>
            <a:r>
              <a:rPr lang="en-IE" sz="2800" dirty="0" smtClean="0"/>
              <a:t>image or </a:t>
            </a:r>
            <a:r>
              <a:rPr lang="en-IE" sz="2800" b="1" dirty="0" smtClean="0"/>
              <a:t>range</a:t>
            </a:r>
            <a:r>
              <a:rPr lang="en-IE" sz="2800" dirty="0" smtClean="0"/>
              <a:t> of the function</a:t>
            </a:r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3074" name="Picture 2" descr="https://upload.wikimedia.org/wikipedia/commons/thumb/6/64/Codomain2.SVG/280px-Codomain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03" y="2817694"/>
            <a:ext cx="3328536" cy="249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251" y="1671935"/>
            <a:ext cx="842976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Any guesses why RDFS calls these "domain" and "range"?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 let’s build an RDF Schema …</a:t>
            </a:r>
            <a:endParaRPr lang="en-I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0" y="2698261"/>
            <a:ext cx="8620209" cy="387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0" y="620206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(</a:t>
            </a:r>
            <a:r>
              <a:rPr lang="en-IE" i="1" dirty="0" smtClean="0"/>
              <a:t>an example</a:t>
            </a:r>
            <a:r>
              <a:rPr lang="en-IE" dirty="0" smtClean="0"/>
              <a:t>)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403184" y="1143000"/>
            <a:ext cx="8534400" cy="11541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model an RDF Schema for </a:t>
            </a:r>
            <a:r>
              <a:rPr lang="en-IE" sz="23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movies</a:t>
            </a:r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, including different types of </a:t>
            </a:r>
            <a:r>
              <a:rPr lang="en-IE" sz="23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movies (horror, comedy, action), </a:t>
            </a:r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different types of people </a:t>
            </a:r>
            <a:r>
              <a:rPr lang="en-IE" sz="23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involved (actor, producer, director), </a:t>
            </a:r>
            <a:r>
              <a:rPr lang="en-IE" sz="2300">
                <a:latin typeface="Segoe UI Semilight" panose="020B0402040204020203" pitchFamily="34" charset="0"/>
                <a:cs typeface="Segoe UI Semilight" panose="020B0402040204020203" pitchFamily="34" charset="0"/>
              </a:rPr>
              <a:t>and how they are related.</a:t>
            </a:r>
            <a:endParaRPr lang="en-IE" sz="23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But what, e.g., is the </a:t>
            </a:r>
            <a:r>
              <a:rPr lang="en-IE" dirty="0" smtClean="0">
                <a:solidFill>
                  <a:srgbClr val="A80088"/>
                </a:solidFill>
              </a:rPr>
              <a:t>domain</a:t>
            </a:r>
            <a:r>
              <a:rPr lang="en-IE" dirty="0" smtClean="0"/>
              <a:t> of … ?</a:t>
            </a: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15" y="1828800"/>
            <a:ext cx="680085" cy="2686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45" y="1625969"/>
            <a:ext cx="1794510" cy="2714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9600" y="1767415"/>
            <a:ext cx="1752601" cy="4572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943600" y="1767415"/>
            <a:ext cx="2362200" cy="4572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362201" y="1996015"/>
            <a:ext cx="3581399" cy="0"/>
          </a:xfrm>
          <a:prstGeom prst="straightConnector1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1" y="1830341"/>
            <a:ext cx="1622857" cy="2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But what, e.g., is the </a:t>
            </a:r>
            <a:r>
              <a:rPr lang="en-IE" dirty="0" smtClean="0">
                <a:solidFill>
                  <a:srgbClr val="A80088"/>
                </a:solidFill>
              </a:rPr>
              <a:t>domain</a:t>
            </a:r>
            <a:r>
              <a:rPr lang="en-IE" dirty="0" smtClean="0"/>
              <a:t> of … ?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  <a:r>
              <a:rPr lang="en-IE" dirty="0" smtClean="0">
                <a:solidFill>
                  <a:srgbClr val="0000FF"/>
                </a:solidFill>
              </a:rPr>
              <a:t> </a:t>
            </a:r>
            <a:r>
              <a:rPr lang="en-IE" dirty="0" smtClean="0"/>
              <a:t>the class of everything!</a:t>
            </a:r>
          </a:p>
          <a:p>
            <a:pPr lvl="1"/>
            <a:r>
              <a:rPr lang="en-IE" dirty="0" smtClean="0"/>
              <a:t>Yes, even itself!</a:t>
            </a:r>
          </a:p>
          <a:p>
            <a:pPr lvl="2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rdfs:Resource,rdf:type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rdfs:Resource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0" indent="0">
              <a:buNone/>
            </a:pPr>
            <a:endParaRPr lang="en-IE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800"/>
            <a:ext cx="2065973" cy="271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181600"/>
            <a:ext cx="8458200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(Giving domain/range/sub-class as </a:t>
            </a:r>
            <a:r>
              <a:rPr lang="en-IE" sz="2100" dirty="0" err="1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rdfs:Resource</a:t>
            </a:r>
            <a:r>
              <a:rPr lang="en-IE" sz="2100" dirty="0">
                <a:solidFill>
                  <a:srgbClr val="0000FF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says nothing new!)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45" y="1625969"/>
            <a:ext cx="1794510" cy="27146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943600" y="1767415"/>
            <a:ext cx="2362200" cy="4572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endCxn id="13" idx="1"/>
          </p:cNvCxnSpPr>
          <p:nvPr/>
        </p:nvCxnSpPr>
        <p:spPr>
          <a:xfrm>
            <a:off x="2362201" y="1996015"/>
            <a:ext cx="3581399" cy="0"/>
          </a:xfrm>
          <a:prstGeom prst="straightConnector1">
            <a:avLst/>
          </a:prstGeom>
          <a:ln w="12700">
            <a:solidFill>
              <a:srgbClr val="820069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09600" y="1767415"/>
            <a:ext cx="1752601" cy="4572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1" y="1830341"/>
            <a:ext cx="1622857" cy="2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9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Some meta-classes 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>
              <a:solidFill>
                <a:srgbClr val="0000FF"/>
              </a:solidFill>
            </a:endParaRPr>
          </a:p>
          <a:p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rdf:Property</a:t>
            </a:r>
            <a:r>
              <a:rPr lang="en-IE" dirty="0" smtClean="0"/>
              <a:t>: class of all properties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ex:hasCity,rdf:type,rdf:Property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lvl="1"/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rdfs:Class</a:t>
            </a:r>
            <a:r>
              <a:rPr lang="en-IE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: class of all classes</a:t>
            </a:r>
          </a:p>
          <a:p>
            <a:pPr lvl="1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ex:City,rdf:type,rdfs:Class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4648200"/>
            <a:ext cx="8458200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Classes can also "act" as instances: no strong distinction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67000"/>
            <a:ext cx="7624487" cy="1586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Note: Class or instance?</a:t>
            </a:r>
            <a:endParaRPr lang="en-I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235803"/>
            <a:ext cx="2047733" cy="177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178317"/>
            <a:ext cx="6191116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Would you define </a:t>
            </a:r>
            <a:r>
              <a:rPr lang="en-IE" sz="2400" dirty="0" err="1">
                <a:latin typeface="Inconsolata" panose="020B0609030003000000" pitchFamily="49" charset="0"/>
                <a:cs typeface="Segoe UI Semilight" panose="020B0402040204020203" pitchFamily="34" charset="0"/>
              </a:rPr>
              <a:t>ex:Oak</a:t>
            </a:r>
            <a:r>
              <a:rPr lang="en-IE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"roble"@</a:t>
            </a:r>
            <a:r>
              <a:rPr lang="en-IE" sz="2400" dirty="0" err="1" smtClean="0">
                <a:solidFill>
                  <a:schemeClr val="bg1">
                    <a:lumMod val="50000"/>
                  </a:schemeClr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es</a:t>
            </a:r>
            <a:r>
              <a:rPr lang="en-IE" sz="2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  <a:endParaRPr lang="en-IE" sz="2400" dirty="0">
              <a:solidFill>
                <a:schemeClr val="bg1">
                  <a:lumMod val="50000"/>
                </a:schemeClr>
              </a:solidFill>
              <a:latin typeface="Inconsolata" panose="020B0609030003000000" pitchFamily="49" charset="0"/>
              <a:cs typeface="Segoe UI Semilight" panose="020B0402040204020203" pitchFamily="34" charset="0"/>
            </a:endParaRPr>
          </a:p>
          <a:p>
            <a:pPr algn="ctr"/>
            <a:r>
              <a:rPr lang="en-IE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 a class or an instance?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410200"/>
            <a:ext cx="8458200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err="1" smtClean="0">
                <a:solidFill>
                  <a:schemeClr val="accent5">
                    <a:lumMod val="75000"/>
                  </a:schemeClr>
                </a:solidFill>
                <a:latin typeface="Inconsolata Medium" pitchFamily="49" charset="0"/>
                <a:ea typeface="Inconsolata Medium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akin to </a:t>
            </a:r>
            <a:r>
              <a:rPr lang="en-IE" sz="2100" b="1" dirty="0" smtClean="0">
                <a:solidFill>
                  <a:schemeClr val="accent5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∈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100" dirty="0" err="1" smtClean="0">
                <a:solidFill>
                  <a:srgbClr val="7030A0"/>
                </a:solidFill>
                <a:latin typeface="Inconsolata Medium" pitchFamily="49" charset="0"/>
                <a:ea typeface="Inconsolata Medium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akin to </a:t>
            </a:r>
            <a:r>
              <a:rPr lang="en-IE" sz="2100" b="1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⊆ </a:t>
            </a:r>
            <a:r>
              <a:rPr lang="en-IE" sz="2100" b="1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825698"/>
            <a:ext cx="60960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is transitive: </a:t>
            </a:r>
            <a:r>
              <a:rPr lang="en-IE" sz="2000" dirty="0" err="1" smtClean="0">
                <a:solidFill>
                  <a:schemeClr val="accent5">
                    <a:lumMod val="75000"/>
                  </a:schemeClr>
                </a:solidFill>
                <a:latin typeface="Inconsolata Medium" pitchFamily="49" charset="0"/>
                <a:ea typeface="Inconsolata Medium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or </a:t>
            </a:r>
            <a:r>
              <a:rPr lang="en-IE" sz="2000" dirty="0" err="1" smtClean="0">
                <a:solidFill>
                  <a:srgbClr val="7030A0"/>
                </a:solidFill>
                <a:latin typeface="Inconsolata Medium" pitchFamily="49" charset="0"/>
                <a:ea typeface="Inconsolata Medium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5825698"/>
            <a:ext cx="23622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err="1" smtClean="0">
                <a:solidFill>
                  <a:srgbClr val="7030A0"/>
                </a:solidFill>
                <a:latin typeface="Inconsolata Medium" pitchFamily="49" charset="0"/>
                <a:ea typeface="Inconsolata Medium" pitchFamily="49" charset="0"/>
                <a:cs typeface="CMU Typewriter Text" panose="02000609000000000000" pitchFamily="49" charset="0"/>
              </a:rPr>
              <a:t>rdfs:subClassOf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64008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* Slight but useful simplification for now as classes are not quite sets; we will return to this topic later.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6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Reasoning with </a:t>
            </a:r>
            <a:r>
              <a:rPr lang="en-IE" dirty="0" smtClean="0"/>
              <a:t>RDFS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15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IE"/>
          </a:p>
          <a:p>
            <a:pPr marL="914400" lvl="2" indent="0">
              <a:buNone/>
            </a:pP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662021" y="5943600"/>
            <a:ext cx="781995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general kinds of logical reasoning can we consider?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21" y="1090315"/>
            <a:ext cx="7819957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40875"/>
            <a:ext cx="9144000" cy="754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</a:t>
            </a:r>
            <a:r>
              <a:rPr lang="en-IE"/>
              <a:t>: </a:t>
            </a:r>
            <a:r>
              <a:rPr lang="en-IE" smtClean="0">
                <a:solidFill>
                  <a:schemeClr val="accent6">
                    <a:lumMod val="75000"/>
                  </a:schemeClr>
                </a:solidFill>
              </a:rPr>
              <a:t>Data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4092127"/>
            <a:ext cx="9144000" cy="2765873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814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629" y="1219200"/>
            <a:ext cx="6375627" cy="433852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4641799"/>
            <a:ext cx="4488656" cy="923330"/>
          </a:xfrm>
          <a:prstGeom prst="rect">
            <a:avLst/>
          </a:prstGeom>
          <a:gradFill>
            <a:gsLst>
              <a:gs pos="0">
                <a:srgbClr val="E08E8C"/>
              </a:gs>
              <a:gs pos="100000">
                <a:srgbClr val="F0C3C2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All 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movie directors are human. </a:t>
            </a:r>
            <a:endParaRPr lang="en-IE" i="1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Anthony 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C. Ferrante is a movie 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director. </a:t>
            </a:r>
          </a:p>
          <a:p>
            <a:r>
              <a:rPr lang="en-GB">
                <a:solidFill>
                  <a:schemeClr val="tx1"/>
                </a:solidFill>
              </a:rPr>
              <a:t>∴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Anthony C. Ferrante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IE" b="1" i="1">
                <a:solidFill>
                  <a:schemeClr val="tx1"/>
                </a:solidFill>
                <a:latin typeface="Calibri Light" panose="020F0302020204030204" pitchFamily="34" charset="0"/>
              </a:rPr>
              <a:t>must be</a:t>
            </a:r>
            <a:r>
              <a:rPr lang="en-IE" i="1">
                <a:solidFill>
                  <a:schemeClr val="tx1"/>
                </a:solidFill>
                <a:latin typeface="Calibri Light" panose="020F0302020204030204" pitchFamily="34" charset="0"/>
              </a:rPr>
              <a:t> human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endParaRPr lang="en-IE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err="1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Deductive</a:t>
            </a:r>
            <a:r>
              <a:rPr lang="es-CL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400" dirty="0" err="1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Reasoning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Make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logical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conclusion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rules/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premises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740" y="1369071"/>
            <a:ext cx="6391561" cy="43484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Inductive</a:t>
            </a:r>
            <a:r>
              <a:rPr lang="es-CL" sz="24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400" dirty="0" err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Reasoning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Learn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approximate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rule(s)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premises</a:t>
            </a:r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1645" y="5060311"/>
            <a:ext cx="448865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The first three Sharknado movies were great.</a:t>
            </a:r>
          </a:p>
          <a:p>
            <a:r>
              <a:rPr lang="en-GB">
                <a:solidFill>
                  <a:schemeClr val="tx1"/>
                </a:solidFill>
              </a:rPr>
              <a:t>∴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Sharknado 4 will </a:t>
            </a:r>
            <a:r>
              <a:rPr lang="en-IE" b="1" i="1" smtClean="0">
                <a:solidFill>
                  <a:schemeClr val="tx1"/>
                </a:solidFill>
                <a:latin typeface="Calibri Light" panose="020F0302020204030204" pitchFamily="34" charset="0"/>
              </a:rPr>
              <a:t>probably</a:t>
            </a:r>
            <a:r>
              <a:rPr lang="en-IE" i="1" smtClean="0">
                <a:solidFill>
                  <a:schemeClr val="tx1"/>
                </a:solidFill>
                <a:latin typeface="Calibri Light" panose="020F0302020204030204" pitchFamily="34" charset="0"/>
              </a:rPr>
              <a:t> be great too.</a:t>
            </a:r>
            <a:endParaRPr lang="en-IE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739" y="1358187"/>
            <a:ext cx="6391561" cy="43676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“Reasoning”?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err="1" smtClean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Abductive</a:t>
            </a:r>
            <a:r>
              <a:rPr lang="es-CL" sz="2400" dirty="0" smtClean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400" dirty="0" err="1" smtClean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Reasoning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Guess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premise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/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explanation</a:t>
            </a:r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1644" y="4802498"/>
            <a:ext cx="4488656" cy="92333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rgbClr val="5EDB31"/>
              </a:gs>
              <a:gs pos="100000">
                <a:srgbClr val="5EDB3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Fred saw a movie with sharks in tornados.</a:t>
            </a:r>
          </a:p>
          <a:p>
            <a:r>
              <a:rPr lang="en-IE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All </a:t>
            </a:r>
            <a:r>
              <a:rPr lang="en-IE" i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Sharknado</a:t>
            </a:r>
            <a:r>
              <a:rPr lang="en-IE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IE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movies have sharks in tornados.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∴</a:t>
            </a:r>
            <a:r>
              <a:rPr lang="en-IE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Fred </a:t>
            </a:r>
            <a:r>
              <a:rPr lang="en-IE" b="1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may have</a:t>
            </a:r>
            <a:r>
              <a:rPr lang="en-IE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seen a </a:t>
            </a:r>
            <a:r>
              <a:rPr lang="en-IE" i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Sharknado</a:t>
            </a:r>
            <a:r>
              <a:rPr lang="en-IE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movie.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8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Reasoning</a:t>
            </a:r>
            <a:r>
              <a:rPr lang="es-CL" dirty="0" smtClean="0"/>
              <a:t>: </a:t>
            </a:r>
            <a:r>
              <a:rPr lang="es-CL" dirty="0" err="1" smtClean="0"/>
              <a:t>Summary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arenBoth"/>
            </a:pPr>
            <a:r>
              <a:rPr lang="en-IE" sz="1600" dirty="0" smtClean="0"/>
              <a:t>If </a:t>
            </a:r>
            <a:r>
              <a:rPr lang="en-IE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1600" i="1" dirty="0" err="1" smtClean="0">
                <a:latin typeface="Times New Roman" panose="02020603050405020304" pitchFamily="18" charset="0"/>
                <a:ea typeface="CMU Typewriter Text" panose="02000609000000000000" pitchFamily="49" charset="0"/>
                <a:cs typeface="Times New Roman" panose="02020603050405020304" pitchFamily="18" charset="0"/>
              </a:rPr>
              <a:t>x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,rdf:type,ex:SharknadoMovie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1600" dirty="0" smtClean="0"/>
              <a:t> </a:t>
            </a:r>
            <a:r>
              <a:rPr lang="en-IE" sz="1600" dirty="0"/>
              <a:t>then </a:t>
            </a:r>
            <a:r>
              <a:rPr lang="en-IE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1600" i="1" dirty="0" err="1" smtClean="0">
                <a:latin typeface="Times New Roman" panose="02020603050405020304" pitchFamily="18" charset="0"/>
                <a:ea typeface="CMU Typewriter Text" panose="02000609000000000000" pitchFamily="49" charset="0"/>
                <a:cs typeface="Times New Roman" panose="02020603050405020304" pitchFamily="18" charset="0"/>
              </a:rPr>
              <a:t>x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,ex:depicts,ex:SharksInTornados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r>
              <a:rPr lang="es-CL" sz="1600" dirty="0" smtClean="0"/>
              <a:t>(</a:t>
            </a:r>
            <a:r>
              <a:rPr lang="es-CL" sz="1600" dirty="0" err="1" smtClean="0">
                <a:latin typeface="Inconsolata" panose="00000509000000000000" pitchFamily="49" charset="0"/>
              </a:rPr>
              <a:t>ex:ItsAboutTime</a:t>
            </a:r>
            <a:r>
              <a:rPr lang="es-CL" sz="1600" dirty="0" smtClean="0"/>
              <a:t>,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rdf:type,ex:SharknadoMovie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r>
              <a:rPr lang="es-CL" sz="1600" dirty="0" smtClean="0"/>
              <a:t>(</a:t>
            </a:r>
            <a:r>
              <a:rPr lang="es-CL" sz="1600" dirty="0" err="1" smtClean="0">
                <a:latin typeface="Inconsolata" panose="00000509000000000000" pitchFamily="49" charset="0"/>
              </a:rPr>
              <a:t>ex:ItsAboutTime,ex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depicts,ex:SharksInTornados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endParaRPr lang="en-IE" sz="1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endParaRPr lang="en-IE" sz="18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>
              <a:buAutoNum type="arabicParenBoth"/>
            </a:pPr>
            <a:endParaRPr lang="en-IE" sz="1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s-CL" sz="1800" dirty="0" err="1">
                <a:solidFill>
                  <a:srgbClr val="C00000"/>
                </a:solidFill>
              </a:rPr>
              <a:t>Deductive</a:t>
            </a:r>
            <a:r>
              <a:rPr lang="es-CL" sz="1800" dirty="0">
                <a:solidFill>
                  <a:srgbClr val="C00000"/>
                </a:solidFill>
              </a:rPr>
              <a:t> </a:t>
            </a:r>
            <a:r>
              <a:rPr lang="es-CL" sz="1800" dirty="0" err="1" smtClean="0">
                <a:solidFill>
                  <a:srgbClr val="C0000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(1,2), </a:t>
            </a:r>
            <a:r>
              <a:rPr lang="es-CL" sz="1800" dirty="0" err="1" smtClean="0"/>
              <a:t>conclude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C00000"/>
                </a:solidFill>
              </a:rPr>
              <a:t>(3)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r>
              <a:rPr lang="es-CL" sz="1800" dirty="0" err="1">
                <a:solidFill>
                  <a:srgbClr val="0070C0"/>
                </a:solidFill>
              </a:rPr>
              <a:t>Inductive</a:t>
            </a:r>
            <a:r>
              <a:rPr lang="es-CL" sz="1800" dirty="0">
                <a:solidFill>
                  <a:srgbClr val="0070C0"/>
                </a:solidFill>
              </a:rPr>
              <a:t> </a:t>
            </a:r>
            <a:r>
              <a:rPr lang="es-CL" sz="1800" dirty="0" err="1" smtClean="0">
                <a:solidFill>
                  <a:srgbClr val="0070C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(2,3) (and similar </a:t>
            </a:r>
            <a:r>
              <a:rPr lang="es-CL" sz="1800" dirty="0" err="1" smtClean="0"/>
              <a:t>such</a:t>
            </a:r>
            <a:r>
              <a:rPr lang="es-CL" sz="1800" dirty="0" smtClean="0"/>
              <a:t> </a:t>
            </a:r>
            <a:r>
              <a:rPr lang="es-CL" sz="1800" dirty="0" err="1" smtClean="0"/>
              <a:t>examples</a:t>
            </a:r>
            <a:r>
              <a:rPr lang="es-CL" sz="1800" dirty="0" smtClean="0"/>
              <a:t>), </a:t>
            </a:r>
            <a:r>
              <a:rPr lang="es-CL" sz="1800" dirty="0" err="1" smtClean="0"/>
              <a:t>propose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0070C0"/>
                </a:solidFill>
              </a:rPr>
              <a:t>(1)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r>
              <a:rPr lang="es-CL" sz="1800" dirty="0" err="1">
                <a:solidFill>
                  <a:srgbClr val="00B050"/>
                </a:solidFill>
              </a:rPr>
              <a:t>Abductive</a:t>
            </a:r>
            <a:r>
              <a:rPr lang="es-CL" sz="1800" dirty="0">
                <a:solidFill>
                  <a:srgbClr val="00B050"/>
                </a:solidFill>
              </a:rPr>
              <a:t> </a:t>
            </a:r>
            <a:r>
              <a:rPr lang="es-CL" sz="1800" dirty="0" err="1" smtClean="0">
                <a:solidFill>
                  <a:srgbClr val="00B05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(1,3), </a:t>
            </a:r>
            <a:r>
              <a:rPr lang="es-CL" sz="1800" dirty="0" err="1" smtClean="0"/>
              <a:t>propose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00B050"/>
                </a:solidFill>
              </a:rPr>
              <a:t>(2)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endParaRPr lang="es-CL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3702049"/>
            <a:ext cx="5486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4316114"/>
            <a:ext cx="5486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Reasoning</a:t>
            </a:r>
            <a:r>
              <a:rPr lang="es-CL" dirty="0" smtClean="0"/>
              <a:t>: </a:t>
            </a:r>
            <a:r>
              <a:rPr lang="es-CL" dirty="0" err="1" smtClean="0"/>
              <a:t>Summary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arenBoth"/>
            </a:pPr>
            <a:r>
              <a:rPr lang="en-IE" sz="1600" dirty="0" smtClean="0"/>
              <a:t>If </a:t>
            </a:r>
            <a:r>
              <a:rPr lang="en-IE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1600" i="1" dirty="0" err="1" smtClean="0">
                <a:latin typeface="Times New Roman" panose="02020603050405020304" pitchFamily="18" charset="0"/>
                <a:ea typeface="CMU Typewriter Text" panose="02000609000000000000" pitchFamily="49" charset="0"/>
                <a:cs typeface="Times New Roman" panose="02020603050405020304" pitchFamily="18" charset="0"/>
              </a:rPr>
              <a:t>x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,rdf:type,ex:SharknadoMovie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1600" dirty="0" smtClean="0"/>
              <a:t> </a:t>
            </a:r>
            <a:r>
              <a:rPr lang="en-IE" sz="1600" dirty="0"/>
              <a:t>then </a:t>
            </a:r>
            <a:r>
              <a:rPr lang="en-IE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1600" i="1" dirty="0" err="1" smtClean="0">
                <a:latin typeface="Times New Roman" panose="02020603050405020304" pitchFamily="18" charset="0"/>
                <a:ea typeface="CMU Typewriter Text" panose="02000609000000000000" pitchFamily="49" charset="0"/>
                <a:cs typeface="Times New Roman" panose="02020603050405020304" pitchFamily="18" charset="0"/>
              </a:rPr>
              <a:t>x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,ex:depicts,ex:SharksInTornados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r>
              <a:rPr lang="es-CL" sz="1600" dirty="0" smtClean="0"/>
              <a:t>(</a:t>
            </a:r>
            <a:r>
              <a:rPr lang="es-CL" sz="1600" dirty="0" err="1" smtClean="0">
                <a:latin typeface="Inconsolata" panose="00000509000000000000" pitchFamily="49" charset="0"/>
              </a:rPr>
              <a:t>ex:ItsAboutTime</a:t>
            </a:r>
            <a:r>
              <a:rPr lang="es-CL" sz="1600" dirty="0" smtClean="0"/>
              <a:t>,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rdf:type,ex:SharknadoMovie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r>
              <a:rPr lang="es-CL" sz="1600" dirty="0" smtClean="0"/>
              <a:t>(</a:t>
            </a:r>
            <a:r>
              <a:rPr lang="es-CL" sz="1600" dirty="0" err="1" smtClean="0">
                <a:latin typeface="Inconsolata" panose="00000509000000000000" pitchFamily="49" charset="0"/>
              </a:rPr>
              <a:t>ex:ItsAboutTime,ex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depicts,ex:SharksInTornados</a:t>
            </a: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>
              <a:buAutoNum type="arabicParenBoth"/>
            </a:pPr>
            <a:endParaRPr lang="en-IE" sz="1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endParaRPr lang="en-IE" sz="18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>
              <a:buAutoNum type="arabicParenBoth"/>
            </a:pPr>
            <a:endParaRPr lang="en-IE" sz="1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s-CL" sz="1800" dirty="0" err="1">
                <a:solidFill>
                  <a:srgbClr val="C00000"/>
                </a:solidFill>
              </a:rPr>
              <a:t>Deductive</a:t>
            </a:r>
            <a:r>
              <a:rPr lang="es-CL" sz="1800" dirty="0">
                <a:solidFill>
                  <a:srgbClr val="C00000"/>
                </a:solidFill>
              </a:rPr>
              <a:t> </a:t>
            </a:r>
            <a:r>
              <a:rPr lang="es-CL" sz="1800" dirty="0" err="1" smtClean="0">
                <a:solidFill>
                  <a:srgbClr val="C0000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(1,2), </a:t>
            </a:r>
            <a:r>
              <a:rPr lang="es-CL" sz="1800" dirty="0" err="1" smtClean="0"/>
              <a:t>conclude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C00000"/>
                </a:solidFill>
              </a:rPr>
              <a:t>(3)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r>
              <a:rPr lang="es-CL" sz="1800" dirty="0" err="1">
                <a:solidFill>
                  <a:srgbClr val="0070C0"/>
                </a:solidFill>
              </a:rPr>
              <a:t>Inductive</a:t>
            </a:r>
            <a:r>
              <a:rPr lang="es-CL" sz="1800" dirty="0">
                <a:solidFill>
                  <a:srgbClr val="0070C0"/>
                </a:solidFill>
              </a:rPr>
              <a:t> </a:t>
            </a:r>
            <a:r>
              <a:rPr lang="es-CL" sz="1800" dirty="0" err="1" smtClean="0">
                <a:solidFill>
                  <a:srgbClr val="0070C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(2,3) (and similar </a:t>
            </a:r>
            <a:r>
              <a:rPr lang="es-CL" sz="1800" dirty="0" err="1" smtClean="0"/>
              <a:t>such</a:t>
            </a:r>
            <a:r>
              <a:rPr lang="es-CL" sz="1800" dirty="0" smtClean="0"/>
              <a:t> </a:t>
            </a:r>
            <a:r>
              <a:rPr lang="es-CL" sz="1800" dirty="0" err="1" smtClean="0"/>
              <a:t>examples</a:t>
            </a:r>
            <a:r>
              <a:rPr lang="es-CL" sz="1800" dirty="0" smtClean="0"/>
              <a:t>), </a:t>
            </a:r>
            <a:r>
              <a:rPr lang="es-CL" sz="1800" dirty="0" err="1" smtClean="0"/>
              <a:t>propose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0070C0"/>
                </a:solidFill>
              </a:rPr>
              <a:t>(1)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r>
              <a:rPr lang="es-CL" sz="1800" dirty="0" err="1">
                <a:solidFill>
                  <a:srgbClr val="00B050"/>
                </a:solidFill>
              </a:rPr>
              <a:t>Abductive</a:t>
            </a:r>
            <a:r>
              <a:rPr lang="es-CL" sz="1800" dirty="0">
                <a:solidFill>
                  <a:srgbClr val="00B050"/>
                </a:solidFill>
              </a:rPr>
              <a:t> </a:t>
            </a:r>
            <a:r>
              <a:rPr lang="es-CL" sz="1800" dirty="0" err="1" smtClean="0">
                <a:solidFill>
                  <a:srgbClr val="00B050"/>
                </a:solidFill>
              </a:rPr>
              <a:t>Reasoning</a:t>
            </a:r>
            <a:r>
              <a:rPr lang="es-CL" sz="1800" dirty="0" smtClean="0"/>
              <a:t>:	</a:t>
            </a:r>
            <a:r>
              <a:rPr lang="es-CL" sz="1800" dirty="0" err="1" smtClean="0"/>
              <a:t>Given</a:t>
            </a:r>
            <a:r>
              <a:rPr lang="es-CL" sz="1800" dirty="0" smtClean="0"/>
              <a:t> (1,3), </a:t>
            </a:r>
            <a:r>
              <a:rPr lang="es-CL" sz="1800" dirty="0" err="1" smtClean="0"/>
              <a:t>propose</a:t>
            </a:r>
            <a:r>
              <a:rPr lang="es-CL" sz="1800" dirty="0" smtClean="0"/>
              <a:t> </a:t>
            </a:r>
            <a:r>
              <a:rPr lang="es-CL" sz="1800" dirty="0" smtClean="0">
                <a:solidFill>
                  <a:srgbClr val="00B050"/>
                </a:solidFill>
              </a:rPr>
              <a:t>(2)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357699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019800"/>
            <a:ext cx="8153400" cy="715962"/>
          </a:xfrm>
        </p:spPr>
        <p:txBody>
          <a:bodyPr>
            <a:normAutofit fontScale="90000"/>
          </a:bodyPr>
          <a:lstStyle/>
          <a:p>
            <a:pPr algn="r"/>
            <a:r>
              <a:rPr lang="en-IE" dirty="0" smtClean="0"/>
              <a:t>... the only form of </a:t>
            </a:r>
            <a:r>
              <a:rPr lang="en-IE" dirty="0" smtClean="0"/>
              <a:t>reasoning here </a:t>
            </a:r>
            <a:r>
              <a:rPr lang="en-IE" dirty="0" smtClean="0"/>
              <a:t>that is "certain"</a:t>
            </a:r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240" y="1219200"/>
            <a:ext cx="6045519" cy="4534140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609600" y="4270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Alegreya Sans SC Light" panose="00000400000000000000" pitchFamily="2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E" smtClean="0"/>
              <a:t>RDFS reasoning is deductive ...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8101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6" y="1198404"/>
            <a:ext cx="7107441" cy="3152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9895" y="5105400"/>
            <a:ext cx="778421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 the above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schema,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deduce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 ...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5774867"/>
            <a:ext cx="7748274" cy="527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conclusions can we deduce?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7304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8" y="1219202"/>
            <a:ext cx="8547075" cy="2100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Some of the conclusions 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86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Not shown (for the sake of my/our sanity):</a:t>
            </a:r>
          </a:p>
          <a:p>
            <a:pPr lvl="1"/>
            <a:r>
              <a:rPr lang="en-IE" dirty="0" smtClean="0">
                <a:latin typeface="Calibri Light" panose="020F0302020204030204" pitchFamily="34" charset="0"/>
              </a:rPr>
              <a:t>Everything is of type </a:t>
            </a:r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dirty="0" smtClean="0">
                <a:latin typeface="Calibri Light" panose="020F0302020204030204" pitchFamily="34" charset="0"/>
              </a:rPr>
              <a:t>All classes are sub-class of </a:t>
            </a:r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  <a:p>
            <a:pPr lvl="1"/>
            <a:r>
              <a:rPr lang="en-IE" dirty="0" smtClean="0">
                <a:latin typeface="Calibri Light" panose="020F0302020204030204" pitchFamily="34" charset="0"/>
              </a:rPr>
              <a:t>RDF/RDFS properties are of type </a:t>
            </a:r>
            <a:r>
              <a:rPr lang="en-IE" dirty="0" err="1" smtClean="0">
                <a:solidFill>
                  <a:srgbClr val="0000FF"/>
                </a:solidFill>
                <a:latin typeface="Inconsolata" panose="020B0609030003000000" pitchFamily="49" charset="0"/>
              </a:rPr>
              <a:t>rdf:Property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Sharktopus just one movie …</a:t>
            </a:r>
            <a:endParaRPr lang="en-IE" dirty="0"/>
          </a:p>
        </p:txBody>
      </p:sp>
      <p:pic>
        <p:nvPicPr>
          <p:cNvPr id="1026" name="Picture 2" descr="Image result for sharktopu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5105400" cy="288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5774867"/>
            <a:ext cx="7748274" cy="5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9895" y="5105400"/>
            <a:ext cx="778421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 the above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schema,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deduce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 ...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RDFS definitions apply to any </a:t>
            </a:r>
            <a:r>
              <a:rPr lang="en-IE" smtClean="0"/>
              <a:t>movie ...</a:t>
            </a:r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5774867"/>
            <a:ext cx="7748274" cy="5279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6" y="1198404"/>
            <a:ext cx="7107441" cy="31527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5698669"/>
            <a:ext cx="8229600" cy="702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8" y="5777678"/>
            <a:ext cx="7788250" cy="52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5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41" y="4379435"/>
            <a:ext cx="6605935" cy="2039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RDF often drawn as a (directed, labelled) graph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5740718" cy="2491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144870"/>
            <a:ext cx="3124199" cy="4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RDFS definitions apply to any </a:t>
            </a:r>
            <a:r>
              <a:rPr lang="en-IE" smtClean="0"/>
              <a:t>movie ...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0" y="1219201"/>
            <a:ext cx="8563902" cy="209480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191000"/>
            <a:ext cx="8229600" cy="228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mtClean="0">
                <a:solidFill>
                  <a:srgbClr val="FF0000"/>
                </a:solidFill>
                <a:latin typeface="Calibri Light" panose="020F0302020204030204" pitchFamily="34" charset="0"/>
              </a:rPr>
              <a:t>Not shown (for the sake of my/our sanity):</a:t>
            </a:r>
          </a:p>
          <a:p>
            <a:pPr lvl="1"/>
            <a:r>
              <a:rPr lang="en-IE" smtClean="0">
                <a:latin typeface="Calibri Light" panose="020F0302020204030204" pitchFamily="34" charset="0"/>
              </a:rPr>
              <a:t>Everything is of type </a:t>
            </a:r>
            <a:r>
              <a:rPr lang="en-IE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</a:p>
          <a:p>
            <a:pPr lvl="1"/>
            <a:r>
              <a:rPr lang="en-IE" smtClean="0">
                <a:latin typeface="Calibri Light" panose="020F0302020204030204" pitchFamily="34" charset="0"/>
              </a:rPr>
              <a:t>All classes are sub-class of </a:t>
            </a:r>
            <a:r>
              <a:rPr lang="en-IE" smtClean="0">
                <a:solidFill>
                  <a:srgbClr val="0000FF"/>
                </a:solidFill>
                <a:latin typeface="Inconsolata" panose="020B0609030003000000" pitchFamily="49" charset="0"/>
              </a:rPr>
              <a:t>rdfs:Resource</a:t>
            </a:r>
          </a:p>
          <a:p>
            <a:pPr lvl="1"/>
            <a:r>
              <a:rPr lang="en-IE" smtClean="0">
                <a:latin typeface="Calibri Light" panose="020F0302020204030204" pitchFamily="34" charset="0"/>
              </a:rPr>
              <a:t>RDF/RDFS properties are of type </a:t>
            </a:r>
            <a:r>
              <a:rPr lang="en-IE" smtClean="0">
                <a:solidFill>
                  <a:srgbClr val="0000FF"/>
                </a:solidFill>
                <a:latin typeface="Inconsolata" panose="020B0609030003000000" pitchFamily="49" charset="0"/>
              </a:rPr>
              <a:t>rdf:Property</a:t>
            </a:r>
            <a:endParaRPr lang="en-IE" dirty="0" smtClean="0">
              <a:solidFill>
                <a:srgbClr val="0000FF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Apply RDFS reasoning using “rules”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947013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7526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95299" y="22860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3400" y="47244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5298" y="4910559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43000" y="5809128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(Don’t worry about rdfD1, rdfs1, rdfs12, rdfs13)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2680156"/>
            <a:ext cx="2994013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399" y="3289300"/>
            <a:ext cx="2994013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398" y="4502378"/>
            <a:ext cx="2994013" cy="2154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  <a:endParaRPr lang="en-IE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5" grpId="0"/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Apply RDFS reasoning using “rules”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I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947013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7526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95299" y="22860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3400" y="4724400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5298" y="4910559"/>
            <a:ext cx="8023213" cy="228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143000" y="5809128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(Don’t worry about rdfD1, rdfs1, rdfs12, rdfs13)</a:t>
            </a:r>
          </a:p>
        </p:txBody>
      </p:sp>
    </p:spTree>
    <p:extLst>
      <p:ext uri="{BB962C8B-B14F-4D97-AF65-F5344CB8AC3E}">
        <p14:creationId xmlns:p14="http://schemas.microsoft.com/office/powerpoint/2010/main" val="25332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Axiomatic triples: Always true in RDFS</a:t>
            </a:r>
            <a:endParaRPr lang="en-IE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98" y="1143000"/>
            <a:ext cx="6219825" cy="512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3413346"/>
            <a:ext cx="8023213" cy="291125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3399" y="2209801"/>
            <a:ext cx="8023213" cy="762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43000" y="6347012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(Don’t worry about </a:t>
            </a:r>
            <a:r>
              <a:rPr lang="en-IE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greyed-out triples)</a:t>
            </a:r>
            <a:endParaRPr lang="en-IE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Reasoning in RDFS over RDF graph </a:t>
            </a:r>
            <a:r>
              <a:rPr lang="en-IE" i="1" dirty="0" smtClean="0"/>
              <a:t>G</a:t>
            </a:r>
            <a:endParaRPr lang="en-IE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Add axiomatic triples to </a:t>
            </a:r>
            <a:r>
              <a:rPr lang="en-IE" i="1" dirty="0" smtClean="0">
                <a:latin typeface="Calibri Light" panose="020F0302020204030204" pitchFamily="34" charset="0"/>
              </a:rPr>
              <a:t>G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Apply rules exhaustively, adding conclusions to </a:t>
            </a:r>
            <a:r>
              <a:rPr lang="en-IE" i="1" dirty="0" smtClean="0">
                <a:latin typeface="Calibri Light" panose="020F0302020204030204" pitchFamily="34" charset="0"/>
              </a:rPr>
              <a:t>G</a:t>
            </a:r>
            <a:r>
              <a:rPr lang="en-IE" dirty="0" smtClean="0"/>
              <a:t>, until nothing new found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679895" y="4114800"/>
            <a:ext cx="778421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Will this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always finish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? Or </a:t>
            </a:r>
            <a:r>
              <a:rPr lang="en-IE" sz="24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</a:t>
            </a:r>
            <a:r>
              <a:rPr lang="en-IE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it run forever?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895" y="4876800"/>
            <a:ext cx="778421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long as we do not “invent” new terms, and axiomatic triples are finite, the process must end once </a:t>
            </a:r>
            <a:r>
              <a:rPr lang="en-IE" sz="2400" i="1" dirty="0" smtClean="0">
                <a:latin typeface="Calibri Light" panose="020F0302020204030204" pitchFamily="34" charset="0"/>
              </a:rPr>
              <a:t>G </a:t>
            </a:r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has all possible combinations of terms as triples (or before).</a:t>
            </a:r>
            <a:endParaRPr lang="en-IE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8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0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RDFS (1.1): </a:t>
            </a:r>
            <a:r>
              <a:rPr lang="en-IE" dirty="0" smtClean="0"/>
              <a:t>A Web Standard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7" y="1282700"/>
            <a:ext cx="776287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126558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http://www.w3.org/TR/rdf-schema/</a:t>
            </a:r>
          </a:p>
        </p:txBody>
      </p:sp>
    </p:spTree>
    <p:extLst>
      <p:ext uri="{BB962C8B-B14F-4D97-AF65-F5344CB8AC3E}">
        <p14:creationId xmlns:p14="http://schemas.microsoft.com/office/powerpoint/2010/main" val="32329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4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RDF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RDF Terms used as predicate</a:t>
            </a:r>
          </a:p>
          <a:p>
            <a:pPr lvl="1"/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rdf:type</a:t>
            </a:r>
            <a:r>
              <a:rPr lang="en-GB" dirty="0" smtClean="0"/>
              <a:t>,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ex:firstMovie</a:t>
            </a:r>
            <a:r>
              <a:rPr lang="en-GB" dirty="0" smtClean="0"/>
              <a:t>,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ex:stars</a:t>
            </a:r>
            <a:r>
              <a:rPr lang="en-GB" dirty="0" smtClean="0"/>
              <a:t>, etc.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8" y="3276605"/>
            <a:ext cx="7945765" cy="35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 Classes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Used to conceptually group resources</a:t>
            </a:r>
          </a:p>
          <a:p>
            <a:pPr lvl="1"/>
            <a:r>
              <a:rPr lang="en-IE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ex:Movie</a:t>
            </a:r>
            <a:r>
              <a:rPr lang="en-IE" dirty="0" smtClean="0"/>
              <a:t>, </a:t>
            </a:r>
            <a:r>
              <a:rPr lang="en-IE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ex:Actor</a:t>
            </a:r>
            <a:r>
              <a:rPr lang="en-IE" dirty="0" smtClean="0"/>
              <a:t>, </a:t>
            </a:r>
            <a:r>
              <a:rPr lang="en-IE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ex:Series</a:t>
            </a:r>
            <a:r>
              <a:rPr lang="en-IE" dirty="0" smtClean="0"/>
              <a:t>, etc. </a:t>
            </a:r>
            <a:endParaRPr lang="en-IE" dirty="0"/>
          </a:p>
          <a:p>
            <a:pPr lvl="1"/>
            <a:r>
              <a:rPr lang="en-IE" dirty="0" smtClean="0"/>
              <a:t>Uses predicate </a:t>
            </a:r>
            <a:r>
              <a:rPr lang="en-IE" dirty="0" err="1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/>
              <a:t> to type a resource</a:t>
            </a:r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8" y="3276608"/>
            <a:ext cx="7946915" cy="35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Today's topic ...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41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301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How to capture logic?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2046292" y="2286000"/>
            <a:ext cx="4975215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should we capture logic on the Semantic Web?</a:t>
            </a:r>
            <a:endParaRPr lang="en-IE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2289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5cm}&#10;\begin{document}&#10;\begin{tikzpicture}&#10;&#10;\node[iri,anchor=center] (p1) {Ireland};&#10;\node[iri, right=\hgap of p1.center,anchor=center] (p2) {Europe}&#10;  edge[arrin] node[fill=white] {partOf} (p1.east);&#10;\node[iri, above=\vgap of p2.center,anchor=center] (p3) {Country}&#10; edge[arrin] node[fill=white] {a} (p1.east);&#10;\node[iri, below=\vgap of p2.center,anchor=center] (p4) {Dublin}&#10; edge[arrin] node[fill=white] {capital} (p1.east);&#10;\node[lit,right=\hgap of p4.center,anchor=center,blue,bottom color=blue!20] (p5)&#10; {\color{blue}1000000}&#10;  edge[arrin,blue] node[fill=white] {\color{blue}population} (p4.east);&#10;&#10;%\node [below right] at (current bounding box.north west) {\large ($G$)};&#10;\end{tikzpicture}&#10;\end{document}"/>
  <p:tag name="IGUANATEXSIZE" val="20"/>
  <p:tag name="IGUANATEXCURSOR" val="240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&#10;\pagestyle{empty}&#10;&#10;\begin{document}&#10;\noindent&#10;\sf&#10;\begin{tabular}{|l|l|l|}&#10;\hline&#10;\color{gray} \textit{subject} &amp; \color{gray} \textit{predicate} &amp; \color{gray} \textit{object}\\\hline\hline&#10;Ireland &amp; partOf &amp; Europe \\&#10;Ireland &amp; a &amp; Country \\&#10;Ireland &amp; capital &amp; Dublin \\\hline\hline&#10;\color{blue}Dublin &amp; \color{blue}population &amp; \color{blue}1,000,000\\\hline&#10;\end{tabular}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listings}&#10;\usepackage{xcolor}&#10;\usepackage{textcomp}&#10;\usepackage{wasysym}&#10;\usepackage{mathtools}&#10;&#10;\pagestyle{empty}&#10;&#10;\begin{document}&#10;\noindent&#10;\color{gray} $\mathsf{subject} \xrightarrow{\mathsf{predicate}} \mathsf{object}$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orange,fill=white] {ex:firstMovie} (p1.east);&#10;&#10; \node[lit, above=\vgap of p2.center,anchor=center] (p4) {&quot;2013-07-11&quot;\textasciicircum\textasciicircum xsd:date}&#10;  edge[arrin] node[orange,fill=white] {ex:firstAired} (p2);&#10;&#10;\node[iri,right=\hgap of p2.center,anchor=center] (p5) {ex:TaraReid}&#10; edge[arrin] node[orange,fill=white] {ex:stars} (p2.east);&#10; &#10;\node[iri,below=\vgap of p5.center,anchor=center] (a) {ex:Actor}&#10;  edge[arrin] node[orange,fill=white] {rdf:type} (p5); &#10;&#10;\node[iri,below=\vgap of a.center,anchor=center] (p6) {ex:IanZiering}&#10;  edge[arrout] node[orange,fill=white] {rdf:type} (a)&#10;  edge[arrin] node[orange,fill=white] {ex:stars} (p2.east);&#10;  &#10;\node[lit,above=\vgap of p5.center,anchor=center] (p3) {&quot;Sharknado&quot;@en}&#10; edge[arrin] node[orange,fill=white] {ex:title} (p2.east);&#10;  &#10;\node[iri, below=\vgap of v1.center,anchor=center] (p7) {ex:Sharknado2}&#10;  edge[arrin] node[orange,fill=white] {ex:secondMovie} (p1.east);&#10;  &#10;\node[iri, below=\vgap of p2.center,anchor=center] (p8) {ex:Movie}&#10;    edge[arrin] node[orange,fill=white] {rdf:type} (p7)&#10;    edge[arrin] node[orange,fill=white] {rdf:type} (p2);&#10;    &#10;\node[lit, below=\vgap of p7.center,anchor=center] (l) {&quot;Sharknado 2:\ The Second One&quot;@en}&#10;  edge[arrin] node[orange,fill=white] {ex:title} (p7); &#10;  &#10;    &#10;\node[iri, below=\vgap of p1.center,anchor=center] (s) {ex:Series}&#10;  edge[arrin] node[orange,fill=white] {rdf:type} (p1);   &#10;&#10;%\node [below right] at (current bounding box.north west) {\large ($G$)};&#10;\end{tikzpicture}&#10;\end{document}"/>
  <p:tag name="IGUANATEXSIZE" val="20"/>
  <p:tag name="IGUANATEXCURSOR" val="19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,8516"/>
  <p:tag name="ORIGINALWIDTH" val="720,0347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6cm}&#10;\begin{document}&#10;\begin{tikzpicture}&#10;&#10;\node[iri,anchor=center] (p1) {ex:SharknadoSeries};&#10;&#10;\node [right=\hgap of p1.center,anchor=center] (v1) {};&#10;&#10;\node[iri, above=\vgap of v1.center,anchor=center] (p2) {ex:Sharknado}&#10;  edge[arrin] node[fill=white] {ex:firstMovie} (p1.east);&#10;&#10; \node[lit, above=\vgap of p2.center,anchor=center] (p4) {&quot;2013-07-11&quot;\textasciicircum\textasciicircum xsd:date}&#10;  edge[arrin] node[fill=white] {ex:firstAired} (p2);&#10;&#10;\node[iri,right=\hgap of p2.center,anchor=center] (p5) {ex:TaraReid}&#10; edge[arrin] node[fill=white] {ex:stars} (p2.east);&#10; &#10;\node[iri,below=\vgap of p5.center,anchor=center,purple] (a) {ex:Actor}&#10;  edge[arrin] node[orange,fill=white] {rdf:type} (p5); &#10;&#10;\node[iri,below=\vgap of a.center,anchor=center] (p6) {ex:IanZiering}&#10;  edge[arrout] node[orange,fill=white] {rdf:type} (a)&#10;  edge[arrin] node[fill=white] {ex:stars} (p2.east);&#10;  &#10;\node[lit,above=\vgap of p5.center,anchor=center] (p3) {&quot;Sharknado&quot;@en}&#10; edge[arrin] node[fill=white] {ex:title} (p2.east);&#10;  &#10;\node[iri, below=\vgap of v1.center,anchor=center] (p7) {ex:Sharknado2}&#10;  edge[arrin] node[fill=white] {ex:secondMovie} (p1.east);&#10;  &#10;\node[iri, below=\vgap of p2.center,anchor=center, purple] (p8) {ex:Movie}&#10;    edge[arrin] node[orange,fill=white] {rdf:type} (p7)&#10;    edge[arrin] node[orange,fill=white] {rdf:type} (p2);&#10;    &#10;\node[lit, below=\vgap of p7.center,anchor=center] (l) {&quot;Sharknado 2:\ The Second One&quot;@en}&#10;  edge[arrin] node[fill=white] {ex:title} (p7); &#10;  &#10;    &#10;\node[iri, below=\vgap of p1.center,anchor=center,purple] (s) {ex:Series}&#10;  edge[arrin] node[orange,fill=white] {rdf:type} (p1);   &#10;&#10;%\node [below right] at (current bounding box.north west) {\large ($G$)};&#10;\end{tikzpicture}&#10;\end{document}"/>
  <p:tag name="IGUANATEXSIZE" val="20"/>
  <p:tag name="IGUANATEXCURSOR" val="237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48.8939"/>
  <p:tag name="LATEXADDIN" val="\documentclass{article}&#10;\usepackage{amsmath}&#10;\usepackage{xcolor}&#10;\usepackage{wasysym}&#10;&#10;\pagestyle{empty}&#10;\begin{document}&#10;\noindent&#10;\sf \color{orange}&#10;ex:containsPlace&#10;\end{document}"/>
  <p:tag name="IGUANATEXSIZE" val="24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24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48.8939"/>
  <p:tag name="LATEXADDIN" val="\documentclass{article}&#10;\usepackage{amsmath}&#10;\usepackage{xcolor}&#10;\usepackage{wasysym}&#10;&#10;\pagestyle{empty}&#10;\begin{document}&#10;\noindent&#10;\sf \color{orange}&#10;ex:containsPlace&#10;\end{document}"/>
  <p:tag name="IGUANATEXSIZE" val="24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24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48.8939"/>
  <p:tag name="LATEXADDIN" val="\documentclass{article}&#10;\usepackage{amsmath}&#10;\usepackage{xcolor}&#10;\usepackage{wasysym}&#10;&#10;\pagestyle{empty}&#10;\begin{document}&#10;\noindent&#10;\sf \color{orange}&#10;ex:containsPlace&#10;\end{document}"/>
  <p:tag name="IGUANATEXSIZE" val="24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24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ity&#10;\end{document}"/>
  <p:tag name="IGUANATEXSIZE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ountry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Place&#10;\end{document}"/>
  <p:tag name="IGUANATEXSIZE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CapitalCity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ex:Town&#10;\end{document}"/>
  <p:tag name="IGUANATEXSIZE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foaf:Person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apitalCity&#10;\end{document}"/>
  <p:tag name="IGUANATEXSIZE" val="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ex:hasCity&#10;\end{document}"/>
  <p:tag name="IGUANATEXSIZE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orange}&#10;foaf:familyName&#10;\end{document}"/>
  <p:tag name="IGUANATEXSIZE" val="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48.8939"/>
  <p:tag name="LATEXADDIN" val="\documentclass{article}&#10;\usepackage{amsmath}&#10;\usepackage{xcolor}&#10;\usepackage{wasysym}&#10;&#10;\pagestyle{empty}&#10;\begin{document}&#10;\noindent&#10;\sf \color{orange}&#10;ex:containsPlace&#10;\end{document}"/>
  <p:tag name="IGUANATEXSIZE" val="24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24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????&#10;\end{document}"/>
  <p:tag name="IGUANATEXSIZE" val="3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!50!red}&#10;rdfs:domain&#10;\end{document}"/>
  <p:tag name="IGUANATEXSIZE" val="3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30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}&#10;rdfs:Resource&#10;\end{document}"/>
  <p:tag name="IGUANATEXSIZE" val="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wasysym}&#10;&#10;\pagestyle{empty}&#10;\begin{document}&#10;\noindent&#10;\sf \color{blue!50!red}&#10;rdfs:domain&#10;\end{document}"/>
  <p:tag name="IGUANATEXSIZE" val="3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2.4335"/>
  <p:tag name="LATEXADDIN" val="\documentclass{article}&#10;\usepackage{amsmath}&#10;\usepackage{xcolor}&#10;\usepackage{wasysym}&#10;&#10;\pagestyle{empty}&#10;\begin{document}&#10;\noindent&#10;\sf \color{orange}&#10;ex:hasPart&#10;\end{document}"/>
  <p:tag name="IGUANATEXSIZE" val="30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,8981"/>
  <p:tag name="ORIGINALWIDTH" val="720,3619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oak) {ex:Oak};&#10;&#10;\node[iri,anchor=center,left=3cm of oak.center] (tree) {ex:TreeSpecies} edge[arrin] node[fill=white] {rdf:type} (oak.west);&#10;&#10;\node[iri,anchor=center,below=\vgap of oak.center] (tree) {ex:BowthorpeOak} edge[arrout] node[fill=white] {rdf:type} (oak.south);&#10;&#10;\node[iri,anchor=center,right=\hgap of oak.center] (tree) {ex:Tree} edge[arrin] node[fill=white] {rdfs:subClassOf} (oak.east);&#10;&#10;&#10;\end{tikzpicture}&#10;\end{document}"/>
  <p:tag name="IGUANATEXSIZE" val="20"/>
  <p:tag name="IGUANATEXCURSOR" val="220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8,779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3cm}&#10;\begin{document}&#10;\begin{tikzpicture}&#10;&#10;\node[iri,anchor=center] (movie) {mov:Movie};&#10;&#10;\node[iri,anchor=center,below=\vgap of movie.center] (comedy) {mov:ComedyMovie} edge[arrout] node[fill=white] {rdfs:subClassOf} (movie.south);&#10;&#10;\node[iri,anchor=center,right=\hgap of comedy.center] (action) {mov:ActionMovie} edge[arrout] node[fill=white,xshift=1cm] {rdfs:subClassOf} (movie.south);&#10;&#10;\node[iri,anchor=center,left=\hgap of comedy.center] (horror) {mov:HorrorMovie} edge[arrout] node[fill=white,xshift=-1cm] {rdfs:subClassOf} (movie.south);&#10;&#10;\node[iri,anchor=center,above=5cm of movie.center] (person)&#10;{foaf:Person};&#10;&#10;\node[iri,anchor=center,below=\vgap of person.center] (director) {mov:Director} edge[arrout] node[fill=white] {rdfs:subClassOf} (person.south);&#10;&#10;\node[iri,anchor=center,right=\hgap of director.center] (actor) {mov:Actor} edge[arrout] node[fill=white,xshift=1cm] {rdfs:subClassOf} (person.south);&#10;&#10;\node[iri,anchor=center,left=\hgap of director.center] (producer) {mov:Producer} edge[arrout] node[fill=white,xshift=-1cm] {rdfs:subClassOf} (person.south);&#10;&#10;\node[iri,anchor=center,below=\vgap of director.center] (directed) {mov:directed} &#10;  edge[arrout] node[fill=white] {rdfs:domain} (director.south)&#10;  edge[arrout] node[fill=white] {rdfs:range} (movie.north);&#10;&#10;\node[iri,anchor=center,below=\vgap of producer.center] (produced) {mov:produced} &#10;  edge[arrout] node[fill=white] {rdfs:domain} (producer.south)&#10;  edge[arrout] node[fill=white] {rdfs:range} (movie.north);&#10;  &#10;\node[iri,anchor=center,below=\vgap of actor.center] (acted) {mov:actedIn} &#10;  edge[arrout] node[fill=white] {rdfs:domain} (actor.south)&#10;  edge[arrout] node[fill=white] {rdfs:range} (movie.north);&#10;&#10;\node[iri,anchor=center,right=5cm of acted.center,purple] (starred) {mov:starredIn} &#10;  edge[arrout] node[fill=white] {rdfs:domain} (actor.east)&#10;  edge[arrout] node[fill=white] {rdfs:range} (movie.east)&#10;  edge[arrout] node[fill=white] {rdfs:subPropertyOf} (acted.east);&#10;&#10;&#10;\end{tikzpicture}&#10;\end{document}"/>
  <p:tag name="IGUANATEXSIZE" val="20"/>
  <p:tag name="IGUANATEXCURSOR" val="34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63,386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left=4cm of st.center] (er) {ex:EricRoberts} edge[arrout] node[fill=white,text=purple] {mov:starredIn} (st);&#10;\end{tikzpicture}&#10;\end{document}"/>
  <p:tag name="IGUANATEXSIZE" val="20"/>
  <p:tag name="IGUANATEXCURSOR" val="19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.772"/>
  <p:tag name="ORIGINALWIDTH" val="720.0347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right=7cm of st.center] (er) {ex:EricRoberts} edge[arrout] node[fill=white] {&#10;\begin{tabular}{@{}c@{}}mov:starredIn\\mov:actedIn\end{tabular}} (st.east);&#10;&#10;\node[iri,anchor=center,right=4cm of er.center] (per) {foaf:Person} &#10;   edge[arrin] node[fill=white] {rdf:type} (er)&#10;   edge[loop above] node[fill=white] {\tt\footnotesize rdfs:subClassOf} (prop);&#10;&#10;&#10;\node[iri,anchor=center,above=\vgap of st.center] (mov) {mov:Movie} &#10; edge[arrin] node[fill=white] {rdf:type} (st.north)&#10; edge[loop left] node[fill=white] {\tt\footnotesize rdfs:subClassOf} (mov);&#10; &#10;\node[iri,anchor=center,above=\vgap of er.center] (act) {mov:Actor} &#10; edge[arrin] node[fill=white] {rdf:type} (er.north)&#10; edge[loop right] node[fill=white] {\tt\footnotesize rdfs:subClassOf} (mov);&#10; &#10;\node[iri,anchor=center,right=3.2cm of mov.center] (class)&#10;{rdfs:Class}&#10; edge[arrin] node[fill=white] {rdf:type} (mov.east)&#10; edge[arrin] node[fill=white] {rdf:type} (act.west)&#10; edge[loop below] node[fill=white] {\tt\footnotesize rdfs:subClassOf} (class);&#10; &#10;\node[iri,anchor=center,above=\vgap of class.center] (prop)&#10;{rdf:Property}&#10; edge[arrout] node[fill=white] {rdf:type} (class.north)&#10; edge[loop above] node[fill=white] {\tt\footnotesize rdfs:subClassOf} (prop); &#10; &#10;\node[iri,anchor=center,above=\vgap of mov.center] (acts) {mov:actedIn}&#10;  edge[loop left] node[fill=white] {\tt\footnotesize rdfs:subPropertyOf} (mov)&#10;  edge[arrout] node[fill=white] {rdf:type} (prop.west);&#10;&#10;\node[iri,anchor=center,above=\vgap of act.center] (stars) {mov:starredIn}&#10;  edge[loop right] node[fill=white] {\tt\footnotesize rdfs:subPropertyOf} (mov)&#10;  edge[arrout] node[fill=white] {rdf:type} (prop.east);&#10;&#10;&#10;\end{tikzpicture}&#10;\end{document}"/>
  <p:tag name="IGUANATEXSIZE" val="20"/>
  <p:tag name="IGUANATEXCURSOR" val="208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63,386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left=4cm of st.center] (er) {ex:EricRoberts} edge[arrout] node[fill=white,text=purple] {mov:starredIn} (st);&#10;\end{tikzpicture}&#10;\end{document}"/>
  <p:tag name="IGUANATEXSIZE" val="20"/>
  <p:tag name="IGUANATEXCURSOR" val="19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63,386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] (st) {ex:Sharktopus};&#10;&#10;\node[iri,anchor=center,left=4cm of st.center] (er) {ex:EricRoberts} edge[arrout] node[fill=white,text=purple] {mov:starredIn} (st);&#10;\end{tikzpicture}&#10;\end{document}"/>
  <p:tag name="IGUANATEXSIZE" val="20"/>
  <p:tag name="IGUANATEXCURSOR" val="19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8,779"/>
  <p:tag name="ORIGINALWIDTH" val="719,707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3cm}&#10;\begin{document}&#10;\begin{tikzpicture}&#10;&#10;\node[iri,anchor=center] (movie) {mov:Movie};&#10;&#10;\node[iri,anchor=center,below=\vgap of movie.center] (comedy) {mov:ComedyMovie} edge[arrout] node[fill=white] {rdfs:subClassOf} (movie.south);&#10;&#10;\node[iri,anchor=center,right=\hgap of comedy.center] (action) {mov:ActionMovie} edge[arrout] node[fill=white,xshift=1cm] {rdfs:subClassOf} (movie.south);&#10;&#10;\node[iri,anchor=center,left=\hgap of comedy.center] (horror) {mov:HorrorMovie} edge[arrout] node[fill=white,xshift=-1cm] {rdfs:subClassOf} (movie.south);&#10;&#10;\node[iri,anchor=center,above=5cm of movie.center] (person)&#10;{foaf:Person};&#10;&#10;\node[iri,anchor=center,below=\vgap of person.center] (director) {mov:Director} edge[arrout] node[fill=white] {rdfs:subClassOf} (person.south);&#10;&#10;\node[iri,anchor=center,right=\hgap of director.center] (actor) {mov:Actor} edge[arrout] node[fill=white,xshift=1cm] {rdfs:subClassOf} (person.south);&#10;&#10;\node[iri,anchor=center,left=\hgap of director.center] (producer) {mov:Producer} edge[arrout] node[fill=white,xshift=-1cm] {rdfs:subClassOf} (person.south);&#10;&#10;\node[iri,anchor=center,below=\vgap of director.center] (directed) {mov:directed} &#10;  edge[arrout] node[fill=white] {rdfs:domain} (director.south)&#10;  edge[arrout] node[fill=white] {rdfs:range} (movie.north);&#10;&#10;\node[iri,anchor=center,below=\vgap of producer.center] (produced) {mov:produced} &#10;  edge[arrout] node[fill=white] {rdfs:domain} (producer.south)&#10;  edge[arrout] node[fill=white] {rdfs:range} (movie.north);&#10;  &#10;\node[iri,anchor=center,below=\vgap of actor.center] (acted) {mov:actedIn} &#10;  edge[arrout] node[fill=white] {rdfs:domain} (actor.south)&#10;  edge[arrout] node[fill=white] {rdfs:range} (movie.north);&#10;&#10;\node[iri,anchor=center,right=5cm of acted.center,purple] (starred) {mov:starredIn} &#10;  edge[arrout] node[fill=white] {rdfs:domain} (actor.east)&#10;  edge[arrout] node[fill=white] {rdfs:range} (movie.east)&#10;  edge[arrout] node[fill=white] {rdfs:subPropertyOf} (acted.east);&#10;&#10;&#10;\end{tikzpicture}&#10;\end{document}"/>
  <p:tag name="IGUANATEXSIZE" val="20"/>
  <p:tag name="IGUANATEXCURSOR" val="34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,7761"/>
  <p:tag name="ORIGINALWIDTH" val="2792,64"/>
  <p:tag name="OUTPUTDPI" val="1200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,orange] (st) {ex:Dinoshark};&#10;&#10;\node[iri,anchor=center,left=4cm of st.center,orange] (er) {ex:IvaHasperger} edge[arrout] node[fill=white,text=purple] {mov:starredIn} (st);&#10;\end{tikzpicture}&#10;\end{document}"/>
  <p:tag name="IGUANATEXSIZE" val="20"/>
  <p:tag name="IGUANATEXCURSOR" val="18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.1175"/>
  <p:tag name="ORIGINALWIDTH" val="720.0347"/>
  <p:tag name="LATEXADDIN" val="\documentclass{standalone}&#10;\usepackage{amsmath}&#10;\usepackage{xcolor}&#10;\usepackage{tikz}&#10;\usetikzlibrary{shapes,arrows,positioning,fit,backgrounds}&#10;\newcommand{\hsp}{\vphantom{Ag}}&#10;\tikzset{&#10; std/.style={ &#10;        draw,&#10;  circle,&#10;  anchor=center,&#10;  inner sep=0pt,&#10;  minimum size=5pt&#10; },&#10;    lab/.style={ &#10;           text centered,&#10;  fill=white, &#10;  opacity=0.8,&#10;  text opacity=1,&#10;  font=\tt\footnotesize\hsp},&#10; elab/.style={ &#10;           text centered,&#10;  fill=\exbg, &#10;  opacity=0.8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&#10;}&#10;&#10;\pagestyle{empty}&#10;\newcommand{\vgap}{1.5cm}&#10;\newcommand{\hgap}{4cm}&#10;\begin{document}&#10;\begin{tikzpicture}&#10;&#10;\node[iri,anchor=center,orange] (st) {ex:Dinoshark};&#10;&#10;\node[iri,anchor=center,right=7cm of st.center,orange] (er) {ex:IvaHasperger} edge[arrout] node[fill=white] {&#10;\begin{tabular}{@{}c@{}}mov:starredIn\\mov:actedIn\end{tabular}} (st.east);&#10;&#10;\node[iri,anchor=center,right=4cm of er.center] (per) {foaf:Person} &#10;   edge[arrin] node[fill=white] {rdf:type} (er)&#10;    edge[loop above] node[fill=white] {\tt\footnotesize rdfs:subClassOf} (prop);&#10;&#10;&#10;\node[iri,anchor=center,above=\vgap of st.center] (mov) {mov:Movie} &#10; edge[arrin] node[fill=white] {rdf:type} (st.north)&#10; edge[loop left] node[fill=white] {\tt\footnotesize rdfs:subClassOf} (mov);&#10; &#10;\node[iri,anchor=center,above=\vgap of er.center] (act) {mov:Actor} &#10; edge[arrin] node[fill=white] {rdf:type} (er.north)&#10; edge[loop right] node[fill=white] {\tt\footnotesize rdfs:subClassOf} (mov);&#10; &#10;\node[iri,anchor=center,right=3.2cm of mov.center] (class)&#10;{rdfs:Class}&#10; edge[arrin] node[fill=white] {rdf:type} (mov.east)&#10; edge[arrin] node[fill=white] {rdf:type} (act.west)&#10; edge[loop below] node[fill=white] {\tt\footnotesize rdfs:subClassOf} (class);&#10; &#10;\node[iri,anchor=center,above=\vgap of class.center] (prop)&#10;{rdf:Property}&#10; edge[arrout] node[fill=white] {rdf:type} (class.north)&#10; edge[loop above] node[fill=white] {\tt\footnotesize rdfs:subClassOf} (prop); &#10; &#10;\node[iri,anchor=center,above=\vgap of mov.center] (acts) {mov:actedIn}&#10;  edge[loop left] node[fill=white] {\tt\footnotesize rdfs:subPropertyOf} (mov)&#10;  edge[arrout] node[fill=white] {rdf:type} (prop.west);&#10;&#10;\node[iri,anchor=center,above=\vgap of act.center] (stars) {mov:starredIn}&#10;  edge[loop right] node[fill=white] {\tt\footnotesize rdfs:subPropertyOf} (mov)&#10;  edge[arrout] node[fill=white] {rdf:type} (prop.east);&#10;&#10;&#10;\end{tikzpicture}&#10;\end{document}"/>
  <p:tag name="IGUANATEXSIZE" val="20"/>
  <p:tag name="IGUANATEXCURSOR" val="204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27207</TotalTime>
  <Words>1152</Words>
  <Application>Microsoft Office PowerPoint</Application>
  <PresentationFormat>On-screen Show (4:3)</PresentationFormat>
  <Paragraphs>244</Paragraphs>
  <Slides>47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Arial</vt:lpstr>
      <vt:lpstr>Alegreya Sans SC Medium</vt:lpstr>
      <vt:lpstr>Arial Narrow</vt:lpstr>
      <vt:lpstr>Alegreya Sans SC Light</vt:lpstr>
      <vt:lpstr>Segoe UI Semilight</vt:lpstr>
      <vt:lpstr>Inconsolata</vt:lpstr>
      <vt:lpstr>CMU Typewriter Text</vt:lpstr>
      <vt:lpstr>Times New Roman</vt:lpstr>
      <vt:lpstr>Calibri Light</vt:lpstr>
      <vt:lpstr>Segoe UI Light</vt:lpstr>
      <vt:lpstr>Calibri</vt:lpstr>
      <vt:lpstr>Inconsolata Medium</vt:lpstr>
      <vt:lpstr>Office Theme</vt:lpstr>
      <vt:lpstr>CC7220-1 La Web de Datos Primavera 2024  Lecture  3: RDF Schema (RDFS) and Semantics</vt:lpstr>
      <vt:lpstr>Last time …</vt:lpstr>
      <vt:lpstr>Semantic Web: Data</vt:lpstr>
      <vt:lpstr>RDF often drawn as a (directed, labelled) graph</vt:lpstr>
      <vt:lpstr>RDF Properties</vt:lpstr>
      <vt:lpstr>RDF Classes</vt:lpstr>
      <vt:lpstr>Today's topic ...</vt:lpstr>
      <vt:lpstr>Semantic Web: Logic</vt:lpstr>
      <vt:lpstr>How to capture logic?</vt:lpstr>
      <vt:lpstr>Semantic Web Answer: Schema/Ontologies</vt:lpstr>
      <vt:lpstr>Class hierarchy</vt:lpstr>
      <vt:lpstr>Property hierarchy</vt:lpstr>
      <vt:lpstr>Domain of properties</vt:lpstr>
      <vt:lpstr>Range of properties</vt:lpstr>
      <vt:lpstr>Trade-off: More Specific / Less Reusable</vt:lpstr>
      <vt:lpstr>Trade-off: More Specific / Less Reusable</vt:lpstr>
      <vt:lpstr>Trade-off: More Specific / Less Reusable</vt:lpstr>
      <vt:lpstr>Beware of “hidden” definitions!</vt:lpstr>
      <vt:lpstr>RDFS: RDF Schema</vt:lpstr>
      <vt:lpstr>RDFS (1.1): A Web Standard</vt:lpstr>
      <vt:lpstr>RDFS: Describe “schema” in RDF</vt:lpstr>
      <vt:lpstr>Note: Why called “domain” and “range”?</vt:lpstr>
      <vt:lpstr>So let’s build an RDF Schema …</vt:lpstr>
      <vt:lpstr>But what, e.g., is the domain of … ?</vt:lpstr>
      <vt:lpstr>But what, e.g., is the domain of … ?</vt:lpstr>
      <vt:lpstr>Some meta-classes …</vt:lpstr>
      <vt:lpstr>Note: Class or instance?</vt:lpstr>
      <vt:lpstr>Reasoning with RDFS</vt:lpstr>
      <vt:lpstr>What is “Reasoning”?</vt:lpstr>
      <vt:lpstr>What is “Reasoning”?</vt:lpstr>
      <vt:lpstr>What is “Reasoning”?</vt:lpstr>
      <vt:lpstr>What is “Reasoning”?</vt:lpstr>
      <vt:lpstr>Reasoning: Summary</vt:lpstr>
      <vt:lpstr>Reasoning: Summary</vt:lpstr>
      <vt:lpstr>... the only form of reasoning here that is "certain"</vt:lpstr>
      <vt:lpstr>What conclusions can we deduce?</vt:lpstr>
      <vt:lpstr>Some of the conclusions …</vt:lpstr>
      <vt:lpstr>Sharktopus just one movie …</vt:lpstr>
      <vt:lpstr>RDFS definitions apply to any movie ...</vt:lpstr>
      <vt:lpstr>RDFS definitions apply to any movie ...</vt:lpstr>
      <vt:lpstr>Apply RDFS reasoning using “rules”</vt:lpstr>
      <vt:lpstr>Apply RDFS reasoning using “rules”</vt:lpstr>
      <vt:lpstr>Axiomatic triples: Always true in RDFS</vt:lpstr>
      <vt:lpstr>Reasoning in RDFS over RDF graph G</vt:lpstr>
      <vt:lpstr>Semantic Web: Logic</vt:lpstr>
      <vt:lpstr>RDFS (1.1): A Web Standard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Aidan Hogan</cp:lastModifiedBy>
  <cp:revision>892</cp:revision>
  <cp:lastPrinted>2017-08-02T00:22:32Z</cp:lastPrinted>
  <dcterms:created xsi:type="dcterms:W3CDTF">2006-08-16T00:00:00Z</dcterms:created>
  <dcterms:modified xsi:type="dcterms:W3CDTF">2024-08-26T13:44:36Z</dcterms:modified>
</cp:coreProperties>
</file>