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528" r:id="rId2"/>
    <p:sldId id="529" r:id="rId3"/>
    <p:sldId id="717" r:id="rId4"/>
    <p:sldId id="718" r:id="rId5"/>
    <p:sldId id="545" r:id="rId6"/>
    <p:sldId id="719" r:id="rId7"/>
    <p:sldId id="720" r:id="rId8"/>
    <p:sldId id="721" r:id="rId9"/>
    <p:sldId id="722" r:id="rId10"/>
    <p:sldId id="723" r:id="rId11"/>
    <p:sldId id="725" r:id="rId12"/>
    <p:sldId id="726" r:id="rId13"/>
    <p:sldId id="728" r:id="rId14"/>
    <p:sldId id="742" r:id="rId15"/>
    <p:sldId id="743" r:id="rId16"/>
    <p:sldId id="780" r:id="rId17"/>
    <p:sldId id="781" r:id="rId18"/>
    <p:sldId id="782" r:id="rId19"/>
    <p:sldId id="731" r:id="rId20"/>
    <p:sldId id="730" r:id="rId21"/>
    <p:sldId id="732" r:id="rId22"/>
    <p:sldId id="735" r:id="rId23"/>
    <p:sldId id="741" r:id="rId24"/>
    <p:sldId id="736" r:id="rId25"/>
    <p:sldId id="738" r:id="rId26"/>
    <p:sldId id="737" r:id="rId27"/>
    <p:sldId id="739" r:id="rId28"/>
    <p:sldId id="740" r:id="rId29"/>
    <p:sldId id="744" r:id="rId30"/>
    <p:sldId id="745" r:id="rId31"/>
    <p:sldId id="746" r:id="rId32"/>
    <p:sldId id="747" r:id="rId33"/>
    <p:sldId id="748" r:id="rId34"/>
    <p:sldId id="749" r:id="rId35"/>
    <p:sldId id="750" r:id="rId36"/>
    <p:sldId id="751" r:id="rId37"/>
    <p:sldId id="752" r:id="rId38"/>
    <p:sldId id="753" r:id="rId39"/>
    <p:sldId id="756" r:id="rId40"/>
    <p:sldId id="757" r:id="rId41"/>
    <p:sldId id="760" r:id="rId42"/>
    <p:sldId id="772" r:id="rId43"/>
    <p:sldId id="783" r:id="rId44"/>
    <p:sldId id="758" r:id="rId45"/>
    <p:sldId id="785" r:id="rId46"/>
    <p:sldId id="762" r:id="rId47"/>
    <p:sldId id="786" r:id="rId48"/>
    <p:sldId id="764" r:id="rId49"/>
    <p:sldId id="787" r:id="rId50"/>
    <p:sldId id="778" r:id="rId51"/>
    <p:sldId id="788" r:id="rId52"/>
    <p:sldId id="765" r:id="rId53"/>
    <p:sldId id="789" r:id="rId54"/>
    <p:sldId id="790" r:id="rId55"/>
    <p:sldId id="779" r:id="rId56"/>
    <p:sldId id="763" r:id="rId57"/>
    <p:sldId id="791" r:id="rId58"/>
    <p:sldId id="766" r:id="rId59"/>
    <p:sldId id="792" r:id="rId60"/>
    <p:sldId id="768" r:id="rId61"/>
    <p:sldId id="793" r:id="rId62"/>
    <p:sldId id="794" r:id="rId63"/>
    <p:sldId id="795" r:id="rId64"/>
    <p:sldId id="796" r:id="rId65"/>
    <p:sldId id="797" r:id="rId66"/>
    <p:sldId id="798" r:id="rId67"/>
    <p:sldId id="799" r:id="rId68"/>
    <p:sldId id="800" r:id="rId69"/>
    <p:sldId id="801" r:id="rId70"/>
    <p:sldId id="669" r:id="rId71"/>
    <p:sldId id="777" r:id="rId72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636"/>
    <a:srgbClr val="FEF7F2"/>
    <a:srgbClr val="FFFDDD"/>
    <a:srgbClr val="EE00D2"/>
    <a:srgbClr val="EE00EE"/>
    <a:srgbClr val="00B050"/>
    <a:srgbClr val="FFFCBD"/>
    <a:srgbClr val="820069"/>
    <a:srgbClr val="0D5C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98" autoAdjust="0"/>
    <p:restoredTop sz="86938" autoAdjust="0"/>
  </p:normalViewPr>
  <p:slideViewPr>
    <p:cSldViewPr>
      <p:cViewPr>
        <p:scale>
          <a:sx n="66" d="100"/>
          <a:sy n="66" d="100"/>
        </p:scale>
        <p:origin x="-177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10/12/2020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85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10/12/2020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2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1.png"/><Relationship Id="rId5" Type="http://schemas.openxmlformats.org/officeDocument/2006/relationships/image" Target="../media/image63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2020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10: Shapes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data: Validation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1101"/>
            <a:ext cx="7812663" cy="309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5410200"/>
            <a:ext cx="50108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this graph “complete”?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have “errors”?</a:t>
            </a: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define “completeness” and “errors”?</a:t>
            </a:r>
          </a:p>
        </p:txBody>
      </p:sp>
    </p:spTree>
    <p:extLst>
      <p:ext uri="{BB962C8B-B14F-4D97-AF65-F5344CB8AC3E}">
        <p14:creationId xmlns:p14="http://schemas.microsoft.com/office/powerpoint/2010/main" val="25538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Validating schema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7"/>
            <a:ext cx="7653668" cy="23656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Validate RDF graphs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6388" y="4586061"/>
            <a:ext cx="249498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👍</a:t>
            </a:r>
          </a:p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not yet defined a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target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a shape, so we don’t know which shape applies to which node in the data</a:t>
            </a:r>
            <a:endParaRPr lang="en-US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Define a </a:t>
            </a:r>
            <a:r>
              <a:rPr lang="en-GB" dirty="0" smtClean="0">
                <a:solidFill>
                  <a:srgbClr val="EE00D2"/>
                </a:solidFill>
              </a:rPr>
              <a:t>target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30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6388" y="4586062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</a:t>
            </a:r>
            <a:r>
              <a:rPr lang="en-IE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does not have a director satisfying </a:t>
            </a:r>
            <a:r>
              <a:rPr lang="en-IE" dirty="0" smtClean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15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Multiplicity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981200"/>
            <a:ext cx="1143000" cy="304800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about now?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388" y="4586061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Any director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</a:t>
            </a:r>
            <a:r>
              <a:rPr lang="en-IE" dirty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still satisfy </a:t>
            </a:r>
            <a:r>
              <a:rPr lang="en-IE" dirty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02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Validation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now?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5112" y="4194764"/>
            <a:ext cx="1888748" cy="1177335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 and SPARQL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733800"/>
            <a:ext cx="7699886" cy="2836242"/>
          </a:xfrm>
          <a:prstGeom prst="rect">
            <a:avLst/>
          </a:prstGeom>
        </p:spPr>
      </p:pic>
      <p:pic>
        <p:nvPicPr>
          <p:cNvPr id="1026" name="Picture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Ontology Language (OWL) - w3c - Triply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8880"/>
            <a:ext cx="1413074" cy="14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91200" y="5354608"/>
            <a:ext cx="2706246" cy="1215434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 assumes OWA and no UNA. Cannot easily detect missing data or duplicated values!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SPARQL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5" name="Picture 4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596241"/>
            <a:ext cx="7699886" cy="3018320"/>
          </a:xfrm>
          <a:prstGeom prst="rect">
            <a:avLst/>
          </a:prstGeom>
        </p:spPr>
      </p:pic>
      <p:pic>
        <p:nvPicPr>
          <p:cNvPr id="1026" name="Picture 2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RQL | Drupal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6241"/>
            <a:ext cx="17907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76800" y="5867400"/>
            <a:ext cx="3620646" cy="70264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Correct semantics, but difficult to express these types of constraints.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Shapes Constraint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Previously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7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How do we define them?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50108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do we define shapes graphs?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Constraint Language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39176" cy="59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graph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Node and Property Shapes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4114807"/>
            <a:ext cx="7692507" cy="1752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Referencing node shapes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571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752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157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2113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199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2112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97" y="1219198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Links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5742" y="2758605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ounded Rectangle 28"/>
          <p:cNvSpPr/>
          <p:nvPr/>
        </p:nvSpPr>
        <p:spPr>
          <a:xfrm>
            <a:off x="6248400" y="2521508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2655925" y="2844097"/>
            <a:ext cx="335709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>
            <a:off x="3124200" y="2607000"/>
            <a:ext cx="31242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>
                <a:solidFill>
                  <a:srgbClr val="EE00D2"/>
                </a:solidFill>
              </a:rPr>
              <a:t>Targets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endParaRPr lang="en-GB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sh:targetClass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	instances of a class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sh:targetSubjectsOf</a:t>
            </a:r>
            <a:r>
              <a:rPr lang="en-GB" dirty="0" smtClean="0">
                <a:solidFill>
                  <a:srgbClr val="EE00D2"/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domain of a property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sh:targetObjectsOf</a:t>
            </a:r>
            <a:r>
              <a:rPr lang="en-GB" dirty="0" smtClean="0">
                <a:latin typeface="Inconsolata" panose="00000509000000000000" pitchFamily="49" charset="0"/>
              </a:rPr>
              <a:t>	</a:t>
            </a:r>
            <a:r>
              <a:rPr lang="en-GB" dirty="0" smtClean="0">
                <a:latin typeface="Segoe UI Semilight" panose="020B0402040204020203" pitchFamily="34" charset="0"/>
              </a:rPr>
              <a:t>range of a property</a:t>
            </a:r>
            <a:endParaRPr lang="en-GB" dirty="0">
              <a:latin typeface="Segoe UI Semilight" panose="020B0402040204020203" pitchFamily="34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sh:targetNode</a:t>
            </a:r>
            <a:r>
              <a:rPr lang="en-GB" dirty="0" smtClean="0">
                <a:latin typeface="Inconsolata" panose="00000509000000000000" pitchFamily="49" charset="0"/>
              </a:rPr>
              <a:t>		</a:t>
            </a:r>
            <a:r>
              <a:rPr lang="en-GB" dirty="0" smtClean="0">
                <a:latin typeface="Segoe UI Semilight" panose="020B0402040204020203" pitchFamily="34" charset="0"/>
              </a:rPr>
              <a:t>a specific node</a:t>
            </a:r>
            <a:endParaRPr lang="en-GB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114810"/>
            <a:ext cx="7692507" cy="2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Targeting </a:t>
            </a:r>
            <a:r>
              <a:rPr lang="en-GB" dirty="0"/>
              <a:t>subclasses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7"/>
            <a:ext cx="7692510" cy="21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 subclasses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👎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1" y="4800600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1717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Paths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:p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					property	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p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sh:inversePath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</a:t>
            </a:r>
            <a:r>
              <a:rPr lang="en-GB" sz="2400" dirty="0" smtClean="0">
                <a:latin typeface="Segoe UI Semilight" panose="020B0402040204020203" pitchFamily="34" charset="0"/>
              </a:rPr>
              <a:t>			inverse of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^e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				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GB" sz="2400" dirty="0" smtClean="0">
                <a:latin typeface="Segoe UI Semilight" panose="020B0402040204020203" pitchFamily="34" charset="0"/>
              </a:rPr>
              <a:t> then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/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dirty="0">
              <a:latin typeface="Segoe UI Semilight" panose="020B0402040204020203" pitchFamily="34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sh:alternativePath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 </a:t>
            </a:r>
            <a:r>
              <a:rPr lang="en-GB" sz="2400" dirty="0" smtClean="0">
                <a:latin typeface="Inconsolata" panose="00000509000000000000" pitchFamily="49" charset="0"/>
              </a:rPr>
              <a:t>	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or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|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*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sh:oneOrMorePath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recursive+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+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sh:zeroOrOnePath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optional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?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endParaRPr lang="en-GB" sz="2400" dirty="0">
              <a:latin typeface="Segoe UI Semilight" panose="020B0402040204020203" pitchFamily="34" charset="0"/>
            </a:endParaRPr>
          </a:p>
          <a:p>
            <a:endParaRPr lang="en-GB" sz="24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3352800"/>
            <a:ext cx="7692511" cy="33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8" y="3352799"/>
            <a:ext cx="7690035" cy="30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IE" dirty="0" smtClean="0">
                <a:solidFill>
                  <a:srgbClr val="00B050"/>
                </a:solidFill>
              </a:rPr>
              <a:t> </a:t>
            </a:r>
            <a:r>
              <a:rPr lang="en-IE" dirty="0" smtClean="0">
                <a:solidFill>
                  <a:srgbClr val="0070C0"/>
                </a:solidFill>
              </a:rPr>
              <a:t>Links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15742" y="2758605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ounded Rectangle 28"/>
          <p:cNvSpPr/>
          <p:nvPr/>
        </p:nvSpPr>
        <p:spPr>
          <a:xfrm>
            <a:off x="6248400" y="2521508"/>
            <a:ext cx="540183" cy="17098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2655925" y="2844097"/>
            <a:ext cx="335709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1"/>
          </p:cNvCxnSpPr>
          <p:nvPr/>
        </p:nvCxnSpPr>
        <p:spPr>
          <a:xfrm flipH="1">
            <a:off x="3124200" y="2607000"/>
            <a:ext cx="31242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268606"/>
            <a:ext cx="9131905" cy="2760594"/>
          </a:xfrm>
          <a:prstGeom prst="rect">
            <a:avLst/>
          </a:prstGeom>
          <a:solidFill>
            <a:schemeClr val="accent2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about </a:t>
            </a:r>
            <a:r>
              <a:rPr lang="en-GB" sz="4000" dirty="0" smtClean="0">
                <a:solidFill>
                  <a:srgbClr val="C00000"/>
                </a:solidFill>
                <a:latin typeface="Alegreya Sans SC" panose="00000500000000000000" pitchFamily="2" charset="0"/>
                <a:cs typeface="Calibri Light" panose="020F0302020204030204" pitchFamily="34" charset="0"/>
              </a:rPr>
              <a:t>Data Quality</a:t>
            </a:r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GB" sz="4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9" y="4197854"/>
            <a:ext cx="7848604" cy="1861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👍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Core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shape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path …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all target nodes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satisfy 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sh:property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sz="2000" dirty="0" smtClean="0"/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all 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value nodes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connected by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from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	each target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satisfy 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6" cy="1843582"/>
          </a:xfrm>
          <a:prstGeom prst="rect">
            <a:avLst/>
          </a:prstGeom>
        </p:spPr>
      </p:pic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4" y="2486032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89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are shapes then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negation	(</a:t>
                </a:r>
                <a:r>
                  <a:rPr lang="en-GB" sz="2000" dirty="0" smtClean="0">
                    <a:solidFill>
                      <a:schemeClr val="accent6"/>
                    </a:solidFill>
                    <a:latin typeface="Segoe UI Semilight" panose="020B0402040204020203" pitchFamily="34" charset="0"/>
                  </a:rPr>
                  <a:t>¬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sh:or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disjunction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</a:t>
                </a: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h:and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conjunction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latin typeface="Segoe UI Semilight" panose="020B0402040204020203" pitchFamily="34" charset="0"/>
                  </a:rPr>
                  <a:t>)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sh:xone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excl. disjunction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GB" sz="2400" dirty="0" smtClean="0"/>
              </a:p>
              <a:p>
                <a:pPr marL="0" indent="0" algn="r">
                  <a:buNone/>
                </a:pPr>
                <a:r>
                  <a:rPr lang="en-GB" sz="2400" dirty="0" smtClean="0">
                    <a:latin typeface="Segoe UI Semilight" panose="020B0402040204020203" pitchFamily="34" charset="0"/>
                  </a:rPr>
                  <a:t>… are also shapes.</a:t>
                </a:r>
                <a:endParaRPr lang="en-GB" sz="24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104900"/>
            <a:ext cx="8237563" cy="3124200"/>
          </a:xfrm>
          <a:prstGeom prst="rect">
            <a:avLst/>
          </a:prstGeom>
        </p:spPr>
      </p:pic>
      <p:pic>
        <p:nvPicPr>
          <p:cNvPr id="8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7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88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14" y="312420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81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sh:class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is an instance of class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sh:datatype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has the datatype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sh:nodeKind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is of kind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1800" dirty="0" smtClean="0">
                    <a:latin typeface="Segoe UI Semilight" panose="020B0402040204020203" pitchFamily="34" charset="0"/>
                  </a:rPr>
                  <a:t> can be: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sh:IRIOrLiteral</a:t>
                </a:r>
                <a:endParaRPr lang="en-GB" sz="18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pPr lvl="1"/>
                <a:endParaRPr lang="en-GB" sz="2400" dirty="0" smtClean="0">
                  <a:latin typeface="Inconsolata" panose="00000509000000000000" pitchFamily="49" charset="0"/>
                </a:endParaRPr>
              </a:p>
              <a:p>
                <a:pPr lvl="2"/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" y="1144060"/>
            <a:ext cx="7679230" cy="3045868"/>
          </a:xfrm>
          <a:prstGeom prst="rect">
            <a:avLst/>
          </a:prstGeom>
        </p:spPr>
      </p:pic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43164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45" y="2362927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59759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it holds that: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9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  <p:pic>
        <p:nvPicPr>
          <p:cNvPr id="16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7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the set of nodes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sh:hasValue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)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⊆{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" y="1104900"/>
            <a:ext cx="8237563" cy="3124200"/>
          </a:xfrm>
          <a:prstGeom prst="rect">
            <a:avLst/>
          </a:prstGeom>
        </p:spPr>
      </p:pic>
      <p:pic>
        <p:nvPicPr>
          <p:cNvPr id="8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45" y="250596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0596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is not a blank node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length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≥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length ≤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sh:pattern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matches regex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with flags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3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7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is a literal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sh:languageIn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a lang. tag matching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000" i="1">
                        <a:latin typeface="Cambria Math"/>
                      </a:rPr>
                      <m:t>{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sh:uniqueLang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true</a:t>
                </a:r>
                <a:r>
                  <a:rPr lang="en-GB" sz="2000" dirty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no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lang.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tag, an empty lang. tag or 				or a lang. tag unique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479961"/>
            <a:ext cx="8245056" cy="2330039"/>
          </a:xfrm>
          <a:prstGeom prst="rect">
            <a:avLst/>
          </a:prstGeom>
        </p:spPr>
      </p:pic>
      <p:pic>
        <p:nvPicPr>
          <p:cNvPr id="15" name="Picture 2 2 1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2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08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5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51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3200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, there are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	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78285"/>
            <a:ext cx="7848608" cy="1843582"/>
          </a:xfrm>
          <a:prstGeom prst="rect">
            <a:avLst/>
          </a:prstGeom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53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19200"/>
            <a:ext cx="9144000" cy="2438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target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,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it holds that …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sh:disjoint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∩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 ∅</m:t>
                    </m:r>
                  </m:oMath>
                </a14:m>
                <a:endParaRPr lang="en-GB" sz="2000" dirty="0" smtClean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min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sh:lessThanOrEquals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min</m:t>
                    </m:r>
                    <m:r>
                      <a:rPr lang="en-US" sz="2000" i="1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3568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 2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0668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rgbClr val="FF0000"/>
                </a:solidFill>
              </a:rPr>
              <a:t>Cons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572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290" y="303127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We don't have a </a:t>
            </a:r>
          </a:p>
          <a:p>
            <a:pPr algn="ctr"/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structure (schema)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imposed from the start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sh:closed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true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</a:rPr>
              <a:t>	</a:t>
            </a:r>
            <a:r>
              <a:rPr lang="en-GB" sz="2400" dirty="0" smtClean="0">
                <a:latin typeface="Segoe UI Semilight" panose="020B0402040204020203" pitchFamily="34" charset="0"/>
              </a:rPr>
              <a:t>only properties in shapes graph allowed</a:t>
            </a:r>
          </a:p>
          <a:p>
            <a:pPr lvl="1"/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sh:ignoredProperties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	</a:t>
            </a:r>
            <a:r>
              <a:rPr lang="en-US" sz="2200" dirty="0" smtClean="0">
                <a:latin typeface="Segoe UI Semilight" panose="020B0402040204020203" pitchFamily="34" charset="0"/>
              </a:rPr>
              <a:t>optional list of exceptions</a:t>
            </a:r>
            <a:endParaRPr lang="en-GB" sz="2200" dirty="0">
              <a:latin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854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15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17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53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433018"/>
            <a:ext cx="7848608" cy="1861411"/>
          </a:xfrm>
          <a:prstGeom prst="rect">
            <a:avLst/>
          </a:prstGeom>
        </p:spPr>
      </p:pic>
      <p:pic>
        <p:nvPicPr>
          <p:cNvPr id="11" name="Picture 3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0" y="3575518"/>
            <a:ext cx="7543800" cy="3135532"/>
          </a:xfrm>
          <a:prstGeom prst="rect">
            <a:avLst/>
          </a:prstGeom>
        </p:spPr>
      </p:pic>
      <p:pic>
        <p:nvPicPr>
          <p:cNvPr id="24" name="Picture 3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5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 2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4" y="21319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43600" y="5029200"/>
            <a:ext cx="2402941" cy="161469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Results indicate constraint violations.</a:t>
            </a:r>
          </a:p>
          <a:p>
            <a:pPr algn="ctr"/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Inconsolata" panose="00000509000000000000" pitchFamily="49" charset="0"/>
                <a:cs typeface="Segoe UI Semilight" panose="020B0402040204020203" pitchFamily="34" charset="0"/>
              </a:rPr>
              <a:t>$this </a:t>
            </a:r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will be replaced with target nodes.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 Expressions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81000"/>
            <a:ext cx="8001000" cy="61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Shape Expressions Language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53602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4343400"/>
            <a:ext cx="4837076" cy="19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Used by </a:t>
            </a:r>
            <a:r>
              <a:rPr lang="en-GB" dirty="0" err="1" smtClean="0"/>
              <a:t>Wikidata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7895"/>
            <a:ext cx="7467600" cy="9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78480"/>
            <a:ext cx="6705600" cy="20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Shapes: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(Optional) validating schema!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sz="2000" b="1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using shapes!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 descr="Image result for self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638"/>
            <a:ext cx="9135777" cy="60801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38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Boolean Combinations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1" y="1168400"/>
            <a:ext cx="5714999" cy="23618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3764280"/>
            <a:ext cx="7690035" cy="2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>
                <a:solidFill>
                  <a:srgbClr val="00B050"/>
                </a:solidFill>
              </a:rPr>
              <a:t>Pros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048" y="6335856"/>
            <a:ext cx="7239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can we define and impose a schema for graphs?</a:t>
            </a:r>
          </a:p>
        </p:txBody>
      </p:sp>
    </p:spTree>
    <p:extLst>
      <p:ext uri="{BB962C8B-B14F-4D97-AF65-F5344CB8AC3E}">
        <p14:creationId xmlns:p14="http://schemas.microsoft.com/office/powerpoint/2010/main" val="3222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0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0.496"/>
  <p:tag name="ORIGINALWIDTH" val="4259.845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0.9cm}&#10;\setlength{\hgap}{2cm}&#10;&#10; \begin{tikzpicture}&#10; \node[shp,anchor=center] (award) { \nodepart{one} AcademyBestIntFeatureFilm\tg{\textsc{type} \texttt{:AcademyBestIntFeatureFilm}} \nodepart{two}};&#10;&#10;      \node[shp,anchor=center,below=\vgap of award,dashed,xshift=-1.6\hgap] (nusm) { \nodepart{one} ($\neg$FromUS) $\wedge$ FeatureMovie \nodepart{two} \begin{tabular}{l@{~:~}l} &#10; \pr{:short} &amp; \vc{\{false\}}{1}{1}\end{tabular}}&#10;     edge[arrIn] node[lab] {\pc{:winMovie}{1}{1}} (award);&#10;&#10;&#10; \node[shp,anchor=center,below=\vgap of nusm] (usm) { \nodepart{one} FromUS \nodepart{two} \begin{tabular}{l@{~:~}l} &#10; \pr{:country} &amp; \vc{\{:US\}}{1}{1}\end{tabular}}&#10;          edge[dashed] (nusm);&#10;&#10;      \node[shp,anchor=center,right=\hgap of nusm] (movie) { \nodepart{one} Movie \nodepart{two} \begin{tabular}{l@{~:~}l} &#10; \pr{:short} &amp; \vc{xsd:boolean}{1}{1}\end{tabular}};&#10;&#10; \coordinate[below=0.4cm of movie.two south] (moviec)&#10;    edge[inheritIn] (movie.two south);&#10;&#10;      \node[shp,anchor=center,below=\vgap of movie,xshift=\hgap] (smovie) { \nodepart{one} ShortMovie \nodepart{two} \begin{tabular}{l@{~:~}l} &#10; \pr{:short} &amp; \vc{\{true\}}{1}{1}\end{tabular}}&#10;        edge[|-] (moviec);&#10;&#10;      \node[shp,anchor=center,below=\vgap of movie,xshift=-\hgap] (fmovie) { \nodepart{one} FeatureMovie \nodepart{two} \begin{tabular}{l@{~:~}l} &#10; \pr{:short} &amp; \vc{\{false\}}{1}{1}\end{tabular}}&#10;         edge[dashed] (nusm)&#10;         edge[|-] (moviec);&#10;&#10; \end{tikzpicture}&#10;&#10;&#10;\end{document}"/>
  <p:tag name="IGUANATEXSIZE" val="20"/>
  <p:tag name="IGUANATEXCURSOR" val="117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IntFeatureFilmPicture a sh:NodeShape ;&#10;  sh:targetClass :AcademyBestIntFeatureFilmPicture ;&#10;  sh:property [ &#10;    sh:path :winMovie ; &#10;    !sh:and ( [ sh:not s:FromUS ] s:FeatureMovie ) ; sh:minCount 1 ; sh:maxCount 1!&#10;  ] .&#10;&#10;s:FromUS a sh:NodeShape ;&#10;  sh:property [ sh:path :country ; sh:hasValue :US ; sh:maxCount 1 ] .&#10;&#10;s:Movie a sh:NodeShape ; £#[...]£&#10;s:FeatureMovie a sh:NodeShape ; £#[...]£&#10;s:ShortMovie a sh:NodeShape ; £#[...]£&#10;\end{lstlisting}&#10;\end{minipage}&#10;\end{document}"/>
  <p:tag name="IGUANATEXSIZE" val="15"/>
  <p:tag name="IGUANATEXCURSOR" val="9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  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6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2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03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:Award rdfs:subClassOf &#10;  [ owl:allValuesFrom xsd:gYear ; owl:onProperty :year ] ,&#10;  [ owl:cardinality 1 ; owl:onProperty :year ] ,&#10;  [ owl:allValuesFrom rdf:langString ; owl:onProperty :name ] ,&#10;  [ owl:minCardinality 1 ; owl:onProperty :name ] ,&#10;  [ owl:allValuesFrom :Person ; owl:onProperty :judge ] .  &#10;&#10;AcademyAward rdfs:subClassOf :Award ,&#10;  [ owl:allValuesFrom :Person ; owl:onProperty :nomPerson ] ,&#10;  [ owl:allValuesFrom :Person ; owl:onProperty :winPerson ] ,&#10;  [ owl:allValuesFrom :Movie ; owl:onProperty :nomMovie ] ,&#10;  [ owl:minCardinality 1 ; owl:onProperty :nomMovie ] ,&#10;  [ owl:minCardinality 1 ; owl:onProperty :winMovie ] .&#10;£#[...]£&#10;&#10;&#10;\end{lstlisting}&#10;\end{minipage}&#10;\end{document}"/>
  <p:tag name="IGUANATEXSIZE" val="15"/>
  <p:tag name="IGUANATEXCURSOR" val="584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green!50!black}]{¬}{¬},&#10;}&#10;&#10;&#10;&#10;\begin{document}&#10;\begin{minipage}{14cm}&#10;~~\begin{lstlisting}[]&#10;£#[...]£&#10;&#10;£# finds constraint violations£&#10;SELECT DISTINCT ?movie WHERE {&#10;  ?movie a :Movie .&#10;  OPTIONAL { ?movie :year ?year1 . }&#10;  OPTIONAL { ?movie :year ?year2 . }&#10;  FILTER(!bound(?year1) || datatype(?year1)!=xsd:gYear || ?year1 != ?year2)&#10;  OPTIONAL { ?movie :short ?short1 . }&#10;  OPTIONAL { ?movie :short ?short2 . }&#10;  FILTER(bound(?short1) &amp;&amp; (datatype(?short1)!=xsd:boolean || ?short1 != ?short2)) &#10;  OPTIONAL { ?movie :name ?name . }&#10;  FILTER(!bound(?name) || lang(?name)=&quot;&quot;)&#10;  OPTIONAL { ?movie :director ?director . }&#10;  £# check that ?director satisfies Person shape£&#10;}&#10;\end{lstlisting}&#10;\end{minipage}&#10;\end{document}"/>
  <p:tag name="IGUANATEXSIZE" val="15"/>
  <p:tag name="IGUANATEXCURSOR" val="1057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¬s:Person a sh:NodeShape ;&#10;  sh:property [ sh:path :name ; sh:datatype rdf:langString ; sh:minCount 1 ] ;&#10;  sh:property [ sh:path :dob ; sh:datatype xsd:date ; sh:minCount 1 ; sh:maxCount 1 ] .¬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.911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$sh:targetClass :Movie ;$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25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¬s:Award a sh:NodeShape ;&#10;  sh:property [ sh:path :year ; sh:datatype xsd:gYear ; sh:maxCount 1 ; sh:minCount 1 ] ;&#10;  sh:property [ sh:path :name ; sh:datatype rdf:langString ; sh:minCount 1 ] ;&#10;  sh:property [ sh:path :judge ; sh:node s:Person ] .&#10;\end{lstlisting}&#10;\end{minipage}&#10;\end{document}"/>
  <p:tag name="IGUANATEXSIZE" val="15"/>
  <p:tag name="IGUANATEXCURSOR" val="68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hl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hl] node[lab] {\pc{:judge}{0}{*}} (award)&#10;    edge[arrIn,bend left=5] node[lab] {\pc{:winPerson}{0}{*}} (aaward)&#10;     edge[arrIn,bend right=5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dhl] node[lab] {\pc{:director}{1}{*}} (person);&#10; &#10;&#10; \end{tikzpicture}&#10;\end{document}"/>
  <p:tag name="IGUANATEXSIZE" val="20"/>
  <p:tag name="IGUANATEXCURSOR" val="25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&#10;¬s:AcademyAward a sh:NodeShape ;&#10;  sh:node s:Award ;&#10;  sh:property [ sh:path :nomPerson ; sh:node s:Person ] ;&#10;  sh:property [ sh:path :winPerson ; sh:node s:Person ] ;&#10;  sh:property [ sh:path :nomMovie ; sh:node s:Movie ; sh:minCount 1 ] ;&#10;  sh:property [ sh:path :winMovie ; sh:node s:Movie ; sh:minCount 1 ] .&#10;\end{lstlisting}&#10;\end{minipage}&#10;\end{document}"/>
  <p:tag name="IGUANATEXSIZE" val="15"/>
  <p:tag name="IGUANATEXCURSOR" val="6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hl] (aaward) { \nodepart{one} AcademyAward \nodepart{two} }&#10;   edge[inheritIn,hl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hl] node[lab] {\pc{:winPerson}{0}{*}} (aaward)&#10;     edge[arrIn,bend right=5,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hl] node[lab] {\pc{:winMovie}{1}{*}} (aaward)&#10;   edge[arrIn,bend right=5,hl] node[lab] {\pc{:nomMovie}{1}{*}} (aaward)&#10;   edge[arrOut,dhl] node[lab] {\pc{:director}{1}{*}} (person);&#10; &#10;&#10; \end{tikzpicture}&#10;\end{document}"/>
  <p:tag name="IGUANATEXSIZE" val="20"/>
  <p:tag name="IGUANATEXCURSOR" val="25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s:AcademyAward a sh:NodeShape ; £#[...]£&#10;&#10;¬s:AcademyBestPicture a sh:NodeShape ;&#10;  sh:node s:AcademyAward .&#10;&#10;s:AcademyBestDirector a sh:NodeShape ;&#10;  sh:node s:AcademyAward .¬&#10;\end{lstlisting}&#10;\end{minipage}&#10;\end{document}"/>
  <p:tag name="IGUANATEXSIZE" val="15"/>
  <p:tag name="IGUANATEXCURSOR" val="7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dhl] (aaward) { \nodepart{one} AcademyAward \nodepart{two} }&#10;   edge[inheritIn,dhl] (award);&#10;   &#10; \coordinate[below=0.4cm of aaward.two south] (aawardc)&#10;    edge[inheritIn,hl] (aaward.two south);&#10; &#10; \node[shp,anchor=center,below=\vgap of aaward,xshift=-0.8\hgap,hl] (abp) { \nodepart{one} AcademyBestPicture \nodepart{two} }&#10;   edge[|-,draw=green!80!black&#10;] (aawardc);&#10;&#10; \node[shp,anchor=center,below=\vgap of aaward,xshift=0.8\hgap,hl] (abd) { \nodepart{one} AcademyBestDirector \nodepart{two} }&#10;   edge[|-,draw=green!80!black&#10;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dhl] node[lab] {\pc{:winPerson}{0}{*}} (aaward)&#10;     edge[arrIn,bend right=5,d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dhl] node[lab] {\pc{:winMovie}{1}{*}} (aaward)&#10;   edge[arrIn,bend right=5,dhl] node[lab] {\pc{:nomMovie}{1}{*}} (aaward)&#10;   edge[arrOut,dhl] node[lab] {\pc{:director}{1}{*}} (person);&#10; &#10;&#10; \end{tikzpicture}&#10;\end{document}"/>
  <p:tag name="IGUANATEXSIZE" val="20"/>
  <p:tag name="IGUANATEXCURSOR" val="262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701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s:Person a sh:NodeShape ;&#10;  $sh:targetObjectsOf :winPerson ;$&#10;  sh:property [ sh:path :name ; sh:datatype rdf:langString ; sh:minCount 1 ] ;&#10;  sh:property [ sh:path :dob ; sh:datatype xsd:date ; sh:minCount 1 ; sh:maxCount 1 ] .¬&#10;&#10;£#[...]£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,magenta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82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s:Award a sh:NodeShape ;&#10;  $sh:targetClass :Award ;$&#10;  sh:property [ sh:path :year ; sh:datatype xsd:gYear ; sh:maxCount 1 ; sh:minCount 1 ] ;&#10;  sh:property [ sh:path :name ; sh:datatype rdf:langString ; sh:minCount 1 ] ;&#10;  sh:property [ sh:path :judge ; sh:node s:Person ] .&#10;&#10;£#[...]£&#10;\end{lstlisting}&#10;\end{minipage}&#10;\end{document}"/>
  <p:tag name="IGUANATEXSIZE" val="15"/>
  <p:tag name="IGUANATEXCURSOR" val="61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,magent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20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8334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Director a sh:NodeShape ;&#10;  sh:targetClass :AcademyBestDirector .&#10;  sh:property [ &#10;    !sh:path ( :winMovie :director ) ;! &#10;    sh:node s:AcademyAwardWinningDirector ; sh:minCount 1 &#10;  ] .&#10;&#10;s:AcademyAwardWinningDirector a sh:NodeShape ;&#10;  sh:property [ !sh:path :name ;! sh:datatype rdf:langString ; sh:minCount 1 ] ;&#10;  sh:property [ !sh:path :dob ;! sh:datatype xsd:date ; sh:minCount 1 ; sh:maxCount 1 ] ;&#10;  sh:property [ &#10;    !sh:path [ sh:inversePath :winPerson ] ;!&#10;    sh:node s:AcademyBestDirector ; sh:minCount 1 &#10;  ] .&#10;&#10;£#[...]£&#10;\end{lstlisting}&#10;\end{minipage}&#10;\end{document}"/>
  <p:tag name="IGUANATEXSIZE" val="15"/>
  <p:tag name="IGUANATEXCURSOR" val="5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93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class :AcademyBestPicture ;&#10;  sh:property [ !sh:path :year ;! sh:datatype xsd:gYear ] ;&#10;  sh:property [ &#10;    !sh:path [ sh:zeroOrMorePath :prev ] ;! &#10;    sh:node s:AcademyBestPicture ; sh:minCount 1 &#10;  ] ;&#10;  sh:property [ &#10;    !sh:path [ sh:zeroOrMorePath [ sh:inversePath :prev ] ] ;! &#10;    sh:node s:AcademyBestPicture ; sh:minCount 1 &#10;  ] .&#10;&#10;£#[...]£&#10;\end{lstlisting}&#10;\end{minipage}&#10;\end{document}"/>
  <p:tag name="IGUANATEXSIZE" val="15"/>
  <p:tag name="IGUANATEXCURSOR" val="951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lit,anchor=center,above=\vgap of abp1933] (abp1933y) {\dt{1933}{xsd:gYear}}&#10;  edge[arrin] node[lab] {:year} (abp1933);&#10;&#10;\node[iri,anchor=center,left=\hgap of abp1933] (abp1932) {:ABP1932}&#10;  edge[arrin] node[lab] {:prev} (abp1933);&#10;&#10;\node[lit,anchor=center,above=\vgap of abp1932] (abp1932y) {\dt{1932}{xsd:gYear}}&#10;  edge[arrin] node[lab] {:year} (abp1932);&#10;&#10;\node[iri,anchor=center,left=\hgap of abp1932] (abp1931) {:ABP1931}&#10;  edge[arrin] node[lab] {:prev} (abp1932);&#10;&#10;\node[lit,anchor=center,above=\vgap of abp1931] (abp1931y) {\dt{1931}{xsd:gYear}}&#10;  edge[arrin] node[lab] {:year} (abp1931);&#10;&#10;\node[iri,anchor=center,left=\hgap of abp1931] (abp1930) {:ABP1930}&#10;  edge[arrin] node[lab] {:prev} (abp1931);&#10;&#10;\node[lit,anchor=center,above=\vgap of abp1930] (abp1930y) {\dt{1930}{xsd:gYear}}&#10;  edge[arrin] node[lab] {:year} (abp1930);&#10;&#10;\node[iri,anchor=center,left=\hgap of abp1930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end{tikzpicture}&#10;\end{document}"/>
  <p:tag name="IGUANATEXSIZE" val="20"/>
  <p:tag name="IGUANATEXCURSOR" val="35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 .!&#10;\end{lstlisting}&#10;\end{minipage}&#10;\end{document}"/>
  <p:tag name="IGUANATEXSIZE" val="15"/>
  <p:tag name="IGUANATEXCURSOR" val="72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! .&#10;\end{lstlisting}&#10;\end{minipage}&#10;\end{document}"/>
  <p:tag name="IGUANATEXSIZE" val="15"/>
  <p:tag name="IGUANATEXCURSOR" val="8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1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iff1951) {:ABIFF1951};&#10;&#10;\node[iri,anchor=center,above=\vgap of abiff1951] (abiff1951m) {:Rashomon}&#10;  edge[arrin] node[lab] {:winMovie} (abiff1951);&#10;&#10;\node[iri,anchor=center,above=\vgap of abiff1951m] (abiff1951mc) {:Japan}&#10;  edge[arrin] node[lab] {:country} (abiff1951m);&#10;  &#10;\node[iri,anchor=center,left=\hgap of abiff1951,magenta] (abiff1950) {:ABIFF1950}&#10;  edge[arrin] node[lab] {:prev} (abiff1951);&#10;&#10;\node[iri,anchor=center,above=\vgap of abiff1950] (abiff1950m) {:Malapaga}&#10;  edge[arrin] node[lab] {:winMovie} (abiff1950);&#10;  &#10;\node[iri,anchor=center,above=\vgap of abiff1950m] (abiff1950mc) {:Italy}&#10;  edge[arrin] node[lab] {:country} (abiff1950m);&#10;&#10;\node[iri,anchor=center,left=\hgap of abiff1950,magenta] (abiff1949) {:ABIFF1949}&#10;  edge[arrin] node[lab] {:prev} (abiff1950);&#10;&#10;\node[iri,anchor=center,above=\vgap of abiff1949] (abiff1949m) {:BicycleThieves}&#10;  edge[arrin] node[lab] {:winMovie} (abiff1949);&#10;&#10;\node[iri,anchor=center,left=\hgap of abiff1949,magenta] (abiff1948) {:ABIFF1948}&#10;  edge[arrin] node[lab] {:prev} (abiff1949);&#10;&#10;\node[iri,anchor=center,above=\vgap of abiff1948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,magenta] (abiff1947) {:ABIFF1947}&#10;  edge[arrin] node[lab] {:prev} (abiff1948);&#10;&#10;\node[iri,anchor=center,above=\vgap of abiff1947] (abiff1947m) {:GentlemanAgreement}&#10;  edge[arrin] node[lab] {:winMovie} (abiff1947)&#10;  edge[arrout] node[lab] {:country} (abiff1948mc2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6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\node[iri,anchor=center] (abd1933) {:ABD1933};&#10;&#10;\node[iri,anchor=center,above=\vgap of abd1933,magenta] (abd1933m) {:FrankLloyd}&#10;  edge[arrin] node[lab] {:winPerson} (abd1933);&#10;&#10;\node[lit,anchor=center,above=\vgap of abd1933m] (abd1933n) {&quot;F.L.&quot;}&#10;  edge[arrin] node[lab] {:name} (abd1933m);&#10;&#10;  &#10;\node[iri,anchor=center,left=\hgap of abd1933] (abd1932) {:ABD1932}&#10;  edge[arrin] node[lab] {:prev} (abd1933);&#10;&#10;\node[iri,anchor=center,above=\vgap of abd1932,magenta] (abd1932m) {:FranzBorzage}&#10;  edge[arrin] node[lab] {:winPerson} (abd1932);&#10;  &#10;\node[lit,anchor=center,above=\vgap of abd1932m,xshift=-0.6\hgap] (abd1932mn1) {&quot;F.B.&quot;}&#10;  edge[arrin] node[lab] {:name} (abd1932m);&#10;  &#10;\node[lit,anchor=center,above=\vgap of abd1932m,xshift=0.6\hgap] (abd1932mn2) {&quot;Franz Borzage&quot;}&#10;  edge[arrin] node[lab] {:name} (abd1932m);&#10;&#10;\node[iri,anchor=center,left=\hgap of abd1932] (abd1931) {:ABD1931}&#10;  edge[arrin] node[lab] {:prev} (abd1932);&#10;&#10;\node[lit,anchor=center,above=\vgap of abd1931,magenta] (abd1931m) {&quot;Norman Taurog&quot;}&#10;  edge[arrin] node[lab] {:winPerson} (abd1931);&#10;&#10;\node[iri,anchor=center,left=\hgap of abd1931] (abd1930) {:ABD1930}&#10;  edge[arrin] node[lab] {:prev} (abd1931);&#10;&#10;\node[iri,anchor=center,above=\vgap of abd1930,magenta] (abd1930m) {:LMilestone}&#10;  edge[arrin] node[lab] {:winPerson} (abd1930);&#10;&#10;\node[lit,anchor=center,above=\vgap of abd1930m,xshift=-0.4\hgap] (abd1930mn1) {\dt{1930}{xsd:int}}&#10;  edge[arrin] node[lab] {:name} (abd1930m);&#10;&#10;\node[lit,anchor=center,above=\vgap of abd1930m,xshift=0.4\hgap] (abd1930mn2) {\dt{F.L.}{xsd:string}}&#10;  edge[arrin] node[lab] {:name} (abd1930m);&#10;&#10;&#10;\node[iri,anchor=center,left=\hgap of abd1930] (abd1929) {:ABD1929}&#10;  edge[arrin] node[lab] {:prev} (abd1930);&#10;&#10;\node[iri,anchor=center,above=\vgap of abd1929,magenta] (abd1929m) {\_:flloyd}&#10;  edge[arrin] node[lab] {:winPerson} (abd1929);&#10;&#10;\node[lit,anchor=center,above=\vgap of abd1929m] (abd1929n) {&quot;ffloyd&quot;}&#10;  edge[arrin] node[lab] {:name} (abd1929m);&#10;&#10;\node[iri,anchor=center,below=\vgap of abd1931] (abp) {:AcademyBestDirector}&#10;  edge[arrin] node[lab] {rdf:type} (abd1933)&#10;  edge[arrin] node[lab] {rdf:type} (abd1932)&#10;  edge[arrin] node[lab] {rdf:type} (abd1931)&#10;  edge[arrin] node[lab] {rdf:type} (abd1930)&#10;  edge[arrin] node[lab] {rdf:type} (abd1929);&#10;  &#10;\node[iri,anchor=center,above=2.2\vgap of abd1931m] (person) {:Person}&#10;   edge[arrin,bend left=25] node[lab] {rdf:type} (abd1930m)&#10;   edge[arrin,bend right=25] node[lab] {rdf:type} (abd1932m)&#10;   edge[arrin,bend right=29] node[lab] {rdf:type} (abd1929m);&#10;\end{tikzpicture}&#10;\end{document}"/>
  <p:tag name="IGUANATEXSIZE" val="20"/>
  <p:tag name="IGUANATEXCURSOR" val="459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0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8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iri,anchor=center,above=\vgap of abiff1951m] (abiff1951mc) {:Japan}&#10;  edge[arrin] node[lab] {:country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iri,anchor=center,above=\vgap of abiff1950m] (abiff1950mc) {:Italy}&#10;  edge[arrin] node[lab] {:country} (abiff1950m);&#10;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&#10;  edge[arrout] node[lab] {:country} (abiff1948mc2);&#10;&#10;\node[iri,anchor=center,below=\vgap of abiff1949] (abp) {:AcademyAward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iri,anchor=center,above=\vgap of abp1933] (abp1933m) {:Cavalcade}&#10;  edge[arrin] node[lab] {:winMovie} (abp1933);&#10;&#10;\node[iri,anchor=center,left=\hgap of abp1933] (abp1932) {:ABP1932}&#10;  edge[arrin] node[lab] {:prev} (abp1933);&#10;&#10;\node[lit,anchor=center,above=\vgap of abp1932,xshift=0.7\hgap,magenta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] (abp1931) {:ABP1931}&#10;  edge[arrin] node[lab] {:prev} (abp1932);&#10;&#10;\node[lit,anchor=center,above=\vgap of abp1931,magenta] (abp1931y) {\dt{0931}{xsd:gYear}}&#10;  edge[arrin] node[lab] {:year} (abp1931);&#10;&#10;\node[iri,anchor=center,left=\hgap of abp1931] (abp1930) {:ABP1930}&#10;  edge[arrin] node[lab] {:prev} (abp1931);&#10;&#10;\node[lit,anchor=center,above=\vgap of abp1930,xshift=0.7\hgap,magenta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] (abp1929) {:ABP1929}&#10;  edge[arrin] node[lab] {:prev} (abp1930);&#10;&#10;\node[lit,anchor=center,above=\vgap of abp1929,magenta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5735"/>
  <p:tag name="ORIGINALWIDTH" val="720.3619"/>
  <p:tag name="LATEXADDIN" val="\documentclass{standalone}&#10;\usepackage[utf8]{inputenc}&#10;\usepackage{amsmath}&#10;\usepackage{CJKutf8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lit,anchor=center,above=\vgap of abiff1951m,xshift=-0.45\hgap] (abiff1951mc) {\dt{Rashomon}{@en}}&#10;  edge[arrin] node[lab] {:name} (abiff1951m);&#10;  &#10;\node[lit,anchor=center,above=\vgap of abiff1951m,xshift=0.45\hgap] (abiff1951mc) {\dt{\begin{CJK}{UTF8}{min}\scriptsize 羅生門\end{CJK}}{@jp}}&#10;  edge[arrin] node[lab] {:name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lit,anchor=center,above=\vgap of abiff1950m,xshift=-0.45\hgap] (abiff1950mc1) {\dt{Malapaga}{@es-CL}}&#10;  edge[arrin] node[lab] {:name} (abiff1950m);&#10;&#10;\node[lit,anchor=center,above=\vgap of abiff1950m,xshift=0.45\hgap] (abiff1950mc2) {\dt{Mala po}{@es-CL}}&#10;  edge[arrin] node[lab] {:name} (abiff1950m);&#10;  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lit,anchor=center,above=1.05\vgap of abiff1949m] (abiff1950mc) {&quot;B. Thieves&quot;}&#10;  edge[arrin] node[lab] {:name} (abiff1949m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lit,anchor=center,above=\vgap of abiff1948m,xshift=-0.7\hgap] (abiff1948mc1) {\dt{Sr.\ Vincent}{@es}}&#10;  edge[arrin] node[lab] {:name} (abiff1948m);&#10;  &#10;\node[lit,anchor=center,above=\vgap of abiff1948m,xshift=0.7\hgap] (abiff1948mc2) {\dt{Mr.\ Vincent}{@en}}&#10;  edge[arrin] node[lab] {:name} (abiff1948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\end{tikzpicture}&#10;\end{document}"/>
  <p:tag name="IGUANATEXSIZE" val="20"/>
  <p:tag name="IGUANATEXCURSOR" val="479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y) {\_:abp}&#10;  edge[arrin] node[lab] {:prev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54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ner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t) {:Award}&#10;  edge[arrin] node[lab] {rdf:type} (abp1931);&#10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92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lit,anchor=center,above=\vgap of abp1933] (abp1933m) {\dt{1933}{xsd:gYear}}&#10;  edge[arrin] node[lab] {:winMovie} (abp1933);&#10;&#10;\node[iri,anchor=center,left=\hgap of abp1933,magenta] (abp1932) {:ABP1932}&#10;  edge[arrin] node[lab] {:prev} (abp1933);&#10;&#10;\node[lit,anchor=center,above=\vgap of abp1932,xshift=-\hgap] (abp1932y) {\dt{1932}{xsd:gYear}}&#10;  edge[arrin] node[lab,xshift=0.1cm] {:year} (abp1932);&#10;&#10;\node[iri,anchor=center,above=\vgap of abp1932,xshift=0.3\hgap] (abp1932m) {:GrandHotel}&#10;  edge[arrin] node[lab] {:winMovie} (abp1932)&#10;  edge[arrout] node[lab] {:year} (abp1933m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£#[...]£&#10;s:AcademyBestPicture a sh:NodeShape ;&#10;  sh:targetClass :AcademyBestPicture ;&#10;  ¬sh:sparql [&#10;    a sh:SPARQLConstraint ;&#10;    sh:select &quot;&quot;&quot;&#10;       PREFIX : &lt;http://ex.org/data/&gt;&#10;       PREFIX xsd: &lt;http://www.w3.org/2001/XMLSchema#&gt;&#10;       SELECT $this (:year AS ?path) ?value&#10;       WHERE {&#10;          $this :year ?value .&#10;          $this :winMovie/:year ?yearM .&#10;          FILTER(xsd:int(str(?yearM))+1 != xsd:int(str(?value)) &#10;            &amp;&amp; xsd:int(str(?yearM)) != xsd:int(str(?value)))&#10;       }&#10;    &quot;&quot;&quot; &#10; ] .&#10;\end{lstlisting}&#10;\end{minipage}&#10;\end{document}"/>
  <p:tag name="IGUANATEXSIZE" val="15"/>
  <p:tag name="IGUANATEXCURSOR" val="67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703.997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prefix : &lt;http://ex.org/data/&gt;&#10;prefix rdf: &lt;http://www.w3.org/1999/02/22-rdf-syntax-ns#&gt;&#10;prefix xsd: &lt;http://www.w3.org/2001/XMLSchema#&gt;&#10;&#10;:Award {&#10;    :year      xsd:gYear ;&#10;    :name      rdf:langString + ;&#10;    :judge     @:Person *&#10;}&#10;&#10;:AcademyAward @:Award AND {&#10;    :winMovie  @:Movie   + ;&#10;    :nomMovie  @:Movie   + ;&#10;    :winPerson @:Person  * ;&#10;    :nomPerson @:Person  *&#10;}&#10;&#10;:AcademyBestDirector @:AcademyAward&#10;&#10;:AcademyBestPicture @:AcademyAward&#10;&#10;:Person {&#10;    :name      rdf:langString + ;&#10;    :dob       xsd:date &#10;}&#10;&#10;:Movie {&#10;    :year      xsd:gYear ;&#10;    :short     xsd:boolean ? ;&#10;    :name      rdf:langString + ;&#10;    :director  @:Person +&#10;}&#10;\end{lstlisting}&#10;\end{minipage}&#10;\end{document}"/>
  <p:tag name="IGUANATEXSIZE" val="15"/>
  <p:tag name="IGUANATEXCURSOR" val="99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32772</TotalTime>
  <Words>706</Words>
  <Application>Microsoft Office PowerPoint</Application>
  <PresentationFormat>On-screen Show (4:3)</PresentationFormat>
  <Paragraphs>189</Paragraphs>
  <Slides>71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CC7220-1 La Web de Datos Primavera 2020  Lecture  10: Shapes</vt:lpstr>
      <vt:lpstr>Previously …</vt:lpstr>
      <vt:lpstr>Semantic Web: Data, Logic, Query, Links</vt:lpstr>
      <vt:lpstr>Semantic Web: Data, Logic, Query, Links</vt:lpstr>
      <vt:lpstr>Graphs …</vt:lpstr>
      <vt:lpstr>Graph Data: Pros and Cons</vt:lpstr>
      <vt:lpstr>PowerPoint Presentation</vt:lpstr>
      <vt:lpstr>Graph Data: Pros and Pros</vt:lpstr>
      <vt:lpstr>Shapes</vt:lpstr>
      <vt:lpstr>Graph data: Validation</vt:lpstr>
      <vt:lpstr>Shapes Graph: Validating schema</vt:lpstr>
      <vt:lpstr>Shapes Graph: Validate RDF graphs</vt:lpstr>
      <vt:lpstr>Shapes Graph: Define a target</vt:lpstr>
      <vt:lpstr>Shapes Graph: Multiplicity</vt:lpstr>
      <vt:lpstr>Shapes Graph: Validation</vt:lpstr>
      <vt:lpstr>Shapes vs. RDFS/OWL and SPARQL</vt:lpstr>
      <vt:lpstr>Shapes vs. RDFS/OWL</vt:lpstr>
      <vt:lpstr>Shapes vs. SPARQL</vt:lpstr>
      <vt:lpstr>SHACL:   Shapes Constraint Language</vt:lpstr>
      <vt:lpstr>Shapes Graph: How do we define them?</vt:lpstr>
      <vt:lpstr>SHACL: Shapes Constraint Language</vt:lpstr>
      <vt:lpstr>SHACL: Shapes graph</vt:lpstr>
      <vt:lpstr>SHACL: Node and Property Shapes</vt:lpstr>
      <vt:lpstr>SHACL: Referencing node shapes</vt:lpstr>
      <vt:lpstr>SHACL: Targets</vt:lpstr>
      <vt:lpstr>SHACL: Inheritance</vt:lpstr>
      <vt:lpstr>SHACL: Inheritance</vt:lpstr>
      <vt:lpstr>SHACL: Inheritance</vt:lpstr>
      <vt:lpstr>SHACL:   Targets</vt:lpstr>
      <vt:lpstr>SHACL: Targets</vt:lpstr>
      <vt:lpstr>SHACL: Targeting range</vt:lpstr>
      <vt:lpstr>SHACL: Targeting range</vt:lpstr>
      <vt:lpstr>SHACL: Targeting subclasses</vt:lpstr>
      <vt:lpstr>SHACL: Targets subclasses</vt:lpstr>
      <vt:lpstr>SHACL:   Paths</vt:lpstr>
      <vt:lpstr>SHACL: Paths</vt:lpstr>
      <vt:lpstr>SHACL: Paths</vt:lpstr>
      <vt:lpstr>SHACL: Paths</vt:lpstr>
      <vt:lpstr>SHACL: Paths</vt:lpstr>
      <vt:lpstr>SHACL: Paths</vt:lpstr>
      <vt:lpstr>SHACL:   Core Constraints</vt:lpstr>
      <vt:lpstr>SHACL: Shape Constraints</vt:lpstr>
      <vt:lpstr>SHACL: Shape Constraints</vt:lpstr>
      <vt:lpstr>SHACL: Boolean Constraints</vt:lpstr>
      <vt:lpstr>SHACL: Boolean Constraints</vt:lpstr>
      <vt:lpstr>SHACL: Value Type Constraints</vt:lpstr>
      <vt:lpstr>SHACL: Value Type Constraints</vt:lpstr>
      <vt:lpstr>SHACL: Value Range Constraints</vt:lpstr>
      <vt:lpstr>SHACL: Value Range Constraints</vt:lpstr>
      <vt:lpstr>SHACL: Value Range Constraints</vt:lpstr>
      <vt:lpstr>SHACL: Value Range Constraints</vt:lpstr>
      <vt:lpstr>SHACL: String-based Constraints</vt:lpstr>
      <vt:lpstr>SHACL: String-based Constraints</vt:lpstr>
      <vt:lpstr>SHACL: String-based Constraints</vt:lpstr>
      <vt:lpstr>SHACL: String-based Constraints</vt:lpstr>
      <vt:lpstr>SHACL: Cardinality Constraints</vt:lpstr>
      <vt:lpstr>SHACL: Cardinality Constraints</vt:lpstr>
      <vt:lpstr>SHACL: Property-pair Constraints</vt:lpstr>
      <vt:lpstr>SHACL: Property-pair Constraints</vt:lpstr>
      <vt:lpstr>SHACL: Closed Constraints</vt:lpstr>
      <vt:lpstr>SHACL: Closed Constraints</vt:lpstr>
      <vt:lpstr>SHACL:   SPARQL Constraints</vt:lpstr>
      <vt:lpstr>SHACL: SPARQL Constraints</vt:lpstr>
      <vt:lpstr>ShEx:   Shape Expressions Language</vt:lpstr>
      <vt:lpstr>PowerPoint Presentation</vt:lpstr>
      <vt:lpstr>ShEx: Shape Expressions Language</vt:lpstr>
      <vt:lpstr>ShEx: Used by Wikidata</vt:lpstr>
      <vt:lpstr>Shapes:  (Optional) validating schema!</vt:lpstr>
      <vt:lpstr>PowerPoint Presentation</vt:lpstr>
      <vt:lpstr>Questions?</vt:lpstr>
      <vt:lpstr>SHACL: Boolean Combinations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1828</cp:revision>
  <cp:lastPrinted>2018-10-29T15:12:58Z</cp:lastPrinted>
  <dcterms:created xsi:type="dcterms:W3CDTF">2006-08-16T00:00:00Z</dcterms:created>
  <dcterms:modified xsi:type="dcterms:W3CDTF">2020-12-10T20:27:00Z</dcterms:modified>
</cp:coreProperties>
</file>