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528" r:id="rId2"/>
    <p:sldId id="529" r:id="rId3"/>
    <p:sldId id="670" r:id="rId4"/>
    <p:sldId id="532" r:id="rId5"/>
    <p:sldId id="672" r:id="rId6"/>
    <p:sldId id="673" r:id="rId7"/>
    <p:sldId id="680" r:id="rId8"/>
    <p:sldId id="545" r:id="rId9"/>
    <p:sldId id="548" r:id="rId10"/>
    <p:sldId id="550" r:id="rId11"/>
    <p:sldId id="551" r:id="rId12"/>
    <p:sldId id="552" r:id="rId13"/>
    <p:sldId id="553" r:id="rId14"/>
    <p:sldId id="555" r:id="rId15"/>
    <p:sldId id="558" r:id="rId16"/>
    <p:sldId id="559" r:id="rId17"/>
    <p:sldId id="560" r:id="rId18"/>
    <p:sldId id="561" r:id="rId19"/>
    <p:sldId id="562" r:id="rId20"/>
    <p:sldId id="563" r:id="rId21"/>
    <p:sldId id="674" r:id="rId22"/>
    <p:sldId id="566" r:id="rId23"/>
    <p:sldId id="684" r:id="rId24"/>
    <p:sldId id="677" r:id="rId25"/>
    <p:sldId id="679" r:id="rId26"/>
    <p:sldId id="681" r:id="rId27"/>
    <p:sldId id="567" r:id="rId28"/>
    <p:sldId id="675" r:id="rId29"/>
    <p:sldId id="687" r:id="rId30"/>
    <p:sldId id="570" r:id="rId31"/>
    <p:sldId id="685" r:id="rId32"/>
    <p:sldId id="688" r:id="rId33"/>
    <p:sldId id="571" r:id="rId34"/>
    <p:sldId id="686" r:id="rId35"/>
    <p:sldId id="572" r:id="rId36"/>
    <p:sldId id="689" r:id="rId37"/>
    <p:sldId id="575" r:id="rId38"/>
    <p:sldId id="576" r:id="rId39"/>
    <p:sldId id="577" r:id="rId40"/>
    <p:sldId id="579" r:id="rId41"/>
    <p:sldId id="580" r:id="rId42"/>
    <p:sldId id="581" r:id="rId43"/>
    <p:sldId id="582" r:id="rId44"/>
    <p:sldId id="691" r:id="rId45"/>
    <p:sldId id="583" r:id="rId46"/>
    <p:sldId id="584" r:id="rId47"/>
    <p:sldId id="585" r:id="rId48"/>
    <p:sldId id="586" r:id="rId49"/>
    <p:sldId id="587" r:id="rId50"/>
    <p:sldId id="588" r:id="rId51"/>
    <p:sldId id="589" r:id="rId52"/>
    <p:sldId id="590" r:id="rId53"/>
    <p:sldId id="591" r:id="rId54"/>
    <p:sldId id="592" r:id="rId55"/>
    <p:sldId id="593" r:id="rId56"/>
    <p:sldId id="690" r:id="rId57"/>
    <p:sldId id="716" r:id="rId58"/>
    <p:sldId id="595" r:id="rId59"/>
    <p:sldId id="596" r:id="rId60"/>
    <p:sldId id="597" r:id="rId61"/>
    <p:sldId id="693" r:id="rId62"/>
    <p:sldId id="599" r:id="rId63"/>
    <p:sldId id="600" r:id="rId64"/>
    <p:sldId id="601" r:id="rId65"/>
    <p:sldId id="603" r:id="rId66"/>
    <p:sldId id="604" r:id="rId67"/>
    <p:sldId id="605" r:id="rId68"/>
    <p:sldId id="606" r:id="rId69"/>
    <p:sldId id="692" r:id="rId70"/>
    <p:sldId id="694" r:id="rId71"/>
    <p:sldId id="695" r:id="rId72"/>
    <p:sldId id="696" r:id="rId73"/>
    <p:sldId id="697" r:id="rId74"/>
    <p:sldId id="698" r:id="rId75"/>
    <p:sldId id="699" r:id="rId76"/>
    <p:sldId id="700" r:id="rId77"/>
    <p:sldId id="701" r:id="rId78"/>
    <p:sldId id="702" r:id="rId79"/>
    <p:sldId id="703" r:id="rId80"/>
    <p:sldId id="711" r:id="rId81"/>
    <p:sldId id="705" r:id="rId82"/>
    <p:sldId id="708" r:id="rId83"/>
    <p:sldId id="709" r:id="rId84"/>
    <p:sldId id="715" r:id="rId85"/>
    <p:sldId id="704" r:id="rId86"/>
    <p:sldId id="712" r:id="rId87"/>
    <p:sldId id="608" r:id="rId88"/>
    <p:sldId id="609" r:id="rId89"/>
    <p:sldId id="610" r:id="rId90"/>
    <p:sldId id="713" r:id="rId91"/>
    <p:sldId id="714" r:id="rId92"/>
    <p:sldId id="627" r:id="rId93"/>
    <p:sldId id="629" r:id="rId94"/>
    <p:sldId id="651" r:id="rId95"/>
    <p:sldId id="652" r:id="rId96"/>
    <p:sldId id="659" r:id="rId97"/>
    <p:sldId id="660" r:id="rId98"/>
    <p:sldId id="661" r:id="rId99"/>
    <p:sldId id="669" r:id="rId100"/>
  </p:sldIdLst>
  <p:sldSz cx="9144000" cy="6858000" type="screen4x3"/>
  <p:notesSz cx="7102475" cy="89725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EF7F2"/>
    <a:srgbClr val="FFFDDD"/>
    <a:srgbClr val="FFFCBD"/>
    <a:srgbClr val="E80636"/>
    <a:srgbClr val="820069"/>
    <a:srgbClr val="0D5C00"/>
    <a:srgbClr val="254061"/>
    <a:srgbClr val="632523"/>
    <a:srgbClr val="5256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8" autoAdjust="0"/>
    <p:restoredTop sz="86938" autoAdjust="0"/>
  </p:normalViewPr>
  <p:slideViewPr>
    <p:cSldViewPr>
      <p:cViewPr>
        <p:scale>
          <a:sx n="100" d="100"/>
          <a:sy n="100" d="100"/>
        </p:scale>
        <p:origin x="-576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886" y="1"/>
            <a:ext cx="3078048" cy="449518"/>
          </a:xfrm>
          <a:prstGeom prst="rect">
            <a:avLst/>
          </a:prstGeom>
        </p:spPr>
        <p:txBody>
          <a:bodyPr vert="horz" lIns="86886" tIns="43443" rIns="86886" bIns="43443" rtlCol="0"/>
          <a:lstStyle>
            <a:lvl1pPr algn="r">
              <a:defRPr sz="1100"/>
            </a:lvl1pPr>
          </a:lstStyle>
          <a:p>
            <a:fld id="{865B5FE4-6DC6-491A-8AAF-84B18660EB7F}" type="datetimeFigureOut">
              <a:rPr lang="en-IE" smtClean="0">
                <a:latin typeface="Calibri Light" panose="020F0302020204030204" pitchFamily="34" charset="0"/>
              </a:rPr>
              <a:t>16/11/2020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l">
              <a:defRPr sz="11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886" y="8523033"/>
            <a:ext cx="3078048" cy="449517"/>
          </a:xfrm>
          <a:prstGeom prst="rect">
            <a:avLst/>
          </a:prstGeom>
        </p:spPr>
        <p:txBody>
          <a:bodyPr vert="horz" lIns="86886" tIns="43443" rIns="86886" bIns="43443" rtlCol="0" anchor="b"/>
          <a:lstStyle>
            <a:lvl1pPr algn="r">
              <a:defRPr sz="1100"/>
            </a:lvl1pPr>
          </a:lstStyle>
          <a:p>
            <a:fld id="{CD525AF6-A183-41FE-8EB0-9AB9EEA8CABF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34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08100" y="673100"/>
            <a:ext cx="4486275" cy="3365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7" tIns="45924" rIns="91847" bIns="45924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261961"/>
            <a:ext cx="5681980" cy="4037648"/>
          </a:xfrm>
          <a:prstGeom prst="rect">
            <a:avLst/>
          </a:prstGeom>
        </p:spPr>
        <p:txBody>
          <a:bodyPr vert="horz" lIns="91847" tIns="45924" rIns="91847" bIns="45924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22365"/>
            <a:ext cx="3077739" cy="448628"/>
          </a:xfrm>
          <a:prstGeom prst="rect">
            <a:avLst/>
          </a:prstGeom>
        </p:spPr>
        <p:txBody>
          <a:bodyPr vert="horz" lIns="91847" tIns="45924" rIns="91847" bIns="45924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3809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9973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639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8D3-AE56-4AF7-BFDD-CAD04963A4E2}" type="slidenum">
              <a:rPr lang="en-IE" smtClean="0"/>
              <a:t>99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0852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legreya Sans SC Medium" panose="00000600000000000000" pitchFamily="2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16/11/2020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>
              <a:lumMod val="65000"/>
              <a:lumOff val="35000"/>
            </a:schemeClr>
          </a:solidFill>
          <a:latin typeface="Alegreya Sans SC Light" panose="00000400000000000000" pitchFamily="2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w3.org/DesignIssues/LinkedData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www.w3.org/DesignIssues/LinkedDat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3.xml"/><Relationship Id="rId21" Type="http://schemas.openxmlformats.org/officeDocument/2006/relationships/image" Target="../media/image10.png"/><Relationship Id="rId7" Type="http://schemas.openxmlformats.org/officeDocument/2006/relationships/tags" Target="../tags/tag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10.xml"/><Relationship Id="rId19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idanhogan.com/foaf.rdf#m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13.xml"/><Relationship Id="rId21" Type="http://schemas.openxmlformats.org/officeDocument/2006/relationships/image" Target="../media/image10.png"/><Relationship Id="rId7" Type="http://schemas.openxmlformats.org/officeDocument/2006/relationships/tags" Target="../tags/tag1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1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1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20.xml"/><Relationship Id="rId19" Type="http://schemas.openxmlformats.org/officeDocument/2006/relationships/image" Target="../media/image8.png"/><Relationship Id="rId4" Type="http://schemas.openxmlformats.org/officeDocument/2006/relationships/tags" Target="../tags/tag14.xml"/><Relationship Id="rId9" Type="http://schemas.openxmlformats.org/officeDocument/2006/relationships/tags" Target="../tags/tag1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26" Type="http://schemas.openxmlformats.org/officeDocument/2006/relationships/image" Target="../media/image15.png"/><Relationship Id="rId3" Type="http://schemas.openxmlformats.org/officeDocument/2006/relationships/tags" Target="../tags/tag23.xml"/><Relationship Id="rId21" Type="http://schemas.openxmlformats.org/officeDocument/2006/relationships/image" Target="../media/image10.png"/><Relationship Id="rId7" Type="http://schemas.openxmlformats.org/officeDocument/2006/relationships/tags" Target="../tags/tag27.xml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5" Type="http://schemas.openxmlformats.org/officeDocument/2006/relationships/image" Target="../media/image14.png"/><Relationship Id="rId2" Type="http://schemas.openxmlformats.org/officeDocument/2006/relationships/tags" Target="../tags/tag22.xml"/><Relationship Id="rId16" Type="http://schemas.openxmlformats.org/officeDocument/2006/relationships/image" Target="../media/image5.png"/><Relationship Id="rId20" Type="http://schemas.openxmlformats.org/officeDocument/2006/relationships/image" Target="../media/image9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2.xml"/><Relationship Id="rId24" Type="http://schemas.openxmlformats.org/officeDocument/2006/relationships/image" Target="../media/image13.png"/><Relationship Id="rId5" Type="http://schemas.openxmlformats.org/officeDocument/2006/relationships/tags" Target="../tags/tag25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tags" Target="../tags/tag30.xml"/><Relationship Id="rId19" Type="http://schemas.openxmlformats.org/officeDocument/2006/relationships/image" Target="../media/image8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.png"/><Relationship Id="rId22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dirty="0" smtClean="0"/>
              <a:t>CC7220-1</a:t>
            </a:r>
            <a:br>
              <a:rPr lang="en-IE" dirty="0" smtClean="0"/>
            </a:br>
            <a:r>
              <a:rPr lang="en-IE" cap="small" dirty="0" smtClean="0"/>
              <a:t>La Web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smtClean="0"/>
              <a:t>Primavera </a:t>
            </a:r>
            <a:r>
              <a:rPr lang="en-IE" dirty="0" smtClean="0"/>
              <a:t>2020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Lecture  9: Linked Data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800" dirty="0" smtClean="0"/>
              <a:t>Aidan Hogan</a:t>
            </a:r>
          </a:p>
          <a:p>
            <a:r>
              <a:rPr lang="en-IE" sz="2800" dirty="0" smtClean="0"/>
              <a:t>aidhog@gmail.com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698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… 2006 </a:t>
            </a:r>
            <a:endParaRPr lang="en-IE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406192"/>
            <a:ext cx="7167477" cy="53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4"/>
              </a:rPr>
              <a:t>http://</a:t>
            </a:r>
            <a:r>
              <a:rPr lang="en-IE" dirty="0" smtClean="0">
                <a:hlinkClick r:id="rId4"/>
              </a:rPr>
              <a:t>www.w3.org/DesignIssues/LinkedData.html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853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Four Principles of Linked Data </a:t>
            </a:r>
            <a:endParaRPr lang="en-IE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87438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2"/>
              </a:rPr>
              <a:t>http://</a:t>
            </a:r>
            <a:r>
              <a:rPr lang="en-IE" dirty="0" smtClean="0">
                <a:hlinkClick r:id="rId2"/>
              </a:rPr>
              <a:t>www.w3.org/DesignIssues/LinkedData.html</a:t>
            </a:r>
            <a:endParaRPr lang="en-I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79" y="1905000"/>
            <a:ext cx="7167477" cy="327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http://tw.rpi.edu/launch/img/l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8600"/>
            <a:ext cx="1571455" cy="208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98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Linked Data examples ...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3082" name="Picture 10" descr="https://www.wired.com/wp-content/uploads/2016/05/eso10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7" y="1135213"/>
            <a:ext cx="9146055" cy="593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90737"/>
            <a:ext cx="5062538" cy="1383939"/>
          </a:xfrm>
          <a:prstGeom prst="rect">
            <a:avLst/>
          </a:prstGeom>
        </p:spPr>
      </p:pic>
      <p:pic>
        <p:nvPicPr>
          <p:cNvPr id="11" name="Picture 2" descr="http://www.newspapers.psu.edu/wp-content/uploads/sites/1856/2013/02/NYT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15" y="228600"/>
            <a:ext cx="4281769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135214"/>
            <a:ext cx="9144000" cy="4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9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7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9"/>
            <a:ext cx="8996309" cy="59737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8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GB" noProof="0" dirty="0" smtClean="0"/>
              <a:t>Linked Data </a:t>
            </a:r>
            <a:r>
              <a:rPr lang="en-GB" dirty="0" smtClean="0"/>
              <a:t>Document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948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75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 animBg="1"/>
      <p:bldP spid="12" grpId="0" animBg="1"/>
      <p:bldP spid="13" grpId="0" animBg="1"/>
      <p:bldP spid="20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3.05556E-6 -0.2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11823 -2.22222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0.1243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Previously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8748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 smtClean="0"/>
              <a:t>Answer queries over Linked Data using SPARQL</a:t>
            </a:r>
            <a:endParaRPr lang="en-GB" noProof="0" dirty="0"/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855830"/>
            <a:ext cx="4791975" cy="1621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886" y="1540220"/>
            <a:ext cx="6084000" cy="308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8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Linked Data Graph</a:t>
            </a:r>
            <a:endParaRPr lang="en-GB" noProof="0" dirty="0"/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implement these links (called "dereferencing")?</a:t>
            </a:r>
          </a:p>
        </p:txBody>
      </p:sp>
    </p:spTree>
    <p:extLst>
      <p:ext uri="{BB962C8B-B14F-4D97-AF65-F5344CB8AC3E}">
        <p14:creationId xmlns:p14="http://schemas.microsoft.com/office/powerpoint/2010/main" val="42444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Implementing Linked Data… 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19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97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58048" y="6335856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Easy-peasy. So what's the problem?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1056626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38800" y="4791440"/>
            <a:ext cx="2473320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8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457200" y="3733800"/>
            <a:ext cx="8305800" cy="17615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5" name="Rounded Rectangle 44"/>
          <p:cNvSpPr/>
          <p:nvPr/>
        </p:nvSpPr>
        <p:spPr>
          <a:xfrm>
            <a:off x="457200" y="1600200"/>
            <a:ext cx="8305800" cy="16002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44" name="Picture 4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886201"/>
            <a:ext cx="5897567" cy="147997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19812"/>
            <a:ext cx="4108922" cy="1237349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40386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29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>
          <a:xfrm>
            <a:off x="457200" y="1600200"/>
            <a:ext cx="8305800" cy="2971800"/>
          </a:xfrm>
          <a:prstGeom prst="roundRect">
            <a:avLst>
              <a:gd name="adj" fmla="val 100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URL Recipe: </a:t>
            </a:r>
            <a:r>
              <a:rPr lang="en-IE" dirty="0" smtClean="0">
                <a:solidFill>
                  <a:srgbClr val="FF0000"/>
                </a:solidFill>
              </a:rPr>
              <a:t>The Problem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9811"/>
            <a:ext cx="5895839" cy="2517830"/>
          </a:xfrm>
          <a:prstGeom prst="rect">
            <a:avLst/>
          </a:prstGeom>
        </p:spPr>
      </p:pic>
      <p:pic>
        <p:nvPicPr>
          <p:cNvPr id="1026" name="Picture 2" descr="TRAPPIST-1c Artist's Impress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19812"/>
            <a:ext cx="1237176" cy="123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eb docum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88" y="3124200"/>
            <a:ext cx="1574800" cy="148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791200"/>
            <a:ext cx="7239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Document URLs should only identify documents!</a:t>
            </a:r>
          </a:p>
        </p:txBody>
      </p:sp>
    </p:spTree>
    <p:extLst>
      <p:ext uri="{BB962C8B-B14F-4D97-AF65-F5344CB8AC3E}">
        <p14:creationId xmlns:p14="http://schemas.microsoft.com/office/powerpoint/2010/main" val="226721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HTTP URLs for documents, not pipes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128215"/>
            <a:ext cx="6381750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325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7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http://ex.org/data/TRAPPIST-1c#this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2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4648200"/>
            <a:ext cx="9144000" cy="2209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Hash Recipe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endParaRPr lang="en-IE" sz="2800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r>
              <a:rPr lang="en-IE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you get the document</a:t>
            </a:r>
          </a:p>
          <a:p>
            <a:pPr marL="914400" lvl="2" indent="0">
              <a:buNone/>
            </a:pPr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2"/>
            <a:endParaRPr lang="en-IE" dirty="0"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1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05000" y="50760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8400" y="47668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#me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905000" y="56611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62200" y="53764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2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8884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7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0.52083 0.004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2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953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381000" y="1369451"/>
            <a:ext cx="39624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40220"/>
            <a:ext cx="3672173" cy="21410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76400" y="4341251"/>
            <a:ext cx="6019800" cy="2364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4413764"/>
            <a:ext cx="5827904" cy="21397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6398" y="1540220"/>
            <a:ext cx="3672173" cy="2113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EF6F0">
              <a:alpha val="8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EF7F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53000" y="1096523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4" name="Picture 2 1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096" y="979054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1000" y="1087507"/>
            <a:ext cx="396240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http://ex.org/data/TRAPPIST-1b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1" name="Picture 2 2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48" y="990600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Curved Connector 16"/>
          <p:cNvCxnSpPr>
            <a:endCxn id="20" idx="1"/>
          </p:cNvCxnSpPr>
          <p:nvPr/>
        </p:nvCxnSpPr>
        <p:spPr>
          <a:xfrm rot="16200000" flipV="1">
            <a:off x="-606196" y="2213204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 rot="16200000" flipV="1">
            <a:off x="3980112" y="2202317"/>
            <a:ext cx="3345993" cy="1371600"/>
          </a:xfrm>
          <a:prstGeom prst="curvedConnector4">
            <a:avLst>
              <a:gd name="adj1" fmla="val 1733"/>
              <a:gd name="adj2" fmla="val 121429"/>
            </a:avLst>
          </a:prstGeom>
          <a:ln w="31750">
            <a:solidFill>
              <a:schemeClr val="accent4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76400" y="4066288"/>
            <a:ext cx="4495801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CL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</a:t>
            </a:r>
            <a:endParaRPr lang="en-GB" sz="1200" dirty="0">
              <a:solidFill>
                <a:schemeClr val="accent4">
                  <a:lumMod val="60000"/>
                  <a:lumOff val="40000"/>
                </a:schemeClr>
              </a:solidFill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pic>
        <p:nvPicPr>
          <p:cNvPr id="25" name="Picture 2 3" descr="https://uploads.toptal.io/blog/category/logo/77/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249" y="3957835"/>
            <a:ext cx="493904" cy="49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8254" y="4401064"/>
            <a:ext cx="1109641" cy="2833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6909" y="4413764"/>
            <a:ext cx="1088986" cy="28383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sp>
        <p:nvSpPr>
          <p:cNvPr id="28" name="TextBox 27"/>
          <p:cNvSpPr txBox="1"/>
          <p:nvPr/>
        </p:nvSpPr>
        <p:spPr>
          <a:xfrm>
            <a:off x="871213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http://ex.org/entity/TRAPPIST-1b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14650" y="4791440"/>
            <a:ext cx="2981974" cy="276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2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GB" sz="1200" dirty="0">
              <a:latin typeface="Inconsolata" panose="020B0609030003000000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Slash Recipe</a:t>
            </a:r>
            <a:endParaRPr lang="en-IE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2777791"/>
          </a:xfrm>
        </p:spPr>
        <p:txBody>
          <a:bodyPr/>
          <a:lstStyle/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28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document</a:t>
            </a:r>
          </a:p>
          <a:p>
            <a:r>
              <a:rPr lang="es-CL" sz="28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28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ex.org/entity/TRAPPIST-1c</a:t>
            </a:r>
            <a:endParaRPr lang="en-IE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Identifies the planet</a:t>
            </a:r>
          </a:p>
          <a:p>
            <a:pPr lvl="1"/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Look it up, </a:t>
            </a:r>
            <a:r>
              <a:rPr lang="en-IE" dirty="0" smtClean="0">
                <a:ea typeface="CMU Typewriter Text" panose="02000609000000000000" pitchFamily="49" charset="0"/>
                <a:cs typeface="CMU Typewriter Text" panose="02000609000000000000" pitchFamily="49" charset="0"/>
              </a:rPr>
              <a:t>redirects to the </a:t>
            </a:r>
            <a:r>
              <a:rPr lang="en-IE" dirty="0">
                <a:ea typeface="CMU Typewriter Text" panose="02000609000000000000" pitchFamily="49" charset="0"/>
                <a:cs typeface="CMU Typewriter Text" panose="02000609000000000000" pitchFamily="49" charset="0"/>
              </a:rPr>
              <a:t>document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3220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L -0.58559 0.0016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/>
      <p:bldP spid="9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90600" y="4191000"/>
            <a:ext cx="7391400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chemeClr val="accent3">
                    <a:lumMod val="75000"/>
                  </a:schemeClr>
                </a:solidFill>
              </a:rPr>
              <a:t>Slash Recipe</a:t>
            </a:r>
            <a:endParaRPr lang="en-IE" sz="28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sz="2400" dirty="0" smtClean="0">
                <a:solidFill>
                  <a:schemeClr val="accent3">
                    <a:lumMod val="75000"/>
                  </a:schemeClr>
                </a:solidFill>
              </a:rPr>
              <a:t>Use special redirects to identify things</a:t>
            </a:r>
            <a:endParaRPr lang="en-IE" sz="2400" dirty="0">
              <a:solidFill>
                <a:schemeClr val="accent3">
                  <a:lumMod val="75000"/>
                </a:schemeClr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Three recipes for dereferencing</a:t>
            </a:r>
            <a:endParaRPr lang="en-IE" dirty="0"/>
          </a:p>
        </p:txBody>
      </p:sp>
      <p:sp>
        <p:nvSpPr>
          <p:cNvPr id="6" name="Rectangle 5"/>
          <p:cNvSpPr/>
          <p:nvPr/>
        </p:nvSpPr>
        <p:spPr>
          <a:xfrm>
            <a:off x="990600" y="1882456"/>
            <a:ext cx="7391400" cy="9906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632523"/>
                </a:solidFill>
              </a:rPr>
              <a:t>URL Recipe</a:t>
            </a:r>
            <a:endParaRPr lang="en-IE" sz="2800" dirty="0" smtClean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632523"/>
                </a:solidFill>
              </a:rPr>
              <a:t>Use document URLs to identify things</a:t>
            </a:r>
            <a:endParaRPr lang="en-IE" sz="2400" dirty="0">
              <a:solidFill>
                <a:srgbClr val="632523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3036728"/>
            <a:ext cx="7391400" cy="990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E" sz="2800" dirty="0" smtClean="0">
                <a:solidFill>
                  <a:srgbClr val="254061"/>
                </a:solidFill>
              </a:rPr>
              <a:t>Hash Recipe</a:t>
            </a:r>
            <a:endParaRPr lang="en-IE" sz="28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lvl="1"/>
            <a:r>
              <a:rPr lang="en-IE" sz="2400" dirty="0" smtClean="0">
                <a:solidFill>
                  <a:srgbClr val="254061"/>
                </a:solidFill>
              </a:rPr>
              <a:t>Use fragment identifiers to identify things</a:t>
            </a:r>
            <a:endParaRPr lang="en-IE" sz="2400" dirty="0">
              <a:solidFill>
                <a:srgbClr val="254061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891888"/>
            <a:ext cx="971549" cy="98116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34000" y="2590800"/>
            <a:ext cx="990600" cy="0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05400" y="2077712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b="1" dirty="0" smtClean="0">
                <a:solidFill>
                  <a:srgbClr val="FF0000"/>
                </a:solidFill>
              </a:rPr>
              <a:t>documents</a:t>
            </a:r>
            <a:endParaRPr lang="en-IE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90600" y="1882456"/>
            <a:ext cx="7391399" cy="990600"/>
          </a:xfrm>
          <a:prstGeom prst="rect">
            <a:avLst/>
          </a:prstGeom>
          <a:solidFill>
            <a:schemeClr val="lt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3053397"/>
            <a:ext cx="971549" cy="957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49" y="4207669"/>
            <a:ext cx="971549" cy="95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Well, hash has half the number of requests!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23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Hash vs. Slash</a:t>
            </a:r>
            <a:endParaRPr lang="en-I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3523" y="32004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Which is better, </a:t>
            </a:r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hash or slash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3523" y="3679335"/>
            <a:ext cx="7239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slash decouples document URLs from entity IRIs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4343399"/>
            <a:ext cx="9144000" cy="24946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1905000" y="46819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0" y="43858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905000" y="51702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905000" y="4876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1981200" y="5760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362200" y="5452646"/>
            <a:ext cx="4572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://ex.org/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data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  <a:hlinkClick r:id="rId2"/>
            </a:endParaRPr>
          </a:p>
          <a:p>
            <a:pPr marL="0" lvl="1" algn="ctr"/>
            <a:endParaRPr lang="en-IE" sz="15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1905000" y="62707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905000" y="5943600"/>
            <a:ext cx="556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4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46482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05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034" y="6303723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0" y="1143000"/>
            <a:ext cx="9144000" cy="1842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5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1430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53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Straight Arrow Connector 53"/>
          <p:cNvCxnSpPr/>
          <p:nvPr/>
        </p:nvCxnSpPr>
        <p:spPr>
          <a:xfrm>
            <a:off x="1905000" y="1570800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438400" y="1261646"/>
            <a:ext cx="4191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6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H="1" flipV="1">
            <a:off x="1905000" y="2155962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362200" y="1871246"/>
            <a:ext cx="434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</a:t>
            </a:r>
            <a:r>
              <a:rPr lang="en-IE" sz="1500" dirty="0" smtClean="0"/>
              <a:t>: </a:t>
            </a:r>
            <a:r>
              <a:rPr lang="es-CL" sz="16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endParaRPr lang="en-IE" sz="1500" dirty="0"/>
          </a:p>
        </p:txBody>
      </p:sp>
      <p:pic>
        <p:nvPicPr>
          <p:cNvPr id="5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383296"/>
            <a:ext cx="383201" cy="41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90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-29767" y="3563034"/>
            <a:ext cx="9144000" cy="17709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angle 21"/>
          <p:cNvSpPr/>
          <p:nvPr/>
        </p:nvSpPr>
        <p:spPr>
          <a:xfrm>
            <a:off x="0" y="1219200"/>
            <a:ext cx="9144000" cy="1828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Content negotiation with h</a:t>
            </a:r>
            <a:r>
              <a:rPr lang="en-IE" dirty="0" smtClean="0"/>
              <a:t>ash</a:t>
            </a:r>
            <a:endParaRPr lang="en-IE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371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1905000" y="184343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55334" y="1524000"/>
            <a:ext cx="4191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905000" y="230063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362200" y="1981200"/>
            <a:ext cx="4343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</a:t>
            </a:r>
            <a:r>
              <a:rPr lang="en-IE" sz="14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</a:t>
            </a:r>
            <a:endParaRPr lang="en-IE" sz="1400" dirty="0">
              <a:solidFill>
                <a:srgbClr val="820069"/>
              </a:solidFill>
            </a:endParaRPr>
          </a:p>
        </p:txBody>
      </p:sp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9238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3657600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3829970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>
            <a:off x="1896399" y="4179608"/>
            <a:ext cx="53340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446733" y="3841805"/>
            <a:ext cx="4191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chemeClr val="bg1">
                    <a:lumMod val="65000"/>
                  </a:schemeClr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#this</a:t>
            </a:r>
            <a:endParaRPr lang="en-IE" sz="1600" dirty="0">
              <a:solidFill>
                <a:schemeClr val="bg1">
                  <a:lumMod val="65000"/>
                </a:schemeClr>
              </a:solidFill>
            </a:endParaRPr>
          </a:p>
          <a:p>
            <a:pPr marL="0" lvl="1" algn="ctr"/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896399" y="4636808"/>
            <a:ext cx="5334000" cy="1139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53599" y="4317370"/>
            <a:ext cx="4419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70533" y="356303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2000" y="5791200"/>
            <a:ext cx="7239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Can also choose from different RDF formats; e.g., Turtle, </a:t>
            </a:r>
            <a:r>
              <a:rPr lang="en-IE" dirty="0" err="1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RDFa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, etc.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(if supported by the server that is!)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6699" y="4800600"/>
            <a:ext cx="355066" cy="47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6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525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51701 1.11111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5" grpId="0"/>
      <p:bldP spid="17" grpId="0"/>
      <p:bldP spid="19" grpId="0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0" y="1204101"/>
            <a:ext cx="9144000" cy="271022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9" name="Rectangle 28"/>
          <p:cNvSpPr/>
          <p:nvPr/>
        </p:nvSpPr>
        <p:spPr>
          <a:xfrm>
            <a:off x="0" y="4214511"/>
            <a:ext cx="9144000" cy="26235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Content negotiation with slash</a:t>
            </a:r>
            <a:endParaRPr lang="en-IE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05000" y="1828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286000" y="15240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905000" y="23083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05000" y="19812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</a:t>
            </a:r>
            <a:r>
              <a:rPr lang="es-CL" sz="1400" dirty="0" smtClean="0">
                <a:latin typeface="Inconsolata" panose="020B0609030003000000" pitchFamily="49" charset="0"/>
                <a:cs typeface="Courier New" panose="02070309020205020404" pitchFamily="49" charset="0"/>
              </a:rPr>
              <a:t>ex.org/data/TRAPPIST-1c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406" y="3406520"/>
            <a:ext cx="459401" cy="49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1981200" y="2808008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62200" y="2479418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905000" y="32989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0" y="2971800"/>
            <a:ext cx="55626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.xml</a:t>
            </a:r>
            <a:endParaRPr lang="en-IE" sz="16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  <a:p>
            <a:pPr marL="0" lvl="1" algn="ctr"/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98" y="1747053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9423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1896399" y="47520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7399" y="4477145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http://ex.org/entity/TRAPPIST-1c</a:t>
            </a:r>
            <a:endParaRPr lang="en-IE" sz="15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96399" y="5257800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896399" y="4930638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303 See Other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2599" y="5748754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53599" y="5410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GET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4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1896399" y="6194562"/>
            <a:ext cx="5562600" cy="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96399" y="5867400"/>
            <a:ext cx="5562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200 Okay</a:t>
            </a:r>
            <a:r>
              <a:rPr lang="en-IE" sz="1500" dirty="0" smtClean="0"/>
              <a:t>: </a:t>
            </a:r>
            <a:r>
              <a:rPr lang="es-CL" sz="1400" dirty="0">
                <a:latin typeface="Inconsolata" panose="020B0609030003000000" pitchFamily="49" charset="0"/>
                <a:cs typeface="Courier New" panose="02070309020205020404" pitchFamily="49" charset="0"/>
              </a:rPr>
              <a:t>http://ex.org/data/TRAPPIST-1c</a:t>
            </a:r>
            <a:r>
              <a:rPr lang="en-IE" sz="1400" dirty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.html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997" y="4623998"/>
            <a:ext cx="1388803" cy="171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9" descr="http://images.clipshrine.com/getimg/PngMedium-computer-screen-keyboard-mouse-aka-thing-client-1696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01" y="4796368"/>
            <a:ext cx="2514600" cy="13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353599" y="4214791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</a:t>
            </a:r>
            <a:r>
              <a:rPr lang="en-IE" sz="15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IE" sz="1500" dirty="0" smtClean="0">
                <a:solidFill>
                  <a:srgbClr val="00B050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text/html</a:t>
            </a:r>
            <a:endParaRPr lang="en-IE" sz="1500" dirty="0">
              <a:solidFill>
                <a:srgbClr val="00B050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5599" y="6291461"/>
            <a:ext cx="355066" cy="47697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379134" y="1219200"/>
            <a:ext cx="4572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IE" sz="1500" b="1" dirty="0" smtClean="0"/>
              <a:t>ACCEPT</a:t>
            </a:r>
            <a:r>
              <a:rPr lang="en-IE" sz="1500" dirty="0" smtClean="0"/>
              <a:t>: </a:t>
            </a:r>
            <a:r>
              <a:rPr lang="en-IE" sz="1500" dirty="0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application/</a:t>
            </a:r>
            <a:r>
              <a:rPr lang="en-IE" sz="1500" dirty="0" err="1" smtClean="0">
                <a:solidFill>
                  <a:srgbClr val="820069"/>
                </a:solidFill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rdf+xml</a:t>
            </a:r>
            <a:endParaRPr lang="en-IE" sz="1500" dirty="0">
              <a:solidFill>
                <a:srgbClr val="820069"/>
              </a:solidFill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4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-0.53021 -1.85185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33333E-6 L -0.52761 -3.33333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8" grpId="0"/>
      <p:bldP spid="20" grpId="0"/>
      <p:bldP spid="23" grpId="0"/>
      <p:bldP spid="25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Linking Open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829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But we have not spoken much about …</a:t>
            </a:r>
            <a:endParaRPr lang="en-IE" dirty="0"/>
          </a:p>
        </p:txBody>
      </p:sp>
      <p:sp>
        <p:nvSpPr>
          <p:cNvPr id="4" name="Freeform 3"/>
          <p:cNvSpPr/>
          <p:nvPr/>
        </p:nvSpPr>
        <p:spPr>
          <a:xfrm>
            <a:off x="2975212" y="3152633"/>
            <a:ext cx="3398292" cy="614193"/>
          </a:xfrm>
          <a:custGeom>
            <a:avLst/>
            <a:gdLst>
              <a:gd name="connsiteX0" fmla="*/ 818866 w 3398292"/>
              <a:gd name="connsiteY0" fmla="*/ 27295 h 614193"/>
              <a:gd name="connsiteX1" fmla="*/ 600501 w 3398292"/>
              <a:gd name="connsiteY1" fmla="*/ 13648 h 614193"/>
              <a:gd name="connsiteX2" fmla="*/ 559558 w 3398292"/>
              <a:gd name="connsiteY2" fmla="*/ 0 h 614193"/>
              <a:gd name="connsiteX3" fmla="*/ 68239 w 3398292"/>
              <a:gd name="connsiteY3" fmla="*/ 13648 h 614193"/>
              <a:gd name="connsiteX4" fmla="*/ 27295 w 3398292"/>
              <a:gd name="connsiteY4" fmla="*/ 27295 h 614193"/>
              <a:gd name="connsiteX5" fmla="*/ 13648 w 3398292"/>
              <a:gd name="connsiteY5" fmla="*/ 122830 h 614193"/>
              <a:gd name="connsiteX6" fmla="*/ 0 w 3398292"/>
              <a:gd name="connsiteY6" fmla="*/ 191068 h 614193"/>
              <a:gd name="connsiteX7" fmla="*/ 13648 w 3398292"/>
              <a:gd name="connsiteY7" fmla="*/ 409433 h 614193"/>
              <a:gd name="connsiteX8" fmla="*/ 27295 w 3398292"/>
              <a:gd name="connsiteY8" fmla="*/ 450376 h 614193"/>
              <a:gd name="connsiteX9" fmla="*/ 122830 w 3398292"/>
              <a:gd name="connsiteY9" fmla="*/ 477671 h 614193"/>
              <a:gd name="connsiteX10" fmla="*/ 259307 w 3398292"/>
              <a:gd name="connsiteY10" fmla="*/ 504967 h 614193"/>
              <a:gd name="connsiteX11" fmla="*/ 368489 w 3398292"/>
              <a:gd name="connsiteY11" fmla="*/ 532263 h 614193"/>
              <a:gd name="connsiteX12" fmla="*/ 600501 w 3398292"/>
              <a:gd name="connsiteY12" fmla="*/ 545910 h 614193"/>
              <a:gd name="connsiteX13" fmla="*/ 1214651 w 3398292"/>
              <a:gd name="connsiteY13" fmla="*/ 573206 h 614193"/>
              <a:gd name="connsiteX14" fmla="*/ 1624084 w 3398292"/>
              <a:gd name="connsiteY14" fmla="*/ 586854 h 614193"/>
              <a:gd name="connsiteX15" fmla="*/ 2156346 w 3398292"/>
              <a:gd name="connsiteY15" fmla="*/ 586854 h 614193"/>
              <a:gd name="connsiteX16" fmla="*/ 2224585 w 3398292"/>
              <a:gd name="connsiteY16" fmla="*/ 559558 h 614193"/>
              <a:gd name="connsiteX17" fmla="*/ 2265528 w 3398292"/>
              <a:gd name="connsiteY17" fmla="*/ 532263 h 614193"/>
              <a:gd name="connsiteX18" fmla="*/ 2770495 w 3398292"/>
              <a:gd name="connsiteY18" fmla="*/ 545910 h 614193"/>
              <a:gd name="connsiteX19" fmla="*/ 2947916 w 3398292"/>
              <a:gd name="connsiteY19" fmla="*/ 573206 h 614193"/>
              <a:gd name="connsiteX20" fmla="*/ 3138985 w 3398292"/>
              <a:gd name="connsiteY20" fmla="*/ 559558 h 614193"/>
              <a:gd name="connsiteX21" fmla="*/ 3302758 w 3398292"/>
              <a:gd name="connsiteY21" fmla="*/ 532263 h 614193"/>
              <a:gd name="connsiteX22" fmla="*/ 3370997 w 3398292"/>
              <a:gd name="connsiteY22" fmla="*/ 436728 h 614193"/>
              <a:gd name="connsiteX23" fmla="*/ 3398292 w 3398292"/>
              <a:gd name="connsiteY23" fmla="*/ 354842 h 614193"/>
              <a:gd name="connsiteX24" fmla="*/ 3370997 w 3398292"/>
              <a:gd name="connsiteY24" fmla="*/ 218364 h 614193"/>
              <a:gd name="connsiteX25" fmla="*/ 3343701 w 3398292"/>
              <a:gd name="connsiteY25" fmla="*/ 177421 h 614193"/>
              <a:gd name="connsiteX26" fmla="*/ 3302758 w 3398292"/>
              <a:gd name="connsiteY26" fmla="*/ 163773 h 614193"/>
              <a:gd name="connsiteX27" fmla="*/ 3261815 w 3398292"/>
              <a:gd name="connsiteY27" fmla="*/ 136477 h 614193"/>
              <a:gd name="connsiteX28" fmla="*/ 3098042 w 3398292"/>
              <a:gd name="connsiteY28" fmla="*/ 95534 h 614193"/>
              <a:gd name="connsiteX29" fmla="*/ 2797791 w 3398292"/>
              <a:gd name="connsiteY29" fmla="*/ 68239 h 614193"/>
              <a:gd name="connsiteX30" fmla="*/ 2743200 w 3398292"/>
              <a:gd name="connsiteY30" fmla="*/ 54591 h 614193"/>
              <a:gd name="connsiteX31" fmla="*/ 2702257 w 3398292"/>
              <a:gd name="connsiteY31" fmla="*/ 40943 h 614193"/>
              <a:gd name="connsiteX32" fmla="*/ 1624084 w 3398292"/>
              <a:gd name="connsiteY32" fmla="*/ 27295 h 614193"/>
              <a:gd name="connsiteX33" fmla="*/ 1433015 w 3398292"/>
              <a:gd name="connsiteY33" fmla="*/ 13648 h 614193"/>
              <a:gd name="connsiteX34" fmla="*/ 914400 w 3398292"/>
              <a:gd name="connsiteY34" fmla="*/ 27295 h 614193"/>
              <a:gd name="connsiteX35" fmla="*/ 818866 w 3398292"/>
              <a:gd name="connsiteY35" fmla="*/ 27295 h 614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398292" h="614193">
                <a:moveTo>
                  <a:pt x="818866" y="27295"/>
                </a:moveTo>
                <a:cubicBezTo>
                  <a:pt x="766550" y="25021"/>
                  <a:pt x="673031" y="21283"/>
                  <a:pt x="600501" y="13648"/>
                </a:cubicBezTo>
                <a:cubicBezTo>
                  <a:pt x="586194" y="12142"/>
                  <a:pt x="573944" y="0"/>
                  <a:pt x="559558" y="0"/>
                </a:cubicBezTo>
                <a:cubicBezTo>
                  <a:pt x="395722" y="0"/>
                  <a:pt x="232012" y="9099"/>
                  <a:pt x="68239" y="13648"/>
                </a:cubicBezTo>
                <a:cubicBezTo>
                  <a:pt x="54591" y="18197"/>
                  <a:pt x="33729" y="14428"/>
                  <a:pt x="27295" y="27295"/>
                </a:cubicBezTo>
                <a:cubicBezTo>
                  <a:pt x="12909" y="56067"/>
                  <a:pt x="18936" y="91099"/>
                  <a:pt x="13648" y="122830"/>
                </a:cubicBezTo>
                <a:cubicBezTo>
                  <a:pt x="9835" y="145711"/>
                  <a:pt x="4549" y="168322"/>
                  <a:pt x="0" y="191068"/>
                </a:cubicBezTo>
                <a:cubicBezTo>
                  <a:pt x="4549" y="263856"/>
                  <a:pt x="6013" y="336903"/>
                  <a:pt x="13648" y="409433"/>
                </a:cubicBezTo>
                <a:cubicBezTo>
                  <a:pt x="15154" y="423740"/>
                  <a:pt x="17123" y="440204"/>
                  <a:pt x="27295" y="450376"/>
                </a:cubicBezTo>
                <a:cubicBezTo>
                  <a:pt x="33841" y="456922"/>
                  <a:pt x="122332" y="477529"/>
                  <a:pt x="122830" y="477671"/>
                </a:cubicBezTo>
                <a:cubicBezTo>
                  <a:pt x="266737" y="518787"/>
                  <a:pt x="-12465" y="450612"/>
                  <a:pt x="259307" y="504967"/>
                </a:cubicBezTo>
                <a:cubicBezTo>
                  <a:pt x="296093" y="512324"/>
                  <a:pt x="331040" y="530060"/>
                  <a:pt x="368489" y="532263"/>
                </a:cubicBezTo>
                <a:lnTo>
                  <a:pt x="600501" y="545910"/>
                </a:lnTo>
                <a:cubicBezTo>
                  <a:pt x="880269" y="580881"/>
                  <a:pt x="656946" y="556558"/>
                  <a:pt x="1214651" y="573206"/>
                </a:cubicBezTo>
                <a:lnTo>
                  <a:pt x="1624084" y="586854"/>
                </a:lnTo>
                <a:cubicBezTo>
                  <a:pt x="1831528" y="628341"/>
                  <a:pt x="1752730" y="617901"/>
                  <a:pt x="2156346" y="586854"/>
                </a:cubicBezTo>
                <a:cubicBezTo>
                  <a:pt x="2180772" y="584975"/>
                  <a:pt x="2202673" y="570514"/>
                  <a:pt x="2224585" y="559558"/>
                </a:cubicBezTo>
                <a:cubicBezTo>
                  <a:pt x="2239256" y="552223"/>
                  <a:pt x="2251880" y="541361"/>
                  <a:pt x="2265528" y="532263"/>
                </a:cubicBezTo>
                <a:lnTo>
                  <a:pt x="2770495" y="545910"/>
                </a:lnTo>
                <a:cubicBezTo>
                  <a:pt x="2891497" y="551059"/>
                  <a:pt x="2872974" y="548225"/>
                  <a:pt x="2947916" y="573206"/>
                </a:cubicBezTo>
                <a:lnTo>
                  <a:pt x="3138985" y="559558"/>
                </a:lnTo>
                <a:cubicBezTo>
                  <a:pt x="3262668" y="548803"/>
                  <a:pt x="3227429" y="557372"/>
                  <a:pt x="3302758" y="532263"/>
                </a:cubicBezTo>
                <a:cubicBezTo>
                  <a:pt x="3308252" y="524938"/>
                  <a:pt x="3363743" y="453050"/>
                  <a:pt x="3370997" y="436728"/>
                </a:cubicBezTo>
                <a:cubicBezTo>
                  <a:pt x="3382682" y="410436"/>
                  <a:pt x="3398292" y="354842"/>
                  <a:pt x="3398292" y="354842"/>
                </a:cubicBezTo>
                <a:cubicBezTo>
                  <a:pt x="3393262" y="319633"/>
                  <a:pt x="3390054" y="256477"/>
                  <a:pt x="3370997" y="218364"/>
                </a:cubicBezTo>
                <a:cubicBezTo>
                  <a:pt x="3363661" y="203693"/>
                  <a:pt x="3356509" y="187668"/>
                  <a:pt x="3343701" y="177421"/>
                </a:cubicBezTo>
                <a:cubicBezTo>
                  <a:pt x="3332467" y="168434"/>
                  <a:pt x="3315625" y="170207"/>
                  <a:pt x="3302758" y="163773"/>
                </a:cubicBezTo>
                <a:cubicBezTo>
                  <a:pt x="3288087" y="156437"/>
                  <a:pt x="3276804" y="143139"/>
                  <a:pt x="3261815" y="136477"/>
                </a:cubicBezTo>
                <a:cubicBezTo>
                  <a:pt x="3192817" y="105811"/>
                  <a:pt x="3170665" y="108738"/>
                  <a:pt x="3098042" y="95534"/>
                </a:cubicBezTo>
                <a:cubicBezTo>
                  <a:pt x="2932521" y="65439"/>
                  <a:pt x="3124147" y="87435"/>
                  <a:pt x="2797791" y="68239"/>
                </a:cubicBezTo>
                <a:cubicBezTo>
                  <a:pt x="2779594" y="63690"/>
                  <a:pt x="2761235" y="59744"/>
                  <a:pt x="2743200" y="54591"/>
                </a:cubicBezTo>
                <a:cubicBezTo>
                  <a:pt x="2729368" y="50639"/>
                  <a:pt x="2716639" y="41294"/>
                  <a:pt x="2702257" y="40943"/>
                </a:cubicBezTo>
                <a:cubicBezTo>
                  <a:pt x="2342944" y="32179"/>
                  <a:pt x="1983475" y="31844"/>
                  <a:pt x="1624084" y="27295"/>
                </a:cubicBezTo>
                <a:cubicBezTo>
                  <a:pt x="1560394" y="22746"/>
                  <a:pt x="1496867" y="13648"/>
                  <a:pt x="1433015" y="13648"/>
                </a:cubicBezTo>
                <a:cubicBezTo>
                  <a:pt x="1260083" y="13648"/>
                  <a:pt x="1087291" y="23537"/>
                  <a:pt x="914400" y="27295"/>
                </a:cubicBezTo>
                <a:cubicBezTo>
                  <a:pt x="878015" y="28086"/>
                  <a:pt x="871182" y="29569"/>
                  <a:pt x="818866" y="27295"/>
                </a:cubicBezTo>
                <a:close/>
              </a:path>
            </a:pathLst>
          </a:custGeom>
          <a:solidFill>
            <a:schemeClr val="accent6">
              <a:lumMod val="75000"/>
              <a:alpha val="2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486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how do we use RDF(S)/OWL/SPARQL </a:t>
            </a:r>
          </a:p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to build a “Web of Data”?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200400" y="272471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b="1" dirty="0" smtClean="0">
                <a:solidFill>
                  <a:schemeClr val="tx1"/>
                </a:solidFill>
              </a:rPr>
              <a:t>CC7220-1</a:t>
            </a:r>
            <a:br>
              <a:rPr lang="en-IE" b="1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La Web de </a:t>
            </a:r>
            <a:r>
              <a:rPr lang="en-IE" b="1" cap="small" dirty="0" err="1" smtClean="0">
                <a:solidFill>
                  <a:schemeClr val="tx1"/>
                </a:solidFill>
              </a:rPr>
              <a:t>Datos</a:t>
            </a:r>
            <a:r>
              <a:rPr lang="en-IE" b="1" cap="small" dirty="0" smtClean="0">
                <a:solidFill>
                  <a:schemeClr val="tx1"/>
                </a:solidFill>
              </a:rPr>
              <a:t/>
            </a:r>
            <a:br>
              <a:rPr lang="en-IE" b="1" cap="small" dirty="0" smtClean="0">
                <a:solidFill>
                  <a:schemeClr val="tx1"/>
                </a:solidFill>
              </a:rPr>
            </a:br>
            <a:r>
              <a:rPr lang="en-IE" b="1" cap="small" dirty="0" smtClean="0">
                <a:solidFill>
                  <a:schemeClr val="tx1"/>
                </a:solidFill>
              </a:rPr>
              <a:t>Primavera </a:t>
            </a:r>
            <a:r>
              <a:rPr lang="en-IE" b="1" dirty="0" smtClean="0">
                <a:solidFill>
                  <a:schemeClr val="tx1"/>
                </a:solidFill>
              </a:rPr>
              <a:t>2020</a:t>
            </a:r>
            <a:endParaRPr lang="en-I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7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Open Data ...</a:t>
            </a:r>
            <a:endParaRPr lang="en-IE" dirty="0"/>
          </a:p>
        </p:txBody>
      </p:sp>
      <p:pic>
        <p:nvPicPr>
          <p:cNvPr id="3379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667000" y="1676400"/>
            <a:ext cx="6267450" cy="1676400"/>
          </a:xfrm>
          <a:prstGeom prst="cloudCallout">
            <a:avLst>
              <a:gd name="adj1" fmla="val -64490"/>
              <a:gd name="adj2" fmla="val -14744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52651" y="4191119"/>
            <a:ext cx="6096000" cy="1944687"/>
          </a:xfrm>
          <a:prstGeom prst="cloudCallout">
            <a:avLst>
              <a:gd name="adj1" fmla="val 67040"/>
              <a:gd name="adj2" fmla="val 1661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722435" y="61953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Alegreya Sans SC Light" panose="00000400000000000000" pitchFamily="2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dirty="0" smtClean="0"/>
              <a:t>... meets Linked Data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1097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</a:t>
            </a:r>
            <a:endParaRPr lang="en-IE" dirty="0"/>
          </a:p>
        </p:txBody>
      </p:sp>
      <p:pic>
        <p:nvPicPr>
          <p:cNvPr id="4" name="Picture 2" descr="http://l1.alamy.com/thumbs/4/e5f2a23d-7174-48d9-b3a4-e045aced1f1d/C408C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26106"/>
            <a:ext cx="16192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549589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006788" y="2893953"/>
            <a:ext cx="5384611" cy="1676400"/>
          </a:xfrm>
          <a:prstGeom prst="cloudCallout">
            <a:avLst>
              <a:gd name="adj1" fmla="val -49536"/>
              <a:gd name="adj2" fmla="val -7743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all these people who want to publish Open Data but how should they publish it on the Web?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1752600" y="2759810"/>
            <a:ext cx="6096000" cy="1944687"/>
          </a:xfrm>
          <a:prstGeom prst="cloudCallout">
            <a:avLst>
              <a:gd name="adj1" fmla="val 40846"/>
              <a:gd name="adj2" fmla="val 76753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dirty="0" smtClean="0">
                <a:solidFill>
                  <a:schemeClr val="tx1"/>
                </a:solidFill>
              </a:rPr>
              <a:t>We’ve got this new way of publishing Linked Data on the Web but no data to publish … </a:t>
            </a:r>
            <a:endParaRPr lang="en-IE" sz="2000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1752600" y="2781419"/>
            <a:ext cx="6096000" cy="1944687"/>
          </a:xfrm>
          <a:prstGeom prst="cloudCallout">
            <a:avLst>
              <a:gd name="adj1" fmla="val -187064"/>
              <a:gd name="adj2" fmla="val 167285"/>
            </a:avLst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3200" b="1" smtClean="0">
                <a:solidFill>
                  <a:schemeClr val="tx1"/>
                </a:solidFill>
              </a:rPr>
              <a:t>Linked Open Data</a:t>
            </a:r>
            <a:endParaRPr lang="en-IE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0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5 </a:t>
            </a:r>
            <a:r>
              <a:rPr lang="en-IE" dirty="0" smtClean="0">
                <a:solidFill>
                  <a:srgbClr val="FFC000"/>
                </a:solidFill>
              </a:rPr>
              <a:t>★</a:t>
            </a:r>
            <a:r>
              <a:rPr lang="en-IE" dirty="0" smtClean="0"/>
              <a:t>’s of Linked Open Data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E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Publish data under open licence</a:t>
            </a:r>
            <a:endParaRPr lang="en-IE" sz="2400" dirty="0" smtClean="0"/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Make the data “machine readable”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Spreadsheet better than a PDF table 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chemeClr val="bg1"/>
                </a:solidFill>
              </a:rPr>
              <a:t>★★</a:t>
            </a:r>
            <a:r>
              <a:rPr lang="en-IE" sz="1400" dirty="0">
                <a:solidFill>
                  <a:srgbClr val="FFC000"/>
                </a:solidFill>
              </a:rPr>
              <a:t>★</a:t>
            </a:r>
            <a:r>
              <a:rPr lang="en-IE" sz="1400" dirty="0" smtClean="0">
                <a:solidFill>
                  <a:srgbClr val="FFC000"/>
                </a:solidFill>
              </a:rPr>
              <a:t>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non-proprietary formats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e.g., a CSV text file better than Excel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</a:rPr>
              <a:t>★</a:t>
            </a:r>
            <a:r>
              <a:rPr lang="en-IE" sz="1400" dirty="0">
                <a:solidFill>
                  <a:srgbClr val="FFC000"/>
                </a:solidFill>
              </a:rPr>
              <a:t>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Use URIs to name your stuff </a:t>
            </a:r>
            <a:r>
              <a:rPr lang="en-IE" sz="2000" dirty="0" smtClean="0">
                <a:solidFill>
                  <a:srgbClr val="0070C0"/>
                </a:solidFill>
              </a:rPr>
              <a:t>(hint: RDF)</a:t>
            </a:r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use unambiguous identifiers that can be linked/looked up</a:t>
            </a:r>
          </a:p>
          <a:p>
            <a:pPr marL="0" indent="0">
              <a:buNone/>
            </a:pPr>
            <a:r>
              <a:rPr lang="en-IE" sz="1400" dirty="0" smtClean="0">
                <a:solidFill>
                  <a:srgbClr val="FFC000"/>
                </a:solidFill>
              </a:rPr>
              <a:t>★★★★★</a:t>
            </a:r>
            <a:r>
              <a:rPr lang="en-IE" sz="2800" dirty="0" smtClean="0">
                <a:solidFill>
                  <a:srgbClr val="FFC000"/>
                </a:solidFill>
              </a:rPr>
              <a:t> 	</a:t>
            </a:r>
            <a:r>
              <a:rPr lang="en-IE" sz="2800" dirty="0" smtClean="0"/>
              <a:t>Provide links to other content </a:t>
            </a:r>
            <a:r>
              <a:rPr lang="en-IE" sz="2000" dirty="0">
                <a:solidFill>
                  <a:srgbClr val="0070C0"/>
                </a:solidFill>
              </a:rPr>
              <a:t>(hint: </a:t>
            </a:r>
            <a:r>
              <a:rPr lang="en-IE" sz="2000" dirty="0" smtClean="0">
                <a:solidFill>
                  <a:srgbClr val="0070C0"/>
                </a:solidFill>
              </a:rPr>
              <a:t>Linked Data)</a:t>
            </a:r>
            <a:endParaRPr lang="en-IE" sz="2000" dirty="0" smtClean="0"/>
          </a:p>
          <a:p>
            <a:pPr lvl="2"/>
            <a:r>
              <a:rPr lang="en-IE" sz="2000" dirty="0" smtClean="0">
                <a:solidFill>
                  <a:schemeClr val="bg1">
                    <a:lumMod val="50000"/>
                  </a:schemeClr>
                </a:solidFill>
              </a:rPr>
              <a:t>so consumers can follow links to find out more</a:t>
            </a:r>
            <a:endParaRPr lang="en-I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134" y="609600"/>
            <a:ext cx="2286000" cy="236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07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Each</a:t>
            </a:r>
            <a:r>
              <a:rPr lang="es-CL" dirty="0" smtClean="0"/>
              <a:t> </a:t>
            </a:r>
            <a:r>
              <a:rPr lang="es-CL" dirty="0" err="1" smtClean="0"/>
              <a:t>star</a:t>
            </a:r>
            <a:r>
              <a:rPr lang="es-CL" dirty="0" smtClean="0"/>
              <a:t> </a:t>
            </a:r>
            <a:r>
              <a:rPr lang="es-CL" dirty="0" err="1" smtClean="0"/>
              <a:t>improves</a:t>
            </a:r>
            <a:r>
              <a:rPr lang="es-CL" dirty="0" smtClean="0"/>
              <a:t> </a:t>
            </a:r>
            <a:r>
              <a:rPr lang="es-CL" dirty="0" err="1" smtClean="0"/>
              <a:t>interoperability</a:t>
            </a:r>
            <a:r>
              <a:rPr lang="es-CL" dirty="0" smtClean="0"/>
              <a:t> of data</a:t>
            </a:r>
            <a:endParaRPr lang="es-CL" dirty="0"/>
          </a:p>
        </p:txBody>
      </p:sp>
      <p:pic>
        <p:nvPicPr>
          <p:cNvPr id="16386" name="Picture 2" descr="5-star steps by 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28438"/>
            <a:ext cx="7467600" cy="42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41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Datasets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0606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6" name="Picture 2" descr="http://lod-cloud.net/versions/2007-10-0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45732"/>
            <a:ext cx="5347408" cy="41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6166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</p:txBody>
      </p:sp>
    </p:spTree>
    <p:extLst>
      <p:ext uri="{BB962C8B-B14F-4D97-AF65-F5344CB8AC3E}">
        <p14:creationId xmlns:p14="http://schemas.microsoft.com/office/powerpoint/2010/main" val="181064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http://lod-cloud.net/versions/2007-11-10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12" y="1870365"/>
            <a:ext cx="5981907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83099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</p:txBody>
      </p:sp>
    </p:spTree>
    <p:extLst>
      <p:ext uri="{BB962C8B-B14F-4D97-AF65-F5344CB8AC3E}">
        <p14:creationId xmlns:p14="http://schemas.microsoft.com/office/powerpoint/2010/main" val="250653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122" name="Picture 2" descr="http://lod-cloud.net/versions/2008-02-2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676400"/>
            <a:ext cx="6466990" cy="473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200329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</p:txBody>
      </p:sp>
    </p:spTree>
    <p:extLst>
      <p:ext uri="{BB962C8B-B14F-4D97-AF65-F5344CB8AC3E}">
        <p14:creationId xmlns:p14="http://schemas.microsoft.com/office/powerpoint/2010/main" val="170173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146" name="Picture 2" descr="http://lod-cloud.net/versions/2008-09-18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6066914" cy="46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56966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</p:txBody>
      </p:sp>
    </p:spTree>
    <p:extLst>
      <p:ext uri="{BB962C8B-B14F-4D97-AF65-F5344CB8AC3E}">
        <p14:creationId xmlns:p14="http://schemas.microsoft.com/office/powerpoint/2010/main" val="146041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7170" name="Picture 2" descr="http://lod-cloud.net/versions/2009-03-05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5" y="1447800"/>
            <a:ext cx="660045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193899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</p:txBody>
      </p:sp>
    </p:spTree>
    <p:extLst>
      <p:ext uri="{BB962C8B-B14F-4D97-AF65-F5344CB8AC3E}">
        <p14:creationId xmlns:p14="http://schemas.microsoft.com/office/powerpoint/2010/main" val="29796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endParaRPr lang="en-IE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What are we missing from here to build a Web of Data?</a:t>
            </a:r>
          </a:p>
        </p:txBody>
      </p:sp>
    </p:spTree>
    <p:extLst>
      <p:ext uri="{BB962C8B-B14F-4D97-AF65-F5344CB8AC3E}">
        <p14:creationId xmlns:p14="http://schemas.microsoft.com/office/powerpoint/2010/main" val="34150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196" name="Picture 4" descr="http://lod-cloud.net/versions/2009-07-14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681514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230832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</p:txBody>
      </p:sp>
    </p:spTree>
    <p:extLst>
      <p:ext uri="{BB962C8B-B14F-4D97-AF65-F5344CB8AC3E}">
        <p14:creationId xmlns:p14="http://schemas.microsoft.com/office/powerpoint/2010/main" val="197754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7239000" y="16764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i="1" dirty="0" smtClean="0"/>
              <a:t>Oct 2007</a:t>
            </a:r>
            <a:endParaRPr lang="en-IE" i="1" dirty="0"/>
          </a:p>
        </p:txBody>
      </p:sp>
      <p:pic>
        <p:nvPicPr>
          <p:cNvPr id="3074" name="Picture 2" descr="http://lod-cloud.net/versions/2010-09-22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398"/>
            <a:ext cx="8194664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22671" y="1808018"/>
            <a:ext cx="1752600" cy="2677656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</p:txBody>
      </p:sp>
    </p:spTree>
    <p:extLst>
      <p:ext uri="{BB962C8B-B14F-4D97-AF65-F5344CB8AC3E}">
        <p14:creationId xmlns:p14="http://schemas.microsoft.com/office/powerpoint/2010/main" val="39827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046988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</p:txBody>
      </p:sp>
    </p:spTree>
    <p:extLst>
      <p:ext uri="{BB962C8B-B14F-4D97-AF65-F5344CB8AC3E}">
        <p14:creationId xmlns:p14="http://schemas.microsoft.com/office/powerpoint/2010/main" val="233677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41632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</p:txBody>
      </p:sp>
    </p:spTree>
    <p:extLst>
      <p:ext uri="{BB962C8B-B14F-4D97-AF65-F5344CB8AC3E}">
        <p14:creationId xmlns:p14="http://schemas.microsoft.com/office/powerpoint/2010/main" val="34065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The LOD cloud</a:t>
            </a:r>
          </a:p>
        </p:txBody>
      </p:sp>
      <p:pic>
        <p:nvPicPr>
          <p:cNvPr id="4098" name="Picture 2" descr="http://lod-cloud.net/versions/2011-09-19/lod-clou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371"/>
            <a:ext cx="8098971" cy="5340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3785652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312728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7" y="1524371"/>
            <a:ext cx="8013002" cy="525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154984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</p:txBody>
      </p:sp>
    </p:spTree>
    <p:extLst>
      <p:ext uri="{BB962C8B-B14F-4D97-AF65-F5344CB8AC3E}">
        <p14:creationId xmlns:p14="http://schemas.microsoft.com/office/powerpoint/2010/main" val="117970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</p:spTree>
    <p:extLst>
      <p:ext uri="{BB962C8B-B14F-4D97-AF65-F5344CB8AC3E}">
        <p14:creationId xmlns:p14="http://schemas.microsoft.com/office/powerpoint/2010/main" val="232736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</a:t>
            </a:r>
            <a:r>
              <a:rPr lang="en-IE" sz="2400" b="1" i="1" dirty="0" smtClean="0">
                <a:solidFill>
                  <a:srgbClr val="0070C0"/>
                </a:solidFill>
              </a:rPr>
              <a:t>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  <a:endParaRPr lang="en-IE" sz="2400" b="1" i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2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0415"/>
            <a:ext cx="9144000" cy="50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Cross-Domain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0541"/>
            <a:ext cx="9144000" cy="510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1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4794950"/>
            <a:ext cx="9144000" cy="7540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2" name="Rectangle 31"/>
          <p:cNvSpPr/>
          <p:nvPr/>
        </p:nvSpPr>
        <p:spPr>
          <a:xfrm>
            <a:off x="0" y="4040875"/>
            <a:ext cx="9144000" cy="7540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4" name="Rectangle 23"/>
          <p:cNvSpPr/>
          <p:nvPr/>
        </p:nvSpPr>
        <p:spPr>
          <a:xfrm>
            <a:off x="0" y="1062180"/>
            <a:ext cx="9144000" cy="3029947"/>
          </a:xfrm>
          <a:prstGeom prst="rect">
            <a:avLst/>
          </a:prstGeom>
          <a:solidFill>
            <a:srgbClr val="FAC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66127" y="1582359"/>
            <a:ext cx="2928257" cy="24585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42" y="1585393"/>
            <a:ext cx="2928257" cy="24585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10047"/>
            <a:ext cx="4048800" cy="25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Web: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</a:rPr>
              <a:t>Data</a:t>
            </a:r>
            <a:r>
              <a:rPr lang="es-CL" dirty="0" smtClean="0"/>
              <a:t>, </a:t>
            </a:r>
            <a:r>
              <a:rPr lang="en-IE" dirty="0" smtClean="0">
                <a:solidFill>
                  <a:srgbClr val="7030A0"/>
                </a:solidFill>
              </a:rPr>
              <a:t>Logic</a:t>
            </a:r>
            <a:r>
              <a:rPr lang="es-CL" dirty="0" smtClean="0"/>
              <a:t>,</a:t>
            </a:r>
            <a:r>
              <a:rPr lang="en-IE" dirty="0" smtClean="0"/>
              <a:t> </a:t>
            </a:r>
            <a:r>
              <a:rPr lang="en-IE" dirty="0" smtClean="0">
                <a:solidFill>
                  <a:srgbClr val="00B050"/>
                </a:solidFill>
              </a:rPr>
              <a:t>Query</a:t>
            </a:r>
            <a:r>
              <a:rPr lang="en-IE" dirty="0" smtClean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IE" dirty="0" smtClean="0">
                <a:solidFill>
                  <a:srgbClr val="00B050"/>
                </a:solidFill>
              </a:rPr>
              <a:t> </a:t>
            </a:r>
            <a:r>
              <a:rPr lang="en-IE" dirty="0" smtClean="0">
                <a:solidFill>
                  <a:schemeClr val="bg1">
                    <a:lumMod val="85000"/>
                  </a:schemeClr>
                </a:solidFill>
              </a:rPr>
              <a:t>Links</a:t>
            </a:r>
            <a:endParaRPr lang="en-IE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endParaRPr lang="en-IE" smtClean="0"/>
          </a:p>
          <a:p>
            <a:pPr marL="0" indent="0">
              <a:buFont typeface="Arial" pitchFamily="34" charset="0"/>
              <a:buNone/>
            </a:pPr>
            <a:endParaRPr lang="en-IE" dirty="0"/>
          </a:p>
        </p:txBody>
      </p:sp>
      <p:pic>
        <p:nvPicPr>
          <p:cNvPr id="23" name="Picture 2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855514"/>
            <a:ext cx="593480" cy="38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 2" descr="http://assets.dublingaa.ie/assets/images/design/logo-20140709-1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022" y="1835178"/>
            <a:ext cx="634378" cy="52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564" y="1855514"/>
            <a:ext cx="587508" cy="413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954" y="1786967"/>
            <a:ext cx="638104" cy="603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21" y="1958382"/>
            <a:ext cx="670654" cy="1783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28" y="2340432"/>
            <a:ext cx="1713080" cy="6020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68" y="1962767"/>
            <a:ext cx="650839" cy="1783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029200"/>
            <a:ext cx="2521383" cy="254107"/>
          </a:xfrm>
          <a:prstGeom prst="rect">
            <a:avLst/>
          </a:prstGeom>
        </p:spPr>
      </p:pic>
      <p:pic>
        <p:nvPicPr>
          <p:cNvPr id="58" name="Picture 4 3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346" y="5358112"/>
            <a:ext cx="1397289" cy="14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53" y="2522439"/>
            <a:ext cx="2101834" cy="391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0" y="6059517"/>
            <a:ext cx="2733516" cy="251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141" y="6393465"/>
            <a:ext cx="2837059" cy="255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75091"/>
            <a:ext cx="5260077" cy="5498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90650"/>
            <a:ext cx="645909" cy="17859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7455211" y="10886"/>
            <a:ext cx="167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legreya Sans SC Light" panose="00000400000000000000" pitchFamily="2" charset="0"/>
              </a:rPr>
              <a:t>* More or less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2258" y="1066224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add links to this picture?</a:t>
            </a:r>
          </a:p>
        </p:txBody>
      </p:sp>
    </p:spTree>
    <p:extLst>
      <p:ext uri="{BB962C8B-B14F-4D97-AF65-F5344CB8AC3E}">
        <p14:creationId xmlns:p14="http://schemas.microsoft.com/office/powerpoint/2010/main" val="96523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60</a:t>
            </a:fld>
            <a:endParaRPr lang="de-DE"/>
          </a:p>
        </p:txBody>
      </p:sp>
      <p:pic>
        <p:nvPicPr>
          <p:cNvPr id="5" name="Picture 4" descr="GeoNames.or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1761"/>
            <a:ext cx="9144000" cy="509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Geographic</a:t>
            </a:r>
            <a:endParaRPr lang="de-DE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61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352641"/>
            <a:ext cx="9144000" cy="550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Governmental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62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8007"/>
            <a:ext cx="9144000" cy="516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7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Governmental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9144000" cy="49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0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298"/>
            <a:ext cx="9144000" cy="364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Life Sciences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6245"/>
            <a:ext cx="9144000" cy="541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9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E-Commerce</a:t>
            </a:r>
            <a:endParaRPr lang="de-D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66</a:t>
            </a:fld>
            <a:endParaRPr lang="de-DE"/>
          </a:p>
        </p:txBody>
      </p:sp>
      <p:pic>
        <p:nvPicPr>
          <p:cNvPr id="5" name="Picture 4" descr="GoodRelations  The Professional Web Vocabulary for E Commer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1021"/>
            <a:ext cx="9144000" cy="481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8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67</a:t>
            </a:fld>
            <a:endParaRPr lang="de-DE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4182" y="1584237"/>
            <a:ext cx="8106927" cy="427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3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Media</a:t>
            </a:r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637"/>
            <a:ext cx="9144000" cy="530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5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Pokémon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777ED7-9E5E-3C49-8BEF-B656C9A120A3}" type="slidenum">
              <a:rPr lang="de-DE" smtClean="0"/>
              <a:pPr/>
              <a:t>69</a:t>
            </a:fld>
            <a:endParaRPr lang="de-DE"/>
          </a:p>
        </p:txBody>
      </p:sp>
      <p:pic>
        <p:nvPicPr>
          <p:cNvPr id="4098" name="Picture 2" descr="Image result for poke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382" y="2610709"/>
            <a:ext cx="7083617" cy="42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pokep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7" y="1417975"/>
            <a:ext cx="1429497" cy="163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8175" y="1364183"/>
            <a:ext cx="6205824" cy="124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RDF filled with IRIs!</a:t>
            </a:r>
            <a:endParaRPr lang="en-IE" dirty="0"/>
          </a:p>
        </p:txBody>
      </p:sp>
      <p:sp>
        <p:nvSpPr>
          <p:cNvPr id="11" name="Rectangle 10"/>
          <p:cNvSpPr/>
          <p:nvPr/>
        </p:nvSpPr>
        <p:spPr>
          <a:xfrm>
            <a:off x="972402" y="2362200"/>
            <a:ext cx="3276600" cy="228600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2" name="Rectangle 11"/>
          <p:cNvSpPr/>
          <p:nvPr/>
        </p:nvSpPr>
        <p:spPr>
          <a:xfrm>
            <a:off x="972402" y="3235115"/>
            <a:ext cx="842749" cy="29567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4" name="Rectangle 13"/>
          <p:cNvSpPr/>
          <p:nvPr/>
        </p:nvSpPr>
        <p:spPr>
          <a:xfrm>
            <a:off x="5548126" y="3530788"/>
            <a:ext cx="1309874" cy="279212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5" name="Rectangle 14"/>
          <p:cNvSpPr/>
          <p:nvPr/>
        </p:nvSpPr>
        <p:spPr>
          <a:xfrm>
            <a:off x="972402" y="2590800"/>
            <a:ext cx="7219151" cy="342900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6" name="Rectangle 15"/>
          <p:cNvSpPr/>
          <p:nvPr/>
        </p:nvSpPr>
        <p:spPr>
          <a:xfrm>
            <a:off x="972402" y="2933700"/>
            <a:ext cx="7214601" cy="301417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7" name="Rectangle 16"/>
          <p:cNvSpPr/>
          <p:nvPr/>
        </p:nvSpPr>
        <p:spPr>
          <a:xfrm>
            <a:off x="5715000" y="3235115"/>
            <a:ext cx="1421130" cy="295673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8" name="Rectangle 17"/>
          <p:cNvSpPr/>
          <p:nvPr/>
        </p:nvSpPr>
        <p:spPr>
          <a:xfrm>
            <a:off x="1204607" y="3530789"/>
            <a:ext cx="1406095" cy="279211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9" name="Rectangle 18"/>
          <p:cNvSpPr/>
          <p:nvPr/>
        </p:nvSpPr>
        <p:spPr>
          <a:xfrm>
            <a:off x="1204607" y="3810000"/>
            <a:ext cx="1619707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0" name="Rectangle 19"/>
          <p:cNvSpPr/>
          <p:nvPr/>
        </p:nvSpPr>
        <p:spPr>
          <a:xfrm>
            <a:off x="4176526" y="3530787"/>
            <a:ext cx="1309874" cy="279213"/>
          </a:xfrm>
          <a:prstGeom prst="rect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1" name="Rectangle 20"/>
          <p:cNvSpPr/>
          <p:nvPr/>
        </p:nvSpPr>
        <p:spPr>
          <a:xfrm>
            <a:off x="3135557" y="3809999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2" name="Rectangle 21"/>
          <p:cNvSpPr/>
          <p:nvPr/>
        </p:nvSpPr>
        <p:spPr>
          <a:xfrm>
            <a:off x="5158276" y="3814546"/>
            <a:ext cx="1113446" cy="298035"/>
          </a:xfrm>
          <a:prstGeom prst="rect">
            <a:avLst/>
          </a:prstGeom>
          <a:solidFill>
            <a:schemeClr val="accent6">
              <a:lumMod val="75000"/>
              <a:alpha val="42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7" name="Rectangle 26"/>
          <p:cNvSpPr/>
          <p:nvPr/>
        </p:nvSpPr>
        <p:spPr>
          <a:xfrm>
            <a:off x="1815151" y="3235117"/>
            <a:ext cx="318449" cy="295670"/>
          </a:xfrm>
          <a:prstGeom prst="rect">
            <a:avLst/>
          </a:prstGeom>
          <a:solidFill>
            <a:srgbClr val="00B050">
              <a:alpha val="4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7" name="Rectangle 36"/>
          <p:cNvSpPr/>
          <p:nvPr/>
        </p:nvSpPr>
        <p:spPr>
          <a:xfrm>
            <a:off x="2133601" y="3247024"/>
            <a:ext cx="3276600" cy="283766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62182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IE" dirty="0" smtClean="0">
                <a:latin typeface="Alegreya Sans SC Light" panose="00000400000000000000" pitchFamily="2" charset="0"/>
              </a:rPr>
              <a:t>… any IRI could be a link!</a:t>
            </a:r>
            <a:endParaRPr lang="en-IE" dirty="0">
              <a:latin typeface="Alegreya Sans SC Light" panose="000004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362200"/>
            <a:ext cx="7201921" cy="171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</a:t>
            </a:r>
            <a:r>
              <a:rPr lang="en-IE" sz="2400" b="1" i="1" dirty="0" smtClean="0">
                <a:solidFill>
                  <a:srgbClr val="0070C0"/>
                </a:solidFill>
              </a:rPr>
              <a:t>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  <a:endParaRPr lang="en-IE" sz="2400" b="1" i="1" dirty="0" smtClean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447953"/>
            <a:ext cx="7239000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But if every dataset describes data with their own vocabulary </a:t>
            </a: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datasets will be impossible to integrate and query.</a:t>
            </a:r>
          </a:p>
          <a:p>
            <a:pPr algn="ctr"/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we address this issue?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074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Open Vocabularies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Indexes vocabularies for re-use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905000"/>
            <a:ext cx="5376862" cy="47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1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614"/>
            <a:ext cx="9144000" cy="45325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DCTERMS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documents</a:t>
            </a:r>
            <a:endParaRPr lang="en-I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FOAF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people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1040"/>
            <a:ext cx="9144000" cy="4456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2401040"/>
            <a:ext cx="9144000" cy="455229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SKOS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taxonomies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561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819"/>
            <a:ext cx="9144000" cy="4820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CC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licencing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7767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14844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0"/>
            <a:ext cx="2725738" cy="22628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819"/>
            <a:ext cx="9144000" cy="507633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SCHEMA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Describes everything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293494"/>
            <a:ext cx="5634038" cy="388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Linked Data Applications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6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mtClean="0"/>
              <a:t>Pre-Linked Data </a:t>
            </a:r>
            <a:r>
              <a:rPr lang="en-IE" dirty="0" smtClean="0"/>
              <a:t>…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6750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-4191000"/>
            <a:ext cx="12649200" cy="12902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222671" y="1808018"/>
            <a:ext cx="1752600" cy="4893647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</a:t>
            </a:r>
            <a:r>
              <a:rPr lang="en-IE" sz="2400" b="1" i="1" dirty="0" smtClean="0">
                <a:solidFill>
                  <a:srgbClr val="0070C0"/>
                </a:solidFill>
              </a:rPr>
              <a:t>2018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May 2020</a:t>
            </a:r>
            <a:endParaRPr lang="en-IE" sz="2400" b="1" i="1" dirty="0" smtClean="0">
              <a:solidFill>
                <a:srgbClr val="0070C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33400" y="447953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So who is using these datasets (and for what)?</a:t>
            </a:r>
            <a:endParaRPr lang="en-IE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39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Google’s</a:t>
            </a:r>
            <a:r>
              <a:rPr lang="es-CL" dirty="0" smtClean="0"/>
              <a:t> </a:t>
            </a:r>
            <a:r>
              <a:rPr lang="es-CL" dirty="0" err="1" smtClean="0"/>
              <a:t>Knowledge</a:t>
            </a:r>
            <a:r>
              <a:rPr lang="es-CL" dirty="0" smtClean="0"/>
              <a:t> </a:t>
            </a:r>
            <a:r>
              <a:rPr lang="es-CL" dirty="0" err="1" smtClean="0"/>
              <a:t>Graph</a:t>
            </a:r>
            <a:endParaRPr lang="es-CL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56" y="1369378"/>
            <a:ext cx="7862888" cy="5420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342" y="2011362"/>
            <a:ext cx="3958514" cy="4999038"/>
          </a:xfrm>
          <a:prstGeom prst="rect">
            <a:avLst/>
          </a:prstGeom>
        </p:spPr>
      </p:pic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818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Apple's</a:t>
            </a:r>
            <a:r>
              <a:rPr lang="es-CL" dirty="0" smtClean="0"/>
              <a:t> </a:t>
            </a:r>
            <a:r>
              <a:rPr lang="es-CL" dirty="0" err="1" smtClean="0"/>
              <a:t>Siri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9218" name="Picture 2" descr="Image result for sir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74983"/>
            <a:ext cx="9144001" cy="47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591" y="1447800"/>
            <a:ext cx="7424809" cy="54006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0600" y="72512"/>
            <a:ext cx="1828800" cy="129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4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IBM's</a:t>
            </a:r>
            <a:r>
              <a:rPr lang="es-CL" dirty="0" smtClean="0"/>
              <a:t> Watson</a:t>
            </a:r>
            <a:endParaRPr lang="es-CL" dirty="0"/>
          </a:p>
        </p:txBody>
      </p:sp>
      <p:sp>
        <p:nvSpPr>
          <p:cNvPr id="3" name="AutoShape 4" descr="Image result for wikidata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1266" name="Picture 2" descr="Image result for ibm wat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dbped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92" y="214312"/>
            <a:ext cx="1605481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freeba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2237"/>
            <a:ext cx="3108792" cy="5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5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Social </a:t>
            </a:r>
            <a:r>
              <a:rPr lang="es-ES" dirty="0" err="1" smtClean="0"/>
              <a:t>Linked</a:t>
            </a:r>
            <a:r>
              <a:rPr lang="es-ES" dirty="0" smtClean="0"/>
              <a:t> Data: SOLID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8239536" cy="530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8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ellip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58125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2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2286000"/>
            <a:ext cx="10008196" cy="1020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The LOD Cloud</a:t>
            </a:r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7222671" y="1808018"/>
            <a:ext cx="1752600" cy="4524315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E" sz="2400" b="1" i="1" dirty="0" smtClean="0">
                <a:solidFill>
                  <a:srgbClr val="0070C0"/>
                </a:solidFill>
              </a:rPr>
              <a:t>Oct. 2007 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2007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Feb.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Sep. 2008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Mar.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July 2009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2010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Sept. 2011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2012</a:t>
            </a:r>
          </a:p>
          <a:p>
            <a:r>
              <a:rPr lang="en-IE" sz="2400" b="1" i="1" dirty="0">
                <a:solidFill>
                  <a:srgbClr val="0070C0"/>
                </a:solidFill>
              </a:rPr>
              <a:t>Sept. </a:t>
            </a:r>
            <a:r>
              <a:rPr lang="en-IE" sz="2400" b="1" i="1" dirty="0" smtClean="0">
                <a:solidFill>
                  <a:srgbClr val="0070C0"/>
                </a:solidFill>
              </a:rPr>
              <a:t>2013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Aug. 2014</a:t>
            </a:r>
          </a:p>
          <a:p>
            <a:r>
              <a:rPr lang="en-IE" sz="2400" b="1" i="1" dirty="0" smtClean="0">
                <a:solidFill>
                  <a:srgbClr val="0070C0"/>
                </a:solidFill>
              </a:rPr>
              <a:t>Nov. 2018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344269"/>
            <a:ext cx="7239000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However, these applications use hand-picked Linked 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Datasets and/or hand-picked Linked </a:t>
            </a:r>
            <a:r>
              <a:rPr lang="en-IE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Vocabularies!</a:t>
            </a:r>
          </a:p>
          <a:p>
            <a:pPr algn="ctr"/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Hard to find real-world applications that </a:t>
            </a:r>
            <a:r>
              <a:rPr lang="en-IE" dirty="0" smtClean="0">
                <a:solidFill>
                  <a:schemeClr val="accent6">
                    <a:lumMod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discover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 Linked </a:t>
            </a:r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Data</a:t>
            </a:r>
            <a:endParaRPr lang="en-IE" dirty="0" smtClean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4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3010" name="Picture 2" descr="http://art.ngfiles.com/images/35000/35438_zero-drk_lost-fore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800" y="-2514600"/>
            <a:ext cx="19050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Entering Unknown Territory:</a:t>
            </a:r>
            <a:b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</a:br>
            <a:r>
              <a:rPr lang="en-IE" smtClean="0">
                <a:solidFill>
                  <a:schemeClr val="bg1"/>
                </a:solidFill>
                <a:latin typeface="Alegreya Sans SC Light" panose="00000400000000000000" pitchFamily="2" charset="0"/>
              </a:rPr>
              <a:t>Open Research Questions!</a:t>
            </a:r>
            <a:endParaRPr lang="en-IE" dirty="0">
              <a:solidFill>
                <a:schemeClr val="bg1"/>
              </a:solidFill>
              <a:latin typeface="Alegreya Sans SC Light" panose="00000400000000000000" pitchFamily="2" charset="0"/>
            </a:endParaRPr>
          </a:p>
        </p:txBody>
      </p:sp>
      <p:pic>
        <p:nvPicPr>
          <p:cNvPr id="1026" name="Picture 2" descr="http://icons.iconarchive.com/icons/csscreme/halloween/512/ghost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152399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553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5521 -0.25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76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Integration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024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Need for Integration</a:t>
            </a:r>
            <a:endParaRPr lang="en-IE" dirty="0"/>
          </a:p>
        </p:txBody>
      </p:sp>
      <p:sp>
        <p:nvSpPr>
          <p:cNvPr id="9" name="Rectangle 8"/>
          <p:cNvSpPr/>
          <p:nvPr/>
        </p:nvSpPr>
        <p:spPr>
          <a:xfrm>
            <a:off x="1259632" y="4876800"/>
            <a:ext cx="44935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http://rdf.freebase.com/ns/en.bill_clinton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50678" y="530884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http://data.nytimes.com/clinton_bill_per</a:t>
            </a:r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7" y="1155320"/>
            <a:ext cx="4674240" cy="318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70518"/>
            <a:ext cx="4617760" cy="31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78" y="1155320"/>
            <a:ext cx="4631804" cy="316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329599" y="568124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http://www.bbc.co.uk/music/artists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/…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71" y="1135832"/>
            <a:ext cx="4683343" cy="319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Rectangle 36"/>
          <p:cNvSpPr/>
          <p:nvPr/>
        </p:nvSpPr>
        <p:spPr>
          <a:xfrm>
            <a:off x="237287" y="4520208"/>
            <a:ext cx="42883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600" dirty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http</a:t>
            </a:r>
            <a:r>
              <a:rPr lang="en-IE" sz="1600" dirty="0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://dbpedia.org/resource/Bill_Clinton</a:t>
            </a:r>
            <a:endParaRPr lang="en-IE" sz="1600" dirty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6096000"/>
            <a:ext cx="723900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could OWL help here?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9607" y="6465332"/>
            <a:ext cx="7239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err="1" smtClean="0">
                <a:latin typeface="Inconsolata" panose="020B0609030003000000" pitchFamily="49" charset="0"/>
                <a:ea typeface="CMU Typewriter Text" panose="02000609000000000000" pitchFamily="49" charset="0"/>
                <a:cs typeface="CMU Typewriter Text" panose="02000609000000000000" pitchFamily="49" charset="0"/>
              </a:rPr>
              <a:t>owl:sameAs</a:t>
            </a:r>
            <a:endParaRPr lang="en-IE" dirty="0" smtClean="0">
              <a:latin typeface="Inconsolata" panose="020B0609030003000000" pitchFamily="49" charset="0"/>
              <a:ea typeface="CMU Typewriter Text" panose="02000609000000000000" pitchFamily="49" charset="0"/>
              <a:cs typeface="CMU Typewriter Text" panose="020006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54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3" grpId="0"/>
      <p:bldP spid="13" grpId="1"/>
      <p:bldP spid="37" grpId="0"/>
      <p:bldP spid="37" grpId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Semantic Web, early days </a:t>
            </a:r>
            <a:r>
              <a:rPr lang="en-IE" dirty="0"/>
              <a:t>(pre-2006)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Lots of dumps of RDF</a:t>
            </a:r>
          </a:p>
          <a:p>
            <a:r>
              <a:rPr lang="en-IE" dirty="0"/>
              <a:t>Big OWL ontologies (difficult to re-use)</a:t>
            </a:r>
          </a:p>
          <a:p>
            <a:r>
              <a:rPr lang="en-IE" dirty="0" smtClean="0"/>
              <a:t>No reuse of IRIs ... no links … no Web!</a:t>
            </a:r>
            <a:endParaRPr lang="en-I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234518"/>
            <a:ext cx="6004594" cy="324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327" y="3947804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491" y="3429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67" y="3562067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672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87" y="347994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13" y="3958753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13" y="5676238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02171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417" y="4405955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84" y="534196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598" y="6089981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06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Open </a:t>
            </a:r>
            <a:r>
              <a:rPr lang="es-ES" dirty="0" err="1" smtClean="0"/>
              <a:t>Issue</a:t>
            </a:r>
            <a:r>
              <a:rPr lang="es-ES" dirty="0" smtClean="0"/>
              <a:t>:</a:t>
            </a:r>
            <a:br>
              <a:rPr lang="es-ES" dirty="0" smtClean="0"/>
            </a:br>
            <a:r>
              <a:rPr lang="es-ES" dirty="0"/>
              <a:t>	</a:t>
            </a:r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45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Diverse</a:t>
            </a:r>
            <a:r>
              <a:rPr lang="es-ES" dirty="0" smtClean="0"/>
              <a:t> </a:t>
            </a:r>
            <a:r>
              <a:rPr lang="es-ES" dirty="0" err="1" smtClean="0"/>
              <a:t>vocabularies</a:t>
            </a:r>
            <a:endParaRPr lang="es-E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800"/>
            <a:ext cx="4476750" cy="54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1" y="3200400"/>
            <a:ext cx="3810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can we integrate and write queries against Linked Data from different sources?</a:t>
            </a:r>
          </a:p>
        </p:txBody>
      </p:sp>
    </p:spTree>
    <p:extLst>
      <p:ext uri="{BB962C8B-B14F-4D97-AF65-F5344CB8AC3E}">
        <p14:creationId xmlns:p14="http://schemas.microsoft.com/office/powerpoint/2010/main" val="2863267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Access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2373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956465"/>
            <a:ext cx="9966214" cy="3349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Access Methods</a:t>
            </a:r>
            <a:endParaRPr lang="en-IE" dirty="0"/>
          </a:p>
        </p:txBody>
      </p:sp>
      <p:pic>
        <p:nvPicPr>
          <p:cNvPr id="4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700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4002505" y="33528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31105" y="34613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0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495" y="1977188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4800600" y="135996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9200" y="146852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Q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63" y="22126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3200400" y="17177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763" y="20602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ular Callout 15"/>
          <p:cNvSpPr/>
          <p:nvPr/>
        </p:nvSpPr>
        <p:spPr>
          <a:xfrm>
            <a:off x="1600200" y="15653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B050"/>
                </a:solidFill>
              </a:rPr>
              <a:t>D</a:t>
            </a:r>
            <a:endParaRPr lang="en-IE" sz="2000" b="1" i="1" dirty="0">
              <a:solidFill>
                <a:srgbClr val="00B050"/>
              </a:solidFill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963" y="2669857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ular Callout 17"/>
          <p:cNvSpPr/>
          <p:nvPr/>
        </p:nvSpPr>
        <p:spPr>
          <a:xfrm>
            <a:off x="7010400" y="2174922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FF0000"/>
                </a:solidFill>
              </a:rPr>
              <a:t>D</a:t>
            </a:r>
            <a:endParaRPr lang="en-IE" sz="2000" b="1" i="1" dirty="0">
              <a:solidFill>
                <a:srgbClr val="FF0000"/>
              </a:solidFill>
            </a:endParaRPr>
          </a:p>
        </p:txBody>
      </p:sp>
      <p:pic>
        <p:nvPicPr>
          <p:cNvPr id="7" name="Picture 2" descr="http://creationwiki.org/pool/images/0/0f/Pers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695" y="3055621"/>
            <a:ext cx="842211" cy="84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971800" y="2438400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0400" y="2546955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7030A0"/>
                </a:solidFill>
              </a:rPr>
              <a:t>Q</a:t>
            </a:r>
            <a:endParaRPr lang="en-IE" sz="2000" b="1" i="1" dirty="0">
              <a:solidFill>
                <a:srgbClr val="7030A0"/>
              </a:solidFill>
            </a:endParaRPr>
          </a:p>
        </p:txBody>
      </p:sp>
      <p:sp>
        <p:nvSpPr>
          <p:cNvPr id="22" name="Content Placeholder 3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600200"/>
          </a:xfrm>
        </p:spPr>
        <p:txBody>
          <a:bodyPr>
            <a:noAutofit/>
          </a:bodyPr>
          <a:lstStyle/>
          <a:p>
            <a:r>
              <a:rPr lang="en-IE" sz="2800" dirty="0" smtClean="0"/>
              <a:t>Multiple clients / multiple servers (blurred)</a:t>
            </a:r>
          </a:p>
          <a:p>
            <a:r>
              <a:rPr lang="en-IE" sz="2800" dirty="0" smtClean="0"/>
              <a:t>Remote, decentralised, uncoordinated</a:t>
            </a:r>
          </a:p>
          <a:p>
            <a:r>
              <a:rPr lang="en-IE" sz="2800" dirty="0" smtClean="0"/>
              <a:t>Web scale</a:t>
            </a:r>
            <a:endParaRPr lang="en-IE" sz="2800" dirty="0"/>
          </a:p>
        </p:txBody>
      </p:sp>
      <p:sp>
        <p:nvSpPr>
          <p:cNvPr id="24" name="Cloud Callout 23"/>
          <p:cNvSpPr/>
          <p:nvPr/>
        </p:nvSpPr>
        <p:spPr>
          <a:xfrm>
            <a:off x="8036772" y="2051207"/>
            <a:ext cx="1066800" cy="617221"/>
          </a:xfrm>
          <a:prstGeom prst="cloudCallout">
            <a:avLst>
              <a:gd name="adj1" fmla="val -29420"/>
              <a:gd name="adj2" fmla="val 700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i="1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65372" y="2159762"/>
            <a:ext cx="60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Q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1" y="3276600"/>
            <a:ext cx="759619" cy="9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ular Callout 30"/>
          <p:cNvSpPr/>
          <p:nvPr/>
        </p:nvSpPr>
        <p:spPr>
          <a:xfrm>
            <a:off x="6023318" y="2781665"/>
            <a:ext cx="838200" cy="541021"/>
          </a:xfrm>
          <a:prstGeom prst="wedgeRectCallout">
            <a:avLst>
              <a:gd name="adj1" fmla="val 49657"/>
              <a:gd name="adj2" fmla="val 6711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000" b="1" i="1" dirty="0" smtClean="0">
                <a:solidFill>
                  <a:srgbClr val="0070C0"/>
                </a:solidFill>
              </a:rPr>
              <a:t>D</a:t>
            </a:r>
            <a:endParaRPr lang="en-IE" sz="20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52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 animBg="1"/>
      <p:bldP spid="12" grpId="0"/>
      <p:bldP spid="14" grpId="0" animBg="1"/>
      <p:bldP spid="16" grpId="0" animBg="1"/>
      <p:bldP spid="18" grpId="0" animBg="1"/>
      <p:bldP spid="8" grpId="0" animBg="1"/>
      <p:bldP spid="9" grpId="0"/>
      <p:bldP spid="24" grpId="0" animBg="1"/>
      <p:bldP spid="25" grpId="0"/>
      <p:bldP spid="31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Linked Data quality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728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Can’t trust everything you read on the Web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199"/>
            <a:ext cx="6362700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399" y="5704356"/>
            <a:ext cx="4821213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E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The same is true for       on the Web</a:t>
            </a:r>
          </a:p>
        </p:txBody>
      </p:sp>
      <p:pic>
        <p:nvPicPr>
          <p:cNvPr id="6" name="Picture 2" descr="http://www.w3.org/RDF/icons/rdf_w3c_icon.1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5715000"/>
            <a:ext cx="295226" cy="32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4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Open Issue:</a:t>
            </a:r>
            <a:br>
              <a:rPr lang="en-IE" dirty="0" smtClean="0"/>
            </a:br>
            <a:r>
              <a:rPr lang="en-IE" dirty="0" smtClean="0"/>
              <a:t>	Legacy data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76696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 smtClean="0"/>
              <a:t>Most</a:t>
            </a:r>
            <a:r>
              <a:rPr lang="es-CL" dirty="0" smtClean="0"/>
              <a:t> Web (meta-)data in …</a:t>
            </a:r>
            <a:endParaRPr lang="es-CL" dirty="0"/>
          </a:p>
        </p:txBody>
      </p:sp>
      <p:pic>
        <p:nvPicPr>
          <p:cNvPr id="1026" name="Picture 2" descr="https://upload.wikimedia.org/wikipedia/commons/thumb/6/61/HTML5_logo_and_wordmark.svg/200px-HTML5_logo_and_wordmark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018" y="1500188"/>
            <a:ext cx="1659191" cy="1852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65" y="4068528"/>
            <a:ext cx="1727269" cy="1822174"/>
          </a:xfrm>
          <a:prstGeom prst="rect">
            <a:avLst/>
          </a:prstGeom>
        </p:spPr>
      </p:pic>
      <p:pic>
        <p:nvPicPr>
          <p:cNvPr id="1028" name="Picture 4" descr="http://10minbasics.com/wp-content/uploads/2015/09/xml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tutortek.com/images/sq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25" y="3810000"/>
            <a:ext cx="2089575" cy="20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edia.licdn.com/mpr/mpr/shrinknp_400_400/AAEAAQAAAAAAAACvAAAAJDg4MWQwMTBjLTAyYjItNDAxMy1iMTQ2LWU1ZTAzMTE4NzM0Yw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782" y="3962400"/>
            <a:ext cx="1855418" cy="185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762000" y="6098247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 smtClean="0"/>
              <a:t> … and so </a:t>
            </a:r>
            <a:r>
              <a:rPr lang="es-CL" dirty="0" err="1" smtClean="0"/>
              <a:t>on</a:t>
            </a:r>
            <a:r>
              <a:rPr lang="es-CL" dirty="0" smtClean="0"/>
              <a:t> 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342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 err="1" smtClean="0"/>
              <a:t>From</a:t>
            </a:r>
            <a:r>
              <a:rPr lang="es-CL" dirty="0" smtClean="0"/>
              <a:t> </a:t>
            </a:r>
            <a:r>
              <a:rPr lang="en-IE" dirty="0" smtClean="0">
                <a:solidFill>
                  <a:srgbClr val="FFC000"/>
                </a:solidFill>
              </a:rPr>
              <a:t>★★★ </a:t>
            </a:r>
            <a:r>
              <a:rPr lang="en-IE" dirty="0" smtClean="0"/>
              <a:t>to</a:t>
            </a:r>
            <a:r>
              <a:rPr lang="en-IE" dirty="0" smtClean="0">
                <a:solidFill>
                  <a:srgbClr val="FFC000"/>
                </a:solidFill>
              </a:rPr>
              <a:t> ★★★★ </a:t>
            </a:r>
            <a:r>
              <a:rPr lang="en-IE" dirty="0" smtClean="0"/>
              <a:t>is a big step!!</a:t>
            </a:r>
            <a:endParaRPr lang="es-C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143000"/>
            <a:ext cx="7205663" cy="55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mages.clipartpanda.com/question-701-question-mark-de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47800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05783">
            <a:off x="1971583" y="4078091"/>
            <a:ext cx="1076325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7019">
            <a:off x="1667658" y="1030770"/>
            <a:ext cx="80977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039" y="-685800"/>
            <a:ext cx="758761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4639">
            <a:off x="6262144" y="3799028"/>
            <a:ext cx="1039312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9219">
            <a:off x="6527800" y="799843"/>
            <a:ext cx="981926" cy="297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2037,495"/>
  <p:tag name="OUTPUTDPI" val="1200"/>
  <p:tag name="LATEXADDIN" val="\documentclass{article}&#10;\usepackage{amsmath}&#10;\usepackage{xcolor}&#10;\usepackage{wasysym}&#10;&#10;\pagestyle{empty}&#10;\begin{document}&#10;\textsc{Output}: $\{ ({\color{blue}x} \mapsto \textsf{Ireland}, {\color{blue}y} \mapsto \textsf{Europe}),$&#10;\end{document}"/>
  <p:tag name="IGUANATEXSIZE" val="24"/>
  <p:tag name="IGUANATEXCURSOR" val="22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30,0461"/>
  <p:tag name="OUTPUTDPI" val="1200"/>
  <p:tag name="LATEXADDIN" val="\documentclass{article}&#10;\usepackage{amsmath}&#10;\usepackage{listings}&#10;\usepackage{xcolor}&#10;\usepackage{textcomp}&#10;\pagestyle{empty}&#10;&#10;\lstset{&#10; tabsize=4,&#10; rulecolor=,&#10; language=html,&#10;        basicstyle=\tt,&#10;        upquote=true,&#10;        aboveskip={1.5\baselineskip},&#10;        columns=fixed,&#10;        showstringspaces=false,&#10;        extendedchars=true,&#10;        %breaklines=true,&#10;        %prebreak = \raisebox{0ex}[0ex][0ex]{\ensuremath{\hookleftarrow}},&#10;        %frame=single,&#10;        showtabs=false,&#10;        showspaces=false,&#10;        showstringspaces=false,&#10;        identifierstyle=\ttfamily,&#10;        keywordstyle=\color[rgb]{0,0,1},&#10;        commentstyle=\color[rgb]{0.133,0.545,0.133},&#10;        stringstyle=\color[rgb]{0.627,0.126,0.941},&#10;}&#10;&#10;\usepackage{wasysym}&#10;&#10;&#10;\begin{document}&#10;\textsf{Ireland}&#10;\end{document}"/>
  <p:tag name="IGUANATEXSIZE" val="20"/>
  <p:tag name="IGUANATEXCURSOR" val="79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23,0591"/>
  <p:tag name="ORIGINALWIDTH" val="1203,168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noindent \sf&#10;\color{orange!60!black}&#10;(Ireland,partOf,Europe)\\&#10;(Ireland,isA,Country)\\&#10;(Ireland,capital,Dublin)&#10;\end{document}"/>
  <p:tag name="IGUANATEXSIZE" val="14"/>
  <p:tag name="IGUANATEXCURSOR" val="2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326,2955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orange!60!black}&#10;\textsc{Data}:&#10;\end{document}"/>
  <p:tag name="IGUANATEXSIZE" val="20"/>
  <p:tag name="IGUANATEXCURSOR" val="2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83,3453"/>
  <p:tag name="ORIGINALWIDTH" val="3229,201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base &lt;http://ex1.org/&gt; .&#10;@prefix rdfs: &lt;http://www.w3.org/2000/01/rdf-schema#&gt; .&#10;@prefix ex1: &lt;http://ex1.org/#&gt; .&#10;&lt;#Jen&gt; a &lt;http://ex1.org/#Person&gt; , ex1:Female ; &#10;  rdfs:label &quot;Jen&quot;@en ; &lt;#allergy&gt; &lt;#Citrus&gt; ;&#10;  ex1:location [ ex1:lat 53.3 ; ex1:long -9.0 ]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94,3608"/>
  <p:tag name="ORIGINALWIDTH" val="2353,07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6.4cm}&#10;~~\begin{lstlisting}[]&#10;SELECT ?planet ?jupiterMass&#10;WHERE { &#10;  :TRAPPIST-1 :child ?planet . &#10;  OPTIONAL { ?planet :mass ?jupiterMass }&#10;}&#10;ORDER BY DESC(?jupiterMass)&#10;\end{lstlisting}&#10;\end{minipage}&#10;\end{document}"/>
  <p:tag name="IGUANATEXSIZE" val="20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4,3441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4,0787"/>
  <p:tag name="ORIGINALWIDTH" val="2044,035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\end{lstlisting}&#10;\end{document}"/>
  <p:tag name="IGUANATEXSIZE" val="20"/>
  <p:tag name="IGUANATEXCURSOR" val="16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7,66"/>
  <p:tag name="ORIGINALWIDTH" val="2932,909"/>
  <p:tag name="OUTPUTDPI" val="1200"/>
  <p:tag name="LATEXADDIN" val="\documentclass{standalone}&#10;\usepackage[utf8]{inputenc}&#10;\usepackage{tikz}&#10;\usepackage{tikz-qtree,tikz-qtree-compat}&#10;\usepackage{C:/Users/ahogan/Documents/Teaching/Databases/macros/bdd}&#10;\usepackage{amsmath}&#10;\usepackage{xcolor}&#10;\pagestyle{empty}&#10;&#10;% colours&#10;\colorlet{cpun}{black!50} % punctuation&#10;\colorlet{cnum}{magenta!60!black} % numbers&#10;\colorlet{cdel}{black!60} % delimiters&#10;\colorlet{cvar}{blue!50!black} % variables&#10;\colorlet{ckey}{magenta!50!black} % keywords&#10;\colorlet{ckeyb}{blue!20!black} % keywords (second colour)&#10;\colorlet{ccom}{darkgray} % comments&#10;\colorlet{cstr}{brown!50!black} % strings&#10;\colorlet{cide}{blue!20!black} % identifiers (iris)&#10;\colorlet{cloc}{red!40!black} % local name&#10;\colorlet{cpre}{red!20!black}  % prefix name&#10;&#10;% regexes for namespaces&#10;\def\noprint#1{}&#10;\ExplSyntaxOn&#10;\NewDocumentCommand \namespaces { }&#10;{&#10;    \tl_set:No \l_demo_tl {\the\use:c{lst@token}}&#10;    \regex_replace_all:nnN { ([a-zA-Z0-9]*):([a-zA-Z0-9\-]*) } { \c{textcolor}\cB{ cpre \cE}\cB{ \1 \cE}:\c{textcolor}\cB\{ cloc \cE\}\cB{ \2 \cE} } \l_demo_tl&#10;    \tl_use:N \l_demo_tl&#10;    \noprint&#10;}&#10;\ExplSyntaxOff&#10;&#10;% avoid colouring delimiters&#10;\def\beginlstdelim#1#2#3%&#10;{%&#10;    \def\endlstdelim{#2\egroup}%&#10;    \ttfamily#1\bgroup\color{#3}\aftergroup\endlstdelim%&#10;}&#10;&#10;\lstdefinelanguage{ttl}{ &#10; keywords={a,@prefix,@base,@en},&#10;    morestring=[b]&quot;, &#10; alsoletter={\#/:-},&#10; literate={á}{{\'a}}1 {é}{{\'e}}1 {í}{{\'{\i}}}1 {ó}{{\'o}}1 {ú}{{\'u}}1 {Á}{{\'A}}1 {É}{{\'E}}1 {Í}{{\'I}}1 {Ó}{{\'O}}1 {Ú}{{\'U}}1 {ü}{{\&quot;u}}1 {Ü}{{\&quot;U}}1 {ñ}{{\~n}}1 {Ñ}{{\~N}}1,&#10;    identifierstyle=\namespaces,&#10; moredelim=[s][\color{cide}]{&lt;}{&gt;}&#10;}&#10;&#10;\lstdefinestyle{lst}{&#10; basewidth=0.5em,  &#10;    basicstyle={\ttfamily\footnotesize},   &#10;    identifierstyle=\color{cide},&#10;    keywordstyle=\color{ckey},&#10;    ndkeywordstyle=\color{ckeyb}\bfseries,&#10;    stringstyle=\color{cstr}\ttfamily,&#10;    commentstyle=\color{ccom}\ttfamily,&#10;    tabsize=2,&#10;    showtabs=false,&#10;    showspaces=false,&#10;    showstringspaces=false,&#10;    extendedchars=true,&#10;    breaklines=true,&#10; postbreak=\mbox{\textcolor{red}{$\hookrightarrow$}\space},&#10; basewidth=0.56em,&#10; xleftmargin=\llin,&#10; xrightmargin=\lrin,&#10; moredelim=[is][\bfseries]{~}{~},&#10;}&#10;&#10;&#10;\lstset{language=ttl,style=lst,linewidth=20cm}&#10;&#10;\begin{document}&#10;\begin{lstlisting}&#10;@prefix : &lt;http://ex.org/data/&gt; .&#10;@prefix v: &lt;http://ex.org/voc/&gt; .&#10;&#10;:TRAPPIST-1c v:parent :TRAPPIST-1 ;&#10;   v:constellation :Aquarius .&#10;&#10;@prefix xsd: &lt;http://www.w3.org/2001/XMLSchema#&gt; .&#10;&#10;:TRAPPIST-1c v:updated &quot;2018-08-08&quot;^^xsd:date ;&#10;   v:creator :JaneSmith , :JohnSmith .&#10;\end{lstlisting}&#10;\end{document}"/>
  <p:tag name="IGUANATEXSIZE" val="20"/>
  <p:tag name="IGUANATEXCURSOR" val="253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6228"/>
  <p:tag name="ORIGINALWIDTH" val="320,2947"/>
  <p:tag name="OUTPUTDPI" val="1200"/>
  <p:tag name="LATEXADDIN" val="\documentclass{article}&#10;\usepackage{amsmath}&#10;\usepackage{listings}&#10;\usepackage{xcolor}&#10;\usepackage{textcomp}&#10;\usepackage{wasysym}&#10;\pagestyle{empty}&#10;&#10;\begin{document}&#10;\textsf{Dublin}&#10;\end{document}"/>
  <p:tag name="IGUANATEXSIZE" val="20"/>
  <p:tag name="IGUANATEXCURSOR" val="18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1278,17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green!30!black}&#10;\textsc{Query}: \sf``({\color{blue}$x$},partOf,{\color{blue}$y$})?''&#10;&#10;\end{document}"/>
  <p:tag name="IGUANATEXSIZE" val="20"/>
  <p:tag name="IGUANATEXCURSOR" val="2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1476,206"/>
  <p:tag name="OUTPUTDPI" val="1200"/>
  <p:tag name="LATEXADDIN" val="\documentclass{article}&#10;\usepackage{amsmath}&#10;\usepackage{listings}&#10;\usepackage{xcolor}&#10;\usepackage{textcomp}&#10;\usepackage{wasysym}&#10;\usepackage{graphicx}&#10;&#10;\pagestyle{empty}&#10;&#10;\newcommand{\rs}[1]{\resizebox{1.4ex}{!}{#1}}&#10;&#10;\begin{document}&#10;\color{orange!60!black}&#10;\noindent \sf&#10;(Ireland,capital,Dublin)\\&#10;(Dublin,population,1000000)&#10;\end{document}"/>
  <p:tag name="IGUANATEXSIZE" val="14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3,7346"/>
  <p:tag name="ORIGINALWIDTH" val="1382,827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Ireland}),$&#10;\end{document}"/>
  <p:tag name="IGUANATEXSIZE" val="24"/>
  <p:tag name="IGUANATEXCURSOR" val="207"/>
  <p:tag name="TRANSPARENCY" val="True"/>
  <p:tag name="FILENAME" val=""/>
  <p:tag name="INPUTTYPE" val="0"/>
  <p:tag name="LATEXENGINEID" val="0"/>
  <p:tag name="TEMPFOLDER" val="C:\Users\ahogan\Application Data\IguanaTex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4844"/>
  <p:tag name="ORIGINALWIDTH" val="1426,322"/>
  <p:tag name="OUTPUTDPI" val="1200"/>
  <p:tag name="LATEXADDIN" val="\documentclass{article}&#10;\usepackage{amsmath}&#10;\usepackage{xcolor}&#10;\usepackage{wasysym}&#10;&#10;\pagestyle{empty}&#10;\begin{document}&#10;$({\color{blue}x} \mapsto \textsf{Dublin}, {\color{blue}y} \mapsto \textsf{Europe}) \}$&#10;\end{document}"/>
  <p:tag name="IGUANATEXSIZE" val="24"/>
  <p:tag name="IGUANATEXCURSOR" val="208"/>
  <p:tag name="TRANSPARENCY" val="True"/>
  <p:tag name="FILENAME" val=""/>
  <p:tag name="INPUTTYPE" val="0"/>
  <p:tag name="LATEXENGINEID" val="0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3,7882"/>
  <p:tag name="ORIGINALWIDTH" val="2780,638"/>
  <p:tag name="OUTPUTDPI" val="1200"/>
  <p:tag name="LATEXADDIN" val="\documentclass{standalone}&#10;\usepackage{amsmath}&#10;\usepackage{xcolor}&#10;\usepackage{wasysym}&#10;\usepackage{C:/Users/ahogan/Documents/Teaching/WdD/macros/wdd}&#10;&#10;&#10;\pagestyle{empty}&#10;\begin{document}&#10;\color{violet!80!black}&#10;\begin{tabular}{lr@{~}l}&#10;\textsc{Logic}: &amp; ``({\color{blue}$b$},\textsf{capital},{\color{blue}$a$}) &amp;$\rightarrow$ ({\color{blue}$a$},\textsf{partOf},{\color{blue}$b$})''\\&#10;  &amp; ``({\color{blue}$a$},\textsf{partOf},{\color{blue}$b$}), ({\color{blue}$b$},\textsf{partOf},{\color{blue}$c$}) &amp;$\rightarrow$ ({\color{blue}$a$},\textsf{partOf},{\color{blue}$c$})''&#10;\end{tabular}&#10;\end{document}"/>
  <p:tag name="IGUANATEXSIZE" val="20"/>
  <p:tag name="IGUANATEXCURSOR" val="251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30602</TotalTime>
  <Words>1520</Words>
  <Application>Microsoft Office PowerPoint</Application>
  <PresentationFormat>On-screen Show (4:3)</PresentationFormat>
  <Paragraphs>415</Paragraphs>
  <Slides>99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0" baseType="lpstr">
      <vt:lpstr>Office Theme</vt:lpstr>
      <vt:lpstr>CC7220-1 La Web de Datos Primavera 2020  Lecture  9: Linked Data</vt:lpstr>
      <vt:lpstr>Previously …</vt:lpstr>
      <vt:lpstr>Semantic Web: Data, Logic, Query</vt:lpstr>
      <vt:lpstr>But we have not spoken much about …</vt:lpstr>
      <vt:lpstr>Semantic Web: Data, Logic, Query</vt:lpstr>
      <vt:lpstr>Semantic Web: Data, Logic, Query, Links</vt:lpstr>
      <vt:lpstr>RDF filled with IRIs!</vt:lpstr>
      <vt:lpstr>Pre-Linked Data …</vt:lpstr>
      <vt:lpstr>Semantic Web, early days (pre-2006)</vt:lpstr>
      <vt:lpstr>Linked Data …</vt:lpstr>
      <vt:lpstr>Linked Data … 2006 </vt:lpstr>
      <vt:lpstr>Four Principles of Linked Data </vt:lpstr>
      <vt:lpstr>Linked Data examples ...</vt:lpstr>
      <vt:lpstr>PowerPoint Presentation</vt:lpstr>
      <vt:lpstr>PowerPoint Presentation</vt:lpstr>
      <vt:lpstr>Linked Data Document</vt:lpstr>
      <vt:lpstr>Linked Data Graph</vt:lpstr>
      <vt:lpstr>Linked Data Graph</vt:lpstr>
      <vt:lpstr>Linked Data Graph</vt:lpstr>
      <vt:lpstr>Answer queries over Linked Data using SPARQL</vt:lpstr>
      <vt:lpstr>Linked Data Graph</vt:lpstr>
      <vt:lpstr>Implementing Linked Data… </vt:lpstr>
      <vt:lpstr>Three recipes for dereferencing</vt:lpstr>
      <vt:lpstr>URL Recipe</vt:lpstr>
      <vt:lpstr>URL Recipe: The Problem</vt:lpstr>
      <vt:lpstr>URL Recipe: The Problem</vt:lpstr>
      <vt:lpstr>HTTP URLs for documents, not pipes</vt:lpstr>
      <vt:lpstr>Three recipes for dereferencing</vt:lpstr>
      <vt:lpstr>Hash Recipe</vt:lpstr>
      <vt:lpstr>Hash Recipe</vt:lpstr>
      <vt:lpstr>Three recipes for dereferencing</vt:lpstr>
      <vt:lpstr>Slash Recipe</vt:lpstr>
      <vt:lpstr>Slash Recipe</vt:lpstr>
      <vt:lpstr>Three recipes for dereferencing</vt:lpstr>
      <vt:lpstr>Hash vs. Slash</vt:lpstr>
      <vt:lpstr>Hash vs. Slash</vt:lpstr>
      <vt:lpstr>Content negotiation with hash</vt:lpstr>
      <vt:lpstr>Content negotiation with slash</vt:lpstr>
      <vt:lpstr>Linking Open Data</vt:lpstr>
      <vt:lpstr>Open Data ...</vt:lpstr>
      <vt:lpstr>Linked Open Data</vt:lpstr>
      <vt:lpstr>The 5 ★’s of Linked Open Data</vt:lpstr>
      <vt:lpstr>Each star improves interoperability of data</vt:lpstr>
      <vt:lpstr>Linked Open Datasets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The LOD Cloud</vt:lpstr>
      <vt:lpstr>Cross-Domain</vt:lpstr>
      <vt:lpstr>Cross-Domain</vt:lpstr>
      <vt:lpstr>Geographic</vt:lpstr>
      <vt:lpstr>Geographic</vt:lpstr>
      <vt:lpstr>Governmental</vt:lpstr>
      <vt:lpstr>Governmental</vt:lpstr>
      <vt:lpstr>Life Sciences</vt:lpstr>
      <vt:lpstr>Life Sciences</vt:lpstr>
      <vt:lpstr>E-Commerce</vt:lpstr>
      <vt:lpstr>Media</vt:lpstr>
      <vt:lpstr>Media</vt:lpstr>
      <vt:lpstr>Pokémon</vt:lpstr>
      <vt:lpstr>PowerPoint Presentation</vt:lpstr>
      <vt:lpstr>Linked Open Vocabularies</vt:lpstr>
      <vt:lpstr>Linked Open Vocabularies</vt:lpstr>
      <vt:lpstr>DCTERMS</vt:lpstr>
      <vt:lpstr>FOAF</vt:lpstr>
      <vt:lpstr>SKOS</vt:lpstr>
      <vt:lpstr>CC</vt:lpstr>
      <vt:lpstr>SCHEMA</vt:lpstr>
      <vt:lpstr>SCHEMA</vt:lpstr>
      <vt:lpstr>Linked Data Applications</vt:lpstr>
      <vt:lpstr>PowerPoint Presentation</vt:lpstr>
      <vt:lpstr>Google’s Knowledge Graph</vt:lpstr>
      <vt:lpstr>Apple's Siri</vt:lpstr>
      <vt:lpstr>IBM's Watson</vt:lpstr>
      <vt:lpstr>Social Linked Data: SOLID</vt:lpstr>
      <vt:lpstr>PowerPoint Presentation</vt:lpstr>
      <vt:lpstr>The LOD Cloud</vt:lpstr>
      <vt:lpstr>PowerPoint Presentation</vt:lpstr>
      <vt:lpstr>Open Issue:  Linked Data Integration</vt:lpstr>
      <vt:lpstr>Need for Integration</vt:lpstr>
      <vt:lpstr>Open Issue:  Diverse Vocabularies</vt:lpstr>
      <vt:lpstr>Diverse vocabularies</vt:lpstr>
      <vt:lpstr>Open Issue:  Linked Data Access</vt:lpstr>
      <vt:lpstr>Access Methods</vt:lpstr>
      <vt:lpstr>Open Issue:  Linked Data quality</vt:lpstr>
      <vt:lpstr>Can’t trust everything you read on the Web</vt:lpstr>
      <vt:lpstr>Open Issue:  Legacy data</vt:lpstr>
      <vt:lpstr>Most Web (meta-)data in …</vt:lpstr>
      <vt:lpstr>From ★★★ to ★★★★ is a big step!!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CC7220-1 La Web de Datos</dc:title>
  <dc:creator>Aidan Hogan</dc:creator>
  <cp:lastModifiedBy>aidhog</cp:lastModifiedBy>
  <cp:revision>1571</cp:revision>
  <cp:lastPrinted>2018-10-29T15:12:58Z</cp:lastPrinted>
  <dcterms:created xsi:type="dcterms:W3CDTF">2006-08-16T00:00:00Z</dcterms:created>
  <dcterms:modified xsi:type="dcterms:W3CDTF">2020-11-16T14:36:58Z</dcterms:modified>
</cp:coreProperties>
</file>