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3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4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5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6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7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8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9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0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1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2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13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14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15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16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17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18.xml" ContentType="application/vnd.openxmlformats-officedocument.presentationml.notesSlide+xml"/>
  <Override PartName="/ppt/tags/tag70.xml" ContentType="application/vnd.openxmlformats-officedocument.presentationml.tags+xml"/>
  <Override PartName="/ppt/notesSlides/notesSlide19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20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21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22.xml" ContentType="application/vnd.openxmlformats-officedocument.presentationml.notesSlide+xml"/>
  <Override PartName="/ppt/tags/tag95.xml" ContentType="application/vnd.openxmlformats-officedocument.presentationml.tags+xml"/>
  <Override PartName="/ppt/notesSlides/notesSlide23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24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25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26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27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528" r:id="rId2"/>
    <p:sldId id="529" r:id="rId3"/>
    <p:sldId id="673" r:id="rId4"/>
    <p:sldId id="737" r:id="rId5"/>
    <p:sldId id="735" r:id="rId6"/>
    <p:sldId id="736" r:id="rId7"/>
    <p:sldId id="684" r:id="rId8"/>
    <p:sldId id="685" r:id="rId9"/>
    <p:sldId id="741" r:id="rId10"/>
    <p:sldId id="686" r:id="rId11"/>
    <p:sldId id="739" r:id="rId12"/>
    <p:sldId id="738" r:id="rId13"/>
    <p:sldId id="689" r:id="rId14"/>
    <p:sldId id="690" r:id="rId15"/>
    <p:sldId id="691" r:id="rId16"/>
    <p:sldId id="692" r:id="rId17"/>
    <p:sldId id="693" r:id="rId18"/>
    <p:sldId id="694" r:id="rId19"/>
    <p:sldId id="695" r:id="rId20"/>
    <p:sldId id="696" r:id="rId21"/>
    <p:sldId id="697" r:id="rId22"/>
    <p:sldId id="698" r:id="rId23"/>
    <p:sldId id="699" r:id="rId24"/>
    <p:sldId id="700" r:id="rId25"/>
    <p:sldId id="701" r:id="rId26"/>
    <p:sldId id="702" r:id="rId27"/>
    <p:sldId id="703" r:id="rId28"/>
    <p:sldId id="704" r:id="rId29"/>
    <p:sldId id="705" r:id="rId30"/>
    <p:sldId id="706" r:id="rId31"/>
    <p:sldId id="707" r:id="rId32"/>
    <p:sldId id="708" r:id="rId33"/>
    <p:sldId id="709" r:id="rId34"/>
    <p:sldId id="710" r:id="rId35"/>
    <p:sldId id="711" r:id="rId36"/>
    <p:sldId id="712" r:id="rId37"/>
    <p:sldId id="713" r:id="rId38"/>
    <p:sldId id="714" r:id="rId39"/>
    <p:sldId id="715" r:id="rId40"/>
    <p:sldId id="716" r:id="rId41"/>
    <p:sldId id="717" r:id="rId42"/>
    <p:sldId id="718" r:id="rId43"/>
    <p:sldId id="719" r:id="rId44"/>
    <p:sldId id="720" r:id="rId45"/>
    <p:sldId id="721" r:id="rId46"/>
    <p:sldId id="722" r:id="rId47"/>
    <p:sldId id="723" r:id="rId48"/>
    <p:sldId id="724" r:id="rId49"/>
    <p:sldId id="725" r:id="rId50"/>
    <p:sldId id="726" r:id="rId51"/>
    <p:sldId id="744" r:id="rId52"/>
    <p:sldId id="728" r:id="rId53"/>
    <p:sldId id="729" r:id="rId54"/>
    <p:sldId id="730" r:id="rId55"/>
    <p:sldId id="731" r:id="rId56"/>
    <p:sldId id="732" r:id="rId57"/>
    <p:sldId id="733" r:id="rId58"/>
    <p:sldId id="742" r:id="rId59"/>
    <p:sldId id="743" r:id="rId60"/>
    <p:sldId id="669" r:id="rId61"/>
  </p:sldIdLst>
  <p:sldSz cx="9144000" cy="6858000" type="screen4x3"/>
  <p:notesSz cx="7102475" cy="89725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FEF7F2"/>
    <a:srgbClr val="FFFDDD"/>
    <a:srgbClr val="FFFCBD"/>
    <a:srgbClr val="E80636"/>
    <a:srgbClr val="820069"/>
    <a:srgbClr val="0D5C00"/>
    <a:srgbClr val="254061"/>
    <a:srgbClr val="632523"/>
    <a:srgbClr val="52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98" autoAdjust="0"/>
    <p:restoredTop sz="86938" autoAdjust="0"/>
  </p:normalViewPr>
  <p:slideViewPr>
    <p:cSldViewPr>
      <p:cViewPr varScale="1">
        <p:scale>
          <a:sx n="77" d="100"/>
          <a:sy n="77" d="100"/>
        </p:scale>
        <p:origin x="-103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886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r">
              <a:defRPr sz="1100"/>
            </a:lvl1pPr>
          </a:lstStyle>
          <a:p>
            <a:fld id="{865B5FE4-6DC6-491A-8AAF-84B18660EB7F}" type="datetimeFigureOut">
              <a:rPr lang="en-IE" smtClean="0">
                <a:latin typeface="Calibri Light" panose="020F0302020204030204" pitchFamily="34" charset="0"/>
              </a:rPr>
              <a:t>14/10/2019</a:t>
            </a:fld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886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r">
              <a:defRPr sz="1100"/>
            </a:lvl1pPr>
          </a:lstStyle>
          <a:p>
            <a:fld id="{CD525AF6-A183-41FE-8EB0-9AB9EEA8CABF}" type="slidenum">
              <a:rPr lang="en-IE" smtClean="0">
                <a:latin typeface="Calibri Light" panose="020F0302020204030204" pitchFamily="34" charset="0"/>
              </a:rPr>
              <a:t>‹#›</a:t>
            </a:fld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23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14/10/2019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08100" y="673100"/>
            <a:ext cx="4486275" cy="3365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47" tIns="45924" rIns="91847" bIns="45924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261961"/>
            <a:ext cx="5681980" cy="4037648"/>
          </a:xfrm>
          <a:prstGeom prst="rect">
            <a:avLst/>
          </a:prstGeom>
        </p:spPr>
        <p:txBody>
          <a:bodyPr vert="horz" lIns="91847" tIns="45924" rIns="91847" bIns="45924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8096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6234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81489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1447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91733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11994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56244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47194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25742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090041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04706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186077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034697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721527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213769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477044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392417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413149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565246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243642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097345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0852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39212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59149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74095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13926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20970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55235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50757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legreya Sans SC Medium" panose="00000600000000000000" pitchFamily="2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14/10/2019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14/10/2019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14/10/2019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14/10/2019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14/10/2019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14/10/2019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14/10/2019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14/10/2019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14/10/2019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14/10/2019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14/10/2019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14/10/2019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Alegreya Sans SC Light" panose="00000400000000000000" pitchFamily="2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19.xml"/><Relationship Id="rId7" Type="http://schemas.openxmlformats.org/officeDocument/2006/relationships/image" Target="../media/image29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28.gif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35.xml"/><Relationship Id="rId7" Type="http://schemas.openxmlformats.org/officeDocument/2006/relationships/image" Target="../media/image29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28.gif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38.xml"/><Relationship Id="rId7" Type="http://schemas.openxmlformats.org/officeDocument/2006/relationships/image" Target="../media/image38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28.gif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41.xml"/><Relationship Id="rId7" Type="http://schemas.openxmlformats.org/officeDocument/2006/relationships/image" Target="../media/image38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28.gif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44.xml"/><Relationship Id="rId7" Type="http://schemas.openxmlformats.org/officeDocument/2006/relationships/image" Target="../media/image38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28.gif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47.xml"/><Relationship Id="rId7" Type="http://schemas.openxmlformats.org/officeDocument/2006/relationships/image" Target="../media/image38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28.gif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tags" Target="../tags/tag3.xml"/><Relationship Id="rId21" Type="http://schemas.openxmlformats.org/officeDocument/2006/relationships/image" Target="../media/image10.png"/><Relationship Id="rId7" Type="http://schemas.openxmlformats.org/officeDocument/2006/relationships/tags" Target="../tags/tag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2" Type="http://schemas.openxmlformats.org/officeDocument/2006/relationships/tags" Target="../tags/tag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3.png"/><Relationship Id="rId5" Type="http://schemas.openxmlformats.org/officeDocument/2006/relationships/tags" Target="../tags/tag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10.xml"/><Relationship Id="rId19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50.xml"/><Relationship Id="rId7" Type="http://schemas.openxmlformats.org/officeDocument/2006/relationships/image" Target="../media/image38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28.gif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53.xml"/><Relationship Id="rId7" Type="http://schemas.openxmlformats.org/officeDocument/2006/relationships/image" Target="../media/image38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28.gif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56.xml"/><Relationship Id="rId7" Type="http://schemas.openxmlformats.org/officeDocument/2006/relationships/image" Target="../media/image29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28.gif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59.xml"/><Relationship Id="rId7" Type="http://schemas.openxmlformats.org/officeDocument/2006/relationships/image" Target="../media/image28.gif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7.png"/><Relationship Id="rId4" Type="http://schemas.openxmlformats.org/officeDocument/2006/relationships/tags" Target="../tags/tag60.xml"/><Relationship Id="rId9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13" Type="http://schemas.openxmlformats.org/officeDocument/2006/relationships/image" Target="../media/image49.png"/><Relationship Id="rId3" Type="http://schemas.openxmlformats.org/officeDocument/2006/relationships/tags" Target="../tags/tag6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7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image" Target="../media/image36.png"/><Relationship Id="rId5" Type="http://schemas.openxmlformats.org/officeDocument/2006/relationships/tags" Target="../tags/tag65.xml"/><Relationship Id="rId15" Type="http://schemas.openxmlformats.org/officeDocument/2006/relationships/image" Target="../media/image51.png"/><Relationship Id="rId10" Type="http://schemas.openxmlformats.org/officeDocument/2006/relationships/image" Target="../media/image48.png"/><Relationship Id="rId4" Type="http://schemas.openxmlformats.org/officeDocument/2006/relationships/tags" Target="../tags/tag64.xml"/><Relationship Id="rId9" Type="http://schemas.openxmlformats.org/officeDocument/2006/relationships/image" Target="../media/image28.gif"/><Relationship Id="rId1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69.xml"/><Relationship Id="rId7" Type="http://schemas.openxmlformats.org/officeDocument/2006/relationships/image" Target="../media/image53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52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7" Type="http://schemas.openxmlformats.org/officeDocument/2006/relationships/image" Target="../media/image56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7" Type="http://schemas.openxmlformats.org/officeDocument/2006/relationships/image" Target="../media/image59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7" Type="http://schemas.openxmlformats.org/officeDocument/2006/relationships/image" Target="../media/image61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60.png"/><Relationship Id="rId5" Type="http://schemas.openxmlformats.org/officeDocument/2006/relationships/image" Target="../media/image55.png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7" Type="http://schemas.openxmlformats.org/officeDocument/2006/relationships/image" Target="../media/image64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87.xml"/><Relationship Id="rId7" Type="http://schemas.openxmlformats.org/officeDocument/2006/relationships/image" Target="../media/image67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tags" Target="../tags/tag90.xml"/><Relationship Id="rId7" Type="http://schemas.openxmlformats.org/officeDocument/2006/relationships/image" Target="../media/image49.pn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1.png"/><Relationship Id="rId4" Type="http://schemas.openxmlformats.org/officeDocument/2006/relationships/tags" Target="../tags/tag91.xml"/><Relationship Id="rId9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94.xml"/><Relationship Id="rId7" Type="http://schemas.openxmlformats.org/officeDocument/2006/relationships/image" Target="../media/image73.pn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72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19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Relationship Id="rId4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tags" Target="../tags/tag98.xml"/><Relationship Id="rId7" Type="http://schemas.openxmlformats.org/officeDocument/2006/relationships/image" Target="../media/image74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49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101.xml"/><Relationship Id="rId7" Type="http://schemas.openxmlformats.org/officeDocument/2006/relationships/image" Target="../media/image38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28.gif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6.xml"/><Relationship Id="rId13" Type="http://schemas.openxmlformats.org/officeDocument/2006/relationships/image" Target="../media/image76.png"/><Relationship Id="rId3" Type="http://schemas.openxmlformats.org/officeDocument/2006/relationships/tags" Target="../tags/tag10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1.pn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image" Target="../media/image39.png"/><Relationship Id="rId5" Type="http://schemas.openxmlformats.org/officeDocument/2006/relationships/tags" Target="../tags/tag106.xml"/><Relationship Id="rId15" Type="http://schemas.openxmlformats.org/officeDocument/2006/relationships/image" Target="../media/image78.png"/><Relationship Id="rId10" Type="http://schemas.openxmlformats.org/officeDocument/2006/relationships/image" Target="../media/image38.png"/><Relationship Id="rId4" Type="http://schemas.openxmlformats.org/officeDocument/2006/relationships/tags" Target="../tags/tag105.xml"/><Relationship Id="rId9" Type="http://schemas.openxmlformats.org/officeDocument/2006/relationships/image" Target="../media/image28.gif"/><Relationship Id="rId14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110.xml"/><Relationship Id="rId7" Type="http://schemas.openxmlformats.org/officeDocument/2006/relationships/image" Target="../media/image38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28.gif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8.xml"/><Relationship Id="rId13" Type="http://schemas.openxmlformats.org/officeDocument/2006/relationships/image" Target="../media/image84.png"/><Relationship Id="rId3" Type="http://schemas.openxmlformats.org/officeDocument/2006/relationships/tags" Target="../tags/tag11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3.pn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image" Target="../media/image82.png"/><Relationship Id="rId5" Type="http://schemas.openxmlformats.org/officeDocument/2006/relationships/tags" Target="../tags/tag115.xml"/><Relationship Id="rId10" Type="http://schemas.openxmlformats.org/officeDocument/2006/relationships/image" Target="../media/image81.png"/><Relationship Id="rId4" Type="http://schemas.openxmlformats.org/officeDocument/2006/relationships/tags" Target="../tags/tag114.xml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19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CC7220-1</a:t>
            </a:r>
            <a:br>
              <a:rPr lang="en-IE" dirty="0" smtClean="0"/>
            </a:br>
            <a:r>
              <a:rPr lang="en-IE" cap="small" dirty="0" smtClean="0"/>
              <a:t>La Web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smtClean="0"/>
              <a:t>Primavera </a:t>
            </a:r>
            <a:r>
              <a:rPr lang="en-IE" dirty="0" smtClean="0"/>
              <a:t>2019</a:t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Lecture  10: RDB2RDF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Aidan Hogan</a:t>
            </a:r>
          </a:p>
          <a:p>
            <a:r>
              <a:rPr lang="en-IE" sz="2800" dirty="0" smtClean="0"/>
              <a:t>aidhog@gmail.com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sp>
        <p:nvSpPr>
          <p:cNvPr id="49" name="Title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Lots of data in relational databases …</a:t>
            </a:r>
            <a:endParaRPr lang="en-IE" noProof="0" dirty="0"/>
          </a:p>
        </p:txBody>
      </p:sp>
      <p:sp>
        <p:nvSpPr>
          <p:cNvPr id="12" name="TextBox 11"/>
          <p:cNvSpPr txBox="1"/>
          <p:nvPr/>
        </p:nvSpPr>
        <p:spPr>
          <a:xfrm>
            <a:off x="5257800" y="6354763"/>
            <a:ext cx="3429000" cy="36933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http://db-engines.com/en/ranking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81412"/>
            <a:ext cx="8458200" cy="498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6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sp>
        <p:nvSpPr>
          <p:cNvPr id="49" name="Title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Lots of data in relational databases …</a:t>
            </a:r>
            <a:endParaRPr lang="en-IE" noProof="0" dirty="0"/>
          </a:p>
        </p:txBody>
      </p:sp>
      <p:sp>
        <p:nvSpPr>
          <p:cNvPr id="12" name="TextBox 11"/>
          <p:cNvSpPr txBox="1"/>
          <p:nvPr/>
        </p:nvSpPr>
        <p:spPr>
          <a:xfrm>
            <a:off x="5257800" y="6354763"/>
            <a:ext cx="3429000" cy="36933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http://db-engines.com/en/ranking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81412"/>
            <a:ext cx="8458200" cy="49825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143000"/>
            <a:ext cx="9144000" cy="568371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Content Placeholder 6 2 2"/>
          <p:cNvSpPr txBox="1">
            <a:spLocks/>
          </p:cNvSpPr>
          <p:nvPr/>
        </p:nvSpPr>
        <p:spPr>
          <a:xfrm>
            <a:off x="1694522" y="3015925"/>
            <a:ext cx="5783768" cy="41307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2000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Out of top 10 databases, 7 are relational databases.</a:t>
            </a:r>
            <a:endParaRPr lang="en-IE" sz="1800" i="1" dirty="0">
              <a:solidFill>
                <a:schemeClr val="accent6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4522" y="5094208"/>
            <a:ext cx="5783768" cy="70788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Out of 348 databases, any idea in what position the first SPARQL engine would be?</a:t>
            </a:r>
          </a:p>
        </p:txBody>
      </p:sp>
    </p:spTree>
    <p:extLst>
      <p:ext uri="{BB962C8B-B14F-4D97-AF65-F5344CB8AC3E}">
        <p14:creationId xmlns:p14="http://schemas.microsoft.com/office/powerpoint/2010/main" val="273286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82737"/>
            <a:ext cx="8229600" cy="4280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Top SPARQL engine is …</a:t>
            </a:r>
            <a:endParaRPr lang="en-IE" noProof="0" dirty="0"/>
          </a:p>
        </p:txBody>
      </p:sp>
      <p:sp>
        <p:nvSpPr>
          <p:cNvPr id="6" name="Rectangle 5"/>
          <p:cNvSpPr/>
          <p:nvPr/>
        </p:nvSpPr>
        <p:spPr>
          <a:xfrm>
            <a:off x="685800" y="3594858"/>
            <a:ext cx="8001000" cy="196815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050" name="Picture 2" descr="Image resul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3810000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1053342"/>
            <a:ext cx="8229600" cy="237565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6070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RDB2RDF:</a:t>
            </a:r>
            <a:r>
              <a:rPr lang="en-IE" noProof="0" smtClean="0"/>
              <a:t/>
            </a:r>
            <a:br>
              <a:rPr lang="en-IE" noProof="0" smtClean="0"/>
            </a:br>
            <a:r>
              <a:rPr lang="en-IE" noProof="0" smtClean="0"/>
              <a:t>Relational DataBases </a:t>
            </a:r>
            <a:r>
              <a:rPr lang="en-IE" noProof="0" dirty="0" smtClean="0"/>
              <a:t>to RDF</a:t>
            </a:r>
            <a:endParaRPr lang="en-IE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2927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371600"/>
            <a:ext cx="9144000" cy="44196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Some relational tables about planets …</a:t>
            </a:r>
            <a:endParaRPr lang="en-IE" noProof="0" dirty="0"/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775620"/>
            <a:ext cx="4963397" cy="18660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595" y="3933590"/>
            <a:ext cx="3107240" cy="16884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3" y="3922635"/>
            <a:ext cx="3701701" cy="169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864" y="1600200"/>
            <a:ext cx="4084271" cy="40842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noProof="0" dirty="0" smtClean="0">
                <a:solidFill>
                  <a:schemeClr val="bg1">
                    <a:lumMod val="85000"/>
                  </a:schemeClr>
                </a:solidFill>
              </a:rPr>
              <a:t>Meanwhile on Pluto …</a:t>
            </a:r>
            <a:endParaRPr lang="en-IE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438400"/>
            <a:ext cx="1371600" cy="90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0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RDB2RDF?</a:t>
            </a:r>
            <a:endParaRPr lang="en-IE" noProof="0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9"/>
            <a:ext cx="4963397" cy="18660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4343399"/>
            <a:ext cx="6248399" cy="40011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How might we automatically convert this table to RDF?</a:t>
            </a:r>
          </a:p>
        </p:txBody>
      </p:sp>
    </p:spTree>
    <p:extLst>
      <p:ext uri="{BB962C8B-B14F-4D97-AF65-F5344CB8AC3E}">
        <p14:creationId xmlns:p14="http://schemas.microsoft.com/office/powerpoint/2010/main" val="228316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</a:t>
            </a:r>
            <a:br>
              <a:rPr lang="en-IE" noProof="0" dirty="0" smtClean="0"/>
            </a:br>
            <a:r>
              <a:rPr lang="en-IE" dirty="0" smtClean="0"/>
              <a:t>Automatic RDB2RDF mapping</a:t>
            </a:r>
            <a:endParaRPr lang="en-IE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166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33400"/>
            <a:ext cx="7515225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9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</a:t>
            </a:r>
            <a:endParaRPr lang="en-IE" noProof="0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9"/>
            <a:ext cx="4963397" cy="18660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5" y="3774093"/>
            <a:ext cx="7659398" cy="234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3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Previously </a:t>
            </a:r>
            <a:r>
              <a:rPr lang="en-IE" dirty="0" smtClean="0"/>
              <a:t>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8748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</a:t>
            </a:r>
            <a:endParaRPr lang="en-IE" noProof="0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9"/>
            <a:ext cx="4963397" cy="18660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5" y="3774093"/>
            <a:ext cx="7659398" cy="2342803"/>
          </a:xfrm>
          <a:prstGeom prst="rect">
            <a:avLst/>
          </a:prstGeom>
        </p:spPr>
      </p:pic>
      <p:sp>
        <p:nvSpPr>
          <p:cNvPr id="10" name="Content Placeholder 6 2"/>
          <p:cNvSpPr txBox="1">
            <a:spLocks/>
          </p:cNvSpPr>
          <p:nvPr/>
        </p:nvSpPr>
        <p:spPr>
          <a:xfrm>
            <a:off x="5729569" y="4170424"/>
            <a:ext cx="3276600" cy="1606035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89000"/>
                </a:schemeClr>
              </a:gs>
              <a:gs pos="35000">
                <a:schemeClr val="accent3">
                  <a:tint val="37000"/>
                  <a:satMod val="300000"/>
                  <a:alpha val="92000"/>
                </a:schemeClr>
              </a:gs>
              <a:gs pos="100000">
                <a:schemeClr val="accent3">
                  <a:tint val="15000"/>
                  <a:satMod val="350000"/>
                  <a:alpha val="77000"/>
                </a:schemeClr>
              </a:gs>
            </a:gsLst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Each table name is a </a:t>
            </a:r>
            <a:r>
              <a:rPr lang="en-US" sz="2100" dirty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</a:t>
            </a:r>
            <a:r>
              <a:rPr lang="en-US" sz="2100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ype</a:t>
            </a:r>
          </a:p>
          <a:p>
            <a:pPr marL="0" indent="0" algn="ctr">
              <a:buNone/>
            </a:pPr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Each row is a subject</a:t>
            </a:r>
          </a:p>
          <a:p>
            <a:pPr marL="0" indent="0" algn="ctr">
              <a:buNone/>
            </a:pPr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Each attribute a </a:t>
            </a:r>
            <a:r>
              <a:rPr lang="en-US" sz="2100" dirty="0" smtClean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</a:t>
            </a:r>
          </a:p>
          <a:p>
            <a:pPr marL="0" indent="0" algn="ctr">
              <a:buNone/>
            </a:pPr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Each value an object</a:t>
            </a:r>
            <a:endParaRPr lang="en-US" sz="21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29569" y="5921514"/>
            <a:ext cx="3276600" cy="70788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But what about RDF terms </a:t>
            </a:r>
            <a:r>
              <a:rPr lang="en-IE" sz="200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(IRIs/literals/blank </a:t>
            </a:r>
            <a:r>
              <a:rPr lang="en-IE" sz="2000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nodes)?</a:t>
            </a:r>
          </a:p>
        </p:txBody>
      </p:sp>
    </p:spTree>
    <p:extLst>
      <p:ext uri="{BB962C8B-B14F-4D97-AF65-F5344CB8AC3E}">
        <p14:creationId xmlns:p14="http://schemas.microsoft.com/office/powerpoint/2010/main" val="58192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Identifying Rows</a:t>
            </a:r>
            <a:endParaRPr lang="en-IE" noProof="0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9"/>
            <a:ext cx="4963397" cy="18660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5" y="3774093"/>
            <a:ext cx="7659398" cy="23428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19200" y="3505200"/>
            <a:ext cx="7820648" cy="3352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3" name="TextBox 12"/>
          <p:cNvSpPr txBox="1"/>
          <p:nvPr/>
        </p:nvSpPr>
        <p:spPr>
          <a:xfrm>
            <a:off x="2064078" y="3551327"/>
            <a:ext cx="6633412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identify </a:t>
            </a:r>
            <a:r>
              <a:rPr lang="en-IE" dirty="0" smtClean="0">
                <a:solidFill>
                  <a:prstClr val="black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Row1</a:t>
            </a:r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</a:p>
        </p:txBody>
      </p:sp>
      <p:sp>
        <p:nvSpPr>
          <p:cNvPr id="15" name="Content Placeholder 6 2 1"/>
          <p:cNvSpPr txBox="1">
            <a:spLocks/>
          </p:cNvSpPr>
          <p:nvPr/>
        </p:nvSpPr>
        <p:spPr>
          <a:xfrm>
            <a:off x="2064078" y="3920659"/>
            <a:ext cx="6633412" cy="175843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If the table has a </a:t>
            </a:r>
            <a:r>
              <a:rPr lang="en-US" sz="2100" dirty="0" smtClean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primary key </a:t>
            </a:r>
            <a:r>
              <a:rPr lang="en-US" sz="2100" dirty="0" smtClean="0"/>
              <a:t>(</a:t>
            </a:r>
            <a:r>
              <a:rPr lang="en-US" sz="2100" u="sng" dirty="0" smtClean="0">
                <a:solidFill>
                  <a:srgbClr val="0070C0"/>
                </a:solidFill>
              </a:rPr>
              <a:t>pk</a:t>
            </a:r>
            <a:r>
              <a:rPr lang="en-US" sz="2100" baseline="-25000" dirty="0" smtClean="0">
                <a:solidFill>
                  <a:srgbClr val="0070C0"/>
                </a:solidFill>
              </a:rPr>
              <a:t>1</a:t>
            </a:r>
            <a:r>
              <a:rPr lang="en-US" sz="2100" dirty="0" smtClean="0"/>
              <a:t>,…,</a:t>
            </a:r>
            <a:r>
              <a:rPr lang="en-US" sz="2100" u="sng" dirty="0" smtClean="0">
                <a:solidFill>
                  <a:srgbClr val="0070C0"/>
                </a:solidFill>
              </a:rPr>
              <a:t>pk</a:t>
            </a:r>
            <a:r>
              <a:rPr lang="en-US" sz="2100" baseline="-25000" dirty="0" smtClean="0">
                <a:solidFill>
                  <a:srgbClr val="0070C0"/>
                </a:solidFill>
              </a:rPr>
              <a:t>n</a:t>
            </a:r>
            <a:r>
              <a:rPr lang="en-US" sz="2100" dirty="0" smtClean="0"/>
              <a:t>):</a:t>
            </a:r>
          </a:p>
          <a:p>
            <a:pPr lvl="1"/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http://ex.org/</a:t>
            </a:r>
            <a:r>
              <a:rPr lang="en-US" sz="1800" dirty="0" err="1" smtClean="0">
                <a:solidFill>
                  <a:srgbClr val="00B05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TableName</a:t>
            </a:r>
            <a:r>
              <a:rPr lang="en-US" sz="18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/</a:t>
            </a:r>
            <a:r>
              <a:rPr lang="en-US" sz="1800" dirty="0" smtClean="0">
                <a:solidFill>
                  <a:srgbClr val="0070C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pk1</a:t>
            </a:r>
            <a:r>
              <a:rPr lang="en-US" sz="18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=</a:t>
            </a:r>
            <a:r>
              <a:rPr lang="en-US" sz="1800" dirty="0" smtClean="0">
                <a:solidFill>
                  <a:srgbClr val="00206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v1</a:t>
            </a:r>
            <a:r>
              <a:rPr lang="en-US" sz="18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;...;</a:t>
            </a:r>
            <a:r>
              <a:rPr lang="en-US" sz="1800" dirty="0" smtClean="0">
                <a:solidFill>
                  <a:srgbClr val="0070C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pkn</a:t>
            </a:r>
            <a:r>
              <a:rPr lang="en-US" sz="18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=</a:t>
            </a:r>
            <a:r>
              <a:rPr lang="en-US" sz="1800" dirty="0" err="1" smtClean="0">
                <a:solidFill>
                  <a:srgbClr val="00206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vn</a:t>
            </a:r>
            <a:endParaRPr lang="en-US" sz="1800" dirty="0" smtClean="0">
              <a:solidFill>
                <a:srgbClr val="00206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  <a:p>
            <a:pPr lvl="1"/>
            <a:r>
              <a:rPr lang="en-US" sz="1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(Base IRI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http://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ex.org/</a:t>
            </a:r>
            <a:r>
              <a:rPr lang="en-US" sz="1800" dirty="0" smtClean="0">
                <a:cs typeface="Segoe UI Semilight" panose="020B0402040204020203" pitchFamily="34" charset="0"/>
              </a:rPr>
              <a:t> </a:t>
            </a:r>
            <a:r>
              <a:rPr lang="en-US" sz="1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given as input)</a:t>
            </a:r>
          </a:p>
          <a:p>
            <a:pPr marL="457200" indent="-457200">
              <a:buFont typeface="+mj-lt"/>
              <a:buAutoNum type="arabicPeriod"/>
            </a:pPr>
            <a:endParaRPr lang="en-US" sz="2100" dirty="0" smtClean="0"/>
          </a:p>
          <a:p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If not: use a fresh blank node.</a:t>
            </a:r>
            <a:endParaRPr lang="en-US" sz="21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64078" y="5943600"/>
            <a:ext cx="6633412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So </a:t>
            </a:r>
            <a:r>
              <a:rPr lang="en-IE" dirty="0" smtClean="0">
                <a:solidFill>
                  <a:prstClr val="black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Row1</a:t>
            </a:r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would be …?</a:t>
            </a:r>
          </a:p>
        </p:txBody>
      </p:sp>
      <p:sp>
        <p:nvSpPr>
          <p:cNvPr id="18" name="Content Placeholder 6 2 2"/>
          <p:cNvSpPr txBox="1">
            <a:spLocks/>
          </p:cNvSpPr>
          <p:nvPr/>
        </p:nvSpPr>
        <p:spPr>
          <a:xfrm>
            <a:off x="2064078" y="6305203"/>
            <a:ext cx="6633412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http://ex.org/</a:t>
            </a:r>
            <a:r>
              <a:rPr lang="en-US" sz="2200" dirty="0" smtClean="0">
                <a:solidFill>
                  <a:srgbClr val="00B05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Planet</a:t>
            </a:r>
            <a:r>
              <a:rPr lang="en-US" sz="2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/</a:t>
            </a:r>
            <a:r>
              <a:rPr lang="en-US" sz="2200" dirty="0" smtClean="0">
                <a:solidFill>
                  <a:srgbClr val="0070C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name</a:t>
            </a:r>
            <a:r>
              <a:rPr lang="en-US" sz="2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=</a:t>
            </a:r>
            <a:r>
              <a:rPr lang="en-US" sz="2200" dirty="0" smtClean="0">
                <a:solidFill>
                  <a:srgbClr val="00206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Mercury</a:t>
            </a:r>
          </a:p>
        </p:txBody>
      </p:sp>
    </p:spTree>
    <p:extLst>
      <p:ext uri="{BB962C8B-B14F-4D97-AF65-F5344CB8AC3E}">
        <p14:creationId xmlns:p14="http://schemas.microsoft.com/office/powerpoint/2010/main" val="282654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Identifying Tables</a:t>
            </a:r>
            <a:endParaRPr lang="en-IE" noProof="0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9"/>
            <a:ext cx="4963397" cy="18660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5" y="3774093"/>
            <a:ext cx="7659398" cy="234280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29639" y="3429000"/>
            <a:ext cx="7980961" cy="3429000"/>
            <a:chOff x="629639" y="3429000"/>
            <a:chExt cx="7980961" cy="3429000"/>
          </a:xfrm>
        </p:grpSpPr>
        <p:sp>
          <p:nvSpPr>
            <p:cNvPr id="12" name="Rectangle 11"/>
            <p:cNvSpPr/>
            <p:nvPr/>
          </p:nvSpPr>
          <p:spPr>
            <a:xfrm>
              <a:off x="629639" y="3505200"/>
              <a:ext cx="2494561" cy="33528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962400" y="3429000"/>
              <a:ext cx="4648200" cy="33528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38300" y="4114800"/>
              <a:ext cx="4648200" cy="27432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191000" y="3551327"/>
            <a:ext cx="4506490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identify the table?</a:t>
            </a:r>
          </a:p>
        </p:txBody>
      </p:sp>
      <p:sp>
        <p:nvSpPr>
          <p:cNvPr id="20" name="Content Placeholder 6 2"/>
          <p:cNvSpPr txBox="1">
            <a:spLocks/>
          </p:cNvSpPr>
          <p:nvPr/>
        </p:nvSpPr>
        <p:spPr>
          <a:xfrm>
            <a:off x="4191000" y="3916045"/>
            <a:ext cx="450649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http://ex.org/</a:t>
            </a:r>
            <a:r>
              <a:rPr lang="en-US" sz="2200" dirty="0" smtClean="0">
                <a:solidFill>
                  <a:srgbClr val="00B05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Planet</a:t>
            </a:r>
            <a:endParaRPr lang="en-US" sz="2200" dirty="0" smtClean="0">
              <a:solidFill>
                <a:srgbClr val="0070C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80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Identifying Columns</a:t>
            </a:r>
            <a:endParaRPr lang="en-IE" noProof="0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9"/>
            <a:ext cx="4963397" cy="18660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5" y="3774093"/>
            <a:ext cx="7659398" cy="234280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29640" y="3774091"/>
            <a:ext cx="8057160" cy="3023932"/>
            <a:chOff x="629640" y="3774091"/>
            <a:chExt cx="8057160" cy="3023932"/>
          </a:xfrm>
        </p:grpSpPr>
        <p:sp>
          <p:nvSpPr>
            <p:cNvPr id="12" name="Rectangle 11"/>
            <p:cNvSpPr/>
            <p:nvPr/>
          </p:nvSpPr>
          <p:spPr>
            <a:xfrm>
              <a:off x="629640" y="3774091"/>
              <a:ext cx="1160441" cy="3023932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791688" y="5532526"/>
              <a:ext cx="6895112" cy="1265497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791688" y="3774092"/>
              <a:ext cx="6895112" cy="1483708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362200" y="5257801"/>
              <a:ext cx="1828800" cy="274726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761512" y="5257800"/>
              <a:ext cx="3925288" cy="274725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191000" y="3551327"/>
            <a:ext cx="4506490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identify </a:t>
            </a:r>
            <a:r>
              <a:rPr lang="en-IE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attributes</a:t>
            </a:r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</a:p>
        </p:txBody>
      </p:sp>
      <p:sp>
        <p:nvSpPr>
          <p:cNvPr id="20" name="Content Placeholder 6 2 1"/>
          <p:cNvSpPr txBox="1">
            <a:spLocks/>
          </p:cNvSpPr>
          <p:nvPr/>
        </p:nvSpPr>
        <p:spPr>
          <a:xfrm>
            <a:off x="4191000" y="3916045"/>
            <a:ext cx="450649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http://ex.org/</a:t>
            </a:r>
            <a:r>
              <a:rPr lang="en-US" sz="2200" dirty="0" smtClean="0">
                <a:solidFill>
                  <a:srgbClr val="00B05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Planet</a:t>
            </a:r>
            <a:r>
              <a:rPr lang="en-US" sz="2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#</a:t>
            </a:r>
            <a:r>
              <a:rPr lang="en-US" sz="2200" dirty="0" smtClean="0">
                <a:solidFill>
                  <a:srgbClr val="0000FF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ring</a:t>
            </a:r>
          </a:p>
        </p:txBody>
      </p:sp>
      <p:sp>
        <p:nvSpPr>
          <p:cNvPr id="26" name="Content Placeholder 6 2 2"/>
          <p:cNvSpPr txBox="1">
            <a:spLocks/>
          </p:cNvSpPr>
          <p:nvPr/>
        </p:nvSpPr>
        <p:spPr>
          <a:xfrm>
            <a:off x="4191000" y="4285377"/>
            <a:ext cx="450649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http://ex.org/</a:t>
            </a:r>
            <a:r>
              <a:rPr lang="en-US" sz="2200" dirty="0" smtClean="0">
                <a:solidFill>
                  <a:srgbClr val="00B05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Planet</a:t>
            </a:r>
            <a:r>
              <a:rPr lang="en-US" sz="2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#</a:t>
            </a:r>
            <a:r>
              <a:rPr lang="en-US" sz="2200" dirty="0" smtClean="0">
                <a:solidFill>
                  <a:srgbClr val="0000FF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dist</a:t>
            </a:r>
            <a:endParaRPr lang="en-US" sz="2200" dirty="0" smtClean="0"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27" name="Content Placeholder 6 2 2"/>
          <p:cNvSpPr txBox="1">
            <a:spLocks/>
          </p:cNvSpPr>
          <p:nvPr/>
        </p:nvSpPr>
        <p:spPr>
          <a:xfrm>
            <a:off x="4191000" y="4630470"/>
            <a:ext cx="450649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http://ex.org/</a:t>
            </a:r>
            <a:r>
              <a:rPr lang="en-US" sz="2200" dirty="0" smtClean="0">
                <a:solidFill>
                  <a:srgbClr val="00B05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Planet</a:t>
            </a:r>
            <a:r>
              <a:rPr lang="en-US" sz="2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#</a:t>
            </a:r>
            <a:r>
              <a:rPr lang="en-US" sz="2200" dirty="0" smtClean="0">
                <a:solidFill>
                  <a:srgbClr val="0000FF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...</a:t>
            </a:r>
            <a:endParaRPr lang="en-US" sz="2200" dirty="0" smtClean="0"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32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Identifying Values</a:t>
            </a:r>
            <a:endParaRPr lang="en-IE" noProof="0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9"/>
            <a:ext cx="4963397" cy="18660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5" y="3774093"/>
            <a:ext cx="7659398" cy="234280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29640" y="3774091"/>
            <a:ext cx="8127530" cy="3023932"/>
            <a:chOff x="629640" y="3774091"/>
            <a:chExt cx="8127530" cy="3023932"/>
          </a:xfrm>
        </p:grpSpPr>
        <p:sp>
          <p:nvSpPr>
            <p:cNvPr id="12" name="Rectangle 11"/>
            <p:cNvSpPr/>
            <p:nvPr/>
          </p:nvSpPr>
          <p:spPr>
            <a:xfrm>
              <a:off x="629640" y="3774091"/>
              <a:ext cx="2418360" cy="3023932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083185" y="4690279"/>
              <a:ext cx="5638800" cy="2107744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048000" y="3774092"/>
              <a:ext cx="5638800" cy="46759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997585" y="4248723"/>
              <a:ext cx="4759585" cy="441555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191000" y="3551327"/>
            <a:ext cx="4506490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identify values?</a:t>
            </a:r>
          </a:p>
        </p:txBody>
      </p:sp>
      <p:sp>
        <p:nvSpPr>
          <p:cNvPr id="20" name="Content Placeholder 6 2 1"/>
          <p:cNvSpPr txBox="1">
            <a:spLocks/>
          </p:cNvSpPr>
          <p:nvPr/>
        </p:nvSpPr>
        <p:spPr>
          <a:xfrm>
            <a:off x="4187930" y="3921137"/>
            <a:ext cx="450649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“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Mercury</a:t>
            </a:r>
            <a:r>
              <a:rPr lang="en-US" sz="2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”</a:t>
            </a:r>
          </a:p>
        </p:txBody>
      </p:sp>
      <p:sp>
        <p:nvSpPr>
          <p:cNvPr id="17" name="Content Placeholder 6 2 2"/>
          <p:cNvSpPr txBox="1">
            <a:spLocks/>
          </p:cNvSpPr>
          <p:nvPr/>
        </p:nvSpPr>
        <p:spPr>
          <a:xfrm>
            <a:off x="4187930" y="4296792"/>
            <a:ext cx="450649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“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0.39</a:t>
            </a:r>
            <a:r>
              <a:rPr lang="en-US" sz="2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”^^</a:t>
            </a:r>
            <a:r>
              <a:rPr lang="en-US" sz="2200" dirty="0" err="1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xsd:float</a:t>
            </a:r>
            <a:endParaRPr lang="en-US" sz="2200" dirty="0" smtClean="0"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8" name="Content Placeholder 6 2 3"/>
          <p:cNvSpPr txBox="1">
            <a:spLocks/>
          </p:cNvSpPr>
          <p:nvPr/>
        </p:nvSpPr>
        <p:spPr>
          <a:xfrm>
            <a:off x="4187930" y="4661510"/>
            <a:ext cx="450649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2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“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false</a:t>
            </a:r>
            <a:r>
              <a:rPr lang="en-US" sz="2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”^^</a:t>
            </a:r>
            <a:r>
              <a:rPr lang="en-US" sz="2200" dirty="0" err="1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xsd:boolean</a:t>
            </a:r>
            <a:endParaRPr lang="en-US" sz="2200" dirty="0" smtClean="0"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67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Final RDF</a:t>
            </a:r>
            <a:endParaRPr lang="en-IE" noProof="0" dirty="0"/>
          </a:p>
        </p:txBody>
      </p:sp>
      <p:pic>
        <p:nvPicPr>
          <p:cNvPr id="41" name="Picture 4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9"/>
            <a:ext cx="4963397" cy="18660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Picture 3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3657601"/>
            <a:ext cx="11056823" cy="239738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4267200" y="6223768"/>
            <a:ext cx="4876800" cy="6342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3" y="6287285"/>
            <a:ext cx="4564322" cy="49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3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Multiple Tables</a:t>
            </a:r>
            <a:endParaRPr lang="en-IE" noProof="0" dirty="0"/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2" y="1242223"/>
            <a:ext cx="4529378" cy="1867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Picture 3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40" y="1328520"/>
            <a:ext cx="3480869" cy="169503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880227"/>
            <a:ext cx="8770639" cy="215905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724399" y="5791200"/>
            <a:ext cx="4190021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Anything missing here?</a:t>
            </a:r>
          </a:p>
        </p:txBody>
      </p:sp>
      <p:sp>
        <p:nvSpPr>
          <p:cNvPr id="42" name="Content Placeholder 6 2"/>
          <p:cNvSpPr txBox="1">
            <a:spLocks/>
          </p:cNvSpPr>
          <p:nvPr/>
        </p:nvSpPr>
        <p:spPr>
          <a:xfrm>
            <a:off x="4724399" y="6160532"/>
            <a:ext cx="4198643" cy="69746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None/>
            </a:pPr>
            <a:r>
              <a:rPr lang="en-US" sz="1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If we assume that </a:t>
            </a:r>
            <a:r>
              <a:rPr lang="en-US" sz="1800" dirty="0" err="1" smtClean="0">
                <a:solidFill>
                  <a:srgbClr val="0070C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pname</a:t>
            </a:r>
            <a:r>
              <a:rPr lang="en-US" sz="1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is a foreign key</a:t>
            </a:r>
          </a:p>
          <a:p>
            <a:pPr marL="57150" indent="0" algn="ctr">
              <a:buNone/>
            </a:pPr>
            <a:r>
              <a:rPr lang="en-US" sz="1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for </a:t>
            </a:r>
            <a:r>
              <a:rPr lang="en-US" sz="1800" dirty="0" smtClean="0">
                <a:solidFill>
                  <a:srgbClr val="00B05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Planet</a:t>
            </a:r>
            <a:r>
              <a:rPr lang="en-US" sz="18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.</a:t>
            </a:r>
            <a:r>
              <a:rPr lang="en-US" sz="1800" dirty="0" smtClean="0">
                <a:solidFill>
                  <a:srgbClr val="0070C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name</a:t>
            </a:r>
            <a:r>
              <a:rPr lang="en-US" sz="1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, then ...</a:t>
            </a:r>
          </a:p>
        </p:txBody>
      </p:sp>
    </p:spTree>
    <p:extLst>
      <p:ext uri="{BB962C8B-B14F-4D97-AF65-F5344CB8AC3E}">
        <p14:creationId xmlns:p14="http://schemas.microsoft.com/office/powerpoint/2010/main" val="200831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Foreign Key References</a:t>
            </a:r>
            <a:endParaRPr lang="en-IE" noProof="0" dirty="0"/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2" y="1242223"/>
            <a:ext cx="4529378" cy="1867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40" y="1328520"/>
            <a:ext cx="3480869" cy="1695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880229"/>
            <a:ext cx="8787906" cy="216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6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Foreign Key References</a:t>
            </a:r>
            <a:endParaRPr lang="en-IE" noProof="0" dirty="0"/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2" y="1242223"/>
            <a:ext cx="4529378" cy="1867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40" y="1328520"/>
            <a:ext cx="3480869" cy="16950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880229"/>
            <a:ext cx="8787906" cy="216291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0796" y="3429000"/>
            <a:ext cx="8887040" cy="3352800"/>
            <a:chOff x="150796" y="3429000"/>
            <a:chExt cx="8887040" cy="3352800"/>
          </a:xfrm>
        </p:grpSpPr>
        <p:sp>
          <p:nvSpPr>
            <p:cNvPr id="12" name="Rectangle 11"/>
            <p:cNvSpPr/>
            <p:nvPr/>
          </p:nvSpPr>
          <p:spPr>
            <a:xfrm>
              <a:off x="7160788" y="3429000"/>
              <a:ext cx="1877048" cy="33528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50796" y="3429000"/>
              <a:ext cx="2973404" cy="33528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085297" y="5105400"/>
              <a:ext cx="4073883" cy="16764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  <p:sp>
        <p:nvSpPr>
          <p:cNvPr id="16" name="Content Placeholder 6 2"/>
          <p:cNvSpPr txBox="1">
            <a:spLocks/>
          </p:cNvSpPr>
          <p:nvPr/>
        </p:nvSpPr>
        <p:spPr>
          <a:xfrm>
            <a:off x="2064078" y="5257800"/>
            <a:ext cx="6633412" cy="1524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If table </a:t>
            </a:r>
            <a:r>
              <a:rPr lang="en-US" sz="2100" dirty="0" smtClean="0">
                <a:solidFill>
                  <a:srgbClr val="00B050"/>
                </a:solidFill>
              </a:rPr>
              <a:t>T</a:t>
            </a:r>
            <a:r>
              <a:rPr lang="en-US" sz="2100" baseline="-25000" dirty="0" smtClean="0">
                <a:solidFill>
                  <a:srgbClr val="00B050"/>
                </a:solidFill>
              </a:rPr>
              <a:t>1</a:t>
            </a:r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has a foreign key to table </a:t>
            </a:r>
            <a:r>
              <a:rPr lang="en-US" sz="2100" dirty="0" smtClean="0">
                <a:solidFill>
                  <a:srgbClr val="00B050"/>
                </a:solidFill>
              </a:rPr>
              <a:t>T</a:t>
            </a:r>
            <a:r>
              <a:rPr lang="en-US" sz="2100" baseline="-25000" dirty="0" smtClean="0">
                <a:solidFill>
                  <a:srgbClr val="00B050"/>
                </a:solidFill>
              </a:rPr>
              <a:t>2</a:t>
            </a:r>
            <a:r>
              <a:rPr lang="en-US" sz="2100" dirty="0" smtClean="0"/>
              <a:t>:</a:t>
            </a:r>
            <a:r>
              <a:rPr lang="en-US" sz="2100" dirty="0" smtClean="0">
                <a:solidFill>
                  <a:srgbClr val="0070C0"/>
                </a:solidFill>
              </a:rPr>
              <a:t> </a:t>
            </a:r>
            <a:r>
              <a:rPr lang="en-US" sz="2100" dirty="0" smtClean="0"/>
              <a:t>(</a:t>
            </a:r>
            <a:r>
              <a:rPr lang="en-US" sz="2100" dirty="0" smtClean="0">
                <a:solidFill>
                  <a:srgbClr val="0070C0"/>
                </a:solidFill>
              </a:rPr>
              <a:t>fk</a:t>
            </a:r>
            <a:r>
              <a:rPr lang="en-US" sz="2100" baseline="-25000" dirty="0" smtClean="0">
                <a:solidFill>
                  <a:srgbClr val="0070C0"/>
                </a:solidFill>
              </a:rPr>
              <a:t>1</a:t>
            </a:r>
            <a:r>
              <a:rPr lang="en-US" sz="2100" dirty="0" smtClean="0"/>
              <a:t>,…,</a:t>
            </a:r>
            <a:r>
              <a:rPr lang="en-US" sz="2100" dirty="0" err="1" smtClean="0">
                <a:solidFill>
                  <a:srgbClr val="0070C0"/>
                </a:solidFill>
              </a:rPr>
              <a:t>fk</a:t>
            </a:r>
            <a:r>
              <a:rPr lang="en-US" sz="2100" baseline="-25000" dirty="0" err="1" smtClean="0">
                <a:solidFill>
                  <a:srgbClr val="0070C0"/>
                </a:solidFill>
              </a:rPr>
              <a:t>n</a:t>
            </a:r>
            <a:r>
              <a:rPr lang="en-US" sz="2100" dirty="0" smtClean="0"/>
              <a:t>):</a:t>
            </a:r>
          </a:p>
          <a:p>
            <a:pPr lvl="1"/>
            <a:r>
              <a:rPr lang="en-US" sz="1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Link with predicate: 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http://ex.org/</a:t>
            </a:r>
            <a:r>
              <a:rPr lang="en-US" sz="1800" dirty="0" smtClean="0">
                <a:solidFill>
                  <a:srgbClr val="00B05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T1</a:t>
            </a:r>
            <a:r>
              <a:rPr lang="en-US" sz="18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#ref-</a:t>
            </a:r>
            <a:r>
              <a:rPr lang="en-US" sz="1800" dirty="0" smtClean="0">
                <a:solidFill>
                  <a:srgbClr val="0070C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fk1</a:t>
            </a:r>
            <a:r>
              <a:rPr lang="en-US" sz="1800" dirty="0" smtClean="0">
                <a:solidFill>
                  <a:srgbClr val="00206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;...</a:t>
            </a:r>
            <a:r>
              <a:rPr lang="en-US" sz="18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;</a:t>
            </a:r>
            <a:r>
              <a:rPr lang="en-US" sz="1800" dirty="0" err="1" smtClean="0">
                <a:solidFill>
                  <a:srgbClr val="0070C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fkn</a:t>
            </a:r>
            <a:endParaRPr lang="en-US" sz="1800" dirty="0" smtClean="0">
              <a:solidFill>
                <a:srgbClr val="00206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  <a:p>
            <a:pPr lvl="1"/>
            <a:r>
              <a:rPr lang="en-US" sz="1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(Base IRI 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http://ex.org/</a:t>
            </a:r>
            <a:r>
              <a:rPr lang="en-US" sz="1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given as input)</a:t>
            </a:r>
          </a:p>
          <a:p>
            <a:pPr marL="0" indent="0">
              <a:buNone/>
            </a:pPr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Example: 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http://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ex.org/</a:t>
            </a:r>
            <a:r>
              <a:rPr lang="en-US" sz="2400" dirty="0" smtClean="0">
                <a:solidFill>
                  <a:srgbClr val="00B05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Moon</a:t>
            </a:r>
            <a:r>
              <a:rPr lang="en-US" sz="24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#ref-</a:t>
            </a:r>
            <a:r>
              <a:rPr lang="en-US" sz="2400" dirty="0">
                <a:solidFill>
                  <a:srgbClr val="0070C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p</a:t>
            </a:r>
            <a:r>
              <a:rPr lang="en-US" sz="2400" dirty="0" smtClean="0">
                <a:solidFill>
                  <a:srgbClr val="0070C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name</a:t>
            </a:r>
            <a:endParaRPr lang="en-US" sz="2400" dirty="0">
              <a:solidFill>
                <a:srgbClr val="00206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US" sz="2100" dirty="0" smtClean="0"/>
          </a:p>
        </p:txBody>
      </p:sp>
    </p:spTree>
    <p:extLst>
      <p:ext uri="{BB962C8B-B14F-4D97-AF65-F5344CB8AC3E}">
        <p14:creationId xmlns:p14="http://schemas.microsoft.com/office/powerpoint/2010/main" val="186531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</a:t>
            </a:r>
            <a:endParaRPr lang="en-IE" noProof="0" dirty="0"/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2" y="1242223"/>
            <a:ext cx="4529378" cy="1867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40" y="1328520"/>
            <a:ext cx="3480869" cy="1695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880229"/>
            <a:ext cx="8787906" cy="21629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399" y="5791200"/>
            <a:ext cx="4215909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Anything else missing here?</a:t>
            </a:r>
          </a:p>
        </p:txBody>
      </p:sp>
      <p:sp>
        <p:nvSpPr>
          <p:cNvPr id="12" name="Content Placeholder 6 2"/>
          <p:cNvSpPr txBox="1">
            <a:spLocks/>
          </p:cNvSpPr>
          <p:nvPr/>
        </p:nvSpPr>
        <p:spPr>
          <a:xfrm>
            <a:off x="4722791" y="6160532"/>
            <a:ext cx="4217517" cy="3810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should we do with </a:t>
            </a:r>
            <a:r>
              <a:rPr lang="en-US" sz="2100" dirty="0" smtClean="0">
                <a:solidFill>
                  <a:srgbClr val="A80088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NULL</a:t>
            </a:r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en-GB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⊥</a:t>
            </a:r>
            <a:r>
              <a:rPr lang="en-GB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)??</a:t>
            </a:r>
            <a:endParaRPr lang="en-US" sz="21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42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r>
              <a:rPr lang="es-CL" dirty="0" smtClean="0"/>
              <a:t>,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r>
              <a:rPr lang="es-CL" dirty="0" smtClean="0"/>
              <a:t>,</a:t>
            </a:r>
            <a:r>
              <a:rPr lang="en-IE" dirty="0" smtClean="0"/>
              <a:t> </a:t>
            </a:r>
            <a:r>
              <a:rPr lang="en-IE" dirty="0" smtClean="0">
                <a:solidFill>
                  <a:srgbClr val="00B050"/>
                </a:solidFill>
              </a:rPr>
              <a:t>Query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IE" dirty="0" smtClean="0">
                <a:solidFill>
                  <a:srgbClr val="00B050"/>
                </a:solidFill>
              </a:rPr>
              <a:t> </a:t>
            </a:r>
            <a:r>
              <a:rPr lang="en-IE" dirty="0" smtClean="0">
                <a:solidFill>
                  <a:srgbClr val="0070C0"/>
                </a:solidFill>
              </a:rPr>
              <a:t>Links</a:t>
            </a:r>
            <a:endParaRPr lang="en-IE" dirty="0">
              <a:solidFill>
                <a:srgbClr val="0070C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15742" y="2758605"/>
            <a:ext cx="540183" cy="17098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Rounded Rectangle 28"/>
          <p:cNvSpPr/>
          <p:nvPr/>
        </p:nvSpPr>
        <p:spPr>
          <a:xfrm>
            <a:off x="6248400" y="2521508"/>
            <a:ext cx="540183" cy="17098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3" name="Straight Arrow Connector 12"/>
          <p:cNvCxnSpPr>
            <a:stCxn id="8" idx="3"/>
          </p:cNvCxnSpPr>
          <p:nvPr/>
        </p:nvCxnSpPr>
        <p:spPr>
          <a:xfrm>
            <a:off x="2655925" y="2844097"/>
            <a:ext cx="3357092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9" idx="1"/>
          </p:cNvCxnSpPr>
          <p:nvPr/>
        </p:nvCxnSpPr>
        <p:spPr>
          <a:xfrm flipH="1">
            <a:off x="3124200" y="2607000"/>
            <a:ext cx="3124200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23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</a:t>
            </a:r>
            <a:r>
              <a:rPr lang="en-IE" sz="3200" noProof="0" dirty="0" smtClean="0">
                <a:solidFill>
                  <a:srgbClr val="A8008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NULL</a:t>
            </a:r>
            <a:r>
              <a:rPr lang="en-IE" noProof="0" dirty="0" smtClean="0">
                <a:solidFill>
                  <a:srgbClr val="A8008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IE" noProof="0" dirty="0" smtClean="0"/>
              <a:t>(⊥)</a:t>
            </a:r>
            <a:endParaRPr lang="en-IE" noProof="0" dirty="0">
              <a:solidFill>
                <a:srgbClr val="A8008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2" y="1242223"/>
            <a:ext cx="4529378" cy="1867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40" y="1328520"/>
            <a:ext cx="3480869" cy="16950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880230"/>
            <a:ext cx="8796552" cy="2164853"/>
          </a:xfrm>
          <a:prstGeom prst="rect">
            <a:avLst/>
          </a:prstGeom>
        </p:spPr>
      </p:pic>
      <p:sp>
        <p:nvSpPr>
          <p:cNvPr id="13" name="Content Placeholder 6 2"/>
          <p:cNvSpPr txBox="1">
            <a:spLocks/>
          </p:cNvSpPr>
          <p:nvPr/>
        </p:nvSpPr>
        <p:spPr>
          <a:xfrm>
            <a:off x="4038601" y="5663250"/>
            <a:ext cx="4901708" cy="87828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No triples generated for </a:t>
            </a:r>
            <a:r>
              <a:rPr lang="en-US" sz="2100" dirty="0" smtClean="0">
                <a:solidFill>
                  <a:srgbClr val="A80088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NULL</a:t>
            </a:r>
            <a:r>
              <a:rPr lang="en-US" sz="21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(</a:t>
            </a:r>
            <a:r>
              <a:rPr lang="en-GB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⊥).</a:t>
            </a:r>
          </a:p>
          <a:p>
            <a:pPr marL="0" indent="0" algn="ctr">
              <a:buNone/>
            </a:pPr>
            <a:r>
              <a:rPr lang="en-US" sz="19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(Semantics of </a:t>
            </a:r>
            <a:r>
              <a:rPr lang="en-US" sz="19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NULL</a:t>
            </a:r>
            <a:r>
              <a:rPr lang="en-US" sz="19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often not clear)</a:t>
            </a:r>
            <a:endParaRPr lang="en-US" sz="1700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37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Information Preservation</a:t>
            </a:r>
            <a:endParaRPr lang="en-IE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695" y="1676400"/>
            <a:ext cx="5958609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9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Query Preservation</a:t>
            </a:r>
            <a:endParaRPr lang="en-IE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132" y="1828800"/>
            <a:ext cx="5875735" cy="352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3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Direct Mapping: Customisation?</a:t>
            </a:r>
            <a:endParaRPr lang="en-IE" noProof="0" dirty="0">
              <a:solidFill>
                <a:srgbClr val="A8008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2" y="1242223"/>
            <a:ext cx="4529378" cy="1867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40" y="1328520"/>
            <a:ext cx="3480869" cy="16950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880230"/>
            <a:ext cx="8796552" cy="21648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22560" y="5937876"/>
            <a:ext cx="4520708" cy="646331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What if we want to customise the mapping, e.g., to create a node for people?</a:t>
            </a:r>
          </a:p>
        </p:txBody>
      </p:sp>
    </p:spTree>
    <p:extLst>
      <p:ext uri="{BB962C8B-B14F-4D97-AF65-F5344CB8AC3E}">
        <p14:creationId xmlns:p14="http://schemas.microsoft.com/office/powerpoint/2010/main" val="136510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</a:t>
            </a:r>
            <a:br>
              <a:rPr lang="en-IE" noProof="0" dirty="0" smtClean="0"/>
            </a:br>
            <a:r>
              <a:rPr lang="en-IE" noProof="0" dirty="0" smtClean="0"/>
              <a:t>Custom RDB2RDF mappings</a:t>
            </a:r>
            <a:endParaRPr lang="en-IE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60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557212"/>
            <a:ext cx="7715250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0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In a nutshell</a:t>
            </a:r>
            <a:endParaRPr lang="en-IE" noProof="0" dirty="0"/>
          </a:p>
        </p:txBody>
      </p:sp>
      <p:sp>
        <p:nvSpPr>
          <p:cNvPr id="9" name="Can 8"/>
          <p:cNvSpPr/>
          <p:nvPr/>
        </p:nvSpPr>
        <p:spPr>
          <a:xfrm>
            <a:off x="685800" y="2567317"/>
            <a:ext cx="1676400" cy="1587500"/>
          </a:xfrm>
          <a:prstGeom prst="can">
            <a:avLst/>
          </a:prstGeom>
          <a:ln w="254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600" b="1" dirty="0" smtClean="0"/>
              <a:t>RDB</a:t>
            </a:r>
            <a:endParaRPr lang="en-GB" sz="36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2590800" y="2514600"/>
            <a:ext cx="5845971" cy="1640217"/>
            <a:chOff x="2590800" y="2514600"/>
            <a:chExt cx="5845971" cy="164021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34200" y="2530805"/>
              <a:ext cx="1502571" cy="1624012"/>
            </a:xfrm>
            <a:prstGeom prst="rect">
              <a:avLst/>
            </a:prstGeom>
          </p:spPr>
        </p:pic>
        <p:sp>
          <p:nvSpPr>
            <p:cNvPr id="11" name="Right Arrow 10"/>
            <p:cNvSpPr/>
            <p:nvPr/>
          </p:nvSpPr>
          <p:spPr>
            <a:xfrm>
              <a:off x="2590800" y="3200400"/>
              <a:ext cx="4191000" cy="47228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Folded Corner 11"/>
            <p:cNvSpPr/>
            <p:nvPr/>
          </p:nvSpPr>
          <p:spPr>
            <a:xfrm>
              <a:off x="3848100" y="2514600"/>
              <a:ext cx="1600200" cy="1600200"/>
            </a:xfrm>
            <a:prstGeom prst="foldedCorner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sz="2400" b="1" dirty="0" smtClean="0"/>
                <a:t>R2RML</a:t>
              </a:r>
            </a:p>
            <a:p>
              <a:pPr algn="ctr"/>
              <a:r>
                <a:rPr lang="es-CL" sz="2400" b="1" dirty="0" err="1" smtClean="0"/>
                <a:t>Mapping</a:t>
              </a:r>
              <a:endParaRPr lang="en-GB" sz="2400" b="1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048001" y="5791200"/>
            <a:ext cx="5892308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What should we use to specify this R2RML mapping?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201123"/>
            <a:ext cx="800100" cy="85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5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 Example: The Direct Mapping</a:t>
            </a:r>
            <a:endParaRPr lang="en-IE" noProof="0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9"/>
            <a:ext cx="4963397" cy="18660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Picture 3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3657601"/>
            <a:ext cx="11056823" cy="239738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4267200" y="6223768"/>
            <a:ext cx="4876800" cy="6342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3" y="6287285"/>
            <a:ext cx="4564322" cy="49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2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 Example: The Direct Mapping</a:t>
            </a:r>
            <a:endParaRPr lang="en-IE" noProof="0" dirty="0"/>
          </a:p>
        </p:txBody>
      </p:sp>
      <p:pic>
        <p:nvPicPr>
          <p:cNvPr id="5" name="Picture 4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8"/>
            <a:ext cx="4961936" cy="18657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Picture 3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3657601"/>
            <a:ext cx="11056823" cy="239738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4267200" y="6223768"/>
            <a:ext cx="4876800" cy="6342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3" y="6287285"/>
            <a:ext cx="4564322" cy="4945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607" y="1143000"/>
            <a:ext cx="9145607" cy="57150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" y="1447800"/>
            <a:ext cx="5702401" cy="478882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28600" y="2209800"/>
            <a:ext cx="6172200" cy="3395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228600" y="2632297"/>
            <a:ext cx="6172200" cy="339503"/>
          </a:xfrm>
          <a:prstGeom prst="rect">
            <a:avLst/>
          </a:prstGeom>
          <a:solidFill>
            <a:srgbClr val="7030A0">
              <a:alpha val="10000"/>
            </a:srgb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228600" y="3048000"/>
            <a:ext cx="6172200" cy="93287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228600" y="414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6701764" y="2175097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Triple 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01762" y="2607946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Source</a:t>
            </a:r>
            <a:r>
              <a:rPr lang="es-CL" dirty="0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Table</a:t>
            </a:r>
            <a:endParaRPr lang="en-GB" dirty="0">
              <a:solidFill>
                <a:srgbClr val="7030A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01763" y="3388545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Subject</a:t>
            </a:r>
            <a:r>
              <a:rPr lang="es-CL" dirty="0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chemeClr val="accent6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96461" y="430654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Predicate-Object</a:t>
            </a:r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8600" y="522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6696461" y="537346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Predicate-Object</a:t>
            </a:r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03371" y="6271828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…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70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22" grpId="0" animBg="1"/>
      <p:bldP spid="23" grpId="0" animBg="1"/>
      <p:bldP spid="24" grpId="0" animBg="1"/>
      <p:bldP spid="17" grpId="0"/>
      <p:bldP spid="26" grpId="0"/>
      <p:bldP spid="27" grpId="0"/>
      <p:bldP spid="28" grpId="0"/>
      <p:bldP spid="29" grpId="0" animBg="1"/>
      <p:bldP spid="3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rgbClr val="820069"/>
                </a:solidFill>
              </a:rPr>
              <a:t>Selecting a Logical Table</a:t>
            </a:r>
            <a:endParaRPr lang="en-IE" noProof="0" dirty="0">
              <a:solidFill>
                <a:srgbClr val="820069"/>
              </a:solidFill>
            </a:endParaRPr>
          </a:p>
        </p:txBody>
      </p:sp>
      <p:pic>
        <p:nvPicPr>
          <p:cNvPr id="5" name="Picture 4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42218"/>
            <a:ext cx="4961936" cy="18657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Picture 3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3657601"/>
            <a:ext cx="11056823" cy="239738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4267200" y="6223768"/>
            <a:ext cx="4876800" cy="6342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3" y="6287285"/>
            <a:ext cx="4564322" cy="4945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607" y="1143000"/>
            <a:ext cx="9145607" cy="57150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" y="1447800"/>
            <a:ext cx="5702401" cy="478882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28600" y="2209800"/>
            <a:ext cx="6172200" cy="3395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228600" y="2632297"/>
            <a:ext cx="6172200" cy="339503"/>
          </a:xfrm>
          <a:prstGeom prst="rect">
            <a:avLst/>
          </a:prstGeom>
          <a:solidFill>
            <a:srgbClr val="7030A0">
              <a:alpha val="10000"/>
            </a:srgb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228600" y="3048000"/>
            <a:ext cx="6172200" cy="93287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228600" y="414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6701764" y="2175097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Triple 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01762" y="2607946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Source</a:t>
            </a:r>
            <a:r>
              <a:rPr lang="es-CL" dirty="0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Table</a:t>
            </a:r>
            <a:endParaRPr lang="en-GB" dirty="0">
              <a:solidFill>
                <a:srgbClr val="7030A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01763" y="3388545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Subject</a:t>
            </a:r>
            <a:r>
              <a:rPr lang="es-CL" dirty="0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chemeClr val="accent6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96461" y="430654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Predicate-Object</a:t>
            </a:r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8600" y="522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6696461" y="537346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Predicate-Object</a:t>
            </a:r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03371" y="6271828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…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0793" y="3024001"/>
            <a:ext cx="8993207" cy="38340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45" name="Picture 4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7" y="3363362"/>
            <a:ext cx="4727599" cy="87697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47" y="4648200"/>
            <a:ext cx="5795658" cy="205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8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-2286000"/>
            <a:ext cx="10008196" cy="10206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LOD Cloud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738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5270500" y="4582341"/>
            <a:ext cx="3873500" cy="2221694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397" y="4823637"/>
            <a:ext cx="3588244" cy="143859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71600" y="1151503"/>
            <a:ext cx="6629400" cy="3430838"/>
            <a:chOff x="1371600" y="1151503"/>
            <a:chExt cx="6629400" cy="3430838"/>
          </a:xfrm>
        </p:grpSpPr>
        <p:sp>
          <p:nvSpPr>
            <p:cNvPr id="45" name="Rectangle 44"/>
            <p:cNvSpPr/>
            <p:nvPr/>
          </p:nvSpPr>
          <p:spPr>
            <a:xfrm>
              <a:off x="2133601" y="1151503"/>
              <a:ext cx="5029199" cy="288903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4925" cmpd="sng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1" y="1295401"/>
              <a:ext cx="4722128" cy="2495301"/>
            </a:xfrm>
            <a:prstGeom prst="rect">
              <a:avLst/>
            </a:prstGeom>
          </p:spPr>
        </p:pic>
        <p:sp>
          <p:nvSpPr>
            <p:cNvPr id="19" name="U-Turn Arrow 18"/>
            <p:cNvSpPr/>
            <p:nvPr/>
          </p:nvSpPr>
          <p:spPr>
            <a:xfrm>
              <a:off x="1371600" y="4021646"/>
              <a:ext cx="6629400" cy="560695"/>
            </a:xfrm>
            <a:prstGeom prst="uturnArrow">
              <a:avLst>
                <a:gd name="adj1" fmla="val 33572"/>
                <a:gd name="adj2" fmla="val 25000"/>
                <a:gd name="adj3" fmla="val 20727"/>
                <a:gd name="adj4" fmla="val 43750"/>
                <a:gd name="adj5" fmla="val 100000"/>
              </a:avLst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9000">
                  <a:schemeClr val="accent5">
                    <a:lumMod val="20000"/>
                    <a:lumOff val="8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2700" y="4582341"/>
            <a:ext cx="5257800" cy="2221694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rgbClr val="820069"/>
                </a:solidFill>
              </a:rPr>
              <a:t>Example with SQL Query</a:t>
            </a:r>
            <a:endParaRPr lang="en-IE" noProof="0" dirty="0">
              <a:solidFill>
                <a:srgbClr val="820069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83767" y="3422404"/>
            <a:ext cx="2400300" cy="22513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64" y="4746636"/>
            <a:ext cx="4963397" cy="1866019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7391399" y="5410200"/>
            <a:ext cx="1319797" cy="223586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7669796" y="5633786"/>
            <a:ext cx="1319797" cy="223586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7559344" y="5836215"/>
            <a:ext cx="1319797" cy="223586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7656594" y="6062469"/>
            <a:ext cx="1319797" cy="223586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2362201" y="1991538"/>
            <a:ext cx="4719633" cy="889062"/>
          </a:xfrm>
          <a:prstGeom prst="rect">
            <a:avLst/>
          </a:prstGeom>
          <a:solidFill>
            <a:srgbClr val="7030A0">
              <a:alpha val="10000"/>
            </a:srgb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99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5" grpId="0" animBg="1"/>
      <p:bldP spid="41" grpId="0" animBg="1"/>
      <p:bldP spid="42" grpId="0" animBg="1"/>
      <p:bldP spid="43" grpId="0" animBg="1"/>
      <p:bldP spid="44" grpId="0" animBg="1"/>
      <p:bldP spid="4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 Term Maps: </a:t>
            </a:r>
            <a:r>
              <a:rPr lang="en-IE" noProof="0" dirty="0" smtClean="0">
                <a:solidFill>
                  <a:srgbClr val="FFCC00"/>
                </a:solidFill>
              </a:rPr>
              <a:t>Creating RDF Terms</a:t>
            </a:r>
            <a:endParaRPr lang="en-IE" noProof="0" dirty="0">
              <a:solidFill>
                <a:srgbClr val="FFCC0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" y="1447800"/>
            <a:ext cx="5702401" cy="478882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28600" y="2209800"/>
            <a:ext cx="6172200" cy="3395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228600" y="2632297"/>
            <a:ext cx="6172200" cy="339503"/>
          </a:xfrm>
          <a:prstGeom prst="rect">
            <a:avLst/>
          </a:prstGeom>
          <a:solidFill>
            <a:srgbClr val="7030A0">
              <a:alpha val="10000"/>
            </a:srgbClr>
          </a:solidFill>
          <a:ln w="381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228600" y="3048000"/>
            <a:ext cx="6172200" cy="93287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228600" y="414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/>
          <p:cNvSpPr txBox="1"/>
          <p:nvPr/>
        </p:nvSpPr>
        <p:spPr>
          <a:xfrm>
            <a:off x="6701764" y="2175097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Triple 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01762" y="2607946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Source</a:t>
            </a:r>
            <a:r>
              <a:rPr lang="es-CL" dirty="0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Table</a:t>
            </a:r>
            <a:endParaRPr lang="en-GB" dirty="0">
              <a:solidFill>
                <a:srgbClr val="7030A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01763" y="3388545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Subject</a:t>
            </a:r>
            <a:r>
              <a:rPr lang="es-CL" dirty="0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chemeClr val="accent6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696461" y="430654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Predicate-Object</a:t>
            </a:r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28600" y="522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TextBox 65"/>
          <p:cNvSpPr txBox="1"/>
          <p:nvPr/>
        </p:nvSpPr>
        <p:spPr>
          <a:xfrm>
            <a:off x="6696461" y="537346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Predicate-Object</a:t>
            </a:r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703371" y="6271828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…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33130" y="3329616"/>
            <a:ext cx="4524670" cy="175585"/>
          </a:xfrm>
          <a:prstGeom prst="rect">
            <a:avLst/>
          </a:prstGeom>
          <a:noFill/>
          <a:ln w="38100">
            <a:solidFill>
              <a:srgbClr val="FF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/>
          <p:cNvSpPr/>
          <p:nvPr/>
        </p:nvSpPr>
        <p:spPr>
          <a:xfrm>
            <a:off x="733130" y="4416988"/>
            <a:ext cx="4077292" cy="158224"/>
          </a:xfrm>
          <a:prstGeom prst="rect">
            <a:avLst/>
          </a:prstGeom>
          <a:noFill/>
          <a:ln w="38100">
            <a:solidFill>
              <a:srgbClr val="FF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/>
          <p:cNvSpPr/>
          <p:nvPr/>
        </p:nvSpPr>
        <p:spPr>
          <a:xfrm>
            <a:off x="733130" y="4629089"/>
            <a:ext cx="4077292" cy="158224"/>
          </a:xfrm>
          <a:prstGeom prst="rect">
            <a:avLst/>
          </a:prstGeom>
          <a:noFill/>
          <a:ln w="38100">
            <a:solidFill>
              <a:srgbClr val="FF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/>
          <p:cNvSpPr/>
          <p:nvPr/>
        </p:nvSpPr>
        <p:spPr>
          <a:xfrm>
            <a:off x="733130" y="5466261"/>
            <a:ext cx="4077292" cy="158224"/>
          </a:xfrm>
          <a:prstGeom prst="rect">
            <a:avLst/>
          </a:prstGeom>
          <a:noFill/>
          <a:ln w="38100">
            <a:solidFill>
              <a:srgbClr val="FF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/>
          <p:cNvSpPr/>
          <p:nvPr/>
        </p:nvSpPr>
        <p:spPr>
          <a:xfrm>
            <a:off x="733130" y="5680546"/>
            <a:ext cx="5360022" cy="172540"/>
          </a:xfrm>
          <a:prstGeom prst="rect">
            <a:avLst/>
          </a:prstGeom>
          <a:noFill/>
          <a:ln w="38100">
            <a:solidFill>
              <a:srgbClr val="FF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 72"/>
          <p:cNvSpPr/>
          <p:nvPr/>
        </p:nvSpPr>
        <p:spPr>
          <a:xfrm>
            <a:off x="733130" y="3559078"/>
            <a:ext cx="4524670" cy="160983"/>
          </a:xfrm>
          <a:prstGeom prst="rect">
            <a:avLst/>
          </a:prstGeom>
          <a:noFill/>
          <a:ln w="38100">
            <a:solidFill>
              <a:srgbClr val="FF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65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6 2 1"/>
          <p:cNvSpPr txBox="1">
            <a:spLocks/>
          </p:cNvSpPr>
          <p:nvPr/>
        </p:nvSpPr>
        <p:spPr>
          <a:xfrm>
            <a:off x="876300" y="4953000"/>
            <a:ext cx="7200900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25" name="Content Placeholder 6 2 2"/>
          <p:cNvSpPr txBox="1">
            <a:spLocks/>
          </p:cNvSpPr>
          <p:nvPr/>
        </p:nvSpPr>
        <p:spPr>
          <a:xfrm>
            <a:off x="914400" y="3322122"/>
            <a:ext cx="7162800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24" name="Content Placeholder 6 2 3"/>
          <p:cNvSpPr txBox="1">
            <a:spLocks/>
          </p:cNvSpPr>
          <p:nvPr/>
        </p:nvSpPr>
        <p:spPr>
          <a:xfrm>
            <a:off x="914400" y="1721123"/>
            <a:ext cx="7162800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 Term Maps: </a:t>
            </a:r>
            <a:r>
              <a:rPr lang="en-IE" noProof="0" dirty="0" smtClean="0">
                <a:solidFill>
                  <a:srgbClr val="FFCC00"/>
                </a:solidFill>
              </a:rPr>
              <a:t>Creating RDF Terms</a:t>
            </a:r>
            <a:endParaRPr lang="en-IE" noProof="0" dirty="0"/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1447801"/>
            <a:ext cx="4946059" cy="88373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3" y="3085420"/>
            <a:ext cx="3980651" cy="88509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725742"/>
            <a:ext cx="7395310" cy="88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9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2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6 2"/>
          <p:cNvSpPr txBox="1">
            <a:spLocks/>
          </p:cNvSpPr>
          <p:nvPr/>
        </p:nvSpPr>
        <p:spPr>
          <a:xfrm>
            <a:off x="914400" y="1721123"/>
            <a:ext cx="7162800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22" name="Content Placeholder 6 2"/>
          <p:cNvSpPr txBox="1">
            <a:spLocks/>
          </p:cNvSpPr>
          <p:nvPr/>
        </p:nvSpPr>
        <p:spPr>
          <a:xfrm>
            <a:off x="914400" y="4392000"/>
            <a:ext cx="7162800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21" name="Content Placeholder 6 2"/>
          <p:cNvSpPr txBox="1">
            <a:spLocks/>
          </p:cNvSpPr>
          <p:nvPr/>
        </p:nvSpPr>
        <p:spPr>
          <a:xfrm>
            <a:off x="914400" y="3048000"/>
            <a:ext cx="7162800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 Term Maps: </a:t>
            </a:r>
            <a:r>
              <a:rPr lang="en-IE" noProof="0" dirty="0" smtClean="0">
                <a:solidFill>
                  <a:srgbClr val="FFCC00"/>
                </a:solidFill>
              </a:rPr>
              <a:t>Constants</a:t>
            </a:r>
            <a:endParaRPr lang="en-IE" noProof="0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47799"/>
            <a:ext cx="4945594" cy="8823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2" y="2783320"/>
            <a:ext cx="2933849" cy="8864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122915"/>
            <a:ext cx="4417560" cy="88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4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Content Placeholder 6 2 1 1"/>
          <p:cNvSpPr txBox="1">
            <a:spLocks/>
          </p:cNvSpPr>
          <p:nvPr/>
        </p:nvSpPr>
        <p:spPr>
          <a:xfrm>
            <a:off x="914398" y="6064523"/>
            <a:ext cx="7162801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67" name="Content Placeholder 6 2 1 2"/>
          <p:cNvSpPr txBox="1">
            <a:spLocks/>
          </p:cNvSpPr>
          <p:nvPr/>
        </p:nvSpPr>
        <p:spPr>
          <a:xfrm>
            <a:off x="914398" y="5194846"/>
            <a:ext cx="7162801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57" name="Content Placeholder 6 2 1 3"/>
          <p:cNvSpPr txBox="1">
            <a:spLocks/>
          </p:cNvSpPr>
          <p:nvPr/>
        </p:nvSpPr>
        <p:spPr>
          <a:xfrm>
            <a:off x="914399" y="3886200"/>
            <a:ext cx="7162801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56" name="Content Placeholder 6 2 2"/>
          <p:cNvSpPr txBox="1">
            <a:spLocks/>
          </p:cNvSpPr>
          <p:nvPr/>
        </p:nvSpPr>
        <p:spPr>
          <a:xfrm>
            <a:off x="914400" y="1721123"/>
            <a:ext cx="7162800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 Term Maps: </a:t>
            </a:r>
            <a:r>
              <a:rPr lang="en-IE" noProof="0" dirty="0" smtClean="0">
                <a:solidFill>
                  <a:srgbClr val="FFCC00"/>
                </a:solidFill>
              </a:rPr>
              <a:t>Columns</a:t>
            </a:r>
            <a:endParaRPr lang="en-IE" noProof="0" dirty="0"/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3" y="1447797"/>
            <a:ext cx="3981353" cy="885092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6" y="2743209"/>
            <a:ext cx="6543544" cy="177639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3" y="4940556"/>
            <a:ext cx="6398592" cy="17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4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7" grpId="0" animBg="1"/>
      <p:bldP spid="57" grpId="0" animBg="1"/>
      <p:bldP spid="5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ontent Placeholder 6 2 1 3"/>
          <p:cNvSpPr txBox="1">
            <a:spLocks/>
          </p:cNvSpPr>
          <p:nvPr/>
        </p:nvSpPr>
        <p:spPr>
          <a:xfrm>
            <a:off x="914399" y="3886200"/>
            <a:ext cx="7162801" cy="1447800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56" name="Content Placeholder 6 2 2"/>
          <p:cNvSpPr txBox="1">
            <a:spLocks/>
          </p:cNvSpPr>
          <p:nvPr/>
        </p:nvSpPr>
        <p:spPr>
          <a:xfrm>
            <a:off x="914400" y="1721123"/>
            <a:ext cx="7162800" cy="717277"/>
          </a:xfrm>
          <a:prstGeom prst="rect">
            <a:avLst/>
          </a:prstGeom>
          <a:solidFill>
            <a:srgbClr val="FFFFCC">
              <a:alpha val="74000"/>
            </a:srgbClr>
          </a:solidFill>
          <a:ln w="317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7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 Term Maps: </a:t>
            </a:r>
            <a:r>
              <a:rPr lang="en-IE" noProof="0" dirty="0" smtClean="0">
                <a:solidFill>
                  <a:srgbClr val="FFCC00"/>
                </a:solidFill>
              </a:rPr>
              <a:t>Templates</a:t>
            </a:r>
            <a:endParaRPr lang="en-IE" noProof="0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4" y="1447795"/>
            <a:ext cx="7184317" cy="885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7" y="2971804"/>
            <a:ext cx="3990999" cy="22387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4" y="5946618"/>
            <a:ext cx="6143757" cy="24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0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 Term Maps</a:t>
            </a:r>
            <a:endParaRPr lang="en-IE" noProof="0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429000"/>
            <a:ext cx="7620000" cy="818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757" y="2895600"/>
            <a:ext cx="6514485" cy="26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7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700" y="4582341"/>
            <a:ext cx="5257800" cy="2221694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noProof="0" dirty="0" smtClean="0"/>
              <a:t>R2RML Term Maps: </a:t>
            </a:r>
            <a:r>
              <a:rPr lang="en-IE" noProof="0" dirty="0" smtClean="0">
                <a:solidFill>
                  <a:srgbClr val="FFC000"/>
                </a:solidFill>
              </a:rPr>
              <a:t>Example</a:t>
            </a:r>
            <a:endParaRPr lang="en-IE" noProof="0" dirty="0">
              <a:solidFill>
                <a:srgbClr val="FFC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64" y="4746636"/>
            <a:ext cx="4963397" cy="1866019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5270500" y="4582341"/>
            <a:ext cx="3873500" cy="2221694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397" y="4823636"/>
            <a:ext cx="3681668" cy="13996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71600" y="1151503"/>
            <a:ext cx="6629400" cy="3430838"/>
            <a:chOff x="1371600" y="1151503"/>
            <a:chExt cx="6629400" cy="3430838"/>
          </a:xfrm>
        </p:grpSpPr>
        <p:sp>
          <p:nvSpPr>
            <p:cNvPr id="45" name="Rectangle 44"/>
            <p:cNvSpPr/>
            <p:nvPr/>
          </p:nvSpPr>
          <p:spPr>
            <a:xfrm>
              <a:off x="1676400" y="1151503"/>
              <a:ext cx="5993850" cy="288903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4925" cmpd="sng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4999" y="1295405"/>
              <a:ext cx="5465941" cy="2376624"/>
            </a:xfrm>
            <a:prstGeom prst="rect">
              <a:avLst/>
            </a:prstGeom>
          </p:spPr>
        </p:pic>
        <p:sp>
          <p:nvSpPr>
            <p:cNvPr id="19" name="U-Turn Arrow 18"/>
            <p:cNvSpPr/>
            <p:nvPr/>
          </p:nvSpPr>
          <p:spPr>
            <a:xfrm>
              <a:off x="1371600" y="4021646"/>
              <a:ext cx="6629400" cy="560695"/>
            </a:xfrm>
            <a:prstGeom prst="uturnArrow">
              <a:avLst>
                <a:gd name="adj1" fmla="val 33572"/>
                <a:gd name="adj2" fmla="val 25000"/>
                <a:gd name="adj3" fmla="val 20727"/>
                <a:gd name="adj4" fmla="val 43750"/>
                <a:gd name="adj5" fmla="val 100000"/>
              </a:avLst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9000">
                  <a:schemeClr val="accent5">
                    <a:lumMod val="20000"/>
                    <a:lumOff val="8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519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chemeClr val="accent6">
                    <a:lumMod val="50000"/>
                  </a:schemeClr>
                </a:solidFill>
              </a:rPr>
              <a:t>Subject Map</a:t>
            </a:r>
            <a:endParaRPr lang="en-IE" noProof="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" y="1447800"/>
            <a:ext cx="5702401" cy="478882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28600" y="2209800"/>
            <a:ext cx="6172200" cy="3395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228600" y="2632297"/>
            <a:ext cx="6172200" cy="339503"/>
          </a:xfrm>
          <a:prstGeom prst="rect">
            <a:avLst/>
          </a:prstGeom>
          <a:solidFill>
            <a:srgbClr val="7030A0">
              <a:alpha val="10000"/>
            </a:srgbClr>
          </a:solidFill>
          <a:ln w="381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228600" y="3048000"/>
            <a:ext cx="6172200" cy="93287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228600" y="414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/>
          <p:cNvSpPr txBox="1"/>
          <p:nvPr/>
        </p:nvSpPr>
        <p:spPr>
          <a:xfrm>
            <a:off x="6701764" y="2175097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Triple 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01762" y="2607946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Source</a:t>
            </a:r>
            <a:r>
              <a:rPr lang="es-CL" dirty="0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Table</a:t>
            </a:r>
            <a:endParaRPr lang="en-GB" dirty="0">
              <a:solidFill>
                <a:srgbClr val="7030A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01763" y="3388545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Subject</a:t>
            </a:r>
            <a:r>
              <a:rPr lang="es-CL" dirty="0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chemeClr val="accent6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696461" y="430654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Predicate-Object</a:t>
            </a:r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28600" y="522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TextBox 65"/>
          <p:cNvSpPr txBox="1"/>
          <p:nvPr/>
        </p:nvSpPr>
        <p:spPr>
          <a:xfrm>
            <a:off x="6696461" y="537346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Predicate-Object</a:t>
            </a:r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703371" y="6271828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…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0793" y="4057080"/>
            <a:ext cx="8993207" cy="280092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7" y="4932198"/>
            <a:ext cx="4124906" cy="244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7" y="5546281"/>
            <a:ext cx="4056391" cy="2449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7" y="4331181"/>
            <a:ext cx="1868412" cy="22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2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5270500" y="4582341"/>
            <a:ext cx="3873500" cy="2221694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398" y="4823637"/>
            <a:ext cx="2657751" cy="161424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371600" y="1151503"/>
            <a:ext cx="6629400" cy="3430838"/>
            <a:chOff x="1371600" y="1151503"/>
            <a:chExt cx="6629400" cy="3430838"/>
          </a:xfrm>
        </p:grpSpPr>
        <p:sp>
          <p:nvSpPr>
            <p:cNvPr id="45" name="Rectangle 44"/>
            <p:cNvSpPr/>
            <p:nvPr/>
          </p:nvSpPr>
          <p:spPr>
            <a:xfrm>
              <a:off x="2133601" y="1151503"/>
              <a:ext cx="5029199" cy="288903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4925" cmpd="sng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2" y="1295401"/>
              <a:ext cx="4724625" cy="2497456"/>
            </a:xfrm>
            <a:prstGeom prst="rect">
              <a:avLst/>
            </a:prstGeom>
          </p:spPr>
        </p:pic>
        <p:sp>
          <p:nvSpPr>
            <p:cNvPr id="19" name="U-Turn Arrow 18"/>
            <p:cNvSpPr/>
            <p:nvPr/>
          </p:nvSpPr>
          <p:spPr>
            <a:xfrm>
              <a:off x="1371600" y="4021646"/>
              <a:ext cx="6629400" cy="560695"/>
            </a:xfrm>
            <a:prstGeom prst="uturnArrow">
              <a:avLst>
                <a:gd name="adj1" fmla="val 33572"/>
                <a:gd name="adj2" fmla="val 25000"/>
                <a:gd name="adj3" fmla="val 20727"/>
                <a:gd name="adj4" fmla="val 43750"/>
                <a:gd name="adj5" fmla="val 100000"/>
              </a:avLst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9000">
                  <a:schemeClr val="accent5">
                    <a:lumMod val="20000"/>
                    <a:lumOff val="80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2700" y="4582341"/>
            <a:ext cx="5257800" cy="2221694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chemeClr val="accent6">
                    <a:lumMod val="50000"/>
                  </a:schemeClr>
                </a:solidFill>
              </a:rPr>
              <a:t>Example with multiple types</a:t>
            </a:r>
            <a:endParaRPr lang="en-IE" noProof="0" dirty="0">
              <a:solidFill>
                <a:srgbClr val="820069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29000" y="3422404"/>
            <a:ext cx="2196000" cy="22513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64" y="4746636"/>
            <a:ext cx="4963397" cy="186601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717077" y="5618657"/>
            <a:ext cx="2400300" cy="22513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5717077" y="6054970"/>
            <a:ext cx="2400300" cy="22513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2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5" grpId="0" animBg="1"/>
      <p:bldP spid="20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379435"/>
            <a:ext cx="6605935" cy="20397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RDF: Proposed model for a Web of 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6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chemeClr val="accent3">
                    <a:lumMod val="75000"/>
                  </a:schemeClr>
                </a:solidFill>
              </a:rPr>
              <a:t>Predicate–Object Map</a:t>
            </a:r>
            <a:endParaRPr lang="en-IE" noProof="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" y="1447800"/>
            <a:ext cx="5702401" cy="478882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28600" y="2209800"/>
            <a:ext cx="6172200" cy="3395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228600" y="2632297"/>
            <a:ext cx="6172200" cy="339503"/>
          </a:xfrm>
          <a:prstGeom prst="rect">
            <a:avLst/>
          </a:prstGeom>
          <a:solidFill>
            <a:srgbClr val="7030A0">
              <a:alpha val="10000"/>
            </a:srgbClr>
          </a:solidFill>
          <a:ln w="381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228600" y="3048000"/>
            <a:ext cx="6172200" cy="93287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228600" y="414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/>
          <p:cNvSpPr txBox="1"/>
          <p:nvPr/>
        </p:nvSpPr>
        <p:spPr>
          <a:xfrm>
            <a:off x="6701764" y="2175097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Triple 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01762" y="2607946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Source</a:t>
            </a:r>
            <a:r>
              <a:rPr lang="es-CL" dirty="0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Table</a:t>
            </a:r>
            <a:endParaRPr lang="en-GB" dirty="0">
              <a:solidFill>
                <a:srgbClr val="7030A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01763" y="3388545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Subject</a:t>
            </a:r>
            <a:r>
              <a:rPr lang="es-CL" dirty="0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chemeClr val="accent6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696461" y="430654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–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Object</a:t>
            </a:r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28600" y="522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TextBox 65"/>
          <p:cNvSpPr txBox="1"/>
          <p:nvPr/>
        </p:nvSpPr>
        <p:spPr>
          <a:xfrm>
            <a:off x="6696461" y="537346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–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Object</a:t>
            </a:r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703371" y="6271828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…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21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chemeClr val="accent3">
                    <a:lumMod val="75000"/>
                  </a:schemeClr>
                </a:solidFill>
              </a:rPr>
              <a:t>Predicate–Object Map</a:t>
            </a:r>
            <a:endParaRPr lang="en-IE" noProof="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" y="1447800"/>
            <a:ext cx="5702401" cy="478882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28600" y="2209800"/>
            <a:ext cx="6172200" cy="3395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228600" y="2632297"/>
            <a:ext cx="6172200" cy="339503"/>
          </a:xfrm>
          <a:prstGeom prst="rect">
            <a:avLst/>
          </a:prstGeom>
          <a:solidFill>
            <a:srgbClr val="7030A0">
              <a:alpha val="10000"/>
            </a:srgbClr>
          </a:solidFill>
          <a:ln w="381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228600" y="3048000"/>
            <a:ext cx="6172200" cy="932879"/>
          </a:xfrm>
          <a:prstGeom prst="rect">
            <a:avLst/>
          </a:prstGeom>
          <a:solidFill>
            <a:schemeClr val="accent6">
              <a:alpha val="10000"/>
            </a:schemeClr>
          </a:solidFill>
          <a:ln w="38100"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228600" y="414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/>
          <p:cNvSpPr txBox="1"/>
          <p:nvPr/>
        </p:nvSpPr>
        <p:spPr>
          <a:xfrm>
            <a:off x="6701764" y="2175097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Triple </a:t>
            </a:r>
            <a:r>
              <a:rPr lang="es-CL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01762" y="2607946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Source</a:t>
            </a:r>
            <a:r>
              <a:rPr lang="es-CL" dirty="0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Table</a:t>
            </a:r>
            <a:endParaRPr lang="en-GB" dirty="0">
              <a:solidFill>
                <a:srgbClr val="7030A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01763" y="3388545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Subject</a:t>
            </a:r>
            <a:r>
              <a:rPr lang="es-CL" dirty="0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chemeClr val="accent6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chemeClr val="accent6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696461" y="430654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–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Object</a:t>
            </a:r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28600" y="5220000"/>
            <a:ext cx="6172200" cy="904208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TextBox 65"/>
          <p:cNvSpPr txBox="1"/>
          <p:nvPr/>
        </p:nvSpPr>
        <p:spPr>
          <a:xfrm>
            <a:off x="6696461" y="5373469"/>
            <a:ext cx="228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Predicate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–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Object</a:t>
            </a:r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Mapping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703371" y="6271828"/>
            <a:ext cx="228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117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…</a:t>
            </a:r>
            <a:endParaRPr lang="en-GB" dirty="0">
              <a:solidFill>
                <a:srgbClr val="117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593" y="1235812"/>
            <a:ext cx="8993207" cy="280092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8" y="2240105"/>
            <a:ext cx="2754560" cy="2182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8" y="2903420"/>
            <a:ext cx="7203006" cy="22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2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chemeClr val="accent3">
                    <a:lumMod val="75000"/>
                  </a:schemeClr>
                </a:solidFill>
              </a:rPr>
              <a:t>Reference Object Map</a:t>
            </a:r>
            <a:endParaRPr lang="en-IE" noProof="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2" y="1242223"/>
            <a:ext cx="4529378" cy="1867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40" y="1328520"/>
            <a:ext cx="3480869" cy="1695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880229"/>
            <a:ext cx="8787906" cy="216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7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chemeClr val="accent3">
                    <a:lumMod val="75000"/>
                  </a:schemeClr>
                </a:solidFill>
              </a:rPr>
              <a:t>Reference Object Map</a:t>
            </a:r>
            <a:endParaRPr lang="en-IE" noProof="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 1" descr="Image resul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2" y="1242223"/>
            <a:ext cx="4529378" cy="1867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40" y="1328520"/>
            <a:ext cx="3480869" cy="1695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880229"/>
            <a:ext cx="8787906" cy="216291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143000"/>
            <a:ext cx="9144000" cy="551526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9" y="1396050"/>
            <a:ext cx="5108749" cy="50295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flipV="1">
            <a:off x="1219200" y="5112000"/>
            <a:ext cx="4114800" cy="900392"/>
          </a:xfrm>
          <a:prstGeom prst="rect">
            <a:avLst/>
          </a:prstGeom>
          <a:solidFill>
            <a:schemeClr val="accent3">
              <a:alpha val="11000"/>
            </a:schemeClr>
          </a:solidFill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499" y="3276600"/>
            <a:ext cx="3635060" cy="2257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01" y="2746862"/>
            <a:ext cx="2981607" cy="37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3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chemeClr val="accent3">
                    <a:lumMod val="75000"/>
                  </a:schemeClr>
                </a:solidFill>
              </a:rPr>
              <a:t>Reference Object Map</a:t>
            </a:r>
            <a:endParaRPr lang="en-IE" noProof="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599"/>
            <a:ext cx="9144000" cy="4419601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2" y="1242223"/>
            <a:ext cx="4529378" cy="1867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9000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40" y="1328520"/>
            <a:ext cx="3480869" cy="1695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880229"/>
            <a:ext cx="8787906" cy="216291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52400" y="3429000"/>
            <a:ext cx="8887040" cy="3352800"/>
            <a:chOff x="150796" y="3429000"/>
            <a:chExt cx="8887040" cy="3352800"/>
          </a:xfrm>
        </p:grpSpPr>
        <p:sp>
          <p:nvSpPr>
            <p:cNvPr id="12" name="Rectangle 11"/>
            <p:cNvSpPr/>
            <p:nvPr/>
          </p:nvSpPr>
          <p:spPr>
            <a:xfrm>
              <a:off x="7160788" y="3429000"/>
              <a:ext cx="1877048" cy="33528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50796" y="3429000"/>
              <a:ext cx="2973404" cy="33528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085297" y="5105400"/>
              <a:ext cx="4073883" cy="167640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</p:grpSp>
    </p:spTree>
    <p:extLst>
      <p:ext uri="{BB962C8B-B14F-4D97-AF65-F5344CB8AC3E}">
        <p14:creationId xmlns:p14="http://schemas.microsoft.com/office/powerpoint/2010/main" val="259383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Summary of Triple Map Structure</a:t>
            </a:r>
            <a:endParaRPr lang="en-I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5715000"/>
            <a:ext cx="8229600" cy="1020763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buNone/>
            </a:pPr>
            <a:r>
              <a:rPr lang="en-IE" noProof="0" dirty="0" smtClean="0"/>
              <a:t>* zero or more</a:t>
            </a:r>
          </a:p>
          <a:p>
            <a:pPr marL="0" indent="0" algn="r">
              <a:buNone/>
            </a:pPr>
            <a:r>
              <a:rPr lang="en-IE" noProof="0" dirty="0" smtClean="0"/>
              <a:t>+ one or more</a:t>
            </a:r>
          </a:p>
          <a:p>
            <a:pPr marL="0" indent="0" algn="r">
              <a:buNone/>
            </a:pPr>
            <a:r>
              <a:rPr lang="en-IE" noProof="0" dirty="0" smtClean="0"/>
              <a:t>(otherwise, precisely one)</a:t>
            </a:r>
            <a:endParaRPr lang="en-IE" noProof="0" dirty="0"/>
          </a:p>
        </p:txBody>
      </p:sp>
      <p:pic>
        <p:nvPicPr>
          <p:cNvPr id="1026" name="Picture 2" descr="Diagram: The properties of triples ma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95" y="1447800"/>
            <a:ext cx="7977609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34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R2RML: </a:t>
            </a:r>
            <a:r>
              <a:rPr lang="en-IE" noProof="0" dirty="0" smtClean="0">
                <a:solidFill>
                  <a:srgbClr val="FF7575"/>
                </a:solidFill>
              </a:rPr>
              <a:t>Graph Maps</a:t>
            </a:r>
            <a:endParaRPr lang="en-IE" noProof="0" dirty="0">
              <a:solidFill>
                <a:srgbClr val="FF7575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71" y="1423607"/>
            <a:ext cx="4028675" cy="502349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 flipV="1">
            <a:off x="762000" y="2486278"/>
            <a:ext cx="4114800" cy="174751"/>
          </a:xfrm>
          <a:prstGeom prst="rect">
            <a:avLst/>
          </a:prstGeom>
          <a:solidFill>
            <a:srgbClr val="FF7575">
              <a:alpha val="11000"/>
            </a:srgbClr>
          </a:solidFill>
          <a:ln w="38100">
            <a:solidFill>
              <a:srgbClr val="FF5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 flipV="1">
            <a:off x="762000" y="4318645"/>
            <a:ext cx="4114800" cy="710554"/>
          </a:xfrm>
          <a:prstGeom prst="rect">
            <a:avLst/>
          </a:prstGeom>
          <a:solidFill>
            <a:srgbClr val="FF7575">
              <a:alpha val="11000"/>
            </a:srgbClr>
          </a:solidFill>
          <a:ln w="38100">
            <a:solidFill>
              <a:srgbClr val="FF5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 flipV="1">
            <a:off x="762000" y="5763740"/>
            <a:ext cx="4114800" cy="556731"/>
          </a:xfrm>
          <a:prstGeom prst="rect">
            <a:avLst/>
          </a:prstGeom>
          <a:solidFill>
            <a:srgbClr val="FF7575">
              <a:alpha val="11000"/>
            </a:srgbClr>
          </a:solidFill>
          <a:ln w="38100">
            <a:solidFill>
              <a:srgbClr val="FF5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869" y="1984020"/>
            <a:ext cx="3226322" cy="24964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819" y="2724281"/>
            <a:ext cx="3034567" cy="22747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818" y="3400426"/>
            <a:ext cx="3594582" cy="23256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463" y="4084243"/>
            <a:ext cx="3437254" cy="52059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870" y="5052832"/>
            <a:ext cx="3105386" cy="52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R2RML …</a:t>
            </a:r>
            <a:endParaRPr lang="en-IE" noProof="0" dirty="0"/>
          </a:p>
        </p:txBody>
      </p:sp>
      <p:pic>
        <p:nvPicPr>
          <p:cNvPr id="2050" name="Picture 2" descr="UML overview diagram of R2R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705600" cy="427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5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RDB2RDF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4274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icebe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1676400"/>
            <a:ext cx="9211734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1703387"/>
            <a:ext cx="9211734" cy="51438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RDB2RDF: Surfacing (some of) the Deep Web</a:t>
            </a:r>
            <a:endParaRPr lang="en-IE" noProof="0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190500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smtClean="0">
                <a:solidFill>
                  <a:schemeClr val="tx2"/>
                </a:solidFill>
                <a:latin typeface="Advent Pro" panose="02000506040000020004" pitchFamily="2" charset="0"/>
              </a:rPr>
              <a:t>Surface Web</a:t>
            </a:r>
            <a:endParaRPr lang="en-IE" sz="3200" dirty="0">
              <a:solidFill>
                <a:schemeClr val="tx2"/>
              </a:solidFill>
              <a:latin typeface="Advent Pro" panose="02000506040000020004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5739825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dvent Pro" panose="02000506040000020004" pitchFamily="2" charset="0"/>
              </a:rPr>
              <a:t>Deep Web</a:t>
            </a:r>
            <a:endParaRPr lang="en-IE" sz="3200" dirty="0">
              <a:solidFill>
                <a:schemeClr val="tx2">
                  <a:lumMod val="60000"/>
                  <a:lumOff val="40000"/>
                </a:schemeClr>
              </a:solidFill>
              <a:latin typeface="Advent Pro" panose="02000506040000020004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1" y="1787525"/>
            <a:ext cx="990600" cy="990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201" y="5521325"/>
            <a:ext cx="1108075" cy="1108075"/>
          </a:xfrm>
          <a:prstGeom prst="rect">
            <a:avLst/>
          </a:prstGeom>
        </p:spPr>
      </p:pic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106" y="4338835"/>
            <a:ext cx="839590" cy="83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05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379435"/>
            <a:ext cx="6605935" cy="20397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RDF: Proposed model for a Web of 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143000"/>
            <a:ext cx="9144000" cy="568371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Content Placeholder 6 2 2"/>
          <p:cNvSpPr txBox="1">
            <a:spLocks/>
          </p:cNvSpPr>
          <p:nvPr/>
        </p:nvSpPr>
        <p:spPr>
          <a:xfrm>
            <a:off x="1700166" y="3802580"/>
            <a:ext cx="5783768" cy="36948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18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Most legacy data on the Web not in RDF!</a:t>
            </a:r>
            <a:endParaRPr lang="en-IE" sz="1600" i="1" dirty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4522" y="2514600"/>
            <a:ext cx="5783768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But where should this RDF come from?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94522" y="5094208"/>
            <a:ext cx="5783768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So what legacy formats are common on the Web?</a:t>
            </a:r>
          </a:p>
        </p:txBody>
      </p:sp>
    </p:spTree>
    <p:extLst>
      <p:ext uri="{BB962C8B-B14F-4D97-AF65-F5344CB8AC3E}">
        <p14:creationId xmlns:p14="http://schemas.microsoft.com/office/powerpoint/2010/main" val="377314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85800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6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LAMP: Linux, Apache, MySQL, PHP</a:t>
            </a:r>
            <a:endParaRPr lang="en-I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9626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7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3-Tier Web Applications</a:t>
            </a:r>
            <a:endParaRPr lang="en-IE" noProof="0" dirty="0"/>
          </a:p>
        </p:txBody>
      </p:sp>
      <p:pic>
        <p:nvPicPr>
          <p:cNvPr id="1026" name="Picture 2" descr="http://blogs.intel.com/api-management/files/2013/04/3-ti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9077263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12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noProof="0" dirty="0" smtClean="0"/>
              <a:t>Deep Web</a:t>
            </a:r>
            <a:endParaRPr lang="en-IE" noProof="0" dirty="0"/>
          </a:p>
        </p:txBody>
      </p:sp>
      <p:pic>
        <p:nvPicPr>
          <p:cNvPr id="3" name="Picture 2" descr="Image result for icebe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1676400"/>
            <a:ext cx="9211734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4800" y="19050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smtClean="0">
                <a:solidFill>
                  <a:schemeClr val="tx2"/>
                </a:solidFill>
                <a:latin typeface="Advent Pro" panose="02000506040000020004" pitchFamily="2" charset="0"/>
              </a:rPr>
              <a:t>Surface Web</a:t>
            </a:r>
            <a:endParaRPr lang="en-IE" sz="3200" dirty="0">
              <a:solidFill>
                <a:schemeClr val="tx2"/>
              </a:solidFill>
              <a:latin typeface="Advent Pro" panose="02000506040000020004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1" y="1787525"/>
            <a:ext cx="990600" cy="990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4800" y="5739825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dvent Pro" panose="02000506040000020004" pitchFamily="2" charset="0"/>
              </a:rPr>
              <a:t>Deep Web</a:t>
            </a:r>
            <a:endParaRPr lang="en-IE" sz="3200" dirty="0">
              <a:solidFill>
                <a:schemeClr val="tx2">
                  <a:lumMod val="60000"/>
                  <a:lumOff val="40000"/>
                </a:schemeClr>
              </a:solidFill>
              <a:latin typeface="Advent Pro" panose="02000506040000020004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201" y="5521325"/>
            <a:ext cx="1108075" cy="110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9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264,5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setlength{\tabcolsep}{1ex}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,1538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1cm}&#10;\newcommand{\shgap}{5cm}&#10;\renewcommand{\hgap}{7cm}&#10;\begin{document}&#10;\begin{tikzpicture}&#10;&#10;\node[iri,anchor=center] (r1) {\rrsubj{Planet}{name}{Earth}};&#10;\node[lit, left=\hgap of r1.center,anchor=center] (v3) {&quot;288&quot;\mdt xsd:int}&#10; edge[arrin] node[fill=\bgc] {\rrpred{Planet}{temp}} (r1);&#10;\node[lit, above=\vgap of v3.center,anchor=center] (v2) {&quot;false&quot;\mdt xsd:boolean}&#10;  edge[arrin] node[fill=\bgc] {\rrpred{Planet}{ring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Earth&quot;}&#10; edge[arrin] node[fill=\bgc] {\rrpred{Planet}{name}} (r1);&#10;&#10;\node[iri,anchor=center,right=3cm of r1] (r2) {\rrsubj{Moon}{name}{Luna}}&#10;   edge[arrout] node[fill=\bgc] {\rrpred{Moon}{pname}} (v5)&#10;   edge[arrout,bend right=40] node[fill=\bgc] {\rrfpred{Moon}{pname}} (r1);&#10;&#10;\node[lit, right=\shgap of r2.center,anchor=center] (v32) {&quot;Luna&quot;}&#10; edge[arrin] node[fill=\bgc] {\rrpred{Moon}{name}} (r2);&#10;\node[lit, above=\vgap of v32.center,anchor=center] (v22) {\rrtype{Moon}}&#10;  edge[arrin] node[fill=\bgc] {rdf:type} (r2);&#10;\node[lit, below=\vgap of v32.center,anchor=center] (v42) {...}&#10; edge[arrin] node[fill=\bgc] {\rrpred{Moon}{...}} (r2);&#10;&#10;%\node [below right] at (current bounding box.north west) {\large ($G$)};&#10;\end{tikzpicture}&#10;\end{document}&#10;"/>
  <p:tag name="IGUANATEXSIZE" val="50"/>
  <p:tag name="IGUANATEXCURSOR" val="1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2942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setlength{\tabcolsep}{1ex}&#10;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264,5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setlength{\tabcolsep}{1ex}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,1538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1cm}&#10;\newcommand{\shgap}{5cm}&#10;\renewcommand{\hgap}{7cm}&#10;\begin{document}&#10;\begin{tikzpicture}&#10;&#10;\node[iri,anchor=center] (r1) {\rrsubj{Planet}{name}{Earth}};&#10;\node[lit, left=\hgap of r1.center,anchor=center] (v3) {&quot;288&quot;\mdt xsd:int}&#10; edge[arrin] node[fill=\bgc] {\rrpred{Planet}{temp}} (r1);&#10;\node[lit, above=\vgap of v3.center,anchor=center] (v2) {&quot;false&quot;\mdt xsd:boolean}&#10;  edge[arrin] node[fill=\bgc] {\rrpred{Planet}{ring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Earth&quot;}&#10; edge[arrin] node[fill=\bgc] {\rrpred{Planet}{name}} (r1);&#10;&#10;\node[iri,anchor=center,right=3cm of r1] (r2) {\rrsubj{Moon}{name}{Luna}}&#10;   edge[arrout] node[fill=\bgc] {\rrpred{Moon}{pname}} (v5)&#10;   edge[arrout,bend right=40] node[fill=\bgc] {\rrfpred{Moon}{pname}} (r1);&#10;&#10;\node[lit, right=\shgap of r2.center,anchor=center] (v32) {&quot;Luna&quot;}&#10; edge[arrin] node[fill=\bgc] {\rrpred{Moon}{name}} (r2);&#10;\node[lit, above=\vgap of v32.center,anchor=center] (v22) {\rrtype{Moon}}&#10;  edge[arrin] node[fill=\bgc] {rdf:type} (r2);&#10;\node[lit, below=\vgap of v32.center,anchor=center] (v42) {...}&#10; edge[arrin] node[fill=\bgc] {\rrpred{Moon}{...}} (r2);&#10;&#10;%\node [below right] at (current bounding box.north west) {\large ($G$)};&#10;\end{tikzpicture}&#10;\end{document}&#10;"/>
  <p:tag name="IGUANATEXSIZE" val="50"/>
  <p:tag name="IGUANATEXCURSOR" val="1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0,3533"/>
  <p:tag name="ORIGINALWIDTH" val="548,862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...&#10;&lt;PlanetMap&gt; a rr:TriplesMap ;&#10;  rr:logicalTable [ rr:tableName &quot;Planet&quot; ] ;&#10;  rr:subjectMap [&#10;     rr:template &quot;http://ex.org/Planet/name={name}&quot; ;&#10;     rr:class &lt;http://ex.org/Planet&gt;&#10;  ] ; ...&#10;&#10;&lt;MoonMap&gt; a rr:TriplesMap ;&#10;  rr:logicalTable [ rr:tableName &quot;Moon&quot; ] ;&#10;  rr:subjectMap [&#10;     rr:template &quot;http://ex.org/Moon/name={name}&quot; ;&#10;     rr:class &lt;http://ex.org/Moon&gt;&#10;  ] ;&#10;  rr:predicateObjectMap [&#10;     rr:predicate &lt;http://ex.org/Moon#ref-pname&gt; ;&#10;     rr:objectMap [&#10;         rr:parentTriplesMap &lt;PlanetMap&gt; ;&#10;         rr:joinCondition [&#10;            rr:child &quot;pname&quot; ; rr:parent &quot;name&quot;&#10;         ]&#10;     ]&#10;  ] ; ...&#10;&#10;\end{verbatim}&#10;\end{document}&#10;"/>
  <p:tag name="IGUANATEXSIZE" val="20"/>
  <p:tag name="IGUANATEXCURSOR" val="6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5,769"/>
  <p:tag name="ORIGINALWIDTH" val="2232,31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Child object will be parent subject ...}&#10;\end{document}&#10;"/>
  <p:tag name="IGUANATEXSIZE" val="16"/>
  <p:tag name="IGUANATEXCURSOR" val="3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5,0314"/>
  <p:tag name="ORIGINALWIDTH" val="1830,25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Zero or more join conditions}\\&#10;\noindent \scriptsize {\color{gray!70!black}(zero when parent and child share logical table)}&#10;\end{document}&#10;"/>
  <p:tag name="IGUANATEXSIZE" val="16"/>
  <p:tag name="IGUANATEXCURSOR" val="3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2942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setlength{\tabcolsep}{1ex}&#10;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264,5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setlength{\tabcolsep}{1ex}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,1538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1cm}&#10;\newcommand{\shgap}{5cm}&#10;\renewcommand{\hgap}{7cm}&#10;\begin{document}&#10;\begin{tikzpicture}&#10;&#10;\node[iri,anchor=center] (r1) {\rrsubj{Planet}{name}{Earth}};&#10;\node[lit, left=\hgap of r1.center,anchor=center] (v3) {&quot;288&quot;\mdt xsd:int}&#10; edge[arrin] node[fill=\bgc] {\rrpred{Planet}{temp}} (r1);&#10;\node[lit, above=\vgap of v3.center,anchor=center] (v2) {&quot;false&quot;\mdt xsd:boolean}&#10;  edge[arrin] node[fill=\bgc] {\rrpred{Planet}{ring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Earth&quot;}&#10; edge[arrin] node[fill=\bgc] {\rrpred{Planet}{name}} (r1);&#10;&#10;\node[iri,anchor=center,right=3cm of r1] (r2) {\rrsubj{Moon}{name}{Luna}}&#10;   edge[arrout] node[fill=\bgc] {\rrpred{Moon}{pname}} (v5)&#10;   edge[arrout,bend right=40] node[fill=\bgc] {\rrfpred{Moon}{pname}} (r1);&#10;&#10;\node[lit, right=\shgap of r2.center,anchor=center] (v32) {&quot;Luna&quot;}&#10; edge[arrin] node[fill=\bgc] {\rrpred{Moon}{name}} (r2);&#10;\node[lit, above=\vgap of v32.center,anchor=center] (v22) {\rrtype{Moon}}&#10;  edge[arrin] node[fill=\bgc] {rdf:type} (r2);&#10;\node[lit, below=\vgap of v32.center,anchor=center] (v42) {...}&#10; edge[arrin] node[fill=\bgc] {\rrpred{Moon}{...}} (r2);&#10;&#10;%\node [below right] at (current bounding box.north west) {\large ($G$)};&#10;\end{tikzpicture}&#10;\end{document}&#10;"/>
  <p:tag name="IGUANATEXSIZE" val="50"/>
  <p:tag name="IGUANATEXCURSOR" val="1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0,0261"/>
  <p:tag name="ORIGINALWIDTH" val="433,00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...&#10;&lt;MoonMap&gt; a rr:TriplesMap ;&#10;  rr:logicalTable [ rr:tableName &quot;Moon&quot; ] ;&#10;  rr:subjectMap [&#10;     rr:template &quot;http://ex.org/Moon/name={name}&quot; ;&#10;     rr:class &lt;http://ex.org/Moon&gt; ;&#10;     rr:graph &lt;http://ex.org/graph/SolarSystem&gt; &#10;  ] ;&#10;  rr:predicateObjectMap [&#10;     rr:predicate &lt;http://ex.org/Moon/ref-pname&gt; ;&#10;     rr:objectMap [&#10;         rr:parentTriplesMap &lt;PlanetMap&gt; ;&#10;         rr:joinCondition [&#10;            rr:child &quot;pname&quot; ; rr:parent &quot;name&quot;&#10;         ]&#10;     ] ;&#10;     rr:graphMap [ &#10;        rr:template &quot;http://ex.org/graph/{pname}&quot;&#10;     ] ;&#10;     rr:graph rr:defaultGraph&#10;  ] ; &#10;  rr:predicateObjectMap [&#10;     rr:predicate &lt;http://ex.org/discoveryYear&gt; ;&#10;     rr:objectMap [ rr:column &quot;year&quot; ] ;&#10;     rr:graphMap [ &#10;        rr:template &quot;http://ex.org/graph/{year}&quot;&#10;     ]  &#10;  ]&#10;&#10;\end{verbatim}&#10;\end{document}&#10;"/>
  <p:tag name="IGUANATEXSIZE" val="20"/>
  <p:tag name="IGUANATEXCURSOR" val="5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9,2709"/>
  <p:tag name="ORIGINALWIDTH" val="1981,02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Triples added to named graph(s)}&#10;\end{document}&#10;"/>
  <p:tag name="IGUANATEXSIZE" val="16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5,769"/>
  <p:tag name="ORIGINALWIDTH" val="1863,2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Graphs specified by term maps}&#10;\end{document}&#10;"/>
  <p:tag name="IGUANATEXSIZE" val="16"/>
  <p:tag name="IGUANATEXCURSOR" val="29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8,0193"/>
  <p:tag name="ORIGINALWIDTH" val="2206,80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\texttt{rr:defaultGraph} {\color{gray!70!black}for default graph}&#10;\end{document}&#10;"/>
  <p:tag name="IGUANATEXSIZE" val="16"/>
  <p:tag name="IGUANATEXCURSOR" val="3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8,293"/>
  <p:tag name="ORIGINALWIDTH" val="2109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Zero or many graph maps\\on subject or predicate-object map}&#10;\end{document}&#10;"/>
  <p:tag name="IGUANATEXSIZE" val="16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8,293"/>
  <p:tag name="ORIGINALWIDTH" val="1905,2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Predicate-object maps ``inherit''\\from subject map}&#10;\end{document}&#10;"/>
  <p:tag name="IGUANATEXSIZE" val="16"/>
  <p:tag name="IGUANATEXCURSOR" val="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023,7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Landing}\\&#10;\hline&#10;\schk{ship} &amp; \schk{pname} &amp; \sch{country} &amp; \sch{year}\\[0.5ex]&#10;\hline &#10;Messenger &amp; Mercury &amp; US &amp; 2015\\&#10;Venera 3 &amp; Venus  &amp; USSR  &amp; 1966 \\&#10;%Venera 4 &amp; Venus  &amp; USSR  &amp; 1967 \\&#10;Pioneer &amp; Venus  &amp; US  &amp; 1978 \\&#10;%Pioneer &amp; Venus  &amp; US  &amp; 1978 \\&#10;Mars 2 lander &amp; Ma &amp; USSR &amp; 1971\\&#10;Viking 1 &amp; Mars &amp; US &amp; 1976 \\&#10;Beagle 2 &amp; Mars &amp; EU &amp; 2003\\&#10;Galileo &amp; Jupiter &amp; US &amp; 2003 \\\hline\end{tabular}&#10;&#10;&#10;&#10;&#10;&#10;\end{document}"/>
  <p:tag name="IGUANATEXSIZE" val="15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408,58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9742"/>
  <p:tag name="ORIGINALWIDTH" val="719,70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cm}&#10;\begin{document}&#10;\begin{tikzpicture}&#10;&#10;\node[iri,anchor=center] (r1) {Row1};&#10;\node[lit, right=\hgap of r1.center,anchor=center] (v3) {0.39}&#10; edge[arrin] node[fill=\bgc] {\color{blue}dist} (r1.east);&#10;\node[lit, above=\vgap of v3.center,anchor=center] (v2) {Mercury}&#10;  edge[arrin] node[fill=\bgc] {\color{blue}name} (r1.east);&#10;\node[iri, above=\vgap of v2.center,anchor=center] (v1) {\color{green!50!black}Planet}&#10; edge[arrin] node[fill=\bgc] {type} (r1.east);&#10;\node[lit, below=\vgap of v3.center,anchor=center] (v4) {...}&#10; edge[arrin] node[fill=\bgc] {\color{blue}...} (r1.east);&#10;\node[lit, below=\vgap of v4.center,anchor=center] (v5) {false}&#10; edge[arrin] node[fill=\bgc] {\color{blue}ring} (r1.east);&#10;&#10;\node[iri,anchor=center,right=8cm of r1] (r2) {Row2}&#10;   edge[arrout] node[fill=\bgc] {type} (v1)&#10;   edge[arrout] node[fill=\bgc] {\color{blue}ring} (v5);&#10;&#10;\node[lit, right=\hgap of r2.center,anchor=center] (v32) {0.72}&#10; edge[arrin] node[fill=\bgc] {\color{blue}dist} (r2.east);&#10;\node[lit, above=\vgap of v32.center,anchor=center] (v22) {Venus}&#10;  edge[arrin] node[fill=\bgc] {\color{blue}name} (r2.east);&#10;\node[lit, below=\vgap of v32.center,anchor=center] (v42) {...}&#10; edge[arrin] node[fill=\bgc] {\color{blue}...} (r2.east);&#10;&#10;%\node [below right] at (current bounding box.north west) {\large ($G$)};&#10;\end{tikzpicture}&#10;\end{document}&#10;"/>
  <p:tag name="IGUANATEXSIZE" val="60"/>
  <p:tag name="IGUANATEXCURSOR" val="11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9742"/>
  <p:tag name="ORIGINALWIDTH" val="719,70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cm}&#10;\begin{document}&#10;\begin{tikzpicture}&#10;&#10;\node[iri,anchor=center] (r1) {Row1};&#10;\node[lit, right=\hgap of r1.center,anchor=center] (v3) {0.39}&#10; edge[arrin] node[fill=\bgc] {\color{blue}dist} (r1.east);&#10;\node[lit, above=\vgap of v3.center,anchor=center] (v2) {Mercury}&#10;  edge[arrin] node[fill=\bgc] {\color{blue}name} (r1.east);&#10;\node[iri, above=\vgap of v2.center,anchor=center] (v1) {\color{green!50!black}Planet}&#10; edge[arrin] node[fill=\bgc] {type} (r1.east);&#10;\node[lit, below=\vgap of v3.center,anchor=center] (v4) {...}&#10; edge[arrin] node[fill=\bgc] {\color{blue}...} (r1.east);&#10;\node[lit, below=\vgap of v4.center,anchor=center] (v5) {false}&#10; edge[arrin] node[fill=\bgc] {\color{blue}ring} (r1.east);&#10;&#10;\node[iri,anchor=center,right=8cm of r1] (r2) {Row2}&#10;   edge[arrout] node[fill=\bgc] {type} (v1)&#10;   edge[arrout] node[fill=\bgc] {\color{blue}ring} (v5);&#10;&#10;\node[lit, right=\hgap of r2.center,anchor=center] (v32) {0.72}&#10; edge[arrin] node[fill=\bgc] {\color{blue}dist} (r2.east);&#10;\node[lit, above=\vgap of v32.center,anchor=center] (v22) {Venus}&#10;  edge[arrin] node[fill=\bgc] {\color{blue}name} (r2.east);&#10;\node[lit, below=\vgap of v32.center,anchor=center] (v42) {...}&#10; edge[arrin] node[fill=\bgc] {\color{blue}...} (r2.east);&#10;&#10;%\node [below right] at (current bounding box.north west) {\large ($G$)};&#10;\end{tikzpicture}&#10;\end{document}&#10;"/>
  <p:tag name="IGUANATEXSIZE" val="60"/>
  <p:tag name="IGUANATEXCURSOR" val="11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9742"/>
  <p:tag name="ORIGINALWIDTH" val="719,70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cm}&#10;\begin{document}&#10;\begin{tikzpicture}&#10;&#10;\node[iri,anchor=center] (r1) {Row1};&#10;\node[lit, right=\hgap of r1.center,anchor=center] (v3) {0.39}&#10; edge[arrin] node[fill=\bgc] {\color{blue}dist} (r1.east);&#10;\node[lit, above=\vgap of v3.center,anchor=center] (v2) {Mercury}&#10;  edge[arrin] node[fill=\bgc] {\color{blue}name} (r1.east);&#10;\node[iri, above=\vgap of v2.center,anchor=center] (v1) {\color{green!50!black}Planet}&#10; edge[arrin] node[fill=\bgc] {type} (r1.east);&#10;\node[lit, below=\vgap of v3.center,anchor=center] (v4) {...}&#10; edge[arrin] node[fill=\bgc] {\color{blue}...} (r1.east);&#10;\node[lit, below=\vgap of v4.center,anchor=center] (v5) {false}&#10; edge[arrin] node[fill=\bgc] {\color{blue}ring} (r1.east);&#10;&#10;\node[iri,anchor=center,right=8cm of r1] (r2) {Row2}&#10;   edge[arrout] node[fill=\bgc] {type} (v1)&#10;   edge[arrout] node[fill=\bgc] {\color{blue}ring} (v5);&#10;&#10;\node[lit, right=\hgap of r2.center,anchor=center] (v32) {0.72}&#10; edge[arrin] node[fill=\bgc] {\color{blue}dist} (r2.east);&#10;\node[lit, above=\vgap of v32.center,anchor=center] (v22) {Venus}&#10;  edge[arrin] node[fill=\bgc] {\color{blue}name} (r2.east);&#10;\node[lit, below=\vgap of v32.center,anchor=center] (v42) {...}&#10; edge[arrin] node[fill=\bgc] {\color{blue}...} (r2.east);&#10;&#10;%\node [below right] at (current bounding box.north west) {\large ($G$)};&#10;\end{tikzpicture}&#10;\end{document}&#10;"/>
  <p:tag name="IGUANATEXSIZE" val="60"/>
  <p:tag name="IGUANATEXCURSOR" val="11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9742"/>
  <p:tag name="ORIGINALWIDTH" val="719,70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cm}&#10;\begin{document}&#10;\begin{tikzpicture}&#10;&#10;\node[iri,anchor=center] (r1) {Row1};&#10;\node[lit, right=\hgap of r1.center,anchor=center] (v3) {0.39}&#10; edge[arrin] node[fill=\bgc] {\color{blue}dist} (r1.east);&#10;\node[lit, above=\vgap of v3.center,anchor=center] (v2) {Mercury}&#10;  edge[arrin] node[fill=\bgc] {\color{blue}name} (r1.east);&#10;\node[iri, above=\vgap of v2.center,anchor=center] (v1) {\color{green!50!black}Planet}&#10; edge[arrin] node[fill=\bgc] {type} (r1.east);&#10;\node[lit, below=\vgap of v3.center,anchor=center] (v4) {...}&#10; edge[arrin] node[fill=\bgc] {\color{blue}...} (r1.east);&#10;\node[lit, below=\vgap of v4.center,anchor=center] (v5) {false}&#10; edge[arrin] node[fill=\bgc] {\color{blue}ring} (r1.east);&#10;&#10;\node[iri,anchor=center,right=8cm of r1] (r2) {Row2}&#10;   edge[arrout] node[fill=\bgc] {type} (v1)&#10;   edge[arrout] node[fill=\bgc] {\color{blue}ring} (v5);&#10;&#10;\node[lit, right=\hgap of r2.center,anchor=center] (v32) {0.72}&#10; edge[arrin] node[fill=\bgc] {\color{blue}dist} (r2.east);&#10;\node[lit, above=\vgap of v32.center,anchor=center] (v22) {Venus}&#10;  edge[arrin] node[fill=\bgc] {\color{blue}name} (r2.east);&#10;\node[lit, below=\vgap of v32.center,anchor=center] (v42) {...}&#10; edge[arrin] node[fill=\bgc] {\color{blue}...} (r2.east);&#10;&#10;%\node [below right] at (current bounding box.north west) {\large ($G$)};&#10;\end{tikzpicture}&#10;\end{document}&#10;"/>
  <p:tag name="IGUANATEXSIZE" val="60"/>
  <p:tag name="IGUANATEXCURSOR" val="11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9742"/>
  <p:tag name="ORIGINALWIDTH" val="719,70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cm}&#10;\begin{document}&#10;\begin{tikzpicture}&#10;&#10;\node[iri,anchor=center] (r1) {Row1};&#10;\node[lit, right=\hgap of r1.center,anchor=center] (v3) {0.39}&#10; edge[arrin] node[fill=\bgc] {\color{blue}dist} (r1.east);&#10;\node[lit, above=\vgap of v3.center,anchor=center] (v2) {Mercury}&#10;  edge[arrin] node[fill=\bgc] {\color{blue}name} (r1.east);&#10;\node[iri, above=\vgap of v2.center,anchor=center] (v1) {\color{green!50!black}Planet}&#10; edge[arrin] node[fill=\bgc] {type} (r1.east);&#10;\node[lit, below=\vgap of v3.center,anchor=center] (v4) {...}&#10; edge[arrin] node[fill=\bgc] {\color{blue}...} (r1.east);&#10;\node[lit, below=\vgap of v4.center,anchor=center] (v5) {false}&#10; edge[arrin] node[fill=\bgc] {\color{blue}ring} (r1.east);&#10;&#10;\node[iri,anchor=center,right=8cm of r1] (r2) {Row2}&#10;   edge[arrout] node[fill=\bgc] {type} (v1)&#10;   edge[arrout] node[fill=\bgc] {\color{blue}ring} (v5);&#10;&#10;\node[lit, right=\hgap of r2.center,anchor=center] (v32) {0.72}&#10; edge[arrin] node[fill=\bgc] {\color{blue}dist} (r2.east);&#10;\node[lit, above=\vgap of v32.center,anchor=center] (v22) {Venus}&#10;  edge[arrin] node[fill=\bgc] {\color{blue}name} (r2.east);&#10;\node[lit, below=\vgap of v32.center,anchor=center] (v42) {...}&#10; edge[arrin] node[fill=\bgc] {\color{blue}...} (r2.east);&#10;&#10;%\node [below right] at (current bounding box.north west) {\large ($G$)};&#10;\end{tikzpicture}&#10;\end{document}&#10;"/>
  <p:tag name="IGUANATEXSIZE" val="60"/>
  <p:tag name="IGUANATEXCURSOR" val="11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9742"/>
  <p:tag name="ORIGINALWIDTH" val="719,70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cm}&#10;\begin{document}&#10;\begin{tikzpicture}&#10;&#10;\node[iri,anchor=center] (r1) {Row1};&#10;\node[lit, right=\hgap of r1.center,anchor=center] (v3) {0.39}&#10; edge[arrin] node[fill=\bgc] {\color{blue}dist} (r1.east);&#10;\node[lit, above=\vgap of v3.center,anchor=center] (v2) {Mercury}&#10;  edge[arrin] node[fill=\bgc] {\color{blue}name} (r1.east);&#10;\node[iri, above=\vgap of v2.center,anchor=center] (v1) {\color{green!50!black}Planet}&#10; edge[arrin] node[fill=\bgc] {type} (r1.east);&#10;\node[lit, below=\vgap of v3.center,anchor=center] (v4) {...}&#10; edge[arrin] node[fill=\bgc] {\color{blue}...} (r1.east);&#10;\node[lit, below=\vgap of v4.center,anchor=center] (v5) {false}&#10; edge[arrin] node[fill=\bgc] {\color{blue}ring} (r1.east);&#10;&#10;\node[iri,anchor=center,right=8cm of r1] (r2) {Row2}&#10;   edge[arrout] node[fill=\bgc] {type} (v1)&#10;   edge[arrout] node[fill=\bgc] {\color{blue}ring} (v5);&#10;&#10;\node[lit, right=\hgap of r2.center,anchor=center] (v32) {0.72}&#10; edge[arrin] node[fill=\bgc] {\color{blue}dist} (r2.east);&#10;\node[lit, above=\vgap of v32.center,anchor=center] (v22) {Venus}&#10;  edge[arrin] node[fill=\bgc] {\color{blue}name} (r2.east);&#10;\node[lit, below=\vgap of v32.center,anchor=center] (v42) {...}&#10; edge[arrin] node[fill=\bgc] {\color{blue}...} (r2.east);&#10;&#10;%\node [below right] at (current bounding box.north west) {\large ($G$)};&#10;\end{tikzpicture}&#10;\end{document}&#10;"/>
  <p:tag name="IGUANATEXSIZE" val="60"/>
  <p:tag name="IGUANATEXCURSOR" val="11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4802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2cm}&#10;\renewcommand{\hgap}{8cm}&#10;\begin{document}&#10;\begin{tikzpicture}&#10;&#10;\node[iri,anchor=center] (r1) {\rrsubj{Planet}{name}{Mercury}};&#10;\node[lit, right=\hgap of r1.center,anchor=center] (v3) {&quot;0.39&quot;\mdt xsd:float}&#10; edge[arrin] node[fill=\bgc] {\rrpred{Planet}{dist}} (r1);&#10;\node[lit, above=\vgap of v3.center,anchor=center] (v2) {&quot;Mercury&quot;}&#10;  edge[arrin] node[fill=\bgc] {\rrpred{Planet}{name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false&quot;\mdt xsd:boolean}&#10; edge[arrin] node[fill=\bgc] {\rrpred{Planet}{ring}} (r1);&#10;&#10;\node[iri,anchor=center,right=9.8cm of r1] (r2) {\rrsubj{Planet}{name}{Venus}}&#10;   edge[arrout] node[fill=\bgc] {rdf:type} (v1)&#10;   edge[arrout] node[fill=\bgc] {\rrpred{Planet}{ring}} (v5);&#10;&#10;\node[lit, right=\hgap of r2.center,anchor=center] (v32) {&quot;0.72&quot;\mdt xsd:float}&#10; edge[arrin] node[fill=\bgc] {\rrpred{Planet}{dist}} (r2);&#10;\node[lit, above=\vgap of v32.center,anchor=center] (v22) {&quot;Venus&quot;}&#10;  edge[arrin] node[fill=\bgc] {\rrpred{Planet}{name}} (r2);&#10;\node[lit, below=\vgap of v32.center,anchor=center] (v42) {...}&#10; edge[arrin] node[fill=\bgc] {\rrpred{Planet}{...}} (r2);&#10;&#10;%\node [below right] at (current bounding box.north west) {\large ($G$)};&#10;\end{tikzpicture}&#10;\end{document}&#10;"/>
  <p:tag name="IGUANATEXSIZE" val="50"/>
  <p:tag name="IGUANATEXCURSOR" val="16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7,89465"/>
  <p:tag name="ORIGINALWIDTH" val="720,689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base : &lt;http://ex.org/&gt;.&#10;@prefix rdf: &lt;http://www.w3.org/1999/02/22-rdf-syntax-ns#&gt;.&#10;@prefix xsd: &lt;http://www.w3.org/2001/XMLSchema#&gt;.&#10;\end{verbatim}&#10;\end{document}&#10;"/>
  <p:tag name="IGUANATEXSIZE" val="20"/>
  <p:tag name="IGUANATEXCURSOR" val="2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2942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setlength{\tabcolsep}{1ex}&#10;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264,5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setlength{\tabcolsep}{1ex}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,1538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1cm}&#10;\newcommand{\shgap}{5cm}&#10;\renewcommand{\hgap}{7cm}&#10;\begin{document}&#10;\begin{tikzpicture}&#10;&#10;\node[iri,anchor=center] (r1) {\rrsubj{Planet}{name}{Earth}};&#10;\node[lit, left=\hgap of r1.center,anchor=center] (v3) {&quot;288&quot;\mdt xsd:int}&#10; edge[arrin] node[fill=\bgc] {\rrpred{Planet}{temp}} (r1);&#10;\node[lit, above=\vgap of v3.center,anchor=center] (v2) {&quot;false&quot;\mdt xsd:boolean}&#10;  edge[arrin] node[fill=\bgc] {\rrpred{Planet}{ring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Earth&quot;}&#10; edge[arrin] node[fill=\bgc] {\rrpred{Planet}{name}} (r1);&#10;&#10;\node[iri,anchor=center,right=3cm of r1] (r2) {\rrsubj{Moon}{name}{Luna}}&#10;   edge[arrout] node[fill=\bgc] {\rrpred{Moon}{pname}} (v5);&#10;&#10;\node[lit, right=\shgap of r2.center,anchor=center] (v32) {&quot;Luna&quot;}&#10; edge[arrin] node[fill=\bgc] {\rrpred{Moon}{name}} (r2);&#10;\node[lit, above=\vgap of v32.center,anchor=center] (v22) {\rrtype{Moon}}&#10;  edge[arrin] node[fill=\bgc] {rdf:type} (r2);&#10;\node[lit, below=\vgap of v32.center,anchor=center] (v42) {...}&#10; edge[arrin] node[fill=\bgc] {\rrpred{Moon}{...}} (r2);&#10;&#10;%\node [below right] at (current bounding box.north west) {\large ($G$)};&#10;\end{tikzpicture}&#10;\end{document}&#10;"/>
  <p:tag name="IGUANATEXSIZE" val="50"/>
  <p:tag name="IGUANATEXCURSOR" val="1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2942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setlength{\tabcolsep}{1ex}&#10;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264,5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setlength{\tabcolsep}{1ex}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,1538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1cm}&#10;\newcommand{\shgap}{5cm}&#10;\renewcommand{\hgap}{7cm}&#10;\begin{document}&#10;\begin{tikzpicture}&#10;&#10;\node[iri,anchor=center] (r1) {\rrsubj{Planet}{name}{Earth}};&#10;\node[lit, left=\hgap of r1.center,anchor=center] (v3) {&quot;288&quot;\mdt xsd:int}&#10; edge[arrin] node[fill=\bgc] {\rrpred{Planet}{temp}} (r1);&#10;\node[lit, above=\vgap of v3.center,anchor=center] (v2) {&quot;false&quot;\mdt xsd:boolean}&#10;  edge[arrin] node[fill=\bgc] {\rrpred{Planet}{ring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Earth&quot;}&#10; edge[arrin] node[fill=\bgc] {\rrpred{Planet}{name}} (r1);&#10;&#10;\node[iri,anchor=center,right=3cm of r1] (r2) {\rrsubj{Moon}{name}{Luna}}&#10;   edge[arrout] node[fill=\bgc] {\rrpred{Moon}{pname}} (v5)&#10;   edge[arrout,bend right=40] node[fill=\bgc] {\rrfpred{Moon}{pname}} (r1);&#10;&#10;\node[lit, right=\shgap of r2.center,anchor=center] (v32) {&quot;Luna&quot;}&#10; edge[arrin] node[fill=\bgc] {\rrpred{Moon}{name}} (r2);&#10;\node[lit, above=\vgap of v32.center,anchor=center] (v22) {\rrtype{Moon}}&#10;  edge[arrin] node[fill=\bgc] {rdf:type} (r2);&#10;\node[lit, below=\vgap of v32.center,anchor=center] (v42) {...}&#10; edge[arrin] node[fill=\bgc] {\rrpred{Moon}{...}} (r2);&#10;&#10;%\node [below right] at (current bounding box.north west) {\large ($G$)};&#10;\end{tikzpicture}&#10;\end{document}&#10;"/>
  <p:tag name="IGUANATEXSIZE" val="50"/>
  <p:tag name="IGUANATEXCURSOR" val="1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2942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setlength{\tabcolsep}{1ex}&#10;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264,5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setlength{\tabcolsep}{1ex}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,1538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1cm}&#10;\newcommand{\shgap}{5cm}&#10;\renewcommand{\hgap}{7cm}&#10;\begin{document}&#10;\begin{tikzpicture}&#10;&#10;\node[iri,anchor=center] (r1) {\rrsubj{Planet}{name}{Earth}};&#10;\node[lit, left=\hgap of r1.center,anchor=center] (v3) {&quot;288&quot;\mdt xsd:int}&#10; edge[arrin] node[fill=\bgc] {\rrpred{Planet}{temp}} (r1);&#10;\node[lit, above=\vgap of v3.center,anchor=center] (v2) {&quot;false&quot;\mdt xsd:boolean}&#10;  edge[arrin] node[fill=\bgc] {\rrpred{Planet}{ring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Earth&quot;}&#10; edge[arrin] node[fill=\bgc] {\rrpred{Planet}{name}} (r1);&#10;&#10;\node[iri,anchor=center,right=3cm of r1] (r2) {\rrsubj{Moon}{name}{Luna}}&#10;   edge[arrout] node[fill=\bgc] {\rrpred{Moon}{pname}} (v5)&#10;   edge[arrout,bend right=40] node[fill=\bgc] {\rrfpred{Moon}{pname}} (r1);&#10;&#10;\node[lit, right=\shgap of r2.center,anchor=center] (v32) {&quot;Luna&quot;}&#10; edge[arrin] node[fill=\bgc] {\rrpred{Moon}{name}} (r2);&#10;\node[lit, above=\vgap of v32.center,anchor=center] (v22) {\rrtype{Moon}}&#10;  edge[arrin] node[fill=\bgc] {rdf:type} (r2);&#10;\node[lit, below=\vgap of v32.center,anchor=center] (v42) {...}&#10; edge[arrin] node[fill=\bgc] {\rrpred{Moon}{...}} (r2);&#10;&#10;%\node [below right] at (current bounding box.north west) {\large ($G$)};&#10;\end{tikzpicture}&#10;\end{document}&#10;"/>
  <p:tag name="IGUANATEXSIZE" val="50"/>
  <p:tag name="IGUANATEXCURSOR" val="13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2942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setlength{\tabcolsep}{1ex}&#10;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264,5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setlength{\tabcolsep}{1ex}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,1538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1cm}&#10;\newcommand{\shgap}{5cm}&#10;\renewcommand{\hgap}{7cm}&#10;\begin{document}&#10;\begin{tikzpicture}&#10;&#10;\node[iri,anchor=center] (r1) {\rrsubj{Planet}{name}{Earth}};&#10;\node[lit, left=\hgap of r1.center,anchor=center] (v3) {&quot;288&quot;\mdt xsd:int}&#10; edge[arrin] node[fill=\bgc] {\rrpred{Planet}{temp}} (r1);&#10;\node[lit, above=\vgap of v3.center,anchor=center] (v2) {&quot;false&quot;\mdt xsd:boolean}&#10;  edge[arrin] node[fill=\bgc] {\rrpred{Planet}{ring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Earth&quot;}&#10; edge[arrin] node[fill=\bgc] {\rrpred{Planet}{name}} (r1);&#10;&#10;\node[iri,anchor=center,right=3cm of r1] (r2) {\rrsubj{Moon}{name}{Luna}}&#10;   edge[arrout] node[fill=\bgc] {\rrpred{Moon}{pname}} (v5)&#10;   edge[arrout,bend right=40] node[fill=\bgc] {\rrfpred{Moon}{pname}} (r1);&#10;&#10;\node[lit, right=\shgap of r2.center,anchor=center] (v32) {&quot;Luna&quot;}&#10; edge[arrin] node[fill=\bgc] {\rrpred{Moon}{name}} (r2);&#10;\node[lit, above=\vgap of v32.center,anchor=center] (v22) {\rrtype{Moon}}&#10;  edge[arrin] node[fill=\bgc] {rdf:type} (r2);&#10;\node[lit, below=\vgap of v32.center,anchor=center] (v42) {...}&#10; edge[arrin] node[fill=\bgc] {\rrpred{Moon}{...}} (r2);&#10;&#10;%\node [below right] at (current bounding box.north west) {\large ($G$)};&#10;\end{tikzpicture}&#10;\end{document}&#10;"/>
  <p:tag name="IGUANATEXSIZE" val="50"/>
  <p:tag name="IGUANATEXCURSOR" val="1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2942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setlength{\tabcolsep}{1ex}&#10;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264,5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setlength{\tabcolsep}{1ex}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,1538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1cm}&#10;\newcommand{\shgap}{5cm}&#10;\renewcommand{\hgap}{7cm}&#10;\begin{document}&#10;\begin{tikzpicture}&#10;&#10;\node[iri,anchor=center] (r1) {\rrsubj{Planet}{name}{Earth}};&#10;\node[lit, left=\hgap of r1.center,anchor=center] (v3) {&quot;288&quot;\mdt xsd:int}&#10; edge[arrin] node[fill=\bgc] {\rrpred{Planet}{temp}} (r1);&#10;\node[lit, above=\vgap of v3.center,anchor=center] (v2) {&quot;false&quot;\mdt xsd:boolean}&#10;  edge[arrin] node[fill=\bgc] {\rrpred{Planet}{ring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Earth&quot;}&#10; edge[arrin] node[fill=\bgc] {\rrpred{Planet}{name}} (r1);&#10;&#10;\node[iri,anchor=center,right=3cm of r1] (r2) {\rrsubj{Moon}{name}{Luna}}&#10;   edge[arrout] node[fill=\bgc] {\rrpred{Moon}{pname}} (v5)&#10;   edge[arrout,bend right=40] node[fill=\bgc] {\rrfpred{Moon}{pname}} (r1);&#10;&#10;\node[lit, right=\shgap of r2.center,anchor=center] (v32) {&quot;Luna&quot;}&#10; edge[arrin] node[fill=\bgc] {\rrpred{Moon}{name}} (r2);&#10;\node[lit, above=\vgap of v32.center,anchor=center] (v22) {\rrtype{Moon}}&#10;  edge[arrin] node[fill=\bgc] {rdf:type} (r2);&#10;%\node [below right] at (current bounding box.north west) {\large ($G$)};&#10;\end{tikzpicture}&#10;\end{document}&#10;"/>
  <p:tag name="IGUANATEXSIZE" val="50"/>
  <p:tag name="IGUANATEXCURSOR" val="15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2942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setlength{\tabcolsep}{1ex}&#10;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2264,5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setlength{\tabcolsep}{1ex}&#10;\begin{tabular}{l l l r}&#10;\rlt{Moon}\\&#10;\hline&#10;\schk{name} &amp; \sch{pname} &amp; \sch{discoverer} &amp; \sch{year}\\[0.5ex]&#10;\hline &#10;Luna &amp; Earth &amp; $\bot$ &amp; $\bot$\\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\hline&#10;\end{tabular}&#10;&#10;&#10;&#10;&#10;&#10;\end{document}"/>
  <p:tag name="IGUANATEXSIZE" val="15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,1538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1cm}&#10;\newcommand{\shgap}{5cm}&#10;\renewcommand{\hgap}{7cm}&#10;\begin{document}&#10;\begin{tikzpicture}&#10;&#10;\node[iri,anchor=center] (r1) {\rrsubj{Planet}{name}{Earth}};&#10;\node[lit, left=\hgap of r1.center,anchor=center] (v3) {&quot;288&quot;\mdt xsd:int}&#10; edge[arrin] node[fill=\bgc] {\rrpred{Planet}{temp}} (r1);&#10;\node[lit, above=\vgap of v3.center,anchor=center] (v2) {&quot;false&quot;\mdt xsd:boolean}&#10;  edge[arrin] node[fill=\bgc] {\rrpred{Planet}{ring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Earth&quot;}&#10; edge[arrin] node[fill=\bgc] {\rrpred{Planet}{name}} (r1);&#10;&#10;\node[iri,anchor=center,right=3cm of r1] (r2) {\rrsubj{Moon}{name}{Luna}}&#10;   edge[arrout] node[fill=\bgc] {\rrpred{Moon}{pname}} (v5)&#10;   edge[arrout,bend right=40] node[fill=\bgc] {\rrfpred{Moon}{pname}} (r1);&#10;&#10;\node[lit, right=\shgap of r2.center,anchor=center] (v32) {&quot;Luna&quot;}&#10; edge[arrin] node[fill=\bgc] {\rrpred{Moon}{name}} (r2);&#10;\node[lit, above=\vgap of v32.center,anchor=center] (v22) {\rrtype{Moon}}&#10;  edge[arrin] node[fill=\bgc] {rdf:type} (r2);&#10;%\node [below right] at (current bounding box.north west) {\large ($G$)};&#10;\end{tikzpicture}&#10;\end{document}&#10;"/>
  <p:tag name="IGUANATEXSIZE" val="50"/>
  <p:tag name="IGUANATEXCURSOR" val="15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4802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2cm}&#10;\renewcommand{\hgap}{8cm}&#10;\begin{document}&#10;\begin{tikzpicture}&#10;&#10;\node[iri,anchor=center] (r1) {\rrsubj{Planet}{name}{Mercury}};&#10;\node[lit, right=\hgap of r1.center,anchor=center] (v3) {&quot;0.39&quot;\mdt xsd:float}&#10; edge[arrin] node[fill=\bgc] {\rrpred{Planet}{dist}} (r1);&#10;\node[lit, above=\vgap of v3.center,anchor=center] (v2) {&quot;Mercury&quot;}&#10;  edge[arrin] node[fill=\bgc] {\rrpred{Planet}{name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false&quot;\mdt xsd:boolean}&#10; edge[arrin] node[fill=\bgc] {\rrpred{Planet}{ring}} (r1);&#10;&#10;\node[iri,anchor=center,right=9.8cm of r1] (r2) {\rrsubj{Planet}{name}{Venus}}&#10;   edge[arrout] node[fill=\bgc] {rdf:type} (v1)&#10;   edge[arrout] node[fill=\bgc] {\rrpred{Planet}{ring}} (v5);&#10;&#10;\node[lit, right=\hgap of r2.center,anchor=center] (v32) {&quot;0.72&quot;\mdt xsd:float}&#10; edge[arrin] node[fill=\bgc] {\rrpred{Planet}{dist}} (r2);&#10;\node[lit, above=\vgap of v32.center,anchor=center] (v22) {&quot;Venus&quot;}&#10;  edge[arrin] node[fill=\bgc] {\rrpred{Planet}{name}} (r2);&#10;\node[lit, below=\vgap of v32.center,anchor=center] (v42) {...}&#10; edge[arrin] node[fill=\bgc] {\rrpred{Planet}{...}} (r2);&#10;&#10;%\node [below right] at (current bounding box.north west) {\large ($G$)};&#10;\end{tikzpicture}&#10;\end{document}&#10;"/>
  <p:tag name="IGUANATEXSIZE" val="50"/>
  <p:tag name="IGUANATEXCURSOR" val="16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7,89465"/>
  <p:tag name="ORIGINALWIDTH" val="720,689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base : &lt;http://ex.org/&gt;.&#10;@prefix rdf: &lt;http://www.w3.org/1999/02/22-rdf-syntax-ns#&gt;.&#10;@prefix xsd: &lt;http://www.w3.org/2001/XMLSchema#&gt;.&#10;\end{verbatim}&#10;\end{document}&#10;"/>
  <p:tag name="IGUANATEXSIZE" val="20"/>
  <p:tag name="IGUANATEXCURSOR" val="2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y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9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4802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2cm}&#10;\renewcommand{\hgap}{8cm}&#10;\begin{document}&#10;\begin{tikzpicture}&#10;&#10;\node[iri,anchor=center] (r1) {\rrsubj{Planet}{name}{Mercury}};&#10;\node[lit, right=\hgap of r1.center,anchor=center] (v3) {&quot;0.39&quot;\mdt xsd:float}&#10; edge[arrin] node[fill=\bgc] {\rrpred{Planet}{dist}} (r1);&#10;\node[lit, above=\vgap of v3.center,anchor=center] (v2) {&quot;Mercury&quot;}&#10;  edge[arrin] node[fill=\bgc] {\rrpred{Planet}{name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false&quot;\mdt xsd:boolean}&#10; edge[arrin] node[fill=\bgc] {\rrpred{Planet}{ring}} (r1);&#10;&#10;\node[iri,anchor=center,right=9.8cm of r1] (r2) {\rrsubj{Planet}{name}{Venus}}&#10;   edge[arrout] node[fill=\bgc] {rdf:type} (v1)&#10;   edge[arrout] node[fill=\bgc] {\rrpred{Planet}{ring}} (v5);&#10;&#10;\node[lit, right=\hgap of r2.center,anchor=center] (v32) {&quot;0.72&quot;\mdt xsd:float}&#10; edge[arrin] node[fill=\bgc] {\rrpred{Planet}{dist}} (r2);&#10;\node[lit, above=\vgap of v32.center,anchor=center] (v22) {&quot;Venus&quot;}&#10;  edge[arrin] node[fill=\bgc] {\rrpred{Planet}{name}} (r2);&#10;\node[lit, below=\vgap of v32.center,anchor=center] (v42) {...}&#10; edge[arrin] node[fill=\bgc] {\rrpred{Planet}{...}} (r2);&#10;&#10;%\node [below right] at (current bounding box.north west) {\large ($G$)};&#10;\end{tikzpicture}&#10;\end{document}&#10;"/>
  <p:tag name="IGUANATEXSIZE" val="50"/>
  <p:tag name="IGUANATEXCURSOR" val="16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7,89465"/>
  <p:tag name="ORIGINALWIDTH" val="720,689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base : &lt;http://ex.org/&gt;.&#10;@prefix rdf: &lt;http://www.w3.org/1999/02/22-rdf-syntax-ns#&gt;.&#10;@prefix xsd: &lt;http://www.w3.org/2001/XMLSchema#&gt;.&#10;\end{verbatim}&#10;\end{document}&#10;"/>
  <p:tag name="IGUANATEXSIZE" val="20"/>
  <p:tag name="IGUANATEXCURSOR" val="2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43,4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rr: &lt;http://www.w3.org/ns/r2rml#&gt;.&#10;@prefix xsd: &lt;http://www.w3.org/2001/XMLSchema#&gt;.&#10;@base &lt;http://rr.org/astro#&gt;.&#10;&#10;&lt;PlanetMap&gt; a rr:TriplesMap ;&#10;&#10;  rr:logicalTable [ rr:tableName &quot;Planet&quot; ] ;&#10;&#10;  rr:subjectMap [&#10;     rr:template &quot;http://ex.org/Planet/name={name}&quot; ;&#10;     rr:class &lt;http://ex.org/Planet&gt;&#10;  ] ;&#10;&#10;  rr:predicateObjectMap [&#10;     rr:predicate &lt;http://ex.org/Planet#name&gt; ;&#10;     rr:objectMap [ rr:column &quot;name&quot; ]&#10;  ] ;&#10;&#10;  rr:predicateObjectMap [&#10;     rr:predicate &lt;http://ex.org/Planet#dist&gt; ;&#10;     rr:objectMap [ rr:column &quot;dist&quot; ; rr:datatype xsd:float ]&#10;  ] ;&#10;  ...&#10;\end{verbatim}&#10;\end{document}&#10;"/>
  <p:tag name="IGUANATEXSIZE" val="20"/>
  <p:tag name="IGUANATEXCURSOR" val="4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y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9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4802"/>
  <p:tag name="ORIGINALWIDTH" val="719,7074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usepackage{C:/Users/ahogan/Documents/Teaching/WdD/macros/wdd}&#10;\pagestyle{empty}&#10;&#10;\renewcommand{\bgc}{white}&#10;\renewcommand{\vgap}{1.2cm}&#10;\renewcommand{\hgap}{8cm}&#10;\begin{document}&#10;\begin{tikzpicture}&#10;&#10;\node[iri,anchor=center] (r1) {\rrsubj{Planet}{name}{Mercury}};&#10;\node[lit, right=\hgap of r1.center,anchor=center] (v3) {&quot;0.39&quot;\mdt xsd:float}&#10; edge[arrin] node[fill=\bgc] {\rrpred{Planet}{dist}} (r1);&#10;\node[lit, above=\vgap of v3.center,anchor=center] (v2) {&quot;Mercury&quot;}&#10;  edge[arrin] node[fill=\bgc] {\rrpred{Planet}{name}} (r1);&#10;\node[iri, above=\vgap of v2.center,anchor=center] (v1) {\rrtype{Planet}}&#10; edge[arrin] node[fill=\bgc] {rdf:type} (r1);&#10;\node[lit, below=\vgap of v3.center,anchor=center] (v4) {...}&#10; edge[arrin] node[fill=\bgc] {\rrpred{Planet}{...}} (r1);&#10;\node[lit, below=\vgap of v4.center,anchor=center] (v5) {&quot;false&quot;\mdt xsd:boolean}&#10; edge[arrin] node[fill=\bgc] {\rrpred{Planet}{ring}} (r1);&#10;&#10;\node[iri,anchor=center,right=9.8cm of r1] (r2) {\rrsubj{Planet}{name}{Venus}}&#10;   edge[arrout] node[fill=\bgc] {rdf:type} (v1)&#10;   edge[arrout] node[fill=\bgc] {\rrpred{Planet}{ring}} (v5);&#10;&#10;\node[lit, right=\hgap of r2.center,anchor=center] (v32) {&quot;0.72&quot;\mdt xsd:float}&#10; edge[arrin] node[fill=\bgc] {\rrpred{Planet}{dist}} (r2);&#10;\node[lit, above=\vgap of v32.center,anchor=center] (v22) {&quot;Venus&quot;}&#10;  edge[arrin] node[fill=\bgc] {\rrpred{Planet}{name}} (r2);&#10;\node[lit, below=\vgap of v32.center,anchor=center] (v42) {...}&#10; edge[arrin] node[fill=\bgc] {\rrpred{Planet}{...}} (r2);&#10;&#10;%\node [below right] at (current bounding box.north west) {\large ($G$)};&#10;\end{tikzpicture}&#10;\end{document}&#10;"/>
  <p:tag name="IGUANATEXSIZE" val="50"/>
  <p:tag name="IGUANATEXCURSOR" val="16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7,89465"/>
  <p:tag name="ORIGINALWIDTH" val="720,689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base : &lt;http://ex.org/&gt;.&#10;@prefix rdf: &lt;http://www.w3.org/1999/02/22-rdf-syntax-ns#&gt;.&#10;@prefix xsd: &lt;http://www.w3.org/2001/XMLSchema#&gt;.&#10;\end{verbatim}&#10;\end{document}&#10;"/>
  <p:tag name="IGUANATEXSIZE" val="20"/>
  <p:tag name="IGUANATEXCURSOR" val="2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43,4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rr: &lt;http://www.w3.org/ns/r2rml#&gt;.&#10;@prefix xsd: &lt;http://www.w3.org/2001/XMLSchema#&gt;.&#10;@base &lt;http://rr.org/astro#&gt;.&#10;&#10;&lt;PlanetMap&gt; a rr:TriplesMap ;&#10;&#10;  rr:logicalTable [ rr:tableName &quot;Planet&quot; ] ;&#10;&#10;  rr:subjectMap [&#10;     rr:template &quot;http://ex.org/Planet/name={name}&quot; ;&#10;     rr:class &lt;http://ex.org/Planet&gt;&#10;  ] ;&#10;&#10;  rr:predicateObjectMap [&#10;     rr:predicate &lt;http://ex.org/Planet#name&gt; ;&#10;     rr:objectMap [ rr:column &quot;name&quot; ]&#10;  ] ;&#10;&#10;  rr:predicateObjectMap [&#10;     rr:predicate &lt;http://ex.org/Planet#dist&gt; ;&#10;     rr:objectMap [ rr:column &quot;dist&quot; ; rr:datatype xsd:float ]&#10;  ] ;&#10;  ...&#10;\end{verbatim}&#10;\end{document}&#10;"/>
  <p:tag name="IGUANATEXSIZE" val="20"/>
  <p:tag name="IGUANATEXCURSOR" val="4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7,825"/>
  <p:tag name="ORIGINALWIDTH" val="2907,4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\textsc{\color{violet}Option 1:} {\color{gray!70!black}Specify table name:}&#10;\vspace{-0.8em}\normalsize&#10;\begin{verbatim}&#10;  ... &#10;  rr:logicalTable [ rr:tableName &quot;Planet&quot; ] ; &#10;  ...&#10;\end{verbatim}&#10;\end{document}&#10;"/>
  <p:tag name="IGUANATEXSIZE" val="16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66,177"/>
  <p:tag name="ORIGINALWIDTH" val="3563,7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\textsc{\color{violet}Option 2:} {\color{gray!70!black}Specify SQL query:}&#10;\vspace{-0.8em}\normalsize&#10;\begin{verbatim}&#10;  ... &#10;  rr:logicalTable [ &#10;      rr:sqlQuery &quot;SELECT * FROM Planet WHERE dist&gt;1&quot; ;&#10;      rr:sqlVersion rr:SQL2008&#10;  ] ; &#10;  ...&#10;\end{verbatim}&#10;\color{gray}(\texttt{rr:sqlVersion} is optional)&#10;\end{document}&#10;"/>
  <p:tag name="IGUANATEXSIZE" val="16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10,391"/>
  <p:tag name="ORIGINALWIDTH" val="2520,3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base &lt;http://ex.org/&gt;&#10;@prefix ...&#10;&#10;&lt;Planet/name=Mars&gt; a &lt;OuterPlanet&gt; .&#10;&lt;Planet/name=Jupiter&gt; a &lt;OuterPlanet&gt; .&#10;&lt;Planet/name=Saturn&gt; a &lt;OuterPlanet&gt; .&#10;&lt;Planet/name=Neptune&gt; a &lt;OuterPlanet&gt; .&#10;\end{verbatim}&#10;\end{document}&#10;"/>
  <p:tag name="IGUANATEXSIZE" val="14"/>
  <p:tag name="IGUANATEXCURSOR" val="2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3274"/>
  <p:tag name="ORIGINALWIDTH" val="719,380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...&#10;&#10;&lt;OuterPlanetMap&gt; a rr:TriplesMap ;&#10;&#10;  rr:logicalTable [ &#10;      rr:sqlQuery &quot;SELECT * FROM Planet WHERE dist&gt;1&quot; ;&#10;      rr:sqlVersion rr:SQL2008&#10;  ] ; &#10;&#10;  rr:subjectMap [&#10;     rr:template &quot;http://ex.org/Planet/name={name}&quot; ;&#10;     rr:class &lt;http://ex.org/OuterPlanet&gt;&#10;  ] .&#10;\end{verbatim}&#10;\end{document}&#10;"/>
  <p:tag name="IGUANATEXSIZE" val="20"/>
  <p:tag name="IGUANATEXCURSOR" val="5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43,4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rr: &lt;http://www.w3.org/ns/r2rml#&gt;.&#10;@prefix xsd: &lt;http://www.w3.org/2001/XMLSchema#&gt;.&#10;@base &lt;http://rr.org/astro#&gt;.&#10;&#10;&lt;PlanetMap&gt; a rr:TriplesMap ;&#10;&#10;  rr:logicalTable [ rr:tableName &quot;Planet&quot; ] ;&#10;&#10;  rr:subjectMap [&#10;     rr:template &quot;http://ex.org/Planet/name={name}&quot; ;&#10;     rr:class &lt;http://ex.org/Planet&gt;&#10;  ] ;&#10;&#10;  rr:predicateObjectMap [&#10;     rr:predicate &lt;http://ex.org/Planet#name&gt; ;&#10;     rr:objectMap [ rr:column &quot;name&quot; ]&#10;  ] ;&#10;&#10;  rr:predicateObjectMap [&#10;     rr:predicate &lt;http://ex.org/Planet#dist&gt; ;&#10;     rr:objectMap [ rr:column &quot;dist&quot; ; rr:datatype xsd:float ]&#10;  ] ;&#10;  ...&#10;\end{verbatim}&#10;\end{document}&#10;"/>
  <p:tag name="IGUANATEXSIZE" val="20"/>
  <p:tag name="IGUANATEXCURSOR" val="4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7,825"/>
  <p:tag name="ORIGINALWIDTH" val="3037,92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\textsc{\color{orange}Option 1:} {\color{gray!70!black}Specify a constant:}&#10;\vspace{-0.8em}\normalsize&#10;\begin{verbatim}&#10;  ... &#10;  rr:objectMap [ rr:constant &quot;Solar System&quot; ] ; &#10;  ...&#10;\end{verbatim}&#10;\end{document}&#10;"/>
  <p:tag name="IGUANATEXSIZE" val="16"/>
  <p:tag name="IGUANATEXCURSOR" val="4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7,825"/>
  <p:tag name="ORIGINALWIDTH" val="2445,34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\textsc{\color{orange}Option 2:} {\color{gray!70!black}Select from a table column:}&#10;\vspace{-0.8em}\normalsize&#10;\begin{verbatim}&#10;  ... &#10;  rr:objectMap [ rr:column &quot;dist&quot; ] ; &#10;  ...&#10;\end{verbatim}&#10;\end{document}&#10;"/>
  <p:tag name="IGUANATEXSIZE" val="16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6,3249"/>
  <p:tag name="ORIGINALWIDTH" val="4541,88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\textsc{\color{orange}Option 3:} {\color{gray!70!black}Template using table columns:}&#10;\vspace{-0.8em}\normalsize&#10;\begin{verbatim}&#10;  ... &#10;  rr:objectMap [ rr:template &quot;http://ex.org/Moon/{name}_({pname})&quot; ] ; &#10;  ...&#10;\end{verbatim}&#10;\end{document}&#10;"/>
  <p:tag name="IGUANATEXSIZE" val="16"/>
  <p:tag name="IGUANATEXCURSOR" val="4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7,825"/>
  <p:tag name="ORIGINALWIDTH" val="3037,92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\textsc{\color{orange}Option 1:} {\color{gray!70!black}Specify a constant:}&#10;\vspace{-0.8em}\normalsize&#10;\begin{verbatim}&#10;  ... &#10;  rr:objectMap [ rr:constant &quot;Solar System&quot; ] ; &#10;  ...&#10;\end{verbatim}&#10;\end{document}&#10;"/>
  <p:tag name="IGUANATEXSIZE" val="16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7,825"/>
  <p:tag name="ORIGINALWIDTH" val="1799,50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Or use the shortcut form:}&#10;\vspace{-0.8em}\normalsize&#10;\begin{verbatim}&#10;  ... &#10;  rr:object &quot;Solar System&quot; ; &#10;  ...&#10;\end{verbatim}&#10;\end{document}&#10;"/>
  <p:tag name="IGUANATEXSIZE" val="16"/>
  <p:tag name="IGUANATEXCURSOR" val="2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6,3249"/>
  <p:tag name="ORIGINALWIDTH" val="2713,12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Can also use for IRIs:}&#10;\vspace{-0.8em}\normalsize&#10;\begin{verbatim}&#10;  ... &#10;  rr:object &lt;http://ex.org/Solar_System&gt; ; &#10;  ...&#10;\end{verbatim}&#10;\end{document}&#10;"/>
  <p:tag name="IGUANATEXSIZE" val="16"/>
  <p:tag name="IGUANATEXCURSOR" val="2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7,825"/>
  <p:tag name="ORIGINALWIDTH" val="2445,34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\textsc{\color{orange}Option 2:} {\color{gray!70!black}Select from a table column:}&#10;\vspace{-0.8em}\normalsize&#10;\begin{verbatim}&#10;  ... &#10;  rr:objectMap [ rr:column &quot;dist&quot; ] ; &#10;  ...&#10;\end{verbatim}&#10;\end{document}&#10;"/>
  <p:tag name="IGUANATEXSIZE" val="16"/>
  <p:tag name="IGUANATEXCURSOR" val="37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92,152"/>
  <p:tag name="ORIGINALWIDTH" val="4024,31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By default generates ...\\[0.2ex]&#10;... literals for obj.\ (datatype based on RDB), IRIs for sub.\ or pred. \\[0.2ex]&#10;... but can use \texttt{\color{black}rr:termType} to override:\\[1ex]&#10;\qquad\texttt{\color{black}rr:IRI}, \texttt{\color{black}rr:BlankNode} or \texttt{\color{black}rr:Literal}}&#10;\vspace{-0.7em}\normalsize&#10;\begin{verbatim}&#10;  ... &#10;  rr:objectMap [ rr:column &quot;homepage&quot; ; rr:termType rr:IRI ] ; &#10;  ...&#10;\end{verbatim}&#10;\end{document}&#10;"/>
  <p:tag name="IGUANATEXSIZE" val="16"/>
  <p:tag name="IGUANATEXCURSOR" val="4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7,355"/>
  <p:tag name="ORIGINALWIDTH" val="720,03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If a literal, can specify \texttt{\color{black}rr:datatype} or \texttt{\color{black}rr:language}}&#10;\vspace{-0.8em}\normalsize&#10;\begin{verbatim}&#10;  ... &#10;  rr:objectMap [ rr:column &quot;dist&quot; ; rr:datatype xsd:float ] ; &#10;  ...&#10;\end{verbatim}&#10;\noindent&#10;\vspace{-2em}\normalsize&#10;\begin{verbatim}&#10;  ... &#10;  rr:objectMap [ rr:column &quot;name&quot; ; rr:language &quot;en&quot; ] ; &#10;  ...&#10;\end{verbatim}&#10;\end{document}&#10;"/>
  <p:tag name="IGUANATEXSIZE" val="16"/>
  <p:tag name="IGUANATEXCURSOR" val="5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6,3249"/>
  <p:tag name="ORIGINALWIDTH" val="4411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\textsc{\color{orange}Option 3:} {\color{gray!70!black}Template using table columns:}&#10;\vspace{-0.8em}\normalsize&#10;\begin{verbatim}&#10;  ... &#10;  rr:objectMap [ rr:column &quot;http://ex.org/Moon/{name}_({pname})&quot; ] ; &#10;  ...&#10;\end{verbatim}&#10;\end{document}&#10;"/>
  <p:tag name="IGUANATEXSIZE" val="16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77,192"/>
  <p:tag name="ORIGINALWIDTH" val="2455,09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By default generates IRIs ...\\[0.2ex]&#10;... but can use \texttt{\color{black}rr:termType} to specify:\\[1ex]&#10;\qquad\texttt{\color{black}rr:IRI}, \texttt{\color{black}rr:BlankNode} or \texttt{\color{black}rr:Literal}}&#10;\vspace{-0.7em}\normalsize&#10;\begin{verbatim}&#10;  ... &#10;  rr:objectMap [ &#10;      rr:template &quot;{name}_({pname})&quot; ; &#10;      rr:termType rr:Literal &#10;  ] ; &#10;  ...&#10;\end{verbatim}&#10;\end{document}&#10;"/>
  <p:tag name="IGUANATEXSIZE" val="16"/>
  <p:tag name="IGUANATEXCURSOR" val="6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9,2709"/>
  <p:tag name="ORIGINALWIDTH" val="3778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If a literal, can (again) specify \texttt{\color{black}rr:datatype} or \texttt{\color{black}rr:language}}&#10;\end{document}&#10;"/>
  <p:tag name="IGUANATEXSIZE" val="16"/>
  <p:tag name="IGUANATEXCURSOR" val="2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[IRI, Blank Node] &amp; [IRI] &amp; [IRI, Blank Node, Literal]\\\hline\end{tabular}&#10;&#10;\end{document}"/>
  <p:tag name="IGUANATEXSIZE" val="3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,0184"/>
  <p:tag name="ORIGINALWIDTH" val="3205,9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red}Term map should not break restrictions on positions:}&#10;\end{document}&#10;"/>
  <p:tag name="IGUANATEXSIZE" val="20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82,6371"/>
  <p:tag name="ORIGINALWIDTH" val="2585,6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base &lt;http://ex.org/&gt;&#10;@prefix ...&#10;&#10;&lt;p/Mercury&gt; &lt;v/dist&gt; &quot;0.39&quot;^^xsd:float .&#10;&lt;p/Venus&gt; &lt;v/dist&gt; &quot;0.72&quot;^^xsd:float .&#10;&lt;p/Earth&gt; &lt;v/dist&gt; &quot;1.00^^xsd:float .&#10;...&#10;\end{verbatim}&#10;\end{document}&#10;"/>
  <p:tag name="IGUANATEXSIZE" val="14"/>
  <p:tag name="IGUANATEXCURSOR" val="3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9,9422"/>
  <p:tag name="ORIGINALWIDTH" val="720,361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...&#10;&lt;PlanetMap&gt; a rr:TriplesMap ;&#10;  rr:logicalTable [ rr:tableName &quot;Planet&quot; ] ; &#10;&#10;  rr:subjectMap [&#10;     rr:template &quot;http://ex.org/p/{name}&quot;&#10;  ] .&#10;&#10;  rr:predicateObjectMap [&#10;     rr:predicate &lt;http://ex.org/v/dist&gt; ;&#10;     rr:objectMap [ rr:column &quot;dist&quot; ; rr:datatype xsd:float ]&#10;  ] .&#10;\end{verbatim}&#10;\end{document}&#10;"/>
  <p:tag name="IGUANATEXSIZE" val="20"/>
  <p:tag name="IGUANATEXCURSOR" val="4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43,4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rr: &lt;http://www.w3.org/ns/r2rml#&gt;.&#10;@prefix xsd: &lt;http://www.w3.org/2001/XMLSchema#&gt;.&#10;@base &lt;http://rr.org/astro#&gt;.&#10;&#10;&lt;PlanetMap&gt; a rr:TriplesMap ;&#10;&#10;  rr:logicalTable [ rr:tableName &quot;Planet&quot; ] ;&#10;&#10;  rr:subjectMap [&#10;     rr:template &quot;http://ex.org/Planet/name={name}&quot; ;&#10;     rr:class &lt;http://ex.org/Planet&gt;&#10;  ] ;&#10;&#10;  rr:predicateObjectMap [&#10;     rr:predicate &lt;http://ex.org/Planet#name&gt; ;&#10;     rr:objectMap [ rr:column &quot;name&quot; ]&#10;  ] ;&#10;&#10;  rr:predicateObjectMap [&#10;     rr:predicate &lt;http://ex.org/Planet#dist&gt; ;&#10;     rr:objectMap [ rr:column &quot;dist&quot; ; rr:datatype xsd:float ]&#10;  ] ;&#10;  ...&#10;\end{verbatim}&#10;\end{document}&#10;"/>
  <p:tag name="IGUANATEXSIZE" val="20"/>
  <p:tag name="IGUANATEXCURSOR" val="4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9,2709"/>
  <p:tag name="ORIGINALWIDTH" val="2535,35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Specifies one term map (IRI/Blank Node)}&#10;\end{document}&#10;"/>
  <p:tag name="IGUANATEXSIZE" val="16"/>
  <p:tag name="IGUANATEXCURSOR" val="2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9,2709"/>
  <p:tag name="ORIGINALWIDTH" val="2492,59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Specifies zero or many types (\color{black}\texttt{rr:class})}&#10;\end{document}&#10;"/>
  <p:tag name="IGUANATEXSIZE" val="16"/>
  <p:tag name="IGUANATEXCURSOR" val="2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5,769"/>
  <p:tag name="ORIGINALWIDTH" val="1148,4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One per triple map}&#10;\end{document}&#10;"/>
  <p:tag name="IGUANATEXSIZE" val="16"/>
  <p:tag name="IGUANATEXCURSOR" val="2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2,658"/>
  <p:tag name="ORIGINALWIDTH" val="1866,2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base &lt;http://ex.org/&gt;&#10;@prefix ...&#10;&#10;&lt;Planet/name=Mars&gt; a &#10;   &lt;OuterPlanet&gt; , &lt;Planet&gt; .&#10;&lt;Planet/name=Jupiter&gt; a &#10;   &lt;OuterPlanet&gt; , &lt;Planet&gt; .&#10;...&#10;\end{verbatim}&#10;\end{document}&#10;"/>
  <p:tag name="IGUANATEXSIZE" val="14"/>
  <p:tag name="IGUANATEXCURSOR" val="3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6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3274"/>
  <p:tag name="ORIGINALWIDTH" val="719,380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...&#10;&#10;&lt;OuterPlanetMap&gt; a rr:TriplesMap ;&#10;&#10;  rr:logicalTable [ &#10;      rr:sqlQuery &quot;SELECT * FROM Planet WHERE dist&gt;1&quot; ;&#10;      rr:sqlVersion rr:SQL2008&#10;  ] ; &#10;&#10;  rr:subjectMap [&#10;     rr:template &quot;http://ex.org/Planet/name={name}&quot; ;&#10;     rr:class &lt;OuterPlanet&gt; , &lt;Planet&gt;&#10;  ] .&#10;\end{verbatim}&#10;\end{document}&#10;"/>
  <p:tag name="IGUANATEXSIZE" val="20"/>
  <p:tag name="IGUANATEXCURSOR" val="5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43,4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rr: &lt;http://www.w3.org/ns/r2rml#&gt;.&#10;@prefix xsd: &lt;http://www.w3.org/2001/XMLSchema#&gt;.&#10;@base &lt;http://rr.org/astro#&gt;.&#10;&#10;&lt;PlanetMap&gt; a rr:TriplesMap ;&#10;&#10;  rr:logicalTable [ rr:tableName &quot;Planet&quot; ] ;&#10;&#10;  rr:subjectMap [&#10;     rr:template &quot;http://ex.org/Planet/name={name}&quot; ;&#10;     rr:class &lt;http://ex.org/Planet&gt;&#10;  ] ;&#10;&#10;  rr:predicateObjectMap [&#10;     rr:predicate &lt;http://ex.org/Planet#name&gt; ;&#10;     rr:objectMap [ rr:column &quot;name&quot; ]&#10;  ] ;&#10;&#10;  rr:predicateObjectMap [&#10;     rr:predicate &lt;http://ex.org/Planet#dist&gt; ;&#10;     rr:objectMap [ rr:column &quot;dist&quot; ; rr:datatype xsd:float ]&#10;  ] ;&#10;  ...&#10;\end{verbatim}&#10;\end{document}&#10;"/>
  <p:tag name="IGUANATEXSIZE" val="20"/>
  <p:tag name="IGUANATEXCURSOR" val="4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643,4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verbatim}&#10;@prefix rr: &lt;http://www.w3.org/ns/r2rml#&gt;.&#10;@prefix xsd: &lt;http://www.w3.org/2001/XMLSchema#&gt;.&#10;@base &lt;http://rr.org/astro#&gt;.&#10;&#10;&lt;PlanetMap&gt; a rr:TriplesMap ;&#10;&#10;  rr:logicalTable [ rr:tableName &quot;Planet&quot; ] ;&#10;&#10;  rr:subjectMap [&#10;     rr:template &quot;http://ex.org/Planet/name={name}&quot; ;&#10;     rr:class &lt;http://ex.org/Planet&gt;&#10;  ] ;&#10;&#10;  rr:predicateObjectMap [&#10;     rr:predicate &lt;http://ex.org/Planet#name&gt; ;&#10;     rr:objectMap [ rr:column &quot;name&quot; ]&#10;  ] ;&#10;&#10;  rr:predicateObjectMap [&#10;     rr:predicate &lt;http://ex.org/Planet#dist&gt; ;&#10;     rr:objectMap [ rr:column &quot;dist&quot; ; rr:datatype xsd:float ]&#10;  ] ;&#10;  ...&#10;\end{verbatim}&#10;\end{document}&#10;"/>
  <p:tag name="IGUANATEXSIZE" val="20"/>
  <p:tag name="IGUANATEXCURSOR" val="4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,0184"/>
  <p:tag name="ORIGINALWIDTH" val="1692,23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Zero or more per triple map}&#10;\end{document}&#10;"/>
  <p:tag name="IGUANATEXSIZE" val="16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,7685"/>
  <p:tag name="ORIGINALWIDTH" val="4424,118"/>
  <p:tag name="OUTPUTDPI" val="1200"/>
  <p:tag name="LATEXADDIN" val="\documentclass{standalone}&#10;\usepackage[utf8]{inputenc}&#10;\usepackage{amsmath}&#10;\usepackage{xcolor}&#10;\usepackage[normalem]{ulem}&#10;\usepackage{C:/Users/ahogan/Documents/Teaching/Databases/macros/bdd}&#10;\pagestyle{empty}&#10;&#10;\begin{document}&#10;\noindent\sf\large&#10;{\color{gray!70!black}Each has one or more predicate term map, one or more object term map}&#10;\end{document}&#10;"/>
  <p:tag name="IGUANATEXSIZE" val="16"/>
  <p:tag name="IGUANATEXCURSOR" val="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2942,6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\setlength{\tabcolsep}{1ex}&#10;&#10;\begin{tabular}{l r r r r r r r}&#10;\rlt{Planet}\\&#10;\hline&#10;\schk{name} &amp; \sch{dist} &amp; \sch{radius} &amp; \sch{grav} &amp; \sch{day} &amp; \sch{year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\hline\end{tabular}&#10;&#10;&#10;&#10;&#10;&#10;\end{document}"/>
  <p:tag name="IGUANATEXSIZE" val="15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32949</TotalTime>
  <Words>726</Words>
  <Application>Microsoft Office PowerPoint</Application>
  <PresentationFormat>On-screen Show (4:3)</PresentationFormat>
  <Paragraphs>189</Paragraphs>
  <Slides>60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CC7220-1 La Web de Datos Primavera 2019  Lecture  10: RDB2RDF</vt:lpstr>
      <vt:lpstr>Previously …</vt:lpstr>
      <vt:lpstr>Semantic Web: Data, Logic, Query, Links</vt:lpstr>
      <vt:lpstr>The LOD Cloud</vt:lpstr>
      <vt:lpstr>RDF: Proposed model for a Web of Data</vt:lpstr>
      <vt:lpstr>RDF: Proposed model for a Web of Data</vt:lpstr>
      <vt:lpstr>LAMP: Linux, Apache, MySQL, PHP</vt:lpstr>
      <vt:lpstr>3-Tier Web Applications</vt:lpstr>
      <vt:lpstr>Deep Web</vt:lpstr>
      <vt:lpstr>Lots of data in relational databases …</vt:lpstr>
      <vt:lpstr>Lots of data in relational databases …</vt:lpstr>
      <vt:lpstr>Top SPARQL engine is …</vt:lpstr>
      <vt:lpstr>RDB2RDF: Relational DataBases to RDF</vt:lpstr>
      <vt:lpstr>Some relational tables about planets …</vt:lpstr>
      <vt:lpstr>Meanwhile on Pluto …</vt:lpstr>
      <vt:lpstr>RDB2RDF?</vt:lpstr>
      <vt:lpstr>Direct Mapping: Automatic RDB2RDF mapping</vt:lpstr>
      <vt:lpstr>PowerPoint Presentation</vt:lpstr>
      <vt:lpstr>Direct Mapping</vt:lpstr>
      <vt:lpstr>Direct Mapping</vt:lpstr>
      <vt:lpstr>Direct Mapping: Identifying Rows</vt:lpstr>
      <vt:lpstr>Direct Mapping: Identifying Tables</vt:lpstr>
      <vt:lpstr>Direct Mapping: Identifying Columns</vt:lpstr>
      <vt:lpstr>Direct Mapping: Identifying Values</vt:lpstr>
      <vt:lpstr>Direct Mapping: Final RDF</vt:lpstr>
      <vt:lpstr>Direct Mapping: Multiple Tables</vt:lpstr>
      <vt:lpstr>Direct Mapping: Foreign Key References</vt:lpstr>
      <vt:lpstr>Direct Mapping: Foreign Key References</vt:lpstr>
      <vt:lpstr>Direct Mapping</vt:lpstr>
      <vt:lpstr>Direct Mapping: NULL (⊥)</vt:lpstr>
      <vt:lpstr>Direct Mapping: Information Preservation</vt:lpstr>
      <vt:lpstr>Direct Mapping: Query Preservation</vt:lpstr>
      <vt:lpstr>Direct Mapping: Customisation?</vt:lpstr>
      <vt:lpstr>R2RML: Custom RDB2RDF mappings</vt:lpstr>
      <vt:lpstr>PowerPoint Presentation</vt:lpstr>
      <vt:lpstr>R2RML: In a nutshell</vt:lpstr>
      <vt:lpstr>R2RML Example: The Direct Mapping</vt:lpstr>
      <vt:lpstr>R2RML Example: The Direct Mapping</vt:lpstr>
      <vt:lpstr>R2RML: Selecting a Logical Table</vt:lpstr>
      <vt:lpstr>R2RML: Example with SQL Query</vt:lpstr>
      <vt:lpstr>R2RML Term Maps: Creating RDF Terms</vt:lpstr>
      <vt:lpstr>R2RML Term Maps: Creating RDF Terms</vt:lpstr>
      <vt:lpstr>R2RML Term Maps: Constants</vt:lpstr>
      <vt:lpstr>R2RML Term Maps: Columns</vt:lpstr>
      <vt:lpstr>R2RML Term Maps: Templates</vt:lpstr>
      <vt:lpstr>R2RML Term Maps</vt:lpstr>
      <vt:lpstr>R2RML Term Maps: Example</vt:lpstr>
      <vt:lpstr>R2RML: Subject Map</vt:lpstr>
      <vt:lpstr>R2RML: Example with multiple types</vt:lpstr>
      <vt:lpstr>R2RML: Predicate–Object Map</vt:lpstr>
      <vt:lpstr>R2RML: Predicate–Object Map</vt:lpstr>
      <vt:lpstr>R2RML: Reference Object Map</vt:lpstr>
      <vt:lpstr>R2RML: Reference Object Map</vt:lpstr>
      <vt:lpstr>R2RML: Reference Object Map</vt:lpstr>
      <vt:lpstr>Summary of Triple Map Structure</vt:lpstr>
      <vt:lpstr>R2RML: Graph Maps</vt:lpstr>
      <vt:lpstr>R2RML …</vt:lpstr>
      <vt:lpstr>RDB2RDF</vt:lpstr>
      <vt:lpstr>RDB2RDF: Surfacing (some of) the Deep Web</vt:lpstr>
      <vt:lpstr>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CC7220-1 La Web de Datos</dc:title>
  <dc:creator>Aidan Hogan</dc:creator>
  <cp:lastModifiedBy>aidhog</cp:lastModifiedBy>
  <cp:revision>1574</cp:revision>
  <cp:lastPrinted>2018-10-29T15:12:58Z</cp:lastPrinted>
  <dcterms:created xsi:type="dcterms:W3CDTF">2006-08-16T00:00:00Z</dcterms:created>
  <dcterms:modified xsi:type="dcterms:W3CDTF">2019-10-14T13:34:15Z</dcterms:modified>
</cp:coreProperties>
</file>