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528" r:id="rId2"/>
    <p:sldId id="529" r:id="rId3"/>
    <p:sldId id="670" r:id="rId4"/>
    <p:sldId id="532" r:id="rId5"/>
    <p:sldId id="672" r:id="rId6"/>
    <p:sldId id="673" r:id="rId7"/>
    <p:sldId id="680" r:id="rId8"/>
    <p:sldId id="545" r:id="rId9"/>
    <p:sldId id="548" r:id="rId10"/>
    <p:sldId id="550" r:id="rId11"/>
    <p:sldId id="551" r:id="rId12"/>
    <p:sldId id="552" r:id="rId13"/>
    <p:sldId id="553" r:id="rId14"/>
    <p:sldId id="555" r:id="rId15"/>
    <p:sldId id="558" r:id="rId16"/>
    <p:sldId id="559" r:id="rId17"/>
    <p:sldId id="560" r:id="rId18"/>
    <p:sldId id="561" r:id="rId19"/>
    <p:sldId id="562" r:id="rId20"/>
    <p:sldId id="563" r:id="rId21"/>
    <p:sldId id="674" r:id="rId22"/>
    <p:sldId id="566" r:id="rId23"/>
    <p:sldId id="684" r:id="rId24"/>
    <p:sldId id="677" r:id="rId25"/>
    <p:sldId id="679" r:id="rId26"/>
    <p:sldId id="681" r:id="rId27"/>
    <p:sldId id="567" r:id="rId28"/>
    <p:sldId id="675" r:id="rId29"/>
    <p:sldId id="687" r:id="rId30"/>
    <p:sldId id="570" r:id="rId31"/>
    <p:sldId id="685" r:id="rId32"/>
    <p:sldId id="688" r:id="rId33"/>
    <p:sldId id="571" r:id="rId34"/>
    <p:sldId id="686" r:id="rId35"/>
    <p:sldId id="572" r:id="rId36"/>
    <p:sldId id="689" r:id="rId37"/>
    <p:sldId id="575" r:id="rId38"/>
    <p:sldId id="576" r:id="rId39"/>
    <p:sldId id="577" r:id="rId40"/>
    <p:sldId id="578" r:id="rId41"/>
    <p:sldId id="579" r:id="rId42"/>
    <p:sldId id="580" r:id="rId43"/>
    <p:sldId id="581" r:id="rId44"/>
    <p:sldId id="582" r:id="rId45"/>
    <p:sldId id="691" r:id="rId46"/>
    <p:sldId id="583" r:id="rId47"/>
    <p:sldId id="584" r:id="rId48"/>
    <p:sldId id="585" r:id="rId49"/>
    <p:sldId id="586" r:id="rId50"/>
    <p:sldId id="587" r:id="rId51"/>
    <p:sldId id="588" r:id="rId52"/>
    <p:sldId id="589" r:id="rId53"/>
    <p:sldId id="590" r:id="rId54"/>
    <p:sldId id="591" r:id="rId55"/>
    <p:sldId id="592" r:id="rId56"/>
    <p:sldId id="593" r:id="rId57"/>
    <p:sldId id="690" r:id="rId58"/>
    <p:sldId id="595" r:id="rId59"/>
    <p:sldId id="596" r:id="rId60"/>
    <p:sldId id="597" r:id="rId61"/>
    <p:sldId id="693" r:id="rId62"/>
    <p:sldId id="599" r:id="rId63"/>
    <p:sldId id="600" r:id="rId64"/>
    <p:sldId id="601" r:id="rId65"/>
    <p:sldId id="603" r:id="rId66"/>
    <p:sldId id="604" r:id="rId67"/>
    <p:sldId id="605" r:id="rId68"/>
    <p:sldId id="606" r:id="rId69"/>
    <p:sldId id="692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2" r:id="rId79"/>
    <p:sldId id="703" r:id="rId80"/>
    <p:sldId id="711" r:id="rId81"/>
    <p:sldId id="705" r:id="rId82"/>
    <p:sldId id="708" r:id="rId83"/>
    <p:sldId id="709" r:id="rId84"/>
    <p:sldId id="715" r:id="rId85"/>
    <p:sldId id="704" r:id="rId86"/>
    <p:sldId id="712" r:id="rId87"/>
    <p:sldId id="608" r:id="rId88"/>
    <p:sldId id="609" r:id="rId89"/>
    <p:sldId id="610" r:id="rId90"/>
    <p:sldId id="713" r:id="rId91"/>
    <p:sldId id="714" r:id="rId92"/>
    <p:sldId id="627" r:id="rId93"/>
    <p:sldId id="629" r:id="rId94"/>
    <p:sldId id="651" r:id="rId95"/>
    <p:sldId id="652" r:id="rId96"/>
    <p:sldId id="659" r:id="rId97"/>
    <p:sldId id="660" r:id="rId98"/>
    <p:sldId id="661" r:id="rId99"/>
    <p:sldId id="662" r:id="rId100"/>
    <p:sldId id="663" r:id="rId101"/>
    <p:sldId id="664" r:id="rId102"/>
    <p:sldId id="669" r:id="rId103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8" autoAdjust="0"/>
    <p:restoredTop sz="86938" autoAdjust="0"/>
  </p:normalViewPr>
  <p:slideViewPr>
    <p:cSldViewPr>
      <p:cViewPr>
        <p:scale>
          <a:sx n="50" d="100"/>
          <a:sy n="50" d="100"/>
        </p:scale>
        <p:origin x="-2491" y="-6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07/10/2019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07/10/2019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13.xml"/><Relationship Id="rId21" Type="http://schemas.openxmlformats.org/officeDocument/2006/relationships/image" Target="../media/image10.png"/><Relationship Id="rId7" Type="http://schemas.openxmlformats.org/officeDocument/2006/relationships/tags" Target="../tags/tag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0.xml"/><Relationship Id="rId19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23.xml"/><Relationship Id="rId21" Type="http://schemas.openxmlformats.org/officeDocument/2006/relationships/image" Target="../media/image10.png"/><Relationship Id="rId7" Type="http://schemas.openxmlformats.org/officeDocument/2006/relationships/tags" Target="../tags/tag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2019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9: Linked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Actually there are lots </a:t>
            </a:r>
            <a:br>
              <a:rPr lang="en-IE" dirty="0" smtClean="0"/>
            </a:br>
            <a:r>
              <a:rPr lang="en-IE" dirty="0" smtClean="0"/>
              <a:t>	of open issues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73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Issues / Research Questions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419600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How to efficiently access Linked Data</a:t>
            </a:r>
            <a:r>
              <a:rPr lang="en-IE" dirty="0" smtClean="0"/>
              <a:t>?</a:t>
            </a:r>
          </a:p>
          <a:p>
            <a:r>
              <a:rPr lang="en-IE" dirty="0" smtClean="0"/>
              <a:t>How to automatically link datasets?</a:t>
            </a:r>
          </a:p>
          <a:p>
            <a:r>
              <a:rPr lang="en-IE" dirty="0" smtClean="0"/>
              <a:t>How to reason over Web data?</a:t>
            </a:r>
          </a:p>
          <a:p>
            <a:r>
              <a:rPr lang="en-IE" dirty="0" smtClean="0"/>
              <a:t>How to verify/measure quality?</a:t>
            </a:r>
          </a:p>
          <a:p>
            <a:r>
              <a:rPr lang="en-IE" dirty="0" smtClean="0"/>
              <a:t>How to deal with deceit?</a:t>
            </a:r>
          </a:p>
          <a:p>
            <a:r>
              <a:rPr lang="en-IE" dirty="0" smtClean="0"/>
              <a:t>How to make it all “easy to use”?</a:t>
            </a:r>
          </a:p>
          <a:p>
            <a:r>
              <a:rPr lang="en-IE" dirty="0" smtClean="0"/>
              <a:t>How best to model vocabularies for re-use?</a:t>
            </a:r>
          </a:p>
          <a:p>
            <a:r>
              <a:rPr lang="en-IE" dirty="0" smtClean="0"/>
              <a:t>How to convert legacy data to Linked Data?</a:t>
            </a:r>
            <a:endParaRPr lang="en-IE" dirty="0"/>
          </a:p>
          <a:p>
            <a:r>
              <a:rPr lang="en-IE" dirty="0" smtClean="0"/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5715000"/>
            <a:ext cx="4191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None of these problems is fundamental.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Rather they are open questions.</a:t>
            </a:r>
          </a:p>
        </p:txBody>
      </p:sp>
    </p:spTree>
    <p:extLst>
      <p:ext uri="{BB962C8B-B14F-4D97-AF65-F5344CB8AC3E}">
        <p14:creationId xmlns:p14="http://schemas.microsoft.com/office/powerpoint/2010/main" val="11493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6445125"/>
            <a:ext cx="312420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solidFill>
                  <a:schemeClr val="bg1"/>
                </a:solidFill>
              </a:rPr>
              <a:t>(The mug is explained </a:t>
            </a:r>
            <a:r>
              <a:rPr lang="en-IE" dirty="0" smtClean="0">
                <a:solidFill>
                  <a:schemeClr val="bg1"/>
                </a:solidFill>
              </a:rPr>
              <a:t>later)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537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 examples ...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82" name="Picture 10" descr="https://www.wired.com/wp-content/uploads/2016/05/eso10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1135213"/>
            <a:ext cx="9146055" cy="59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0737"/>
            <a:ext cx="5062538" cy="1383939"/>
          </a:xfrm>
          <a:prstGeom prst="rect">
            <a:avLst/>
          </a:prstGeom>
        </p:spPr>
      </p:pic>
      <p:pic>
        <p:nvPicPr>
          <p:cNvPr id="11" name="Picture 2" descr="http://www.newspapers.psu.edu/wp-content/uploads/sites/1856/2013/02/NYT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28600"/>
            <a:ext cx="428176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214"/>
            <a:ext cx="9144000" cy="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noProof="0" dirty="0" smtClean="0"/>
              <a:t>Linked Data </a:t>
            </a:r>
            <a:r>
              <a:rPr lang="en-GB" dirty="0" smtClean="0"/>
              <a:t>Document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8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2" grpId="0" animBg="1"/>
      <p:bldP spid="13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Answer queries over Linked Data using SPARQL</a:t>
            </a:r>
            <a:endParaRPr lang="en-GB" noProof="0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30"/>
            <a:ext cx="4791975" cy="16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implement these links (called "dereferencing")?</a:t>
            </a:r>
          </a:p>
        </p:txBody>
      </p:sp>
    </p:spTree>
    <p:extLst>
      <p:ext uri="{BB962C8B-B14F-4D97-AF65-F5344CB8AC3E}">
        <p14:creationId xmlns:p14="http://schemas.microsoft.com/office/powerpoint/2010/main" val="42444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Implementing Linked Data… 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Easy-peasy. So what's the problem?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1056626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57200" y="3733800"/>
            <a:ext cx="8305800" cy="17615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ounded Rectangle 44"/>
          <p:cNvSpPr/>
          <p:nvPr/>
        </p:nvSpPr>
        <p:spPr>
          <a:xfrm>
            <a:off x="457200" y="1600200"/>
            <a:ext cx="8305800" cy="1600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86201"/>
            <a:ext cx="5897567" cy="14799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812"/>
            <a:ext cx="4108922" cy="1237349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40386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57200" y="1600200"/>
            <a:ext cx="8305800" cy="2971800"/>
          </a:xfrm>
          <a:prstGeom prst="roundRect">
            <a:avLst>
              <a:gd name="adj" fmla="val 1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9811"/>
            <a:ext cx="5895839" cy="2517830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31242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791200"/>
            <a:ext cx="723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 URLs should only identify documents!</a:t>
            </a:r>
          </a:p>
        </p:txBody>
      </p:sp>
    </p:spTree>
    <p:extLst>
      <p:ext uri="{BB962C8B-B14F-4D97-AF65-F5344CB8AC3E}">
        <p14:creationId xmlns:p14="http://schemas.microsoft.com/office/powerpoint/2010/main" val="22672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</a:t>
            </a:r>
            <a:r>
              <a:rPr lang="en-IE" dirty="0" smtClean="0"/>
              <a:t>URLs for </a:t>
            </a:r>
            <a:r>
              <a:rPr lang="en-IE" dirty="0" smtClean="0"/>
              <a:t>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endParaRPr lang="en-IE" sz="28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you get the document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0760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6611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376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884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083 0.00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7791"/>
          </a:xfrm>
        </p:spPr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2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ex.org/entity/TRAPPIST-1c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redirects to the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document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22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559 0.0016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9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4207669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Well, hash has half the number of requests!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slash decouples document URLs from entity IRIs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9767" y="3563034"/>
            <a:ext cx="9144000" cy="1770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0" y="1219200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524000"/>
            <a:ext cx="419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812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n-IE" sz="14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400" dirty="0">
              <a:solidFill>
                <a:srgbClr val="820069"/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7960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841805"/>
            <a:ext cx="419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63680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31737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6303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791200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 also choose from different RDF formats; e.g., Turtle,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RDFa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(if supported by the server that is!)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9" y="4800600"/>
            <a:ext cx="355066" cy="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1701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17" grpId="0"/>
      <p:bldP spid="19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204101"/>
            <a:ext cx="9144000" cy="2710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angle 28"/>
          <p:cNvSpPr/>
          <p:nvPr/>
        </p:nvSpPr>
        <p:spPr>
          <a:xfrm>
            <a:off x="0" y="4214511"/>
            <a:ext cx="9144000" cy="2623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828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083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19812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8080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479418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2989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971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6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0" lvl="1" algn="ctr"/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96399" y="4752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57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30638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74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410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1945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8674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</a:t>
            </a:r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599" y="6291461"/>
            <a:ext cx="355066" cy="47697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53021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52761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3" grpId="0"/>
      <p:bldP spid="25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how do we use RDF(S)/OWL/SPARQL </a:t>
            </a:r>
          </a:p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to build a “Web of Data”?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2724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b="1" dirty="0" smtClean="0">
                <a:solidFill>
                  <a:schemeClr val="tx1"/>
                </a:solidFill>
              </a:rPr>
              <a:t>CC7220-1</a:t>
            </a:r>
            <a:br>
              <a:rPr lang="en-IE" b="1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La Web de </a:t>
            </a:r>
            <a:r>
              <a:rPr lang="en-IE" b="1" cap="small" dirty="0" err="1" smtClean="0">
                <a:solidFill>
                  <a:schemeClr val="tx1"/>
                </a:solidFill>
              </a:rPr>
              <a:t>Datos</a:t>
            </a:r>
            <a:r>
              <a:rPr lang="en-IE" b="1" cap="small" dirty="0" smtClean="0">
                <a:solidFill>
                  <a:schemeClr val="tx1"/>
                </a:solidFill>
              </a:rPr>
              <a:t/>
            </a:r>
            <a:br>
              <a:rPr lang="en-IE" b="1" cap="small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Primavera </a:t>
            </a:r>
            <a:r>
              <a:rPr lang="en-IE" b="1" dirty="0" smtClean="0">
                <a:solidFill>
                  <a:schemeClr val="tx1"/>
                </a:solidFill>
              </a:rPr>
              <a:t>2018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6445125"/>
            <a:ext cx="312420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solidFill>
                  <a:schemeClr val="bg1"/>
                </a:solidFill>
              </a:rPr>
              <a:t>(The mug is explained now)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5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Open Data ...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722435" y="61953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meets Linked Data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smtClean="0">
                <a:solidFill>
                  <a:schemeClr val="tx1"/>
                </a:solidFill>
              </a:rPr>
              <a:t>Linked Open Data</a:t>
            </a:r>
            <a:endParaRPr lang="en-I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pPr marL="0" indent="0">
              <a:buNone/>
            </a:pPr>
            <a:r>
              <a:rPr lang="en-IE" sz="1400" smtClean="0">
                <a:solidFill>
                  <a:schemeClr val="bg1"/>
                </a:solidFill>
              </a:rPr>
              <a:t>★★★</a:t>
            </a:r>
            <a:r>
              <a:rPr lang="en-IE" sz="1400">
                <a:solidFill>
                  <a:schemeClr val="bg1"/>
                </a:solidFill>
              </a:rPr>
              <a:t>★</a:t>
            </a:r>
            <a:r>
              <a:rPr lang="en-IE" sz="1400" smtClean="0">
                <a:solidFill>
                  <a:srgbClr val="FFC000"/>
                </a:solidFill>
              </a:rPr>
              <a:t>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Publish </a:t>
            </a:r>
            <a:r>
              <a:rPr lang="en-IE" sz="2800" dirty="0" smtClean="0"/>
              <a:t>data under open licence</a:t>
            </a:r>
            <a:endParaRPr lang="en-IE" sz="2400" dirty="0" smtClean="0"/>
          </a:p>
          <a:p>
            <a:pPr marL="0" indent="0">
              <a:buNone/>
            </a:pPr>
            <a:r>
              <a:rPr lang="en-IE" sz="1400" smtClean="0">
                <a:solidFill>
                  <a:schemeClr val="bg1"/>
                </a:solidFill>
              </a:rPr>
              <a:t>★★★</a:t>
            </a:r>
            <a:r>
              <a:rPr lang="en-IE" sz="1400">
                <a:solidFill>
                  <a:srgbClr val="FFC000"/>
                </a:solidFill>
              </a:rPr>
              <a:t>★</a:t>
            </a:r>
            <a:r>
              <a:rPr lang="en-IE" sz="1400" smtClean="0">
                <a:solidFill>
                  <a:srgbClr val="FFC000"/>
                </a:solidFill>
              </a:rPr>
              <a:t>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Make </a:t>
            </a:r>
            <a:r>
              <a:rPr lang="en-IE" sz="2800" dirty="0" smtClean="0"/>
              <a:t>the data “machine readable”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pPr marL="0" indent="0">
              <a:buNone/>
            </a:pPr>
            <a:r>
              <a:rPr lang="en-IE" sz="1400" smtClean="0">
                <a:solidFill>
                  <a:schemeClr val="bg1"/>
                </a:solidFill>
              </a:rPr>
              <a:t>★★</a:t>
            </a:r>
            <a:r>
              <a:rPr lang="en-IE" sz="1400">
                <a:solidFill>
                  <a:srgbClr val="FFC000"/>
                </a:solidFill>
              </a:rPr>
              <a:t>★</a:t>
            </a:r>
            <a:r>
              <a:rPr lang="en-IE" sz="1400" smtClean="0">
                <a:solidFill>
                  <a:srgbClr val="FFC000"/>
                </a:solidFill>
              </a:rPr>
              <a:t>★★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Use </a:t>
            </a:r>
            <a:r>
              <a:rPr lang="en-IE" sz="2800" dirty="0" smtClean="0"/>
              <a:t>non-proprietary formats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pPr marL="0" indent="0">
              <a:buNone/>
            </a:pPr>
            <a:r>
              <a:rPr lang="en-IE" sz="1400">
                <a:solidFill>
                  <a:schemeClr val="bg1"/>
                </a:solidFill>
              </a:rPr>
              <a:t>★</a:t>
            </a:r>
            <a:r>
              <a:rPr lang="en-IE" sz="1400">
                <a:solidFill>
                  <a:srgbClr val="FFC000"/>
                </a:solidFill>
              </a:rPr>
              <a:t>★★★★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Use </a:t>
            </a:r>
            <a:r>
              <a:rPr lang="en-IE" sz="2800" dirty="0" smtClean="0"/>
              <a:t>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pPr marL="0" indent="0">
              <a:buNone/>
            </a:pPr>
            <a:r>
              <a:rPr lang="en-IE" sz="1400" smtClean="0">
                <a:solidFill>
                  <a:srgbClr val="FFC000"/>
                </a:solidFill>
              </a:rPr>
              <a:t>★★★★★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Provide </a:t>
            </a:r>
            <a:r>
              <a:rPr lang="en-IE" sz="2800" dirty="0" smtClean="0"/>
              <a:t>links to </a:t>
            </a:r>
            <a:r>
              <a:rPr lang="en-IE" sz="2800" smtClean="0"/>
              <a:t>other content </a:t>
            </a:r>
            <a:r>
              <a:rPr lang="en-IE" sz="2000">
                <a:solidFill>
                  <a:srgbClr val="0070C0"/>
                </a:solidFill>
              </a:rPr>
              <a:t>(hint: </a:t>
            </a:r>
            <a:r>
              <a:rPr lang="en-IE" sz="2000" smtClean="0">
                <a:solidFill>
                  <a:srgbClr val="0070C0"/>
                </a:solidFill>
              </a:rPr>
              <a:t>Linked Data)</a:t>
            </a:r>
            <a:endParaRPr lang="en-IE" sz="2000" dirty="0" smtClean="0"/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Each</a:t>
            </a:r>
            <a:r>
              <a:rPr lang="es-CL" dirty="0" smtClean="0"/>
              <a:t> </a:t>
            </a:r>
            <a:r>
              <a:rPr lang="es-CL" dirty="0" err="1" smtClean="0"/>
              <a:t>star</a:t>
            </a:r>
            <a:r>
              <a:rPr lang="es-CL" dirty="0" smtClean="0"/>
              <a:t> </a:t>
            </a:r>
            <a:r>
              <a:rPr lang="es-CL" dirty="0" err="1" smtClean="0"/>
              <a:t>improves</a:t>
            </a:r>
            <a:r>
              <a:rPr lang="es-CL" dirty="0" smtClean="0"/>
              <a:t> </a:t>
            </a:r>
            <a:r>
              <a:rPr lang="es-CL" dirty="0" err="1" smtClean="0"/>
              <a:t>interoperability</a:t>
            </a:r>
            <a:r>
              <a:rPr lang="es-CL" dirty="0" smtClean="0"/>
              <a:t> of data</a:t>
            </a:r>
            <a:endParaRPr lang="es-CL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438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Datasets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60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81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2506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701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146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are we missing from here to build a Web of Data?</a:t>
            </a:r>
          </a:p>
        </p:txBody>
      </p:sp>
    </p:spTree>
    <p:extLst>
      <p:ext uri="{BB962C8B-B14F-4D97-AF65-F5344CB8AC3E}">
        <p14:creationId xmlns:p14="http://schemas.microsoft.com/office/powerpoint/2010/main" val="3415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2979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197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3982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2336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4065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27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1179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</p:spTree>
    <p:extLst>
      <p:ext uri="{BB962C8B-B14F-4D97-AF65-F5344CB8AC3E}">
        <p14:creationId xmlns:p14="http://schemas.microsoft.com/office/powerpoint/2010/main" val="23273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415"/>
            <a:ext cx="9144000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541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Links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add links to this picture?</a:t>
            </a:r>
          </a:p>
        </p:txBody>
      </p: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352641"/>
            <a:ext cx="9144000" cy="5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Governmental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007"/>
            <a:ext cx="914400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9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298"/>
            <a:ext cx="9144000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45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637"/>
            <a:ext cx="9144000" cy="53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Pokémon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69</a:t>
            </a:fld>
            <a:endParaRPr lang="de-DE"/>
          </a:p>
        </p:txBody>
      </p:sp>
      <p:pic>
        <p:nvPicPr>
          <p:cNvPr id="4098" name="Picture 2" descr="Image result for poke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2" y="2610709"/>
            <a:ext cx="7083617" cy="42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ke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7" y="1417975"/>
            <a:ext cx="1429497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5" y="1364183"/>
            <a:ext cx="6205824" cy="12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any IRI could be a link!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if every dataset describes data with their own vocabulary 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datasets will be impossible to integrate and query.</a:t>
            </a:r>
          </a:p>
          <a:p>
            <a:pPr algn="ctr"/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we address this issue?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Indexes vocabularies for re-use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05000"/>
            <a:ext cx="5376862" cy="4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614"/>
            <a:ext cx="9144000" cy="4532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DCTERMS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documents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FOAF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people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040"/>
            <a:ext cx="9144000" cy="445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01040"/>
            <a:ext cx="9144000" cy="45522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SKOS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taxonomies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819"/>
            <a:ext cx="9144000" cy="482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licencing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76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484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293494"/>
            <a:ext cx="5634038" cy="3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Applications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6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Pre-Linked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who is using these datasets (and for what)?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Google’s</a:t>
            </a:r>
            <a:r>
              <a:rPr lang="es-CL" dirty="0" smtClean="0"/>
              <a:t> </a:t>
            </a:r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Graph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369378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42" y="2011362"/>
            <a:ext cx="3958514" cy="4999038"/>
          </a:xfrm>
          <a:prstGeom prst="rect">
            <a:avLst/>
          </a:prstGeom>
        </p:spPr>
      </p:pic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72512"/>
            <a:ext cx="1828800" cy="12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Apple's</a:t>
            </a:r>
            <a:r>
              <a:rPr lang="es-CL" dirty="0" smtClean="0"/>
              <a:t> </a:t>
            </a:r>
            <a:r>
              <a:rPr lang="es-CL" dirty="0" err="1" smtClean="0"/>
              <a:t>Siri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218" name="Picture 2" descr="Image result for si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74983"/>
            <a:ext cx="9144001" cy="4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591" y="1447800"/>
            <a:ext cx="7424809" cy="540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72512"/>
            <a:ext cx="1828800" cy="12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IBM's</a:t>
            </a:r>
            <a:r>
              <a:rPr lang="es-CL" dirty="0" smtClean="0"/>
              <a:t> Watson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1266" name="Picture 2" descr="Image result for ibm wat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db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92" y="214312"/>
            <a:ext cx="1605481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freeb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2237"/>
            <a:ext cx="3108792" cy="5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Social </a:t>
            </a:r>
            <a:r>
              <a:rPr lang="es-ES" dirty="0" err="1" smtClean="0"/>
              <a:t>Linked</a:t>
            </a:r>
            <a:r>
              <a:rPr lang="es-ES" dirty="0" smtClean="0"/>
              <a:t> Data: SOLID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39536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ellip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5812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44269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However, these applications use hand-picked Linked Datasets!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Hard to find real-world applications that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discover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Linked Data</a:t>
            </a:r>
          </a:p>
        </p:txBody>
      </p:sp>
    </p:spTree>
    <p:extLst>
      <p:ext uri="{BB962C8B-B14F-4D97-AF65-F5344CB8AC3E}">
        <p14:creationId xmlns:p14="http://schemas.microsoft.com/office/powerpoint/2010/main" val="351994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Entering Unknown Territory:</a:t>
            </a:r>
            <a:b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</a:br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Open Research Questions!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Open </a:t>
            </a:r>
            <a:r>
              <a:rPr lang="es-ES" dirty="0" err="1" smtClean="0"/>
              <a:t>Issue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/>
              <a:t>	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4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from different sources?</a:t>
            </a:r>
          </a:p>
        </p:txBody>
      </p:sp>
    </p:spTree>
    <p:extLst>
      <p:ext uri="{BB962C8B-B14F-4D97-AF65-F5344CB8AC3E}">
        <p14:creationId xmlns:p14="http://schemas.microsoft.com/office/powerpoint/2010/main" val="28632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37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399" y="5704356"/>
            <a:ext cx="482121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is true for       on the Web</a:t>
            </a:r>
          </a:p>
        </p:txBody>
      </p:sp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Legacy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6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Most</a:t>
            </a:r>
            <a:r>
              <a:rPr lang="es-CL" dirty="0" smtClean="0"/>
              <a:t> Web (meta-)data in …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5001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0685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38100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39624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 and so </a:t>
            </a:r>
            <a:r>
              <a:rPr lang="es-CL" dirty="0" err="1" smtClean="0"/>
              <a:t>on</a:t>
            </a:r>
            <a:r>
              <a:rPr lang="es-CL" dirty="0" smtClean="0"/>
              <a:t>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n-IE" dirty="0" smtClean="0">
                <a:solidFill>
                  <a:srgbClr val="FFC000"/>
                </a:solidFill>
              </a:rPr>
              <a:t>★★★ </a:t>
            </a:r>
            <a:r>
              <a:rPr lang="en-IE" dirty="0" smtClean="0"/>
              <a:t>to</a:t>
            </a:r>
            <a:r>
              <a:rPr lang="en-IE" dirty="0" smtClean="0">
                <a:solidFill>
                  <a:srgbClr val="FFC000"/>
                </a:solidFill>
              </a:rPr>
              <a:t> ★★★★ </a:t>
            </a:r>
            <a:r>
              <a:rPr lang="en-IE" dirty="0" smtClean="0"/>
              <a:t>is a big step!!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5663" cy="5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Next</a:t>
            </a:r>
            <a:r>
              <a:rPr lang="es-CL" dirty="0" smtClean="0"/>
              <a:t> </a:t>
            </a:r>
            <a:r>
              <a:rPr lang="es-CL" dirty="0" err="1" smtClean="0"/>
              <a:t>week</a:t>
            </a:r>
            <a:r>
              <a:rPr lang="es-CL" dirty="0" smtClean="0"/>
              <a:t>: RDB2RDF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s-CL" dirty="0" err="1" smtClean="0"/>
              <a:t>relational</a:t>
            </a:r>
            <a:r>
              <a:rPr lang="es-CL" dirty="0" smtClean="0"/>
              <a:t> </a:t>
            </a:r>
            <a:r>
              <a:rPr lang="es-CL" dirty="0" err="1" smtClean="0"/>
              <a:t>databases</a:t>
            </a:r>
            <a:r>
              <a:rPr lang="es-CL" dirty="0" smtClean="0"/>
              <a:t> (RDB) to RDF …</a:t>
            </a:r>
            <a:endParaRPr lang="es-CL" dirty="0"/>
          </a:p>
        </p:txBody>
      </p:sp>
      <p:pic>
        <p:nvPicPr>
          <p:cNvPr id="2050" name="Picture 2" descr="https://www.w3.org/2001/sw/rdb2rdf/status/2010/img/RDB2RDF-symbol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71800"/>
            <a:ext cx="6363959" cy="25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353,07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4cm}&#10;~~\begin{lstlisting}[]&#10;SELECT ?planet ?jupiterMass&#10;WHERE { &#10;  :TRAPPIST-1 :child ?planet . &#10;  OPTIONAL { ?planet :mass ?jupiterMass }&#10;}&#10;ORDER BY DESC(?jupiterMass)&#10;\end{lstlisting}&#10;\end{minipage}&#10;\end{document}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4,3441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4,0787"/>
  <p:tag name="ORIGINALWIDTH" val="2044,035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7,66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29876</TotalTime>
  <Words>1593</Words>
  <Application>Microsoft Office PowerPoint</Application>
  <PresentationFormat>On-screen Show (4:3)</PresentationFormat>
  <Paragraphs>420</Paragraphs>
  <Slides>102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Office Theme</vt:lpstr>
      <vt:lpstr>CC7220-1 La Web de Datos Primavera 2019  Lecture  9: Linked Data</vt:lpstr>
      <vt:lpstr>Previously …</vt:lpstr>
      <vt:lpstr>Semantic Web: Data, Logic, Query</vt:lpstr>
      <vt:lpstr>But we have not spoken much about …</vt:lpstr>
      <vt:lpstr>Semantic Web: Data, Logic, Query</vt:lpstr>
      <vt:lpstr>Semantic Web: Data, Logic, Query, Links</vt:lpstr>
      <vt:lpstr>RDF filled with IRIs!</vt:lpstr>
      <vt:lpstr>Pre-Linked Data …</vt:lpstr>
      <vt:lpstr>Semantic Web, early days (pre-2006)</vt:lpstr>
      <vt:lpstr>Linked Data …</vt:lpstr>
      <vt:lpstr>Linked Data … 2006 </vt:lpstr>
      <vt:lpstr>Four Principles of Linked Data </vt:lpstr>
      <vt:lpstr>Linked Data examples ...</vt:lpstr>
      <vt:lpstr>PowerPoint Presentation</vt:lpstr>
      <vt:lpstr>PowerPoint Presentation</vt:lpstr>
      <vt:lpstr>Linked Data Document</vt:lpstr>
      <vt:lpstr>Linked Data Graph</vt:lpstr>
      <vt:lpstr>Linked Data Graph</vt:lpstr>
      <vt:lpstr>Linked Data Graph</vt:lpstr>
      <vt:lpstr>Answer queries over Linked Data using SPARQL</vt:lpstr>
      <vt:lpstr>Linked Data Graph</vt:lpstr>
      <vt:lpstr>Implementing Linked Data… </vt:lpstr>
      <vt:lpstr>Three recipes for dereferencing</vt:lpstr>
      <vt:lpstr>URL Recipe</vt:lpstr>
      <vt:lpstr>URL Recipe: The Problem</vt:lpstr>
      <vt:lpstr>URL Recipe: The Problem</vt:lpstr>
      <vt:lpstr>HTTP URLs for documents, not pipes</vt:lpstr>
      <vt:lpstr>Three recipes for dereferencing</vt:lpstr>
      <vt:lpstr>Hash Recipe</vt:lpstr>
      <vt:lpstr>Hash Recipe</vt:lpstr>
      <vt:lpstr>Three recipes for dereferencing</vt:lpstr>
      <vt:lpstr>Slash Recipe</vt:lpstr>
      <vt:lpstr>Slash Recipe</vt:lpstr>
      <vt:lpstr>Three recipes for dereferencing</vt:lpstr>
      <vt:lpstr>Hash vs. Slash</vt:lpstr>
      <vt:lpstr>Hash vs. Slash</vt:lpstr>
      <vt:lpstr>Content negotiation with hash</vt:lpstr>
      <vt:lpstr>Content negotiation with slash</vt:lpstr>
      <vt:lpstr>Linking Open Data</vt:lpstr>
      <vt:lpstr>Linked Data … 2006 </vt:lpstr>
      <vt:lpstr>Open Data ...</vt:lpstr>
      <vt:lpstr>Linked Open Data</vt:lpstr>
      <vt:lpstr>The 5 ★’s of Linked Open Data</vt:lpstr>
      <vt:lpstr>Each star improves interoperability of data</vt:lpstr>
      <vt:lpstr>Linked Open Datasets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Cross-Domain</vt:lpstr>
      <vt:lpstr>Cross-Domain</vt:lpstr>
      <vt:lpstr>Geographic</vt:lpstr>
      <vt:lpstr>Geographic</vt:lpstr>
      <vt:lpstr>Governmental</vt:lpstr>
      <vt:lpstr>Governmental</vt:lpstr>
      <vt:lpstr>Life Sciences</vt:lpstr>
      <vt:lpstr>Life Sciences</vt:lpstr>
      <vt:lpstr>E-Commerce</vt:lpstr>
      <vt:lpstr>Media</vt:lpstr>
      <vt:lpstr>Media</vt:lpstr>
      <vt:lpstr>Pokémon</vt:lpstr>
      <vt:lpstr>The LOD Cloud</vt:lpstr>
      <vt:lpstr>Linked Open Vocabularies</vt:lpstr>
      <vt:lpstr>Linked Open Vocabularies</vt:lpstr>
      <vt:lpstr>DCTERMS</vt:lpstr>
      <vt:lpstr>FOAF</vt:lpstr>
      <vt:lpstr>SKOS</vt:lpstr>
      <vt:lpstr>CC</vt:lpstr>
      <vt:lpstr>SCHEMA</vt:lpstr>
      <vt:lpstr>SCHEMA</vt:lpstr>
      <vt:lpstr>Linked Data Applications</vt:lpstr>
      <vt:lpstr>The LOD Cloud</vt:lpstr>
      <vt:lpstr>Google’s Knowledge Graph</vt:lpstr>
      <vt:lpstr>Apple's Siri</vt:lpstr>
      <vt:lpstr>IBM's Watson</vt:lpstr>
      <vt:lpstr>Social Linked Data: SOLID</vt:lpstr>
      <vt:lpstr>PowerPoint Presentation</vt:lpstr>
      <vt:lpstr>The LOD Cloud</vt:lpstr>
      <vt:lpstr>PowerPoint Presentation</vt:lpstr>
      <vt:lpstr>Open Issue:  Linked Data Integration</vt:lpstr>
      <vt:lpstr>Need for Integration</vt:lpstr>
      <vt:lpstr>Open Issue:  Diverse Vocabularies</vt:lpstr>
      <vt:lpstr>Diverse vocabularies</vt:lpstr>
      <vt:lpstr>Open Issue:  Linked Data Access</vt:lpstr>
      <vt:lpstr>Access Methods</vt:lpstr>
      <vt:lpstr>Open Issue:  Linked Data quality</vt:lpstr>
      <vt:lpstr>Can’t trust everything you read on the Web</vt:lpstr>
      <vt:lpstr>Open Issue:  Legacy data</vt:lpstr>
      <vt:lpstr>Most Web (meta-)data in …</vt:lpstr>
      <vt:lpstr>From ★★★ to ★★★★ is a big step!!</vt:lpstr>
      <vt:lpstr>Next week: RDB2RDF</vt:lpstr>
      <vt:lpstr>Actually there are lots   of open issues</vt:lpstr>
      <vt:lpstr>Open Issues / Research Questions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1552</cp:revision>
  <cp:lastPrinted>2018-10-29T15:12:58Z</cp:lastPrinted>
  <dcterms:created xsi:type="dcterms:W3CDTF">2006-08-16T00:00:00Z</dcterms:created>
  <dcterms:modified xsi:type="dcterms:W3CDTF">2019-10-07T15:16:22Z</dcterms:modified>
</cp:coreProperties>
</file>