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3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528" r:id="rId2"/>
    <p:sldId id="704" r:id="rId3"/>
    <p:sldId id="855" r:id="rId4"/>
    <p:sldId id="707" r:id="rId5"/>
    <p:sldId id="854" r:id="rId6"/>
    <p:sldId id="856" r:id="rId7"/>
    <p:sldId id="795" r:id="rId8"/>
    <p:sldId id="710" r:id="rId9"/>
    <p:sldId id="711" r:id="rId10"/>
    <p:sldId id="712" r:id="rId11"/>
    <p:sldId id="713" r:id="rId12"/>
    <p:sldId id="770" r:id="rId13"/>
    <p:sldId id="796" r:id="rId14"/>
    <p:sldId id="797" r:id="rId15"/>
    <p:sldId id="798" r:id="rId16"/>
    <p:sldId id="799" r:id="rId17"/>
    <p:sldId id="800" r:id="rId18"/>
    <p:sldId id="801" r:id="rId19"/>
    <p:sldId id="802" r:id="rId20"/>
    <p:sldId id="803" r:id="rId21"/>
    <p:sldId id="804" r:id="rId22"/>
    <p:sldId id="805" r:id="rId23"/>
    <p:sldId id="806" r:id="rId24"/>
    <p:sldId id="807" r:id="rId25"/>
    <p:sldId id="808" r:id="rId26"/>
    <p:sldId id="809" r:id="rId27"/>
    <p:sldId id="810" r:id="rId28"/>
    <p:sldId id="811" r:id="rId29"/>
    <p:sldId id="812" r:id="rId30"/>
    <p:sldId id="813" r:id="rId31"/>
    <p:sldId id="814" r:id="rId32"/>
    <p:sldId id="815" r:id="rId33"/>
    <p:sldId id="816" r:id="rId34"/>
    <p:sldId id="817" r:id="rId35"/>
    <p:sldId id="818" r:id="rId36"/>
    <p:sldId id="819" r:id="rId37"/>
    <p:sldId id="820" r:id="rId38"/>
    <p:sldId id="821" r:id="rId39"/>
    <p:sldId id="822" r:id="rId40"/>
    <p:sldId id="823" r:id="rId41"/>
    <p:sldId id="824" r:id="rId42"/>
    <p:sldId id="825" r:id="rId43"/>
    <p:sldId id="826" r:id="rId44"/>
    <p:sldId id="827" r:id="rId45"/>
    <p:sldId id="828" r:id="rId46"/>
    <p:sldId id="829" r:id="rId47"/>
    <p:sldId id="830" r:id="rId48"/>
    <p:sldId id="831" r:id="rId49"/>
    <p:sldId id="832" r:id="rId50"/>
    <p:sldId id="833" r:id="rId51"/>
    <p:sldId id="834" r:id="rId52"/>
    <p:sldId id="835" r:id="rId53"/>
    <p:sldId id="836" r:id="rId54"/>
    <p:sldId id="837" r:id="rId55"/>
    <p:sldId id="838" r:id="rId56"/>
    <p:sldId id="839" r:id="rId57"/>
    <p:sldId id="840" r:id="rId58"/>
    <p:sldId id="841" r:id="rId59"/>
    <p:sldId id="842" r:id="rId60"/>
    <p:sldId id="715" r:id="rId61"/>
    <p:sldId id="843" r:id="rId62"/>
    <p:sldId id="846" r:id="rId63"/>
    <p:sldId id="848" r:id="rId64"/>
    <p:sldId id="853" r:id="rId65"/>
    <p:sldId id="844" r:id="rId66"/>
    <p:sldId id="717" r:id="rId67"/>
    <p:sldId id="718" r:id="rId68"/>
    <p:sldId id="720" r:id="rId69"/>
    <p:sldId id="721" r:id="rId70"/>
    <p:sldId id="722" r:id="rId71"/>
    <p:sldId id="723" r:id="rId72"/>
    <p:sldId id="724" r:id="rId73"/>
    <p:sldId id="725" r:id="rId74"/>
    <p:sldId id="726" r:id="rId75"/>
    <p:sldId id="727" r:id="rId76"/>
    <p:sldId id="785" r:id="rId77"/>
    <p:sldId id="728" r:id="rId78"/>
    <p:sldId id="729" r:id="rId79"/>
    <p:sldId id="730" r:id="rId80"/>
    <p:sldId id="732" r:id="rId81"/>
    <p:sldId id="733" r:id="rId82"/>
    <p:sldId id="734" r:id="rId83"/>
    <p:sldId id="735" r:id="rId84"/>
    <p:sldId id="736" r:id="rId85"/>
    <p:sldId id="737" r:id="rId86"/>
    <p:sldId id="738" r:id="rId87"/>
    <p:sldId id="739" r:id="rId88"/>
    <p:sldId id="740" r:id="rId89"/>
    <p:sldId id="741" r:id="rId90"/>
    <p:sldId id="742" r:id="rId91"/>
    <p:sldId id="771" r:id="rId92"/>
    <p:sldId id="772" r:id="rId93"/>
    <p:sldId id="777" r:id="rId94"/>
    <p:sldId id="784" r:id="rId95"/>
    <p:sldId id="783" r:id="rId96"/>
    <p:sldId id="773" r:id="rId97"/>
    <p:sldId id="743" r:id="rId98"/>
    <p:sldId id="744" r:id="rId99"/>
    <p:sldId id="745" r:id="rId100"/>
    <p:sldId id="750" r:id="rId101"/>
    <p:sldId id="751" r:id="rId102"/>
    <p:sldId id="752" r:id="rId103"/>
    <p:sldId id="753" r:id="rId104"/>
    <p:sldId id="754" r:id="rId105"/>
    <p:sldId id="755" r:id="rId106"/>
    <p:sldId id="756" r:id="rId107"/>
    <p:sldId id="757" r:id="rId108"/>
    <p:sldId id="759" r:id="rId109"/>
    <p:sldId id="786" r:id="rId110"/>
    <p:sldId id="758" r:id="rId111"/>
    <p:sldId id="788" r:id="rId112"/>
    <p:sldId id="787" r:id="rId113"/>
    <p:sldId id="762" r:id="rId114"/>
    <p:sldId id="791" r:id="rId115"/>
    <p:sldId id="792" r:id="rId116"/>
    <p:sldId id="764" r:id="rId117"/>
    <p:sldId id="850" r:id="rId118"/>
    <p:sldId id="769" r:id="rId11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5" autoAdjust="0"/>
    <p:restoredTop sz="95907" autoAdjust="0"/>
  </p:normalViewPr>
  <p:slideViewPr>
    <p:cSldViewPr>
      <p:cViewPr varScale="1">
        <p:scale>
          <a:sx n="85" d="100"/>
          <a:sy n="85" d="100"/>
        </p:scale>
        <p:origin x="-132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05/08/2019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519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060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99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2019-08-05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Relationship Id="rId4" Type="http://schemas.openxmlformats.org/officeDocument/2006/relationships/image" Target="../media/image1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Relationship Id="rId5" Type="http://schemas.openxmlformats.org/officeDocument/2006/relationships/image" Target="../media/image128.gif"/><Relationship Id="rId4" Type="http://schemas.openxmlformats.org/officeDocument/2006/relationships/image" Target="../media/image12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3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tags" Target="../tags/tag167.xml"/><Relationship Id="rId16" Type="http://schemas.openxmlformats.org/officeDocument/2006/relationships/image" Target="../media/image136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131.png"/><Relationship Id="rId5" Type="http://schemas.openxmlformats.org/officeDocument/2006/relationships/tags" Target="../tags/tag170.xml"/><Relationship Id="rId15" Type="http://schemas.openxmlformats.org/officeDocument/2006/relationships/image" Target="../media/image135.png"/><Relationship Id="rId10" Type="http://schemas.openxmlformats.org/officeDocument/2006/relationships/image" Target="../media/image126.png"/><Relationship Id="rId4" Type="http://schemas.openxmlformats.org/officeDocument/2006/relationships/tags" Target="../tags/tag169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34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tags" Target="../tags/tag175.xml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3.jpeg"/><Relationship Id="rId5" Type="http://schemas.openxmlformats.org/officeDocument/2006/relationships/tags" Target="../tags/tag177.xml"/><Relationship Id="rId10" Type="http://schemas.openxmlformats.org/officeDocument/2006/relationships/image" Target="../media/image141.png"/><Relationship Id="rId4" Type="http://schemas.openxmlformats.org/officeDocument/2006/relationships/tags" Target="../tags/tag176.xml"/><Relationship Id="rId9" Type="http://schemas.openxmlformats.org/officeDocument/2006/relationships/image" Target="../media/image14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180.xml"/><Relationship Id="rId7" Type="http://schemas.openxmlformats.org/officeDocument/2006/relationships/image" Target="../media/image145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tags" Target="../tags/tag183.xml"/><Relationship Id="rId7" Type="http://schemas.openxmlformats.org/officeDocument/2006/relationships/image" Target="../media/image145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44.png"/><Relationship Id="rId5" Type="http://schemas.openxmlformats.org/officeDocument/2006/relationships/image" Target="../media/image14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2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image" Target="../media/image152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51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7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56.png"/><Relationship Id="rId5" Type="http://schemas.openxmlformats.org/officeDocument/2006/relationships/image" Target="../media/image150.png"/><Relationship Id="rId4" Type="http://schemas.openxmlformats.org/officeDocument/2006/relationships/image" Target="../media/image15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195.xml"/><Relationship Id="rId7" Type="http://schemas.openxmlformats.org/officeDocument/2006/relationships/image" Target="../media/image150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155.png"/><Relationship Id="rId11" Type="http://schemas.openxmlformats.org/officeDocument/2006/relationships/image" Target="../media/image15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8.png"/><Relationship Id="rId4" Type="http://schemas.openxmlformats.org/officeDocument/2006/relationships/tags" Target="../tags/tag196.xml"/><Relationship Id="rId9" Type="http://schemas.openxmlformats.org/officeDocument/2006/relationships/image" Target="../media/image157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60.png"/><Relationship Id="rId3" Type="http://schemas.openxmlformats.org/officeDocument/2006/relationships/tags" Target="../tags/tag199.xml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8.png"/><Relationship Id="rId5" Type="http://schemas.openxmlformats.org/officeDocument/2006/relationships/tags" Target="../tags/tag201.xml"/><Relationship Id="rId10" Type="http://schemas.openxmlformats.org/officeDocument/2006/relationships/image" Target="../media/image157.png"/><Relationship Id="rId4" Type="http://schemas.openxmlformats.org/officeDocument/2006/relationships/tags" Target="../tags/tag200.xml"/><Relationship Id="rId9" Type="http://schemas.openxmlformats.org/officeDocument/2006/relationships/image" Target="../media/image156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04.xml"/><Relationship Id="rId21" Type="http://schemas.openxmlformats.org/officeDocument/2006/relationships/image" Target="../media/image24.png"/><Relationship Id="rId7" Type="http://schemas.openxmlformats.org/officeDocument/2006/relationships/tags" Target="../tags/tag208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03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8.png"/><Relationship Id="rId5" Type="http://schemas.openxmlformats.org/officeDocument/2006/relationships/tags" Target="../tags/tag206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0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2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27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46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48.xml"/><Relationship Id="rId10" Type="http://schemas.openxmlformats.org/officeDocument/2006/relationships/image" Target="../media/image35.png"/><Relationship Id="rId4" Type="http://schemas.openxmlformats.org/officeDocument/2006/relationships/tags" Target="../tags/tag47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2.xml"/><Relationship Id="rId7" Type="http://schemas.openxmlformats.org/officeDocument/2006/relationships/image" Target="../media/image47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63.xml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6.xml"/><Relationship Id="rId7" Type="http://schemas.openxmlformats.org/officeDocument/2006/relationships/image" Target="../media/image51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67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image" Target="../media/image15.png"/><Relationship Id="rId7" Type="http://schemas.openxmlformats.org/officeDocument/2006/relationships/tags" Target="../tags/tag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0.xml"/><Relationship Id="rId7" Type="http://schemas.openxmlformats.org/officeDocument/2006/relationships/image" Target="../media/image52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1.xml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4.xml"/><Relationship Id="rId7" Type="http://schemas.openxmlformats.org/officeDocument/2006/relationships/image" Target="../media/image52.png"/><Relationship Id="rId12" Type="http://schemas.openxmlformats.org/officeDocument/2006/relationships/image" Target="../media/image45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5.xml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tags" Target="../tags/tag78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80.xml"/><Relationship Id="rId10" Type="http://schemas.openxmlformats.org/officeDocument/2006/relationships/image" Target="../media/image50.png"/><Relationship Id="rId4" Type="http://schemas.openxmlformats.org/officeDocument/2006/relationships/tags" Target="../tags/tag79.xml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5.png"/><Relationship Id="rId3" Type="http://schemas.openxmlformats.org/officeDocument/2006/relationships/tags" Target="../tags/tag83.xml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85.xml"/><Relationship Id="rId10" Type="http://schemas.openxmlformats.org/officeDocument/2006/relationships/image" Target="../media/image50.png"/><Relationship Id="rId4" Type="http://schemas.openxmlformats.org/officeDocument/2006/relationships/tags" Target="../tags/tag84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png"/><Relationship Id="rId3" Type="http://schemas.openxmlformats.org/officeDocument/2006/relationships/tags" Target="../tags/tag88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90.xml"/><Relationship Id="rId10" Type="http://schemas.openxmlformats.org/officeDocument/2006/relationships/image" Target="../media/image50.png"/><Relationship Id="rId4" Type="http://schemas.openxmlformats.org/officeDocument/2006/relationships/tags" Target="../tags/tag89.xml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93.xml"/><Relationship Id="rId7" Type="http://schemas.openxmlformats.org/officeDocument/2006/relationships/image" Target="../media/image55.png"/><Relationship Id="rId12" Type="http://schemas.openxmlformats.org/officeDocument/2006/relationships/image" Target="../media/image56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9.png"/><Relationship Id="rId5" Type="http://schemas.openxmlformats.org/officeDocument/2006/relationships/tags" Target="../tags/tag95.xml"/><Relationship Id="rId10" Type="http://schemas.openxmlformats.org/officeDocument/2006/relationships/image" Target="../media/image50.png"/><Relationship Id="rId4" Type="http://schemas.openxmlformats.org/officeDocument/2006/relationships/tags" Target="../tags/tag94.xml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98.xm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00.xml"/><Relationship Id="rId10" Type="http://schemas.openxmlformats.org/officeDocument/2006/relationships/image" Target="../media/image49.png"/><Relationship Id="rId4" Type="http://schemas.openxmlformats.org/officeDocument/2006/relationships/tags" Target="../tags/tag99.xml"/><Relationship Id="rId9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7.png"/><Relationship Id="rId3" Type="http://schemas.openxmlformats.org/officeDocument/2006/relationships/tags" Target="../tags/tag121.xml"/><Relationship Id="rId7" Type="http://schemas.openxmlformats.org/officeDocument/2006/relationships/image" Target="../media/image56.png"/><Relationship Id="rId12" Type="http://schemas.openxmlformats.org/officeDocument/2006/relationships/image" Target="../media/image76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23.xml"/><Relationship Id="rId10" Type="http://schemas.openxmlformats.org/officeDocument/2006/relationships/image" Target="../media/image49.png"/><Relationship Id="rId4" Type="http://schemas.openxmlformats.org/officeDocument/2006/relationships/tags" Target="../tags/tag122.xml"/><Relationship Id="rId9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3.xml"/><Relationship Id="rId21" Type="http://schemas.openxmlformats.org/officeDocument/2006/relationships/image" Target="../media/image15.png"/><Relationship Id="rId7" Type="http://schemas.openxmlformats.org/officeDocument/2006/relationships/tags" Target="../tags/tag1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0.xml"/><Relationship Id="rId19" Type="http://schemas.openxmlformats.org/officeDocument/2006/relationships/image" Target="../media/image1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Relationship Id="rId5" Type="http://schemas.openxmlformats.org/officeDocument/2006/relationships/image" Target="../media/image83.gif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83.gif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83.gif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83.gif"/><Relationship Id="rId5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image" Target="../media/image90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image" Target="../media/image92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28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3.xml"/><Relationship Id="rId21" Type="http://schemas.openxmlformats.org/officeDocument/2006/relationships/image" Target="../media/image24.png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2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8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image" Target="../media/image92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28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Relationship Id="rId4" Type="http://schemas.openxmlformats.org/officeDocument/2006/relationships/image" Target="../media/image9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Relationship Id="rId4" Type="http://schemas.openxmlformats.org/officeDocument/2006/relationships/image" Target="../media/image10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4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4" Type="http://schemas.openxmlformats.org/officeDocument/2006/relationships/image" Target="../media/image11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CC7220-1</a:t>
            </a:r>
            <a:br>
              <a:rPr lang="es-ES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/>
              <a:t/>
            </a:r>
            <a:br>
              <a:rPr lang="en-IE" cap="small" dirty="0"/>
            </a:br>
            <a:r>
              <a:rPr lang="en-IE" cap="small" dirty="0" smtClean="0"/>
              <a:t>Primavera </a:t>
            </a:r>
            <a:r>
              <a:rPr lang="es-ES" dirty="0" smtClean="0"/>
              <a:t>2019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Lecture</a:t>
            </a:r>
            <a:r>
              <a:rPr lang="es-ES" dirty="0" smtClean="0"/>
              <a:t>  2: RDF </a:t>
            </a:r>
            <a:r>
              <a:rPr lang="es-ES" dirty="0" err="1" smtClean="0"/>
              <a:t>Model</a:t>
            </a:r>
            <a:r>
              <a:rPr lang="es-ES" dirty="0" smtClean="0"/>
              <a:t> and </a:t>
            </a:r>
            <a:r>
              <a:rPr lang="es-ES" dirty="0" err="1" smtClean="0"/>
              <a:t>Syntax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RDF often drawn as a (directed, labelled) graph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Syntaxes: </a:t>
            </a:r>
            <a:br>
              <a:rPr lang="en-IE" dirty="0" smtClean="0"/>
            </a:br>
            <a:r>
              <a:rPr lang="en-IE" dirty="0" smtClean="0"/>
              <a:t>	Writing RDF down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35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N-Triples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Line delimited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 shortcuts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7" y="2667000"/>
            <a:ext cx="8485673" cy="12215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0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RDF/XML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Legacy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Horrible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2" y="2667000"/>
            <a:ext cx="5807708" cy="3180270"/>
          </a:xfrm>
          <a:prstGeom prst="rect">
            <a:avLst/>
          </a:prstGeom>
        </p:spPr>
      </p:pic>
      <p:pic>
        <p:nvPicPr>
          <p:cNvPr id="1026" name="Picture 2" descr="https://media1.tenor.com/images/ef78f7fba28e9a3db326802d4ab62409/tenor.gif?itemid=498277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86" y="4876800"/>
            <a:ext cx="349871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RDFa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Not so intuitive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7897287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JSON-LD</a:t>
            </a:r>
            <a:endParaRPr lang="en-I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668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smtClean="0">
                <a:solidFill>
                  <a:srgbClr val="FF0000"/>
                </a:solidFill>
              </a:rPr>
              <a:t>Not completely RDF</a:t>
            </a:r>
          </a:p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4828858" cy="41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Readable format</a:t>
            </a: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631779"/>
            <a:ext cx="1400175" cy="1809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2402" y="2566035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438950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734623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794635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3137535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438950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734624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4013835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734622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4013834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4018381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01434"/>
            <a:ext cx="792480" cy="1809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66435"/>
            <a:ext cx="1042035" cy="21717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5151" y="3438952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/>
          <p:cNvSpPr/>
          <p:nvPr/>
        </p:nvSpPr>
        <p:spPr>
          <a:xfrm>
            <a:off x="4249002" y="4013833"/>
            <a:ext cx="627798" cy="298035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6303566" y="4017215"/>
            <a:ext cx="707785" cy="299201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49340"/>
            <a:ext cx="1981200" cy="22669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824314" y="4013833"/>
            <a:ext cx="318449" cy="295670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Rectangle 32"/>
          <p:cNvSpPr/>
          <p:nvPr/>
        </p:nvSpPr>
        <p:spPr>
          <a:xfrm>
            <a:off x="7010400" y="4013833"/>
            <a:ext cx="304800" cy="302583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528435"/>
            <a:ext cx="2209800" cy="1771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334001" y="3455411"/>
            <a:ext cx="380998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7140891" y="3450858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6858000" y="3734620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876800" y="4018381"/>
            <a:ext cx="266701" cy="29803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3810000" y="3734624"/>
            <a:ext cx="266701" cy="279211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85435"/>
            <a:ext cx="2670810" cy="2533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79954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Turtle: Collections Shortcut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58401"/>
            <a:ext cx="3322320" cy="232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6147433"/>
            <a:ext cx="6172200" cy="55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228600" y="4004748"/>
            <a:ext cx="6172200" cy="1837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" y="2032634"/>
            <a:ext cx="4191000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2" y="2117178"/>
            <a:ext cx="3677603" cy="1488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4052152"/>
            <a:ext cx="5936456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6198867"/>
            <a:ext cx="5537835" cy="405765"/>
          </a:xfrm>
          <a:prstGeom prst="rect">
            <a:avLst/>
          </a:prstGeom>
        </p:spPr>
      </p:pic>
      <p:pic>
        <p:nvPicPr>
          <p:cNvPr id="10" name="Picture 6 2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529114"/>
            <a:ext cx="1477939" cy="21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98" y="1125240"/>
            <a:ext cx="5571540" cy="12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Blank nodes add complexity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63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Set of triples thus called an “RDF Graph”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(Isomorphic)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315" cy="154230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mtClean="0"/>
              <a:t>(Not Isomorphic!)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4" name="Picture 3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834" cy="1543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86" y="3200400"/>
            <a:ext cx="1187867" cy="15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Are two RDF graphs the “same”?</a:t>
            </a:r>
            <a:endParaRPr lang="en-I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7" y="2840141"/>
            <a:ext cx="2841885" cy="1981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840141"/>
            <a:ext cx="2886079" cy="19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3000"/>
                </a:schemeClr>
              </a:gs>
              <a:gs pos="35000">
                <a:schemeClr val="accent2">
                  <a:tint val="37000"/>
                  <a:satMod val="300000"/>
                  <a:alpha val="51000"/>
                </a:schemeClr>
              </a:gs>
              <a:gs pos="100000">
                <a:schemeClr val="accent2">
                  <a:tint val="15000"/>
                  <a:satMod val="350000"/>
                  <a:alpha val="47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299344"/>
            <a:ext cx="6044391" cy="4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28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2400" y="23830"/>
            <a:ext cx="5181600" cy="105727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8918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4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Modelling with pairs (directed unlabelled graph)?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1"/>
            <a:ext cx="5242530" cy="1488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6652356" cy="2829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13" y="3997949"/>
            <a:ext cx="3890043" cy="21934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15000" y="3118094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Modelled as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graphs?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(e.g.) tables?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Graphs are flexible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03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http://cdn2.hubspot.net/hubfs/219347/Filing_cabi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 1" descr="http://cdn2.hubspot.net/hubfs/219347/Filing_cabine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4"/>
            <a:ext cx="4674487" cy="629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201242" cy="816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5594939"/>
            <a:ext cx="5625303" cy="627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0" y="1443645"/>
            <a:ext cx="7271697" cy="842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265486" cy="12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761740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“Semantic Web”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9003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3614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23" y="1723614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88" y="1723614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74" y="1723614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5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1"/>
            <a:ext cx="1324968" cy="20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32296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92682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598"/>
            <a:ext cx="6764968" cy="2052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599"/>
            <a:ext cx="1684542" cy="225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600"/>
            <a:ext cx="3704791" cy="2249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1"/>
            <a:ext cx="1684155" cy="2251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2"/>
            <a:ext cx="1684390" cy="225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/>
              <a:t>, </a:t>
            </a:r>
            <a:r>
              <a:rPr lang="en-IE" dirty="0">
                <a:solidFill>
                  <a:srgbClr val="7030A0"/>
                </a:solidFill>
              </a:rPr>
              <a:t>Logic</a:t>
            </a:r>
            <a:r>
              <a:rPr lang="es-CL" dirty="0"/>
              <a:t>,</a:t>
            </a:r>
            <a:r>
              <a:rPr lang="en-IE" dirty="0"/>
              <a:t>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4"/>
            <a:ext cx="1684860" cy="2252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3200400"/>
            <a:ext cx="6753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7200" dirty="0" smtClean="0">
                <a:solidFill>
                  <a:srgbClr val="FF0000"/>
                </a:solidFill>
              </a:rPr>
              <a:t>(╯°□°)╯︵ ┻━┻</a:t>
            </a:r>
            <a:endParaRPr lang="en-I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</a:t>
            </a:r>
            <a:r>
              <a:rPr lang="en-IE" dirty="0" smtClean="0">
                <a:solidFill>
                  <a:srgbClr val="00B0F0"/>
                </a:solidFill>
              </a:rPr>
              <a:t>Graph</a:t>
            </a:r>
            <a:r>
              <a:rPr lang="en-IE" dirty="0" smtClean="0"/>
              <a:t> </a:t>
            </a:r>
            <a:r>
              <a:rPr lang="en-IE" dirty="0"/>
              <a:t>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524002"/>
            <a:ext cx="6984000" cy="4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524002"/>
            <a:ext cx="6984000" cy="4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RDF: </a:t>
            </a:r>
            <a:br>
              <a:rPr lang="en-IE" dirty="0" smtClean="0"/>
            </a:br>
            <a:r>
              <a:rPr lang="en-IE" dirty="0" smtClean="0"/>
              <a:t>Resource Description Framework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28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4975" cy="41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5950" cy="41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84000" cy="41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97378" cy="42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04077" cy="42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0782" cy="42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43000"/>
            <a:ext cx="838200" cy="11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(1.1): A Web Standard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15811"/>
            <a:ext cx="772477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797" cy="42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473" cy="42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473" cy="4225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973" y="2667000"/>
            <a:ext cx="838200" cy="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149" cy="42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825" cy="42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503" cy="42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Relational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839" y="21336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have to impose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have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1" y="2133599"/>
            <a:ext cx="1388638" cy="302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7747" y="21089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0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164" cy="42427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" y="2133600"/>
            <a:ext cx="457200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4572000" y="2133600"/>
            <a:ext cx="4572000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don't have to impose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don't have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4000" y="2133599"/>
            <a:ext cx="1389600" cy="3020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70000" y="2108962"/>
            <a:ext cx="1587600" cy="30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Image result for self orga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638"/>
            <a:ext cx="9135777" cy="60801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805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</a:t>
            </a:r>
            <a:r>
              <a:rPr lang="en-IE"/>
              <a:t>: </a:t>
            </a:r>
            <a:r>
              <a:rPr lang="en-IE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092127"/>
            <a:ext cx="9144000" cy="276587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91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86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352" cy="335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38" y="2057400"/>
            <a:ext cx="1385888" cy="461118"/>
          </a:xfrm>
          <a:prstGeom prst="rect">
            <a:avLst/>
          </a:prstGeom>
        </p:spPr>
      </p:pic>
      <p:pic>
        <p:nvPicPr>
          <p:cNvPr id="1026" name="Picture 2 2" descr="Image result for pluto charac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57727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352" cy="3355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9"/>
            <a:ext cx="3490540" cy="1354094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97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352" cy="3355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9"/>
            <a:ext cx="3490540" cy="1354094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6981"/>
            <a:ext cx="9144000" cy="3859413"/>
          </a:xfrm>
          <a:prstGeom prst="rect">
            <a:avLst/>
          </a:prstGeom>
        </p:spPr>
      </p:pic>
      <p:pic>
        <p:nvPicPr>
          <p:cNvPr id="13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33600"/>
            <a:ext cx="457200" cy="7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0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352" cy="3355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9"/>
            <a:ext cx="3490540" cy="1354094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146" name="Picture 2" descr="Pluto is a beautiful world, with ice mountains, nitrogen glaciers, and methane dunes. But that doesn't make it a planet. (Credit: NASA/JHUAPL/SwRI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" y="1983672"/>
            <a:ext cx="9131991" cy="38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461" y="2209800"/>
            <a:ext cx="968868" cy="68789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770886" y="2209800"/>
            <a:ext cx="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8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 in RDF: IRIs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53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unambiguous symbols/identifiers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smtClean="0"/>
              <a:t>Since we’re on the Web … use Web identifiers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chemeClr val="accent6">
                    <a:lumMod val="75000"/>
                  </a:schemeClr>
                </a:solidFill>
              </a:rPr>
              <a:t>URL: Uniform Resource Location</a:t>
            </a:r>
          </a:p>
          <a:p>
            <a:pPr lvl="1"/>
            <a:r>
              <a:rPr lang="en-IE" sz="2600" dirty="0" smtClean="0"/>
              <a:t>The 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location</a:t>
            </a:r>
            <a:r>
              <a:rPr lang="en-IE" sz="2600" dirty="0" smtClean="0"/>
              <a:t> of a resource on the Web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n.html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7030A0"/>
                </a:solidFill>
              </a:rPr>
              <a:t>URI: Uniform Resource Identifier </a:t>
            </a:r>
            <a:r>
              <a:rPr lang="en-IE" sz="3000" dirty="0" smtClean="0"/>
              <a:t>(RDF 1.0)</a:t>
            </a:r>
          </a:p>
          <a:p>
            <a:pPr lvl="1"/>
            <a:r>
              <a:rPr lang="en-IE" sz="2600" dirty="0" smtClean="0"/>
              <a:t>Need not be a location, can also be a </a:t>
            </a:r>
            <a:r>
              <a:rPr lang="en-IE" sz="2600" dirty="0" smtClean="0">
                <a:solidFill>
                  <a:srgbClr val="7030A0"/>
                </a:solidFill>
              </a:rPr>
              <a:t>name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00B050"/>
                </a:solidFill>
              </a:rPr>
              <a:t>IRI: Internationalised Resource Identifier </a:t>
            </a:r>
            <a:r>
              <a:rPr lang="en-IE" sz="3000" dirty="0" smtClean="0"/>
              <a:t>(RDF 1.1)</a:t>
            </a:r>
          </a:p>
          <a:p>
            <a:pPr lvl="1"/>
            <a:r>
              <a:rPr lang="en-IE" sz="2600" dirty="0" smtClean="0"/>
              <a:t>A URI that allows </a:t>
            </a:r>
            <a:r>
              <a:rPr lang="en-IE" sz="2600" dirty="0" smtClean="0">
                <a:solidFill>
                  <a:srgbClr val="00B050"/>
                </a:solidFill>
              </a:rPr>
              <a:t>Unicode</a:t>
            </a:r>
            <a:r>
              <a:rPr lang="en-IE" sz="2600" dirty="0" smtClean="0"/>
              <a:t> characters</a:t>
            </a:r>
          </a:p>
          <a:p>
            <a:pPr lvl="1"/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</a:t>
            </a:r>
            <a:r>
              <a:rPr lang="en-IE" sz="2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endParaRPr lang="en-IE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 will use IRIs with prefixes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ex.org/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↔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endParaRPr lang="en-IE" dirty="0">
              <a:solidFill>
                <a:srgbClr val="00B050"/>
              </a:solidFill>
            </a:endParaRP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“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”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denotes a </a:t>
            </a:r>
            <a:r>
              <a:rPr lang="en-IE" u="sng" dirty="0" smtClean="0">
                <a:solidFill>
                  <a:schemeClr val="accent6">
                    <a:lumMod val="75000"/>
                  </a:schemeClr>
                </a:solidFill>
              </a:rPr>
              <a:t>prefix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 for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/</a:t>
            </a: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“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”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cs typeface="Courier New" panose="02070309020205020404" pitchFamily="49" charset="0"/>
              </a:rPr>
              <a:t> is the</a:t>
            </a:r>
            <a:r>
              <a:rPr lang="en-IE" dirty="0" smtClean="0">
                <a:solidFill>
                  <a:srgbClr val="00B050"/>
                </a:solidFill>
                <a:cs typeface="Courier New" panose="02070309020205020404" pitchFamily="49" charset="0"/>
              </a:rPr>
              <a:t> </a:t>
            </a:r>
            <a:r>
              <a:rPr lang="en-IE" u="sng" dirty="0" smtClean="0">
                <a:solidFill>
                  <a:srgbClr val="00B050"/>
                </a:solidFill>
                <a:cs typeface="Courier New" panose="02070309020205020404" pitchFamily="49" charset="0"/>
              </a:rPr>
              <a:t>local name</a:t>
            </a:r>
          </a:p>
          <a:p>
            <a:pPr marL="742950" lvl="2" indent="-342900"/>
            <a:endParaRPr lang="en-IE" u="sng" dirty="0">
              <a:solidFill>
                <a:srgbClr val="00B050"/>
              </a:solidFill>
              <a:cs typeface="Courier New" panose="02070309020205020404" pitchFamily="49" charset="0"/>
            </a:endParaRPr>
          </a:p>
          <a:p>
            <a:pPr marL="0" indent="-400050"/>
            <a:r>
              <a:rPr lang="en-IE" dirty="0" smtClean="0"/>
              <a:t>Frequently used prefixes: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3733800"/>
            <a:ext cx="7496175" cy="216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From strings …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4"/>
            <a:ext cx="6355032" cy="19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… to IRIs …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3962400" y="23831"/>
            <a:ext cx="5181600" cy="100906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6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Naming things in </a:t>
            </a:r>
            <a:r>
              <a:rPr lang="en-IE" dirty="0" smtClean="0"/>
              <a:t>RDF</a:t>
            </a:r>
            <a:r>
              <a:rPr lang="en-IE" smtClean="0"/>
              <a:t>: Literals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56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What about numbers?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553200" y="3236686"/>
            <a:ext cx="2017486" cy="7257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>
            <a:off x="5791200" y="4612416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Should we assign IRIs to numbers, booleans, etc.?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940908" y="5883817"/>
            <a:ext cx="1242070" cy="6495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76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allows “literals” in object position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Literals are for datatype values, like strings, numbers, </a:t>
            </a:r>
            <a:r>
              <a:rPr lang="en-IE" dirty="0" err="1" smtClean="0"/>
              <a:t>booleans</a:t>
            </a:r>
            <a:r>
              <a:rPr lang="en-IE" dirty="0" smtClean="0"/>
              <a:t>, dates, times</a:t>
            </a:r>
            <a:endParaRPr lang="en-IE" dirty="0"/>
          </a:p>
          <a:p>
            <a:r>
              <a:rPr lang="en-IE" dirty="0" smtClean="0"/>
              <a:t>Only allowed in </a:t>
            </a:r>
            <a:r>
              <a:rPr lang="en-IE" dirty="0"/>
              <a:t>o</a:t>
            </a:r>
            <a:r>
              <a:rPr lang="en-IE" dirty="0" smtClean="0"/>
              <a:t>bject position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5220"/>
            <a:ext cx="7569518" cy="212598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5102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881752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782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4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Datatype literals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“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B050"/>
                </a:solidFill>
                <a:ea typeface="CMU Typewriter Text" panose="02000609000000000000" pitchFamily="49" charset="0"/>
              </a:rPr>
              <a:t>lexical-string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”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70C0"/>
                </a:solidFill>
                <a:ea typeface="CMU Typewriter Text" panose="02000609000000000000" pitchFamily="49" charset="0"/>
              </a:rPr>
              <a:t>datatype-IRI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“200”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“2014-12-13”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“true”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xsd:boolean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“this is a string”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/>
          </a:p>
          <a:p>
            <a:r>
              <a:rPr lang="en-IE" dirty="0" smtClean="0"/>
              <a:t>If the datatype is omitted, it’s a string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“this is a string”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“200”</a:t>
            </a:r>
            <a:r>
              <a:rPr lang="en-IE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IE" dirty="0" smtClean="0"/>
              <a:t>is a string, not a number!</a:t>
            </a:r>
          </a:p>
          <a:p>
            <a:pPr lvl="1"/>
            <a:endParaRPr lang="en-IE" dirty="0"/>
          </a:p>
          <a:p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05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Many datatypes borrowed from XML Schema</a:t>
            </a:r>
            <a:endParaRPr lang="en-IE" dirty="0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Boolean datatype</a:t>
            </a:r>
            <a:endParaRPr lang="en-IE" dirty="0"/>
          </a:p>
        </p:txBody>
      </p:sp>
      <p:pic>
        <p:nvPicPr>
          <p:cNvPr id="8194" name="Picture 2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72942"/>
            <a:ext cx="8229600" cy="67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 12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3"/>
            <a:ext cx="7127534" cy="17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98314"/>
            <a:ext cx="5412849" cy="61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0471"/>
            <a:ext cx="8229600" cy="367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Numeric datatypes</a:t>
            </a:r>
            <a:endParaRPr lang="en-IE" dirty="0"/>
          </a:p>
        </p:txBody>
      </p:sp>
      <p:sp>
        <p:nvSpPr>
          <p:cNvPr id="9" name="Freeform 8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4967785" y="4735773"/>
            <a:ext cx="3998794" cy="791570"/>
          </a:xfrm>
          <a:custGeom>
            <a:avLst/>
            <a:gdLst>
              <a:gd name="connsiteX0" fmla="*/ 0 w 3998794"/>
              <a:gd name="connsiteY0" fmla="*/ 627797 h 791570"/>
              <a:gd name="connsiteX1" fmla="*/ 13648 w 3998794"/>
              <a:gd name="connsiteY1" fmla="*/ 0 h 791570"/>
              <a:gd name="connsiteX2" fmla="*/ 3998794 w 3998794"/>
              <a:gd name="connsiteY2" fmla="*/ 109182 h 791570"/>
              <a:gd name="connsiteX3" fmla="*/ 3903260 w 3998794"/>
              <a:gd name="connsiteY3" fmla="*/ 791570 h 791570"/>
              <a:gd name="connsiteX4" fmla="*/ 27296 w 3998794"/>
              <a:gd name="connsiteY4" fmla="*/ 750627 h 791570"/>
              <a:gd name="connsiteX5" fmla="*/ 0 w 3998794"/>
              <a:gd name="connsiteY5" fmla="*/ 627797 h 7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794" h="791570">
                <a:moveTo>
                  <a:pt x="0" y="627797"/>
                </a:moveTo>
                <a:lnTo>
                  <a:pt x="13648" y="0"/>
                </a:lnTo>
                <a:lnTo>
                  <a:pt x="3998794" y="109182"/>
                </a:lnTo>
                <a:lnTo>
                  <a:pt x="3903260" y="791570"/>
                </a:lnTo>
                <a:lnTo>
                  <a:pt x="27296" y="750627"/>
                </a:lnTo>
                <a:lnTo>
                  <a:pt x="0" y="6277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7190" cy="17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86473"/>
            <a:ext cx="8229600" cy="2830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Temporal datatypes</a:t>
            </a:r>
            <a:endParaRPr lang="en-IE" dirty="0"/>
          </a:p>
        </p:txBody>
      </p:sp>
      <p:sp>
        <p:nvSpPr>
          <p:cNvPr id="6" name="Freeform 5"/>
          <p:cNvSpPr/>
          <p:nvPr/>
        </p:nvSpPr>
        <p:spPr>
          <a:xfrm>
            <a:off x="1700213" y="5748338"/>
            <a:ext cx="2007393" cy="514350"/>
          </a:xfrm>
          <a:custGeom>
            <a:avLst/>
            <a:gdLst>
              <a:gd name="connsiteX0" fmla="*/ 114300 w 2007393"/>
              <a:gd name="connsiteY0" fmla="*/ 0 h 514350"/>
              <a:gd name="connsiteX1" fmla="*/ 0 w 2007393"/>
              <a:gd name="connsiteY1" fmla="*/ 19050 h 514350"/>
              <a:gd name="connsiteX2" fmla="*/ 790575 w 2007393"/>
              <a:gd name="connsiteY2" fmla="*/ 464343 h 514350"/>
              <a:gd name="connsiteX3" fmla="*/ 2007393 w 2007393"/>
              <a:gd name="connsiteY3" fmla="*/ 514350 h 514350"/>
              <a:gd name="connsiteX4" fmla="*/ 1931193 w 2007393"/>
              <a:gd name="connsiteY4" fmla="*/ 97631 h 514350"/>
              <a:gd name="connsiteX5" fmla="*/ 792956 w 2007393"/>
              <a:gd name="connsiteY5" fmla="*/ 66675 h 514350"/>
              <a:gd name="connsiteX6" fmla="*/ 114300 w 2007393"/>
              <a:gd name="connsiteY6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393" h="514350">
                <a:moveTo>
                  <a:pt x="114300" y="0"/>
                </a:moveTo>
                <a:lnTo>
                  <a:pt x="0" y="19050"/>
                </a:lnTo>
                <a:lnTo>
                  <a:pt x="790575" y="464343"/>
                </a:lnTo>
                <a:lnTo>
                  <a:pt x="2007393" y="514350"/>
                </a:lnTo>
                <a:lnTo>
                  <a:pt x="1931193" y="97631"/>
                </a:lnTo>
                <a:lnTo>
                  <a:pt x="792956" y="66675"/>
                </a:lnTo>
                <a:lnTo>
                  <a:pt x="11430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846" cy="17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4839"/>
            <a:ext cx="8229600" cy="287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Text/string datatypes</a:t>
            </a:r>
            <a:endParaRPr lang="en-IE" dirty="0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502" cy="16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the world with triples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1600"/>
            <a:ext cx="5246370" cy="19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Language-Tagged Strings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Specify that a string is in a given language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“string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”</a:t>
            </a:r>
            <a:r>
              <a:rPr lang="en-IE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@lang-tag</a:t>
            </a:r>
            <a:endParaRPr lang="en-IE" dirty="0" smtClean="0">
              <a:solidFill>
                <a:schemeClr val="accent2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/>
              <a:t>No datatype!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5023175"/>
            <a:ext cx="7129583" cy="16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(Not) Naming Things in RDF:</a:t>
            </a:r>
            <a:br>
              <a:rPr lang="en-IE" dirty="0" smtClean="0"/>
            </a:br>
            <a:r>
              <a:rPr lang="en-IE" dirty="0" smtClean="0"/>
              <a:t>	Blank Nodes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35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Having to name everything is hard work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http://2.bp.blogspot.com/_3xEmG3Sn1lw/S-leizYHJoI/AAAAAAAAAMU/0wjZ0D3hH8c/s1600/semantic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85081"/>
            <a:ext cx="414928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For this reason, RDF gives blank nodes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IE" sz="2800" dirty="0" smtClean="0"/>
              <a:t>Syntax: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</a:t>
            </a:r>
            <a:r>
              <a:rPr lang="en-IE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blankNode</a:t>
            </a:r>
            <a:endParaRPr lang="en-IE" sz="2800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/>
              <a:t>Represents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existence</a:t>
            </a:r>
            <a:r>
              <a:rPr lang="en-IE" sz="2800" dirty="0" smtClean="0"/>
              <a:t> of something</a:t>
            </a:r>
          </a:p>
          <a:p>
            <a:pPr lvl="1"/>
            <a:r>
              <a:rPr lang="en-IE" sz="2400" dirty="0" smtClean="0"/>
              <a:t>Often used to avoid giving an IRI (e.g., shortcuts)</a:t>
            </a:r>
          </a:p>
          <a:p>
            <a:r>
              <a:rPr lang="en-IE" sz="2800" dirty="0" smtClean="0"/>
              <a:t>Can only appear in subject or object position</a:t>
            </a:r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</a:rPr>
              <a:t>(More later)</a:t>
            </a:r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3" y="3276600"/>
            <a:ext cx="5895023" cy="2125980"/>
          </a:xfrm>
          <a:prstGeom prst="rect">
            <a:avLst/>
          </a:prstGeom>
        </p:spPr>
      </p:pic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396240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502920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4" y="4493132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RDF </a:t>
            </a:r>
            <a:r>
              <a:rPr lang="en-IE"/>
              <a:t>T</a:t>
            </a:r>
            <a:r>
              <a:rPr lang="en-IE" smtClean="0"/>
              <a:t>erms: summary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Summary of RDF 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IRIs (Internationalised Resource Identifiers)</a:t>
            </a:r>
          </a:p>
          <a:p>
            <a:pPr lvl="1"/>
            <a:r>
              <a:rPr lang="en-IE" dirty="0" smtClean="0"/>
              <a:t>Used to name generic things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Literals</a:t>
            </a:r>
          </a:p>
          <a:p>
            <a:pPr lvl="1"/>
            <a:r>
              <a:rPr lang="en-IE" dirty="0" smtClean="0"/>
              <a:t>Used to refer to datatype values</a:t>
            </a:r>
          </a:p>
          <a:p>
            <a:pPr lvl="1"/>
            <a:r>
              <a:rPr lang="en-IE" dirty="0" smtClean="0"/>
              <a:t>Strings may have a language tag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Blank Nodes</a:t>
            </a:r>
          </a:p>
          <a:p>
            <a:pPr lvl="1"/>
            <a:r>
              <a:rPr lang="en-IE" dirty="0" smtClean="0"/>
              <a:t>Used to avoid naming things</a:t>
            </a:r>
          </a:p>
          <a:p>
            <a:pPr lvl="1"/>
            <a:r>
              <a:rPr lang="en-IE" dirty="0" smtClean="0"/>
              <a:t>A little mysterious right now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65841"/>
            <a:ext cx="7620000" cy="8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data in RDF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14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0"/>
            <a:ext cx="7943850" cy="347362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Let’s model something in RDF …</a:t>
            </a:r>
            <a:endParaRPr lang="en-IE" dirty="0"/>
          </a:p>
        </p:txBody>
      </p:sp>
      <p:pic>
        <p:nvPicPr>
          <p:cNvPr id="18434" name="Picture 2" descr="File:Sharknado po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91" y="1346648"/>
            <a:ext cx="1062509" cy="15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7" y="1258559"/>
            <a:ext cx="6902430" cy="16619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is the first movie of the Sharknado series. It first aired on July 11, 2013. The movie stars Tara Reid and Ian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Ziering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The movie was followed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by another called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‘Sharknado 2: The Second One’.”</a:t>
            </a:r>
          </a:p>
        </p:txBody>
      </p:sp>
    </p:spTree>
    <p:extLst>
      <p:ext uri="{BB962C8B-B14F-4D97-AF65-F5344CB8AC3E}">
        <p14:creationId xmlns:p14="http://schemas.microsoft.com/office/powerpoint/2010/main" val="27411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Properties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RDF Terms used as predicate</a:t>
            </a:r>
          </a:p>
          <a:p>
            <a:pPr lvl="1"/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</a:rPr>
              <a:t>ex:firstMovie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ex:stars</a:t>
            </a:r>
            <a:r>
              <a:rPr lang="en-IE" dirty="0" smtClean="0"/>
              <a:t>, …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5"/>
            <a:ext cx="7945765" cy="35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Classes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Used to conceptually </a:t>
            </a:r>
            <a:r>
              <a:rPr lang="en-IE" smtClean="0"/>
              <a:t>group resources</a:t>
            </a:r>
          </a:p>
          <a:p>
            <a:pPr lvl="1"/>
            <a:r>
              <a:rPr lang="en-IE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ex:Movie</a:t>
            </a:r>
            <a:r>
              <a:rPr lang="en-IE" smtClean="0"/>
              <a:t>, </a:t>
            </a:r>
            <a:r>
              <a:rPr lang="en-IE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ex:Actor</a:t>
            </a:r>
            <a:r>
              <a:rPr lang="en-IE" smtClean="0"/>
              <a:t>, </a:t>
            </a:r>
            <a:r>
              <a:rPr lang="en-IE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ex:Series</a:t>
            </a:r>
            <a:r>
              <a:rPr lang="en-IE" smtClean="0"/>
              <a:t>, etc. </a:t>
            </a:r>
            <a:endParaRPr lang="en-IE"/>
          </a:p>
          <a:p>
            <a:pPr lvl="1"/>
            <a:r>
              <a:rPr lang="en-IE" smtClean="0"/>
              <a:t>Uses predicate </a:t>
            </a:r>
            <a:r>
              <a:rPr lang="en-IE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mtClean="0"/>
              <a:t> to type a resource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8"/>
            <a:ext cx="7946915" cy="35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Concatenate to “integrate” new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stars Tara Reid in the role of ‘April Wexler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6"/>
            <a:ext cx="8305801" cy="30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7"/>
            <a:ext cx="8335335" cy="12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7"/>
            <a:ext cx="8367380" cy="1205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  <a:p>
            <a:pPr algn="ctr"/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Christian Bale in the role of 'Robin'."*</a:t>
            </a:r>
          </a:p>
          <a:p>
            <a:pPr algn="ctr"/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stars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Michael Keaton in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'Robin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'."*</a:t>
            </a:r>
            <a:endParaRPr lang="en-IE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0" y="3898464"/>
            <a:ext cx="20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rgbClr val="C00000"/>
                </a:solidFill>
              </a:rPr>
              <a:t>* hypothetical </a:t>
            </a:r>
            <a:r>
              <a:rPr lang="es-CL" smtClean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0" y="5984652"/>
            <a:ext cx="654934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Who played which character in which movie?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" y="4523558"/>
            <a:ext cx="8367377" cy="12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n-Ary Relations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4523556"/>
            <a:ext cx="8211242" cy="20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37" y="3904925"/>
            <a:ext cx="5867400" cy="23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0785" y="2057400"/>
            <a:ext cx="6902430" cy="15388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"The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first movie in the Sharknado series is ‘Sharknado’.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second movie is ‘Sharknado 2: The Second One’.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third movie is ‘Sharknado 3: Oh Hell No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!’."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785" y="5925234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More general way to represent lists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599"/>
            <a:ext cx="8474852" cy="1102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Model Ordered Lists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Standard way to model (linked) lists in RDF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rdf:rest</a:t>
            </a:r>
            <a:r>
              <a:rPr lang="en-IE" dirty="0" smtClean="0"/>
              <a:t> to link to rest of list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rdf:first</a:t>
            </a:r>
            <a:r>
              <a:rPr lang="en-IE" dirty="0" smtClean="0"/>
              <a:t> to link to current member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rdf:nil</a:t>
            </a:r>
            <a:r>
              <a:rPr lang="en-IE" dirty="0" smtClean="0"/>
              <a:t> to end the list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006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624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Not just for Sharknado series</a:t>
            </a:r>
            <a:endParaRPr lang="en-IE" dirty="0"/>
          </a:p>
        </p:txBody>
      </p:sp>
      <p:pic>
        <p:nvPicPr>
          <p:cNvPr id="5" name="Picture 6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2983221" y="2844890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4167297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5497821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8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,invisible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3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18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9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] (k) {5,778 K}&#10;   edge[arrin] node[lab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2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5,974"/>
  <p:tag name="ORIGINALWIDTH" val="4139,828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Dog}&#10;   edge[arrin] node[lab] {instance} (p);&#10;&#10;\node[iri,below=\vgap of p] (mm) {MickeyMouse}&#10;   edge[arrin] node[lab] {owner} (p);&#10;\end{tikzpicture}&#10;&#10;&#10;}&#10;\end{document}"/>
  <p:tag name="IGUANATEXSIZE" val="20"/>
  <p:tag name="IGUANATEXCURSOR" val="20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5,974"/>
  <p:tag name="ORIGINALWIDTH" val="4139,828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Dog}&#10;   edge[arrin] node[lab] {instance} (p);&#10;&#10;\node[iri,below=\vgap of p] (mm) {MickeyMouse}&#10;   edge[arrin] node[lab] {owner} (p);&#10;\end{tikzpicture}&#10;&#10;&#10;}&#10;\end{document}"/>
  <p:tag name="IGUANATEXSIZE" val="20"/>
  <p:tag name="IGUANATEXCURSOR" val="20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5,974"/>
  <p:tag name="ORIGINALWIDTH" val="4139,828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Dog}&#10;   edge[arrin] node[lab] {instance} (p);&#10;&#10;\node[iri,below=\vgap of p] (mm) {MickeyMouse}&#10;   edge[arrin] node[lab] {owner} (p);&#10;\end{tikzpicture}&#10;&#10;&#10;}&#10;\end{document}"/>
  <p:tag name="IGUANATEXSIZE" val="20"/>
  <p:tag name="IGUANATEXCURSOR" val="20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Dublin &amp; ex:population &amp; \color{green!50!black}1,000,000\\\hline\hline&#10;\color{red}1,000,000 &amp; ex:populationOf &amp; ex:Dublin\\\hline\hline&#10;ex:Dublin &amp; \color{red}1,000,000 &amp; ex:population\\\hline&#10;\end{tabular}&#10;&#10;\end{document}"/>
  <p:tag name="IGUANATEXSIZE" val="3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,orange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18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466,3861"/>
  <p:tag name="OUTPUTDPI" val="1200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resizebox{1\textwidth}{!}{&#10;\begin{tabular}{l@{~~~~~~~~~}l@{~~}l}&#10;\toprule&#10;\multicolumn{1}{c}{\textbf{Datatype IRI}} &amp; \multicolumn{1}{c}{\textbf{Example Lexical Forms}} &amp; \multicolumn{1}{c}{\textbf{Note}}\\&#10;\midrule&#10;\multicolumn{3}{c}{\textsc{Boolean}}\\\midrule&#10;\texttt{xsd:boolean} &amp; \texttt{&quot;true&quot;}, \texttt{&quot;false&quot;}, \texttt{&quot;1&quot;}, \texttt{&quot;0&quot;} &amp; Case sensitive\\\mid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\mid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\mid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}&#10;\end{document}"/>
  <p:tag name="IGUANATEXSIZE" val="20"/>
  <p:tag name="IGUANATEXCURSOR" val="50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,orange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orange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2263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@en}&#10;  edge[arrin] node[fill=white] {ex:name} (p1.north);&#10;&#10;\node[lit,below=\vgap of p1.center,anchor=center,orange] (p8)&#10;  {&quot;Irlanda&quot;@es}&#10;  edge[arrin] node[fill=white] {ex:name} (p1.south);&#10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capital &amp; \color{green!50!black}\_:b1\\\hline\hline&#10;\color{green!50!black}\_:b2 &amp; ex:capital &amp; ex:Dublin\\\hline\hline&#10;ex:Ireland &amp; \color{red}\_:b3 &amp; ex:Dublin\\\hline&#10;\end{tabular}&#10;&#10;\end{document}"/>
  <p:tag name="IGUANATEXSIZE" val="3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] (a) {ex:Actor}&#10;  edge[arrin] node[fill=white] {rdf:type} (p5); &#10;&#10;\node[iri,below=\vgap of a.center,anchor=center] (p6) {ex:IanZiering}&#10;  edge[arrout] node[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] (p8) {ex:Movie}&#10;    edge[arrin] node[fill=white] {rdf:type} (p7)&#10;    edge[arrin] node[fill=white] {rdf:type} (p2);&#10;    &#10;\node[lit, below=\vgap of p7.center,anchor=center] (l) {&quot;Sharknado 2:\ The Second One&quot;@en}&#10;  edge[arrin] node[fill=white] {ex:title} (p7); &#10;  &#10;    &#10;\node[iri, below=\vgap of p1.center,anchor=center] (s) {ex:Series}&#10;  edge[arrin] node[fill=white] {rdf:type} (p1);   &#10;&#10;%\node [below right] at (current bounding box.north west) {\large ($G$)};&#10;\end{tikzpicture}&#10;\end{document}"/>
  <p:tag name="IGUANATEXSIZE" val="20"/>
  <p:tag name="IGUANATEXCURSOR" val="3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orange,fill=white] {ex:firstMovie} (p1.east);&#10;&#10; \node[lit, above=\vgap of p2.center,anchor=center] (p4) {&quot;2013-07-11&quot;\textasciicircum\textasciicircum xsd:date}&#10;  edge[arrin] node[orange,fill=white] {ex:firstAired} (p2);&#10;&#10;\node[iri,right=\hgap of p2.center,anchor=center] (p5) {ex:TaraReid}&#10; edge[arrin] node[orange,fill=white] {ex:stars} (p2.east);&#10; &#10;\node[iri,below=\vgap of p5.center,anchor=center] (a) {ex:Actor}&#10;  edge[arrin] node[orange,fill=white] {rdf:type} (p5); &#10;&#10;\node[iri,below=\vgap of a.center,anchor=center] (p6) {ex:IanZiering}&#10;  edge[arrout] node[orange,fill=white] {rdf:type} (a)&#10;  edge[arrin] node[orange,fill=white] {ex:stars} (p2.east);&#10;  &#10;\node[lit,above=\vgap of p5.center,anchor=center] (p3) {&quot;Sharknado&quot;@en}&#10; edge[arrin] node[orange,fill=white] {ex:title} (p2.east);&#10;  &#10;\node[iri, below=\vgap of v1.center,anchor=center] (p7) {ex:Sharknado2}&#10;  edge[arrin] node[orange,fill=white] {ex:secondMovie} (p1.east);&#10;  &#10;\node[iri, below=\vgap of p2.center,anchor=center] (p8) {ex:Movie}&#10;    edge[arrin] node[orange,fill=white] {rdf:type} (p7)&#10;    edge[arrin] node[orange,fill=white] {rdf:type} (p2);&#10;    &#10;\node[lit, below=\vgap of p7.center,anchor=center] (l) {&quot;Sharknado 2:\ The Second One&quot;@en}&#10;  edge[arrin] node[orange,fill=white] {ex:title} (p7); &#10;  &#10;    &#10;\node[iri, below=\vgap of p1.center,anchor=center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19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,purple] (a) {ex:Actor}&#10;  edge[arrin] node[orange,fill=white] {rdf:type} (p5); &#10;&#10;\node[iri,below=\vgap of a.center,anchor=center] (p6) {ex:IanZiering}&#10;  edge[arrout] node[orange,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, purple] (p8) {ex:Movie}&#10;    edge[arrin] node[orange,fill=white] {rdf:type} (p7)&#10;    edge[arrin] node[orange,fill=white] {rdf:type} (p2);&#10;    &#10;\node[lit, below=\vgap of p7.center,anchor=center] (l) {&quot;Sharknado 2:\ The Second One&quot;@en}&#10;  edge[arrin] node[fill=white] {ex:title} (p7); &#10;  &#10;    &#10;\node[iri, below=\vgap of p1.center,anchor=center,purple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2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8376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};&#10;&#10;\node[iri,right=\hgap of p1.center,anchor=center] (p2) {ex:AprilWexler}&#10;  edge[arrin] node[fill=white] {ex:character} (p1);&#10;&#10;\node[iri,right=\hgap of p2.center,anchor=center] (p3) {ex:TaraReid}&#10;  edge[arrin] node[fill=white] {ex:playedBy} (p2);&#10;&#10;&#10;%\node [below right] at (current bounding box.north west) {\large ($G$)};&#10;\end{tikzpicture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20473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] (p2) {ex:Batman}&#10;  edge[arrin] node[fill=white] {ex:character} (p1);&#10;&#10;\node[iri,right=\hgap of p2.center,anchor=center] (p3) {ex:MichaelKeaton}&#10;  edge[arrin] node[fill=white] {ex:playedBy} (p2);&#10;&#10;\node[iri,below=\vgap of p1.center,anchor=center,white,bottom color=white] (p4) {ex:BatmanBegins};&#10;&#10;\node[iri,below=\vgap of p3.center,anchor=center,white,bottom color=white] (p5) {ex:ChristianBale};&#10;&#10;&#10;%\node [below right] at (current bounding box.north west) {\large ($G$)};&#10;\end{tikzpicture}&#10;\end{document}"/>
  <p:tag name="IGUANATEXSIZE" val="20"/>
  <p:tag name="IGUANATEXCURSOR" val="22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;&#10;&#10;\node[iri,below=\vgap of p1.center,anchor=center] (p4) {ex:BatmanBegins}&#10;  edge[arrout] node[fill=white] {ex:character} (p2);&#10;&#10;\node[iri,below=\vgap of p3.center,anchor=center] (p5) {ex:ChristianBale}&#10;  edge[arrin] node[fill=white] {ex:playedBy} (p2);&#10;&#10;&#10;%\node [below right] at (current bounding box.north west) {\large ($G$)};&#10;\end{tikzpicture}&#10;\end{document}"/>
  <p:tag name="IGUANATEXSIZE" val="20"/>
  <p:tag name="IGUANATEXCURSOR" val="22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5cm] (p2) {ex:Batman}&#10;  edge[arrin] node[fill=white] {ex:character} (p1);&#10;&#10;\node[iri,right=\hgap of p1.center,anchor=center,yshift=-1cm] (p7) {ex:Robin}&#10;  edge[arrin] (p1);&#10;&#10;\node[iri,right=\hgap of p2.center,anchor=center,yshift=0.5cm] (p3) {ex:MichaelKeaton}&#10;  edge[arrin] (p7)&#10;  edge[arrin] node[fill=white] {ex:playedBy} (p2)&#10;  edge[arrin] node[fill=white] {ex:stars} (p1);&#10;&#10;\node[iri,below=\vgap of p1.center,anchor=center] (p4) {ex:BatmanBegins}&#10;  edge[arrout]  (p2)&#10;  edge[arrout] node[fill=white] {ex:character} (p7);&#10;&#10;\node[iri,below=\vgap of p3.center,anchor=center] (p5) {ex:ChristianBale}&#10;  edge[arrin]  (p2)&#10;  edge[arrin] node[fill=white] {ex:playedBy} (p7)&#10;    edge[arrin] node[fill=white] {ex:stars} (p4);;&#10;&#10;&#10;%\node [below right] at (current bounding box.north west) {\large ($G$)};&#10;\end{tikzpicture}&#10;\end{document}"/>
  <p:tag name="IGUANATEXSIZE" val="20"/>
  <p:tag name="IGUANATEXCURSOR" val="2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,1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blue] (p2) {\_:b1}&#10;  edge[arrout] node[fill=white] {ex:movie} (p1);&#10;&#10;\node[iri,right=\hgap of p2.center,anchor=center] (p3) {ex:MichaelKeaton}&#10;  edge[arrin] node[fill=white] {ex:playedBy} (p2);&#10;&#10;\node[iri,below=\vgap of p2.center,anchor=center] (bat) {ex:Batman}&#10;  edge[arrin] node[fill=white] {ex:character} (p2);&#10;&#10;\node[iri,below=\vgap of bat.center,anchor=center,blue] (b2) {\_:b2}&#10;  edge[arrout] node[fill=white] {ex:character} (bat);&#10;&#10;&#10;\node[iri,left=\hgap of b2.center,anchor=center] (p4) {ex:BatmanBegins}&#10;  edge[arrin] node[fill=white] {ex:movie} (b2);&#10;&#10;\node[iri,right=\hgap of b2.center,anchor=center] (p5) {ex:ChristianBale}&#10;  edge[arrin] node[fill=white] {ex:playedBy} (b2);&#10;&#10;&#10;%\node [below right] at (current bounding box.north west) {\large ($G$)};&#10;\end{tikzpicture}&#10;\end{document}"/>
  <p:tag name="IGUANATEXSIZE" val="20"/>
  <p:tag name="IGUANATEXCURSOR" val="24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,2772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&#10;\node[iri,anchor=center] (p1) {ex:SharknadoSeries};&#10;&#10;\node[iri, right=4.3cm of p1.center,anchor=center] (p2) {\_:b1}&#10;  edge[arrin] node[fill=white] {ex:movies} (p1.east);&#10;  &#10;\node[iri, below=\vgap of p2.center,anchor=center] (p3) {ex:Sharknado}&#10;  edge[arrin] node[green!80!black,fill=white] {rdf:first} (p2);&#10;&#10;\node[iri, right=\hgap of p2.center,anchor=center] (p4) {\_:b2}&#10;  edge[arrin] node[green!80!black,fill=white] {rdf:rest} (p2.east);&#10;  &#10;\node[iri, below=\vgap of p4.center,anchor=center] (p5) {ex:Sharknado2}&#10;  edge[arrin] node[green!80!black,fill=white] {rdf:first} (p4);&#10;  &#10;\node[iri, right=\hgap of p4.center,anchor=center] (p6) {\_:b3}&#10;  edge[arrin] node[green!80!black,fill=white] {rdf:rest} (p4.east);&#10;  &#10;\node[iri, below=\vgap of p6.center,anchor=center] (p7) {ex:Sharknado3}&#10;  edge[arrin] node[green!80!black,fill=white] {rdf:first} (p6);&#10;  &#10;\node[iri, right=\hgap of p6.center,anchor=center,green!80!black] (p8) {rdf:nil}&#10;  edge[arrin] node[green!80!black,fill=white] {rdf:rest} (p6.east);&#10;&#10;%\node [below right] at (current bounding box.north west) {\large ($G$)};&#10;\end{tikzpicture}&#10;\end{document}"/>
  <p:tag name="IGUANATEXSIZE" val="20"/>
  <p:tag name="IGUANATEXCURSOR" val="20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4,879"/>
  <p:tag name="ORIGINALWIDTH" val="6424,646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tp://ex1.org/#Jen&gt; &lt;http://www.w3.org/1999/02/22-rdf-syntax-ns#type&gt; &lt;http://ex1.org/#Person&gt; .&#10;&lt;http://ex1.org/#Jen&gt; &lt;http://www.w3.org/1999/02/22-rdf-syntax-ns#type&gt; &lt;http://ex1.org/#Female&gt; .&#10;&lt;http://ex1.org/#Jen&gt; &lt;http://www.w3.org/2000/01/rdf-schema#label&gt; &quot;Jen&quot;@en .&#10;&lt;http://ex1.org/#Jen&gt; &lt;http://ex1.org/#allergy&gt; &lt;http://ex1.org/#Citrus&gt; .&#10;&lt;http://ex1.org/#Jen&gt; &lt;http://ex1.org/#location&gt; _:loc .&#10;_:loc &lt;http://ex1.org/#lat&gt; &quot;53.3&quot;^^ &lt;http://www.w3.org/2001/XMLSchema#decimal&gt; .&#10;_:loc &lt;http://ex1.org/#long&gt; -9.0^^ &lt;http://www.w3.org/2001/XMLSchema#decimal&gt; .&#10;\end{lstlisting}&#10;\end{document}"/>
  <p:tag name="IGUANATEXSIZE" val="13"/>
  <p:tag name="IGUANATEXCURSOR" val="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07,836"/>
  <p:tag name="ORIGINALWIDTH" val="4397,11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?xml version=&quot;1.0&quot;?&gt;&#10;&lt;!DOCTYPE img [&lt;!ENTITY xsd &quot;http://www.w3.org/2001/XMLSchema#&quot;&gt; ]&gt;&#10;&lt;rdf:RDF&#10;   xmlns:rdf=&quot;http://www.w3.org/1999/02/22-rdf-syntax-ns#&quot;&#10;   xmlns:rdfs=&quot;http://www.w3.org/2000/01/rdf-schema#&quot;&#10;   xmlns:ex1=&quot;http://example1.org/#&quot;&gt;&#10; &lt;ex1:Person rdf:about=&quot;http://example1.org/#Jen&quot;&gt;&#10;  &lt;rdf:type rdf:resource=&quot;http://example1.org/#Female&quot; /&gt;&#10;  &lt;rdfs:label xml:lang=&quot;en&quot;&gt;Jen&lt;/rdfs:label&gt;&#10;  &lt;ex1:allergy rdf:resource=&quot;http://example1.org/#Citrus&quot; /&gt;&#10;  &lt;ex1:location&gt;&#10;   &lt;rdf:Description&gt;&#10;    &lt;ex1:lat rdf:datatype=&quot;&amp;xsd;decimal&quot;&gt;53.3&lt;/ex1:lat&gt;&#10;    &lt;ex1:long rdf:datatype=&quot;&amp;xsd;decimal&quot;&gt;-9.0&lt;/ex1:long&gt;&#10;   &lt;/rdf:Description&gt;&#10;  &lt;/ex1:location&gt;&#10; &lt;/ex1:Person&gt;&#10;&lt;/rdf:RDF&gt;\end{lstlisting}&#10;\end{document}"/>
  <p:tag name="IGUANATEXSIZE" val="13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55,412"/>
  <p:tag name="ORIGINALWIDTH" val="5979,08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!DOCTYPE html&gt;&#10;&lt;html&gt;&#10; &lt;head&gt;&#10;  &lt;meta charset=&quot;utf-8&quot; /&gt;&#10;  &lt;title&gt;Recipe for Coffee Parfait&lt;/title&gt;&#10;  &lt;base href=&quot;http://example.org/&quot; /&gt;&#10; &lt;/head&gt;&#10; &lt;body vocab=&quot;http://example.org/#&quot; lang=&quot;en&quot;&#10;       prefix=&quot;rdfs: http://www.w3.org/2000/01/rdf-schema#&quot;&gt;&#10;  &lt;div typeof=&quot;Recipe&quot; resource=&quot;#CoffeeParfait&quot;&gt;&#10;   &lt;h1 property=&quot;rdfs:label&quot;&gt;Coffee Parfait&lt;/h1&gt;&#10;   &lt;p&gt;Time: &lt;span property=&quot;minutes&quot; datatype=&quot;xsd:integer&quot; content=&quot;25&quot;&gt;25 mins&lt;/span&gt;&lt;/p&gt;&#10;   &lt;h2&gt;Ingredients:&lt;/h2&gt;&#10;   &lt;ul rel=&quot;ingredient&quot;&gt;&#10;    &lt;li about=&quot;#EggYolk&quot; property=&quot;rdfs:label&quot;&gt;Egg Yolk&lt;/li&gt;&#10;    &lt;li about=&quot;#Sugar&quot; property=&quot;rdfs:label&quot;&gt;Sugar&lt;/li&gt;&#10;    &lt;li about=&quot;#Cream&quot; property=&quot;rdfs:label&quot;&gt;Cream&lt;/li&gt;&#10;    &lt;li about=&quot;#Coffee&quot; property=&quot;rdfs:label&quot;&gt;Coffee&lt;/li&gt;&#10;   &lt;/ul&gt;&#10;  &lt;/div&gt;&#10; &lt;/body&gt;&#10;&lt;/html&gt;&#10;\end{lstlisting}&#10;\end{document}"/>
  <p:tag name="IGUANATEXSIZE" val="13"/>
  <p:tag name="IGUANATEXCURSOR" val="11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25,686"/>
  <p:tag name="ORIGINALWIDTH" val="3656,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begin{lstlisting}[language=json]&#10;{&#10; &quot;@context&quot;: {&#10;  &quot;xsd&quot;: &quot;http://www.w3.org/2001/XMLSchema#&quot;,&#10;  &quot;@base&quot;: &quot;http://example.com/&quot;,&#10;  &quot;@vocab&quot;: &quot;http://example.com/#&quot;,&#10;  &quot;label&quot;: &quot;http://www.w3.org/2000/01/rdf-schema#label&quot;, &#10;  &quot;minutes&quot;: {&#10;   &quot;@id&quot;: &quot;minutes&quot;,&#10;   &quot;@type&quot;: &quot;xsd:integer&quot;&#10;  },&#10;  &quot;@language&quot;: &quot;en&quot;&#10; },&#10; &quot;@id&quot;: &quot;#CoffeeParfait&quot;,&#10; &quot;@type&quot;: &quot;Recipe&quot;,&#10; &quot;label&quot;: &quot;Coffee Parfait&quot;,&#10; &quot;minutes&quot;: &quot;25&quot;,&#10; &quot;ingredient&quot;: [&#10;  { &quot;@id&quot;: &quot;#EggYolk&quot;, &quot;label&quot;: &quot;Egg Yolk&quot;},&#10;  { &quot;@id&quot;: &quot;#Sugar&quot;, &quot;label&quot;: &quot;Sugar&quot;},&#10;  { &quot;@id&quot;: &quot;#Cream&quot;, &quot;label&quot;: &quot;Cream&quot;},&#10;  { &quot;@id&quot;: &quot;#Coffee&quot;, &quot;label&quot;: &quot;Coffee&quot;}&#10; ]&#10;}\end{lstlisting}&#10;\end{document}"/>
  <p:tag name="IGUANATEXSIZE" val="13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lue}Relative URIs&#10;\end{document}"/>
  <p:tag name="IGUANATEXSIZE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rown}Prefixes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tt&#10;\color{green!70!black}rdf:type&#10;\end{document}"/>
  <p:tag name="IGUANATEXSIZE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violet}Datatype shortcuts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gray}Blank node shortcuts&#10;\end{document}"/>
  <p:tag name="IGUANATEXSIZE" val="2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red!70!black}Repeat S ({\tt `;'}) SP ({\tt `,'})&#10;\end{document}"/>
  <p:tag name="IGUANATEXSIZE" val="2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\sf&#10;\color{green!60!black}Only possible with blank nodes!&#10;\end{document}"/>
  <p:tag name="IGUANATEXSIZE" val="2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center}&#10;\tt&#10;\begin{tabular}{l@{~~}l@{~~}l}&#10;ex:Lemonade  &amp; ex:ingredients  &amp; \_:l1  \\&#10;\_:l1    &amp; rdf:first   &amp; ex:Sugar  \\&#10;\_:l1    &amp; rdf:rest   &amp; \_:l2  \\&#10;\_:l2    &amp; rdf:first   &amp; ex:Water  \\&#10;\_:l2    &amp; rdf:rest   &amp; \_:l3  \\&#10;\_:l3    &amp; rdf:first   &amp; ex:Lemon  \\&#10;\_:l3    &amp; rdf:rest   &amp; rdf:nil  \\&#10;\end{tabular}&#10;\end{center}&#10;&#10;\end{document}"/>
  <p:tag name="IGUANATEXSIZE" val="1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@prefix rdf: &lt;http://www.w3.org/1999/02/22-rdf-syntax-ns#&gt; .&#10;  &lt;Lemonade&gt; &lt;ingredients&gt; [&#10;   rdf:first &lt;Sugar&gt; ; rdf:rest [&#10;     rdf:first &lt;Water&gt; ; rdf:rest [&#10;       rdf:first &lt;Lemon&gt; ; rdf:rest rdf:nil &#10;     ]&#10;   ] .\end{verbatim}&#10;\end{document}"/>
  <p:tag name="IGUANATEXSIZE" val="1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  &lt;Lemonade&gt; &lt;ingredients&gt; ( &lt;Sugar&gt; &lt;Water&gt; &lt;Lemon&gt; ) .&#10;\end{verbatim}&#10;\end{document}"/>
  <p:tag name="IGUANATEXSIZE" val="1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Sugar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Lemon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Sugar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,5161"/>
  <p:tag name="ORIGINALWIDTH" val="84,011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red}$\not\cong$&#10;\end{document}&#10;"/>
  <p:tag name="IGUANATEXSIZE" val="7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5,6961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5cm of b1] (gl) {ex:Gluten}&#10;  edge[arrin] node[above,yshift=0.2cm] {ex:contains} (b1);&#10;\node[iri, below=1cm of gl] (ci) {ex:Citrus}&#10;    edge[arrin] node[right,xshift=0.2cm] {ex:contains} (b1)&#10;    edge[arrin] node[right,xshift=0.2cm] {ex:contains} (b2);&#10;    &#10;%\node [below right] at (current bounding box.north west) {\large ($G$)};&#10;\end{tikzpicture}}&#10;\end{document}"/>
  <p:tag name="IGUANATEXSIZE" val="20"/>
  <p:tag name="IGUANATEXCURSOR" val="19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7,841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nA};&#10;\node[iri, below=1cm of b1] (lc) {ex:LemonCheesecake}&#10;   edge[arrout] node[right] {ex:ingredient} (b1);&#10;\node[iri, below=1cm of lc] (b2) {\_:nB}&#10;   edge[arrin] node[right] {ex:ingredient} (lc);&#10;&#10;\node[iri, left=1.5cm of b2] (gl) {ex:Gluten}&#10;  edge[arrin] node[below,yshift=-0.2cm] {ex:contains} (b2);&#10;\node[iri, above=1cm of gl] (ci) {ex:Citrus}&#10;    edge[arrin] node[left,xshift=-0.2cm] {ex:contains} (b1)&#10;    edge[arrin] node[left,xshift=-0.2cm] {ex:contains} (b2);&#10;    &#10;%\node [below right] at (current bounding box.north west) {\large ($G'$)};&#10;\end{tikzpicture}}&#10;\end{document}"/>
  <p:tag name="IGUANATEXSIZE" val="20"/>
  <p:tag name="IGUANATEXCURSOR" val="19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533,964"/>
  <p:tag name="OUTPUTDPI" val="1200"/>
  <p:tag name="LATEXADDIN" val="\documentclass{article}&#10;\usepackage{amsmath}&#10;\usepackage{amssymb}&#10;\usepackage{enumitem}&#10;\usepackage{xcolor}&#10;\pagestyle{empty}&#10;\begin{document}&#10;\color{red}\sf&#10;Hard problem: GI-\textsc{complete}&#10;\end{document}"/>
  <p:tag name="IGUANATEXSIZE" val="30"/>
  <p:tag name="IGUANATEXCURSOR" val="1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&#10;\end{tabular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19,99"/>
  <p:tag name="OUTPUTDPI" val="1200"/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\hline&#10;\end{tabular}&#10;&#10;\end{document}"/>
  <p:tag name="IGUANATEXSIZE" val="3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3,0691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circle,anchor=center] (n1s) {};&#10;\node[iri,below=\vgap of n1s.center,anchor=center] (t1s) {Ireland}&#10;  edge[arrin] (n1s);&#10;&#10;\node[iri,right=\hgap of n1s,circle,anchor=center] (n1p) {}&#10;  edge[arrin] (n1s);&#10;\node[iri,below=\vgap of n1p.center,anchor=center] (t1p) {partOf}&#10;  edge[arrin] (n1p);&#10;&#10;\node[iri,right=\hgap of n1p,circle,anchor=center] (n1o) {}&#10;  edge[arrin] (n1p);&#10;\node[iri,below=\vgap of n1o.center,anchor=center] (t1o) {Europe}&#10;  edge[arrin] (n1o);&#10;&#10;\node[iri,circle,below=\vgap of t1s.center,anchor=center] (n2s) {}&#10;  edge[arrout] (t1s);&#10;&#10;\node[iri,right=\hgap of n2s,circle,anchor=center] (n2p) {}&#10;  edge[arrin] (n2s);&#10;\node[iri,below=\vgap of n2p.center,anchor=center] (t2p) {a}&#10;  edge[arrin] (n2p);&#10;&#10;\node[iri,right=\hgap of n2p,circle,anchor=center] (n2o) {}&#10;  edge[arrin] (n2p);&#10;\node[iri,below=\vgap of n2o.center,anchor=center] (t2o) {Country}&#10;  edge[arrin] (n2o);&#10;&#10;&#10;&#10;&#10;%\node [below right] at (current bounding box.north west) {\large ($G$)};&#10;\end{tikzpicture}&#10;\end{document}"/>
  <p:tag name="IGUANATEXSIZE" val="20"/>
  <p:tag name="IGUANATEXCURSOR" val="2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2866,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Account}\\&#10;\hline&#10;\schk{number} &amp; \sch{rut} &amp; \sch{type} &amp; \sch{total\_clp} &amp; \sch{total\_usd}\\[0.5ex]&#10;\hline &#10;7873698669 &amp; 32.000.273-K &amp; Current &amp; 225000 &amp; 344,94 \\&#10;\hline&#10;\end{tabular}&#10;&#10;&#10;&#10;&#10;&#10;\end{document}"/>
  <p:tag name="IGUANATEXSIZE" val="16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47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xchange}}\\&#10;\hline&#10;\schk{c1} &amp; \schk{c2} &amp; \sch{value}\\[0.5ex]&#10;\hline &#10;CLP &amp; USD &amp;   0,0001533 \\&#10;USD &amp; CLP &amp; 652,2750000 \\&#10;\hline&#10;\end{tabular}&#10;&#10;&#10;&#10;&#10;&#10;\end{document}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451,9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}\\&#10;\hline&#10;\schk{rut} &amp; \sch{name} &amp; \sch{phone} &amp; \sch{address}\\[0.5ex]&#10;\hline &#10;32.000.273-K &amp; Kelvin &amp; +56976698463 &amp; Campo de Hielo Sur, Depto 273\\&#10;\hline&#10;\end{tabular}&#10;&#10;&#10;&#10;&#10;&#10;\end{document}"/>
  <p:tag name="IGUANATEXSIZE" val="16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58,62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4ex} }&#10;\rlt{Debit}\\&#10;\hline&#10;\sch{account} &amp; \sch{comment} &amp; \sch{date} &amp; \sch{time}  &amp; \sch{amount} &amp; \sch{total} &amp; \schk{id}\\[0.5ex]&#10;\hline &#10;7873698669 &amp; Initial deposit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58,6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4ex} }&#10;\rlt{Credit}\\&#10;\hline&#10;\sch{account} &amp; \sch{comment} &amp; \sch{date} &amp; \sch{time}  &amp; \sch{amount} &amp; \sch{total} &amp; \schk{id}\\[0.5ex]&#10;\hline &#10;7873698669 &amp; Electricity &amp; 2020-02-02 &amp; 20:00:01 &amp; 8200 &amp; 291800 &amp; \tt TRCJASJDA9A \\&#10;7873698669 &amp; Heat &amp; 2020-02-02 &amp; 20:00:02 &amp;  600 &amp; 291200  &amp; \tt TRC81KAQWAS \\&#10;7873698669 &amp; Moviestar &amp; 2020-02-02 &amp; 20:00:03 &amp; 16200 &amp; 275000 &amp; \tt TRCK8J7JA8D \\&#10;7873698669 &amp; ATM &amp; 2020-02-08 &amp; 16:05:02 &amp; 100000 &amp; 225000 &amp; \tt TRCPM8A45AD \\&#10;\hline&#10;\end{tabular}&#10;&#10;&#10;&#10;&#10;&#10;\end{document}"/>
  <p:tag name="IGUANATEXSIZE" val="16"/>
  <p:tag name="IGUANATEXCURSOR" val="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95,8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\\[0.5ex]&#10;\hline &#10;Mercury  \\&#10;Venus \\&#10;Earth \\&#10;Mars \\&#10;Jupiter \\&#10;Saturn \\&#10;Uranus \\&#10;Neptune \\ &#10;Pluto \\\hline&#10;\end{tabular}&#10;&#10;&#10;&#10;&#10;&#10;\end{document}"/>
  <p:tag name="IGUANATEXSIZE" val="15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 \\&#10;Venus &amp; \\&#10;Earth &amp; 1.00 \\&#10;Mars &amp;  \\&#10;Jupiter &amp; \\&#10;Saturn &amp; \\&#10;Uranus &amp; \\&#10;Neptune &amp; \\ &#10;Pluto &amp; \hphantom{49.31}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0.39  \\&#10;Venus &amp; 0.72 \\&#10;Earth &amp; 1.00 \\&#10;Mars &amp; 1.52 \\&#10;Jupiter &amp;  \\&#10;Saturn &amp; \\&#10;Uranus &amp; \\&#10;Neptune &amp; \\ &#10;Pluto &amp; 49.31 \\\hline&#10;\end{tabular}&#10;&#10;&#10;&#10;&#10;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1254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 \\[0.5ex]&#10;\hline &#10;Mercury &amp; 0.39 &amp; 0.38  \\&#10;Venus &amp; 0.72 &amp;  \\&#10;Earth &amp; 1.00  &amp; 1.00  \\&#10;Mars &amp; 1.52 &amp; 0.53 \\&#10;Jupiter &amp; &amp; 10.97 \\&#10;Saturn &amp; 9.54 &amp; \\&#10;Uranus &amp; 19.19 &amp; 3.98 \\&#10;Neptune &amp;  &amp;  \\ &#10;Pluto &amp; 49.31 &amp; \\\hline&#10;\end{tabular}&#10;&#10;&#10;&#10;&#10;&#10;\end{document}"/>
  <p:tag name="IGUANATEXSIZE" val="15"/>
  <p:tag name="IGUANATEXCURSOR" val="5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403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 l}&#10;\rlt{Planet}\\&#10;\hline&#10;\schk{name} &amp; \sch{dist} &amp; \sch{radius} &amp; \sch{grav} &amp; \sch{days} &amp; \sch{years} &amp; \sch{temp}  &amp; \sch{ring} &amp; \sch{moon} \\[0.5ex]&#10;\hline &#10;Mercury &amp; 0.39 &amp; 0.38 &amp; 2.8 &amp; 58.646 &amp; 0.241 &amp; 440 &amp; false &amp; \color{red}$\bot$ \\&#10;Venus &amp; 0.72 &amp; 0.95 &amp; 8.9 &amp; -243.019 &amp; 0.615  &amp; 730 &amp; false &amp; \color{red}$\bot$\\&#10;Earth &amp; 1.00  &amp; 1.00   &amp; 9.8 &amp; 0.997  &amp; 1.000  &amp; 288 &amp; false &amp; Luna \\&#10;Mars &amp; 1.52 &amp; 0.53  &amp; 3.7 &amp; 1.026  &amp; 1.880  &amp; 186 &amp; false &amp; \color{red} Phobos, Deimos \\&#10;Jupiter &amp; 5.20 &amp; 10.97  &amp; 22.9 &amp; 0.414  &amp; 11.862 &amp; 152 &amp; true &amp; \color{red} Callisto, Ganymede, ... \\&#10;Saturn &amp; 9.54 &amp; 9.14  &amp; 9.1 &amp; 0.444  &amp; 29.447 &amp; 134 &amp; true &amp; \color{red} Titan, Rhea, ...\\&#10;Uranus &amp; 19.19 &amp; 3.98  &amp; 7.8 &amp; -0.719 &amp; 84.017 &amp; 76 &amp; true &amp; \color{red} Oberon, Titania, ...\\&#10;Neptune &amp; 30.07 &amp; 3.86  &amp; 11.0 &amp; 0.671  &amp; 164.791 &amp; 53 &amp; true &amp; \color{red} Triton, ...\\ &#10;Pluto &amp; 49.31 &amp; 0.19 &amp; 0.063 &amp; 6.39 &amp; 248.000 &amp; 44 &amp; false &amp; Charon \\\hline&#10;\end{tabular}&#10;&#10;&#10;&#10;&#10;&#10;\end{document}"/>
  <p:tag name="IGUANATEXSIZE" val="15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&amp; \sch{discoverer} &amp; \sch{year}\\[0.5ex]&#10;\hline 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&#10;Luna &amp; Terra &amp; \color{red} $\bot$ &amp; \color{red}$\bot$\\&#10;Oberon &amp; Uranus &amp; William Herschel &amp; 1787\\&#10;Charon &amp; Pluto &amp; \color{red} $\bot$ &amp; 1978\\ &#10;... &amp; ... &amp; ... &amp; ... \\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\color{red}Terra \\&#10;Oberon &amp; Uranus \\&#10;Charon &amp; Pluto \\ &#10;... &amp; ...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{\color{red} Pluto} \\ &#10;... &amp; ... \\\hline&#10;\end{tabular}&#10;&#10;&#10;&#10;&#10;&#10;\end{document}"/>
  <p:tag name="IGUANATEXSIZE" val="15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24988</TotalTime>
  <Words>1329</Words>
  <Application>Microsoft Office PowerPoint</Application>
  <PresentationFormat>On-screen Show (4:3)</PresentationFormat>
  <Paragraphs>271</Paragraphs>
  <Slides>118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Office Theme</vt:lpstr>
      <vt:lpstr>CC7220-1 La Web de Datos Primavera 2019  Lecture  2: RDF Model and Syntax</vt:lpstr>
      <vt:lpstr>The “Semantic Web”</vt:lpstr>
      <vt:lpstr>Semantic Web: Data, Logic, Query </vt:lpstr>
      <vt:lpstr>RDF:  Resource Description Framework</vt:lpstr>
      <vt:lpstr>RDF (1.1): A Web Standard</vt:lpstr>
      <vt:lpstr>Semantic Web: Data</vt:lpstr>
      <vt:lpstr>Semantic Web: Data</vt:lpstr>
      <vt:lpstr>Modelling the world with triples</vt:lpstr>
      <vt:lpstr>Concatenate to “integrate” new data</vt:lpstr>
      <vt:lpstr>RDF often drawn as a (directed, labelled) graph</vt:lpstr>
      <vt:lpstr>Set of triples thus called an “RDF Graph”</vt:lpstr>
      <vt:lpstr>But why triples?</vt:lpstr>
      <vt:lpstr>Modelling with pairs (directed unlabelled graph)?</vt:lpstr>
      <vt:lpstr>But why graphs?</vt:lpstr>
      <vt:lpstr>Graphs are flexible</vt:lpstr>
      <vt:lpstr>Relational Databases …</vt:lpstr>
      <vt:lpstr>Relational Databases …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Relational data: Pros and Cons</vt:lpstr>
      <vt:lpstr>PowerPoint Presentation</vt:lpstr>
      <vt:lpstr>Graph Data: Pros and Cons</vt:lpstr>
      <vt:lpstr>PowerPoint Presentation</vt:lpstr>
      <vt:lpstr>Naming things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 in RDF: IRIs</vt:lpstr>
      <vt:lpstr>Need unambiguous symbols/identifiers</vt:lpstr>
      <vt:lpstr>We will use IRIs with prefixes</vt:lpstr>
      <vt:lpstr>From strings …</vt:lpstr>
      <vt:lpstr>… to IRIs …</vt:lpstr>
      <vt:lpstr>Naming things in RDF: Literals</vt:lpstr>
      <vt:lpstr>What about numbers?</vt:lpstr>
      <vt:lpstr>RDF allows “literals” in object position</vt:lpstr>
      <vt:lpstr>Datatype literals</vt:lpstr>
      <vt:lpstr>Many datatypes borrowed from XML Schema</vt:lpstr>
      <vt:lpstr>Boolean datatype</vt:lpstr>
      <vt:lpstr>PowerPoint Presentation</vt:lpstr>
      <vt:lpstr>Numeric datatypes</vt:lpstr>
      <vt:lpstr>Temporal datatypes</vt:lpstr>
      <vt:lpstr>Text/string datatypes</vt:lpstr>
      <vt:lpstr>Language-Tagged Strings</vt:lpstr>
      <vt:lpstr>(Not) Naming Things in RDF:  Blank Nodes</vt:lpstr>
      <vt:lpstr>Having to name everything is hard work</vt:lpstr>
      <vt:lpstr>For this reason, RDF gives blank nodes</vt:lpstr>
      <vt:lpstr>RDF Terms: summary</vt:lpstr>
      <vt:lpstr>A Summary of RDF Terms</vt:lpstr>
      <vt:lpstr>Modelling data in RDF</vt:lpstr>
      <vt:lpstr>Let’s model something in RDF …</vt:lpstr>
      <vt:lpstr>RDF Properties</vt:lpstr>
      <vt:lpstr>RDF Classes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n-Ary Relations</vt:lpstr>
      <vt:lpstr>Modelling in RDF not always so simple</vt:lpstr>
      <vt:lpstr>RDF Collections: Model Ordered Lists</vt:lpstr>
      <vt:lpstr>RDF Collections: Generic Modelling</vt:lpstr>
      <vt:lpstr>RDF Syntaxes:   Writing RDF down</vt:lpstr>
      <vt:lpstr>N-Triples</vt:lpstr>
      <vt:lpstr>RDF/XML</vt:lpstr>
      <vt:lpstr>RDFa</vt:lpstr>
      <vt:lpstr>JSON-LD</vt:lpstr>
      <vt:lpstr>Turtle</vt:lpstr>
      <vt:lpstr>Turtle: Collections Shortcut</vt:lpstr>
      <vt:lpstr>Blank nodes add complexity</vt:lpstr>
      <vt:lpstr>Blank nodes are local identifiers</vt:lpstr>
      <vt:lpstr>Blank nodes are local identifiers</vt:lpstr>
      <vt:lpstr>Blank nodes names aren’t important …</vt:lpstr>
      <vt:lpstr>Blank nodes names aren’t important …</vt:lpstr>
      <vt:lpstr>Are two RDF graphs the “same”?</vt:lpstr>
      <vt:lpstr>Are two RDF graphs the “same”?</vt:lpstr>
      <vt:lpstr>Are two RDF graphs the “same”?</vt:lpstr>
      <vt:lpstr>Are two RDF graphs the “same”?</vt:lpstr>
      <vt:lpstr>RDF …</vt:lpstr>
      <vt:lpstr>Semantic Web: Data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817</cp:revision>
  <cp:lastPrinted>2017-08-02T00:22:32Z</cp:lastPrinted>
  <dcterms:created xsi:type="dcterms:W3CDTF">2006-08-16T00:00:00Z</dcterms:created>
  <dcterms:modified xsi:type="dcterms:W3CDTF">2019-08-05T15:57:47Z</dcterms:modified>
</cp:coreProperties>
</file>