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62"/>
  </p:notesMasterIdLst>
  <p:handoutMasterIdLst>
    <p:handoutMasterId r:id="rId63"/>
  </p:handoutMasterIdLst>
  <p:sldIdLst>
    <p:sldId id="256" r:id="rId2"/>
    <p:sldId id="311" r:id="rId3"/>
    <p:sldId id="292" r:id="rId4"/>
    <p:sldId id="259" r:id="rId5"/>
    <p:sldId id="314" r:id="rId6"/>
    <p:sldId id="319" r:id="rId7"/>
    <p:sldId id="316" r:id="rId8"/>
    <p:sldId id="294" r:id="rId9"/>
    <p:sldId id="300" r:id="rId10"/>
    <p:sldId id="347" r:id="rId11"/>
    <p:sldId id="348" r:id="rId12"/>
    <p:sldId id="307" r:id="rId13"/>
    <p:sldId id="329" r:id="rId14"/>
    <p:sldId id="330" r:id="rId15"/>
    <p:sldId id="331" r:id="rId16"/>
    <p:sldId id="341" r:id="rId17"/>
    <p:sldId id="342" r:id="rId18"/>
    <p:sldId id="343" r:id="rId19"/>
    <p:sldId id="344" r:id="rId20"/>
    <p:sldId id="332" r:id="rId21"/>
    <p:sldId id="333" r:id="rId22"/>
    <p:sldId id="334" r:id="rId23"/>
    <p:sldId id="335" r:id="rId24"/>
    <p:sldId id="337" r:id="rId25"/>
    <p:sldId id="345" r:id="rId26"/>
    <p:sldId id="338" r:id="rId27"/>
    <p:sldId id="339" r:id="rId28"/>
    <p:sldId id="340" r:id="rId29"/>
    <p:sldId id="336" r:id="rId30"/>
    <p:sldId id="346" r:id="rId31"/>
    <p:sldId id="350" r:id="rId32"/>
    <p:sldId id="352" r:id="rId33"/>
    <p:sldId id="303" r:id="rId34"/>
    <p:sldId id="320" r:id="rId35"/>
    <p:sldId id="321" r:id="rId36"/>
    <p:sldId id="305" r:id="rId37"/>
    <p:sldId id="276" r:id="rId38"/>
    <p:sldId id="349" r:id="rId39"/>
    <p:sldId id="351" r:id="rId40"/>
    <p:sldId id="277" r:id="rId41"/>
    <p:sldId id="278" r:id="rId42"/>
    <p:sldId id="322" r:id="rId43"/>
    <p:sldId id="325" r:id="rId44"/>
    <p:sldId id="279" r:id="rId45"/>
    <p:sldId id="280" r:id="rId46"/>
    <p:sldId id="281" r:id="rId47"/>
    <p:sldId id="282" r:id="rId48"/>
    <p:sldId id="284" r:id="rId49"/>
    <p:sldId id="285" r:id="rId50"/>
    <p:sldId id="286" r:id="rId51"/>
    <p:sldId id="326" r:id="rId52"/>
    <p:sldId id="327" r:id="rId53"/>
    <p:sldId id="323" r:id="rId54"/>
    <p:sldId id="324" r:id="rId55"/>
    <p:sldId id="287" r:id="rId56"/>
    <p:sldId id="288" r:id="rId57"/>
    <p:sldId id="290" r:id="rId58"/>
    <p:sldId id="353" r:id="rId59"/>
    <p:sldId id="354" r:id="rId60"/>
    <p:sldId id="29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36"/>
    <a:srgbClr val="C1D6FF"/>
    <a:srgbClr val="006600"/>
    <a:srgbClr val="699B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B7AE1-1B33-43BD-9FDA-85844E1DC3BA}" type="datetimeFigureOut">
              <a:rPr lang="es-CL" smtClean="0"/>
              <a:t>31-08-2022</a:t>
            </a:fld>
            <a:endParaRPr lang="es-C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9E68F-19EE-4BB8-9029-82A37A0BCFDD}" type="slidenum">
              <a:rPr lang="es-CL" smtClean="0"/>
              <a:t>‹#›</a:t>
            </a:fld>
            <a:endParaRPr lang="es-CL" dirty="0"/>
          </a:p>
        </p:txBody>
      </p:sp>
    </p:spTree>
    <p:extLst>
      <p:ext uri="{BB962C8B-B14F-4D97-AF65-F5344CB8AC3E}">
        <p14:creationId xmlns:p14="http://schemas.microsoft.com/office/powerpoint/2010/main" val="28548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ACEE9-E761-4C6F-8CA1-EBD61BBBED07}" type="datetimeFigureOut">
              <a:rPr lang="es-CL" smtClean="0"/>
              <a:pPr/>
              <a:t>31-08-2022</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CL" dirty="0" smtClean="0"/>
              <a:t>Haga clic para modificar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1702C-95BA-4564-AADB-CEBF233A5D4F}" type="slidenum">
              <a:rPr lang="es-CL" smtClean="0"/>
              <a:pPr/>
              <a:t>‹#›</a:t>
            </a:fld>
            <a:endParaRPr lang="es-CL" dirty="0"/>
          </a:p>
        </p:txBody>
      </p:sp>
    </p:spTree>
    <p:extLst>
      <p:ext uri="{BB962C8B-B14F-4D97-AF65-F5344CB8AC3E}">
        <p14:creationId xmlns:p14="http://schemas.microsoft.com/office/powerpoint/2010/main" val="72361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5A81702C-95BA-4564-AADB-CEBF233A5D4F}" type="slidenum">
              <a:rPr lang="es-ES" smtClean="0"/>
              <a:pPr/>
              <a:t>7</a:t>
            </a:fld>
            <a:endParaRPr lang="es-ES"/>
          </a:p>
        </p:txBody>
      </p:sp>
    </p:spTree>
    <p:extLst>
      <p:ext uri="{BB962C8B-B14F-4D97-AF65-F5344CB8AC3E}">
        <p14:creationId xmlns:p14="http://schemas.microsoft.com/office/powerpoint/2010/main" val="386699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s-CL" dirty="0" smtClean="0"/>
              <a:t>Haga clic para modificar el estilo de título del patrón</a:t>
            </a:r>
            <a:endParaRPr lang="es-CL"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CL" dirty="0" smtClean="0"/>
              <a:t>Haga clic para editar el estilo de subtítulo del patrón</a:t>
            </a:r>
            <a:endParaRPr lang="es-CL"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CDF62249-4187-42DC-A261-0CBFE444DE41}" type="datetime1">
              <a:rPr lang="es-CL" smtClean="0"/>
              <a:t>31-08-2022</a:t>
            </a:fld>
            <a:endParaRPr lang="es-CL"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s-CL"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33059012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0F2C5734-EAB5-4819-8831-8320DD88DE73}" type="datetime1">
              <a:rPr lang="es-CL" smtClean="0"/>
              <a:t>31-08-2022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33372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s-CL" dirty="0" smtClean="0"/>
              <a:t>Haga clic para modificar el estilo de título del patrón</a:t>
            </a:r>
            <a:endParaRPr lang="es-CL"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EC989872-30F9-4929-89B8-2AE4A6E7F19B}" type="datetime1">
              <a:rPr lang="es-CL" smtClean="0"/>
              <a:t>31-08-2022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14059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
        <p:nvSpPr>
          <p:cNvPr id="3" name="Content Placeholder 2"/>
          <p:cNvSpPr>
            <a:spLocks noGrp="1"/>
          </p:cNvSpPr>
          <p:nvPr>
            <p:ph idx="1"/>
          </p:nvPr>
        </p:nvSpPr>
        <p:spPr/>
        <p:txBody>
          <a:body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440E35F7-0DCA-4086-85CA-64554C9D9567}" type="datetime1">
              <a:rPr lang="es-CL" smtClean="0"/>
              <a:t>31-08-2022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4699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s-CL" dirty="0" smtClean="0"/>
              <a:t>Haga clic para modificar el estilo de título del patrón</a:t>
            </a:r>
            <a:endParaRPr lang="es-CL"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dirty="0" smtClean="0"/>
              <a:t>Editar el estilo de texto del patrón</a:t>
            </a:r>
          </a:p>
        </p:txBody>
      </p:sp>
      <p:sp>
        <p:nvSpPr>
          <p:cNvPr id="4" name="Date Placeholder 3"/>
          <p:cNvSpPr>
            <a:spLocks noGrp="1"/>
          </p:cNvSpPr>
          <p:nvPr>
            <p:ph type="dt" sz="half" idx="10"/>
          </p:nvPr>
        </p:nvSpPr>
        <p:spPr/>
        <p:txBody>
          <a:bodyPr/>
          <a:lstStyle/>
          <a:p>
            <a:fld id="{688D15B6-F351-4D9B-82F0-0B952C55C1F3}" type="datetime1">
              <a:rPr lang="es-CL" smtClean="0"/>
              <a:t>31-08-2022</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Tree>
    <p:extLst>
      <p:ext uri="{BB962C8B-B14F-4D97-AF65-F5344CB8AC3E}">
        <p14:creationId xmlns:p14="http://schemas.microsoft.com/office/powerpoint/2010/main" val="298853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04" y="1828801"/>
            <a:ext cx="3360420" cy="4351337"/>
          </a:xfrm>
        </p:spPr>
        <p:txBody>
          <a:bodyPr>
            <a:normAutofit/>
          </a:bodyPr>
          <a:lstStyle>
            <a:lvl1pPr>
              <a:defRPr sz="2000"/>
            </a:lvl1pPr>
            <a:lvl2pPr>
              <a:defRPr sz="1800"/>
            </a:lvl2pPr>
            <a:lvl3pPr>
              <a:defRPr sz="1600"/>
            </a:lvl3pPr>
            <a:lvl4pPr>
              <a:defRPr sz="1600"/>
            </a:lvl4pPr>
            <a:lvl5pPr>
              <a:defRPr sz="16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Content Placeholder 3"/>
          <p:cNvSpPr>
            <a:spLocks noGrp="1"/>
          </p:cNvSpPr>
          <p:nvPr>
            <p:ph sz="half" idx="2"/>
          </p:nvPr>
        </p:nvSpPr>
        <p:spPr>
          <a:xfrm>
            <a:off x="4594860" y="1828801"/>
            <a:ext cx="3360420" cy="4351337"/>
          </a:xfrm>
        </p:spPr>
        <p:txBody>
          <a:bodyPr>
            <a:normAutofit/>
          </a:bodyPr>
          <a:lstStyle>
            <a:lvl1pPr>
              <a:defRPr sz="2000"/>
            </a:lvl1pPr>
            <a:lvl2pPr>
              <a:defRPr sz="1800"/>
            </a:lvl2pPr>
            <a:lvl3pPr>
              <a:defRPr sz="1600"/>
            </a:lvl3pPr>
            <a:lvl4pPr>
              <a:defRPr sz="1600"/>
            </a:lvl4pPr>
            <a:lvl5pPr>
              <a:defRPr sz="16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5" name="Date Placeholder 4"/>
          <p:cNvSpPr>
            <a:spLocks noGrp="1"/>
          </p:cNvSpPr>
          <p:nvPr>
            <p:ph type="dt" sz="half" idx="10"/>
          </p:nvPr>
        </p:nvSpPr>
        <p:spPr/>
        <p:txBody>
          <a:bodyPr/>
          <a:lstStyle/>
          <a:p>
            <a:fld id="{C79A1827-9B02-4C6B-840D-C962A6528DF2}" type="datetime1">
              <a:rPr lang="es-CL" smtClean="0"/>
              <a:t>31-08-2022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
        <p:nvSpPr>
          <p:cNvPr id="8"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53107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Editar el estilo de texto del patrón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s-CL" dirty="0" smtClean="0"/>
              <a:t>Editar el estilo de texto del patrón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7" name="Date Placeholder 6"/>
          <p:cNvSpPr>
            <a:spLocks noGrp="1"/>
          </p:cNvSpPr>
          <p:nvPr>
            <p:ph type="dt" sz="half" idx="10"/>
          </p:nvPr>
        </p:nvSpPr>
        <p:spPr/>
        <p:txBody>
          <a:bodyPr/>
          <a:lstStyle/>
          <a:p>
            <a:fld id="{EE10D004-C4AB-4948-8CE6-24842FD533B1}" type="datetime1">
              <a:rPr lang="es-CL" smtClean="0"/>
              <a:t>31-08-2022</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9C20A941-8B74-483F-99A6-CB12C39A7C78}" type="slidenum">
              <a:rPr lang="es-CL" smtClean="0"/>
              <a:pPr/>
              <a:t>‹#›</a:t>
            </a:fld>
            <a:endParaRPr lang="es-CL" dirty="0"/>
          </a:p>
        </p:txBody>
      </p:sp>
      <p:sp>
        <p:nvSpPr>
          <p:cNvPr id="12"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8875496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10D004-C4AB-4948-8CE6-24842FD533B1}" type="datetime1">
              <a:rPr lang="es-CL" smtClean="0"/>
              <a:t>31-08-2022</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2506694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814D-CEAB-4778-AC35-9CC249403BD5}" type="datetime1">
              <a:rPr lang="es-CL" smtClean="0"/>
              <a:t>31-08-2022</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3485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s-CL" dirty="0" smtClean="0"/>
              <a:t>Haga clic para modificar el estilo de título del patrón</a:t>
            </a:r>
            <a:endParaRPr lang="es-CL"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dirty="0" smtClean="0"/>
              <a:t>Editar el estilo de texto del patrón</a:t>
            </a:r>
          </a:p>
        </p:txBody>
      </p:sp>
      <p:sp>
        <p:nvSpPr>
          <p:cNvPr id="5" name="Date Placeholder 4"/>
          <p:cNvSpPr>
            <a:spLocks noGrp="1"/>
          </p:cNvSpPr>
          <p:nvPr>
            <p:ph type="dt" sz="half" idx="10"/>
          </p:nvPr>
        </p:nvSpPr>
        <p:spPr/>
        <p:txBody>
          <a:bodyPr/>
          <a:lstStyle/>
          <a:p>
            <a:fld id="{73B28D18-3C3E-409E-82F0-537AB3F1D9E0}" type="datetime1">
              <a:rPr lang="es-CL" smtClean="0"/>
              <a:t>31-08-2022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76975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s-CL" dirty="0" smtClean="0"/>
              <a:t>Haga clic para modificar el estilo de título del patrón</a:t>
            </a:r>
            <a:endParaRPr lang="es-CL"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dirty="0" smtClean="0"/>
              <a:t>Editar el estilo de texto del patrón</a:t>
            </a:r>
          </a:p>
        </p:txBody>
      </p:sp>
      <p:sp>
        <p:nvSpPr>
          <p:cNvPr id="5" name="Date Placeholder 4"/>
          <p:cNvSpPr>
            <a:spLocks noGrp="1"/>
          </p:cNvSpPr>
          <p:nvPr>
            <p:ph type="dt" sz="half" idx="10"/>
          </p:nvPr>
        </p:nvSpPr>
        <p:spPr/>
        <p:txBody>
          <a:bodyPr/>
          <a:lstStyle/>
          <a:p>
            <a:fld id="{72CC46FC-4DE7-4B1E-8806-87DEB4BEDA43}" type="datetime1">
              <a:rPr lang="es-CL" smtClean="0"/>
              <a:t>31-08-2022</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30906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2" name="Title Placeholder 1"/>
          <p:cNvSpPr>
            <a:spLocks noGrp="1"/>
          </p:cNvSpPr>
          <p:nvPr>
            <p:ph type="title"/>
          </p:nvPr>
        </p:nvSpPr>
        <p:spPr>
          <a:xfrm>
            <a:off x="946405" y="365760"/>
            <a:ext cx="7269480" cy="1325562"/>
          </a:xfrm>
          <a:prstGeom prst="rect">
            <a:avLst/>
          </a:prstGeom>
        </p:spPr>
        <p:txBody>
          <a:bodyPr vert="horz" lIns="91440" tIns="45720" rIns="91440" bIns="45720" rtlCol="0" anchor="b">
            <a:normAutofit/>
          </a:bodyPr>
          <a:lstStyle/>
          <a:p>
            <a:r>
              <a:rPr lang="es-CL" dirty="0" smtClean="0"/>
              <a:t>Haga clic para modificar el estilo de título del patrón</a:t>
            </a:r>
            <a:endParaRPr lang="es-CL" dirty="0"/>
          </a:p>
        </p:txBody>
      </p:sp>
      <p:sp>
        <p:nvSpPr>
          <p:cNvPr id="3" name="Text Placeholder 2"/>
          <p:cNvSpPr>
            <a:spLocks noGrp="1"/>
          </p:cNvSpPr>
          <p:nvPr>
            <p:ph type="body" idx="1"/>
          </p:nvPr>
        </p:nvSpPr>
        <p:spPr>
          <a:xfrm>
            <a:off x="946405" y="1828801"/>
            <a:ext cx="6446520" cy="4351337"/>
          </a:xfrm>
          <a:prstGeom prst="rect">
            <a:avLst/>
          </a:prstGeom>
        </p:spPr>
        <p:txBody>
          <a:bodyPr vert="horz" lIns="91440" tIns="45720" rIns="91440" bIns="45720" rtlCol="0">
            <a:normAutofit/>
          </a:body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2"/>
          </p:nvPr>
        </p:nvSpPr>
        <p:spPr>
          <a:xfrm rot="16200000">
            <a:off x="7831457"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latin typeface="Berlin Sans FB" panose="020E0602020502020306" pitchFamily="34" charset="0"/>
              </a:defRPr>
            </a:lvl1pPr>
          </a:lstStyle>
          <a:p>
            <a:fld id="{EE10D004-C4AB-4948-8CE6-24842FD533B1}" type="datetime1">
              <a:rPr lang="es-CL" smtClean="0"/>
              <a:pPr/>
              <a:t>31-08-2022</a:t>
            </a:fld>
            <a:endParaRPr lang="es-CL" dirty="0"/>
          </a:p>
        </p:txBody>
      </p:sp>
      <p:sp>
        <p:nvSpPr>
          <p:cNvPr id="5" name="Footer Placeholder 4"/>
          <p:cNvSpPr>
            <a:spLocks noGrp="1"/>
          </p:cNvSpPr>
          <p:nvPr>
            <p:ph type="ftr" sz="quarter" idx="3"/>
          </p:nvPr>
        </p:nvSpPr>
        <p:spPr>
          <a:xfrm rot="16200000">
            <a:off x="6993256"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latin typeface="Berlin Sans FB" panose="020E0602020502020306" pitchFamily="34" charset="0"/>
              </a:defRPr>
            </a:lvl1pPr>
          </a:lstStyle>
          <a:p>
            <a:r>
              <a:rPr lang="es-CL" dirty="0" smtClean="0"/>
              <a:t>Introducción al Trabajo de Título</a:t>
            </a:r>
            <a:endParaRPr lang="es-CL" dirty="0"/>
          </a:p>
        </p:txBody>
      </p:sp>
      <p:sp>
        <p:nvSpPr>
          <p:cNvPr id="6" name="Slide Number Placeholder 5"/>
          <p:cNvSpPr>
            <a:spLocks noGrp="1"/>
          </p:cNvSpPr>
          <p:nvPr>
            <p:ph type="sldNum" sz="quarter" idx="4"/>
          </p:nvPr>
        </p:nvSpPr>
        <p:spPr>
          <a:xfrm>
            <a:off x="8441056"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Berlin Sans FB" panose="020E0602020502020306" pitchFamily="34" charset="0"/>
              </a:defRPr>
            </a:lvl1p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92340682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l" defTabSz="914400" rtl="0" eaLnBrk="1" latinLnBrk="0" hangingPunct="1">
        <a:lnSpc>
          <a:spcPct val="90000"/>
        </a:lnSpc>
        <a:spcBef>
          <a:spcPct val="0"/>
        </a:spcBef>
        <a:buNone/>
        <a:defRPr sz="4000" kern="1200" spc="-50" baseline="0">
          <a:solidFill>
            <a:schemeClr val="accent6">
              <a:lumMod val="75000"/>
            </a:schemeClr>
          </a:solidFill>
          <a:latin typeface="Berlin Sans FB" panose="020E0602020502020306" pitchFamily="34" charset="0"/>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Berlin Sans FB" panose="020E0602020502020306"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Berlin Sans FB" panose="020E0602020502020306"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idhog@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madillolab.ing.uchile.c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Trabajo de Título: Entregas</a:t>
            </a:r>
            <a:endParaRPr lang="es-CL" dirty="0"/>
          </a:p>
        </p:txBody>
      </p:sp>
      <p:sp>
        <p:nvSpPr>
          <p:cNvPr id="3" name="2 Subtítulo"/>
          <p:cNvSpPr>
            <a:spLocks noGrp="1"/>
          </p:cNvSpPr>
          <p:nvPr>
            <p:ph type="subTitle" idx="1"/>
          </p:nvPr>
        </p:nvSpPr>
        <p:spPr/>
        <p:txBody>
          <a:bodyPr>
            <a:normAutofit/>
          </a:bodyPr>
          <a:lstStyle/>
          <a:p>
            <a:r>
              <a:rPr lang="es-CL" dirty="0" err="1" smtClean="0"/>
              <a:t>Aidan</a:t>
            </a:r>
            <a:r>
              <a:rPr lang="es-CL" dirty="0" smtClean="0"/>
              <a:t> </a:t>
            </a:r>
            <a:r>
              <a:rPr lang="es-CL" dirty="0" err="1" smtClean="0"/>
              <a:t>Hogan</a:t>
            </a:r>
            <a:endParaRPr lang="es-CL" dirty="0" smtClean="0"/>
          </a:p>
          <a:p>
            <a:r>
              <a:rPr lang="es-CL" dirty="0" smtClean="0"/>
              <a:t>(Basado en </a:t>
            </a:r>
            <a:r>
              <a:rPr lang="es-CL" smtClean="0"/>
              <a:t>los slides </a:t>
            </a:r>
            <a:r>
              <a:rPr lang="es-CL" dirty="0" smtClean="0"/>
              <a:t>por María Cecilia </a:t>
            </a:r>
            <a:r>
              <a:rPr lang="es-CL" dirty="0" err="1" smtClean="0"/>
              <a:t>Bastarrica</a:t>
            </a:r>
            <a:r>
              <a:rPr lang="es-CL" dirty="0" smtClean="0"/>
              <a:t>)</a:t>
            </a:r>
          </a:p>
          <a:p>
            <a:r>
              <a:rPr lang="es-CL" b="1" dirty="0" smtClean="0"/>
              <a:t>CC6908-1</a:t>
            </a:r>
            <a:endParaRPr lang="es-C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 </a:t>
            </a:r>
            <a:br>
              <a:rPr lang="es-CL" dirty="0" smtClean="0"/>
            </a:br>
            <a:r>
              <a:rPr lang="es-CL" dirty="0" smtClean="0"/>
              <a:t>Proceso</a:t>
            </a:r>
            <a:endParaRPr lang="es-CL" dirty="0"/>
          </a:p>
        </p:txBody>
      </p:sp>
      <p:sp>
        <p:nvSpPr>
          <p:cNvPr id="3" name="2 Marcador de contenido"/>
          <p:cNvSpPr>
            <a:spLocks noGrp="1"/>
          </p:cNvSpPr>
          <p:nvPr>
            <p:ph idx="1"/>
          </p:nvPr>
        </p:nvSpPr>
        <p:spPr/>
        <p:txBody>
          <a:bodyPr>
            <a:normAutofit fontScale="85000" lnSpcReduction="20000"/>
          </a:bodyPr>
          <a:lstStyle/>
          <a:p>
            <a:r>
              <a:rPr lang="es-CL" dirty="0"/>
              <a:t>Entre 5 y 10 </a:t>
            </a:r>
            <a:r>
              <a:rPr lang="es-CL" dirty="0" smtClean="0"/>
              <a:t>páginas (con la estructura explicada antes)</a:t>
            </a:r>
          </a:p>
          <a:p>
            <a:pPr lvl="1"/>
            <a:r>
              <a:rPr lang="es-CL" dirty="0" smtClean="0"/>
              <a:t>Hay una plantilla en Material Docente</a:t>
            </a:r>
          </a:p>
          <a:p>
            <a:r>
              <a:rPr lang="es-CL" dirty="0" smtClean="0"/>
              <a:t>Se entrega primero al profe guía (y </a:t>
            </a:r>
            <a:r>
              <a:rPr lang="es-CL" dirty="0" err="1" smtClean="0"/>
              <a:t>co</a:t>
            </a:r>
            <a:r>
              <a:rPr lang="es-CL" dirty="0" smtClean="0"/>
              <a:t>-guía) para que pueda revisarla y dar comentarios</a:t>
            </a:r>
          </a:p>
          <a:p>
            <a:pPr lvl="1"/>
            <a:r>
              <a:rPr lang="es-CL" dirty="0" smtClean="0">
                <a:solidFill>
                  <a:schemeClr val="accent4">
                    <a:lumMod val="75000"/>
                  </a:schemeClr>
                </a:solidFill>
              </a:rPr>
              <a:t>¡La entrega final requiere su visto bueno! </a:t>
            </a:r>
          </a:p>
          <a:p>
            <a:pPr lvl="1"/>
            <a:r>
              <a:rPr lang="es-CL" dirty="0" smtClean="0">
                <a:solidFill>
                  <a:schemeClr val="accent4">
                    <a:lumMod val="75000"/>
                  </a:schemeClr>
                </a:solidFill>
              </a:rPr>
              <a:t>Puede haber comentarios que necesitan atención</a:t>
            </a:r>
          </a:p>
          <a:p>
            <a:pPr lvl="1"/>
            <a:r>
              <a:rPr lang="es-CL" u="sng" dirty="0" smtClean="0">
                <a:solidFill>
                  <a:schemeClr val="accent4">
                    <a:lumMod val="75000"/>
                  </a:schemeClr>
                </a:solidFill>
              </a:rPr>
              <a:t>Así que hay que entregársela con suficiente tiempo</a:t>
            </a:r>
          </a:p>
          <a:p>
            <a:r>
              <a:rPr lang="es-CL" dirty="0" smtClean="0"/>
              <a:t>Se entrega la versión en general durante la </a:t>
            </a:r>
            <a:r>
              <a:rPr lang="es-CL" dirty="0"/>
              <a:t>semana </a:t>
            </a:r>
            <a:r>
              <a:rPr lang="es-CL" dirty="0" smtClean="0"/>
              <a:t>7 </a:t>
            </a:r>
          </a:p>
          <a:p>
            <a:pPr lvl="1"/>
            <a:r>
              <a:rPr lang="es-CL" dirty="0" smtClean="0">
                <a:solidFill>
                  <a:schemeClr val="accent4">
                    <a:lumMod val="75000"/>
                  </a:schemeClr>
                </a:solidFill>
              </a:rPr>
              <a:t>[Se publicará la fecha en el foro]</a:t>
            </a:r>
            <a:endParaRPr lang="es-CL" dirty="0">
              <a:solidFill>
                <a:schemeClr val="accent4">
                  <a:lumMod val="75000"/>
                </a:schemeClr>
              </a:solidFill>
            </a:endParaRPr>
          </a:p>
          <a:p>
            <a:pPr lvl="1"/>
            <a:r>
              <a:rPr lang="es-CL" dirty="0" smtClean="0"/>
              <a:t>Por correo (</a:t>
            </a:r>
            <a:r>
              <a:rPr lang="es-CL" dirty="0" smtClean="0">
                <a:hlinkClick r:id="rId2"/>
              </a:rPr>
              <a:t>aidhog@gmail.com</a:t>
            </a:r>
            <a:r>
              <a:rPr lang="es-CL" dirty="0" smtClean="0"/>
              <a:t>) </a:t>
            </a:r>
          </a:p>
          <a:p>
            <a:pPr lvl="1"/>
            <a:r>
              <a:rPr lang="es-CL" dirty="0" smtClean="0"/>
              <a:t>Con profe guía (y </a:t>
            </a:r>
            <a:r>
              <a:rPr lang="es-CL" dirty="0" err="1" smtClean="0"/>
              <a:t>co</a:t>
            </a:r>
            <a:r>
              <a:rPr lang="es-CL" dirty="0" smtClean="0"/>
              <a:t>-guía) en copia (no tienen que firmar el documento)</a:t>
            </a:r>
          </a:p>
          <a:p>
            <a:pPr lvl="1"/>
            <a:r>
              <a:rPr lang="es-CL" dirty="0" smtClean="0"/>
              <a:t>Nombre:  </a:t>
            </a:r>
            <a:r>
              <a:rPr lang="es-CL" dirty="0" smtClean="0">
                <a:latin typeface="Inconsolata" panose="00000509000000000000" pitchFamily="49" charset="0"/>
              </a:rPr>
              <a:t>Propuesta_Nombre_Apellido.pdf</a:t>
            </a:r>
            <a:endParaRPr lang="es-CL" dirty="0">
              <a:latin typeface="Inconsolata" panose="00000509000000000000" pitchFamily="49" charset="0"/>
            </a:endParaRPr>
          </a:p>
          <a:p>
            <a:r>
              <a:rPr lang="es-CL" dirty="0"/>
              <a:t>Aprobado, reprobado, </a:t>
            </a:r>
            <a:r>
              <a:rPr lang="es-CL" dirty="0" smtClean="0"/>
              <a:t>observaciones</a:t>
            </a:r>
          </a:p>
          <a:p>
            <a:pPr lvl="1"/>
            <a:r>
              <a:rPr lang="es-CL" dirty="0" smtClean="0">
                <a:solidFill>
                  <a:schemeClr val="accent4">
                    <a:lumMod val="75000"/>
                  </a:schemeClr>
                </a:solidFill>
              </a:rPr>
              <a:t>[Se publicará la fecha en el foro]</a:t>
            </a:r>
            <a:endParaRPr lang="es-CL" dirty="0">
              <a:solidFill>
                <a:schemeClr val="accent4">
                  <a:lumMod val="75000"/>
                </a:schemeClr>
              </a:solidFill>
            </a:endParaRP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10</a:t>
            </a:fld>
            <a:endParaRPr lang="es-CL" dirty="0"/>
          </a:p>
        </p:txBody>
      </p:sp>
    </p:spTree>
    <p:extLst>
      <p:ext uri="{BB962C8B-B14F-4D97-AF65-F5344CB8AC3E}">
        <p14:creationId xmlns:p14="http://schemas.microsoft.com/office/powerpoint/2010/main" val="29284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Propuestas con observaciones</a:t>
            </a:r>
            <a:endParaRPr lang="es-CL" dirty="0"/>
          </a:p>
        </p:txBody>
      </p:sp>
      <p:sp>
        <p:nvSpPr>
          <p:cNvPr id="3" name="2 Marcador de contenido"/>
          <p:cNvSpPr>
            <a:spLocks noGrp="1"/>
          </p:cNvSpPr>
          <p:nvPr>
            <p:ph idx="1"/>
          </p:nvPr>
        </p:nvSpPr>
        <p:spPr/>
        <p:txBody>
          <a:bodyPr/>
          <a:lstStyle/>
          <a:p>
            <a:r>
              <a:rPr lang="es-CL" dirty="0"/>
              <a:t>Las observaciones deben acogerse y volver a entregar dentro de </a:t>
            </a:r>
            <a:r>
              <a:rPr lang="es-CL" dirty="0" smtClean="0"/>
              <a:t>unos </a:t>
            </a:r>
            <a:r>
              <a:rPr lang="es-CL" dirty="0"/>
              <a:t>días:</a:t>
            </a:r>
          </a:p>
          <a:p>
            <a:pPr lvl="1"/>
            <a:r>
              <a:rPr lang="es-CL" dirty="0" smtClean="0"/>
              <a:t>se debe incluir dos documentos:</a:t>
            </a:r>
          </a:p>
          <a:p>
            <a:pPr lvl="2"/>
            <a:r>
              <a:rPr lang="es-CL" dirty="0" smtClean="0"/>
              <a:t>la nueva versión de la propuesta, </a:t>
            </a:r>
          </a:p>
          <a:p>
            <a:pPr lvl="2"/>
            <a:r>
              <a:rPr lang="es-CL" dirty="0" smtClean="0"/>
              <a:t>una página simple con un resumen de los cambios hechos</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11</a:t>
            </a:fld>
            <a:endParaRPr lang="es-CL" dirty="0"/>
          </a:p>
        </p:txBody>
      </p:sp>
    </p:spTree>
    <p:extLst>
      <p:ext uri="{BB962C8B-B14F-4D97-AF65-F5344CB8AC3E}">
        <p14:creationId xmlns:p14="http://schemas.microsoft.com/office/powerpoint/2010/main" val="2689491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Redacción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solidFill>
                  <a:schemeClr val="accent4">
                    <a:lumMod val="75000"/>
                  </a:schemeClr>
                </a:solidFill>
              </a:rPr>
              <a:t>¡Redacción es muy importante!</a:t>
            </a:r>
          </a:p>
          <a:p>
            <a:pPr lvl="1"/>
            <a:r>
              <a:rPr lang="es-CL" dirty="0" smtClean="0">
                <a:solidFill>
                  <a:schemeClr val="accent4">
                    <a:lumMod val="75000"/>
                  </a:schemeClr>
                </a:solidFill>
              </a:rPr>
              <a:t>Referencias apropiadas (incluso para las figuras)</a:t>
            </a:r>
          </a:p>
          <a:p>
            <a:pPr lvl="1"/>
            <a:r>
              <a:rPr lang="es-CL" dirty="0">
                <a:solidFill>
                  <a:schemeClr val="accent4">
                    <a:lumMod val="75000"/>
                  </a:schemeClr>
                </a:solidFill>
              </a:rPr>
              <a:t>Evitar terminología </a:t>
            </a:r>
            <a:r>
              <a:rPr lang="es-CL" dirty="0" smtClean="0">
                <a:solidFill>
                  <a:schemeClr val="accent4">
                    <a:lumMod val="75000"/>
                  </a:schemeClr>
                </a:solidFill>
              </a:rPr>
              <a:t>redundante</a:t>
            </a:r>
          </a:p>
          <a:p>
            <a:pPr lvl="1"/>
            <a:r>
              <a:rPr lang="es-CL" dirty="0">
                <a:solidFill>
                  <a:schemeClr val="accent4">
                    <a:lumMod val="75000"/>
                  </a:schemeClr>
                </a:solidFill>
              </a:rPr>
              <a:t>Explicar las siglas </a:t>
            </a:r>
            <a:r>
              <a:rPr lang="es-CL" dirty="0" smtClean="0">
                <a:solidFill>
                  <a:schemeClr val="accent4">
                    <a:lumMod val="75000"/>
                  </a:schemeClr>
                </a:solidFill>
              </a:rPr>
              <a:t>usadas</a:t>
            </a: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12</a:t>
            </a:fld>
            <a:endParaRPr lang="es-CL" dirty="0"/>
          </a:p>
        </p:txBody>
      </p:sp>
    </p:spTree>
    <p:extLst>
      <p:ext uri="{BB962C8B-B14F-4D97-AF65-F5344CB8AC3E}">
        <p14:creationId xmlns:p14="http://schemas.microsoft.com/office/powerpoint/2010/main" val="405618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Redaccion</a:t>
            </a:r>
            <a:r>
              <a:rPr lang="es-CL" dirty="0" smtClean="0"/>
              <a:t> deficiente</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es una red neuronal que usa la </a:t>
            </a:r>
            <a:r>
              <a:rPr lang="es-CL" sz="1900" dirty="0" err="1" smtClean="0">
                <a:latin typeface="Roboto Slab" pitchFamily="2" charset="0"/>
                <a:ea typeface="Roboto Slab" pitchFamily="2" charset="0"/>
              </a:rPr>
              <a:t>operacion</a:t>
            </a:r>
            <a:r>
              <a:rPr lang="es-CL" sz="1900" dirty="0" smtClean="0">
                <a:latin typeface="Roboto Slab" pitchFamily="2" charset="0"/>
                <a:ea typeface="Roboto Slab" pitchFamily="2" charset="0"/>
              </a:rPr>
              <a:t> </a:t>
            </a:r>
            <a:r>
              <a:rPr lang="es-CL" sz="1900" dirty="0" err="1" smtClean="0">
                <a:latin typeface="Roboto Slab" pitchFamily="2" charset="0"/>
                <a:ea typeface="Roboto Slab" pitchFamily="2" charset="0"/>
              </a:rPr>
              <a:t>matematica</a:t>
            </a:r>
            <a:r>
              <a:rPr lang="es-CL" sz="1900" dirty="0" smtClean="0">
                <a:latin typeface="Roboto Slab" pitchFamily="2" charset="0"/>
                <a:ea typeface="Roboto Slab" pitchFamily="2" charset="0"/>
              </a:rPr>
              <a:t> de una </a:t>
            </a:r>
            <a:r>
              <a:rPr lang="es-CL" sz="1900" dirty="0" err="1" smtClean="0">
                <a:latin typeface="Roboto Slab" pitchFamily="2" charset="0"/>
                <a:ea typeface="Roboto Slab" pitchFamily="2" charset="0"/>
              </a:rPr>
              <a:t>convolucion</a:t>
            </a:r>
            <a:r>
              <a:rPr lang="es-CL" sz="1900" dirty="0" smtClean="0">
                <a:latin typeface="Roboto Slab" pitchFamily="2" charset="0"/>
                <a:ea typeface="Roboto Slab" pitchFamily="2" charset="0"/>
              </a:rPr>
              <a:t>, la cuál usa una matriz para transformar otro matriz, que representan en el contexto de la clasificación de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una mascara y una imagen. Una CNN consiste en varias capas. Las cuales puede ser </a:t>
            </a:r>
            <a:r>
              <a:rPr lang="es-CL" sz="1900" dirty="0" err="1" smtClean="0">
                <a:latin typeface="Roboto Slab" pitchFamily="2" charset="0"/>
                <a:ea typeface="Roboto Slab" pitchFamily="2" charset="0"/>
              </a:rPr>
              <a:t>layers</a:t>
            </a:r>
            <a:r>
              <a:rPr lang="es-CL" sz="1900" dirty="0" smtClean="0">
                <a:latin typeface="Roboto Slab" pitchFamily="2" charset="0"/>
                <a:ea typeface="Roboto Slab" pitchFamily="2" charset="0"/>
              </a:rPr>
              <a:t>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especificas,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En el contexto de reconocer mejor los animales salvajes en las ciudad durante la noche a partir de video CCTV, en esta memoria se explorara que tipo de </a:t>
            </a:r>
            <a:r>
              <a:rPr lang="es-CL" sz="1900" dirty="0" err="1" smtClean="0">
                <a:latin typeface="Roboto Slab" pitchFamily="2" charset="0"/>
                <a:ea typeface="Roboto Slab" pitchFamily="2" charset="0"/>
              </a:rPr>
              <a:t>architecture</a:t>
            </a:r>
            <a:r>
              <a:rPr lang="es-CL" sz="1900" dirty="0" smtClean="0">
                <a:latin typeface="Roboto Slab" pitchFamily="2" charset="0"/>
                <a:ea typeface="Roboto Slab" pitchFamily="2" charset="0"/>
              </a:rPr>
              <a:t> CNN funciona mejor sobre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en situaciones de poco luz, es un problema que a sido estudiado poco en la literatura. Es posible de que no se pueda clasificar bien las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del video en tiempo real. En el caso que la arquitectura no tiene suficiente rendimiento para procesar el video en tiempo real, se tomará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13</a:t>
            </a:fld>
            <a:endParaRPr lang="es-CL" dirty="0"/>
          </a:p>
        </p:txBody>
      </p:sp>
    </p:spTree>
    <p:extLst>
      <p:ext uri="{BB962C8B-B14F-4D97-AF65-F5344CB8AC3E}">
        <p14:creationId xmlns:p14="http://schemas.microsoft.com/office/powerpoint/2010/main" val="406644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Redaccion</a:t>
            </a:r>
            <a:r>
              <a:rPr lang="es-CL" dirty="0" smtClean="0"/>
              <a:t> deficiente</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es una red neuronal que usa la </a:t>
            </a:r>
            <a:r>
              <a:rPr lang="es-CL" sz="1900" dirty="0" err="1" smtClean="0">
                <a:latin typeface="Roboto Slab" pitchFamily="2" charset="0"/>
                <a:ea typeface="Roboto Slab" pitchFamily="2" charset="0"/>
              </a:rPr>
              <a:t>operacion</a:t>
            </a:r>
            <a:r>
              <a:rPr lang="es-CL" sz="1900" dirty="0" smtClean="0">
                <a:latin typeface="Roboto Slab" pitchFamily="2" charset="0"/>
                <a:ea typeface="Roboto Slab" pitchFamily="2" charset="0"/>
              </a:rPr>
              <a:t> </a:t>
            </a:r>
            <a:r>
              <a:rPr lang="es-CL" sz="1900" dirty="0" err="1" smtClean="0">
                <a:latin typeface="Roboto Slab" pitchFamily="2" charset="0"/>
                <a:ea typeface="Roboto Slab" pitchFamily="2" charset="0"/>
              </a:rPr>
              <a:t>matematica</a:t>
            </a:r>
            <a:r>
              <a:rPr lang="es-CL" sz="1900" dirty="0" smtClean="0">
                <a:latin typeface="Roboto Slab" pitchFamily="2" charset="0"/>
                <a:ea typeface="Roboto Slab" pitchFamily="2" charset="0"/>
              </a:rPr>
              <a:t> de una </a:t>
            </a:r>
            <a:r>
              <a:rPr lang="es-CL" sz="1900" dirty="0" err="1" smtClean="0">
                <a:latin typeface="Roboto Slab" pitchFamily="2" charset="0"/>
                <a:ea typeface="Roboto Slab" pitchFamily="2" charset="0"/>
              </a:rPr>
              <a:t>convolucion</a:t>
            </a:r>
            <a:r>
              <a:rPr lang="es-CL" sz="1900" dirty="0" smtClean="0">
                <a:latin typeface="Roboto Slab" pitchFamily="2" charset="0"/>
                <a:ea typeface="Roboto Slab" pitchFamily="2" charset="0"/>
              </a:rPr>
              <a:t>, la cuál usa una matriz para transformar otro matriz, que representan en el contexto de la clasificación de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una mascara y una imagen. Una CNN consiste en varias capas. Las cuales puede ser </a:t>
            </a:r>
            <a:r>
              <a:rPr lang="es-CL" sz="1900" dirty="0" err="1" smtClean="0">
                <a:latin typeface="Roboto Slab" pitchFamily="2" charset="0"/>
                <a:ea typeface="Roboto Slab" pitchFamily="2" charset="0"/>
              </a:rPr>
              <a:t>layers</a:t>
            </a:r>
            <a:r>
              <a:rPr lang="es-CL" sz="1900" dirty="0" smtClean="0">
                <a:latin typeface="Roboto Slab" pitchFamily="2" charset="0"/>
                <a:ea typeface="Roboto Slab" pitchFamily="2" charset="0"/>
              </a:rPr>
              <a:t>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especificas,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En el contexto de reconocer mejor los animales salvajes en las ciudad durante la noche a partir de video CCTV, en esta memoria se explorara que tipo de </a:t>
            </a:r>
            <a:r>
              <a:rPr lang="es-CL" sz="1900" dirty="0" err="1" smtClean="0">
                <a:latin typeface="Roboto Slab" pitchFamily="2" charset="0"/>
                <a:ea typeface="Roboto Slab" pitchFamily="2" charset="0"/>
              </a:rPr>
              <a:t>architecture</a:t>
            </a:r>
            <a:r>
              <a:rPr lang="es-CL" sz="1900" dirty="0" smtClean="0">
                <a:latin typeface="Roboto Slab" pitchFamily="2" charset="0"/>
                <a:ea typeface="Roboto Slab" pitchFamily="2" charset="0"/>
              </a:rPr>
              <a:t> CNN funciona mejor sobre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en situaciones de poco luz, es un problema que a sido estudiado poco en la literatura. Es posible de que no se pueda clasificar bien las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del video en tiempo real. En el caso que la arquitectura no tiene suficiente rendimiento para procesar el video en tiempo real, se tomará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14</a:t>
            </a:fld>
            <a:endParaRPr lang="es-CL" dirty="0"/>
          </a:p>
        </p:txBody>
      </p:sp>
      <p:sp>
        <p:nvSpPr>
          <p:cNvPr id="5" name="Rounded Rectangle 4"/>
          <p:cNvSpPr/>
          <p:nvPr/>
        </p:nvSpPr>
        <p:spPr>
          <a:xfrm>
            <a:off x="4788024" y="1772816"/>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ounded Rectangle 5"/>
          <p:cNvSpPr/>
          <p:nvPr/>
        </p:nvSpPr>
        <p:spPr>
          <a:xfrm>
            <a:off x="3167844" y="1880828"/>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ounded Rectangle 6"/>
          <p:cNvSpPr/>
          <p:nvPr/>
        </p:nvSpPr>
        <p:spPr>
          <a:xfrm>
            <a:off x="4319972" y="1881216"/>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Rounded Rectangle 7"/>
          <p:cNvSpPr/>
          <p:nvPr/>
        </p:nvSpPr>
        <p:spPr>
          <a:xfrm>
            <a:off x="6948264" y="1883099"/>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Rounded Rectangle 8"/>
          <p:cNvSpPr/>
          <p:nvPr/>
        </p:nvSpPr>
        <p:spPr>
          <a:xfrm>
            <a:off x="1619672" y="2155941"/>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ounded Rectangle 9"/>
          <p:cNvSpPr/>
          <p:nvPr/>
        </p:nvSpPr>
        <p:spPr>
          <a:xfrm>
            <a:off x="6236262" y="2155941"/>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ounded Rectangle 10"/>
          <p:cNvSpPr/>
          <p:nvPr/>
        </p:nvSpPr>
        <p:spPr>
          <a:xfrm>
            <a:off x="989271" y="2478909"/>
            <a:ext cx="3744416" cy="23001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ounded Rectangle 11"/>
          <p:cNvSpPr/>
          <p:nvPr/>
        </p:nvSpPr>
        <p:spPr>
          <a:xfrm>
            <a:off x="1367644" y="2708920"/>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Rounded Rectangle 12"/>
          <p:cNvSpPr/>
          <p:nvPr/>
        </p:nvSpPr>
        <p:spPr>
          <a:xfrm>
            <a:off x="3167844" y="2709308"/>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ounded Rectangle 13"/>
          <p:cNvSpPr/>
          <p:nvPr/>
        </p:nvSpPr>
        <p:spPr>
          <a:xfrm>
            <a:off x="6768244" y="2701926"/>
            <a:ext cx="54006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Rounded Rectangle 14"/>
          <p:cNvSpPr/>
          <p:nvPr/>
        </p:nvSpPr>
        <p:spPr>
          <a:xfrm>
            <a:off x="3887924" y="2982965"/>
            <a:ext cx="1404156"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Rounded Rectangle 15"/>
          <p:cNvSpPr/>
          <p:nvPr/>
        </p:nvSpPr>
        <p:spPr>
          <a:xfrm>
            <a:off x="5940152" y="2982965"/>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ounded Rectangle 16"/>
          <p:cNvSpPr/>
          <p:nvPr/>
        </p:nvSpPr>
        <p:spPr>
          <a:xfrm>
            <a:off x="6588225" y="2983045"/>
            <a:ext cx="720079"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Rounded Rectangle 17"/>
          <p:cNvSpPr/>
          <p:nvPr/>
        </p:nvSpPr>
        <p:spPr>
          <a:xfrm>
            <a:off x="5886146" y="3223603"/>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ounded Rectangle 18"/>
          <p:cNvSpPr/>
          <p:nvPr/>
        </p:nvSpPr>
        <p:spPr>
          <a:xfrm>
            <a:off x="2656829" y="3807125"/>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Rounded Rectangle 19"/>
          <p:cNvSpPr/>
          <p:nvPr/>
        </p:nvSpPr>
        <p:spPr>
          <a:xfrm>
            <a:off x="1727684" y="4077072"/>
            <a:ext cx="684076" cy="23001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Rounded Rectangle 20"/>
          <p:cNvSpPr/>
          <p:nvPr/>
        </p:nvSpPr>
        <p:spPr>
          <a:xfrm>
            <a:off x="5832140" y="4084065"/>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Rounded Rectangle 21"/>
          <p:cNvSpPr/>
          <p:nvPr/>
        </p:nvSpPr>
        <p:spPr>
          <a:xfrm>
            <a:off x="6308270" y="4084065"/>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Rounded Rectangle 23"/>
          <p:cNvSpPr/>
          <p:nvPr/>
        </p:nvSpPr>
        <p:spPr>
          <a:xfrm>
            <a:off x="989270" y="4365104"/>
            <a:ext cx="1494497"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Rounded Rectangle 24"/>
          <p:cNvSpPr/>
          <p:nvPr/>
        </p:nvSpPr>
        <p:spPr>
          <a:xfrm>
            <a:off x="6084168" y="4329100"/>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ounded Rectangle 25"/>
          <p:cNvSpPr/>
          <p:nvPr/>
        </p:nvSpPr>
        <p:spPr>
          <a:xfrm>
            <a:off x="3275856" y="4639149"/>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7" name="Rounded Rectangle 26"/>
          <p:cNvSpPr/>
          <p:nvPr/>
        </p:nvSpPr>
        <p:spPr>
          <a:xfrm>
            <a:off x="3851920" y="4649206"/>
            <a:ext cx="1404156"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8" name="Rounded Rectangle 27"/>
          <p:cNvSpPr/>
          <p:nvPr/>
        </p:nvSpPr>
        <p:spPr>
          <a:xfrm>
            <a:off x="6516216" y="4639149"/>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 name="Rounded Rectangle 28"/>
          <p:cNvSpPr/>
          <p:nvPr/>
        </p:nvSpPr>
        <p:spPr>
          <a:xfrm>
            <a:off x="6117322" y="4906554"/>
            <a:ext cx="29896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0" name="Rounded Rectangle 29"/>
          <p:cNvSpPr/>
          <p:nvPr/>
        </p:nvSpPr>
        <p:spPr>
          <a:xfrm>
            <a:off x="4842030" y="5150472"/>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1" name="Rounded Rectangle 30"/>
          <p:cNvSpPr/>
          <p:nvPr/>
        </p:nvSpPr>
        <p:spPr>
          <a:xfrm>
            <a:off x="3779912" y="5445224"/>
            <a:ext cx="216024"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2" name="Rounded Rectangle 31"/>
          <p:cNvSpPr/>
          <p:nvPr/>
        </p:nvSpPr>
        <p:spPr>
          <a:xfrm>
            <a:off x="6696236" y="5445223"/>
            <a:ext cx="612068"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ounded Rectangle 32"/>
          <p:cNvSpPr/>
          <p:nvPr/>
        </p:nvSpPr>
        <p:spPr>
          <a:xfrm>
            <a:off x="2066872" y="5204478"/>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4" name="Rounded Rectangle 33"/>
          <p:cNvSpPr/>
          <p:nvPr/>
        </p:nvSpPr>
        <p:spPr>
          <a:xfrm>
            <a:off x="3475436" y="6021288"/>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ounded Rectangle 34"/>
          <p:cNvSpPr/>
          <p:nvPr/>
        </p:nvSpPr>
        <p:spPr>
          <a:xfrm>
            <a:off x="2656829" y="879709"/>
            <a:ext cx="165911" cy="1150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1124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Redacción mejor</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(o CNN por su sigla en inglés) es una red neuronal que se basa en la operación matemática de una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Esta operación usa una matriz para transformar otra matriz. En la clasificación de imágenes, la primera matriz representa una máscara, y la segunda matriz una imagen. Una CNN consiste en varias capas, las cuales pueden ser capas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específicas,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En esta memoria, el objetivo es reconocer mejor los animales salvajes en una ciudad durante la noche a partir de video CCTV. Se explorará qué tipo de arquitectura CNN funciona mejor sobre imágenes en situaciones de poca luz. Este problema ha sido estudiado poco en la literatura. En el caso de que no se puedan clasificar bien los fotogramas del video en tiempo real, se clasificarán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15</a:t>
            </a:fld>
            <a:endParaRPr lang="es-CL" dirty="0"/>
          </a:p>
        </p:txBody>
      </p:sp>
    </p:spTree>
    <p:extLst>
      <p:ext uri="{BB962C8B-B14F-4D97-AF65-F5344CB8AC3E}">
        <p14:creationId xmlns:p14="http://schemas.microsoft.com/office/powerpoint/2010/main" val="337925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Pero necesita citas</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a:t>
            </a:r>
            <a:r>
              <a:rPr lang="es-CL" sz="1900" dirty="0" smtClean="0">
                <a:solidFill>
                  <a:srgbClr val="0070C0"/>
                </a:solidFill>
                <a:latin typeface="Roboto Slab" pitchFamily="2" charset="0"/>
                <a:ea typeface="Roboto Slab" pitchFamily="2" charset="0"/>
              </a:rPr>
              <a:t>[1]</a:t>
            </a:r>
            <a:r>
              <a:rPr lang="es-CL" sz="1900" dirty="0" smtClean="0">
                <a:latin typeface="Roboto Slab" pitchFamily="2" charset="0"/>
                <a:ea typeface="Roboto Slab" pitchFamily="2" charset="0"/>
              </a:rPr>
              <a:t> (o CNN por su sigla en inglés) es una red neuronal que se basa en la operación matemática de una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Esta operación usa una matriz para transformar otra matriz. En la clasificación de imágenes </a:t>
            </a:r>
            <a:r>
              <a:rPr lang="es-CL" sz="1900" dirty="0" smtClean="0">
                <a:solidFill>
                  <a:srgbClr val="0070C0"/>
                </a:solidFill>
                <a:latin typeface="Roboto Slab" pitchFamily="2" charset="0"/>
                <a:ea typeface="Roboto Slab" pitchFamily="2" charset="0"/>
              </a:rPr>
              <a:t>[2]</a:t>
            </a:r>
            <a:r>
              <a:rPr lang="es-CL" sz="1900" dirty="0" smtClean="0">
                <a:latin typeface="Roboto Slab" pitchFamily="2" charset="0"/>
                <a:ea typeface="Roboto Slab" pitchFamily="2" charset="0"/>
              </a:rPr>
              <a:t>, la primera matriz representa una máscara, y la segunda matriz una imagen. Una CNN consiste en varias capas, las cuales pueden ser capas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específicas,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a:t>
            </a:r>
            <a:r>
              <a:rPr lang="es-CL" sz="1900" dirty="0" smtClean="0">
                <a:solidFill>
                  <a:srgbClr val="0070C0"/>
                </a:solidFill>
                <a:latin typeface="Roboto Slab" pitchFamily="2" charset="0"/>
                <a:ea typeface="Roboto Slab" pitchFamily="2" charset="0"/>
              </a:rPr>
              <a:t>[3,4]</a:t>
            </a:r>
            <a:r>
              <a:rPr lang="es-CL" sz="1900" dirty="0" smtClean="0">
                <a:latin typeface="Roboto Slab" pitchFamily="2" charset="0"/>
                <a:ea typeface="Roboto Slab" pitchFamily="2" charset="0"/>
              </a:rPr>
              <a:t>. En esta memoria, el objetivo es reconocer mejor los animales salvajes en una ciudad durante la noche a partir de video CCTV. Se explorará qué tipo de arquitectura CNN funciona mejor sobre imágenes en situaciones de poca luz. Este problema ha sido estudiado poco en la literatura </a:t>
            </a:r>
            <a:r>
              <a:rPr lang="es-CL" sz="1900" dirty="0" smtClean="0">
                <a:solidFill>
                  <a:srgbClr val="0070C0"/>
                </a:solidFill>
                <a:latin typeface="Roboto Slab" pitchFamily="2" charset="0"/>
                <a:ea typeface="Roboto Slab" pitchFamily="2" charset="0"/>
              </a:rPr>
              <a:t>[5]</a:t>
            </a:r>
            <a:r>
              <a:rPr lang="es-CL" sz="1900" dirty="0" smtClean="0">
                <a:latin typeface="Roboto Slab" pitchFamily="2" charset="0"/>
                <a:ea typeface="Roboto Slab" pitchFamily="2" charset="0"/>
              </a:rPr>
              <a:t>. En el caso de que no se puedan clasificar bien los fotogramas del video en tiempo real, se clasificarán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16</a:t>
            </a:fld>
            <a:endParaRPr lang="es-CL" dirty="0"/>
          </a:p>
        </p:txBody>
      </p:sp>
    </p:spTree>
    <p:extLst>
      <p:ext uri="{BB962C8B-B14F-4D97-AF65-F5344CB8AC3E}">
        <p14:creationId xmlns:p14="http://schemas.microsoft.com/office/powerpoint/2010/main" val="272008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Usar citas para …</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17</a:t>
            </a:fld>
            <a:endParaRPr lang="es-CL" dirty="0"/>
          </a:p>
        </p:txBody>
      </p:sp>
      <p:sp>
        <p:nvSpPr>
          <p:cNvPr id="5" name="Content Placeholder 4"/>
          <p:cNvSpPr>
            <a:spLocks noGrp="1"/>
          </p:cNvSpPr>
          <p:nvPr>
            <p:ph idx="1"/>
          </p:nvPr>
        </p:nvSpPr>
        <p:spPr/>
        <p:txBody>
          <a:bodyPr/>
          <a:lstStyle/>
          <a:p>
            <a:r>
              <a:rPr lang="es-CL" dirty="0" smtClean="0"/>
              <a:t>Referenciar trabajo previo</a:t>
            </a:r>
          </a:p>
          <a:p>
            <a:r>
              <a:rPr lang="es-CL" dirty="0" smtClean="0"/>
              <a:t>Referenciar conceptos del estado del arte</a:t>
            </a:r>
          </a:p>
          <a:p>
            <a:r>
              <a:rPr lang="es-CL" dirty="0" smtClean="0"/>
              <a:t>Respaldar afirmaciones específicas</a:t>
            </a:r>
          </a:p>
          <a:p>
            <a:r>
              <a:rPr lang="es-CL" dirty="0" smtClean="0"/>
              <a:t>Indicar la fuente de imágenes u otros elementos externos (no de tu autoría)</a:t>
            </a:r>
          </a:p>
        </p:txBody>
      </p:sp>
    </p:spTree>
    <p:extLst>
      <p:ext uri="{BB962C8B-B14F-4D97-AF65-F5344CB8AC3E}">
        <p14:creationId xmlns:p14="http://schemas.microsoft.com/office/powerpoint/2010/main" val="166843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Estilo mejorable para citas</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18</a:t>
            </a:fld>
            <a:endParaRPr lang="es-CL" dirty="0"/>
          </a:p>
        </p:txBody>
      </p:sp>
      <p:sp>
        <p:nvSpPr>
          <p:cNvPr id="5" name="Content Placeholder 4"/>
          <p:cNvSpPr>
            <a:spLocks noGrp="1"/>
          </p:cNvSpPr>
          <p:nvPr>
            <p:ph idx="1"/>
          </p:nvPr>
        </p:nvSpPr>
        <p:spPr/>
        <p:txBody>
          <a:bodyPr/>
          <a:lstStyle/>
          <a:p>
            <a:r>
              <a:rPr lang="es-CL" dirty="0" smtClean="0">
                <a:latin typeface="Roboto Slab" pitchFamily="2" charset="0"/>
                <a:ea typeface="Roboto Slab" pitchFamily="2" charset="0"/>
              </a:rPr>
              <a:t>Según [1], las redes neuronales </a:t>
            </a:r>
            <a:r>
              <a:rPr lang="es-CL" dirty="0" err="1" smtClean="0">
                <a:latin typeface="Roboto Slab" pitchFamily="2" charset="0"/>
                <a:ea typeface="Roboto Slab" pitchFamily="2" charset="0"/>
              </a:rPr>
              <a:t>convolucionales</a:t>
            </a:r>
            <a:r>
              <a:rPr lang="es-CL" dirty="0" smtClean="0">
                <a:latin typeface="Roboto Slab" pitchFamily="2" charset="0"/>
                <a:ea typeface="Roboto Slab" pitchFamily="2" charset="0"/>
              </a:rPr>
              <a:t>[2] ofrecen el mejor rendimiento para la tarea de clasificación de imágenes.[3][</a:t>
            </a:r>
            <a:r>
              <a:rPr lang="es-CL" dirty="0">
                <a:latin typeface="Roboto Slab" pitchFamily="2" charset="0"/>
                <a:ea typeface="Roboto Slab" pitchFamily="2" charset="0"/>
              </a:rPr>
              <a:t>4</a:t>
            </a:r>
            <a:r>
              <a:rPr lang="es-CL" dirty="0" smtClean="0">
                <a:latin typeface="Roboto Slab" pitchFamily="2" charset="0"/>
                <a:ea typeface="Roboto Slab" pitchFamily="2" charset="0"/>
              </a:rPr>
              <a:t>]</a:t>
            </a:r>
          </a:p>
          <a:p>
            <a:pPr lvl="1"/>
            <a:r>
              <a:rPr lang="es-CL" dirty="0" smtClean="0">
                <a:latin typeface="Roboto Slab" pitchFamily="2" charset="0"/>
                <a:ea typeface="Roboto Slab" pitchFamily="2" charset="0"/>
              </a:rPr>
              <a:t>[1] </a:t>
            </a:r>
            <a:r>
              <a:rPr lang="es-CL" dirty="0" smtClean="0">
                <a:ea typeface="Roboto Slab" pitchFamily="2" charset="0"/>
              </a:rPr>
              <a:t>no es un sustantivo</a:t>
            </a:r>
          </a:p>
          <a:p>
            <a:pPr lvl="1"/>
            <a:r>
              <a:rPr lang="es-CL" dirty="0" smtClean="0">
                <a:ea typeface="Roboto Slab" pitchFamily="2" charset="0"/>
              </a:rPr>
              <a:t>Falta espacio antes de la cita</a:t>
            </a:r>
            <a:r>
              <a:rPr lang="es-CL" dirty="0" smtClean="0">
                <a:latin typeface="Roboto Slab" pitchFamily="2" charset="0"/>
                <a:ea typeface="Roboto Slab" pitchFamily="2" charset="0"/>
              </a:rPr>
              <a:t> [2]</a:t>
            </a:r>
          </a:p>
          <a:p>
            <a:pPr lvl="1"/>
            <a:r>
              <a:rPr lang="es-CL" dirty="0" smtClean="0">
                <a:ea typeface="Roboto Slab" pitchFamily="2" charset="0"/>
              </a:rPr>
              <a:t>Mejor poner citas antes del </a:t>
            </a:r>
            <a:r>
              <a:rPr lang="es-CL" dirty="0" smtClean="0">
                <a:latin typeface="Roboto Slab" pitchFamily="2" charset="0"/>
                <a:ea typeface="Roboto Slab" pitchFamily="2" charset="0"/>
              </a:rPr>
              <a:t>‘.’</a:t>
            </a:r>
          </a:p>
          <a:p>
            <a:pPr lvl="1"/>
            <a:r>
              <a:rPr lang="es-CL" dirty="0" smtClean="0">
                <a:ea typeface="Roboto Slab" pitchFamily="2" charset="0"/>
              </a:rPr>
              <a:t>Mejor </a:t>
            </a:r>
            <a:r>
              <a:rPr lang="es-CL" dirty="0" smtClean="0">
                <a:latin typeface="Roboto Slab" pitchFamily="2" charset="0"/>
                <a:ea typeface="Roboto Slab" pitchFamily="2" charset="0"/>
              </a:rPr>
              <a:t>[3,4]</a:t>
            </a:r>
            <a:r>
              <a:rPr lang="es-CL" dirty="0" smtClean="0">
                <a:ea typeface="Roboto Slab" pitchFamily="2" charset="0"/>
              </a:rPr>
              <a:t> que </a:t>
            </a:r>
            <a:r>
              <a:rPr lang="es-CL" dirty="0" smtClean="0">
                <a:latin typeface="Roboto Slab" pitchFamily="2" charset="0"/>
                <a:ea typeface="Roboto Slab" pitchFamily="2" charset="0"/>
              </a:rPr>
              <a:t>[3][4].</a:t>
            </a:r>
          </a:p>
          <a:p>
            <a:pPr lvl="2"/>
            <a:r>
              <a:rPr lang="es-CL" dirty="0" smtClean="0">
                <a:ea typeface="Roboto Slab" pitchFamily="2" charset="0"/>
              </a:rPr>
              <a:t>(En </a:t>
            </a:r>
            <a:r>
              <a:rPr lang="es-CL" dirty="0" err="1" smtClean="0">
                <a:ea typeface="Roboto Slab" pitchFamily="2" charset="0"/>
              </a:rPr>
              <a:t>LaTeX</a:t>
            </a:r>
            <a:r>
              <a:rPr lang="es-CL" dirty="0" smtClean="0">
                <a:ea typeface="Roboto Slab" pitchFamily="2" charset="0"/>
              </a:rPr>
              <a:t>, mejor </a:t>
            </a:r>
            <a:r>
              <a:rPr lang="es-CL" dirty="0" smtClean="0">
                <a:latin typeface="Inconsolata" panose="00000509000000000000" pitchFamily="49" charset="0"/>
                <a:ea typeface="Roboto Slab" pitchFamily="2" charset="0"/>
              </a:rPr>
              <a:t>\cite{ref3,ref4}</a:t>
            </a:r>
            <a:r>
              <a:rPr lang="es-CL" dirty="0" smtClean="0">
                <a:ea typeface="Roboto Slab" pitchFamily="2" charset="0"/>
              </a:rPr>
              <a:t> que </a:t>
            </a:r>
            <a:r>
              <a:rPr lang="es-CL" dirty="0" smtClean="0">
                <a:latin typeface="Inconsolata" panose="00000509000000000000" pitchFamily="49" charset="0"/>
                <a:ea typeface="Roboto Slab" pitchFamily="2" charset="0"/>
              </a:rPr>
              <a:t>\cite{ref3}\cite{ref4}</a:t>
            </a:r>
            <a:r>
              <a:rPr lang="es-CL" dirty="0" smtClean="0">
                <a:ea typeface="Roboto Slab" pitchFamily="2" charset="0"/>
              </a:rPr>
              <a:t>)</a:t>
            </a:r>
            <a:endParaRPr lang="es-CL" dirty="0">
              <a:ea typeface="Roboto Slab" pitchFamily="2" charset="0"/>
            </a:endParaRPr>
          </a:p>
          <a:p>
            <a:endParaRPr lang="es-CL" dirty="0" smtClean="0">
              <a:latin typeface="Roboto Slab" pitchFamily="2" charset="0"/>
              <a:ea typeface="Roboto Slab" pitchFamily="2" charset="0"/>
            </a:endParaRPr>
          </a:p>
        </p:txBody>
      </p:sp>
    </p:spTree>
    <p:extLst>
      <p:ext uri="{BB962C8B-B14F-4D97-AF65-F5344CB8AC3E}">
        <p14:creationId xmlns:p14="http://schemas.microsoft.com/office/powerpoint/2010/main" val="40067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Mejor estilo para citas</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19</a:t>
            </a:fld>
            <a:endParaRPr lang="es-CL" dirty="0"/>
          </a:p>
        </p:txBody>
      </p:sp>
      <p:sp>
        <p:nvSpPr>
          <p:cNvPr id="5" name="Content Placeholder 4"/>
          <p:cNvSpPr>
            <a:spLocks noGrp="1"/>
          </p:cNvSpPr>
          <p:nvPr>
            <p:ph idx="1"/>
          </p:nvPr>
        </p:nvSpPr>
        <p:spPr/>
        <p:txBody>
          <a:bodyPr/>
          <a:lstStyle/>
          <a:p>
            <a:r>
              <a:rPr lang="es-CL" dirty="0" smtClean="0">
                <a:latin typeface="Roboto Slab" pitchFamily="2" charset="0"/>
                <a:ea typeface="Roboto Slab" pitchFamily="2" charset="0"/>
              </a:rPr>
              <a:t>Según Pérez et al. [1], las redes neuronales </a:t>
            </a:r>
            <a:r>
              <a:rPr lang="es-CL" dirty="0" err="1" smtClean="0">
                <a:latin typeface="Roboto Slab" pitchFamily="2" charset="0"/>
                <a:ea typeface="Roboto Slab" pitchFamily="2" charset="0"/>
              </a:rPr>
              <a:t>convolucionales</a:t>
            </a:r>
            <a:r>
              <a:rPr lang="es-CL" dirty="0" smtClean="0">
                <a:latin typeface="Roboto Slab" pitchFamily="2" charset="0"/>
                <a:ea typeface="Roboto Slab" pitchFamily="2" charset="0"/>
              </a:rPr>
              <a:t> [2] ofrecen el mejor rendimiento para la tarea de clasificación de imágenes [3,4].</a:t>
            </a:r>
          </a:p>
        </p:txBody>
      </p:sp>
    </p:spTree>
    <p:extLst>
      <p:ext uri="{BB962C8B-B14F-4D97-AF65-F5344CB8AC3E}">
        <p14:creationId xmlns:p14="http://schemas.microsoft.com/office/powerpoint/2010/main" val="86473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L" dirty="0" smtClean="0"/>
              <a:t>Proceso y entregas</a:t>
            </a:r>
            <a:endParaRPr lang="es-CL" dirty="0"/>
          </a:p>
        </p:txBody>
      </p:sp>
      <p:sp>
        <p:nvSpPr>
          <p:cNvPr id="6" name="Text Placeholder 5"/>
          <p:cNvSpPr>
            <a:spLocks noGrp="1"/>
          </p:cNvSpPr>
          <p:nvPr>
            <p:ph type="body" idx="1"/>
          </p:nvPr>
        </p:nvSpPr>
        <p:spPr/>
        <p:txBody>
          <a:bodyPr/>
          <a:lstStyle/>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a:t>
            </a:fld>
            <a:endParaRPr lang="es-CL" dirty="0"/>
          </a:p>
        </p:txBody>
      </p:sp>
    </p:spTree>
    <p:extLst>
      <p:ext uri="{BB962C8B-B14F-4D97-AF65-F5344CB8AC3E}">
        <p14:creationId xmlns:p14="http://schemas.microsoft.com/office/powerpoint/2010/main" val="2637280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Apoyo con su escritura</a:t>
            </a:r>
            <a:endParaRPr lang="es-CL" dirty="0"/>
          </a:p>
        </p:txBody>
      </p:sp>
      <p:sp>
        <p:nvSpPr>
          <p:cNvPr id="3" name="Content Placeholder 2"/>
          <p:cNvSpPr>
            <a:spLocks noGrp="1"/>
          </p:cNvSpPr>
          <p:nvPr>
            <p:ph idx="1"/>
          </p:nvPr>
        </p:nvSpPr>
        <p:spPr/>
        <p:txBody>
          <a:bodyPr/>
          <a:lstStyle/>
          <a:p>
            <a:r>
              <a:rPr lang="es-CL" dirty="0" smtClean="0">
                <a:hlinkClick r:id="rId2"/>
              </a:rPr>
              <a:t>https://armadillolab.ing.uchile.cl/</a:t>
            </a:r>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20</a:t>
            </a:fld>
            <a:endParaRPr lang="es-CL"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53544"/>
            <a:ext cx="685125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01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Validar la redacción</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21</a:t>
            </a:fld>
            <a:endParaRPr lang="es-CL" dirty="0"/>
          </a:p>
        </p:txBody>
      </p:sp>
      <p:sp>
        <p:nvSpPr>
          <p:cNvPr id="5" name="Content Placeholder 4"/>
          <p:cNvSpPr>
            <a:spLocks noGrp="1"/>
          </p:cNvSpPr>
          <p:nvPr>
            <p:ph idx="1"/>
          </p:nvPr>
        </p:nvSpPr>
        <p:spPr/>
        <p:txBody>
          <a:bodyPr/>
          <a:lstStyle/>
          <a:p>
            <a:r>
              <a:rPr lang="es-CL" dirty="0" smtClean="0"/>
              <a:t>Usar correctores gramaticales</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9528"/>
            <a:ext cx="78064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Claridad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solidFill>
                  <a:schemeClr val="accent4">
                    <a:lumMod val="75000"/>
                  </a:schemeClr>
                </a:solidFill>
              </a:rPr>
              <a:t>¡Claridad es muy importante!</a:t>
            </a:r>
          </a:p>
          <a:p>
            <a:pPr lvl="1"/>
            <a:r>
              <a:rPr lang="es-CL" dirty="0" smtClean="0">
                <a:solidFill>
                  <a:schemeClr val="accent4">
                    <a:lumMod val="75000"/>
                  </a:schemeClr>
                </a:solidFill>
              </a:rPr>
              <a:t>Llegar al punto, rápido</a:t>
            </a:r>
          </a:p>
          <a:p>
            <a:pPr lvl="1"/>
            <a:r>
              <a:rPr lang="es-CL" dirty="0" smtClean="0">
                <a:solidFill>
                  <a:schemeClr val="accent4">
                    <a:lumMod val="75000"/>
                  </a:schemeClr>
                </a:solidFill>
              </a:rPr>
              <a:t>Comprensible por cualquiera persona en esta sala</a:t>
            </a:r>
          </a:p>
          <a:p>
            <a:pPr lvl="1"/>
            <a:r>
              <a:rPr lang="es-CL" u="sng" dirty="0" smtClean="0">
                <a:solidFill>
                  <a:schemeClr val="accent4">
                    <a:lumMod val="75000"/>
                  </a:schemeClr>
                </a:solidFill>
              </a:rPr>
              <a:t>Seguir la estructura de este año</a:t>
            </a:r>
            <a:endParaRPr lang="es-CL" dirty="0" smtClean="0">
              <a:solidFill>
                <a:schemeClr val="accent4">
                  <a:lumMod val="75000"/>
                </a:schemeClr>
              </a:solidFill>
            </a:endParaRP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22</a:t>
            </a:fld>
            <a:endParaRPr lang="es-CL" dirty="0"/>
          </a:p>
        </p:txBody>
      </p:sp>
    </p:spTree>
    <p:extLst>
      <p:ext uri="{BB962C8B-B14F-4D97-AF65-F5344CB8AC3E}">
        <p14:creationId xmlns:p14="http://schemas.microsoft.com/office/powerpoint/2010/main" val="12790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Objetivos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solidFill>
                  <a:schemeClr val="accent4">
                    <a:lumMod val="75000"/>
                  </a:schemeClr>
                </a:solidFill>
              </a:rPr>
              <a:t>¡Objetivos bien definidos! (Objetivos </a:t>
            </a:r>
            <a:r>
              <a:rPr lang="es-CL" i="1" dirty="0" smtClean="0">
                <a:solidFill>
                  <a:schemeClr val="accent4">
                    <a:lumMod val="75000"/>
                  </a:schemeClr>
                </a:solidFill>
              </a:rPr>
              <a:t>SMART</a:t>
            </a:r>
            <a:r>
              <a:rPr lang="es-CL" dirty="0" smtClean="0">
                <a:solidFill>
                  <a:schemeClr val="accent4">
                    <a:lumMod val="75000"/>
                  </a:schemeClr>
                </a:solidFill>
              </a:rPr>
              <a:t>)</a:t>
            </a:r>
          </a:p>
          <a:p>
            <a:pPr lvl="1"/>
            <a:r>
              <a:rPr lang="es-CL" i="1" u="sng" dirty="0" err="1" smtClean="0">
                <a:solidFill>
                  <a:schemeClr val="accent4">
                    <a:lumMod val="75000"/>
                  </a:schemeClr>
                </a:solidFill>
              </a:rPr>
              <a:t>S</a:t>
            </a:r>
            <a:r>
              <a:rPr lang="es-CL" i="1" dirty="0" err="1" smtClean="0">
                <a:solidFill>
                  <a:schemeClr val="accent4">
                    <a:lumMod val="75000"/>
                  </a:schemeClr>
                </a:solidFill>
              </a:rPr>
              <a:t>pecific</a:t>
            </a:r>
            <a:r>
              <a:rPr lang="es-CL" dirty="0" smtClean="0">
                <a:solidFill>
                  <a:schemeClr val="accent4">
                    <a:lumMod val="75000"/>
                  </a:schemeClr>
                </a:solidFill>
              </a:rPr>
              <a:t>: específico</a:t>
            </a:r>
          </a:p>
          <a:p>
            <a:pPr lvl="1"/>
            <a:r>
              <a:rPr lang="es-CL" i="1" u="sng" dirty="0" err="1" smtClean="0">
                <a:solidFill>
                  <a:schemeClr val="accent4">
                    <a:lumMod val="75000"/>
                  </a:schemeClr>
                </a:solidFill>
              </a:rPr>
              <a:t>M</a:t>
            </a:r>
            <a:r>
              <a:rPr lang="es-CL" i="1" dirty="0" err="1" smtClean="0">
                <a:solidFill>
                  <a:schemeClr val="accent4">
                    <a:lumMod val="75000"/>
                  </a:schemeClr>
                </a:solidFill>
              </a:rPr>
              <a:t>easurable</a:t>
            </a:r>
            <a:r>
              <a:rPr lang="es-CL" dirty="0" smtClean="0">
                <a:solidFill>
                  <a:schemeClr val="accent4">
                    <a:lumMod val="75000"/>
                  </a:schemeClr>
                </a:solidFill>
              </a:rPr>
              <a:t>: medible</a:t>
            </a:r>
          </a:p>
          <a:p>
            <a:pPr lvl="1"/>
            <a:r>
              <a:rPr lang="es-CL" i="1" u="sng" dirty="0" err="1" smtClean="0">
                <a:solidFill>
                  <a:schemeClr val="accent4">
                    <a:lumMod val="75000"/>
                  </a:schemeClr>
                </a:solidFill>
              </a:rPr>
              <a:t>A</a:t>
            </a:r>
            <a:r>
              <a:rPr lang="es-CL" i="1" dirty="0" err="1" smtClean="0">
                <a:solidFill>
                  <a:schemeClr val="accent4">
                    <a:lumMod val="75000"/>
                  </a:schemeClr>
                </a:solidFill>
              </a:rPr>
              <a:t>chievable</a:t>
            </a:r>
            <a:r>
              <a:rPr lang="es-CL" dirty="0" smtClean="0">
                <a:solidFill>
                  <a:schemeClr val="accent4">
                    <a:lumMod val="75000"/>
                  </a:schemeClr>
                </a:solidFill>
              </a:rPr>
              <a:t>: alcanzable</a:t>
            </a:r>
          </a:p>
          <a:p>
            <a:pPr lvl="1"/>
            <a:r>
              <a:rPr lang="es-CL" i="1" u="sng" dirty="0" err="1" smtClean="0">
                <a:solidFill>
                  <a:schemeClr val="accent4">
                    <a:lumMod val="75000"/>
                  </a:schemeClr>
                </a:solidFill>
              </a:rPr>
              <a:t>R</a:t>
            </a:r>
            <a:r>
              <a:rPr lang="es-CL" i="1" dirty="0" err="1" smtClean="0">
                <a:solidFill>
                  <a:schemeClr val="accent4">
                    <a:lumMod val="75000"/>
                  </a:schemeClr>
                </a:solidFill>
              </a:rPr>
              <a:t>elevant</a:t>
            </a:r>
            <a:r>
              <a:rPr lang="es-CL" dirty="0" smtClean="0">
                <a:solidFill>
                  <a:schemeClr val="accent4">
                    <a:lumMod val="75000"/>
                  </a:schemeClr>
                </a:solidFill>
              </a:rPr>
              <a:t>: relevante </a:t>
            </a:r>
          </a:p>
          <a:p>
            <a:pPr lvl="1"/>
            <a:r>
              <a:rPr lang="es-CL" i="1" u="sng" dirty="0" smtClean="0">
                <a:solidFill>
                  <a:schemeClr val="accent4">
                    <a:lumMod val="75000"/>
                  </a:schemeClr>
                </a:solidFill>
              </a:rPr>
              <a:t>T</a:t>
            </a:r>
            <a:r>
              <a:rPr lang="es-CL" i="1" dirty="0" smtClean="0">
                <a:solidFill>
                  <a:schemeClr val="accent4">
                    <a:lumMod val="75000"/>
                  </a:schemeClr>
                </a:solidFill>
              </a:rPr>
              <a:t>ime </a:t>
            </a:r>
            <a:r>
              <a:rPr lang="es-CL" i="1" dirty="0" err="1" smtClean="0">
                <a:solidFill>
                  <a:schemeClr val="accent4">
                    <a:lumMod val="75000"/>
                  </a:schemeClr>
                </a:solidFill>
              </a:rPr>
              <a:t>based</a:t>
            </a:r>
            <a:r>
              <a:rPr lang="es-CL" dirty="0" smtClean="0">
                <a:solidFill>
                  <a:schemeClr val="accent4">
                    <a:lumMod val="75000"/>
                  </a:schemeClr>
                </a:solidFill>
              </a:rPr>
              <a:t>: con límite de tiempo</a:t>
            </a:r>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23</a:t>
            </a:fld>
            <a:endParaRPr lang="es-CL" dirty="0"/>
          </a:p>
        </p:txBody>
      </p:sp>
    </p:spTree>
    <p:extLst>
      <p:ext uri="{BB962C8B-B14F-4D97-AF65-F5344CB8AC3E}">
        <p14:creationId xmlns:p14="http://schemas.microsoft.com/office/powerpoint/2010/main" val="11974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clasifica imágenes de animales.</a:t>
            </a:r>
          </a:p>
          <a:p>
            <a:pPr lvl="1"/>
            <a:r>
              <a:rPr lang="es-CL" dirty="0" smtClean="0"/>
              <a:t>¿E</a:t>
            </a:r>
            <a:r>
              <a:rPr lang="es-CL" dirty="0" smtClean="0">
                <a:solidFill>
                  <a:schemeClr val="tx1"/>
                </a:solidFill>
              </a:rPr>
              <a:t>s </a:t>
            </a:r>
            <a:r>
              <a:rPr lang="es-CL" dirty="0" smtClean="0">
                <a:solidFill>
                  <a:schemeClr val="accent4">
                    <a:lumMod val="75000"/>
                  </a:schemeClr>
                </a:solidFill>
              </a:rPr>
              <a:t>específico</a:t>
            </a:r>
            <a:r>
              <a:rPr lang="es-CL" dirty="0" smtClean="0">
                <a:solidFill>
                  <a:schemeClr val="tx1"/>
                </a:solidFill>
              </a:rPr>
              <a:t>?</a:t>
            </a:r>
          </a:p>
        </p:txBody>
      </p:sp>
      <p:sp>
        <p:nvSpPr>
          <p:cNvPr id="4" name="Slide Number Placeholder 3"/>
          <p:cNvSpPr>
            <a:spLocks noGrp="1"/>
          </p:cNvSpPr>
          <p:nvPr>
            <p:ph type="sldNum" sz="quarter" idx="12"/>
          </p:nvPr>
        </p:nvSpPr>
        <p:spPr/>
        <p:txBody>
          <a:bodyPr/>
          <a:lstStyle/>
          <a:p>
            <a:fld id="{9C20A941-8B74-483F-99A6-CB12C39A7C78}" type="slidenum">
              <a:rPr lang="es-CL" smtClean="0"/>
              <a:pPr/>
              <a:t>24</a:t>
            </a:fld>
            <a:endParaRPr lang="es-CL" dirty="0"/>
          </a:p>
        </p:txBody>
      </p:sp>
    </p:spTree>
    <p:extLst>
      <p:ext uri="{BB962C8B-B14F-4D97-AF65-F5344CB8AC3E}">
        <p14:creationId xmlns:p14="http://schemas.microsoft.com/office/powerpoint/2010/main" val="7006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con buena precisión y recuperación. </a:t>
            </a:r>
          </a:p>
          <a:p>
            <a:pPr lvl="1"/>
            <a:r>
              <a:rPr lang="es-CL" dirty="0" smtClean="0"/>
              <a:t>Más</a:t>
            </a:r>
            <a:r>
              <a:rPr lang="es-CL" dirty="0" smtClean="0">
                <a:solidFill>
                  <a:schemeClr val="tx1"/>
                </a:solidFill>
              </a:rPr>
              <a:t> </a:t>
            </a:r>
            <a:r>
              <a:rPr lang="es-CL" dirty="0" smtClean="0">
                <a:solidFill>
                  <a:schemeClr val="accent4">
                    <a:lumMod val="75000"/>
                  </a:schemeClr>
                </a:solidFill>
              </a:rPr>
              <a:t>específico</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medible</a:t>
            </a:r>
            <a:r>
              <a:rPr lang="es-CL" dirty="0" smtClean="0">
                <a:solidFill>
                  <a:schemeClr val="tx1"/>
                </a:solidFill>
              </a:rPr>
              <a:t>?</a:t>
            </a:r>
          </a:p>
        </p:txBody>
      </p:sp>
      <p:sp>
        <p:nvSpPr>
          <p:cNvPr id="4" name="Slide Number Placeholder 3"/>
          <p:cNvSpPr>
            <a:spLocks noGrp="1"/>
          </p:cNvSpPr>
          <p:nvPr>
            <p:ph type="sldNum" sz="quarter" idx="12"/>
          </p:nvPr>
        </p:nvSpPr>
        <p:spPr/>
        <p:txBody>
          <a:bodyPr/>
          <a:lstStyle/>
          <a:p>
            <a:fld id="{9C20A941-8B74-483F-99A6-CB12C39A7C78}" type="slidenum">
              <a:rPr lang="es-CL" smtClean="0"/>
              <a:pPr/>
              <a:t>25</a:t>
            </a:fld>
            <a:endParaRPr lang="es-CL" dirty="0"/>
          </a:p>
        </p:txBody>
      </p:sp>
    </p:spTree>
    <p:extLst>
      <p:ext uri="{BB962C8B-B14F-4D97-AF65-F5344CB8AC3E}">
        <p14:creationId xmlns:p14="http://schemas.microsoft.com/office/powerpoint/2010/main" val="917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El sistema debería funcionar con precisión y recuperación de 100%.</a:t>
            </a:r>
          </a:p>
          <a:p>
            <a:pPr lvl="1"/>
            <a:r>
              <a:rPr lang="es-CL" dirty="0" smtClean="0"/>
              <a:t>Más </a:t>
            </a:r>
            <a:r>
              <a:rPr lang="es-CL" dirty="0" smtClean="0">
                <a:solidFill>
                  <a:schemeClr val="accent4">
                    <a:lumMod val="75000"/>
                  </a:schemeClr>
                </a:solidFill>
              </a:rPr>
              <a:t>específico </a:t>
            </a:r>
            <a:r>
              <a:rPr lang="es-CL" dirty="0" smtClean="0">
                <a:solidFill>
                  <a:schemeClr val="tx1"/>
                </a:solidFill>
              </a:rPr>
              <a:t>y </a:t>
            </a:r>
            <a:r>
              <a:rPr lang="es-CL" dirty="0" smtClean="0">
                <a:solidFill>
                  <a:schemeClr val="accent4">
                    <a:lumMod val="75000"/>
                  </a:schemeClr>
                </a:solidFill>
              </a:rPr>
              <a:t>medible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alcanzable</a:t>
            </a:r>
            <a:r>
              <a:rPr lang="es-CL" dirty="0" smtClean="0">
                <a:solidFill>
                  <a:schemeClr val="tx1"/>
                </a:solidFill>
              </a:rPr>
              <a:t>?</a:t>
            </a:r>
          </a:p>
          <a:p>
            <a:endParaRPr lang="es-CL" dirty="0" smtClean="0">
              <a:solidFill>
                <a:schemeClr val="tx1"/>
              </a:solidFill>
            </a:endParaRPr>
          </a:p>
          <a:p>
            <a:pPr lvl="1"/>
            <a:endParaRPr lang="es-CL" dirty="0" smtClean="0"/>
          </a:p>
        </p:txBody>
      </p:sp>
      <p:sp>
        <p:nvSpPr>
          <p:cNvPr id="4" name="Slide Number Placeholder 3"/>
          <p:cNvSpPr>
            <a:spLocks noGrp="1"/>
          </p:cNvSpPr>
          <p:nvPr>
            <p:ph type="sldNum" sz="quarter" idx="12"/>
          </p:nvPr>
        </p:nvSpPr>
        <p:spPr/>
        <p:txBody>
          <a:bodyPr/>
          <a:lstStyle/>
          <a:p>
            <a:fld id="{9C20A941-8B74-483F-99A6-CB12C39A7C78}" type="slidenum">
              <a:rPr lang="es-CL" smtClean="0"/>
              <a:pPr/>
              <a:t>26</a:t>
            </a:fld>
            <a:endParaRPr lang="es-CL" dirty="0"/>
          </a:p>
        </p:txBody>
      </p:sp>
    </p:spTree>
    <p:extLst>
      <p:ext uri="{BB962C8B-B14F-4D97-AF65-F5344CB8AC3E}">
        <p14:creationId xmlns:p14="http://schemas.microsoft.com/office/powerpoint/2010/main" val="15075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El sistema debería funcionar con mejor precisión y recuperación que el sistema </a:t>
            </a:r>
            <a:r>
              <a:rPr lang="es-CL" dirty="0" err="1" smtClean="0"/>
              <a:t>WildScope</a:t>
            </a:r>
            <a:r>
              <a:rPr lang="es-CL" dirty="0" smtClean="0"/>
              <a:t> usado actualmente.</a:t>
            </a:r>
          </a:p>
          <a:p>
            <a:pPr lvl="1"/>
            <a:r>
              <a:rPr lang="es-CL" dirty="0" smtClean="0"/>
              <a:t>Más </a:t>
            </a:r>
            <a:r>
              <a:rPr lang="es-CL" dirty="0" smtClean="0">
                <a:solidFill>
                  <a:schemeClr val="accent4">
                    <a:lumMod val="75000"/>
                  </a:schemeClr>
                </a:solidFill>
              </a:rPr>
              <a:t>específico</a:t>
            </a:r>
            <a:r>
              <a:rPr lang="es-CL" dirty="0" smtClean="0">
                <a:solidFill>
                  <a:schemeClr val="tx1"/>
                </a:solidFill>
              </a:rPr>
              <a:t>, </a:t>
            </a:r>
            <a:r>
              <a:rPr lang="es-CL" dirty="0" smtClean="0">
                <a:solidFill>
                  <a:schemeClr val="accent4">
                    <a:lumMod val="75000"/>
                  </a:schemeClr>
                </a:solidFill>
              </a:rPr>
              <a:t>medible </a:t>
            </a:r>
            <a:r>
              <a:rPr lang="es-CL" dirty="0" smtClean="0">
                <a:solidFill>
                  <a:schemeClr val="tx1"/>
                </a:solidFill>
              </a:rPr>
              <a:t>y </a:t>
            </a:r>
            <a:r>
              <a:rPr lang="es-CL" dirty="0" smtClean="0">
                <a:solidFill>
                  <a:schemeClr val="accent4">
                    <a:lumMod val="75000"/>
                  </a:schemeClr>
                </a:solidFill>
              </a:rPr>
              <a:t>alcanzable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relevante</a:t>
            </a:r>
            <a:r>
              <a:rPr lang="es-CL" dirty="0" smtClean="0">
                <a:solidFill>
                  <a:schemeClr val="tx1"/>
                </a:solidFill>
              </a:rPr>
              <a:t>?</a:t>
            </a:r>
          </a:p>
          <a:p>
            <a:endParaRPr lang="es-CL" dirty="0" smtClean="0">
              <a:solidFill>
                <a:schemeClr val="tx1"/>
              </a:solidFill>
            </a:endParaRPr>
          </a:p>
          <a:p>
            <a:pPr lvl="1"/>
            <a:endParaRPr lang="es-CL" dirty="0" smtClean="0"/>
          </a:p>
        </p:txBody>
      </p:sp>
      <p:sp>
        <p:nvSpPr>
          <p:cNvPr id="4" name="Slide Number Placeholder 3"/>
          <p:cNvSpPr>
            <a:spLocks noGrp="1"/>
          </p:cNvSpPr>
          <p:nvPr>
            <p:ph type="sldNum" sz="quarter" idx="12"/>
          </p:nvPr>
        </p:nvSpPr>
        <p:spPr/>
        <p:txBody>
          <a:bodyPr/>
          <a:lstStyle/>
          <a:p>
            <a:fld id="{9C20A941-8B74-483F-99A6-CB12C39A7C78}" type="slidenum">
              <a:rPr lang="es-CL" smtClean="0"/>
              <a:pPr/>
              <a:t>27</a:t>
            </a:fld>
            <a:endParaRPr lang="es-CL" dirty="0"/>
          </a:p>
        </p:txBody>
      </p:sp>
    </p:spTree>
    <p:extLst>
      <p:ext uri="{BB962C8B-B14F-4D97-AF65-F5344CB8AC3E}">
        <p14:creationId xmlns:p14="http://schemas.microsoft.com/office/powerpoint/2010/main" val="326554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video CCTV en condiciones de luz baja. Sobre video nocturno grabado en ciudades chilenas, el sistema debería funcionar con mejor precisión y recuperación que el sistema </a:t>
            </a:r>
            <a:r>
              <a:rPr lang="es-CL" dirty="0" err="1" smtClean="0"/>
              <a:t>WildScope</a:t>
            </a:r>
            <a:r>
              <a:rPr lang="es-CL" dirty="0" smtClean="0"/>
              <a:t> usado actualmente, y debería poder clasificar animales en tiempo real.</a:t>
            </a:r>
          </a:p>
          <a:p>
            <a:pPr lvl="1"/>
            <a:r>
              <a:rPr lang="es-CL" dirty="0" smtClean="0"/>
              <a:t>Más </a:t>
            </a:r>
            <a:r>
              <a:rPr lang="es-CL" dirty="0" smtClean="0">
                <a:solidFill>
                  <a:schemeClr val="accent4">
                    <a:lumMod val="75000"/>
                  </a:schemeClr>
                </a:solidFill>
              </a:rPr>
              <a:t>específico</a:t>
            </a:r>
            <a:r>
              <a:rPr lang="es-CL" dirty="0" smtClean="0">
                <a:solidFill>
                  <a:schemeClr val="tx1"/>
                </a:solidFill>
              </a:rPr>
              <a:t>, </a:t>
            </a:r>
            <a:r>
              <a:rPr lang="es-CL" dirty="0" smtClean="0">
                <a:solidFill>
                  <a:schemeClr val="accent4">
                    <a:lumMod val="75000"/>
                  </a:schemeClr>
                </a:solidFill>
              </a:rPr>
              <a:t>medible</a:t>
            </a:r>
            <a:r>
              <a:rPr lang="es-CL" dirty="0" smtClean="0">
                <a:solidFill>
                  <a:schemeClr val="tx1"/>
                </a:solidFill>
              </a:rPr>
              <a:t>, </a:t>
            </a:r>
            <a:r>
              <a:rPr lang="es-CL" dirty="0" smtClean="0">
                <a:solidFill>
                  <a:schemeClr val="accent4">
                    <a:lumMod val="75000"/>
                  </a:schemeClr>
                </a:solidFill>
              </a:rPr>
              <a:t>alcanzable </a:t>
            </a:r>
            <a:r>
              <a:rPr lang="es-CL" dirty="0" smtClean="0">
                <a:solidFill>
                  <a:schemeClr val="tx1"/>
                </a:solidFill>
              </a:rPr>
              <a:t>y </a:t>
            </a:r>
            <a:r>
              <a:rPr lang="es-CL" dirty="0" smtClean="0">
                <a:solidFill>
                  <a:schemeClr val="accent4">
                    <a:lumMod val="75000"/>
                  </a:schemeClr>
                </a:solidFill>
              </a:rPr>
              <a:t>relevante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acotado en tiempo</a:t>
            </a:r>
            <a:r>
              <a:rPr lang="es-CL" dirty="0" smtClean="0">
                <a:solidFill>
                  <a:schemeClr val="tx1"/>
                </a:solidFill>
              </a:rPr>
              <a:t>?</a:t>
            </a:r>
          </a:p>
          <a:p>
            <a:pPr lvl="2"/>
            <a:r>
              <a:rPr lang="es-CL" dirty="0" smtClean="0">
                <a:solidFill>
                  <a:schemeClr val="tx1"/>
                </a:solidFill>
              </a:rPr>
              <a:t>El Plan de Trabajo debería demostrar que sí, es acotado por un semestre de trabajo.</a:t>
            </a:r>
            <a:endParaRPr lang="es-CL" dirty="0">
              <a:solidFill>
                <a:schemeClr val="tx1"/>
              </a:solidFill>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28</a:t>
            </a:fld>
            <a:endParaRPr lang="es-CL" dirty="0"/>
          </a:p>
        </p:txBody>
      </p:sp>
    </p:spTree>
    <p:extLst>
      <p:ext uri="{BB962C8B-B14F-4D97-AF65-F5344CB8AC3E}">
        <p14:creationId xmlns:p14="http://schemas.microsoft.com/office/powerpoint/2010/main" val="7826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Validación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t>¡Objetivos bien definidos! (Objetivos SMART)</a:t>
            </a:r>
          </a:p>
          <a:p>
            <a:r>
              <a:rPr lang="es-CL" dirty="0" smtClean="0">
                <a:solidFill>
                  <a:schemeClr val="accent4">
                    <a:lumMod val="75000"/>
                  </a:schemeClr>
                </a:solidFill>
              </a:rPr>
              <a:t>¡Un plan de evaluación concreta!</a:t>
            </a:r>
          </a:p>
          <a:p>
            <a:pPr lvl="1"/>
            <a:r>
              <a:rPr lang="es-CL" dirty="0" smtClean="0">
                <a:solidFill>
                  <a:schemeClr val="accent4">
                    <a:lumMod val="75000"/>
                  </a:schemeClr>
                </a:solidFill>
              </a:rPr>
              <a:t>¿Cómo vas a validar si se ha cumplido el objetivo?</a:t>
            </a:r>
          </a:p>
          <a:p>
            <a:pPr lvl="1"/>
            <a:r>
              <a:rPr lang="es-CL" dirty="0">
                <a:solidFill>
                  <a:schemeClr val="accent4">
                    <a:lumMod val="75000"/>
                  </a:schemeClr>
                </a:solidFill>
              </a:rPr>
              <a:t>¿Cómo vas </a:t>
            </a:r>
            <a:r>
              <a:rPr lang="es-CL" dirty="0" smtClean="0">
                <a:solidFill>
                  <a:schemeClr val="accent4">
                    <a:lumMod val="75000"/>
                  </a:schemeClr>
                </a:solidFill>
              </a:rPr>
              <a:t>a determinar las debilidades y fortalezas de la solución actual?</a:t>
            </a:r>
          </a:p>
          <a:p>
            <a:pPr lvl="1"/>
            <a:r>
              <a:rPr lang="es-CL" dirty="0" smtClean="0">
                <a:solidFill>
                  <a:schemeClr val="accent4">
                    <a:lumMod val="75000"/>
                  </a:schemeClr>
                </a:solidFill>
              </a:rPr>
              <a:t>¿Qué datos, sistemas, usuarios, etc., se van a incluir en la evaluación?</a:t>
            </a:r>
          </a:p>
          <a:p>
            <a:pPr lvl="1"/>
            <a:r>
              <a:rPr lang="es-CL" dirty="0" smtClean="0">
                <a:solidFill>
                  <a:schemeClr val="accent4">
                    <a:lumMod val="75000"/>
                  </a:schemeClr>
                </a:solidFill>
              </a:rPr>
              <a:t>¿Qué vas a medir?</a:t>
            </a:r>
            <a:endParaRPr lang="es-CL" dirty="0">
              <a:solidFill>
                <a:schemeClr val="accent4">
                  <a:lumMod val="75000"/>
                </a:schemeClr>
              </a:solidFill>
            </a:endParaRPr>
          </a:p>
          <a:p>
            <a:pPr lvl="1"/>
            <a:endParaRPr lang="es-CL" dirty="0" smtClean="0"/>
          </a:p>
          <a:p>
            <a:pPr lvl="1"/>
            <a:endParaRPr lang="es-CL" dirty="0" smtClean="0"/>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29</a:t>
            </a:fld>
            <a:endParaRPr lang="es-CL" dirty="0"/>
          </a:p>
        </p:txBody>
      </p:sp>
    </p:spTree>
    <p:extLst>
      <p:ext uri="{BB962C8B-B14F-4D97-AF65-F5344CB8AC3E}">
        <p14:creationId xmlns:p14="http://schemas.microsoft.com/office/powerpoint/2010/main" val="114960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smtClean="0"/>
              <a:t>Entregas del proceso </a:t>
            </a:r>
            <a:br>
              <a:rPr lang="es-CL" dirty="0" smtClean="0"/>
            </a:br>
            <a:r>
              <a:rPr lang="es-CL" dirty="0" smtClean="0"/>
              <a:t>de titulación</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3</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Tree>
    <p:extLst>
      <p:ext uri="{BB962C8B-B14F-4D97-AF65-F5344CB8AC3E}">
        <p14:creationId xmlns:p14="http://schemas.microsoft.com/office/powerpoint/2010/main" val="242092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Validación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t>¡Objetivos bien definidos! (Objetivos SMART)</a:t>
            </a:r>
          </a:p>
          <a:p>
            <a:r>
              <a:rPr lang="es-CL" dirty="0" smtClean="0"/>
              <a:t>¡Un plan de evaluación concreta!</a:t>
            </a:r>
          </a:p>
          <a:p>
            <a:r>
              <a:rPr lang="es-CL" dirty="0" smtClean="0">
                <a:solidFill>
                  <a:schemeClr val="accent4">
                    <a:lumMod val="75000"/>
                  </a:schemeClr>
                </a:solidFill>
              </a:rPr>
              <a:t>¡Factible en un semestre!</a:t>
            </a:r>
          </a:p>
          <a:p>
            <a:pPr lvl="1"/>
            <a:r>
              <a:rPr lang="es-CL" dirty="0" smtClean="0">
                <a:solidFill>
                  <a:schemeClr val="accent4">
                    <a:lumMod val="75000"/>
                  </a:schemeClr>
                </a:solidFill>
              </a:rPr>
              <a:t>Plan de trabajo realista.</a:t>
            </a:r>
          </a:p>
          <a:p>
            <a:pPr lvl="1"/>
            <a:r>
              <a:rPr lang="es-CL" dirty="0" smtClean="0">
                <a:solidFill>
                  <a:schemeClr val="accent4">
                    <a:lumMod val="75000"/>
                  </a:schemeClr>
                </a:solidFill>
              </a:rPr>
              <a:t>Considerar 15 semanas de trabajo.</a:t>
            </a:r>
          </a:p>
          <a:p>
            <a:pPr lvl="1"/>
            <a:r>
              <a:rPr lang="es-CL" dirty="0" smtClean="0">
                <a:solidFill>
                  <a:schemeClr val="accent4">
                    <a:lumMod val="75000"/>
                  </a:schemeClr>
                </a:solidFill>
              </a:rPr>
              <a:t>Especificar contingencias en aspectos con incertidumbre</a:t>
            </a:r>
          </a:p>
          <a:p>
            <a:pPr lvl="1"/>
            <a:endParaRPr lang="es-CL" dirty="0" smtClean="0">
              <a:solidFill>
                <a:schemeClr val="accent4">
                  <a:lumMod val="75000"/>
                </a:schemeClr>
              </a:solidFill>
            </a:endParaRP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30</a:t>
            </a:fld>
            <a:endParaRPr lang="es-CL" dirty="0"/>
          </a:p>
        </p:txBody>
      </p:sp>
    </p:spTree>
    <p:extLst>
      <p:ext uri="{BB962C8B-B14F-4D97-AF65-F5344CB8AC3E}">
        <p14:creationId xmlns:p14="http://schemas.microsoft.com/office/powerpoint/2010/main" val="2956315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 principales</a:t>
            </a:r>
            <a:endParaRPr lang="es-CL" dirty="0"/>
          </a:p>
        </p:txBody>
      </p:sp>
      <p:sp>
        <p:nvSpPr>
          <p:cNvPr id="3" name="Content Placeholder 2"/>
          <p:cNvSpPr>
            <a:spLocks noGrp="1"/>
          </p:cNvSpPr>
          <p:nvPr>
            <p:ph idx="1"/>
          </p:nvPr>
        </p:nvSpPr>
        <p:spPr/>
        <p:txBody>
          <a:bodyPr>
            <a:normAutofit/>
          </a:bodyPr>
          <a:lstStyle/>
          <a:p>
            <a:r>
              <a:rPr lang="es-CL" dirty="0" smtClean="0"/>
              <a:t>Tema relevante</a:t>
            </a:r>
          </a:p>
          <a:p>
            <a:r>
              <a:rPr lang="es-CL" dirty="0" smtClean="0"/>
              <a:t>Definición completa y clara del tema </a:t>
            </a:r>
          </a:p>
          <a:p>
            <a:pPr lvl="1"/>
            <a:r>
              <a:rPr lang="es-CL" dirty="0" smtClean="0"/>
              <a:t>Según la estructura mencionada antes</a:t>
            </a:r>
          </a:p>
          <a:p>
            <a:r>
              <a:rPr lang="es-CL" dirty="0" smtClean="0"/>
              <a:t>Tema factible</a:t>
            </a:r>
          </a:p>
          <a:p>
            <a:r>
              <a:rPr lang="es-CL" dirty="0" smtClean="0"/>
              <a:t>Sin problemas de redacción</a:t>
            </a:r>
          </a:p>
        </p:txBody>
      </p:sp>
      <p:sp>
        <p:nvSpPr>
          <p:cNvPr id="4" name="Slide Number Placeholder 3"/>
          <p:cNvSpPr>
            <a:spLocks noGrp="1"/>
          </p:cNvSpPr>
          <p:nvPr>
            <p:ph type="sldNum" sz="quarter" idx="12"/>
          </p:nvPr>
        </p:nvSpPr>
        <p:spPr/>
        <p:txBody>
          <a:bodyPr/>
          <a:lstStyle/>
          <a:p>
            <a:fld id="{9C20A941-8B74-483F-99A6-CB12C39A7C78}" type="slidenum">
              <a:rPr lang="es-CL" smtClean="0"/>
              <a:pPr/>
              <a:t>31</a:t>
            </a:fld>
            <a:endParaRPr lang="es-CL" dirty="0"/>
          </a:p>
        </p:txBody>
      </p:sp>
    </p:spTree>
    <p:extLst>
      <p:ext uri="{BB962C8B-B14F-4D97-AF65-F5344CB8AC3E}">
        <p14:creationId xmlns:p14="http://schemas.microsoft.com/office/powerpoint/2010/main" val="3239598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a:t>
            </a:r>
          </a:p>
          <a:p>
            <a:pPr lvl="1"/>
            <a:r>
              <a:rPr lang="es-CL" dirty="0" smtClean="0"/>
              <a:t>Satisface todos los requisitos de la propuesta</a:t>
            </a:r>
            <a:endParaRPr lang="es-CL" dirty="0"/>
          </a:p>
          <a:p>
            <a:r>
              <a:rPr lang="es-CL" dirty="0" smtClean="0"/>
              <a:t>Revisión</a:t>
            </a:r>
          </a:p>
          <a:p>
            <a:pPr lvl="1"/>
            <a:r>
              <a:rPr lang="es-CL" dirty="0" smtClean="0"/>
              <a:t>No satisface algún requisito de la propuesta, pero parece ser algo solucionable con una revisión de corto plazo </a:t>
            </a:r>
            <a:r>
              <a:rPr lang="es-CL" dirty="0" smtClean="0">
                <a:solidFill>
                  <a:schemeClr val="bg1">
                    <a:lumMod val="75000"/>
                  </a:schemeClr>
                </a:solidFill>
              </a:rPr>
              <a:t>(informalmente: hay un tema potencial acá)</a:t>
            </a:r>
          </a:p>
          <a:p>
            <a:r>
              <a:rPr lang="es-CL" dirty="0" smtClean="0"/>
              <a:t>Reprobación</a:t>
            </a:r>
          </a:p>
          <a:p>
            <a:pPr lvl="1"/>
            <a:r>
              <a:rPr lang="es-CL" dirty="0" smtClean="0"/>
              <a:t>No </a:t>
            </a:r>
            <a:r>
              <a:rPr lang="es-CL" dirty="0"/>
              <a:t>satisface los </a:t>
            </a:r>
            <a:r>
              <a:rPr lang="es-CL" dirty="0" smtClean="0"/>
              <a:t>requisitos del informe, y no parece ser algo solucionable en una revisión de corto plazo </a:t>
            </a:r>
            <a:r>
              <a:rPr lang="es-CL" dirty="0" smtClean="0">
                <a:solidFill>
                  <a:schemeClr val="bg1">
                    <a:lumMod val="75000"/>
                  </a:schemeClr>
                </a:solidFill>
              </a:rPr>
              <a:t>(informalmente: mejor buscar otro tema)</a:t>
            </a:r>
            <a:endParaRPr lang="es-CL"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32</a:t>
            </a:fld>
            <a:endParaRPr lang="es-CL" dirty="0"/>
          </a:p>
        </p:txBody>
      </p:sp>
    </p:spTree>
    <p:extLst>
      <p:ext uri="{BB962C8B-B14F-4D97-AF65-F5344CB8AC3E}">
        <p14:creationId xmlns:p14="http://schemas.microsoft.com/office/powerpoint/2010/main" val="223512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dirty="0"/>
              <a:t/>
            </a:r>
            <a:br>
              <a:rPr lang="es-CL" dirty="0"/>
            </a:br>
            <a:r>
              <a:rPr lang="es-CL" dirty="0" smtClean="0"/>
              <a:t>CC6908 (“E”):</a:t>
            </a:r>
            <a:br>
              <a:rPr lang="es-CL" dirty="0" smtClean="0"/>
            </a:br>
            <a:r>
              <a:rPr lang="es-CL" dirty="0" smtClean="0"/>
              <a:t>Informe final</a:t>
            </a:r>
            <a:endParaRPr lang="es-CL" dirty="0"/>
          </a:p>
        </p:txBody>
      </p:sp>
      <p:sp>
        <p:nvSpPr>
          <p:cNvPr id="2" name="Text Placeholder 1"/>
          <p:cNvSpPr>
            <a:spLocks noGrp="1"/>
          </p:cNvSpPr>
          <p:nvPr>
            <p:ph type="body" idx="1"/>
          </p:nvPr>
        </p:nvSpPr>
        <p:spPr/>
        <p:txBody>
          <a:bodyPr/>
          <a:lstStyle/>
          <a:p>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33</a:t>
            </a:fld>
            <a:endParaRPr lang="es-CL" dirty="0"/>
          </a:p>
        </p:txBody>
      </p:sp>
    </p:spTree>
    <p:extLst>
      <p:ext uri="{BB962C8B-B14F-4D97-AF65-F5344CB8AC3E}">
        <p14:creationId xmlns:p14="http://schemas.microsoft.com/office/powerpoint/2010/main" val="949451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dirty="0" smtClean="0"/>
              <a:t>CC6908</a:t>
            </a:r>
            <a:endParaRPr lang="es-CL" dirty="0"/>
          </a:p>
        </p:txBody>
      </p:sp>
      <p:sp>
        <p:nvSpPr>
          <p:cNvPr id="3" name="2 Marcador de contenido"/>
          <p:cNvSpPr>
            <a:spLocks noGrp="1"/>
          </p:cNvSpPr>
          <p:nvPr>
            <p:ph idx="1"/>
          </p:nvPr>
        </p:nvSpPr>
        <p:spPr/>
        <p:txBody>
          <a:bodyPr>
            <a:normAutofit fontScale="92500" lnSpcReduction="10000"/>
          </a:bodyPr>
          <a:lstStyle/>
          <a:p>
            <a:pPr marL="514350" indent="-514350">
              <a:buFont typeface="+mj-lt"/>
              <a:buAutoNum type="arabicPeriod"/>
            </a:pPr>
            <a:r>
              <a:rPr lang="es-CL" dirty="0" smtClean="0"/>
              <a:t>Encontrar tema y profe guía</a:t>
            </a:r>
          </a:p>
          <a:p>
            <a:pPr marL="514350" indent="-514350">
              <a:buFont typeface="+mj-lt"/>
              <a:buAutoNum type="arabicPeriod"/>
            </a:pPr>
            <a:r>
              <a:rPr lang="es-CL" dirty="0" smtClean="0"/>
              <a:t>Propuesta de Memoria</a:t>
            </a:r>
          </a:p>
          <a:p>
            <a:pPr lvl="1"/>
            <a:r>
              <a:rPr lang="es-CL" dirty="0" smtClean="0"/>
              <a:t>Presentar un tema de memoria</a:t>
            </a:r>
          </a:p>
          <a:p>
            <a:pPr marL="514350" indent="-514350">
              <a:buFont typeface="+mj-lt"/>
              <a:buAutoNum type="arabicPeriod"/>
            </a:pPr>
            <a:r>
              <a:rPr lang="es-CL" dirty="0" smtClean="0"/>
              <a:t>Trabajo del semestre</a:t>
            </a:r>
          </a:p>
          <a:p>
            <a:pPr lvl="1"/>
            <a:r>
              <a:rPr lang="es-CL" dirty="0" smtClean="0"/>
              <a:t>Profundizar en el estudio teórico del área </a:t>
            </a:r>
            <a:r>
              <a:rPr lang="es-CL" i="1" dirty="0" smtClean="0"/>
              <a:t>y</a:t>
            </a:r>
          </a:p>
          <a:p>
            <a:pPr lvl="1"/>
            <a:r>
              <a:rPr lang="es-CL" dirty="0" smtClean="0"/>
              <a:t>Hacer algún </a:t>
            </a:r>
            <a:r>
              <a:rPr lang="es-CL" u="sng" dirty="0" smtClean="0"/>
              <a:t>trabajo práctico</a:t>
            </a:r>
            <a:r>
              <a:rPr lang="es-CL" dirty="0" smtClean="0"/>
              <a:t> con resultados iniciales para comprobar la factibilidad del tema </a:t>
            </a:r>
          </a:p>
          <a:p>
            <a:pPr marL="514350" indent="-514350">
              <a:buFont typeface="+mj-lt"/>
              <a:buAutoNum type="arabicPeriod"/>
            </a:pPr>
            <a:r>
              <a:rPr lang="es-CL" dirty="0" smtClean="0"/>
              <a:t>Informe Final de CC6908</a:t>
            </a:r>
          </a:p>
          <a:p>
            <a:pPr lvl="1"/>
            <a:r>
              <a:rPr lang="es-CL" dirty="0" smtClean="0"/>
              <a:t>Ajuste del alcance de la propuesta de memoria</a:t>
            </a:r>
          </a:p>
          <a:p>
            <a:pPr lvl="1"/>
            <a:r>
              <a:rPr lang="es-CL" dirty="0" smtClean="0"/>
              <a:t>Descripción general de la solución a implementar</a:t>
            </a:r>
          </a:p>
          <a:p>
            <a:pPr lvl="1"/>
            <a:r>
              <a:rPr lang="es-CL" dirty="0" smtClean="0"/>
              <a:t>Plan de trabajo a seguir en la construcción de la solución (opcional: cronograma)</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34</a:t>
            </a:fld>
            <a:endParaRPr lang="es-CL" dirty="0"/>
          </a:p>
        </p:txBody>
      </p:sp>
      <p:pic>
        <p:nvPicPr>
          <p:cNvPr id="7"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314149"/>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3" y="4474389"/>
            <a:ext cx="394771" cy="3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25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35</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a:solidFill>
                  <a:schemeClr val="tx1"/>
                </a:solidFill>
              </a:rPr>
              <a:t>Informe final </a:t>
            </a:r>
            <a:r>
              <a:rPr lang="es-CL" sz="1600" b="1" u="sng" dirty="0" smtClean="0">
                <a:solidFill>
                  <a:schemeClr val="tx1"/>
                </a:solidFill>
              </a:rPr>
              <a:t>de </a:t>
            </a:r>
            <a:r>
              <a:rPr lang="es-CL" sz="1600" b="1"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4221088"/>
            <a:ext cx="6912768" cy="263691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288321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36</a:t>
            </a:fld>
            <a:endParaRPr lang="es-CL" dirty="0"/>
          </a:p>
        </p:txBody>
      </p:sp>
      <p:sp>
        <p:nvSpPr>
          <p:cNvPr id="11" name="5 Rectángulo redondeado"/>
          <p:cNvSpPr/>
          <p:nvPr/>
        </p:nvSpPr>
        <p:spPr>
          <a:xfrm>
            <a:off x="260358" y="1734528"/>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1. Introducción</a:t>
            </a:r>
            <a:endParaRPr lang="es-CL" sz="1500" b="1" dirty="0"/>
          </a:p>
        </p:txBody>
      </p:sp>
      <p:sp>
        <p:nvSpPr>
          <p:cNvPr id="12" name="5 Rectángulo redondeado"/>
          <p:cNvSpPr/>
          <p:nvPr/>
        </p:nvSpPr>
        <p:spPr>
          <a:xfrm>
            <a:off x="260358" y="2347971"/>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2. Estado del Arte</a:t>
            </a:r>
            <a:endParaRPr lang="es-CL" sz="1500" b="1" dirty="0"/>
          </a:p>
        </p:txBody>
      </p:sp>
      <p:sp>
        <p:nvSpPr>
          <p:cNvPr id="13" name="5 Rectángulo redondeado"/>
          <p:cNvSpPr/>
          <p:nvPr/>
        </p:nvSpPr>
        <p:spPr>
          <a:xfrm>
            <a:off x="260358" y="2958028"/>
            <a:ext cx="2948070" cy="92193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a:p>
            <a:r>
              <a:rPr lang="es-CL" sz="1400" dirty="0"/>
              <a:t> </a:t>
            </a:r>
            <a:r>
              <a:rPr lang="es-CL" sz="1400" dirty="0" smtClean="0"/>
              <a:t>  3.1 Objetivo General</a:t>
            </a:r>
          </a:p>
          <a:p>
            <a:r>
              <a:rPr lang="es-CL" sz="1400" dirty="0"/>
              <a:t> </a:t>
            </a:r>
            <a:r>
              <a:rPr lang="es-CL" sz="1400" dirty="0" smtClean="0"/>
              <a:t>  3.2 Objetivos Específicos</a:t>
            </a:r>
          </a:p>
          <a:p>
            <a:r>
              <a:rPr lang="es-CL" sz="1400" dirty="0"/>
              <a:t> </a:t>
            </a:r>
            <a:r>
              <a:rPr lang="es-CL" sz="1400" dirty="0" smtClean="0"/>
              <a:t>  3.3 Evaluación</a:t>
            </a:r>
            <a:endParaRPr lang="es-CL" sz="1400" dirty="0"/>
          </a:p>
        </p:txBody>
      </p:sp>
      <p:sp>
        <p:nvSpPr>
          <p:cNvPr id="16" name="5 Rectángulo redondeado"/>
          <p:cNvSpPr/>
          <p:nvPr/>
        </p:nvSpPr>
        <p:spPr>
          <a:xfrm>
            <a:off x="260358" y="4537876"/>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5. Plan de Trabajo</a:t>
            </a:r>
            <a:endParaRPr lang="es-CL" sz="1500" b="1" dirty="0"/>
          </a:p>
        </p:txBody>
      </p:sp>
      <p:sp>
        <p:nvSpPr>
          <p:cNvPr id="22" name="5 Rectángulo redondeado"/>
          <p:cNvSpPr/>
          <p:nvPr/>
        </p:nvSpPr>
        <p:spPr>
          <a:xfrm>
            <a:off x="3347864" y="1734528"/>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¿En qué quieres trabajar? ¿Por qué? ¿Para qué?</a:t>
            </a:r>
          </a:p>
          <a:p>
            <a:r>
              <a:rPr lang="es-CL" sz="1600" dirty="0"/>
              <a:t> </a:t>
            </a:r>
            <a:r>
              <a:rPr lang="es-CL" sz="1600" dirty="0" smtClean="0"/>
              <a:t> </a:t>
            </a:r>
            <a:r>
              <a:rPr lang="es-CL" sz="1400" i="1" dirty="0" smtClean="0"/>
              <a:t>Contexto, Problema, Motivación, (Relevancia)</a:t>
            </a:r>
          </a:p>
        </p:txBody>
      </p:sp>
      <p:sp>
        <p:nvSpPr>
          <p:cNvPr id="23" name="5 Rectángulo redondeado"/>
          <p:cNvSpPr/>
          <p:nvPr/>
        </p:nvSpPr>
        <p:spPr>
          <a:xfrm>
            <a:off x="3347864" y="234797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¿Cuáles son los trabajos y recursos relacionados?  </a:t>
            </a:r>
          </a:p>
          <a:p>
            <a:r>
              <a:rPr lang="es-CL" sz="1400" dirty="0" smtClean="0"/>
              <a:t>  </a:t>
            </a:r>
            <a:r>
              <a:rPr lang="es-CL" sz="1400" i="1" dirty="0"/>
              <a:t>Soluciones existentes/limitaciones</a:t>
            </a:r>
            <a:r>
              <a:rPr lang="es-CL" sz="1400" i="1" dirty="0" smtClean="0"/>
              <a:t>, Conocimiento clave</a:t>
            </a:r>
            <a:endParaRPr lang="es-CL" sz="1400" i="1" dirty="0"/>
          </a:p>
        </p:txBody>
      </p:sp>
      <p:sp>
        <p:nvSpPr>
          <p:cNvPr id="25" name="5 Rectángulo redondeado"/>
          <p:cNvSpPr/>
          <p:nvPr/>
        </p:nvSpPr>
        <p:spPr>
          <a:xfrm>
            <a:off x="3347864" y="2958029"/>
            <a:ext cx="5040560" cy="92193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¿Qué quieres lograr?</a:t>
            </a:r>
          </a:p>
          <a:p>
            <a:r>
              <a:rPr lang="es-CL" sz="1400" i="1" dirty="0"/>
              <a:t> </a:t>
            </a:r>
            <a:r>
              <a:rPr lang="es-CL" sz="1400" i="1" dirty="0" smtClean="0"/>
              <a:t> Algo parecido a la propuesta de tema</a:t>
            </a:r>
            <a:endParaRPr lang="es-CL" sz="1400" i="1" dirty="0"/>
          </a:p>
        </p:txBody>
      </p:sp>
      <p:sp>
        <p:nvSpPr>
          <p:cNvPr id="27" name="5 Rectángulo redondeado"/>
          <p:cNvSpPr/>
          <p:nvPr/>
        </p:nvSpPr>
        <p:spPr>
          <a:xfrm>
            <a:off x="3343358" y="453787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600" dirty="0"/>
              <a:t>¿Cuáles son los pasos a seguir?</a:t>
            </a:r>
          </a:p>
          <a:p>
            <a:r>
              <a:rPr lang="es-CL" sz="1600" i="1" dirty="0"/>
              <a:t>  Listo de pasos </a:t>
            </a:r>
            <a:r>
              <a:rPr lang="es-CL" sz="1600" i="1" dirty="0" smtClean="0"/>
              <a:t>/ Cronograma (opcional/deseable)</a:t>
            </a:r>
            <a:endParaRPr lang="es-CL" sz="1400" i="1" dirty="0"/>
          </a:p>
        </p:txBody>
      </p:sp>
      <p:sp>
        <p:nvSpPr>
          <p:cNvPr id="30" name="5 Rectángulo redondeado"/>
          <p:cNvSpPr/>
          <p:nvPr/>
        </p:nvSpPr>
        <p:spPr>
          <a:xfrm>
            <a:off x="260358" y="5157192"/>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a:t>6</a:t>
            </a:r>
            <a:r>
              <a:rPr lang="es-CL" sz="1500" b="1" dirty="0" smtClean="0"/>
              <a:t>. Trabajo Adelantado</a:t>
            </a:r>
            <a:endParaRPr lang="es-CL" sz="1500" b="1" dirty="0"/>
          </a:p>
        </p:txBody>
      </p:sp>
      <p:sp>
        <p:nvSpPr>
          <p:cNvPr id="32" name="5 Rectángulo redondeado"/>
          <p:cNvSpPr/>
          <p:nvPr/>
        </p:nvSpPr>
        <p:spPr>
          <a:xfrm>
            <a:off x="3330418" y="5157192"/>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¿Cómo has avanzado con el trabajo?</a:t>
            </a:r>
          </a:p>
          <a:p>
            <a:r>
              <a:rPr lang="es-CL" sz="1600" i="1" dirty="0" smtClean="0"/>
              <a:t>  Resumen del trabajo del semestre</a:t>
            </a:r>
            <a:endParaRPr lang="es-CL" sz="1400" i="1" dirty="0"/>
          </a:p>
        </p:txBody>
      </p:sp>
      <p:sp>
        <p:nvSpPr>
          <p:cNvPr id="18" name="5 Rectángulo redondeado"/>
          <p:cNvSpPr/>
          <p:nvPr/>
        </p:nvSpPr>
        <p:spPr>
          <a:xfrm>
            <a:off x="260358" y="3929103"/>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4. Solución </a:t>
            </a:r>
            <a:r>
              <a:rPr lang="es-CL" sz="1500" b="1" dirty="0"/>
              <a:t>Propuesta</a:t>
            </a:r>
          </a:p>
        </p:txBody>
      </p:sp>
      <p:sp>
        <p:nvSpPr>
          <p:cNvPr id="19" name="5 Rectángulo redondeado"/>
          <p:cNvSpPr/>
          <p:nvPr/>
        </p:nvSpPr>
        <p:spPr>
          <a:xfrm>
            <a:off x="3340738" y="392911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¿Cómo vas a lograr los objetivos (específicos)?</a:t>
            </a:r>
          </a:p>
          <a:p>
            <a:r>
              <a:rPr lang="es-CL" sz="1600" i="1" dirty="0" smtClean="0"/>
              <a:t>  D</a:t>
            </a:r>
            <a:r>
              <a:rPr lang="es-CL" sz="1400" i="1" dirty="0" smtClean="0"/>
              <a:t>atos/algoritmos/lenguajes/métodos, etc., usados</a:t>
            </a:r>
            <a:endParaRPr lang="es-CL" sz="1400" i="1" dirty="0"/>
          </a:p>
        </p:txBody>
      </p:sp>
      <p:sp>
        <p:nvSpPr>
          <p:cNvPr id="20" name="5 Rectángulo redondeado"/>
          <p:cNvSpPr/>
          <p:nvPr/>
        </p:nvSpPr>
        <p:spPr>
          <a:xfrm>
            <a:off x="255777" y="580526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24" name="TextBox 23"/>
          <p:cNvSpPr txBox="1"/>
          <p:nvPr/>
        </p:nvSpPr>
        <p:spPr>
          <a:xfrm>
            <a:off x="1547664" y="6309320"/>
            <a:ext cx="6520688" cy="400110"/>
          </a:xfrm>
          <a:prstGeom prst="rect">
            <a:avLst/>
          </a:prstGeom>
          <a:solidFill>
            <a:schemeClr val="bg1">
              <a:lumMod val="95000"/>
            </a:schemeClr>
          </a:solidFill>
        </p:spPr>
        <p:txBody>
          <a:bodyPr wrap="square" rtlCol="0">
            <a:spAutoFit/>
          </a:bodyPr>
          <a:lstStyle/>
          <a:p>
            <a:r>
              <a:rPr lang="es-CL" sz="2000" b="1" dirty="0" smtClean="0">
                <a:solidFill>
                  <a:srgbClr val="FFC000"/>
                </a:solidFill>
              </a:rPr>
              <a:t>Informe Final de CC6908</a:t>
            </a:r>
            <a:r>
              <a:rPr lang="es-CL" sz="2000" dirty="0" smtClean="0"/>
              <a:t>:	Entre 12 y 25 páginas</a:t>
            </a:r>
            <a:endParaRPr lang="es-CL" sz="2000" dirty="0"/>
          </a:p>
        </p:txBody>
      </p:sp>
    </p:spTree>
    <p:extLst>
      <p:ext uri="{BB962C8B-B14F-4D97-AF65-F5344CB8AC3E}">
        <p14:creationId xmlns:p14="http://schemas.microsoft.com/office/powerpoint/2010/main" val="5044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Informe Final de CC6908</a:t>
            </a:r>
            <a:endParaRPr lang="es-CL" dirty="0"/>
          </a:p>
        </p:txBody>
      </p:sp>
      <p:sp>
        <p:nvSpPr>
          <p:cNvPr id="5" name="Marcador de contenido 4"/>
          <p:cNvSpPr>
            <a:spLocks noGrp="1"/>
          </p:cNvSpPr>
          <p:nvPr>
            <p:ph idx="1"/>
          </p:nvPr>
        </p:nvSpPr>
        <p:spPr/>
        <p:txBody>
          <a:bodyPr>
            <a:normAutofit fontScale="92500" lnSpcReduction="10000"/>
          </a:bodyPr>
          <a:lstStyle/>
          <a:p>
            <a:pPr marL="265113" indent="-265113">
              <a:buFont typeface="Courier New" panose="02070309020205020404" pitchFamily="49" charset="0"/>
              <a:buChar char="o"/>
            </a:pPr>
            <a:r>
              <a:rPr lang="es-CL" sz="2000" dirty="0" smtClean="0"/>
              <a:t>Similar a la propuesta pero </a:t>
            </a:r>
            <a:r>
              <a:rPr lang="es-CL" sz="2000" u="sng" dirty="0" smtClean="0"/>
              <a:t>todo</a:t>
            </a:r>
            <a:r>
              <a:rPr lang="es-CL" sz="2000" dirty="0" smtClean="0"/>
              <a:t> con mayor claridad y profundidad (</a:t>
            </a:r>
            <a:r>
              <a:rPr lang="es-CL" sz="2000" dirty="0" smtClean="0">
                <a:solidFill>
                  <a:schemeClr val="accent4">
                    <a:lumMod val="75000"/>
                  </a:schemeClr>
                </a:solidFill>
              </a:rPr>
              <a:t>en particular el estado del arte</a:t>
            </a:r>
            <a:r>
              <a:rPr lang="es-CL" sz="2000" dirty="0" smtClean="0"/>
              <a:t>)</a:t>
            </a:r>
          </a:p>
          <a:p>
            <a:pPr marL="265113" indent="-265113">
              <a:buFont typeface="Courier New" panose="02070309020205020404" pitchFamily="49" charset="0"/>
              <a:buChar char="o"/>
            </a:pPr>
            <a:r>
              <a:rPr lang="es-CL" sz="2000" u="sng" dirty="0" smtClean="0">
                <a:solidFill>
                  <a:schemeClr val="accent4">
                    <a:lumMod val="75000"/>
                  </a:schemeClr>
                </a:solidFill>
              </a:rPr>
              <a:t>El trabajo adelantado es muy importante</a:t>
            </a:r>
          </a:p>
          <a:p>
            <a:pPr marL="539433" lvl="1" indent="-265113">
              <a:buFont typeface="Courier New" panose="02070309020205020404" pitchFamily="49" charset="0"/>
              <a:buChar char="o"/>
            </a:pPr>
            <a:r>
              <a:rPr lang="es-CL" sz="1600" dirty="0" smtClean="0">
                <a:solidFill>
                  <a:schemeClr val="accent4">
                    <a:lumMod val="75000"/>
                  </a:schemeClr>
                </a:solidFill>
              </a:rPr>
              <a:t>Tiene que ser un trabajo práctico con resultados (preliminares)</a:t>
            </a:r>
          </a:p>
          <a:p>
            <a:pPr marL="539433" lvl="1" indent="-265113">
              <a:buFont typeface="Courier New" panose="02070309020205020404" pitchFamily="49" charset="0"/>
              <a:buChar char="o"/>
            </a:pPr>
            <a:r>
              <a:rPr lang="es-CL" sz="1600" dirty="0" smtClean="0">
                <a:solidFill>
                  <a:schemeClr val="accent4">
                    <a:lumMod val="75000"/>
                  </a:schemeClr>
                </a:solidFill>
              </a:rPr>
              <a:t>Debe ser equivalente a 6 semanas de trabajo (jornada parcial)</a:t>
            </a:r>
          </a:p>
          <a:p>
            <a:pPr marL="539433" lvl="1" indent="-265113">
              <a:buFont typeface="Courier New" panose="02070309020205020404" pitchFamily="49" charset="0"/>
              <a:buChar char="o"/>
            </a:pPr>
            <a:r>
              <a:rPr lang="es-CL" sz="1600" dirty="0" smtClean="0">
                <a:solidFill>
                  <a:schemeClr val="accent4">
                    <a:lumMod val="75000"/>
                  </a:schemeClr>
                </a:solidFill>
              </a:rPr>
              <a:t>Idealmente, demuestre la factibilidad del tema</a:t>
            </a:r>
          </a:p>
          <a:p>
            <a:pPr marL="265113" indent="-265113">
              <a:buFont typeface="Courier New" panose="02070309020205020404" pitchFamily="49" charset="0"/>
              <a:buChar char="o"/>
            </a:pPr>
            <a:r>
              <a:rPr lang="es-CL" sz="2000" dirty="0" smtClean="0"/>
              <a:t>Entregar al profesor guía para que lo revisa</a:t>
            </a:r>
          </a:p>
          <a:p>
            <a:pPr marL="539433" lvl="1" indent="-265113">
              <a:buFont typeface="Courier New" panose="02070309020205020404" pitchFamily="49" charset="0"/>
              <a:buChar char="o"/>
            </a:pPr>
            <a:r>
              <a:rPr lang="es-CL" sz="1600" dirty="0" smtClean="0"/>
              <a:t>Fecha límite: </a:t>
            </a:r>
            <a:r>
              <a:rPr lang="es-CL" sz="1600" dirty="0" smtClean="0">
                <a:solidFill>
                  <a:schemeClr val="accent4">
                    <a:lumMod val="75000"/>
                  </a:schemeClr>
                </a:solidFill>
              </a:rPr>
              <a:t>[Será publicada en el foro]</a:t>
            </a:r>
          </a:p>
          <a:p>
            <a:pPr marL="265113" indent="-265113">
              <a:buFont typeface="Courier New" panose="02070309020205020404" pitchFamily="49" charset="0"/>
              <a:buChar char="o"/>
            </a:pPr>
            <a:r>
              <a:rPr lang="es-CL" sz="2000" dirty="0" smtClean="0"/>
              <a:t>Entregar la versión final firmada por el alumno y el profesor guía</a:t>
            </a:r>
          </a:p>
          <a:p>
            <a:pPr marL="539433" lvl="1" indent="-265113">
              <a:buFont typeface="Courier New" panose="02070309020205020404" pitchFamily="49" charset="0"/>
              <a:buChar char="o"/>
            </a:pPr>
            <a:r>
              <a:rPr lang="es-CL" sz="1600" dirty="0" smtClean="0"/>
              <a:t>Fecha límite: </a:t>
            </a:r>
            <a:r>
              <a:rPr lang="es-CL" sz="1600" dirty="0" smtClean="0">
                <a:solidFill>
                  <a:schemeClr val="accent4">
                    <a:lumMod val="75000"/>
                  </a:schemeClr>
                </a:solidFill>
              </a:rPr>
              <a:t>[Será publicada en el foro]</a:t>
            </a:r>
          </a:p>
          <a:p>
            <a:pPr marL="265113" indent="-265113">
              <a:buFont typeface="Courier New" panose="02070309020205020404" pitchFamily="49" charset="0"/>
              <a:buChar char="o"/>
            </a:pPr>
            <a:r>
              <a:rPr lang="es-CL" sz="2000" dirty="0" smtClean="0"/>
              <a:t>Aprobado, reprobado</a:t>
            </a:r>
          </a:p>
          <a:p>
            <a:pPr marL="539433" lvl="1" indent="-265113">
              <a:buFont typeface="Courier New" panose="02070309020205020404" pitchFamily="49" charset="0"/>
              <a:buChar char="o"/>
            </a:pPr>
            <a:r>
              <a:rPr lang="es-CL" sz="1600" dirty="0" smtClean="0"/>
              <a:t>Fecha: </a:t>
            </a:r>
            <a:r>
              <a:rPr lang="es-CL" sz="1600" dirty="0" smtClean="0">
                <a:solidFill>
                  <a:schemeClr val="accent4">
                    <a:lumMod val="75000"/>
                  </a:schemeClr>
                </a:solidFill>
              </a:rPr>
              <a:t>[Será publicada en el foro]</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37</a:t>
            </a:fld>
            <a:endParaRPr lang="es-CL" dirty="0"/>
          </a:p>
        </p:txBody>
      </p:sp>
    </p:spTree>
    <p:extLst>
      <p:ext uri="{BB962C8B-B14F-4D97-AF65-F5344CB8AC3E}">
        <p14:creationId xmlns:p14="http://schemas.microsoft.com/office/powerpoint/2010/main" val="412689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 principales</a:t>
            </a:r>
            <a:endParaRPr lang="es-CL" dirty="0"/>
          </a:p>
        </p:txBody>
      </p:sp>
      <p:sp>
        <p:nvSpPr>
          <p:cNvPr id="3" name="Content Placeholder 2"/>
          <p:cNvSpPr>
            <a:spLocks noGrp="1"/>
          </p:cNvSpPr>
          <p:nvPr>
            <p:ph idx="1"/>
          </p:nvPr>
        </p:nvSpPr>
        <p:spPr/>
        <p:txBody>
          <a:bodyPr>
            <a:normAutofit/>
          </a:bodyPr>
          <a:lstStyle/>
          <a:p>
            <a:r>
              <a:rPr lang="es-CL" dirty="0" smtClean="0"/>
              <a:t>Estado del arte más profundo y completo</a:t>
            </a:r>
          </a:p>
          <a:p>
            <a:r>
              <a:rPr lang="es-CL" dirty="0" smtClean="0"/>
              <a:t>Plan de trabajo detallado</a:t>
            </a:r>
            <a:r>
              <a:rPr lang="es-CL" dirty="0"/>
              <a:t> </a:t>
            </a:r>
            <a:r>
              <a:rPr lang="es-CL" dirty="0" smtClean="0"/>
              <a:t>y factible</a:t>
            </a:r>
          </a:p>
          <a:p>
            <a:r>
              <a:rPr lang="es-CL" dirty="0" smtClean="0"/>
              <a:t>Trabajo adelantado con avances prácticos equivalente a ~35 horas de trabajo</a:t>
            </a:r>
          </a:p>
          <a:p>
            <a:r>
              <a:rPr lang="es-CL" dirty="0"/>
              <a:t>Sin problemas de </a:t>
            </a:r>
            <a:r>
              <a:rPr lang="es-CL" dirty="0" smtClean="0"/>
              <a:t>redacción</a:t>
            </a:r>
          </a:p>
          <a:p>
            <a:r>
              <a:rPr lang="es-CL" dirty="0" smtClean="0">
                <a:solidFill>
                  <a:schemeClr val="bg1">
                    <a:lumMod val="50000"/>
                  </a:schemeClr>
                </a:solidFill>
              </a:rPr>
              <a:t>Sin problemas en la definición </a:t>
            </a:r>
            <a:r>
              <a:rPr lang="es-CL" dirty="0">
                <a:solidFill>
                  <a:schemeClr val="bg1">
                    <a:lumMod val="50000"/>
                  </a:schemeClr>
                </a:solidFill>
              </a:rPr>
              <a:t>del </a:t>
            </a:r>
            <a:r>
              <a:rPr lang="es-CL" dirty="0" smtClean="0">
                <a:solidFill>
                  <a:schemeClr val="bg1">
                    <a:lumMod val="50000"/>
                  </a:schemeClr>
                </a:solidFill>
              </a:rPr>
              <a:t>tema</a:t>
            </a:r>
          </a:p>
        </p:txBody>
      </p:sp>
      <p:sp>
        <p:nvSpPr>
          <p:cNvPr id="4" name="Slide Number Placeholder 3"/>
          <p:cNvSpPr>
            <a:spLocks noGrp="1"/>
          </p:cNvSpPr>
          <p:nvPr>
            <p:ph type="sldNum" sz="quarter" idx="12"/>
          </p:nvPr>
        </p:nvSpPr>
        <p:spPr/>
        <p:txBody>
          <a:bodyPr/>
          <a:lstStyle/>
          <a:p>
            <a:fld id="{9C20A941-8B74-483F-99A6-CB12C39A7C78}" type="slidenum">
              <a:rPr lang="es-CL" smtClean="0"/>
              <a:pPr/>
              <a:t>38</a:t>
            </a:fld>
            <a:endParaRPr lang="es-CL" dirty="0"/>
          </a:p>
        </p:txBody>
      </p:sp>
    </p:spTree>
    <p:extLst>
      <p:ext uri="{BB962C8B-B14F-4D97-AF65-F5344CB8AC3E}">
        <p14:creationId xmlns:p14="http://schemas.microsoft.com/office/powerpoint/2010/main" val="4287075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a:t>
            </a:r>
          </a:p>
          <a:p>
            <a:pPr lvl="1"/>
            <a:r>
              <a:rPr lang="es-CL" dirty="0" smtClean="0"/>
              <a:t>Satisface todos los requisitos del informe</a:t>
            </a:r>
          </a:p>
          <a:p>
            <a:r>
              <a:rPr lang="es-CL" dirty="0" smtClean="0"/>
              <a:t>Reprobación</a:t>
            </a:r>
          </a:p>
          <a:p>
            <a:pPr lvl="1"/>
            <a:r>
              <a:rPr lang="es-CL" dirty="0" smtClean="0"/>
              <a:t>No </a:t>
            </a:r>
            <a:r>
              <a:rPr lang="es-CL" dirty="0"/>
              <a:t>satisface los </a:t>
            </a:r>
            <a:r>
              <a:rPr lang="es-CL" dirty="0" smtClean="0"/>
              <a:t>requisitos del informe</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39</a:t>
            </a:fld>
            <a:endParaRPr lang="es-CL" dirty="0"/>
          </a:p>
        </p:txBody>
      </p:sp>
    </p:spTree>
    <p:extLst>
      <p:ext uri="{BB962C8B-B14F-4D97-AF65-F5344CB8AC3E}">
        <p14:creationId xmlns:p14="http://schemas.microsoft.com/office/powerpoint/2010/main" val="128834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dirty="0"/>
              <a:t/>
            </a:r>
            <a:br>
              <a:rPr lang="es-CL" dirty="0"/>
            </a:br>
            <a:r>
              <a:rPr lang="es-CL" dirty="0" smtClean="0"/>
              <a:t>CC6908 </a:t>
            </a:r>
            <a:r>
              <a:rPr lang="es-CL" dirty="0"/>
              <a:t>(“E”)</a:t>
            </a:r>
            <a:r>
              <a:rPr lang="es-CL" dirty="0" smtClean="0"/>
              <a:t>:</a:t>
            </a:r>
            <a:br>
              <a:rPr lang="es-CL" dirty="0" smtClean="0"/>
            </a:br>
            <a:r>
              <a:rPr lang="es-CL" dirty="0" smtClean="0"/>
              <a:t>Propuesta de tema de memoria </a:t>
            </a:r>
            <a:endParaRPr lang="es-CL" dirty="0"/>
          </a:p>
        </p:txBody>
      </p:sp>
      <p:sp>
        <p:nvSpPr>
          <p:cNvPr id="2" name="Text Placeholder 1"/>
          <p:cNvSpPr>
            <a:spLocks noGrp="1"/>
          </p:cNvSpPr>
          <p:nvPr>
            <p:ph type="body" idx="1"/>
          </p:nvPr>
        </p:nvSpPr>
        <p:spPr/>
        <p:txBody>
          <a:bodyPr/>
          <a:lstStyle/>
          <a:p>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4</a:t>
            </a:fld>
            <a:endParaRPr lang="es-CL" dirty="0"/>
          </a:p>
        </p:txBody>
      </p:sp>
    </p:spTree>
    <p:extLst>
      <p:ext uri="{BB962C8B-B14F-4D97-AF65-F5344CB8AC3E}">
        <p14:creationId xmlns:p14="http://schemas.microsoft.com/office/powerpoint/2010/main" val="2541954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CC6909 (“F”):</a:t>
            </a:r>
            <a:br>
              <a:rPr lang="es-CL" dirty="0" smtClean="0"/>
            </a:br>
            <a:r>
              <a:rPr lang="es-CL" dirty="0" smtClean="0"/>
              <a:t>El informe final de memoria</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296701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Objetivos de Trabajo de Título (CC6909)</a:t>
            </a:r>
            <a:endParaRPr lang="es-CL" dirty="0"/>
          </a:p>
        </p:txBody>
      </p:sp>
      <p:sp>
        <p:nvSpPr>
          <p:cNvPr id="3" name="2 Marcador de contenido"/>
          <p:cNvSpPr>
            <a:spLocks noGrp="1"/>
          </p:cNvSpPr>
          <p:nvPr>
            <p:ph idx="1"/>
          </p:nvPr>
        </p:nvSpPr>
        <p:spPr/>
        <p:txBody>
          <a:bodyPr/>
          <a:lstStyle/>
          <a:p>
            <a:pPr marL="457200" indent="-457200">
              <a:buFont typeface="+mj-lt"/>
              <a:buAutoNum type="arabicPeriod"/>
            </a:pPr>
            <a:r>
              <a:rPr lang="es-CL" dirty="0" smtClean="0"/>
              <a:t>Desarrollar el trabajo</a:t>
            </a:r>
          </a:p>
          <a:p>
            <a:pPr lvl="1"/>
            <a:r>
              <a:rPr lang="es-CL" dirty="0" smtClean="0"/>
              <a:t>Siguiendo el plan de trabajo definido</a:t>
            </a:r>
          </a:p>
          <a:p>
            <a:pPr marL="457200" indent="-457200">
              <a:buFont typeface="+mj-lt"/>
              <a:buAutoNum type="arabicPeriod"/>
            </a:pPr>
            <a:r>
              <a:rPr lang="es-CL" dirty="0" smtClean="0"/>
              <a:t>Escribir el informe final de memoria</a:t>
            </a:r>
          </a:p>
          <a:p>
            <a:pPr lvl="1"/>
            <a:r>
              <a:rPr lang="es-CL" dirty="0" smtClean="0"/>
              <a:t>Reportar toda la experiencia</a:t>
            </a:r>
          </a:p>
          <a:p>
            <a:pPr lvl="1"/>
            <a:r>
              <a:rPr lang="es-CL" dirty="0" smtClean="0"/>
              <a:t>Se calcula la nota del curso CC6909 basada en la nota entregada por la comisión para el informe final</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41</a:t>
            </a:fld>
            <a:endParaRPr lang="es-CL" dirty="0"/>
          </a:p>
        </p:txBody>
      </p:sp>
      <p:pic>
        <p:nvPicPr>
          <p:cNvPr id="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780928"/>
            <a:ext cx="394771" cy="3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6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a:t>
            </a:r>
            <a:r>
              <a:rPr lang="es-CL" dirty="0" smtClean="0"/>
              <a:t>CC6909</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42</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smtClean="0">
                <a:solidFill>
                  <a:schemeClr val="tx1"/>
                </a:solidFill>
              </a:rPr>
              <a:t>Informe </a:t>
            </a:r>
            <a:r>
              <a:rPr lang="es-CL" sz="1600" b="1"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6093296"/>
            <a:ext cx="6912768" cy="263691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796386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Una Buena Memoria</a:t>
            </a:r>
            <a:endParaRPr lang="es-CL" dirty="0"/>
          </a:p>
        </p:txBody>
      </p:sp>
      <p:sp>
        <p:nvSpPr>
          <p:cNvPr id="3" name="2 Marcador de contenido"/>
          <p:cNvSpPr>
            <a:spLocks noGrp="1"/>
          </p:cNvSpPr>
          <p:nvPr>
            <p:ph idx="1"/>
          </p:nvPr>
        </p:nvSpPr>
        <p:spPr/>
        <p:txBody>
          <a:bodyPr/>
          <a:lstStyle/>
          <a:p>
            <a:r>
              <a:rPr lang="es-CL" dirty="0" smtClean="0"/>
              <a:t>Cumple los requisitos de la memoria</a:t>
            </a:r>
          </a:p>
          <a:p>
            <a:r>
              <a:rPr lang="es-CL" dirty="0" smtClean="0"/>
              <a:t>Plantea un problema interesante</a:t>
            </a:r>
          </a:p>
          <a:p>
            <a:r>
              <a:rPr lang="es-CL" dirty="0" smtClean="0"/>
              <a:t>Usa medios novedosos para resolverlo</a:t>
            </a:r>
          </a:p>
          <a:p>
            <a:r>
              <a:rPr lang="es-CL" dirty="0" smtClean="0"/>
              <a:t>Obtiene resultados relevantes y comprobados</a:t>
            </a:r>
          </a:p>
          <a:p>
            <a:r>
              <a:rPr lang="es-CL" dirty="0" smtClean="0"/>
              <a:t>Está bien escrita</a:t>
            </a:r>
            <a:endParaRPr lang="es-CL" dirty="0"/>
          </a:p>
        </p:txBody>
      </p:sp>
      <p:sp>
        <p:nvSpPr>
          <p:cNvPr id="6" name="5 Marcador de número de diapositiva"/>
          <p:cNvSpPr>
            <a:spLocks noGrp="1"/>
          </p:cNvSpPr>
          <p:nvPr>
            <p:ph type="sldNum" sz="quarter" idx="12"/>
          </p:nvPr>
        </p:nvSpPr>
        <p:spPr/>
        <p:txBody>
          <a:bodyPr>
            <a:normAutofit/>
          </a:bodyPr>
          <a:lstStyle/>
          <a:p>
            <a:fld id="{9C20A941-8B74-483F-99A6-CB12C39A7C78}" type="slidenum">
              <a:rPr lang="es-CL" smtClean="0"/>
              <a:pPr/>
              <a:t>43</a:t>
            </a:fld>
            <a:endParaRPr lang="es-CL" dirty="0"/>
          </a:p>
        </p:txBody>
      </p:sp>
    </p:spTree>
    <p:extLst>
      <p:ext uri="{BB962C8B-B14F-4D97-AF65-F5344CB8AC3E}">
        <p14:creationId xmlns:p14="http://schemas.microsoft.com/office/powerpoint/2010/main" val="3589982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Informe final de memoria:</a:t>
            </a:r>
            <a:br>
              <a:rPr lang="es-CL" dirty="0" smtClean="0"/>
            </a:br>
            <a:r>
              <a:rPr lang="es-CL" dirty="0" smtClean="0"/>
              <a:t>	Elementos Esperados</a:t>
            </a:r>
            <a:endParaRPr lang="es-CL" dirty="0"/>
          </a:p>
        </p:txBody>
      </p:sp>
      <p:sp>
        <p:nvSpPr>
          <p:cNvPr id="3" name="2 Marcador de contenido"/>
          <p:cNvSpPr>
            <a:spLocks noGrp="1"/>
          </p:cNvSpPr>
          <p:nvPr>
            <p:ph idx="1"/>
          </p:nvPr>
        </p:nvSpPr>
        <p:spPr>
          <a:xfrm>
            <a:off x="946405" y="1828801"/>
            <a:ext cx="6446520" cy="4624535"/>
          </a:xfrm>
        </p:spPr>
        <p:txBody>
          <a:bodyPr>
            <a:normAutofit/>
          </a:bodyPr>
          <a:lstStyle/>
          <a:p>
            <a:r>
              <a:rPr lang="es-CL" dirty="0" smtClean="0"/>
              <a:t>Resumen, Índices, etc.</a:t>
            </a:r>
          </a:p>
          <a:p>
            <a:r>
              <a:rPr lang="es-CL" dirty="0" smtClean="0"/>
              <a:t>Introducción</a:t>
            </a:r>
          </a:p>
          <a:p>
            <a:r>
              <a:rPr lang="es-CL" dirty="0" smtClean="0"/>
              <a:t>Estado del Arte</a:t>
            </a:r>
          </a:p>
          <a:p>
            <a:r>
              <a:rPr lang="es-CL" dirty="0" smtClean="0"/>
              <a:t>Solución </a:t>
            </a:r>
            <a:r>
              <a:rPr lang="es-CL" sz="2100" dirty="0" smtClean="0">
                <a:solidFill>
                  <a:schemeClr val="accent4">
                    <a:lumMod val="75000"/>
                  </a:schemeClr>
                </a:solidFill>
              </a:rPr>
              <a:t>(puede ser dividido en múltiples capítulos)</a:t>
            </a:r>
          </a:p>
          <a:p>
            <a:r>
              <a:rPr lang="es-CL" dirty="0" smtClean="0"/>
              <a:t>Evaluación</a:t>
            </a:r>
          </a:p>
          <a:p>
            <a:r>
              <a:rPr lang="es-CL" dirty="0" smtClean="0"/>
              <a:t>Conclusiones</a:t>
            </a:r>
          </a:p>
          <a:p>
            <a:r>
              <a:rPr lang="es-CL" dirty="0" smtClean="0"/>
              <a:t>Referencias Bibliográficas</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44</a:t>
            </a:fld>
            <a:endParaRPr lang="es-CL" dirty="0"/>
          </a:p>
        </p:txBody>
      </p:sp>
    </p:spTree>
    <p:extLst>
      <p:ext uri="{BB962C8B-B14F-4D97-AF65-F5344CB8AC3E}">
        <p14:creationId xmlns:p14="http://schemas.microsoft.com/office/powerpoint/2010/main" val="288485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Resumen</a:t>
            </a:r>
            <a:endParaRPr lang="es-CL" dirty="0"/>
          </a:p>
        </p:txBody>
      </p:sp>
      <p:sp>
        <p:nvSpPr>
          <p:cNvPr id="3" name="2 Marcador de contenido"/>
          <p:cNvSpPr>
            <a:spLocks noGrp="1"/>
          </p:cNvSpPr>
          <p:nvPr>
            <p:ph idx="1"/>
          </p:nvPr>
        </p:nvSpPr>
        <p:spPr/>
        <p:txBody>
          <a:bodyPr/>
          <a:lstStyle/>
          <a:p>
            <a:r>
              <a:rPr lang="es-CL" dirty="0" smtClean="0"/>
              <a:t>Una página que resume todo</a:t>
            </a:r>
          </a:p>
          <a:p>
            <a:pPr lvl="1"/>
            <a:r>
              <a:rPr lang="es-CL" dirty="0" smtClean="0"/>
              <a:t>Motivación</a:t>
            </a:r>
          </a:p>
          <a:p>
            <a:pPr lvl="1"/>
            <a:r>
              <a:rPr lang="es-CL" dirty="0" smtClean="0"/>
              <a:t>Problema</a:t>
            </a:r>
          </a:p>
          <a:p>
            <a:pPr lvl="1"/>
            <a:r>
              <a:rPr lang="es-CL" dirty="0" smtClean="0"/>
              <a:t>Objetivo</a:t>
            </a:r>
          </a:p>
          <a:p>
            <a:pPr lvl="1"/>
            <a:r>
              <a:rPr lang="es-CL" dirty="0" smtClean="0"/>
              <a:t>Solución desarrollada</a:t>
            </a:r>
          </a:p>
          <a:p>
            <a:pPr lvl="1"/>
            <a:r>
              <a:rPr lang="es-CL" dirty="0" smtClean="0"/>
              <a:t>Resultados obtenidos</a:t>
            </a:r>
          </a:p>
          <a:p>
            <a:r>
              <a:rPr lang="es-CL" dirty="0" err="1"/>
              <a:t>A</a:t>
            </a:r>
            <a:r>
              <a:rPr lang="es-CL" dirty="0" err="1" smtClean="0"/>
              <a:t>utocontenido</a:t>
            </a:r>
            <a:endParaRPr lang="es-CL" dirty="0"/>
          </a:p>
          <a:p>
            <a:r>
              <a:rPr lang="es-CL" dirty="0"/>
              <a:t>Sin </a:t>
            </a:r>
            <a:r>
              <a:rPr lang="es-CL" dirty="0" smtClean="0"/>
              <a:t>citas</a:t>
            </a:r>
          </a:p>
          <a:p>
            <a:r>
              <a:rPr lang="es-CL" u="sng" dirty="0" smtClean="0"/>
              <a:t>Muy</a:t>
            </a:r>
            <a:r>
              <a:rPr lang="es-CL" dirty="0" smtClean="0"/>
              <a:t> buena ortografía y redacción</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45</a:t>
            </a:fld>
            <a:endParaRPr lang="es-CL" dirty="0"/>
          </a:p>
        </p:txBody>
      </p:sp>
    </p:spTree>
    <p:extLst>
      <p:ext uri="{BB962C8B-B14F-4D97-AF65-F5344CB8AC3E}">
        <p14:creationId xmlns:p14="http://schemas.microsoft.com/office/powerpoint/2010/main" val="178267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Introducción</a:t>
            </a:r>
            <a:endParaRPr lang="es-CL" dirty="0"/>
          </a:p>
        </p:txBody>
      </p:sp>
      <p:sp>
        <p:nvSpPr>
          <p:cNvPr id="3" name="2 Marcador de contenido"/>
          <p:cNvSpPr>
            <a:spLocks noGrp="1"/>
          </p:cNvSpPr>
          <p:nvPr>
            <p:ph idx="1"/>
          </p:nvPr>
        </p:nvSpPr>
        <p:spPr/>
        <p:txBody>
          <a:bodyPr>
            <a:normAutofit/>
          </a:bodyPr>
          <a:lstStyle/>
          <a:p>
            <a:r>
              <a:rPr lang="es-CL" dirty="0" smtClean="0"/>
              <a:t>Motiva y resume el tema</a:t>
            </a:r>
          </a:p>
          <a:p>
            <a:pPr lvl="1"/>
            <a:r>
              <a:rPr lang="es-CL" dirty="0" smtClean="0"/>
              <a:t>Contexto</a:t>
            </a:r>
          </a:p>
          <a:p>
            <a:pPr lvl="1"/>
            <a:r>
              <a:rPr lang="es-CL" dirty="0" smtClean="0"/>
              <a:t>Problema y Relevancia</a:t>
            </a:r>
          </a:p>
          <a:p>
            <a:pPr lvl="1"/>
            <a:r>
              <a:rPr lang="es-CL" dirty="0" smtClean="0">
                <a:solidFill>
                  <a:schemeClr val="tx1"/>
                </a:solidFill>
              </a:rPr>
              <a:t>Objetivos</a:t>
            </a:r>
          </a:p>
          <a:p>
            <a:pPr lvl="1"/>
            <a:r>
              <a:rPr lang="es-CL" i="1" dirty="0" smtClean="0"/>
              <a:t>Opcional</a:t>
            </a:r>
            <a:r>
              <a:rPr lang="es-CL" dirty="0" smtClean="0"/>
              <a:t>: Descripción general de la solución</a:t>
            </a:r>
          </a:p>
          <a:p>
            <a:pPr lvl="1"/>
            <a:r>
              <a:rPr lang="es-CL" i="1" dirty="0" smtClean="0"/>
              <a:t>Opcional</a:t>
            </a:r>
            <a:r>
              <a:rPr lang="es-CL" dirty="0" smtClean="0"/>
              <a:t>: Resumen de los resultados</a:t>
            </a:r>
          </a:p>
          <a:p>
            <a:pPr lvl="1"/>
            <a:r>
              <a:rPr lang="es-CL" i="1" dirty="0" smtClean="0"/>
              <a:t>Opcional</a:t>
            </a:r>
            <a:r>
              <a:rPr lang="es-CL" dirty="0" smtClean="0"/>
              <a:t>: Estructura de la memoria</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46</a:t>
            </a:fld>
            <a:endParaRPr lang="es-CL" dirty="0"/>
          </a:p>
        </p:txBody>
      </p:sp>
    </p:spTree>
    <p:extLst>
      <p:ext uri="{BB962C8B-B14F-4D97-AF65-F5344CB8AC3E}">
        <p14:creationId xmlns:p14="http://schemas.microsoft.com/office/powerpoint/2010/main" val="28748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Estado del Arte</a:t>
            </a:r>
            <a:endParaRPr lang="es-CL" dirty="0"/>
          </a:p>
        </p:txBody>
      </p:sp>
      <p:sp>
        <p:nvSpPr>
          <p:cNvPr id="3" name="2 Marcador de contenido"/>
          <p:cNvSpPr>
            <a:spLocks noGrp="1"/>
          </p:cNvSpPr>
          <p:nvPr>
            <p:ph idx="1"/>
          </p:nvPr>
        </p:nvSpPr>
        <p:spPr/>
        <p:txBody>
          <a:bodyPr>
            <a:normAutofit fontScale="92500" lnSpcReduction="10000"/>
          </a:bodyPr>
          <a:lstStyle/>
          <a:p>
            <a:r>
              <a:rPr lang="es-CL" dirty="0" smtClean="0"/>
              <a:t>Conceptos involucrados</a:t>
            </a:r>
          </a:p>
          <a:p>
            <a:pPr lvl="1"/>
            <a:r>
              <a:rPr lang="es-CL" dirty="0" smtClean="0"/>
              <a:t>Tecnologías consideradas</a:t>
            </a:r>
          </a:p>
          <a:p>
            <a:pPr lvl="1"/>
            <a:r>
              <a:rPr lang="es-CL" dirty="0" smtClean="0"/>
              <a:t>Metodologías de desarrollo</a:t>
            </a:r>
          </a:p>
          <a:p>
            <a:pPr lvl="1"/>
            <a:r>
              <a:rPr lang="es-CL" dirty="0" smtClean="0"/>
              <a:t>Algoritmos existentes</a:t>
            </a:r>
          </a:p>
          <a:p>
            <a:pPr lvl="1"/>
            <a:r>
              <a:rPr lang="es-CL" dirty="0" smtClean="0"/>
              <a:t>Arquitecturas estándar</a:t>
            </a:r>
          </a:p>
          <a:p>
            <a:pPr lvl="1"/>
            <a:r>
              <a:rPr lang="es-CL" dirty="0" smtClean="0"/>
              <a:t>Soluciones existentes (y sus limitaciones)</a:t>
            </a:r>
          </a:p>
          <a:p>
            <a:r>
              <a:rPr lang="es-CL" dirty="0" smtClean="0"/>
              <a:t>Concentra la mayor parte de las citas</a:t>
            </a:r>
          </a:p>
          <a:p>
            <a:r>
              <a:rPr lang="es-CL" dirty="0" smtClean="0"/>
              <a:t>Alguien que conoce del tema podría saltearse este capítulo e igual comprender la memoria</a:t>
            </a:r>
          </a:p>
          <a:p>
            <a:r>
              <a:rPr lang="es-CL" dirty="0" smtClean="0"/>
              <a:t>Alguien que ha tomado todos los cursos obligatorios del DCC (como </a:t>
            </a:r>
            <a:r>
              <a:rPr lang="es-CL" dirty="0" err="1" smtClean="0"/>
              <a:t>uds.</a:t>
            </a:r>
            <a:r>
              <a:rPr lang="es-CL" dirty="0" smtClean="0"/>
              <a:t>) podría leer el capítulo e luego comprender la memoria</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47</a:t>
            </a:fld>
            <a:endParaRPr lang="es-CL" dirty="0"/>
          </a:p>
        </p:txBody>
      </p:sp>
    </p:spTree>
    <p:extLst>
      <p:ext uri="{BB962C8B-B14F-4D97-AF65-F5344CB8AC3E}">
        <p14:creationId xmlns:p14="http://schemas.microsoft.com/office/powerpoint/2010/main" val="314920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Solución</a:t>
            </a:r>
            <a:endParaRPr lang="es-CL" dirty="0"/>
          </a:p>
        </p:txBody>
      </p:sp>
      <p:sp>
        <p:nvSpPr>
          <p:cNvPr id="3" name="2 Marcador de contenido"/>
          <p:cNvSpPr>
            <a:spLocks noGrp="1"/>
          </p:cNvSpPr>
          <p:nvPr>
            <p:ph idx="1"/>
          </p:nvPr>
        </p:nvSpPr>
        <p:spPr>
          <a:xfrm>
            <a:off x="822959" y="1845734"/>
            <a:ext cx="7543801" cy="4391578"/>
          </a:xfrm>
        </p:spPr>
        <p:txBody>
          <a:bodyPr>
            <a:normAutofit/>
          </a:bodyPr>
          <a:lstStyle/>
          <a:p>
            <a:r>
              <a:rPr lang="es-CL" dirty="0" smtClean="0"/>
              <a:t>Descripción de la solución y cómo se espera que la solución vaya a resolver el problema planteado</a:t>
            </a:r>
          </a:p>
          <a:p>
            <a:r>
              <a:rPr lang="es-CL" dirty="0" smtClean="0">
                <a:solidFill>
                  <a:schemeClr val="accent4">
                    <a:lumMod val="75000"/>
                  </a:schemeClr>
                </a:solidFill>
              </a:rPr>
              <a:t>Justificación del diseño de la solución, y de los recursos usados</a:t>
            </a:r>
          </a:p>
          <a:p>
            <a:r>
              <a:rPr lang="es-CL" dirty="0" smtClean="0"/>
              <a:t>No es apropiado incluir código más allá de pequeños ejemplos; </a:t>
            </a:r>
            <a:r>
              <a:rPr lang="es-CL" dirty="0"/>
              <a:t>s</a:t>
            </a:r>
            <a:r>
              <a:rPr lang="es-CL" dirty="0" smtClean="0"/>
              <a:t>i es necesario poner código en un apéndice</a:t>
            </a:r>
          </a:p>
          <a:p>
            <a:r>
              <a:rPr lang="es-CL" dirty="0" smtClean="0"/>
              <a:t>Puede variar mucho dependiendo del tema</a:t>
            </a:r>
          </a:p>
          <a:p>
            <a:r>
              <a:rPr lang="es-CL" dirty="0" smtClean="0"/>
              <a:t>Puede ser dividido en varios capítulos (p.ej., un capítulo de </a:t>
            </a:r>
            <a:r>
              <a:rPr lang="es-CL" i="1" dirty="0" smtClean="0"/>
              <a:t>Front-</a:t>
            </a:r>
            <a:r>
              <a:rPr lang="es-CL" i="1" dirty="0" err="1" smtClean="0"/>
              <a:t>end</a:t>
            </a:r>
            <a:r>
              <a:rPr lang="es-CL" dirty="0" smtClean="0"/>
              <a:t>, un capítulo de </a:t>
            </a:r>
            <a:r>
              <a:rPr lang="es-CL" i="1" dirty="0" smtClean="0"/>
              <a:t>Back-</a:t>
            </a:r>
            <a:r>
              <a:rPr lang="es-CL" i="1" dirty="0" err="1" smtClean="0"/>
              <a:t>end</a:t>
            </a:r>
            <a:r>
              <a:rPr lang="es-CL" dirty="0" smtClean="0"/>
              <a:t>, etc.)</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48</a:t>
            </a:fld>
            <a:endParaRPr lang="es-CL" dirty="0"/>
          </a:p>
        </p:txBody>
      </p:sp>
    </p:spTree>
    <p:extLst>
      <p:ext uri="{BB962C8B-B14F-4D97-AF65-F5344CB8AC3E}">
        <p14:creationId xmlns:p14="http://schemas.microsoft.com/office/powerpoint/2010/main" val="189757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Evaluación</a:t>
            </a:r>
            <a:endParaRPr lang="es-CL" dirty="0"/>
          </a:p>
        </p:txBody>
      </p:sp>
      <p:sp>
        <p:nvSpPr>
          <p:cNvPr id="3" name="2 Marcador de contenido"/>
          <p:cNvSpPr>
            <a:spLocks noGrp="1"/>
          </p:cNvSpPr>
          <p:nvPr>
            <p:ph idx="1"/>
          </p:nvPr>
        </p:nvSpPr>
        <p:spPr/>
        <p:txBody>
          <a:bodyPr>
            <a:normAutofit/>
          </a:bodyPr>
          <a:lstStyle/>
          <a:p>
            <a:r>
              <a:rPr lang="es-CL" dirty="0" smtClean="0"/>
              <a:t>Es necesario mostrar/demostrar cuán bien la solución propuesta resuelve el problema</a:t>
            </a:r>
          </a:p>
          <a:p>
            <a:r>
              <a:rPr lang="es-CL" dirty="0" smtClean="0"/>
              <a:t>Varias alternativas según el problema/solución:</a:t>
            </a:r>
          </a:p>
          <a:p>
            <a:pPr lvl="1"/>
            <a:r>
              <a:rPr lang="es-CL" dirty="0" smtClean="0"/>
              <a:t>Usar la aplicación desarrollada en un contexto real y reportar los resultados</a:t>
            </a:r>
          </a:p>
          <a:p>
            <a:pPr lvl="1"/>
            <a:r>
              <a:rPr lang="es-CL" dirty="0" smtClean="0"/>
              <a:t>Simular el uso con caso(s) representativo(s)</a:t>
            </a:r>
          </a:p>
          <a:p>
            <a:pPr lvl="1"/>
            <a:r>
              <a:rPr lang="es-CL" dirty="0" smtClean="0"/>
              <a:t>Encuestar a usuarios finales</a:t>
            </a:r>
          </a:p>
          <a:p>
            <a:pPr lvl="1"/>
            <a:r>
              <a:rPr lang="es-CL" dirty="0" smtClean="0"/>
              <a:t>Etc.</a:t>
            </a:r>
          </a:p>
          <a:p>
            <a:r>
              <a:rPr lang="es-CL" dirty="0" smtClean="0"/>
              <a:t>Puede ser una sección al final del capítulo de solución o un capítulo independiente</a:t>
            </a:r>
          </a:p>
          <a:p>
            <a:pPr lvl="1"/>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49</a:t>
            </a:fld>
            <a:endParaRPr lang="es-CL" dirty="0"/>
          </a:p>
        </p:txBody>
      </p:sp>
    </p:spTree>
    <p:extLst>
      <p:ext uri="{BB962C8B-B14F-4D97-AF65-F5344CB8AC3E}">
        <p14:creationId xmlns:p14="http://schemas.microsoft.com/office/powerpoint/2010/main" val="58951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dirty="0" smtClean="0"/>
              <a:t>CC6908</a:t>
            </a:r>
            <a:endParaRPr lang="es-CL" dirty="0"/>
          </a:p>
        </p:txBody>
      </p:sp>
      <p:sp>
        <p:nvSpPr>
          <p:cNvPr id="3" name="2 Marcador de contenido"/>
          <p:cNvSpPr>
            <a:spLocks noGrp="1"/>
          </p:cNvSpPr>
          <p:nvPr>
            <p:ph idx="1"/>
          </p:nvPr>
        </p:nvSpPr>
        <p:spPr/>
        <p:txBody>
          <a:bodyPr>
            <a:normAutofit fontScale="92500" lnSpcReduction="10000"/>
          </a:bodyPr>
          <a:lstStyle/>
          <a:p>
            <a:pPr marL="514350" indent="-514350">
              <a:buFont typeface="+mj-lt"/>
              <a:buAutoNum type="arabicPeriod"/>
            </a:pPr>
            <a:r>
              <a:rPr lang="es-CL" dirty="0" smtClean="0"/>
              <a:t>Encontrar tema y profe guía</a:t>
            </a:r>
          </a:p>
          <a:p>
            <a:pPr marL="514350" indent="-514350">
              <a:buFont typeface="+mj-lt"/>
              <a:buAutoNum type="arabicPeriod"/>
            </a:pPr>
            <a:r>
              <a:rPr lang="es-CL" dirty="0" smtClean="0"/>
              <a:t>Propuesta de Memoria</a:t>
            </a:r>
          </a:p>
          <a:p>
            <a:pPr lvl="1"/>
            <a:r>
              <a:rPr lang="es-CL" dirty="0" smtClean="0"/>
              <a:t>Presentar un tema de memoria</a:t>
            </a:r>
          </a:p>
          <a:p>
            <a:pPr marL="514350" indent="-514350">
              <a:buFont typeface="+mj-lt"/>
              <a:buAutoNum type="arabicPeriod"/>
            </a:pPr>
            <a:r>
              <a:rPr lang="es-CL" dirty="0" smtClean="0"/>
              <a:t>Trabajo del semestre</a:t>
            </a:r>
          </a:p>
          <a:p>
            <a:pPr lvl="1"/>
            <a:r>
              <a:rPr lang="es-CL" dirty="0" smtClean="0"/>
              <a:t>Profundizar en el estudio teórico del área </a:t>
            </a:r>
            <a:r>
              <a:rPr lang="es-CL" i="1" dirty="0" smtClean="0"/>
              <a:t>y</a:t>
            </a:r>
          </a:p>
          <a:p>
            <a:pPr lvl="1"/>
            <a:r>
              <a:rPr lang="es-CL" dirty="0" smtClean="0"/>
              <a:t>Hacer algún </a:t>
            </a:r>
            <a:r>
              <a:rPr lang="es-CL" u="sng" dirty="0" smtClean="0"/>
              <a:t>trabajo práctico</a:t>
            </a:r>
            <a:r>
              <a:rPr lang="es-CL" dirty="0" smtClean="0"/>
              <a:t> con resultados iniciales para comprobar la factibilidad del tema </a:t>
            </a:r>
          </a:p>
          <a:p>
            <a:pPr marL="514350" indent="-514350">
              <a:buFont typeface="+mj-lt"/>
              <a:buAutoNum type="arabicPeriod"/>
            </a:pPr>
            <a:r>
              <a:rPr lang="es-CL" dirty="0" smtClean="0"/>
              <a:t>Informe Final de CC6908</a:t>
            </a:r>
          </a:p>
          <a:p>
            <a:pPr lvl="1"/>
            <a:r>
              <a:rPr lang="es-CL" dirty="0" smtClean="0"/>
              <a:t>Ajuste del alcance de la propuesta de memoria</a:t>
            </a:r>
          </a:p>
          <a:p>
            <a:pPr lvl="1"/>
            <a:r>
              <a:rPr lang="es-CL" dirty="0" smtClean="0"/>
              <a:t>Descripción general de la solución a implementar</a:t>
            </a:r>
          </a:p>
          <a:p>
            <a:pPr lvl="1"/>
            <a:r>
              <a:rPr lang="es-CL" dirty="0" smtClean="0"/>
              <a:t>Plan de trabajo a seguir en la construcción de la solución (opcional: cronograma)</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5</a:t>
            </a:fld>
            <a:endParaRPr lang="es-CL" dirty="0"/>
          </a:p>
        </p:txBody>
      </p:sp>
      <p:pic>
        <p:nvPicPr>
          <p:cNvPr id="7"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314149"/>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3" y="4474389"/>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504" y="2977354"/>
            <a:ext cx="8172400" cy="31159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821217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Conclusiones</a:t>
            </a:r>
            <a:endParaRPr lang="es-CL" dirty="0"/>
          </a:p>
        </p:txBody>
      </p:sp>
      <p:sp>
        <p:nvSpPr>
          <p:cNvPr id="3" name="2 Marcador de contenido"/>
          <p:cNvSpPr>
            <a:spLocks noGrp="1"/>
          </p:cNvSpPr>
          <p:nvPr>
            <p:ph idx="1"/>
          </p:nvPr>
        </p:nvSpPr>
        <p:spPr/>
        <p:txBody>
          <a:bodyPr>
            <a:normAutofit fontScale="92500"/>
          </a:bodyPr>
          <a:lstStyle/>
          <a:p>
            <a:r>
              <a:rPr lang="es-CL" dirty="0" smtClean="0"/>
              <a:t>Breve resumen del trabajo realizado</a:t>
            </a:r>
          </a:p>
          <a:p>
            <a:r>
              <a:rPr lang="es-CL" dirty="0" smtClean="0"/>
              <a:t>Recuento de objetivos alcanzados y no alcanzados</a:t>
            </a:r>
          </a:p>
          <a:p>
            <a:r>
              <a:rPr lang="es-CL" dirty="0" smtClean="0"/>
              <a:t>Análisis crítico de por qué los resultados fueron los reportados</a:t>
            </a:r>
          </a:p>
          <a:p>
            <a:r>
              <a:rPr lang="es-CL" dirty="0" smtClean="0"/>
              <a:t>Reflexión acerca de la relevancia/impacto del trabajo realizado</a:t>
            </a:r>
          </a:p>
          <a:p>
            <a:r>
              <a:rPr lang="es-CL" dirty="0" smtClean="0"/>
              <a:t>Lecciones aprendidas</a:t>
            </a:r>
          </a:p>
          <a:p>
            <a:r>
              <a:rPr lang="es-CL" dirty="0" smtClean="0"/>
              <a:t>Posibles trabajos futuros que podrían hacerse a partir de la memoria para mejorar aún más la solución y/o resolver el problema de otra forma</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50</a:t>
            </a:fld>
            <a:endParaRPr lang="es-CL" dirty="0"/>
          </a:p>
        </p:txBody>
      </p:sp>
    </p:spTree>
    <p:extLst>
      <p:ext uri="{BB962C8B-B14F-4D97-AF65-F5344CB8AC3E}">
        <p14:creationId xmlns:p14="http://schemas.microsoft.com/office/powerpoint/2010/main" val="284055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a:t>
            </a:r>
            <a:endParaRPr lang="es-CL" dirty="0"/>
          </a:p>
        </p:txBody>
      </p:sp>
      <p:sp>
        <p:nvSpPr>
          <p:cNvPr id="3" name="Content Placeholder 2"/>
          <p:cNvSpPr>
            <a:spLocks noGrp="1"/>
          </p:cNvSpPr>
          <p:nvPr>
            <p:ph idx="1"/>
          </p:nvPr>
        </p:nvSpPr>
        <p:spPr/>
        <p:txBody>
          <a:bodyPr>
            <a:normAutofit/>
          </a:bodyPr>
          <a:lstStyle/>
          <a:p>
            <a:r>
              <a:rPr lang="es-CL" dirty="0" smtClean="0"/>
              <a:t>Desafío: Conocimientos demostrados</a:t>
            </a:r>
          </a:p>
          <a:p>
            <a:r>
              <a:rPr lang="es-CL" dirty="0" smtClean="0"/>
              <a:t>Alcance: Trabajo hecho en un semestre</a:t>
            </a:r>
          </a:p>
          <a:p>
            <a:r>
              <a:rPr lang="es-CL" dirty="0" smtClean="0"/>
              <a:t>Habilidades esperadas de un egresado:</a:t>
            </a:r>
          </a:p>
          <a:p>
            <a:pPr lvl="1"/>
            <a:r>
              <a:rPr lang="es-CL" dirty="0" smtClean="0"/>
              <a:t>Problema</a:t>
            </a:r>
          </a:p>
          <a:p>
            <a:pPr lvl="1"/>
            <a:r>
              <a:rPr lang="es-CL" dirty="0" smtClean="0"/>
              <a:t>Objetivos</a:t>
            </a:r>
          </a:p>
          <a:p>
            <a:pPr lvl="1"/>
            <a:r>
              <a:rPr lang="es-CL" dirty="0" smtClean="0"/>
              <a:t>Estado del arte</a:t>
            </a:r>
          </a:p>
          <a:p>
            <a:pPr lvl="1"/>
            <a:r>
              <a:rPr lang="es-CL" dirty="0" smtClean="0"/>
              <a:t>Solución</a:t>
            </a:r>
          </a:p>
          <a:p>
            <a:pPr lvl="1"/>
            <a:r>
              <a:rPr lang="es-CL" dirty="0" smtClean="0"/>
              <a:t>Validación</a:t>
            </a:r>
          </a:p>
          <a:p>
            <a:pPr lvl="1"/>
            <a:r>
              <a:rPr lang="es-CL" dirty="0" smtClean="0"/>
              <a:t>Conclusiones</a:t>
            </a:r>
          </a:p>
          <a:p>
            <a:pPr lvl="1"/>
            <a:r>
              <a:rPr lang="es-CL" dirty="0" smtClean="0"/>
              <a:t>Redacción</a:t>
            </a:r>
          </a:p>
          <a:p>
            <a:pPr lvl="1"/>
            <a:r>
              <a:rPr lang="es-CL" dirty="0" smtClean="0"/>
              <a:t>Escritura</a:t>
            </a:r>
          </a:p>
        </p:txBody>
      </p:sp>
      <p:sp>
        <p:nvSpPr>
          <p:cNvPr id="4" name="Slide Number Placeholder 3"/>
          <p:cNvSpPr>
            <a:spLocks noGrp="1"/>
          </p:cNvSpPr>
          <p:nvPr>
            <p:ph type="sldNum" sz="quarter" idx="12"/>
          </p:nvPr>
        </p:nvSpPr>
        <p:spPr/>
        <p:txBody>
          <a:bodyPr/>
          <a:lstStyle/>
          <a:p>
            <a:fld id="{9C20A941-8B74-483F-99A6-CB12C39A7C78}" type="slidenum">
              <a:rPr lang="es-CL" smtClean="0"/>
              <a:pPr/>
              <a:t>51</a:t>
            </a:fld>
            <a:endParaRPr lang="es-CL" dirty="0"/>
          </a:p>
        </p:txBody>
      </p:sp>
    </p:spTree>
    <p:extLst>
      <p:ext uri="{BB962C8B-B14F-4D97-AF65-F5344CB8AC3E}">
        <p14:creationId xmlns:p14="http://schemas.microsoft.com/office/powerpoint/2010/main" val="1364662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 (con nota)</a:t>
            </a:r>
          </a:p>
          <a:p>
            <a:pPr lvl="1"/>
            <a:r>
              <a:rPr lang="es-CL" dirty="0" smtClean="0"/>
              <a:t>Satisface los requisitos de la memoria</a:t>
            </a:r>
          </a:p>
          <a:p>
            <a:r>
              <a:rPr lang="es-CL" dirty="0" smtClean="0"/>
              <a:t>Calificación suspendida</a:t>
            </a:r>
          </a:p>
          <a:p>
            <a:pPr lvl="1"/>
            <a:r>
              <a:rPr lang="es-CL" dirty="0" smtClean="0"/>
              <a:t>No satisface los requisitos de la memoria, pero es factible, con 4 semanas más de trabajo, satisfacer los requisitos</a:t>
            </a:r>
          </a:p>
          <a:p>
            <a:r>
              <a:rPr lang="es-CL" dirty="0" smtClean="0"/>
              <a:t>Reprobación</a:t>
            </a:r>
          </a:p>
          <a:p>
            <a:pPr lvl="1"/>
            <a:r>
              <a:rPr lang="es-CL" dirty="0" smtClean="0"/>
              <a:t>No </a:t>
            </a:r>
            <a:r>
              <a:rPr lang="es-CL" dirty="0"/>
              <a:t>satisface los requisitos de la memoria, </a:t>
            </a:r>
            <a:r>
              <a:rPr lang="es-CL" dirty="0" smtClean="0"/>
              <a:t>ni sería factible</a:t>
            </a:r>
            <a:r>
              <a:rPr lang="es-CL" dirty="0"/>
              <a:t>, con 4 semanas más de trabajo, satisfacer los requisitos</a:t>
            </a:r>
          </a:p>
          <a:p>
            <a:pPr lvl="1"/>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52</a:t>
            </a:fld>
            <a:endParaRPr lang="es-CL" dirty="0"/>
          </a:p>
        </p:txBody>
      </p:sp>
    </p:spTree>
    <p:extLst>
      <p:ext uri="{BB962C8B-B14F-4D97-AF65-F5344CB8AC3E}">
        <p14:creationId xmlns:p14="http://schemas.microsoft.com/office/powerpoint/2010/main" val="1035904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Examen de grado</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558565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54</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smtClean="0">
                <a:solidFill>
                  <a:schemeClr val="tx1"/>
                </a:solidFill>
              </a:rPr>
              <a:t>Informe </a:t>
            </a:r>
            <a:r>
              <a:rPr lang="es-CL" sz="1600" b="1"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Tree>
    <p:extLst>
      <p:ext uri="{BB962C8B-B14F-4D97-AF65-F5344CB8AC3E}">
        <p14:creationId xmlns:p14="http://schemas.microsoft.com/office/powerpoint/2010/main" val="4133662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46405" y="365760"/>
            <a:ext cx="7269480" cy="1325562"/>
          </a:xfrm>
        </p:spPr>
        <p:txBody>
          <a:bodyPr anchor="t"/>
          <a:lstStyle/>
          <a:p>
            <a:r>
              <a:rPr lang="es-CL" dirty="0" smtClean="0"/>
              <a:t>Procedimiento de Titulación</a:t>
            </a:r>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solidFill>
                  <a:srgbClr val="002060"/>
                </a:solidFill>
              </a:rPr>
              <a:pPr/>
              <a:t>55</a:t>
            </a:fld>
            <a:endParaRPr lang="es-CL" dirty="0">
              <a:solidFill>
                <a:srgbClr val="002060"/>
              </a:solidFill>
            </a:endParaRPr>
          </a:p>
        </p:txBody>
      </p:sp>
      <p:grpSp>
        <p:nvGrpSpPr>
          <p:cNvPr id="4" name="Group 3"/>
          <p:cNvGrpSpPr/>
          <p:nvPr/>
        </p:nvGrpSpPr>
        <p:grpSpPr>
          <a:xfrm>
            <a:off x="467544" y="1259274"/>
            <a:ext cx="7848872" cy="5506652"/>
            <a:chOff x="467544" y="1259274"/>
            <a:chExt cx="8305592" cy="5436604"/>
          </a:xfrm>
        </p:grpSpPr>
        <p:sp>
          <p:nvSpPr>
            <p:cNvPr id="11" name="Rectángulo 10"/>
            <p:cNvSpPr/>
            <p:nvPr/>
          </p:nvSpPr>
          <p:spPr>
            <a:xfrm>
              <a:off x="5868144" y="2729481"/>
              <a:ext cx="2736304" cy="834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5 Rectángulo"/>
            <p:cNvSpPr/>
            <p:nvPr/>
          </p:nvSpPr>
          <p:spPr>
            <a:xfrm>
              <a:off x="755576" y="169132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smtClean="0">
                  <a:solidFill>
                    <a:schemeClr val="bg1"/>
                  </a:solidFill>
                </a:rPr>
                <a:t>Entrega de la memoria</a:t>
              </a:r>
              <a:endParaRPr lang="es-CL" sz="1200" dirty="0">
                <a:solidFill>
                  <a:schemeClr val="bg1"/>
                </a:solidFill>
              </a:endParaRPr>
            </a:p>
          </p:txBody>
        </p:sp>
        <p:sp>
          <p:nvSpPr>
            <p:cNvPr id="7" name="6 Rectángulo"/>
            <p:cNvSpPr/>
            <p:nvPr/>
          </p:nvSpPr>
          <p:spPr>
            <a:xfrm>
              <a:off x="755576" y="2483410"/>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Evaluación de la comisión</a:t>
              </a:r>
            </a:p>
          </p:txBody>
        </p:sp>
        <p:sp>
          <p:nvSpPr>
            <p:cNvPr id="8" name="7 Rombo"/>
            <p:cNvSpPr/>
            <p:nvPr/>
          </p:nvSpPr>
          <p:spPr>
            <a:xfrm>
              <a:off x="1061610" y="3275498"/>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9" name="8 Rombo"/>
            <p:cNvSpPr/>
            <p:nvPr/>
          </p:nvSpPr>
          <p:spPr>
            <a:xfrm>
              <a:off x="1061610" y="4139594"/>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10" name="9 CuadroTexto"/>
            <p:cNvSpPr txBox="1"/>
            <p:nvPr/>
          </p:nvSpPr>
          <p:spPr>
            <a:xfrm>
              <a:off x="467544" y="3131482"/>
              <a:ext cx="1095172"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¿Sugerencias?</a:t>
              </a:r>
              <a:endParaRPr lang="es-CL" sz="1000" dirty="0">
                <a:solidFill>
                  <a:srgbClr val="002060"/>
                </a:solidFill>
              </a:endParaRPr>
            </a:p>
          </p:txBody>
        </p:sp>
        <p:cxnSp>
          <p:nvCxnSpPr>
            <p:cNvPr id="12" name="11 Conector recto de flecha"/>
            <p:cNvCxnSpPr/>
            <p:nvPr/>
          </p:nvCxnSpPr>
          <p:spPr>
            <a:xfrm>
              <a:off x="1439652" y="2267386"/>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439652" y="3059474"/>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439652" y="3995578"/>
              <a:ext cx="0" cy="14401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119596" y="3934603"/>
              <a:ext cx="300581"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sí</a:t>
              </a:r>
              <a:endParaRPr lang="es-CL" sz="1000" dirty="0">
                <a:solidFill>
                  <a:srgbClr val="002060"/>
                </a:solidFill>
              </a:endParaRPr>
            </a:p>
          </p:txBody>
        </p:sp>
        <p:sp>
          <p:nvSpPr>
            <p:cNvPr id="18" name="17 Elipse"/>
            <p:cNvSpPr/>
            <p:nvPr/>
          </p:nvSpPr>
          <p:spPr>
            <a:xfrm>
              <a:off x="1331640" y="1259274"/>
              <a:ext cx="216024" cy="216024"/>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cxnSp>
          <p:nvCxnSpPr>
            <p:cNvPr id="20" name="19 Conector recto de flecha"/>
            <p:cNvCxnSpPr>
              <a:stCxn id="18" idx="4"/>
              <a:endCxn id="6" idx="0"/>
            </p:cNvCxnSpPr>
            <p:nvPr/>
          </p:nvCxnSpPr>
          <p:spPr>
            <a:xfrm>
              <a:off x="1439652" y="1475298"/>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9" idx="1"/>
            </p:cNvCxnSpPr>
            <p:nvPr/>
          </p:nvCxnSpPr>
          <p:spPr>
            <a:xfrm rot="10800000" flipH="1">
              <a:off x="1061610" y="1583310"/>
              <a:ext cx="378042" cy="2916324"/>
            </a:xfrm>
            <a:prstGeom prst="bentConnector4">
              <a:avLst>
                <a:gd name="adj1" fmla="val -229549"/>
                <a:gd name="adj2" fmla="val 101226"/>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39552" y="4490825"/>
              <a:ext cx="731436"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Mayores</a:t>
              </a:r>
              <a:endParaRPr lang="es-CL" sz="1000" dirty="0">
                <a:solidFill>
                  <a:srgbClr val="002060"/>
                </a:solidFill>
              </a:endParaRPr>
            </a:p>
          </p:txBody>
        </p:sp>
        <p:sp>
          <p:nvSpPr>
            <p:cNvPr id="27" name="26 Rectángulo"/>
            <p:cNvSpPr/>
            <p:nvPr/>
          </p:nvSpPr>
          <p:spPr>
            <a:xfrm>
              <a:off x="2195736" y="377955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Entrega final de la memoria</a:t>
              </a:r>
            </a:p>
          </p:txBody>
        </p:sp>
        <p:cxnSp>
          <p:nvCxnSpPr>
            <p:cNvPr id="29" name="28 Conector angular"/>
            <p:cNvCxnSpPr>
              <a:stCxn id="8" idx="3"/>
              <a:endCxn id="27" idx="0"/>
            </p:cNvCxnSpPr>
            <p:nvPr/>
          </p:nvCxnSpPr>
          <p:spPr>
            <a:xfrm>
              <a:off x="1817694" y="3635538"/>
              <a:ext cx="1062118" cy="14401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9" idx="3"/>
              <a:endCxn id="27" idx="2"/>
            </p:cNvCxnSpPr>
            <p:nvPr/>
          </p:nvCxnSpPr>
          <p:spPr>
            <a:xfrm flipV="1">
              <a:off x="1817694" y="4355618"/>
              <a:ext cx="1062118" cy="14401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1638791" y="4499634"/>
              <a:ext cx="734829" cy="243089"/>
            </a:xfrm>
            <a:prstGeom prst="rect">
              <a:avLst/>
            </a:prstGeom>
            <a:noFill/>
            <a:effectLst/>
            <a:scene3d>
              <a:camera prst="orthographicFront"/>
              <a:lightRig rig="threePt" dir="t"/>
            </a:scene3d>
            <a:sp3d>
              <a:bevelT w="152400" h="50800" prst="softRound"/>
            </a:sp3d>
          </p:spPr>
          <p:txBody>
            <a:bodyPr wrap="none" rtlCol="0">
              <a:spAutoFit/>
            </a:bodyPr>
            <a:lstStyle>
              <a:defPPr>
                <a:defRPr lang="es-ES"/>
              </a:defPPr>
              <a:lvl1pPr>
                <a:defRPr sz="1000"/>
              </a:lvl1pPr>
            </a:lstStyle>
            <a:p>
              <a:r>
                <a:rPr lang="es-CL" dirty="0">
                  <a:solidFill>
                    <a:srgbClr val="002060"/>
                  </a:solidFill>
                </a:rPr>
                <a:t>Menores</a:t>
              </a:r>
            </a:p>
          </p:txBody>
        </p:sp>
        <p:sp>
          <p:nvSpPr>
            <p:cNvPr id="33" name="32 CuadroTexto"/>
            <p:cNvSpPr txBox="1"/>
            <p:nvPr/>
          </p:nvSpPr>
          <p:spPr>
            <a:xfrm>
              <a:off x="1725990" y="3419514"/>
              <a:ext cx="346570"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no</a:t>
              </a:r>
              <a:endParaRPr lang="es-CL" sz="1000" dirty="0">
                <a:solidFill>
                  <a:srgbClr val="002060"/>
                </a:solidFill>
              </a:endParaRPr>
            </a:p>
          </p:txBody>
        </p:sp>
        <p:sp>
          <p:nvSpPr>
            <p:cNvPr id="34" name="33 Rectángulo"/>
            <p:cNvSpPr/>
            <p:nvPr/>
          </p:nvSpPr>
          <p:spPr>
            <a:xfrm>
              <a:off x="3851920" y="377955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Recuento definitivo de UD</a:t>
              </a:r>
            </a:p>
          </p:txBody>
        </p:sp>
        <p:cxnSp>
          <p:nvCxnSpPr>
            <p:cNvPr id="36" name="35 Conector recto de flecha"/>
            <p:cNvCxnSpPr>
              <a:stCxn id="27" idx="3"/>
              <a:endCxn id="34" idx="1"/>
            </p:cNvCxnSpPr>
            <p:nvPr/>
          </p:nvCxnSpPr>
          <p:spPr>
            <a:xfrm>
              <a:off x="3563888" y="4067586"/>
              <a:ext cx="288032"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6516216" y="2867677"/>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Tramitar licenciatura</a:t>
              </a:r>
            </a:p>
          </p:txBody>
        </p:sp>
        <p:sp>
          <p:nvSpPr>
            <p:cNvPr id="40" name="39 Rectángulo"/>
            <p:cNvSpPr/>
            <p:nvPr/>
          </p:nvSpPr>
          <p:spPr>
            <a:xfrm>
              <a:off x="3851920" y="485967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Subir documento a </a:t>
              </a:r>
              <a:r>
                <a:rPr lang="es-CL" sz="1200" dirty="0" err="1">
                  <a:solidFill>
                    <a:schemeClr val="bg1"/>
                  </a:solidFill>
                </a:rPr>
                <a:t>Cybertesis</a:t>
              </a:r>
              <a:endParaRPr lang="es-CL" sz="1200" dirty="0">
                <a:solidFill>
                  <a:schemeClr val="bg1"/>
                </a:solidFill>
              </a:endParaRPr>
            </a:p>
          </p:txBody>
        </p:sp>
        <p:sp>
          <p:nvSpPr>
            <p:cNvPr id="41" name="40 Rectángulo"/>
            <p:cNvSpPr/>
            <p:nvPr/>
          </p:nvSpPr>
          <p:spPr>
            <a:xfrm>
              <a:off x="2195736" y="485967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Ajustar al formato apropiado</a:t>
              </a:r>
            </a:p>
          </p:txBody>
        </p:sp>
        <p:sp>
          <p:nvSpPr>
            <p:cNvPr id="42" name="41 Rombo"/>
            <p:cNvSpPr/>
            <p:nvPr/>
          </p:nvSpPr>
          <p:spPr>
            <a:xfrm>
              <a:off x="4157954" y="5579754"/>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43" name="42 CuadroTexto"/>
            <p:cNvSpPr txBox="1"/>
            <p:nvPr/>
          </p:nvSpPr>
          <p:spPr>
            <a:xfrm>
              <a:off x="4772012" y="5577903"/>
              <a:ext cx="300581"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sí</a:t>
              </a:r>
              <a:endParaRPr lang="es-CL" sz="1000" dirty="0">
                <a:solidFill>
                  <a:srgbClr val="002060"/>
                </a:solidFill>
              </a:endParaRPr>
            </a:p>
          </p:txBody>
        </p:sp>
        <p:sp>
          <p:nvSpPr>
            <p:cNvPr id="44" name="43 CuadroTexto"/>
            <p:cNvSpPr txBox="1"/>
            <p:nvPr/>
          </p:nvSpPr>
          <p:spPr>
            <a:xfrm>
              <a:off x="3958238" y="5928392"/>
              <a:ext cx="346570"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no</a:t>
              </a:r>
              <a:endParaRPr lang="es-CL" sz="1000" dirty="0">
                <a:solidFill>
                  <a:srgbClr val="002060"/>
                </a:solidFill>
              </a:endParaRPr>
            </a:p>
          </p:txBody>
        </p:sp>
        <p:cxnSp>
          <p:nvCxnSpPr>
            <p:cNvPr id="46" name="45 Conector recto de flecha"/>
            <p:cNvCxnSpPr>
              <a:stCxn id="34" idx="2"/>
              <a:endCxn id="40" idx="0"/>
            </p:cNvCxnSpPr>
            <p:nvPr/>
          </p:nvCxnSpPr>
          <p:spPr>
            <a:xfrm>
              <a:off x="4535996" y="4355618"/>
              <a:ext cx="0" cy="50405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40" idx="2"/>
              <a:endCxn id="42" idx="0"/>
            </p:cNvCxnSpPr>
            <p:nvPr/>
          </p:nvCxnSpPr>
          <p:spPr>
            <a:xfrm>
              <a:off x="4535996" y="5435738"/>
              <a:ext cx="0" cy="14401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49 Conector angular"/>
            <p:cNvCxnSpPr>
              <a:stCxn id="42" idx="1"/>
              <a:endCxn id="41" idx="2"/>
            </p:cNvCxnSpPr>
            <p:nvPr/>
          </p:nvCxnSpPr>
          <p:spPr>
            <a:xfrm rot="10800000">
              <a:off x="2879812" y="5435738"/>
              <a:ext cx="1278142" cy="50405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41" idx="0"/>
            </p:cNvCxnSpPr>
            <p:nvPr/>
          </p:nvCxnSpPr>
          <p:spPr>
            <a:xfrm rot="5400000" flipH="1" flipV="1">
              <a:off x="3608893" y="3932571"/>
              <a:ext cx="198022" cy="1656184"/>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601735" y="5435738"/>
              <a:ext cx="898257" cy="395020"/>
            </a:xfrm>
            <a:prstGeom prst="rect">
              <a:avLst/>
            </a:prstGeom>
            <a:noFill/>
            <a:effectLst/>
            <a:scene3d>
              <a:camera prst="orthographicFront"/>
              <a:lightRig rig="threePt" dir="t"/>
            </a:scene3d>
            <a:sp3d>
              <a:bevelT w="152400" h="50800" prst="softRound"/>
            </a:sp3d>
          </p:spPr>
          <p:txBody>
            <a:bodyPr wrap="square" rtlCol="0">
              <a:spAutoFit/>
            </a:bodyPr>
            <a:lstStyle/>
            <a:p>
              <a:r>
                <a:rPr lang="es-CL" sz="1000" dirty="0" smtClean="0">
                  <a:solidFill>
                    <a:srgbClr val="002060"/>
                  </a:solidFill>
                </a:rPr>
                <a:t>¿Formato apropiado?</a:t>
              </a:r>
              <a:endParaRPr lang="es-CL" sz="1000" dirty="0">
                <a:solidFill>
                  <a:srgbClr val="002060"/>
                </a:solidFill>
              </a:endParaRPr>
            </a:p>
          </p:txBody>
        </p:sp>
        <p:sp>
          <p:nvSpPr>
            <p:cNvPr id="54" name="53 Rectángulo"/>
            <p:cNvSpPr/>
            <p:nvPr/>
          </p:nvSpPr>
          <p:spPr>
            <a:xfrm>
              <a:off x="6516216" y="2096495"/>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Certificado de no deuda</a:t>
              </a:r>
            </a:p>
          </p:txBody>
        </p:sp>
        <p:sp>
          <p:nvSpPr>
            <p:cNvPr id="55" name="54 Rectángulo"/>
            <p:cNvSpPr/>
            <p:nvPr/>
          </p:nvSpPr>
          <p:spPr>
            <a:xfrm>
              <a:off x="5804525" y="3864509"/>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Subir fotocopia de CI</a:t>
              </a:r>
            </a:p>
          </p:txBody>
        </p:sp>
        <p:sp>
          <p:nvSpPr>
            <p:cNvPr id="56" name="55 Rectángulo"/>
            <p:cNvSpPr/>
            <p:nvPr/>
          </p:nvSpPr>
          <p:spPr>
            <a:xfrm>
              <a:off x="5804525" y="457164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Pagar derecho a examen</a:t>
              </a:r>
            </a:p>
          </p:txBody>
        </p:sp>
        <p:sp>
          <p:nvSpPr>
            <p:cNvPr id="57" name="56 Rectángulo"/>
            <p:cNvSpPr/>
            <p:nvPr/>
          </p:nvSpPr>
          <p:spPr>
            <a:xfrm>
              <a:off x="6516216" y="133128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Entregar empaste o no</a:t>
              </a:r>
            </a:p>
          </p:txBody>
        </p:sp>
        <p:sp>
          <p:nvSpPr>
            <p:cNvPr id="58" name="57 Rectángulo"/>
            <p:cNvSpPr/>
            <p:nvPr/>
          </p:nvSpPr>
          <p:spPr>
            <a:xfrm>
              <a:off x="7404984" y="421160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Coordinar fecha de defensa</a:t>
              </a:r>
            </a:p>
          </p:txBody>
        </p:sp>
        <p:cxnSp>
          <p:nvCxnSpPr>
            <p:cNvPr id="60" name="59 Conector recto"/>
            <p:cNvCxnSpPr/>
            <p:nvPr/>
          </p:nvCxnSpPr>
          <p:spPr>
            <a:xfrm>
              <a:off x="5804525" y="3707546"/>
              <a:ext cx="2968611" cy="0"/>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5796136" y="5328218"/>
              <a:ext cx="2968611" cy="0"/>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3" name="62 Conector angular"/>
            <p:cNvCxnSpPr>
              <a:stCxn id="42" idx="3"/>
              <a:endCxn id="57" idx="1"/>
            </p:cNvCxnSpPr>
            <p:nvPr/>
          </p:nvCxnSpPr>
          <p:spPr>
            <a:xfrm flipV="1">
              <a:off x="4914038" y="1619314"/>
              <a:ext cx="1602178" cy="4320480"/>
            </a:xfrm>
            <a:prstGeom prst="bentConnector3">
              <a:avLst>
                <a:gd name="adj1" fmla="val 38364"/>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57" idx="2"/>
              <a:endCxn id="54" idx="0"/>
            </p:cNvCxnSpPr>
            <p:nvPr/>
          </p:nvCxnSpPr>
          <p:spPr>
            <a:xfrm>
              <a:off x="7200292" y="1907346"/>
              <a:ext cx="0" cy="189149"/>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54" idx="2"/>
              <a:endCxn id="39" idx="0"/>
            </p:cNvCxnSpPr>
            <p:nvPr/>
          </p:nvCxnSpPr>
          <p:spPr>
            <a:xfrm>
              <a:off x="7200292" y="2672559"/>
              <a:ext cx="0" cy="19511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69" name="68 Rectángulo"/>
            <p:cNvSpPr/>
            <p:nvPr/>
          </p:nvSpPr>
          <p:spPr>
            <a:xfrm>
              <a:off x="6596365" y="5651763"/>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Defensa de memoria</a:t>
              </a:r>
            </a:p>
          </p:txBody>
        </p:sp>
        <p:cxnSp>
          <p:nvCxnSpPr>
            <p:cNvPr id="71" name="70 Conector recto de flecha"/>
            <p:cNvCxnSpPr>
              <a:stCxn id="39" idx="2"/>
            </p:cNvCxnSpPr>
            <p:nvPr/>
          </p:nvCxnSpPr>
          <p:spPr>
            <a:xfrm>
              <a:off x="7200292" y="3443741"/>
              <a:ext cx="0" cy="22199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a:endCxn id="55" idx="0"/>
            </p:cNvCxnSpPr>
            <p:nvPr/>
          </p:nvCxnSpPr>
          <p:spPr>
            <a:xfrm>
              <a:off x="6488601" y="3707546"/>
              <a:ext cx="0" cy="156963"/>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a:endCxn id="58" idx="0"/>
            </p:cNvCxnSpPr>
            <p:nvPr/>
          </p:nvCxnSpPr>
          <p:spPr>
            <a:xfrm>
              <a:off x="8089060" y="3707546"/>
              <a:ext cx="0" cy="50405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a:stCxn id="55" idx="2"/>
              <a:endCxn id="56" idx="0"/>
            </p:cNvCxnSpPr>
            <p:nvPr/>
          </p:nvCxnSpPr>
          <p:spPr>
            <a:xfrm>
              <a:off x="6488601" y="4440573"/>
              <a:ext cx="0" cy="131069"/>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stCxn id="56" idx="2"/>
            </p:cNvCxnSpPr>
            <p:nvPr/>
          </p:nvCxnSpPr>
          <p:spPr>
            <a:xfrm>
              <a:off x="6488601" y="5147706"/>
              <a:ext cx="0" cy="18051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a:endCxn id="69" idx="0"/>
            </p:cNvCxnSpPr>
            <p:nvPr/>
          </p:nvCxnSpPr>
          <p:spPr>
            <a:xfrm>
              <a:off x="7280441" y="5328218"/>
              <a:ext cx="0" cy="323545"/>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a:stCxn id="58" idx="2"/>
            </p:cNvCxnSpPr>
            <p:nvPr/>
          </p:nvCxnSpPr>
          <p:spPr>
            <a:xfrm>
              <a:off x="8089060" y="4787666"/>
              <a:ext cx="0" cy="54055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7118423" y="6371842"/>
              <a:ext cx="324036" cy="324036"/>
              <a:chOff x="7262439" y="6309320"/>
              <a:chExt cx="324036" cy="324036"/>
            </a:xfrm>
            <a:solidFill>
              <a:schemeClr val="accent2">
                <a:lumMod val="75000"/>
              </a:schemeClr>
            </a:solidFill>
          </p:grpSpPr>
          <p:sp>
            <p:nvSpPr>
              <p:cNvPr id="87" name="86 Elipse"/>
              <p:cNvSpPr/>
              <p:nvPr/>
            </p:nvSpPr>
            <p:spPr>
              <a:xfrm>
                <a:off x="7262439" y="6309320"/>
                <a:ext cx="324036" cy="32403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sz="1200" dirty="0">
                  <a:solidFill>
                    <a:schemeClr val="bg1"/>
                  </a:solidFill>
                </a:endParaRPr>
              </a:p>
            </p:txBody>
          </p:sp>
          <p:sp>
            <p:nvSpPr>
              <p:cNvPr id="88" name="87 Elipse"/>
              <p:cNvSpPr/>
              <p:nvPr/>
            </p:nvSpPr>
            <p:spPr>
              <a:xfrm>
                <a:off x="7305348" y="6345324"/>
                <a:ext cx="238218" cy="2520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sz="1200" dirty="0">
                  <a:solidFill>
                    <a:schemeClr val="bg1"/>
                  </a:solidFill>
                </a:endParaRPr>
              </a:p>
            </p:txBody>
          </p:sp>
        </p:grpSp>
        <p:cxnSp>
          <p:nvCxnSpPr>
            <p:cNvPr id="91" name="90 Conector recto de flecha"/>
            <p:cNvCxnSpPr>
              <a:stCxn id="69" idx="2"/>
              <a:endCxn id="87" idx="0"/>
            </p:cNvCxnSpPr>
            <p:nvPr/>
          </p:nvCxnSpPr>
          <p:spPr>
            <a:xfrm>
              <a:off x="7280441" y="6227827"/>
              <a:ext cx="0" cy="144015"/>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236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normAutofit/>
          </a:bodyPr>
          <a:lstStyle/>
          <a:p>
            <a:fld id="{9C20A941-8B74-483F-99A6-CB12C39A7C78}" type="slidenum">
              <a:rPr lang="es-CL" smtClean="0"/>
              <a:pPr/>
              <a:t>56</a:t>
            </a:fld>
            <a:endParaRPr lang="es-CL"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749" t="8598" r="45930" b="9303"/>
          <a:stretch/>
        </p:blipFill>
        <p:spPr bwMode="auto">
          <a:xfrm>
            <a:off x="1403648" y="326610"/>
            <a:ext cx="5688632" cy="59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187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44624"/>
            <a:ext cx="7269480" cy="1325562"/>
          </a:xfrm>
        </p:spPr>
        <p:txBody>
          <a:bodyPr/>
          <a:lstStyle/>
          <a:p>
            <a:r>
              <a:rPr lang="es-CL" dirty="0" smtClean="0"/>
              <a:t>Nota de la Memoria</a:t>
            </a:r>
            <a:endParaRPr lang="es-CL" dirty="0"/>
          </a:p>
        </p:txBody>
      </p:sp>
      <p:sp>
        <p:nvSpPr>
          <p:cNvPr id="3" name="2 Marcador de contenido"/>
          <p:cNvSpPr>
            <a:spLocks noGrp="1"/>
          </p:cNvSpPr>
          <p:nvPr>
            <p:ph sz="half" idx="1"/>
          </p:nvPr>
        </p:nvSpPr>
        <p:spPr/>
        <p:txBody>
          <a:bodyPr>
            <a:normAutofit/>
          </a:bodyPr>
          <a:lstStyle/>
          <a:p>
            <a:r>
              <a:rPr lang="es-CL" dirty="0" smtClean="0"/>
              <a:t>Trabajo realizado</a:t>
            </a:r>
          </a:p>
          <a:p>
            <a:r>
              <a:rPr lang="es-CL" dirty="0" smtClean="0"/>
              <a:t>Documento de memoria</a:t>
            </a:r>
          </a:p>
          <a:p>
            <a:r>
              <a:rPr lang="es-CL" dirty="0" smtClean="0"/>
              <a:t>Defensa</a:t>
            </a:r>
            <a:endParaRPr lang="es-CL" dirty="0"/>
          </a:p>
        </p:txBody>
      </p:sp>
      <p:sp>
        <p:nvSpPr>
          <p:cNvPr id="6" name="5 Marcador de contenido"/>
          <p:cNvSpPr>
            <a:spLocks noGrp="1"/>
          </p:cNvSpPr>
          <p:nvPr>
            <p:ph sz="half" idx="2"/>
          </p:nvPr>
        </p:nvSpPr>
        <p:spPr/>
        <p:txBody>
          <a:bodyPr>
            <a:normAutofit/>
          </a:bodyPr>
          <a:lstStyle/>
          <a:p>
            <a:r>
              <a:rPr lang="es-CL" dirty="0" smtClean="0"/>
              <a:t>La nota de titulación es:</a:t>
            </a:r>
          </a:p>
          <a:p>
            <a:pPr lvl="1"/>
            <a:r>
              <a:rPr lang="es-CL" dirty="0" smtClean="0"/>
              <a:t>2/3 – nota de presentación</a:t>
            </a:r>
          </a:p>
          <a:p>
            <a:pPr lvl="1"/>
            <a:r>
              <a:rPr lang="es-CL" dirty="0" smtClean="0"/>
              <a:t>1/3 – nota de la memoria</a:t>
            </a:r>
          </a:p>
          <a:p>
            <a:r>
              <a:rPr lang="es-CL" dirty="0" smtClean="0"/>
              <a:t>Nota de titulación:</a:t>
            </a:r>
          </a:p>
          <a:p>
            <a:pPr lvl="1"/>
            <a:r>
              <a:rPr lang="es-CL" dirty="0" smtClean="0"/>
              <a:t>4.0-4.9 – Aprobado</a:t>
            </a:r>
          </a:p>
          <a:p>
            <a:pPr lvl="1"/>
            <a:r>
              <a:rPr lang="es-CL" dirty="0" smtClean="0"/>
              <a:t>5.0-5.9 – Aprobado con distinción</a:t>
            </a:r>
          </a:p>
          <a:p>
            <a:pPr lvl="1"/>
            <a:r>
              <a:rPr lang="es-CL" dirty="0" smtClean="0"/>
              <a:t>6.0-7.0 – Aprobado con distinción máxima</a:t>
            </a:r>
            <a:endParaRPr lang="es-CL" dirty="0"/>
          </a:p>
        </p:txBody>
      </p:sp>
      <p:sp>
        <p:nvSpPr>
          <p:cNvPr id="5" name="4 Marcador de número de diapositiva"/>
          <p:cNvSpPr>
            <a:spLocks noGrp="1"/>
          </p:cNvSpPr>
          <p:nvPr>
            <p:ph type="sldNum" sz="quarter" idx="12"/>
          </p:nvPr>
        </p:nvSpPr>
        <p:spPr/>
        <p:txBody>
          <a:bodyPr>
            <a:normAutofit/>
          </a:bodyPr>
          <a:lstStyle/>
          <a:p>
            <a:fld id="{9C20A941-8B74-483F-99A6-CB12C39A7C78}" type="slidenum">
              <a:rPr lang="es-CL" smtClean="0"/>
              <a:pPr/>
              <a:t>57</a:t>
            </a:fld>
            <a:endParaRPr lang="es-CL" dirty="0"/>
          </a:p>
        </p:txBody>
      </p:sp>
    </p:spTree>
    <p:extLst>
      <p:ext uri="{BB962C8B-B14F-4D97-AF65-F5344CB8AC3E}">
        <p14:creationId xmlns:p14="http://schemas.microsoft.com/office/powerpoint/2010/main" val="178025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Aviso sobre prórrogas</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151562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CL" dirty="0" smtClean="0"/>
              <a:t>Prórrogas tienen que ser bien justificadas para ser aprobadas</a:t>
            </a:r>
            <a:endParaRPr lang="es-CL" dirty="0"/>
          </a:p>
        </p:txBody>
      </p:sp>
      <p:sp>
        <p:nvSpPr>
          <p:cNvPr id="6" name="Content Placeholder 5"/>
          <p:cNvSpPr>
            <a:spLocks noGrp="1"/>
          </p:cNvSpPr>
          <p:nvPr>
            <p:ph idx="1"/>
          </p:nvPr>
        </p:nvSpPr>
        <p:spPr/>
        <p:txBody>
          <a:bodyPr>
            <a:normAutofit/>
          </a:bodyPr>
          <a:lstStyle/>
          <a:p>
            <a:r>
              <a:rPr lang="es-CL" dirty="0" smtClean="0"/>
              <a:t>Se aplicará un estándar más alto desde el semestre que viene (Otoño 2023)</a:t>
            </a:r>
          </a:p>
          <a:p>
            <a:r>
              <a:rPr lang="es-CL" dirty="0" smtClean="0"/>
              <a:t>Se debe describir una justificación clara</a:t>
            </a:r>
          </a:p>
          <a:p>
            <a:pPr lvl="1"/>
            <a:r>
              <a:rPr lang="es-CL" dirty="0" smtClean="0"/>
              <a:t>Problemas de salud (en caso de ser un problema de salud mental, se recomiende hablar con el Área de Calidad de Vida Estudiantil de la Facultad)</a:t>
            </a:r>
          </a:p>
          <a:p>
            <a:pPr lvl="1"/>
            <a:r>
              <a:rPr lang="es-CL" dirty="0" smtClean="0"/>
              <a:t>Muerte de un familiar</a:t>
            </a:r>
          </a:p>
          <a:p>
            <a:pPr lvl="1"/>
            <a:r>
              <a:rPr lang="es-CL" dirty="0" smtClean="0"/>
              <a:t>Otros problemas de fuerza mayor</a:t>
            </a:r>
          </a:p>
          <a:p>
            <a:r>
              <a:rPr lang="es-CL" dirty="0" smtClean="0"/>
              <a:t>Se </a:t>
            </a:r>
            <a:r>
              <a:rPr lang="es-CL" dirty="0" smtClean="0"/>
              <a:t>deben </a:t>
            </a:r>
            <a:r>
              <a:rPr lang="es-CL" dirty="0" smtClean="0"/>
              <a:t>describir los avances </a:t>
            </a:r>
            <a:r>
              <a:rPr lang="es-CL" dirty="0"/>
              <a:t>d</a:t>
            </a:r>
            <a:r>
              <a:rPr lang="es-CL" dirty="0" smtClean="0"/>
              <a:t>el </a:t>
            </a:r>
            <a:r>
              <a:rPr lang="es-CL" dirty="0" smtClean="0"/>
              <a:t>trabajo para demostrar que sea factible terminar dentro del nuevo plazo extendido</a:t>
            </a:r>
          </a:p>
          <a:p>
            <a:pPr lvl="1"/>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59</a:t>
            </a:fld>
            <a:endParaRPr lang="es-CL" dirty="0"/>
          </a:p>
        </p:txBody>
      </p:sp>
    </p:spTree>
    <p:extLst>
      <p:ext uri="{BB962C8B-B14F-4D97-AF65-F5344CB8AC3E}">
        <p14:creationId xmlns:p14="http://schemas.microsoft.com/office/powerpoint/2010/main" val="173480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smtClean="0"/>
              <a:t>CC6908:</a:t>
            </a:r>
            <a:br>
              <a:rPr lang="es-CL" dirty="0" smtClean="0"/>
            </a:br>
            <a:r>
              <a:rPr lang="es-CL" dirty="0" smtClean="0"/>
              <a:t>Propuesta de memoria</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6</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kern="1200" dirty="0" smtClean="0">
                <a:solidFill>
                  <a:schemeClr val="tx1"/>
                </a:solidFill>
              </a:rPr>
              <a:t>Propuesta de memoria</a:t>
            </a:r>
            <a:endParaRPr lang="es-CL" sz="1600" b="1"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2811696"/>
            <a:ext cx="6912768" cy="404630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999720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CL" dirty="0" smtClean="0"/>
              <a:t>¡Mucha Suerte!</a:t>
            </a:r>
            <a:endParaRPr lang="es-CL" dirty="0"/>
          </a:p>
        </p:txBody>
      </p:sp>
      <p:sp>
        <p:nvSpPr>
          <p:cNvPr id="9" name="8 Subtítulo"/>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314821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CC6908: </a:t>
            </a:r>
            <a:r>
              <a:rPr lang="es-CL" dirty="0" smtClean="0"/>
              <a:t/>
            </a:r>
            <a:br>
              <a:rPr lang="es-CL" dirty="0" smtClean="0"/>
            </a:br>
            <a:r>
              <a:rPr lang="es-CL" dirty="0" smtClean="0"/>
              <a:t>Propuesta de memoria</a:t>
            </a:r>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7</a:t>
            </a:fld>
            <a:endParaRPr lang="es-CL" dirty="0"/>
          </a:p>
        </p:txBody>
      </p:sp>
      <p:sp>
        <p:nvSpPr>
          <p:cNvPr id="7" name="6 Rectángulo"/>
          <p:cNvSpPr/>
          <p:nvPr/>
        </p:nvSpPr>
        <p:spPr>
          <a:xfrm>
            <a:off x="3566138" y="1700808"/>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Inscribir CC6908</a:t>
            </a:r>
            <a:endParaRPr lang="es-CL" sz="1300" dirty="0">
              <a:solidFill>
                <a:schemeClr val="bg1"/>
              </a:solidFill>
            </a:endParaRPr>
          </a:p>
        </p:txBody>
      </p:sp>
      <p:grpSp>
        <p:nvGrpSpPr>
          <p:cNvPr id="10" name="9 Grupo"/>
          <p:cNvGrpSpPr/>
          <p:nvPr/>
        </p:nvGrpSpPr>
        <p:grpSpPr>
          <a:xfrm>
            <a:off x="2752298" y="2705854"/>
            <a:ext cx="2887821" cy="590135"/>
            <a:chOff x="2771800" y="3137902"/>
            <a:chExt cx="3960440" cy="958969"/>
          </a:xfrm>
          <a:effectLst>
            <a:outerShdw blurRad="50800" dist="38100" dir="5400000" algn="t" rotWithShape="0">
              <a:prstClr val="black">
                <a:alpha val="40000"/>
              </a:prstClr>
            </a:outerShdw>
          </a:effectLst>
          <a:scene3d>
            <a:camera prst="orthographicFront">
              <a:rot lat="0" lon="0" rev="0"/>
            </a:camera>
            <a:lightRig rig="glow" dir="t">
              <a:rot lat="0" lon="0" rev="4800000"/>
            </a:lightRig>
          </a:scene3d>
        </p:grpSpPr>
        <p:sp>
          <p:nvSpPr>
            <p:cNvPr id="8" name="7 Rectángulo"/>
            <p:cNvSpPr/>
            <p:nvPr/>
          </p:nvSpPr>
          <p:spPr>
            <a:xfrm>
              <a:off x="5004048" y="3137902"/>
              <a:ext cx="1728192" cy="936104"/>
            </a:xfrm>
            <a:prstGeom prst="rect">
              <a:avLst/>
            </a:prstGeom>
            <a:ln>
              <a:noFill/>
            </a:ln>
            <a:effectLst>
              <a:outerShdw blurRad="190500" dist="228600" dir="2700000" algn="ctr">
                <a:srgbClr val="000000">
                  <a:alpha val="30000"/>
                </a:srgbClr>
              </a:outerShdw>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Seleccionar profesor guía</a:t>
              </a:r>
              <a:endParaRPr lang="es-CL" sz="1300" dirty="0">
                <a:solidFill>
                  <a:schemeClr val="bg1"/>
                </a:solidFill>
              </a:endParaRPr>
            </a:p>
          </p:txBody>
        </p:sp>
        <p:sp>
          <p:nvSpPr>
            <p:cNvPr id="9" name="8 Rectángulo"/>
            <p:cNvSpPr/>
            <p:nvPr/>
          </p:nvSpPr>
          <p:spPr>
            <a:xfrm>
              <a:off x="2771800" y="3160767"/>
              <a:ext cx="1728192" cy="936104"/>
            </a:xfrm>
            <a:prstGeom prst="rect">
              <a:avLst/>
            </a:prstGeom>
            <a:ln>
              <a:noFill/>
            </a:ln>
            <a:effectLst>
              <a:outerShdw blurRad="190500" dist="228600" dir="2700000" algn="ctr">
                <a:srgbClr val="000000">
                  <a:alpha val="30000"/>
                </a:srgbClr>
              </a:outerShdw>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Seleccionar tema de memoria</a:t>
              </a:r>
              <a:endParaRPr lang="es-CL" sz="1300" dirty="0">
                <a:solidFill>
                  <a:schemeClr val="bg1"/>
                </a:solidFill>
              </a:endParaRPr>
            </a:p>
          </p:txBody>
        </p:sp>
      </p:grpSp>
      <p:cxnSp>
        <p:nvCxnSpPr>
          <p:cNvPr id="12" name="11 Conector recto"/>
          <p:cNvCxnSpPr/>
          <p:nvPr/>
        </p:nvCxnSpPr>
        <p:spPr>
          <a:xfrm>
            <a:off x="2699792" y="2492896"/>
            <a:ext cx="29928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699792" y="3573016"/>
            <a:ext cx="29928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3566138" y="3866453"/>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Escribir propuesta</a:t>
            </a:r>
            <a:endParaRPr lang="es-CL" sz="1300" dirty="0">
              <a:solidFill>
                <a:schemeClr val="bg1"/>
              </a:solidFill>
            </a:endParaRPr>
          </a:p>
        </p:txBody>
      </p:sp>
      <p:sp>
        <p:nvSpPr>
          <p:cNvPr id="17" name="16 Rombo"/>
          <p:cNvSpPr/>
          <p:nvPr/>
        </p:nvSpPr>
        <p:spPr>
          <a:xfrm>
            <a:off x="3720280" y="4797152"/>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18" name="17 CuadroTexto"/>
          <p:cNvSpPr txBox="1"/>
          <p:nvPr/>
        </p:nvSpPr>
        <p:spPr>
          <a:xfrm>
            <a:off x="3794716" y="4963234"/>
            <a:ext cx="802984" cy="553998"/>
          </a:xfrm>
          <a:prstGeom prst="rect">
            <a:avLst/>
          </a:prstGeom>
          <a:noFill/>
        </p:spPr>
        <p:txBody>
          <a:bodyPr wrap="square" rtlCol="0">
            <a:spAutoFit/>
          </a:bodyPr>
          <a:lstStyle/>
          <a:p>
            <a:pPr algn="ctr"/>
            <a:r>
              <a:rPr lang="es-CL" sz="1000" dirty="0">
                <a:solidFill>
                  <a:srgbClr val="002060"/>
                </a:solidFill>
              </a:rPr>
              <a:t>Profesor </a:t>
            </a:r>
            <a:endParaRPr lang="es-CL" sz="1000" dirty="0" smtClean="0">
              <a:solidFill>
                <a:srgbClr val="002060"/>
              </a:solidFill>
            </a:endParaRPr>
          </a:p>
          <a:p>
            <a:pPr algn="ctr"/>
            <a:r>
              <a:rPr lang="es-CL" sz="1000" dirty="0" smtClean="0">
                <a:solidFill>
                  <a:srgbClr val="002060"/>
                </a:solidFill>
              </a:rPr>
              <a:t>guía</a:t>
            </a:r>
          </a:p>
          <a:p>
            <a:pPr algn="ctr"/>
            <a:r>
              <a:rPr lang="es-CL" sz="1000" dirty="0" smtClean="0">
                <a:solidFill>
                  <a:srgbClr val="002060"/>
                </a:solidFill>
              </a:rPr>
              <a:t>aprueba</a:t>
            </a:r>
            <a:endParaRPr lang="es-CL" sz="1000" dirty="0">
              <a:solidFill>
                <a:srgbClr val="002060"/>
              </a:solidFill>
            </a:endParaRPr>
          </a:p>
        </p:txBody>
      </p:sp>
      <p:sp>
        <p:nvSpPr>
          <p:cNvPr id="19" name="18 Rectángulo"/>
          <p:cNvSpPr/>
          <p:nvPr/>
        </p:nvSpPr>
        <p:spPr>
          <a:xfrm>
            <a:off x="5148064" y="4941168"/>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Entregar propuesta</a:t>
            </a:r>
            <a:endParaRPr lang="es-CL" sz="1300" dirty="0">
              <a:solidFill>
                <a:schemeClr val="bg1"/>
              </a:solidFill>
            </a:endParaRPr>
          </a:p>
        </p:txBody>
      </p:sp>
      <p:sp>
        <p:nvSpPr>
          <p:cNvPr id="20" name="19 Rombo"/>
          <p:cNvSpPr/>
          <p:nvPr/>
        </p:nvSpPr>
        <p:spPr>
          <a:xfrm>
            <a:off x="5302206" y="5661248"/>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22" name="21 CuadroTexto"/>
          <p:cNvSpPr txBox="1"/>
          <p:nvPr/>
        </p:nvSpPr>
        <p:spPr>
          <a:xfrm>
            <a:off x="5376642" y="5892224"/>
            <a:ext cx="802984" cy="369332"/>
          </a:xfrm>
          <a:prstGeom prst="rect">
            <a:avLst/>
          </a:prstGeom>
          <a:noFill/>
        </p:spPr>
        <p:txBody>
          <a:bodyPr wrap="square" rtlCol="0">
            <a:spAutoFit/>
          </a:bodyPr>
          <a:lstStyle/>
          <a:p>
            <a:pPr algn="ctr"/>
            <a:r>
              <a:rPr lang="es-CL" sz="900" dirty="0" smtClean="0">
                <a:solidFill>
                  <a:srgbClr val="002060"/>
                </a:solidFill>
              </a:rPr>
              <a:t>Propuesta aprobada</a:t>
            </a:r>
            <a:endParaRPr lang="es-CL" sz="900" dirty="0">
              <a:solidFill>
                <a:srgbClr val="002060"/>
              </a:solidFill>
            </a:endParaRPr>
          </a:p>
        </p:txBody>
      </p:sp>
      <p:cxnSp>
        <p:nvCxnSpPr>
          <p:cNvPr id="24" name="23 Conector recto de flecha"/>
          <p:cNvCxnSpPr>
            <a:stCxn id="7" idx="2"/>
          </p:cNvCxnSpPr>
          <p:nvPr/>
        </p:nvCxnSpPr>
        <p:spPr>
          <a:xfrm>
            <a:off x="4196208" y="2276872"/>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9" idx="0"/>
          </p:cNvCxnSpPr>
          <p:nvPr/>
        </p:nvCxnSpPr>
        <p:spPr>
          <a:xfrm>
            <a:off x="3382368" y="2492896"/>
            <a:ext cx="0" cy="2270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endCxn id="8" idx="0"/>
          </p:cNvCxnSpPr>
          <p:nvPr/>
        </p:nvCxnSpPr>
        <p:spPr>
          <a:xfrm>
            <a:off x="5010049" y="2492896"/>
            <a:ext cx="0" cy="2129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9" idx="2"/>
          </p:cNvCxnSpPr>
          <p:nvPr/>
        </p:nvCxnSpPr>
        <p:spPr>
          <a:xfrm>
            <a:off x="3382368" y="3295989"/>
            <a:ext cx="0" cy="2770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8" idx="2"/>
          </p:cNvCxnSpPr>
          <p:nvPr/>
        </p:nvCxnSpPr>
        <p:spPr>
          <a:xfrm>
            <a:off x="5010049" y="3281918"/>
            <a:ext cx="0" cy="291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endCxn id="14" idx="0"/>
          </p:cNvCxnSpPr>
          <p:nvPr/>
        </p:nvCxnSpPr>
        <p:spPr>
          <a:xfrm>
            <a:off x="4196208" y="3573016"/>
            <a:ext cx="0" cy="293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4" idx="2"/>
          </p:cNvCxnSpPr>
          <p:nvPr/>
        </p:nvCxnSpPr>
        <p:spPr>
          <a:xfrm>
            <a:off x="4196208" y="4442517"/>
            <a:ext cx="0" cy="354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endCxn id="19" idx="1"/>
          </p:cNvCxnSpPr>
          <p:nvPr/>
        </p:nvCxnSpPr>
        <p:spPr>
          <a:xfrm>
            <a:off x="4672136" y="5229200"/>
            <a:ext cx="4759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9" idx="2"/>
            <a:endCxn id="20" idx="0"/>
          </p:cNvCxnSpPr>
          <p:nvPr/>
        </p:nvCxnSpPr>
        <p:spPr>
          <a:xfrm>
            <a:off x="5778134" y="5517232"/>
            <a:ext cx="0"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angular"/>
          <p:cNvCxnSpPr>
            <a:endCxn id="14" idx="1"/>
          </p:cNvCxnSpPr>
          <p:nvPr/>
        </p:nvCxnSpPr>
        <p:spPr>
          <a:xfrm rot="10800000">
            <a:off x="3566138" y="4154486"/>
            <a:ext cx="154142" cy="1074715"/>
          </a:xfrm>
          <a:prstGeom prst="bentConnector3">
            <a:avLst>
              <a:gd name="adj1" fmla="val 24830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43 Rombo"/>
          <p:cNvSpPr/>
          <p:nvPr/>
        </p:nvSpPr>
        <p:spPr>
          <a:xfrm>
            <a:off x="2267744" y="5661248"/>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45" name="44 CuadroTexto"/>
          <p:cNvSpPr txBox="1"/>
          <p:nvPr/>
        </p:nvSpPr>
        <p:spPr>
          <a:xfrm>
            <a:off x="2342180" y="5909210"/>
            <a:ext cx="802984" cy="369332"/>
          </a:xfrm>
          <a:prstGeom prst="rect">
            <a:avLst/>
          </a:prstGeom>
          <a:noFill/>
        </p:spPr>
        <p:txBody>
          <a:bodyPr wrap="square" rtlCol="0">
            <a:spAutoFit/>
          </a:bodyPr>
          <a:lstStyle/>
          <a:p>
            <a:pPr algn="ctr"/>
            <a:r>
              <a:rPr lang="es-CL" sz="900" dirty="0" smtClean="0">
                <a:solidFill>
                  <a:srgbClr val="002060"/>
                </a:solidFill>
              </a:rPr>
              <a:t>Propuesta reprobada</a:t>
            </a:r>
            <a:endParaRPr lang="es-CL" sz="900" dirty="0">
              <a:solidFill>
                <a:srgbClr val="002060"/>
              </a:solidFill>
            </a:endParaRPr>
          </a:p>
        </p:txBody>
      </p:sp>
      <p:cxnSp>
        <p:nvCxnSpPr>
          <p:cNvPr id="47" name="46 Conector recto de flecha"/>
          <p:cNvCxnSpPr>
            <a:stCxn id="20" idx="1"/>
            <a:endCxn id="44" idx="3"/>
          </p:cNvCxnSpPr>
          <p:nvPr/>
        </p:nvCxnSpPr>
        <p:spPr>
          <a:xfrm flipH="1">
            <a:off x="3219600" y="6093296"/>
            <a:ext cx="208260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Elipse"/>
          <p:cNvSpPr/>
          <p:nvPr/>
        </p:nvSpPr>
        <p:spPr>
          <a:xfrm>
            <a:off x="2590280" y="1826822"/>
            <a:ext cx="32403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58" name="57 Grupo"/>
          <p:cNvGrpSpPr/>
          <p:nvPr/>
        </p:nvGrpSpPr>
        <p:grpSpPr>
          <a:xfrm>
            <a:off x="7452320" y="5931278"/>
            <a:ext cx="324036" cy="324036"/>
            <a:chOff x="7992380" y="1844824"/>
            <a:chExt cx="324036" cy="324036"/>
          </a:xfrm>
        </p:grpSpPr>
        <p:sp>
          <p:nvSpPr>
            <p:cNvPr id="56" name="55 Elipse"/>
            <p:cNvSpPr/>
            <p:nvPr/>
          </p:nvSpPr>
          <p:spPr>
            <a:xfrm>
              <a:off x="7992380" y="1844824"/>
              <a:ext cx="324036" cy="324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7" name="56 Elipse"/>
            <p:cNvSpPr/>
            <p:nvPr/>
          </p:nvSpPr>
          <p:spPr>
            <a:xfrm>
              <a:off x="8035289" y="1880828"/>
              <a:ext cx="238218" cy="2520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nvGrpSpPr>
          <p:cNvPr id="59" name="58 Grupo"/>
          <p:cNvGrpSpPr/>
          <p:nvPr/>
        </p:nvGrpSpPr>
        <p:grpSpPr>
          <a:xfrm>
            <a:off x="1115616" y="5949280"/>
            <a:ext cx="324036" cy="324036"/>
            <a:chOff x="7992380" y="1844824"/>
            <a:chExt cx="324036" cy="324036"/>
          </a:xfrm>
        </p:grpSpPr>
        <p:sp>
          <p:nvSpPr>
            <p:cNvPr id="60" name="59 Elipse"/>
            <p:cNvSpPr/>
            <p:nvPr/>
          </p:nvSpPr>
          <p:spPr>
            <a:xfrm>
              <a:off x="7992380" y="1844824"/>
              <a:ext cx="324036" cy="324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1" name="60 Elipse"/>
            <p:cNvSpPr/>
            <p:nvPr/>
          </p:nvSpPr>
          <p:spPr>
            <a:xfrm>
              <a:off x="8035289" y="1880828"/>
              <a:ext cx="238218" cy="2520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cxnSp>
        <p:nvCxnSpPr>
          <p:cNvPr id="63" name="62 Conector recto de flecha"/>
          <p:cNvCxnSpPr>
            <a:stCxn id="55" idx="6"/>
            <a:endCxn id="7" idx="1"/>
          </p:cNvCxnSpPr>
          <p:nvPr/>
        </p:nvCxnSpPr>
        <p:spPr>
          <a:xfrm>
            <a:off x="2914316" y="1988840"/>
            <a:ext cx="6518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44" idx="1"/>
            <a:endCxn id="60" idx="6"/>
          </p:cNvCxnSpPr>
          <p:nvPr/>
        </p:nvCxnSpPr>
        <p:spPr>
          <a:xfrm flipH="1">
            <a:off x="1439652" y="6093296"/>
            <a:ext cx="828092" cy="1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20" idx="3"/>
            <a:endCxn id="56" idx="2"/>
          </p:cNvCxnSpPr>
          <p:nvPr/>
        </p:nvCxnSpPr>
        <p:spPr>
          <a:xfrm>
            <a:off x="6254062" y="6093296"/>
            <a:ext cx="11982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1763688" y="6114201"/>
            <a:ext cx="401492" cy="246221"/>
          </a:xfrm>
          <a:prstGeom prst="rect">
            <a:avLst/>
          </a:prstGeom>
          <a:noFill/>
        </p:spPr>
        <p:txBody>
          <a:bodyPr wrap="square" rtlCol="0">
            <a:spAutoFit/>
          </a:bodyPr>
          <a:lstStyle/>
          <a:p>
            <a:pPr algn="ctr"/>
            <a:r>
              <a:rPr lang="es-CL" sz="1000" dirty="0" smtClean="0"/>
              <a:t>SI</a:t>
            </a:r>
            <a:endParaRPr lang="es-CL" sz="1000" dirty="0"/>
          </a:p>
        </p:txBody>
      </p:sp>
      <p:sp>
        <p:nvSpPr>
          <p:cNvPr id="69" name="68 CuadroTexto"/>
          <p:cNvSpPr txBox="1"/>
          <p:nvPr/>
        </p:nvSpPr>
        <p:spPr>
          <a:xfrm>
            <a:off x="1633965" y="4725144"/>
            <a:ext cx="1281851" cy="400110"/>
          </a:xfrm>
          <a:prstGeom prst="rect">
            <a:avLst/>
          </a:prstGeom>
          <a:noFill/>
        </p:spPr>
        <p:txBody>
          <a:bodyPr wrap="square" rtlCol="0">
            <a:spAutoFit/>
          </a:bodyPr>
          <a:lstStyle/>
          <a:p>
            <a:pPr algn="ctr"/>
            <a:r>
              <a:rPr lang="es-CL" sz="1000" dirty="0" smtClean="0"/>
              <a:t>NO</a:t>
            </a:r>
            <a:br>
              <a:rPr lang="es-CL" sz="1000" dirty="0" smtClean="0"/>
            </a:br>
            <a:r>
              <a:rPr lang="es-CL" sz="1000" dirty="0" smtClean="0"/>
              <a:t>(Observaciones)</a:t>
            </a:r>
            <a:endParaRPr lang="es-CL" sz="1000" dirty="0"/>
          </a:p>
        </p:txBody>
      </p:sp>
      <p:sp>
        <p:nvSpPr>
          <p:cNvPr id="70" name="69 CuadroTexto"/>
          <p:cNvSpPr txBox="1"/>
          <p:nvPr/>
        </p:nvSpPr>
        <p:spPr>
          <a:xfrm>
            <a:off x="6390208" y="6114201"/>
            <a:ext cx="401492" cy="246221"/>
          </a:xfrm>
          <a:prstGeom prst="rect">
            <a:avLst/>
          </a:prstGeom>
          <a:noFill/>
        </p:spPr>
        <p:txBody>
          <a:bodyPr wrap="square" rtlCol="0">
            <a:spAutoFit/>
          </a:bodyPr>
          <a:lstStyle/>
          <a:p>
            <a:pPr algn="ctr"/>
            <a:r>
              <a:rPr lang="es-CL" sz="1000" dirty="0" smtClean="0"/>
              <a:t>SI</a:t>
            </a:r>
            <a:endParaRPr lang="es-CL" sz="1000" dirty="0"/>
          </a:p>
        </p:txBody>
      </p:sp>
      <p:sp>
        <p:nvSpPr>
          <p:cNvPr id="71" name="70 CuadroTexto"/>
          <p:cNvSpPr txBox="1"/>
          <p:nvPr/>
        </p:nvSpPr>
        <p:spPr>
          <a:xfrm>
            <a:off x="3274357" y="5250106"/>
            <a:ext cx="401492" cy="246221"/>
          </a:xfrm>
          <a:prstGeom prst="rect">
            <a:avLst/>
          </a:prstGeom>
          <a:noFill/>
        </p:spPr>
        <p:txBody>
          <a:bodyPr wrap="square" rtlCol="0">
            <a:spAutoFit/>
          </a:bodyPr>
          <a:lstStyle/>
          <a:p>
            <a:pPr algn="ctr"/>
            <a:r>
              <a:rPr lang="es-CL" sz="1000" dirty="0" smtClean="0"/>
              <a:t>NO</a:t>
            </a:r>
            <a:endParaRPr lang="es-CL" sz="1000" dirty="0"/>
          </a:p>
        </p:txBody>
      </p:sp>
      <p:sp>
        <p:nvSpPr>
          <p:cNvPr id="72" name="71 CuadroTexto"/>
          <p:cNvSpPr txBox="1"/>
          <p:nvPr/>
        </p:nvSpPr>
        <p:spPr>
          <a:xfrm>
            <a:off x="4659620" y="6114201"/>
            <a:ext cx="401492" cy="246221"/>
          </a:xfrm>
          <a:prstGeom prst="rect">
            <a:avLst/>
          </a:prstGeom>
          <a:noFill/>
        </p:spPr>
        <p:txBody>
          <a:bodyPr wrap="square" rtlCol="0">
            <a:spAutoFit/>
          </a:bodyPr>
          <a:lstStyle/>
          <a:p>
            <a:pPr algn="ctr"/>
            <a:r>
              <a:rPr lang="es-CL" sz="1000" dirty="0" smtClean="0"/>
              <a:t>NO</a:t>
            </a:r>
            <a:endParaRPr lang="es-CL" sz="1000" dirty="0"/>
          </a:p>
        </p:txBody>
      </p:sp>
      <p:sp>
        <p:nvSpPr>
          <p:cNvPr id="73" name="72 CuadroTexto"/>
          <p:cNvSpPr txBox="1"/>
          <p:nvPr/>
        </p:nvSpPr>
        <p:spPr>
          <a:xfrm>
            <a:off x="4659620" y="5250106"/>
            <a:ext cx="401492" cy="246221"/>
          </a:xfrm>
          <a:prstGeom prst="rect">
            <a:avLst/>
          </a:prstGeom>
          <a:noFill/>
        </p:spPr>
        <p:txBody>
          <a:bodyPr wrap="square" rtlCol="0">
            <a:spAutoFit/>
          </a:bodyPr>
          <a:lstStyle/>
          <a:p>
            <a:pPr algn="ctr"/>
            <a:r>
              <a:rPr lang="es-CL" sz="1000" dirty="0" smtClean="0"/>
              <a:t>SI</a:t>
            </a:r>
            <a:endParaRPr lang="es-CL" sz="1000" dirty="0"/>
          </a:p>
        </p:txBody>
      </p:sp>
      <p:cxnSp>
        <p:nvCxnSpPr>
          <p:cNvPr id="75" name="74 Conector angular"/>
          <p:cNvCxnSpPr>
            <a:stCxn id="44" idx="0"/>
            <a:endCxn id="14" idx="1"/>
          </p:cNvCxnSpPr>
          <p:nvPr/>
        </p:nvCxnSpPr>
        <p:spPr>
          <a:xfrm rot="5400000" flipH="1" flipV="1">
            <a:off x="2401524" y="4496634"/>
            <a:ext cx="1506763" cy="822466"/>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9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a:t>
            </a:r>
            <a:br>
              <a:rPr lang="es-CL" dirty="0" smtClean="0"/>
            </a:br>
            <a:r>
              <a:rPr lang="es-CL" dirty="0" smtClean="0"/>
              <a:t>Contenido</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8</a:t>
            </a:fld>
            <a:endParaRPr lang="es-CL" dirty="0"/>
          </a:p>
        </p:txBody>
      </p:sp>
      <p:sp>
        <p:nvSpPr>
          <p:cNvPr id="35" name="TextBox 34"/>
          <p:cNvSpPr txBox="1"/>
          <p:nvPr/>
        </p:nvSpPr>
        <p:spPr>
          <a:xfrm>
            <a:off x="3923928" y="5750263"/>
            <a:ext cx="4144424" cy="707886"/>
          </a:xfrm>
          <a:prstGeom prst="rect">
            <a:avLst/>
          </a:prstGeom>
          <a:solidFill>
            <a:schemeClr val="bg1">
              <a:lumMod val="95000"/>
            </a:schemeClr>
          </a:solidFill>
        </p:spPr>
        <p:txBody>
          <a:bodyPr wrap="square" rtlCol="0">
            <a:spAutoFit/>
          </a:bodyPr>
          <a:lstStyle/>
          <a:p>
            <a:r>
              <a:rPr lang="es-CL" sz="2000" b="1" dirty="0" smtClean="0">
                <a:solidFill>
                  <a:srgbClr val="FFC000"/>
                </a:solidFill>
              </a:rPr>
              <a:t>Propuesta de Memoria</a:t>
            </a:r>
            <a:r>
              <a:rPr lang="es-CL" sz="2000" dirty="0" smtClean="0"/>
              <a:t>:</a:t>
            </a:r>
          </a:p>
          <a:p>
            <a:pPr algn="r"/>
            <a:r>
              <a:rPr lang="es-CL" sz="2000" dirty="0" smtClean="0"/>
              <a:t>Entre 5 y 10 páginas</a:t>
            </a:r>
            <a:endParaRPr lang="es-CL" sz="2000" dirty="0"/>
          </a:p>
        </p:txBody>
      </p:sp>
      <p:sp>
        <p:nvSpPr>
          <p:cNvPr id="12" name="5 Rectángulo redondeado"/>
          <p:cNvSpPr/>
          <p:nvPr/>
        </p:nvSpPr>
        <p:spPr>
          <a:xfrm>
            <a:off x="260358" y="1552696"/>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1. Introducción</a:t>
            </a:r>
            <a:endParaRPr lang="es-CL" sz="1500" dirty="0"/>
          </a:p>
        </p:txBody>
      </p:sp>
      <p:sp>
        <p:nvSpPr>
          <p:cNvPr id="13" name="5 Rectángulo redondeado"/>
          <p:cNvSpPr/>
          <p:nvPr/>
        </p:nvSpPr>
        <p:spPr>
          <a:xfrm>
            <a:off x="260358" y="2166139"/>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2. Situación Actual</a:t>
            </a:r>
            <a:endParaRPr lang="es-CL" sz="1500" dirty="0"/>
          </a:p>
        </p:txBody>
      </p:sp>
      <p:sp>
        <p:nvSpPr>
          <p:cNvPr id="14" name="5 Rectángulo redondeado"/>
          <p:cNvSpPr/>
          <p:nvPr/>
        </p:nvSpPr>
        <p:spPr>
          <a:xfrm>
            <a:off x="260358" y="2776197"/>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p:txBody>
      </p:sp>
      <p:sp>
        <p:nvSpPr>
          <p:cNvPr id="15" name="5 Rectángulo redondeado"/>
          <p:cNvSpPr/>
          <p:nvPr/>
        </p:nvSpPr>
        <p:spPr>
          <a:xfrm>
            <a:off x="620399" y="3390351"/>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3.1. Objetivo General</a:t>
            </a:r>
            <a:endParaRPr lang="es-CL" sz="1500" dirty="0"/>
          </a:p>
        </p:txBody>
      </p:sp>
      <p:sp>
        <p:nvSpPr>
          <p:cNvPr id="16" name="5 Rectángulo redondeado"/>
          <p:cNvSpPr/>
          <p:nvPr/>
        </p:nvSpPr>
        <p:spPr>
          <a:xfrm>
            <a:off x="620399" y="4004505"/>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3.2. Objetivos Específicos</a:t>
            </a:r>
            <a:endParaRPr lang="es-CL" sz="1500" dirty="0"/>
          </a:p>
        </p:txBody>
      </p:sp>
      <p:sp>
        <p:nvSpPr>
          <p:cNvPr id="17" name="5 Rectángulo redondeado"/>
          <p:cNvSpPr/>
          <p:nvPr/>
        </p:nvSpPr>
        <p:spPr>
          <a:xfrm>
            <a:off x="268518" y="5266731"/>
            <a:ext cx="2948070" cy="576064"/>
          </a:xfrm>
          <a:prstGeom prst="roundRect">
            <a:avLst/>
          </a:prstGeom>
          <a:solidFill>
            <a:srgbClr val="EA5036"/>
          </a:solidFill>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4</a:t>
            </a:r>
            <a:r>
              <a:rPr lang="es-CL" sz="1500" dirty="0"/>
              <a:t>. </a:t>
            </a:r>
            <a:r>
              <a:rPr lang="es-CL" sz="1500" dirty="0" smtClean="0"/>
              <a:t>Solución Propuesta</a:t>
            </a:r>
            <a:endParaRPr lang="es-CL" sz="1500" dirty="0"/>
          </a:p>
        </p:txBody>
      </p:sp>
      <p:sp>
        <p:nvSpPr>
          <p:cNvPr id="18" name="5 Rectángulo redondeado"/>
          <p:cNvSpPr/>
          <p:nvPr/>
        </p:nvSpPr>
        <p:spPr>
          <a:xfrm>
            <a:off x="255777" y="652534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19" name="5 Rectángulo redondeado"/>
          <p:cNvSpPr/>
          <p:nvPr/>
        </p:nvSpPr>
        <p:spPr>
          <a:xfrm>
            <a:off x="268518" y="5877272"/>
            <a:ext cx="2935330" cy="57606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5. Plan de Trabajo </a:t>
            </a:r>
            <a:r>
              <a:rPr lang="es-CL" sz="1200" dirty="0" smtClean="0"/>
              <a:t>(</a:t>
            </a:r>
            <a:r>
              <a:rPr lang="es-CL" sz="1200" b="1" dirty="0" smtClean="0"/>
              <a:t>Preliminar</a:t>
            </a:r>
            <a:r>
              <a:rPr lang="es-CL" sz="1200" dirty="0" smtClean="0"/>
              <a:t>)</a:t>
            </a:r>
            <a:endParaRPr lang="es-CL" sz="1200" dirty="0"/>
          </a:p>
        </p:txBody>
      </p:sp>
      <p:sp>
        <p:nvSpPr>
          <p:cNvPr id="20" name="5 Rectángulo redondeado"/>
          <p:cNvSpPr/>
          <p:nvPr/>
        </p:nvSpPr>
        <p:spPr>
          <a:xfrm>
            <a:off x="620398" y="4608536"/>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3.3. Evaluación</a:t>
            </a:r>
            <a:endParaRPr lang="es-CL" sz="1500" dirty="0"/>
          </a:p>
        </p:txBody>
      </p:sp>
    </p:spTree>
    <p:extLst>
      <p:ext uri="{BB962C8B-B14F-4D97-AF65-F5344CB8AC3E}">
        <p14:creationId xmlns:p14="http://schemas.microsoft.com/office/powerpoint/2010/main" val="2712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a:t>
            </a:r>
            <a:br>
              <a:rPr lang="es-CL" dirty="0" smtClean="0"/>
            </a:br>
            <a:r>
              <a:rPr lang="es-CL" dirty="0" smtClean="0"/>
              <a:t>Contenido</a:t>
            </a:r>
            <a:endParaRPr lang="es-CL" dirty="0">
              <a:solidFill>
                <a:srgbClr val="FFC000"/>
              </a:solidFill>
            </a:endParaRP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9</a:t>
            </a:fld>
            <a:endParaRPr lang="es-CL" dirty="0"/>
          </a:p>
        </p:txBody>
      </p:sp>
      <p:sp>
        <p:nvSpPr>
          <p:cNvPr id="11" name="5 Rectángulo redondeado"/>
          <p:cNvSpPr/>
          <p:nvPr/>
        </p:nvSpPr>
        <p:spPr>
          <a:xfrm>
            <a:off x="260358" y="1552696"/>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1. Introducción</a:t>
            </a:r>
            <a:endParaRPr lang="es-CL" sz="1500" dirty="0"/>
          </a:p>
        </p:txBody>
      </p:sp>
      <p:sp>
        <p:nvSpPr>
          <p:cNvPr id="12" name="5 Rectángulo redondeado"/>
          <p:cNvSpPr/>
          <p:nvPr/>
        </p:nvSpPr>
        <p:spPr>
          <a:xfrm>
            <a:off x="260358" y="2166139"/>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2. Situación Actual</a:t>
            </a:r>
            <a:endParaRPr lang="es-CL" sz="1500" dirty="0"/>
          </a:p>
        </p:txBody>
      </p:sp>
      <p:sp>
        <p:nvSpPr>
          <p:cNvPr id="13" name="5 Rectángulo redondeado"/>
          <p:cNvSpPr/>
          <p:nvPr/>
        </p:nvSpPr>
        <p:spPr>
          <a:xfrm>
            <a:off x="260358" y="2776197"/>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p:txBody>
      </p:sp>
      <p:sp>
        <p:nvSpPr>
          <p:cNvPr id="14" name="5 Rectángulo redondeado"/>
          <p:cNvSpPr/>
          <p:nvPr/>
        </p:nvSpPr>
        <p:spPr>
          <a:xfrm>
            <a:off x="620399" y="3390351"/>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3.1. Objetivo General</a:t>
            </a:r>
            <a:endParaRPr lang="es-CL" sz="1500" dirty="0"/>
          </a:p>
        </p:txBody>
      </p:sp>
      <p:sp>
        <p:nvSpPr>
          <p:cNvPr id="15" name="5 Rectángulo redondeado"/>
          <p:cNvSpPr/>
          <p:nvPr/>
        </p:nvSpPr>
        <p:spPr>
          <a:xfrm>
            <a:off x="620399" y="4004505"/>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3.2. Objetivos Específicos</a:t>
            </a:r>
            <a:endParaRPr lang="es-CL" sz="1500" dirty="0"/>
          </a:p>
        </p:txBody>
      </p:sp>
      <p:sp>
        <p:nvSpPr>
          <p:cNvPr id="16" name="5 Rectángulo redondeado"/>
          <p:cNvSpPr/>
          <p:nvPr/>
        </p:nvSpPr>
        <p:spPr>
          <a:xfrm>
            <a:off x="268518" y="5266731"/>
            <a:ext cx="2948070" cy="576064"/>
          </a:xfrm>
          <a:prstGeom prst="roundRect">
            <a:avLst/>
          </a:prstGeom>
          <a:solidFill>
            <a:srgbClr val="EA5036"/>
          </a:solidFill>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4</a:t>
            </a:r>
            <a:r>
              <a:rPr lang="es-CL" sz="1500" dirty="0"/>
              <a:t>. </a:t>
            </a:r>
            <a:r>
              <a:rPr lang="es-CL" sz="1500" dirty="0" smtClean="0"/>
              <a:t>Solución Propuesta</a:t>
            </a:r>
            <a:endParaRPr lang="es-CL" sz="1500" dirty="0"/>
          </a:p>
        </p:txBody>
      </p:sp>
      <p:sp>
        <p:nvSpPr>
          <p:cNvPr id="17" name="5 Rectángulo redondeado"/>
          <p:cNvSpPr/>
          <p:nvPr/>
        </p:nvSpPr>
        <p:spPr>
          <a:xfrm>
            <a:off x="255777" y="652534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22" name="5 Rectángulo redondeado"/>
          <p:cNvSpPr/>
          <p:nvPr/>
        </p:nvSpPr>
        <p:spPr>
          <a:xfrm>
            <a:off x="3347864" y="155269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¿En qué quieres trabajar? ¿Por qué? ¿Para qué?</a:t>
            </a:r>
          </a:p>
          <a:p>
            <a:r>
              <a:rPr lang="es-CL" sz="1600" dirty="0"/>
              <a:t> </a:t>
            </a:r>
            <a:r>
              <a:rPr lang="es-CL" sz="1600" dirty="0" smtClean="0"/>
              <a:t> </a:t>
            </a:r>
            <a:r>
              <a:rPr lang="es-CL" sz="1400" i="1" dirty="0" smtClean="0"/>
              <a:t>Contexto, Problema, Motivación, (Relevancia)</a:t>
            </a:r>
          </a:p>
        </p:txBody>
      </p:sp>
      <p:sp>
        <p:nvSpPr>
          <p:cNvPr id="23" name="5 Rectángulo redondeado"/>
          <p:cNvSpPr/>
          <p:nvPr/>
        </p:nvSpPr>
        <p:spPr>
          <a:xfrm>
            <a:off x="3347864" y="2166139"/>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¿Por qué hay trabajo (suficiente) por hacer?  </a:t>
            </a:r>
          </a:p>
          <a:p>
            <a:r>
              <a:rPr lang="es-CL" sz="1400" dirty="0" smtClean="0"/>
              <a:t>  </a:t>
            </a:r>
            <a:r>
              <a:rPr lang="es-CL" sz="1400" i="1" dirty="0" smtClean="0"/>
              <a:t>Soluciones existentes/limitaciones, Estado actual</a:t>
            </a:r>
            <a:endParaRPr lang="es-CL" sz="1400" i="1" dirty="0"/>
          </a:p>
        </p:txBody>
      </p:sp>
      <p:sp>
        <p:nvSpPr>
          <p:cNvPr id="25" name="5 Rectángulo redondeado"/>
          <p:cNvSpPr/>
          <p:nvPr/>
        </p:nvSpPr>
        <p:spPr>
          <a:xfrm>
            <a:off x="3347864" y="339035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¿Qué quieres lograr?</a:t>
            </a:r>
          </a:p>
          <a:p>
            <a:r>
              <a:rPr lang="es-CL" sz="1400" dirty="0"/>
              <a:t> </a:t>
            </a:r>
            <a:r>
              <a:rPr lang="es-CL" sz="1400" dirty="0" smtClean="0"/>
              <a:t> </a:t>
            </a:r>
            <a:r>
              <a:rPr lang="es-CL" sz="1400" i="1" dirty="0" smtClean="0"/>
              <a:t>Resumen de la meta principal del trabajo</a:t>
            </a:r>
          </a:p>
        </p:txBody>
      </p:sp>
      <p:sp>
        <p:nvSpPr>
          <p:cNvPr id="26" name="5 Rectángulo redondeado"/>
          <p:cNvSpPr/>
          <p:nvPr/>
        </p:nvSpPr>
        <p:spPr>
          <a:xfrm>
            <a:off x="3347864" y="4004505"/>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¿Cuáles son las metas?</a:t>
            </a:r>
          </a:p>
          <a:p>
            <a:r>
              <a:rPr lang="es-CL" sz="1400" i="1" dirty="0" smtClean="0"/>
              <a:t>  Una lista de metas que “suman” al objetivo general</a:t>
            </a:r>
            <a:endParaRPr lang="es-CL" sz="1400" i="1" dirty="0"/>
          </a:p>
        </p:txBody>
      </p:sp>
      <p:sp>
        <p:nvSpPr>
          <p:cNvPr id="21" name="TextBox 20"/>
          <p:cNvSpPr txBox="1"/>
          <p:nvPr/>
        </p:nvSpPr>
        <p:spPr>
          <a:xfrm>
            <a:off x="7524328" y="2166139"/>
            <a:ext cx="907580" cy="307777"/>
          </a:xfrm>
          <a:prstGeom prst="rect">
            <a:avLst/>
          </a:prstGeom>
          <a:noFill/>
        </p:spPr>
        <p:txBody>
          <a:bodyPr wrap="square" rtlCol="0">
            <a:spAutoFit/>
          </a:bodyPr>
          <a:lstStyle/>
          <a:p>
            <a:pPr algn="r"/>
            <a:r>
              <a:rPr lang="es-CL" sz="1400" dirty="0" smtClean="0"/>
              <a:t>1–2 pág.</a:t>
            </a:r>
            <a:endParaRPr lang="es-CL" sz="1400" dirty="0"/>
          </a:p>
        </p:txBody>
      </p:sp>
      <p:sp>
        <p:nvSpPr>
          <p:cNvPr id="24" name="TextBox 23"/>
          <p:cNvSpPr txBox="1"/>
          <p:nvPr/>
        </p:nvSpPr>
        <p:spPr>
          <a:xfrm>
            <a:off x="7162250" y="3390351"/>
            <a:ext cx="1226173" cy="307777"/>
          </a:xfrm>
          <a:prstGeom prst="rect">
            <a:avLst/>
          </a:prstGeom>
          <a:noFill/>
        </p:spPr>
        <p:txBody>
          <a:bodyPr wrap="square" rtlCol="0">
            <a:spAutoFit/>
          </a:bodyPr>
          <a:lstStyle/>
          <a:p>
            <a:pPr algn="r"/>
            <a:r>
              <a:rPr lang="es-CL" sz="1400" dirty="0" smtClean="0"/>
              <a:t>1 párrafo</a:t>
            </a:r>
            <a:endParaRPr lang="es-CL" sz="1400" dirty="0"/>
          </a:p>
        </p:txBody>
      </p:sp>
      <p:sp>
        <p:nvSpPr>
          <p:cNvPr id="28" name="TextBox 27"/>
          <p:cNvSpPr txBox="1"/>
          <p:nvPr/>
        </p:nvSpPr>
        <p:spPr>
          <a:xfrm>
            <a:off x="7162251" y="4004505"/>
            <a:ext cx="1195612" cy="307777"/>
          </a:xfrm>
          <a:prstGeom prst="rect">
            <a:avLst/>
          </a:prstGeom>
          <a:noFill/>
        </p:spPr>
        <p:txBody>
          <a:bodyPr wrap="square" rtlCol="0">
            <a:spAutoFit/>
          </a:bodyPr>
          <a:lstStyle/>
          <a:p>
            <a:pPr algn="r"/>
            <a:r>
              <a:rPr lang="es-CL" sz="1400" dirty="0" smtClean="0"/>
              <a:t>Una lista</a:t>
            </a:r>
            <a:endParaRPr lang="es-CL" sz="1400" dirty="0"/>
          </a:p>
        </p:txBody>
      </p:sp>
      <p:sp>
        <p:nvSpPr>
          <p:cNvPr id="30" name="5 Rectángulo redondeado"/>
          <p:cNvSpPr/>
          <p:nvPr/>
        </p:nvSpPr>
        <p:spPr>
          <a:xfrm>
            <a:off x="3347864" y="526673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a:t>
            </a:r>
            <a:r>
              <a:rPr lang="es-CL" sz="1400" b="1" u="sng" dirty="0" smtClean="0"/>
              <a:t>Cómo</a:t>
            </a:r>
            <a:r>
              <a:rPr lang="es-CL" sz="1400" dirty="0" smtClean="0"/>
              <a:t> vas a lograr el objetivo general?</a:t>
            </a:r>
          </a:p>
          <a:p>
            <a:r>
              <a:rPr lang="es-CL" sz="1600" i="1" dirty="0" smtClean="0"/>
              <a:t>  D</a:t>
            </a:r>
            <a:r>
              <a:rPr lang="es-CL" sz="1400" i="1" dirty="0" smtClean="0"/>
              <a:t>atos/algoritmos/lenguajes/métodos, etc., usados</a:t>
            </a:r>
            <a:endParaRPr lang="es-CL" sz="1400" i="1" dirty="0"/>
          </a:p>
        </p:txBody>
      </p:sp>
      <p:sp>
        <p:nvSpPr>
          <p:cNvPr id="20" name="5 Rectángulo redondeado"/>
          <p:cNvSpPr/>
          <p:nvPr/>
        </p:nvSpPr>
        <p:spPr>
          <a:xfrm>
            <a:off x="268518" y="5877272"/>
            <a:ext cx="2935330" cy="57606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s-CL" sz="1500" dirty="0"/>
              <a:t>5. Plan de Trabajo </a:t>
            </a:r>
            <a:r>
              <a:rPr lang="es-CL" sz="1200" dirty="0"/>
              <a:t>(</a:t>
            </a:r>
            <a:r>
              <a:rPr lang="es-CL" sz="1200" b="1" dirty="0"/>
              <a:t>Preliminar</a:t>
            </a:r>
            <a:r>
              <a:rPr lang="es-CL" sz="1200" dirty="0"/>
              <a:t>)</a:t>
            </a:r>
          </a:p>
        </p:txBody>
      </p:sp>
      <p:sp>
        <p:nvSpPr>
          <p:cNvPr id="27" name="5 Rectángulo redondeado"/>
          <p:cNvSpPr/>
          <p:nvPr/>
        </p:nvSpPr>
        <p:spPr>
          <a:xfrm>
            <a:off x="3347864" y="5877272"/>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¿Cuáles son los pasos a seguir?</a:t>
            </a:r>
          </a:p>
          <a:p>
            <a:r>
              <a:rPr lang="es-CL" sz="1400" i="1" dirty="0" smtClean="0"/>
              <a:t>  Lista preliminar de pasos para completar el trabajo</a:t>
            </a:r>
            <a:endParaRPr lang="es-CL" sz="1200" i="1" dirty="0"/>
          </a:p>
        </p:txBody>
      </p:sp>
      <p:sp>
        <p:nvSpPr>
          <p:cNvPr id="29" name="TextBox 28"/>
          <p:cNvSpPr txBox="1"/>
          <p:nvPr/>
        </p:nvSpPr>
        <p:spPr>
          <a:xfrm>
            <a:off x="7236296" y="5873176"/>
            <a:ext cx="1152128" cy="307777"/>
          </a:xfrm>
          <a:prstGeom prst="rect">
            <a:avLst/>
          </a:prstGeom>
          <a:noFill/>
        </p:spPr>
        <p:txBody>
          <a:bodyPr wrap="square" rtlCol="0">
            <a:spAutoFit/>
          </a:bodyPr>
          <a:lstStyle/>
          <a:p>
            <a:pPr algn="r"/>
            <a:r>
              <a:rPr lang="es-CL" sz="1400" dirty="0" smtClean="0"/>
              <a:t>Una lista</a:t>
            </a:r>
          </a:p>
        </p:txBody>
      </p:sp>
      <p:sp>
        <p:nvSpPr>
          <p:cNvPr id="32" name="TextBox 31"/>
          <p:cNvSpPr txBox="1"/>
          <p:nvPr/>
        </p:nvSpPr>
        <p:spPr>
          <a:xfrm>
            <a:off x="7236296" y="1552696"/>
            <a:ext cx="1195612" cy="307777"/>
          </a:xfrm>
          <a:prstGeom prst="rect">
            <a:avLst/>
          </a:prstGeom>
          <a:noFill/>
        </p:spPr>
        <p:txBody>
          <a:bodyPr wrap="square" rtlCol="0">
            <a:spAutoFit/>
          </a:bodyPr>
          <a:lstStyle/>
          <a:p>
            <a:pPr algn="r"/>
            <a:r>
              <a:rPr lang="es-CL" sz="1400" dirty="0" smtClean="0"/>
              <a:t>1–2 pág.</a:t>
            </a:r>
            <a:endParaRPr lang="es-CL" sz="1400" dirty="0"/>
          </a:p>
        </p:txBody>
      </p:sp>
      <p:sp>
        <p:nvSpPr>
          <p:cNvPr id="33" name="TextBox 32"/>
          <p:cNvSpPr txBox="1"/>
          <p:nvPr/>
        </p:nvSpPr>
        <p:spPr>
          <a:xfrm>
            <a:off x="7480844" y="5268588"/>
            <a:ext cx="907580" cy="307777"/>
          </a:xfrm>
          <a:prstGeom prst="rect">
            <a:avLst/>
          </a:prstGeom>
          <a:noFill/>
        </p:spPr>
        <p:txBody>
          <a:bodyPr wrap="square" rtlCol="0">
            <a:spAutoFit/>
          </a:bodyPr>
          <a:lstStyle/>
          <a:p>
            <a:pPr algn="r"/>
            <a:r>
              <a:rPr lang="es-CL" sz="1400" dirty="0" smtClean="0"/>
              <a:t>1–2 pág.</a:t>
            </a:r>
            <a:endParaRPr lang="es-CL" sz="1400" dirty="0"/>
          </a:p>
        </p:txBody>
      </p:sp>
      <p:sp>
        <p:nvSpPr>
          <p:cNvPr id="34" name="5 Rectángulo redondeado"/>
          <p:cNvSpPr/>
          <p:nvPr/>
        </p:nvSpPr>
        <p:spPr>
          <a:xfrm>
            <a:off x="620398" y="4608536"/>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3.3. Evaluación</a:t>
            </a:r>
            <a:endParaRPr lang="es-CL" sz="1500" dirty="0"/>
          </a:p>
        </p:txBody>
      </p:sp>
      <p:sp>
        <p:nvSpPr>
          <p:cNvPr id="35" name="5 Rectángulo redondeado"/>
          <p:cNvSpPr/>
          <p:nvPr/>
        </p:nvSpPr>
        <p:spPr>
          <a:xfrm>
            <a:off x="3347863" y="460853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¿Cómo se puede evaluar el trabajo?</a:t>
            </a:r>
          </a:p>
          <a:p>
            <a:r>
              <a:rPr lang="es-CL" sz="1400" i="1" dirty="0" smtClean="0"/>
              <a:t>  Unos párrafos explicado la forma de evaluar el trabajo.</a:t>
            </a:r>
            <a:endParaRPr lang="es-CL" sz="1400" i="1" dirty="0"/>
          </a:p>
        </p:txBody>
      </p:sp>
      <p:sp>
        <p:nvSpPr>
          <p:cNvPr id="36" name="TextBox 35"/>
          <p:cNvSpPr txBox="1"/>
          <p:nvPr/>
        </p:nvSpPr>
        <p:spPr>
          <a:xfrm>
            <a:off x="6804248" y="4608536"/>
            <a:ext cx="1553614" cy="307777"/>
          </a:xfrm>
          <a:prstGeom prst="rect">
            <a:avLst/>
          </a:prstGeom>
          <a:noFill/>
        </p:spPr>
        <p:txBody>
          <a:bodyPr wrap="square" rtlCol="0">
            <a:spAutoFit/>
          </a:bodyPr>
          <a:lstStyle/>
          <a:p>
            <a:pPr algn="r"/>
            <a:r>
              <a:rPr lang="es-CL" sz="1400" dirty="0" smtClean="0"/>
              <a:t>1–2 párrafos</a:t>
            </a:r>
            <a:endParaRPr lang="es-CL" sz="1400" dirty="0"/>
          </a:p>
        </p:txBody>
      </p:sp>
    </p:spTree>
    <p:extLst>
      <p:ext uri="{BB962C8B-B14F-4D97-AF65-F5344CB8AC3E}">
        <p14:creationId xmlns:p14="http://schemas.microsoft.com/office/powerpoint/2010/main" val="38653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1" grpId="0"/>
      <p:bldP spid="24" grpId="0"/>
      <p:bldP spid="28" grpId="0"/>
      <p:bldP spid="30" grpId="0" animBg="1"/>
      <p:bldP spid="27" grpId="0" animBg="1"/>
      <p:bldP spid="29" grpId="0"/>
      <p:bldP spid="32" grpId="0"/>
      <p:bldP spid="33" grpId="0"/>
      <p:bldP spid="35" grpId="0" animBg="1"/>
      <p:bldP spid="36" grpId="0"/>
    </p:bldLst>
  </p:timing>
</p:sld>
</file>

<file path=ppt/theme/theme1.xml><?xml version="1.0" encoding="utf-8"?>
<a:theme xmlns:a="http://schemas.openxmlformats.org/drawingml/2006/main" name="View">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38004</TotalTime>
  <Words>3257</Words>
  <Application>Microsoft Office PowerPoint</Application>
  <PresentationFormat>On-screen Show (4:3)</PresentationFormat>
  <Paragraphs>542</Paragraphs>
  <Slides>60</Slides>
  <Notes>1</Notes>
  <HiddenSlides>1</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View</vt:lpstr>
      <vt:lpstr>Trabajo de Título: Entregas</vt:lpstr>
      <vt:lpstr>Proceso y entregas</vt:lpstr>
      <vt:lpstr>Entregas del proceso  de titulación</vt:lpstr>
      <vt:lpstr> CC6908 (“E”): Propuesta de tema de memoria </vt:lpstr>
      <vt:lpstr>CC6908</vt:lpstr>
      <vt:lpstr>CC6908: Propuesta de memoria</vt:lpstr>
      <vt:lpstr>CC6908:  Propuesta de memoria</vt:lpstr>
      <vt:lpstr>Propuesta de tema de memoria: Contenido</vt:lpstr>
      <vt:lpstr>Propuesta de tema de memoria: Contenido</vt:lpstr>
      <vt:lpstr>Propuesta de tema de memoria:  Proceso</vt:lpstr>
      <vt:lpstr>Propuestas con observaciones</vt:lpstr>
      <vt:lpstr>Recomendaciones: Redacción </vt:lpstr>
      <vt:lpstr>Redaccion deficiente</vt:lpstr>
      <vt:lpstr>Redaccion deficiente</vt:lpstr>
      <vt:lpstr>Redacción mejor</vt:lpstr>
      <vt:lpstr>Pero necesita citas</vt:lpstr>
      <vt:lpstr>Usar citas para …</vt:lpstr>
      <vt:lpstr>Estilo mejorable para citas</vt:lpstr>
      <vt:lpstr>Mejor estilo para citas</vt:lpstr>
      <vt:lpstr>Apoyo con su escritura</vt:lpstr>
      <vt:lpstr>Validar la redacción</vt:lpstr>
      <vt:lpstr>Recomendaciones: Claridad </vt:lpstr>
      <vt:lpstr>Recomendaciones: Objetivos </vt:lpstr>
      <vt:lpstr>Objetivo general</vt:lpstr>
      <vt:lpstr>Objetivo general</vt:lpstr>
      <vt:lpstr>Objetivo general</vt:lpstr>
      <vt:lpstr>Objetivo general</vt:lpstr>
      <vt:lpstr>Objetivo general</vt:lpstr>
      <vt:lpstr>Recomendaciones: Validación </vt:lpstr>
      <vt:lpstr>Recomendaciones: Validación </vt:lpstr>
      <vt:lpstr>Evaluación: Criterios principales</vt:lpstr>
      <vt:lpstr>Evaluación: Resultado</vt:lpstr>
      <vt:lpstr> CC6908 (“E”): Informe final</vt:lpstr>
      <vt:lpstr>CC6908</vt:lpstr>
      <vt:lpstr>Informe final de CC6908</vt:lpstr>
      <vt:lpstr>Informe Final de CC6908</vt:lpstr>
      <vt:lpstr>Informe Final de CC6908</vt:lpstr>
      <vt:lpstr>Evaluación: Criterios principales</vt:lpstr>
      <vt:lpstr>Evaluación: Resultado</vt:lpstr>
      <vt:lpstr>CC6909 (“F”): El informe final de memoria</vt:lpstr>
      <vt:lpstr>Objetivos de Trabajo de Título (CC6909)</vt:lpstr>
      <vt:lpstr>Informe final de CC6909</vt:lpstr>
      <vt:lpstr>Una Buena Memoria</vt:lpstr>
      <vt:lpstr>Informe final de memoria:  Elementos Esperados</vt:lpstr>
      <vt:lpstr>Resumen</vt:lpstr>
      <vt:lpstr>Introducción</vt:lpstr>
      <vt:lpstr>Estado del Arte</vt:lpstr>
      <vt:lpstr>Solución</vt:lpstr>
      <vt:lpstr>Evaluación</vt:lpstr>
      <vt:lpstr>Conclusiones</vt:lpstr>
      <vt:lpstr>Evaluación: Criterios</vt:lpstr>
      <vt:lpstr>Evaluación: Resultado</vt:lpstr>
      <vt:lpstr>Examen de grado</vt:lpstr>
      <vt:lpstr>Informe final de CC6908</vt:lpstr>
      <vt:lpstr>Procedimiento de Titulación</vt:lpstr>
      <vt:lpstr>PowerPoint Presentation</vt:lpstr>
      <vt:lpstr>Nota de la Memoria</vt:lpstr>
      <vt:lpstr>Aviso sobre prórrogas</vt:lpstr>
      <vt:lpstr>Prórrogas tienen que ser bien justificadas para ser aprobadas</vt:lpstr>
      <vt:lpstr>¡Mucha Suerte!</vt:lpstr>
    </vt:vector>
  </TitlesOfParts>
  <Company>U. de Chile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de Titulación: Hitos</dc:title>
  <dc:creator>cecilia</dc:creator>
  <cp:lastModifiedBy>aidhog</cp:lastModifiedBy>
  <cp:revision>1155</cp:revision>
  <dcterms:created xsi:type="dcterms:W3CDTF">2009-10-16T12:16:16Z</dcterms:created>
  <dcterms:modified xsi:type="dcterms:W3CDTF">2022-09-01T00:46:52Z</dcterms:modified>
</cp:coreProperties>
</file>