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6" r:id="rId1"/>
  </p:sldMasterIdLst>
  <p:notesMasterIdLst>
    <p:notesMasterId r:id="rId37"/>
  </p:notesMasterIdLst>
  <p:sldIdLst>
    <p:sldId id="256" r:id="rId2"/>
    <p:sldId id="286" r:id="rId3"/>
    <p:sldId id="258" r:id="rId4"/>
    <p:sldId id="259" r:id="rId5"/>
    <p:sldId id="312" r:id="rId6"/>
    <p:sldId id="289" r:id="rId7"/>
    <p:sldId id="288" r:id="rId8"/>
    <p:sldId id="261" r:id="rId9"/>
    <p:sldId id="263" r:id="rId10"/>
    <p:sldId id="285" r:id="rId11"/>
    <p:sldId id="277" r:id="rId12"/>
    <p:sldId id="279" r:id="rId13"/>
    <p:sldId id="280" r:id="rId14"/>
    <p:sldId id="291" r:id="rId15"/>
    <p:sldId id="300" r:id="rId16"/>
    <p:sldId id="306" r:id="rId17"/>
    <p:sldId id="301" r:id="rId18"/>
    <p:sldId id="303" r:id="rId19"/>
    <p:sldId id="304" r:id="rId20"/>
    <p:sldId id="305" r:id="rId21"/>
    <p:sldId id="317" r:id="rId22"/>
    <p:sldId id="318" r:id="rId23"/>
    <p:sldId id="319" r:id="rId24"/>
    <p:sldId id="313" r:id="rId25"/>
    <p:sldId id="315" r:id="rId26"/>
    <p:sldId id="314" r:id="rId27"/>
    <p:sldId id="293" r:id="rId28"/>
    <p:sldId id="296" r:id="rId29"/>
    <p:sldId id="307" r:id="rId30"/>
    <p:sldId id="298" r:id="rId31"/>
    <p:sldId id="316" r:id="rId32"/>
    <p:sldId id="320" r:id="rId33"/>
    <p:sldId id="321" r:id="rId34"/>
    <p:sldId id="322" r:id="rId35"/>
    <p:sldId id="27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6FF"/>
    <a:srgbClr val="006600"/>
    <a:srgbClr val="EA5036"/>
    <a:srgbClr val="699B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ACEE9-E761-4C6F-8CA1-EBD61BBBED07}" type="datetimeFigureOut">
              <a:rPr lang="es-ES" smtClean="0"/>
              <a:pPr/>
              <a:t>10/08/2022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1702C-95BA-4564-AADB-CEBF233A5D4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61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702C-95BA-4564-AADB-CEBF233A5D4F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69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CDF62249-4187-42DC-A261-0CBFE444DE41}" type="datetime1">
              <a:rPr lang="es-ES" smtClean="0"/>
              <a:t>10/08/2022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901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5734-EAB5-4819-8831-8320DD88DE73}" type="datetime1">
              <a:rPr lang="es-ES" smtClean="0"/>
              <a:t>10/08/2022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24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9872-30F9-4929-89B8-2AE4A6E7F19B}" type="datetime1">
              <a:rPr lang="es-ES" smtClean="0"/>
              <a:t>10/08/2022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90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35F7-0DCA-4086-85CA-64554C9D9567}" type="datetime1">
              <a:rPr lang="es-ES" smtClean="0"/>
              <a:t>10/08/2022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9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15B6-F351-4D9B-82F0-0B952C55C1F3}" type="datetime1">
              <a:rPr lang="es-ES" smtClean="0"/>
              <a:t>10/08/2022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853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827-9B02-4C6B-840D-C962A6528DF2}" type="datetime1">
              <a:rPr lang="es-ES" smtClean="0"/>
              <a:t>10/08/2022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07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D004-C4AB-4948-8CE6-24842FD533B1}" type="datetime1">
              <a:rPr lang="es-ES" smtClean="0"/>
              <a:t>10/08/2022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5496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D004-C4AB-4948-8CE6-24842FD533B1}" type="datetime1">
              <a:rPr lang="es-ES" smtClean="0"/>
              <a:t>10/08/2022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6694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814D-CEAB-4778-AC35-9CC249403BD5}" type="datetime1">
              <a:rPr lang="es-ES" smtClean="0"/>
              <a:t>10/08/2022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54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8D18-3C3E-409E-82F0-537AB3F1D9E0}" type="datetime1">
              <a:rPr lang="es-ES" smtClean="0"/>
              <a:t>10/08/2022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75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6FC-4DE7-4B1E-8806-87DEB4BEDA43}" type="datetime1">
              <a:rPr lang="es-ES" smtClean="0"/>
              <a:t>10/08/2022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6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5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5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7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EE10D004-C4AB-4948-8CE6-24842FD533B1}" type="datetime1">
              <a:rPr lang="es-ES" smtClean="0"/>
              <a:pPr/>
              <a:t>10/08/2022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6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s-ES" dirty="0" smtClean="0"/>
              <a:t>Introducción al Trabajo de Título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6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40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accent6">
              <a:lumMod val="75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400" kern="1200" spc="10" baseline="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85000"/>
              <a:lumOff val="15000"/>
            </a:schemeClr>
          </a:solidFill>
          <a:latin typeface="Berlin Sans FB" panose="020E0602020502020306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85000"/>
              <a:lumOff val="15000"/>
            </a:schemeClr>
          </a:solidFill>
          <a:latin typeface="Berlin Sans FB" panose="020E0602020502020306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85000"/>
              <a:lumOff val="15000"/>
            </a:schemeClr>
          </a:solidFill>
          <a:latin typeface="Berlin Sans FB" panose="020E0602020502020306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85000"/>
              <a:lumOff val="15000"/>
            </a:schemeClr>
          </a:solidFill>
          <a:latin typeface="Berlin Sans FB" panose="020E0602020502020306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c.uchile.cl/node/118" TargetMode="External"/><Relationship Id="rId2" Type="http://schemas.openxmlformats.org/officeDocument/2006/relationships/hyperlink" Target="https://www.dcc.uchile.cl/programa-magister-ciencias-mencion-computaci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scuela.ingenieria.uchile.cl/pregrado/informacion-para-estudiantes/calendario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dcc.uchile.cl/titulacion/doku.ph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iki.dcc.uchile.cl/titulacion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c.uchile.cl/ajp" TargetMode="External"/><Relationship Id="rId2" Type="http://schemas.openxmlformats.org/officeDocument/2006/relationships/hyperlink" Target="https://www.dcc.uchile.cl/profesores_dcc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scuela.ingenieria.uchile.cl/pregrado/informacion-para-estudiantes/calendarios" TargetMode="External"/><Relationship Id="rId2" Type="http://schemas.openxmlformats.org/officeDocument/2006/relationships/hyperlink" Target="https://ucampus.uchile.c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q.cadcc.cl/es/latest/Titulacion/ingenieria/" TargetMode="External"/><Relationship Id="rId4" Type="http://schemas.openxmlformats.org/officeDocument/2006/relationships/hyperlink" Target="https://wiki.dcc.uchile.cl/titulacion/doku.php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rmadillolab.ing.uchile.cl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Trabajo de Título: Hitos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Aidan</a:t>
            </a:r>
            <a:r>
              <a:rPr lang="es-CL" dirty="0" smtClean="0"/>
              <a:t> </a:t>
            </a:r>
            <a:r>
              <a:rPr lang="es-CL" dirty="0" err="1" smtClean="0"/>
              <a:t>Hogan</a:t>
            </a:r>
            <a:endParaRPr lang="es-CL" dirty="0" smtClean="0"/>
          </a:p>
          <a:p>
            <a:r>
              <a:rPr lang="es-CL" dirty="0" smtClean="0"/>
              <a:t>(Basado en los </a:t>
            </a:r>
            <a:r>
              <a:rPr lang="es-CL" dirty="0" err="1" smtClean="0"/>
              <a:t>slides</a:t>
            </a:r>
            <a:r>
              <a:rPr lang="es-CL" dirty="0" smtClean="0"/>
              <a:t> de María Cecilia </a:t>
            </a:r>
            <a:r>
              <a:rPr lang="es-CL" dirty="0" err="1" smtClean="0"/>
              <a:t>Bastarrica</a:t>
            </a:r>
            <a:r>
              <a:rPr lang="es-CL" dirty="0" smtClean="0"/>
              <a:t>)</a:t>
            </a:r>
          </a:p>
          <a:p>
            <a:r>
              <a:rPr lang="en-GB" b="1" dirty="0" smtClean="0"/>
              <a:t>CC6908-1</a:t>
            </a:r>
            <a:endParaRPr lang="es-C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Doble Titulación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25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Doble Titulación</a:t>
            </a:r>
            <a:endParaRPr lang="es-CL" dirty="0"/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Doble Titulación (dos especialidades)</a:t>
            </a:r>
          </a:p>
          <a:p>
            <a:r>
              <a:rPr lang="es-CL" dirty="0" smtClean="0"/>
              <a:t>Doble Titulación (magíster)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0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100" dirty="0"/>
              <a:t>Doble Titulación: </a:t>
            </a:r>
            <a:br>
              <a:rPr lang="es-CL" sz="4100" dirty="0"/>
            </a:br>
            <a:r>
              <a:rPr lang="es-CL" sz="4100" dirty="0"/>
              <a:t>dos especialidades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dirty="0" smtClean="0"/>
              <a:t>Memoria con contribución para ambas especialidades</a:t>
            </a:r>
          </a:p>
          <a:p>
            <a:pPr lvl="1"/>
            <a:r>
              <a:rPr lang="es-CL" sz="2200" dirty="0" smtClean="0"/>
              <a:t>Propuesta aprobada en ambos departamentos</a:t>
            </a:r>
          </a:p>
          <a:p>
            <a:r>
              <a:rPr lang="es-CL" dirty="0" smtClean="0"/>
              <a:t>Un profesor guía en cada departamento</a:t>
            </a:r>
          </a:p>
          <a:p>
            <a:r>
              <a:rPr lang="es-CL" dirty="0" smtClean="0"/>
              <a:t>Inscribir </a:t>
            </a:r>
          </a:p>
          <a:p>
            <a:pPr lvl="1"/>
            <a:r>
              <a:rPr lang="es-CL" sz="2200" dirty="0" smtClean="0"/>
              <a:t>Introducción al Trabajo de Título en ambas especialidades</a:t>
            </a:r>
          </a:p>
          <a:p>
            <a:pPr lvl="1"/>
            <a:r>
              <a:rPr lang="es-CL" sz="2200" dirty="0" smtClean="0"/>
              <a:t>Trabajo de Título solo en una de las especialidades</a:t>
            </a:r>
          </a:p>
          <a:p>
            <a:pPr lvl="1"/>
            <a:r>
              <a:rPr lang="es-CL" sz="2200" dirty="0" smtClean="0"/>
              <a:t>Avisar en ambas especialidades para que consideren al guía de la otra especialidad al fijar la comisión</a:t>
            </a:r>
          </a:p>
          <a:p>
            <a:r>
              <a:rPr lang="es-CL" dirty="0" smtClean="0"/>
              <a:t>Hay una única defensa con …</a:t>
            </a:r>
          </a:p>
          <a:p>
            <a:pPr lvl="1"/>
            <a:r>
              <a:rPr lang="es-CL" sz="2200" dirty="0" smtClean="0"/>
              <a:t>los dos profesores guía</a:t>
            </a:r>
          </a:p>
          <a:p>
            <a:pPr lvl="1"/>
            <a:r>
              <a:rPr lang="es-CL" sz="2200" dirty="0" smtClean="0"/>
              <a:t>otros dos profesores de la comisión</a:t>
            </a:r>
          </a:p>
          <a:p>
            <a:pPr lvl="1"/>
            <a:r>
              <a:rPr lang="es-CL" sz="2200" dirty="0" smtClean="0"/>
              <a:t>actas separadas posiblemente con una nota de titulación distinta para cada especialidad (distinta nota de presentación)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5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100" dirty="0"/>
              <a:t>Doble Titulación: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sz="4100" dirty="0"/>
              <a:t>ingeniería y </a:t>
            </a:r>
            <a:r>
              <a:rPr lang="es-CL" sz="4100" dirty="0" smtClean="0"/>
              <a:t>magíster </a:t>
            </a:r>
            <a:r>
              <a:rPr lang="es-CL" sz="4100" dirty="0"/>
              <a:t>en ciencias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946405" y="1828801"/>
            <a:ext cx="6446520" cy="4336503"/>
          </a:xfrm>
        </p:spPr>
        <p:txBody>
          <a:bodyPr>
            <a:normAutofit lnSpcReduction="10000"/>
          </a:bodyPr>
          <a:lstStyle/>
          <a:p>
            <a:r>
              <a:rPr lang="es-CL" sz="2500" dirty="0" smtClean="0"/>
              <a:t>Congelar ingeniería</a:t>
            </a:r>
          </a:p>
          <a:p>
            <a:r>
              <a:rPr lang="es-CL" sz="2500" dirty="0" smtClean="0"/>
              <a:t>Postular al magíster</a:t>
            </a:r>
          </a:p>
          <a:p>
            <a:pPr lvl="1"/>
            <a:r>
              <a:rPr lang="es-CL" sz="2200" dirty="0" smtClean="0"/>
              <a:t>Licenciatura tramitada</a:t>
            </a:r>
          </a:p>
          <a:p>
            <a:pPr lvl="1"/>
            <a:r>
              <a:rPr lang="es-CL" sz="2200" dirty="0" smtClean="0"/>
              <a:t>“Buenos alumnos”</a:t>
            </a:r>
          </a:p>
          <a:p>
            <a:pPr lvl="2"/>
            <a:r>
              <a:rPr lang="es-CL" sz="1900" dirty="0" smtClean="0"/>
              <a:t>Buenas notas (5,0 referencial; promedio licenciatura)</a:t>
            </a:r>
          </a:p>
          <a:p>
            <a:pPr lvl="2"/>
            <a:r>
              <a:rPr lang="es-CL" sz="1900" dirty="0" smtClean="0"/>
              <a:t>Y/o una buena carta de recomendación</a:t>
            </a:r>
          </a:p>
          <a:p>
            <a:r>
              <a:rPr lang="es-CL" sz="2500" dirty="0"/>
              <a:t>Cursar Metodología de la Investigación</a:t>
            </a:r>
          </a:p>
          <a:p>
            <a:r>
              <a:rPr lang="es-CL" sz="2500" dirty="0"/>
              <a:t>Cursar algún curso obligatorio del </a:t>
            </a:r>
            <a:r>
              <a:rPr lang="es-CL" sz="2500" dirty="0" smtClean="0"/>
              <a:t>magíster </a:t>
            </a:r>
            <a:r>
              <a:rPr lang="es-CL" sz="2500" dirty="0"/>
              <a:t>si no los hubiesen cursado</a:t>
            </a:r>
          </a:p>
          <a:p>
            <a:pPr lvl="1"/>
            <a:r>
              <a:rPr lang="es-CL" sz="2200" dirty="0"/>
              <a:t>90 </a:t>
            </a:r>
            <a:r>
              <a:rPr lang="es-CL" sz="2200" dirty="0" err="1" smtClean="0"/>
              <a:t>UDs</a:t>
            </a:r>
            <a:r>
              <a:rPr lang="es-CL" sz="2200" dirty="0" smtClean="0"/>
              <a:t> </a:t>
            </a:r>
            <a:r>
              <a:rPr lang="es-CL" sz="2200" dirty="0"/>
              <a:t>de </a:t>
            </a:r>
            <a:r>
              <a:rPr lang="es-CL" sz="2200" dirty="0" smtClean="0"/>
              <a:t>cursos </a:t>
            </a:r>
            <a:r>
              <a:rPr lang="es-CL" sz="2200" dirty="0" smtClean="0">
                <a:solidFill>
                  <a:schemeClr val="accent4">
                    <a:lumMod val="75000"/>
                  </a:schemeClr>
                </a:solidFill>
              </a:rPr>
              <a:t>[1,2]</a:t>
            </a:r>
            <a:endParaRPr lang="es-CL" sz="2200" dirty="0"/>
          </a:p>
          <a:p>
            <a:pPr marL="274320" lvl="1" indent="0">
              <a:buNone/>
            </a:pPr>
            <a:endParaRPr lang="es-CL" sz="22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107504" y="6113774"/>
            <a:ext cx="810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>
              <a:buNone/>
            </a:pPr>
            <a:r>
              <a:rPr lang="es-CL" sz="1600" dirty="0" smtClean="0">
                <a:solidFill>
                  <a:schemeClr val="accent4">
                    <a:lumMod val="75000"/>
                  </a:schemeClr>
                </a:solidFill>
              </a:rPr>
              <a:t>[1] </a:t>
            </a:r>
            <a:r>
              <a:rPr lang="en-US" sz="1600" dirty="0">
                <a:hlinkClick r:id="rId2"/>
              </a:rPr>
              <a:t>https://www.dcc.uchile.cl/programa-magister-ciencias-mencion-computacion</a:t>
            </a:r>
            <a:endParaRPr lang="es-CL" sz="1600" dirty="0"/>
          </a:p>
          <a:p>
            <a:pPr marL="274320" lvl="1" indent="0">
              <a:buNone/>
            </a:pPr>
            <a:r>
              <a:rPr lang="es-CL" sz="1600" dirty="0" smtClean="0">
                <a:solidFill>
                  <a:schemeClr val="accent4">
                    <a:lumMod val="75000"/>
                  </a:schemeClr>
                </a:solidFill>
              </a:rPr>
              <a:t>[2] 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://www.dcc.uchile.cl/node/118</a:t>
            </a:r>
            <a:endParaRPr lang="es-CL" sz="1600" dirty="0"/>
          </a:p>
          <a:p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5805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100" dirty="0"/>
              <a:t>Doble Titulación: </a:t>
            </a:r>
            <a:br>
              <a:rPr lang="es-CL" sz="4100" dirty="0"/>
            </a:br>
            <a:r>
              <a:rPr lang="es-CL" sz="4100" dirty="0"/>
              <a:t>ingeniería y </a:t>
            </a:r>
            <a:r>
              <a:rPr lang="es-CL" sz="4100" dirty="0" smtClean="0"/>
              <a:t>magíster </a:t>
            </a:r>
            <a:r>
              <a:rPr lang="es-CL" sz="4100" dirty="0"/>
              <a:t>en ciencias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sz="2500" dirty="0"/>
              <a:t>Cursar </a:t>
            </a:r>
          </a:p>
          <a:p>
            <a:pPr lvl="1">
              <a:lnSpc>
                <a:spcPct val="90000"/>
              </a:lnSpc>
            </a:pPr>
            <a:r>
              <a:rPr lang="es-CL" sz="2000" dirty="0"/>
              <a:t>Tesis I: propuesta de tesis (aprobada) + charla de tesis I</a:t>
            </a:r>
          </a:p>
          <a:p>
            <a:pPr lvl="1">
              <a:lnSpc>
                <a:spcPct val="90000"/>
              </a:lnSpc>
            </a:pPr>
            <a:r>
              <a:rPr lang="es-CL" sz="2000" dirty="0"/>
              <a:t>Tesis II: charla de tesis II + entrega final del </a:t>
            </a:r>
            <a:r>
              <a:rPr lang="es-CL" sz="2000" dirty="0" smtClean="0"/>
              <a:t>informe</a:t>
            </a:r>
            <a:endParaRPr lang="es-CL" sz="2500" dirty="0" smtClean="0"/>
          </a:p>
          <a:p>
            <a:r>
              <a:rPr lang="es-CL" sz="2500" dirty="0" smtClean="0"/>
              <a:t>Comisión </a:t>
            </a:r>
            <a:r>
              <a:rPr lang="es-CL" sz="2500" dirty="0"/>
              <a:t>de tesis</a:t>
            </a:r>
          </a:p>
          <a:p>
            <a:pPr lvl="1"/>
            <a:r>
              <a:rPr lang="es-CL" sz="2000" dirty="0"/>
              <a:t>Profesor guía + dos integrantes locales + un profesor externo</a:t>
            </a:r>
          </a:p>
          <a:p>
            <a:pPr lvl="1"/>
            <a:r>
              <a:rPr lang="es-CL" sz="2000" dirty="0"/>
              <a:t>Se fija al entregar el documento final</a:t>
            </a:r>
          </a:p>
          <a:p>
            <a:r>
              <a:rPr lang="es-CL" sz="2500" dirty="0" smtClean="0"/>
              <a:t>En la defensa se obtienen ambos títulos</a:t>
            </a:r>
            <a:endParaRPr lang="es-CL" sz="2500" dirty="0"/>
          </a:p>
          <a:p>
            <a:pPr lvl="1"/>
            <a:r>
              <a:rPr lang="es-CL" sz="2200" dirty="0" smtClean="0"/>
              <a:t>Nota de ingeniería</a:t>
            </a:r>
          </a:p>
          <a:p>
            <a:pPr lvl="2"/>
            <a:r>
              <a:rPr lang="es-CL" sz="1900" dirty="0" smtClean="0"/>
              <a:t>2/3 presentación + 1/3 memoria (tesis)</a:t>
            </a:r>
          </a:p>
          <a:p>
            <a:pPr lvl="1"/>
            <a:r>
              <a:rPr lang="es-CL" sz="2200" dirty="0" smtClean="0"/>
              <a:t>Nota de magíster</a:t>
            </a:r>
            <a:endParaRPr lang="es-CL" sz="2200" dirty="0"/>
          </a:p>
          <a:p>
            <a:pPr lvl="2"/>
            <a:r>
              <a:rPr lang="es-CL" sz="1900" dirty="0" smtClean="0"/>
              <a:t>1/2 </a:t>
            </a:r>
            <a:r>
              <a:rPr lang="es-CL" sz="1900" dirty="0"/>
              <a:t>presentación + </a:t>
            </a:r>
            <a:r>
              <a:rPr lang="es-CL" sz="1900" dirty="0" smtClean="0"/>
              <a:t>1/2 </a:t>
            </a:r>
            <a:r>
              <a:rPr lang="es-CL" sz="1900" dirty="0"/>
              <a:t>tesis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4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100" dirty="0"/>
              <a:t>Doble Titulación: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sz="4100" dirty="0"/>
              <a:t>ingeniería y </a:t>
            </a:r>
            <a:r>
              <a:rPr lang="es-CL" sz="4100" dirty="0" smtClean="0"/>
              <a:t>magíster </a:t>
            </a:r>
            <a:r>
              <a:rPr lang="es-CL" sz="4100" dirty="0"/>
              <a:t>en ciencias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15</a:t>
            </a:fld>
            <a:endParaRPr lang="es-E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99159"/>
              </p:ext>
            </p:extLst>
          </p:nvPr>
        </p:nvGraphicFramePr>
        <p:xfrm>
          <a:off x="395536" y="2412464"/>
          <a:ext cx="7776864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564"/>
                <a:gridCol w="2880976"/>
                <a:gridCol w="2916324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Memoria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Magíster</a:t>
                      </a:r>
                      <a:r>
                        <a:rPr lang="es-CL" baseline="0" dirty="0" smtClean="0"/>
                        <a:t> (d. </a:t>
                      </a:r>
                      <a:r>
                        <a:rPr lang="es-CL" baseline="0" dirty="0" err="1" smtClean="0"/>
                        <a:t>titul</a:t>
                      </a:r>
                      <a:r>
                        <a:rPr lang="es-CL" baseline="0" dirty="0" smtClean="0"/>
                        <a:t>.)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i="1" dirty="0" smtClean="0"/>
                        <a:t>Trabajo</a:t>
                      </a:r>
                      <a:r>
                        <a:rPr lang="es-CL" b="0" i="1" baseline="0" dirty="0" smtClean="0"/>
                        <a:t> de título:</a:t>
                      </a:r>
                      <a:endParaRPr lang="es-CL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1 semestre</a:t>
                      </a:r>
                      <a:endParaRPr lang="es-C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Mínimo</a:t>
                      </a:r>
                      <a:r>
                        <a:rPr lang="es-CL" b="0" baseline="0" dirty="0" smtClean="0"/>
                        <a:t>: 1 semestre Típico: 2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s-CL" b="0" baseline="0" dirty="0" smtClean="0"/>
                        <a:t>4 semestres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i="1" dirty="0" smtClean="0"/>
                        <a:t>Alcance:</a:t>
                      </a:r>
                      <a:endParaRPr lang="es-CL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Ingeniería</a:t>
                      </a:r>
                      <a:r>
                        <a:rPr lang="es-CL" b="0" baseline="0" dirty="0" smtClean="0"/>
                        <a:t> y/o Investigación</a:t>
                      </a:r>
                      <a:endParaRPr lang="es-C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Investigación</a:t>
                      </a:r>
                      <a:endParaRPr lang="es-CL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i="1" dirty="0" smtClean="0"/>
                        <a:t>Tema:</a:t>
                      </a:r>
                      <a:endParaRPr lang="es-CL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Más concreto</a:t>
                      </a:r>
                      <a:endParaRPr lang="es-C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Menos concreto</a:t>
                      </a:r>
                      <a:endParaRPr lang="es-CL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i="1" dirty="0" smtClean="0"/>
                        <a:t>Contribución: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/>
                        <a:t>No es necesario avanzar</a:t>
                      </a:r>
                      <a:r>
                        <a:rPr lang="es-CL" b="0" baseline="0" dirty="0" smtClean="0"/>
                        <a:t> el estado del arte</a:t>
                      </a:r>
                      <a:endParaRPr lang="es-CL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/>
                        <a:t>Se</a:t>
                      </a:r>
                      <a:r>
                        <a:rPr lang="es-CL" b="0" baseline="0" dirty="0" smtClean="0"/>
                        <a:t> espera un avance en el estado del arte</a:t>
                      </a:r>
                      <a:endParaRPr lang="es-CL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i="1" dirty="0" smtClean="0"/>
                        <a:t>Resultado:</a:t>
                      </a:r>
                      <a:endParaRPr lang="es-CL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Informe más</a:t>
                      </a:r>
                      <a:r>
                        <a:rPr lang="es-CL" b="0" baseline="0" dirty="0" smtClean="0"/>
                        <a:t> corto</a:t>
                      </a:r>
                      <a:endParaRPr lang="es-C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Tesis más amplia</a:t>
                      </a:r>
                      <a:endParaRPr lang="es-CL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i="1" dirty="0" smtClean="0"/>
                        <a:t>Defensa:</a:t>
                      </a:r>
                      <a:endParaRPr lang="es-CL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Sin profesor</a:t>
                      </a:r>
                      <a:r>
                        <a:rPr lang="es-CL" b="0" baseline="0" dirty="0" smtClean="0"/>
                        <a:t> externo</a:t>
                      </a:r>
                      <a:endParaRPr lang="es-C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Con profesor externo</a:t>
                      </a:r>
                      <a:endParaRPr lang="es-CL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4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Plazos y trámites</a:t>
            </a:r>
            <a:endParaRPr lang="es-C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2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Plazos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Los plazos son definidos por la escuela y no son negociables en general</a:t>
            </a:r>
          </a:p>
          <a:p>
            <a:r>
              <a:rPr lang="es-CL" dirty="0" smtClean="0"/>
              <a:t>Se publica el calendario oficial de XX6908 (E) y XX6909 (F) en la semana 4 en general </a:t>
            </a:r>
            <a:r>
              <a:rPr lang="es-CL" dirty="0" smtClean="0">
                <a:solidFill>
                  <a:schemeClr val="accent4">
                    <a:lumMod val="75000"/>
                  </a:schemeClr>
                </a:solidFill>
              </a:rPr>
              <a:t>[1]</a:t>
            </a:r>
          </a:p>
          <a:p>
            <a:r>
              <a:rPr lang="es-CL" dirty="0" smtClean="0"/>
              <a:t>También en </a:t>
            </a:r>
            <a:r>
              <a:rPr lang="es-CL" dirty="0" err="1" smtClean="0"/>
              <a:t>UCampus</a:t>
            </a:r>
            <a:r>
              <a:rPr lang="es-CL" dirty="0" smtClean="0"/>
              <a:t> pueden encontrar los plazos correspondientes y más información sobre los pasos que hay que seguir …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107504" y="611377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>
              <a:buNone/>
            </a:pPr>
            <a:r>
              <a:rPr lang="es-CL" sz="1600" dirty="0" smtClean="0">
                <a:solidFill>
                  <a:schemeClr val="accent4">
                    <a:lumMod val="75000"/>
                  </a:schemeClr>
                </a:solidFill>
              </a:rPr>
              <a:t>[1]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escuela.ingenieria.uchile.cl/pregrado/informacion-para-estudiantes/calendarios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4867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Ucampus</a:t>
            </a:r>
            <a:r>
              <a:rPr lang="es-CL" dirty="0" smtClean="0"/>
              <a:t> (I)</a:t>
            </a: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068880" cy="466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16016" y="548680"/>
            <a:ext cx="3312368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¡Es importante tramitar la licenciatura lo antes posible!</a:t>
            </a:r>
          </a:p>
          <a:p>
            <a:pPr algn="ctr"/>
            <a:r>
              <a:rPr lang="es-CL" dirty="0" smtClean="0"/>
              <a:t>Demora mucho tiempo.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7827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Ucampus</a:t>
            </a:r>
            <a:r>
              <a:rPr lang="es-CL" dirty="0" smtClean="0"/>
              <a:t> (II)</a:t>
            </a: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19</a:t>
            </a:fld>
            <a:endParaRPr lang="es-E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32857"/>
            <a:ext cx="7996872" cy="368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1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Proceso Estándar de Titulación</a:t>
            </a:r>
            <a:endParaRPr lang="es-CL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48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Ucampus</a:t>
            </a:r>
            <a:r>
              <a:rPr lang="es-CL" dirty="0" smtClean="0"/>
              <a:t> (III)</a:t>
            </a: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20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2" y="2100613"/>
            <a:ext cx="7979325" cy="171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4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Caminos Alternativos de Titulación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96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Vía Rápida</a:t>
            </a:r>
            <a:endParaRPr lang="es-CL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L" dirty="0" smtClean="0"/>
              <a:t>Toda la memoria en un solo semestre</a:t>
            </a:r>
          </a:p>
          <a:p>
            <a:r>
              <a:rPr lang="es-CL" dirty="0" smtClean="0"/>
              <a:t>Quienes tengan trabajo muy adelantado </a:t>
            </a:r>
          </a:p>
          <a:p>
            <a:pPr lvl="1"/>
            <a:r>
              <a:rPr lang="es-CL" dirty="0" smtClean="0"/>
              <a:t>desarrollo del trabajo</a:t>
            </a:r>
          </a:p>
          <a:p>
            <a:pPr lvl="1"/>
            <a:r>
              <a:rPr lang="es-CL" dirty="0" smtClean="0"/>
              <a:t>documento de la memoria</a:t>
            </a:r>
          </a:p>
          <a:p>
            <a:r>
              <a:rPr lang="es-CL" dirty="0" smtClean="0"/>
              <a:t>Durante la primera semana de clases, se debe presentar el documento de memoria con el avance</a:t>
            </a:r>
          </a:p>
          <a:p>
            <a:r>
              <a:rPr lang="es-CL" dirty="0" smtClean="0"/>
              <a:t>Se espera que contenga </a:t>
            </a:r>
          </a:p>
          <a:p>
            <a:pPr lvl="1"/>
            <a:r>
              <a:rPr lang="es-CL" dirty="0" smtClean="0"/>
              <a:t>todo lo exigido al informe final de CC6908</a:t>
            </a:r>
          </a:p>
          <a:p>
            <a:pPr lvl="1"/>
            <a:r>
              <a:rPr lang="es-CL" dirty="0" smtClean="0"/>
              <a:t>avance comprobable del desarrollo del trabajo de título</a:t>
            </a:r>
          </a:p>
          <a:p>
            <a:pPr lvl="1"/>
            <a:r>
              <a:rPr lang="es-CL" dirty="0" smtClean="0"/>
              <a:t>un documento que reporte todo lo anterior</a:t>
            </a:r>
          </a:p>
          <a:p>
            <a:pPr lvl="2"/>
            <a:r>
              <a:rPr lang="es-CL" dirty="0" smtClean="0"/>
              <a:t>en general tiene entre 12 y 25 páginas</a:t>
            </a:r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9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Prórroga (Excepcional)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Existe la posibilidad de pedir prórroga para la entrega final de la memoria completa</a:t>
            </a:r>
          </a:p>
          <a:p>
            <a:r>
              <a:rPr lang="es-CL" dirty="0" smtClean="0"/>
              <a:t>Es necesario tener una causa justificada</a:t>
            </a:r>
          </a:p>
          <a:p>
            <a:r>
              <a:rPr lang="es-CL" dirty="0" smtClean="0"/>
              <a:t>El profesor guía debe respaldar la solicitud de prórroga</a:t>
            </a:r>
          </a:p>
          <a:p>
            <a:r>
              <a:rPr lang="es-CL" dirty="0" smtClean="0"/>
              <a:t>La prórroga normal</a:t>
            </a:r>
          </a:p>
          <a:p>
            <a:pPr lvl="1"/>
            <a:r>
              <a:rPr lang="es-CL" sz="2200" dirty="0" smtClean="0"/>
              <a:t>dura 4 u 8 semanas</a:t>
            </a:r>
          </a:p>
          <a:p>
            <a:pPr lvl="1"/>
            <a:r>
              <a:rPr lang="es-CL" sz="2200" dirty="0" smtClean="0"/>
              <a:t>es (no) aprobada por el coordinador de titulación</a:t>
            </a:r>
          </a:p>
          <a:p>
            <a:r>
              <a:rPr lang="es-CL" dirty="0" smtClean="0"/>
              <a:t>Una segunda prórroga solo puede ser autorizada por la Escuela de Ingeniería</a:t>
            </a: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1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Próxima entrega</a:t>
            </a:r>
            <a:endParaRPr lang="es-C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9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Propuesta de Memoria: Proceso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Se entrega la semana 7</a:t>
            </a:r>
          </a:p>
          <a:p>
            <a:r>
              <a:rPr lang="es-CL" dirty="0"/>
              <a:t>Firmada por el profesor guía y por el alumno</a:t>
            </a:r>
          </a:p>
          <a:p>
            <a:r>
              <a:rPr lang="es-CL" dirty="0"/>
              <a:t>Entre 5 y 10 páginas</a:t>
            </a:r>
          </a:p>
          <a:p>
            <a:endParaRPr lang="es-CL" dirty="0"/>
          </a:p>
          <a:p>
            <a:r>
              <a:rPr lang="es-CL" dirty="0"/>
              <a:t>Aprobado, reprobado, observaciones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0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Propuesta de Memoria: Estructura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Introducción/Motivación</a:t>
            </a:r>
          </a:p>
          <a:p>
            <a:r>
              <a:rPr lang="es-CL" dirty="0" smtClean="0"/>
              <a:t>Situación Actual</a:t>
            </a:r>
          </a:p>
          <a:p>
            <a:r>
              <a:rPr lang="es-CL" dirty="0" smtClean="0"/>
              <a:t>Objetivos</a:t>
            </a:r>
          </a:p>
          <a:p>
            <a:pPr lvl="1"/>
            <a:r>
              <a:rPr lang="es-CL" dirty="0" smtClean="0"/>
              <a:t>Un objetivo general</a:t>
            </a:r>
          </a:p>
          <a:p>
            <a:pPr lvl="1"/>
            <a:r>
              <a:rPr lang="es-CL" dirty="0" smtClean="0"/>
              <a:t>Una lista de objetivos específicos</a:t>
            </a:r>
          </a:p>
          <a:p>
            <a:pPr lvl="1"/>
            <a:r>
              <a:rPr lang="es-CL" dirty="0" smtClean="0"/>
              <a:t>Evaluación</a:t>
            </a:r>
          </a:p>
          <a:p>
            <a:r>
              <a:rPr lang="es-CL" dirty="0" smtClean="0"/>
              <a:t>Solución Propuesta</a:t>
            </a:r>
          </a:p>
          <a:p>
            <a:r>
              <a:rPr lang="es-CL" dirty="0" smtClean="0">
                <a:solidFill>
                  <a:schemeClr val="bg1">
                    <a:lumMod val="65000"/>
                  </a:schemeClr>
                </a:solidFill>
              </a:rPr>
              <a:t>Plan de Trabajo </a:t>
            </a:r>
            <a:r>
              <a:rPr lang="es-CL" sz="2000" dirty="0" smtClean="0">
                <a:solidFill>
                  <a:schemeClr val="bg1">
                    <a:lumMod val="65000"/>
                  </a:schemeClr>
                </a:solidFill>
              </a:rPr>
              <a:t>(opcional)</a:t>
            </a:r>
          </a:p>
          <a:p>
            <a:r>
              <a:rPr lang="es-CL" dirty="0" smtClean="0"/>
              <a:t>Referencias bibliográficas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88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Encontrar un tema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67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Tema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Recomendación: encontrar un tema y un profesor guía antes de la semana 4</a:t>
            </a:r>
          </a:p>
          <a:p>
            <a:r>
              <a:rPr lang="es-CL" dirty="0" smtClean="0"/>
              <a:t>Un alumno puede proponer un tema y encontrar un profesor guía</a:t>
            </a:r>
          </a:p>
          <a:p>
            <a:r>
              <a:rPr lang="es-CL" dirty="0" smtClean="0"/>
              <a:t>Un alumno puede hablar con los profesores guías del DCC para ver cuáles son los temas que tienen disponibles</a:t>
            </a: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0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Estadísticas (Otoño 2019)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29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68" y="1916832"/>
            <a:ext cx="5585048" cy="422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7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¿Qué es una Memoria?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Una memoria es un trabajo típico de ingeniería en computación </a:t>
            </a:r>
            <a:r>
              <a:rPr lang="es-CL" dirty="0" smtClean="0">
                <a:solidFill>
                  <a:schemeClr val="accent4">
                    <a:lumMod val="75000"/>
                  </a:schemeClr>
                </a:solidFill>
              </a:rPr>
              <a:t>[1]</a:t>
            </a:r>
          </a:p>
          <a:p>
            <a:pPr lvl="1"/>
            <a:r>
              <a:rPr lang="es-CL" dirty="0" smtClean="0"/>
              <a:t>resolución de un problema aplicando ciencias de la computación</a:t>
            </a:r>
          </a:p>
          <a:p>
            <a:pPr lvl="1"/>
            <a:r>
              <a:rPr lang="es-CL" dirty="0" smtClean="0"/>
              <a:t>trabajo que puede abordar un ingeniero en computación pero no alguien con menor formación</a:t>
            </a:r>
          </a:p>
          <a:p>
            <a:pPr lvl="1"/>
            <a:r>
              <a:rPr lang="es-ES" dirty="0"/>
              <a:t>es acorde con un trabajo de un semestre</a:t>
            </a:r>
            <a:endParaRPr lang="es-CL" dirty="0" smtClean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83001" y="6381328"/>
            <a:ext cx="8100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>
              <a:buNone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[1]</a:t>
            </a:r>
            <a:r>
              <a:rPr lang="en-US" sz="1600" dirty="0" smtClean="0"/>
              <a:t>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wiki.dcc.uchile.cl/titulacion/doku.php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Wiki Titulación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https://wiki.dcc.uchile.cl/titulacion</a:t>
            </a:r>
            <a:r>
              <a:rPr lang="es-CL" dirty="0" smtClean="0">
                <a:hlinkClick r:id="rId2"/>
              </a:rPr>
              <a:t>/</a:t>
            </a:r>
            <a:endParaRPr lang="es-CL" dirty="0" smtClean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30</a:t>
            </a:fld>
            <a:endParaRPr lang="es-E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05" y="2601638"/>
            <a:ext cx="6929988" cy="425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¿Con qué profesor trabajar?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000" dirty="0" smtClean="0"/>
              <a:t>Profesor del DCC (p.ej., AJC </a:t>
            </a:r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</a:rPr>
              <a:t>[1]</a:t>
            </a:r>
            <a:r>
              <a:rPr lang="es-CL" sz="2000" dirty="0" smtClean="0"/>
              <a:t> o AJP </a:t>
            </a:r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</a:rPr>
              <a:t>[2]</a:t>
            </a:r>
            <a:r>
              <a:rPr lang="es-CL" sz="2000" dirty="0" smtClean="0"/>
              <a:t>)</a:t>
            </a:r>
          </a:p>
          <a:p>
            <a:pPr lvl="1"/>
            <a:r>
              <a:rPr lang="es-CL" sz="1800" dirty="0" smtClean="0"/>
              <a:t>Si se tiene un profesor guía de otro departamento, igual se requiere un </a:t>
            </a:r>
            <a:r>
              <a:rPr lang="es-CL" sz="1800" dirty="0" err="1" smtClean="0"/>
              <a:t>co</a:t>
            </a:r>
            <a:r>
              <a:rPr lang="es-CL" sz="1800" dirty="0" smtClean="0"/>
              <a:t>-guía del DCC</a:t>
            </a:r>
          </a:p>
          <a:p>
            <a:r>
              <a:rPr lang="es-CL" sz="2000" dirty="0" smtClean="0"/>
              <a:t>Alguien interesado en el tema</a:t>
            </a:r>
          </a:p>
          <a:p>
            <a:pPr lvl="1"/>
            <a:r>
              <a:rPr lang="es-CL" sz="1800" dirty="0" smtClean="0"/>
              <a:t>El tema lo propone el alumno y el profesor acepta</a:t>
            </a:r>
          </a:p>
          <a:p>
            <a:pPr lvl="1"/>
            <a:r>
              <a:rPr lang="es-CL" sz="1800" dirty="0" smtClean="0"/>
              <a:t>El tema lo propone el profesor y el alumno acepta</a:t>
            </a:r>
          </a:p>
          <a:p>
            <a:r>
              <a:rPr lang="es-CL" sz="2000" dirty="0" smtClean="0"/>
              <a:t>Afinidad personal</a:t>
            </a:r>
          </a:p>
          <a:p>
            <a:r>
              <a:rPr lang="es-CL" sz="2000" dirty="0" smtClean="0"/>
              <a:t>Disponibilidad de tiempo para guiar la memoria</a:t>
            </a:r>
          </a:p>
          <a:p>
            <a:r>
              <a:rPr lang="es-CL" sz="2000" dirty="0" smtClean="0"/>
              <a:t>Coincidencia de estilos de guía</a:t>
            </a:r>
          </a:p>
          <a:p>
            <a:pPr lvl="1"/>
            <a:r>
              <a:rPr lang="es-CL" sz="1800" dirty="0" smtClean="0"/>
              <a:t>Muy involucrado o que brinda más libertad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31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83001" y="6042774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>
              <a:buNone/>
            </a:pPr>
            <a:r>
              <a:rPr lang="es-CL" sz="1600" dirty="0" smtClean="0">
                <a:solidFill>
                  <a:schemeClr val="accent4">
                    <a:lumMod val="75000"/>
                  </a:schemeClr>
                </a:solidFill>
              </a:rPr>
              <a:t>[1]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www.dcc.uchile.cl/profesores_dcc</a:t>
            </a:r>
            <a:endParaRPr lang="en-US" sz="1600" dirty="0" smtClean="0"/>
          </a:p>
          <a:p>
            <a:pPr marL="274320" lvl="1" indent="0">
              <a:buNone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[2] </a:t>
            </a:r>
            <a:r>
              <a:rPr lang="en-US" sz="1600" dirty="0">
                <a:hlinkClick r:id="rId3"/>
              </a:rPr>
              <a:t>https://www.dcc.uchile.cl/ajp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s-CL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Recursos</a:t>
            </a:r>
            <a:endParaRPr lang="es-C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¿Cómo puedo resolver mi duda?</a:t>
            </a:r>
            <a:endParaRPr lang="es-C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6404" y="1828801"/>
            <a:ext cx="7081980" cy="4351337"/>
          </a:xfrm>
        </p:spPr>
        <p:txBody>
          <a:bodyPr>
            <a:normAutofit/>
          </a:bodyPr>
          <a:lstStyle/>
          <a:p>
            <a:r>
              <a:rPr lang="es-CL" sz="2000" dirty="0" smtClean="0"/>
              <a:t>Si tiene que ver con los plazos o el proceso </a:t>
            </a:r>
            <a:r>
              <a:rPr lang="es-CL" sz="2000" i="1" dirty="0" smtClean="0"/>
              <a:t>administrativo</a:t>
            </a:r>
            <a:r>
              <a:rPr lang="es-CL" sz="2000" dirty="0" smtClean="0"/>
              <a:t>, primero revisar </a:t>
            </a:r>
            <a:r>
              <a:rPr lang="es-CL" sz="2000" dirty="0" err="1" smtClean="0"/>
              <a:t>UCampus</a:t>
            </a:r>
            <a:r>
              <a:rPr lang="es-CL" sz="2000" dirty="0" smtClean="0"/>
              <a:t> </a:t>
            </a:r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</a:rPr>
              <a:t>[1]</a:t>
            </a:r>
            <a:r>
              <a:rPr lang="es-CL" sz="2000" dirty="0" smtClean="0"/>
              <a:t>, los calendarios </a:t>
            </a:r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</a:rPr>
              <a:t>[2]</a:t>
            </a:r>
            <a:r>
              <a:rPr lang="es-CL" sz="2000" dirty="0" smtClean="0"/>
              <a:t>, y la wiki </a:t>
            </a:r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</a:rPr>
              <a:t>[3]</a:t>
            </a:r>
            <a:r>
              <a:rPr lang="es-CL" sz="2000" dirty="0" smtClean="0"/>
              <a:t>. También hay una guía </a:t>
            </a:r>
            <a:r>
              <a:rPr lang="es-CL" sz="2000" u="sng" dirty="0" smtClean="0"/>
              <a:t>extra-oficial</a:t>
            </a:r>
            <a:r>
              <a:rPr lang="es-CL" sz="2000" dirty="0" smtClean="0"/>
              <a:t> del </a:t>
            </a:r>
            <a:r>
              <a:rPr lang="es-CL" sz="2000" dirty="0" err="1" smtClean="0"/>
              <a:t>CaDCC</a:t>
            </a:r>
            <a:r>
              <a:rPr lang="es-CL" sz="2000" dirty="0"/>
              <a:t> </a:t>
            </a:r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</a:rPr>
              <a:t>[4]</a:t>
            </a:r>
            <a:r>
              <a:rPr lang="es-CL" sz="2000" dirty="0" smtClean="0"/>
              <a:t>. Si no puedes encontrar la respuesta, mejor preguntarle a Sandra, Carolina o Maribel en el DCC.</a:t>
            </a:r>
          </a:p>
          <a:p>
            <a:r>
              <a:rPr lang="es-CL" sz="2000" dirty="0" smtClean="0"/>
              <a:t>Si tiene que ver con </a:t>
            </a:r>
            <a:r>
              <a:rPr lang="es-CL" sz="2000" i="1" dirty="0" smtClean="0"/>
              <a:t>algo académico y general del ‘E’</a:t>
            </a:r>
            <a:r>
              <a:rPr lang="es-CL" sz="2000" dirty="0" smtClean="0"/>
              <a:t>, algo independiente de un tema particular, preguntarme por el foro de ser posible, sino, por correo personal.</a:t>
            </a:r>
          </a:p>
          <a:p>
            <a:r>
              <a:rPr lang="es-CL" sz="2000" dirty="0" smtClean="0"/>
              <a:t>Si tiene que ver específicamente </a:t>
            </a:r>
            <a:r>
              <a:rPr lang="es-CL" sz="2000" i="1" dirty="0" smtClean="0"/>
              <a:t>con el tema</a:t>
            </a:r>
            <a:r>
              <a:rPr lang="es-CL" sz="2000" dirty="0" smtClean="0"/>
              <a:t>, preguntarle al profesor guía (y </a:t>
            </a:r>
            <a:r>
              <a:rPr lang="es-CL" sz="2000" dirty="0" err="1" smtClean="0"/>
              <a:t>co</a:t>
            </a:r>
            <a:r>
              <a:rPr lang="es-CL" sz="2000" dirty="0" smtClean="0"/>
              <a:t>-guía).</a:t>
            </a:r>
            <a:endParaRPr lang="es-CL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33</a:t>
            </a:fld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83001" y="5508814"/>
            <a:ext cx="81003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>
              <a:buNone/>
            </a:pPr>
            <a:r>
              <a:rPr lang="es-CL" sz="1600" dirty="0" smtClean="0">
                <a:solidFill>
                  <a:schemeClr val="accent4">
                    <a:lumMod val="75000"/>
                  </a:schemeClr>
                </a:solidFill>
              </a:rPr>
              <a:t>[1] </a:t>
            </a:r>
            <a:r>
              <a:rPr lang="en-US" sz="1600" dirty="0">
                <a:hlinkClick r:id="rId2"/>
              </a:rPr>
              <a:t>https://ucampus.uchile.cl/</a:t>
            </a:r>
            <a:endParaRPr lang="es-CL" sz="1600" dirty="0"/>
          </a:p>
          <a:p>
            <a:pPr marL="274320" lvl="1" indent="0">
              <a:buNone/>
            </a:pPr>
            <a:r>
              <a:rPr lang="es-CL" sz="1600" dirty="0" smtClean="0">
                <a:solidFill>
                  <a:schemeClr val="accent4">
                    <a:lumMod val="75000"/>
                  </a:schemeClr>
                </a:solidFill>
              </a:rPr>
              <a:t>[2]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escuela.ingenieria.uchile.cl/pregrado/informacion-para-estudiantes/calendarios</a:t>
            </a:r>
            <a:endParaRPr lang="en-US" sz="1600" dirty="0" smtClean="0"/>
          </a:p>
          <a:p>
            <a:pPr marL="274320" lvl="1" indent="0">
              <a:buNone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[3]</a:t>
            </a:r>
            <a:r>
              <a:rPr lang="en-US" sz="1600" dirty="0" smtClean="0"/>
              <a:t>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wiki.dcc.uchile.cl/titulacion/doku.php</a:t>
            </a:r>
            <a:endParaRPr lang="en-US" sz="1600" dirty="0" smtClean="0"/>
          </a:p>
          <a:p>
            <a:pPr marL="274320" lvl="1" indent="0">
              <a:buNone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[4] </a:t>
            </a:r>
            <a:r>
              <a:rPr lang="en-US" sz="1600" dirty="0">
                <a:hlinkClick r:id="rId5"/>
              </a:rPr>
              <a:t>https://faq.cadcc.cl/es/latest/Titulacion/ingenieria/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92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Armadillo </a:t>
            </a:r>
            <a:r>
              <a:rPr lang="es-CL" dirty="0" err="1" smtClean="0"/>
              <a:t>Lab</a:t>
            </a:r>
            <a:r>
              <a:rPr lang="es-CL" dirty="0" smtClean="0"/>
              <a:t>: Recursos para mejorar la comunicación</a:t>
            </a:r>
            <a:endParaRPr lang="es-CL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https://armadillolab.ing.uchile.cl/</a:t>
            </a: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34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60" y="2753544"/>
            <a:ext cx="685125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0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mtClean="0"/>
              <a:t>¡Mucha Suerte!</a:t>
            </a:r>
            <a:endParaRPr lang="es-CL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41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Características del Problema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Interesante</a:t>
            </a:r>
          </a:p>
          <a:p>
            <a:pPr lvl="1"/>
            <a:r>
              <a:rPr lang="es-CL" dirty="0" smtClean="0"/>
              <a:t>Complejidad del problema</a:t>
            </a:r>
          </a:p>
          <a:p>
            <a:pPr lvl="1"/>
            <a:r>
              <a:rPr lang="es-CL" dirty="0" smtClean="0"/>
              <a:t>Tecnología usada en su resolución</a:t>
            </a:r>
          </a:p>
          <a:p>
            <a:r>
              <a:rPr lang="es-CL" dirty="0" smtClean="0"/>
              <a:t>Novedoso</a:t>
            </a:r>
          </a:p>
          <a:p>
            <a:pPr lvl="1"/>
            <a:r>
              <a:rPr lang="es-CL" dirty="0" smtClean="0"/>
              <a:t>La solución no debe ser evidente</a:t>
            </a:r>
          </a:p>
          <a:p>
            <a:pPr lvl="1"/>
            <a:r>
              <a:rPr lang="es-CL" dirty="0" smtClean="0"/>
              <a:t>No debe existir una solución estándar</a:t>
            </a:r>
          </a:p>
          <a:p>
            <a:r>
              <a:rPr lang="es-CL" dirty="0" smtClean="0"/>
              <a:t>Tamaño razonable</a:t>
            </a:r>
          </a:p>
          <a:p>
            <a:pPr lvl="1"/>
            <a:r>
              <a:rPr lang="es-CL" dirty="0" smtClean="0"/>
              <a:t>Un semestre de trabajo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Proceso</a:t>
            </a:r>
            <a:endParaRPr lang="es-C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2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5 Rectángulo redondeado"/>
          <p:cNvSpPr/>
          <p:nvPr/>
        </p:nvSpPr>
        <p:spPr>
          <a:xfrm>
            <a:off x="1475656" y="2060848"/>
            <a:ext cx="6048672" cy="17668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Hitos del Proceso de Titulación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35" name="12 Forma libre"/>
          <p:cNvSpPr/>
          <p:nvPr/>
        </p:nvSpPr>
        <p:spPr>
          <a:xfrm>
            <a:off x="1810337" y="6063945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dirty="0" smtClean="0">
                <a:solidFill>
                  <a:schemeClr val="tx1"/>
                </a:solidFill>
              </a:rPr>
              <a:t>Examen de Grado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37" name="5 Rectángulo redondeado"/>
          <p:cNvSpPr/>
          <p:nvPr/>
        </p:nvSpPr>
        <p:spPr>
          <a:xfrm>
            <a:off x="1475656" y="4113520"/>
            <a:ext cx="6048672" cy="13585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8 CuadroTexto"/>
          <p:cNvSpPr txBox="1"/>
          <p:nvPr/>
        </p:nvSpPr>
        <p:spPr>
          <a:xfrm>
            <a:off x="6490857" y="3426436"/>
            <a:ext cx="1031051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s-CL" dirty="0" smtClean="0"/>
              <a:t>CC6908</a:t>
            </a:r>
            <a:endParaRPr lang="es-CL" dirty="0"/>
          </a:p>
        </p:txBody>
      </p:sp>
      <p:sp>
        <p:nvSpPr>
          <p:cNvPr id="39" name="7 CuadroTexto"/>
          <p:cNvSpPr txBox="1"/>
          <p:nvPr/>
        </p:nvSpPr>
        <p:spPr>
          <a:xfrm>
            <a:off x="6445481" y="5102706"/>
            <a:ext cx="1031051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s-CL" dirty="0" smtClean="0"/>
              <a:t>CC6909</a:t>
            </a:r>
            <a:endParaRPr lang="es-CL" dirty="0"/>
          </a:p>
        </p:txBody>
      </p:sp>
      <p:sp>
        <p:nvSpPr>
          <p:cNvPr id="40" name="11 Flecha derecha"/>
          <p:cNvSpPr/>
          <p:nvPr/>
        </p:nvSpPr>
        <p:spPr>
          <a:xfrm rot="5400000">
            <a:off x="1958381" y="1912805"/>
            <a:ext cx="4003096" cy="4299188"/>
          </a:xfrm>
          <a:prstGeom prst="rightArrow">
            <a:avLst>
              <a:gd name="adj1" fmla="val 56045"/>
              <a:gd name="adj2" fmla="val 10901"/>
            </a:avLst>
          </a:prstGeom>
          <a:solidFill>
            <a:srgbClr val="C1D6FF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12 Forma libre"/>
          <p:cNvSpPr/>
          <p:nvPr/>
        </p:nvSpPr>
        <p:spPr>
          <a:xfrm>
            <a:off x="1814684" y="2099542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u="sng" kern="1200" dirty="0" smtClean="0">
                <a:solidFill>
                  <a:schemeClr val="tx1"/>
                </a:solidFill>
              </a:rPr>
              <a:t>Propuesta de tema de memoria</a:t>
            </a:r>
            <a:endParaRPr lang="es-CL" sz="1600" u="sng" kern="1200" dirty="0">
              <a:solidFill>
                <a:schemeClr val="tx1"/>
              </a:solidFill>
            </a:endParaRPr>
          </a:p>
        </p:txBody>
      </p:sp>
      <p:sp>
        <p:nvSpPr>
          <p:cNvPr id="20" name="12 Forma libre"/>
          <p:cNvSpPr/>
          <p:nvPr/>
        </p:nvSpPr>
        <p:spPr>
          <a:xfrm>
            <a:off x="1814683" y="2519617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dirty="0" smtClean="0">
                <a:solidFill>
                  <a:schemeClr val="tx1"/>
                </a:solidFill>
              </a:rPr>
              <a:t>Aprobación-Observaciones-Reprobación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31" name="12 Forma libre"/>
          <p:cNvSpPr/>
          <p:nvPr/>
        </p:nvSpPr>
        <p:spPr>
          <a:xfrm>
            <a:off x="1814683" y="2939692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dirty="0">
                <a:solidFill>
                  <a:schemeClr val="tx1"/>
                </a:solidFill>
              </a:rPr>
              <a:t>Informe final del CC6908</a:t>
            </a:r>
          </a:p>
        </p:txBody>
      </p:sp>
      <p:sp>
        <p:nvSpPr>
          <p:cNvPr id="32" name="12 Forma libre"/>
          <p:cNvSpPr/>
          <p:nvPr/>
        </p:nvSpPr>
        <p:spPr>
          <a:xfrm>
            <a:off x="1814682" y="4176845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dirty="0">
                <a:solidFill>
                  <a:schemeClr val="tx1"/>
                </a:solidFill>
              </a:rPr>
              <a:t>Desarrollo de la memoria</a:t>
            </a:r>
          </a:p>
        </p:txBody>
      </p:sp>
      <p:sp>
        <p:nvSpPr>
          <p:cNvPr id="33" name="12 Forma libre"/>
          <p:cNvSpPr/>
          <p:nvPr/>
        </p:nvSpPr>
        <p:spPr>
          <a:xfrm>
            <a:off x="1814681" y="4596920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u="sng" dirty="0">
                <a:solidFill>
                  <a:schemeClr val="tx1"/>
                </a:solidFill>
              </a:rPr>
              <a:t>Entrega del informe final de memoria</a:t>
            </a:r>
          </a:p>
        </p:txBody>
      </p:sp>
      <p:sp>
        <p:nvSpPr>
          <p:cNvPr id="34" name="12 Forma libre"/>
          <p:cNvSpPr/>
          <p:nvPr/>
        </p:nvSpPr>
        <p:spPr>
          <a:xfrm>
            <a:off x="1814681" y="5016995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dirty="0">
                <a:solidFill>
                  <a:schemeClr val="tx1"/>
                </a:solidFill>
              </a:rPr>
              <a:t>Evaluación: Nota</a:t>
            </a:r>
          </a:p>
        </p:txBody>
      </p:sp>
      <p:sp>
        <p:nvSpPr>
          <p:cNvPr id="41" name="12 Forma libre"/>
          <p:cNvSpPr/>
          <p:nvPr/>
        </p:nvSpPr>
        <p:spPr>
          <a:xfrm>
            <a:off x="1810336" y="3354808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u="sng" dirty="0" smtClean="0">
                <a:solidFill>
                  <a:schemeClr val="tx1"/>
                </a:solidFill>
              </a:rPr>
              <a:t>Aprobación-Reprobación</a:t>
            </a:r>
            <a:endParaRPr lang="es-CL" sz="1600" u="sng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docume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03" y="2080194"/>
            <a:ext cx="394771" cy="3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docume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03" y="3335460"/>
            <a:ext cx="394771" cy="3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docume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03" y="4577572"/>
            <a:ext cx="394771" cy="3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Propuesta de tema de memoria</a:t>
            </a: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566138" y="1700808"/>
            <a:ext cx="1260140" cy="57606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300" dirty="0" smtClean="0">
                <a:solidFill>
                  <a:schemeClr val="bg1"/>
                </a:solidFill>
              </a:rPr>
              <a:t>Inscribir CC6908</a:t>
            </a:r>
            <a:endParaRPr lang="es-CL" sz="1300" dirty="0">
              <a:solidFill>
                <a:schemeClr val="bg1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2752298" y="2705854"/>
            <a:ext cx="2887821" cy="590135"/>
            <a:chOff x="2771800" y="3137902"/>
            <a:chExt cx="3960440" cy="95896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7 Rectángulo"/>
            <p:cNvSpPr/>
            <p:nvPr/>
          </p:nvSpPr>
          <p:spPr>
            <a:xfrm>
              <a:off x="5004048" y="3137902"/>
              <a:ext cx="1728192" cy="93610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300" dirty="0" smtClean="0">
                  <a:solidFill>
                    <a:schemeClr val="bg1"/>
                  </a:solidFill>
                </a:rPr>
                <a:t>Seleccionar profesor guía</a:t>
              </a:r>
              <a:endParaRPr lang="es-CL" sz="1300" dirty="0">
                <a:solidFill>
                  <a:schemeClr val="bg1"/>
                </a:solidFill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2771800" y="3160767"/>
              <a:ext cx="1728192" cy="93610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300" dirty="0" smtClean="0">
                  <a:solidFill>
                    <a:schemeClr val="bg1"/>
                  </a:solidFill>
                </a:rPr>
                <a:t>Seleccionar tema de memoria</a:t>
              </a:r>
              <a:endParaRPr lang="es-CL" sz="13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11 Conector recto"/>
          <p:cNvCxnSpPr/>
          <p:nvPr/>
        </p:nvCxnSpPr>
        <p:spPr>
          <a:xfrm>
            <a:off x="2699792" y="2492896"/>
            <a:ext cx="299283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699792" y="3573016"/>
            <a:ext cx="299283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3566138" y="3866453"/>
            <a:ext cx="1260140" cy="57606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300" dirty="0" smtClean="0">
                <a:solidFill>
                  <a:schemeClr val="bg1"/>
                </a:solidFill>
              </a:rPr>
              <a:t>Escribir propuesta</a:t>
            </a:r>
            <a:endParaRPr lang="es-CL" sz="1300" dirty="0">
              <a:solidFill>
                <a:schemeClr val="bg1"/>
              </a:solidFill>
            </a:endParaRPr>
          </a:p>
        </p:txBody>
      </p:sp>
      <p:sp>
        <p:nvSpPr>
          <p:cNvPr id="17" name="16 Rombo"/>
          <p:cNvSpPr/>
          <p:nvPr/>
        </p:nvSpPr>
        <p:spPr>
          <a:xfrm>
            <a:off x="3720280" y="4797152"/>
            <a:ext cx="951856" cy="864096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600" dirty="0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794716" y="4941168"/>
            <a:ext cx="802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>
                <a:solidFill>
                  <a:srgbClr val="002060"/>
                </a:solidFill>
              </a:rPr>
              <a:t>Profesor</a:t>
            </a:r>
          </a:p>
          <a:p>
            <a:pPr algn="ctr"/>
            <a:r>
              <a:rPr lang="es-CL" sz="1000" dirty="0" smtClean="0">
                <a:solidFill>
                  <a:srgbClr val="002060"/>
                </a:solidFill>
              </a:rPr>
              <a:t>guía aprueba</a:t>
            </a:r>
            <a:endParaRPr lang="es-CL" sz="1000" dirty="0">
              <a:solidFill>
                <a:srgbClr val="002060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148064" y="4941168"/>
            <a:ext cx="1260140" cy="57606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300" dirty="0" smtClean="0">
                <a:solidFill>
                  <a:schemeClr val="bg1"/>
                </a:solidFill>
              </a:rPr>
              <a:t>Entregar propuesta firmada</a:t>
            </a:r>
            <a:endParaRPr lang="es-CL" sz="1300" dirty="0">
              <a:solidFill>
                <a:schemeClr val="bg1"/>
              </a:solidFill>
            </a:endParaRPr>
          </a:p>
        </p:txBody>
      </p:sp>
      <p:sp>
        <p:nvSpPr>
          <p:cNvPr id="20" name="19 Rombo"/>
          <p:cNvSpPr/>
          <p:nvPr/>
        </p:nvSpPr>
        <p:spPr>
          <a:xfrm>
            <a:off x="5302206" y="5661248"/>
            <a:ext cx="951856" cy="864096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600" dirty="0">
              <a:solidFill>
                <a:schemeClr val="tx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376642" y="5892224"/>
            <a:ext cx="80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smtClean="0">
                <a:solidFill>
                  <a:srgbClr val="002060"/>
                </a:solidFill>
              </a:rPr>
              <a:t>Propuesta aprobada</a:t>
            </a:r>
            <a:endParaRPr lang="es-CL" sz="900" dirty="0">
              <a:solidFill>
                <a:srgbClr val="002060"/>
              </a:solidFill>
            </a:endParaRPr>
          </a:p>
        </p:txBody>
      </p:sp>
      <p:cxnSp>
        <p:nvCxnSpPr>
          <p:cNvPr id="24" name="23 Conector recto de flecha"/>
          <p:cNvCxnSpPr>
            <a:stCxn id="7" idx="2"/>
          </p:cNvCxnSpPr>
          <p:nvPr/>
        </p:nvCxnSpPr>
        <p:spPr>
          <a:xfrm>
            <a:off x="4196208" y="2276872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endCxn id="9" idx="0"/>
          </p:cNvCxnSpPr>
          <p:nvPr/>
        </p:nvCxnSpPr>
        <p:spPr>
          <a:xfrm>
            <a:off x="3382368" y="2492896"/>
            <a:ext cx="0" cy="2270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endCxn id="8" idx="0"/>
          </p:cNvCxnSpPr>
          <p:nvPr/>
        </p:nvCxnSpPr>
        <p:spPr>
          <a:xfrm>
            <a:off x="5010049" y="2492896"/>
            <a:ext cx="0" cy="2129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9" idx="2"/>
          </p:cNvCxnSpPr>
          <p:nvPr/>
        </p:nvCxnSpPr>
        <p:spPr>
          <a:xfrm>
            <a:off x="3382368" y="3295989"/>
            <a:ext cx="0" cy="2770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stCxn id="8" idx="2"/>
          </p:cNvCxnSpPr>
          <p:nvPr/>
        </p:nvCxnSpPr>
        <p:spPr>
          <a:xfrm>
            <a:off x="5010049" y="3281918"/>
            <a:ext cx="0" cy="2910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endCxn id="14" idx="0"/>
          </p:cNvCxnSpPr>
          <p:nvPr/>
        </p:nvCxnSpPr>
        <p:spPr>
          <a:xfrm>
            <a:off x="4196208" y="3573016"/>
            <a:ext cx="0" cy="2934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>
            <a:stCxn id="14" idx="2"/>
          </p:cNvCxnSpPr>
          <p:nvPr/>
        </p:nvCxnSpPr>
        <p:spPr>
          <a:xfrm>
            <a:off x="4196208" y="4442517"/>
            <a:ext cx="0" cy="354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endCxn id="19" idx="1"/>
          </p:cNvCxnSpPr>
          <p:nvPr/>
        </p:nvCxnSpPr>
        <p:spPr>
          <a:xfrm>
            <a:off x="4672136" y="5229200"/>
            <a:ext cx="47592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>
            <a:stCxn id="19" idx="2"/>
            <a:endCxn id="20" idx="0"/>
          </p:cNvCxnSpPr>
          <p:nvPr/>
        </p:nvCxnSpPr>
        <p:spPr>
          <a:xfrm>
            <a:off x="5778134" y="5517232"/>
            <a:ext cx="0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angular"/>
          <p:cNvCxnSpPr>
            <a:endCxn id="14" idx="1"/>
          </p:cNvCxnSpPr>
          <p:nvPr/>
        </p:nvCxnSpPr>
        <p:spPr>
          <a:xfrm rot="10800000">
            <a:off x="3566138" y="4154486"/>
            <a:ext cx="154142" cy="1074715"/>
          </a:xfrm>
          <a:prstGeom prst="bentConnector3">
            <a:avLst>
              <a:gd name="adj1" fmla="val 24830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Rombo"/>
          <p:cNvSpPr/>
          <p:nvPr/>
        </p:nvSpPr>
        <p:spPr>
          <a:xfrm>
            <a:off x="2267744" y="5661248"/>
            <a:ext cx="951856" cy="864096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600" dirty="0">
              <a:solidFill>
                <a:schemeClr val="tx1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342180" y="5909210"/>
            <a:ext cx="80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smtClean="0">
                <a:solidFill>
                  <a:srgbClr val="002060"/>
                </a:solidFill>
              </a:rPr>
              <a:t>Propuesta reprobada</a:t>
            </a:r>
            <a:endParaRPr lang="es-CL" sz="900" dirty="0">
              <a:solidFill>
                <a:srgbClr val="002060"/>
              </a:solidFill>
            </a:endParaRPr>
          </a:p>
        </p:txBody>
      </p:sp>
      <p:cxnSp>
        <p:nvCxnSpPr>
          <p:cNvPr id="47" name="46 Conector recto de flecha"/>
          <p:cNvCxnSpPr>
            <a:stCxn id="20" idx="1"/>
            <a:endCxn id="44" idx="3"/>
          </p:cNvCxnSpPr>
          <p:nvPr/>
        </p:nvCxnSpPr>
        <p:spPr>
          <a:xfrm flipH="1">
            <a:off x="3219600" y="6093296"/>
            <a:ext cx="208260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Elipse"/>
          <p:cNvSpPr/>
          <p:nvPr/>
        </p:nvSpPr>
        <p:spPr>
          <a:xfrm>
            <a:off x="2590280" y="1826822"/>
            <a:ext cx="324036" cy="3240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58" name="57 Grupo"/>
          <p:cNvGrpSpPr/>
          <p:nvPr/>
        </p:nvGrpSpPr>
        <p:grpSpPr>
          <a:xfrm>
            <a:off x="7452320" y="5931278"/>
            <a:ext cx="324036" cy="324036"/>
            <a:chOff x="7992380" y="1844824"/>
            <a:chExt cx="324036" cy="324036"/>
          </a:xfrm>
        </p:grpSpPr>
        <p:sp>
          <p:nvSpPr>
            <p:cNvPr id="56" name="55 Elipse"/>
            <p:cNvSpPr/>
            <p:nvPr/>
          </p:nvSpPr>
          <p:spPr>
            <a:xfrm>
              <a:off x="7992380" y="1844824"/>
              <a:ext cx="324036" cy="3240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7" name="56 Elipse"/>
            <p:cNvSpPr/>
            <p:nvPr/>
          </p:nvSpPr>
          <p:spPr>
            <a:xfrm>
              <a:off x="8035289" y="1880828"/>
              <a:ext cx="238218" cy="2520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59" name="58 Grupo"/>
          <p:cNvGrpSpPr/>
          <p:nvPr/>
        </p:nvGrpSpPr>
        <p:grpSpPr>
          <a:xfrm>
            <a:off x="1115616" y="5949280"/>
            <a:ext cx="324036" cy="324036"/>
            <a:chOff x="7992380" y="1844824"/>
            <a:chExt cx="324036" cy="324036"/>
          </a:xfrm>
        </p:grpSpPr>
        <p:sp>
          <p:nvSpPr>
            <p:cNvPr id="60" name="59 Elipse"/>
            <p:cNvSpPr/>
            <p:nvPr/>
          </p:nvSpPr>
          <p:spPr>
            <a:xfrm>
              <a:off x="7992380" y="1844824"/>
              <a:ext cx="324036" cy="3240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1" name="60 Elipse"/>
            <p:cNvSpPr/>
            <p:nvPr/>
          </p:nvSpPr>
          <p:spPr>
            <a:xfrm>
              <a:off x="8035289" y="1880828"/>
              <a:ext cx="238218" cy="2520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cxnSp>
        <p:nvCxnSpPr>
          <p:cNvPr id="63" name="62 Conector recto de flecha"/>
          <p:cNvCxnSpPr>
            <a:stCxn id="55" idx="6"/>
            <a:endCxn id="7" idx="1"/>
          </p:cNvCxnSpPr>
          <p:nvPr/>
        </p:nvCxnSpPr>
        <p:spPr>
          <a:xfrm>
            <a:off x="2914316" y="1988840"/>
            <a:ext cx="65182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 de flecha"/>
          <p:cNvCxnSpPr>
            <a:stCxn id="44" idx="1"/>
            <a:endCxn id="60" idx="6"/>
          </p:cNvCxnSpPr>
          <p:nvPr/>
        </p:nvCxnSpPr>
        <p:spPr>
          <a:xfrm flipH="1">
            <a:off x="1439652" y="6093296"/>
            <a:ext cx="828092" cy="180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>
            <a:stCxn id="20" idx="3"/>
            <a:endCxn id="56" idx="2"/>
          </p:cNvCxnSpPr>
          <p:nvPr/>
        </p:nvCxnSpPr>
        <p:spPr>
          <a:xfrm>
            <a:off x="6254062" y="6093296"/>
            <a:ext cx="119825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CuadroTexto"/>
          <p:cNvSpPr txBox="1"/>
          <p:nvPr/>
        </p:nvSpPr>
        <p:spPr>
          <a:xfrm>
            <a:off x="1763688" y="6114201"/>
            <a:ext cx="401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/>
              <a:t>SI</a:t>
            </a:r>
            <a:endParaRPr lang="es-CL" sz="1000" dirty="0"/>
          </a:p>
        </p:txBody>
      </p:sp>
      <p:sp>
        <p:nvSpPr>
          <p:cNvPr id="69" name="68 CuadroTexto"/>
          <p:cNvSpPr txBox="1"/>
          <p:nvPr/>
        </p:nvSpPr>
        <p:spPr>
          <a:xfrm>
            <a:off x="1633965" y="4725144"/>
            <a:ext cx="1281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/>
              <a:t>NO</a:t>
            </a:r>
            <a:br>
              <a:rPr lang="es-CL" sz="1000" dirty="0" smtClean="0"/>
            </a:br>
            <a:r>
              <a:rPr lang="es-CL" sz="1000" dirty="0" smtClean="0"/>
              <a:t>(Observaciones)</a:t>
            </a:r>
            <a:endParaRPr lang="es-CL" sz="1000" dirty="0"/>
          </a:p>
        </p:txBody>
      </p:sp>
      <p:sp>
        <p:nvSpPr>
          <p:cNvPr id="70" name="69 CuadroTexto"/>
          <p:cNvSpPr txBox="1"/>
          <p:nvPr/>
        </p:nvSpPr>
        <p:spPr>
          <a:xfrm>
            <a:off x="6390208" y="6114201"/>
            <a:ext cx="401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/>
              <a:t>SI</a:t>
            </a:r>
            <a:endParaRPr lang="es-CL" sz="1000" dirty="0"/>
          </a:p>
        </p:txBody>
      </p:sp>
      <p:sp>
        <p:nvSpPr>
          <p:cNvPr id="71" name="70 CuadroTexto"/>
          <p:cNvSpPr txBox="1"/>
          <p:nvPr/>
        </p:nvSpPr>
        <p:spPr>
          <a:xfrm>
            <a:off x="3274357" y="5250106"/>
            <a:ext cx="401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/>
              <a:t>NO</a:t>
            </a:r>
            <a:endParaRPr lang="es-CL" sz="1000" dirty="0"/>
          </a:p>
        </p:txBody>
      </p:sp>
      <p:sp>
        <p:nvSpPr>
          <p:cNvPr id="72" name="71 CuadroTexto"/>
          <p:cNvSpPr txBox="1"/>
          <p:nvPr/>
        </p:nvSpPr>
        <p:spPr>
          <a:xfrm>
            <a:off x="4659620" y="6114201"/>
            <a:ext cx="401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/>
              <a:t>NO</a:t>
            </a:r>
            <a:endParaRPr lang="es-CL" sz="1000" dirty="0"/>
          </a:p>
        </p:txBody>
      </p:sp>
      <p:sp>
        <p:nvSpPr>
          <p:cNvPr id="73" name="72 CuadroTexto"/>
          <p:cNvSpPr txBox="1"/>
          <p:nvPr/>
        </p:nvSpPr>
        <p:spPr>
          <a:xfrm>
            <a:off x="4659620" y="5250106"/>
            <a:ext cx="401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/>
              <a:t>SI</a:t>
            </a:r>
            <a:endParaRPr lang="es-CL" sz="1000" dirty="0"/>
          </a:p>
        </p:txBody>
      </p:sp>
      <p:cxnSp>
        <p:nvCxnSpPr>
          <p:cNvPr id="75" name="74 Conector angular"/>
          <p:cNvCxnSpPr>
            <a:stCxn id="44" idx="0"/>
            <a:endCxn id="14" idx="1"/>
          </p:cNvCxnSpPr>
          <p:nvPr/>
        </p:nvCxnSpPr>
        <p:spPr>
          <a:xfrm rot="5400000" flipH="1" flipV="1">
            <a:off x="2401524" y="4496634"/>
            <a:ext cx="1506763" cy="822466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8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100" dirty="0"/>
              <a:t>Objetivos de Introducción al Trabajo de Título (CC6908)</a:t>
            </a:r>
            <a:endParaRPr lang="es-ES" sz="41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Comprobar la factibilidad del tema</a:t>
            </a:r>
          </a:p>
          <a:p>
            <a:r>
              <a:rPr lang="es-CL" dirty="0" smtClean="0"/>
              <a:t>Profundizar en el estudio teórico del área</a:t>
            </a:r>
          </a:p>
          <a:p>
            <a:r>
              <a:rPr lang="es-CL" dirty="0" smtClean="0"/>
              <a:t>Estudio y/o experimentación con distintas alternativas de solución</a:t>
            </a:r>
          </a:p>
          <a:p>
            <a:r>
              <a:rPr lang="es-CL" dirty="0" smtClean="0"/>
              <a:t>Empezar el trabajo de título</a:t>
            </a:r>
          </a:p>
          <a:p>
            <a:r>
              <a:rPr lang="es-CL" dirty="0" smtClean="0"/>
              <a:t>Planificación de los pasos a seguir en la realización de la memoria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Objetivos de Trabajo de Título (CC6909)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Desarrollar el trabajo planificado</a:t>
            </a:r>
          </a:p>
          <a:p>
            <a:pPr lvl="1"/>
            <a:r>
              <a:rPr lang="es-CL" dirty="0" smtClean="0"/>
              <a:t>Resolver el problema planteado</a:t>
            </a:r>
          </a:p>
          <a:p>
            <a:pPr lvl="1"/>
            <a:r>
              <a:rPr lang="es-CL" dirty="0" smtClean="0"/>
              <a:t>Aplicando la tecnología seleccionada</a:t>
            </a:r>
          </a:p>
          <a:p>
            <a:pPr lvl="1"/>
            <a:r>
              <a:rPr lang="es-CL" dirty="0" smtClean="0"/>
              <a:t>Siguiendo la metodología definida</a:t>
            </a:r>
          </a:p>
          <a:p>
            <a:pPr lvl="1"/>
            <a:r>
              <a:rPr lang="es-CL" dirty="0" smtClean="0"/>
              <a:t>Comprobando que se ha resuelto el problema</a:t>
            </a:r>
          </a:p>
          <a:p>
            <a:r>
              <a:rPr lang="es-CL" dirty="0" smtClean="0"/>
              <a:t>Escribir el informe final</a:t>
            </a:r>
          </a:p>
          <a:p>
            <a:pPr lvl="1"/>
            <a:r>
              <a:rPr lang="es-CL" dirty="0" smtClean="0"/>
              <a:t>Reportar toda la experiencia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9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29250</TotalTime>
  <Words>1214</Words>
  <Application>Microsoft Office PowerPoint</Application>
  <PresentationFormat>On-screen Show (4:3)</PresentationFormat>
  <Paragraphs>233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View</vt:lpstr>
      <vt:lpstr>Trabajo de Título: Hitos</vt:lpstr>
      <vt:lpstr>Proceso Estándar de Titulación</vt:lpstr>
      <vt:lpstr>¿Qué es una Memoria?</vt:lpstr>
      <vt:lpstr>Características del Problema</vt:lpstr>
      <vt:lpstr>Proceso</vt:lpstr>
      <vt:lpstr>Hitos del Proceso de Titulación</vt:lpstr>
      <vt:lpstr>Propuesta de tema de memoria</vt:lpstr>
      <vt:lpstr>Objetivos de Introducción al Trabajo de Título (CC6908)</vt:lpstr>
      <vt:lpstr>Objetivos de Trabajo de Título (CC6909)</vt:lpstr>
      <vt:lpstr>Doble Titulación</vt:lpstr>
      <vt:lpstr>Doble Titulación</vt:lpstr>
      <vt:lpstr>Doble Titulación:  dos especialidades</vt:lpstr>
      <vt:lpstr>Doble Titulación:  ingeniería y magíster en ciencias</vt:lpstr>
      <vt:lpstr>Doble Titulación:  ingeniería y magíster en ciencias</vt:lpstr>
      <vt:lpstr>Doble Titulación:  ingeniería y magíster en ciencias</vt:lpstr>
      <vt:lpstr>Plazos y trámites</vt:lpstr>
      <vt:lpstr>Plazos</vt:lpstr>
      <vt:lpstr>Ucampus (I)</vt:lpstr>
      <vt:lpstr>Ucampus (II)</vt:lpstr>
      <vt:lpstr>Ucampus (III)</vt:lpstr>
      <vt:lpstr>Caminos Alternativos de Titulación</vt:lpstr>
      <vt:lpstr>Vía Rápida</vt:lpstr>
      <vt:lpstr>Prórroga (Excepcional)</vt:lpstr>
      <vt:lpstr>Próxima entrega</vt:lpstr>
      <vt:lpstr>Propuesta de Memoria: Proceso</vt:lpstr>
      <vt:lpstr>Propuesta de Memoria: Estructura</vt:lpstr>
      <vt:lpstr>Encontrar un tema</vt:lpstr>
      <vt:lpstr>Tema</vt:lpstr>
      <vt:lpstr>Estadísticas (Otoño 2019)</vt:lpstr>
      <vt:lpstr>Wiki Titulación</vt:lpstr>
      <vt:lpstr>¿Con qué profesor trabajar?</vt:lpstr>
      <vt:lpstr>Recursos</vt:lpstr>
      <vt:lpstr>¿Cómo puedo resolver mi duda?</vt:lpstr>
      <vt:lpstr>Armadillo Lab: Recursos para mejorar la comunicación</vt:lpstr>
      <vt:lpstr>¡Mucha Suerte!</vt:lpstr>
    </vt:vector>
  </TitlesOfParts>
  <Company>U. de Chile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 de Titulación: Hitos</dc:title>
  <dc:creator>cecilia</dc:creator>
  <cp:lastModifiedBy>aidhog</cp:lastModifiedBy>
  <cp:revision>831</cp:revision>
  <dcterms:created xsi:type="dcterms:W3CDTF">2009-10-16T12:16:16Z</dcterms:created>
  <dcterms:modified xsi:type="dcterms:W3CDTF">2022-08-11T00:55:54Z</dcterms:modified>
</cp:coreProperties>
</file>