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56" r:id="rId1"/>
  </p:sldMasterIdLst>
  <p:notesMasterIdLst>
    <p:notesMasterId r:id="rId41"/>
  </p:notesMasterIdLst>
  <p:sldIdLst>
    <p:sldId id="256" r:id="rId2"/>
    <p:sldId id="311" r:id="rId3"/>
    <p:sldId id="292" r:id="rId4"/>
    <p:sldId id="259" r:id="rId5"/>
    <p:sldId id="314" r:id="rId6"/>
    <p:sldId id="319" r:id="rId7"/>
    <p:sldId id="316" r:id="rId8"/>
    <p:sldId id="294" r:id="rId9"/>
    <p:sldId id="300" r:id="rId10"/>
    <p:sldId id="307" r:id="rId11"/>
    <p:sldId id="308" r:id="rId12"/>
    <p:sldId id="309" r:id="rId13"/>
    <p:sldId id="293" r:id="rId14"/>
    <p:sldId id="275" r:id="rId15"/>
    <p:sldId id="303" r:id="rId16"/>
    <p:sldId id="320" r:id="rId17"/>
    <p:sldId id="321" r:id="rId18"/>
    <p:sldId id="305" r:id="rId19"/>
    <p:sldId id="276" r:id="rId20"/>
    <p:sldId id="277" r:id="rId21"/>
    <p:sldId id="278" r:id="rId22"/>
    <p:sldId id="322" r:id="rId23"/>
    <p:sldId id="325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326" r:id="rId33"/>
    <p:sldId id="327" r:id="rId34"/>
    <p:sldId id="323" r:id="rId35"/>
    <p:sldId id="324" r:id="rId36"/>
    <p:sldId id="287" r:id="rId37"/>
    <p:sldId id="288" r:id="rId38"/>
    <p:sldId id="290" r:id="rId39"/>
    <p:sldId id="291" r:id="rId4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5036"/>
    <a:srgbClr val="C1D6FF"/>
    <a:srgbClr val="006600"/>
    <a:srgbClr val="699BFF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40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DACEE9-E761-4C6F-8CA1-EBD61BBBED07}" type="datetimeFigureOut">
              <a:rPr lang="es-ES" smtClean="0"/>
              <a:pPr/>
              <a:t>08/09/2021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81702C-95BA-4564-AADB-CEBF233A5D4F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3611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419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1702C-95BA-4564-AADB-CEBF233A5D4F}" type="slidenum">
              <a:rPr lang="es-ES" smtClean="0"/>
              <a:pPr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6992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baseline="0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4800600"/>
            <a:ext cx="7063740" cy="1691640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tx1">
                    <a:lumMod val="8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fld id="{CDF62249-4187-42DC-A261-0CBFE444DE41}" type="datetime1">
              <a:rPr lang="es-ES" smtClean="0"/>
              <a:t>08/09/2021</a:t>
            </a:fld>
            <a:endParaRPr lang="es-E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9C20A941-8B74-483F-99A6-CB12C39A7C78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59012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C5734-EAB5-4819-8831-8320DD88DE73}" type="datetime1">
              <a:rPr lang="es-ES" smtClean="0"/>
              <a:t>08/09/2021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A941-8B74-483F-99A6-CB12C39A7C78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46405" y="87214"/>
            <a:ext cx="7269480" cy="1325562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240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381000"/>
            <a:ext cx="1857375" cy="58975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81000"/>
            <a:ext cx="5800725" cy="5897562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89872-30F9-4929-89B8-2AE4A6E7F19B}" type="datetime1">
              <a:rPr lang="es-ES" smtClean="0"/>
              <a:t>08/09/2021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A941-8B74-483F-99A6-CB12C39A7C78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5908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5" y="87214"/>
            <a:ext cx="7269480" cy="1325562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35F7-0DCA-4086-85CA-64554C9D9567}" type="datetime1">
              <a:rPr lang="es-ES" smtClean="0"/>
              <a:t>08/09/2021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A941-8B74-483F-99A6-CB12C39A7C78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9970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4800600"/>
            <a:ext cx="706374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D15B6-F351-4D9B-82F0-0B952C55C1F3}" type="datetime1">
              <a:rPr lang="es-ES" smtClean="0"/>
              <a:t>08/09/2021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A941-8B74-483F-99A6-CB12C39A7C78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88533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828801"/>
            <a:ext cx="3360420" cy="435133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860" y="1828801"/>
            <a:ext cx="3360420" cy="435133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A1827-9B02-4C6B-840D-C962A6528DF2}" type="datetime1">
              <a:rPr lang="es-ES" smtClean="0"/>
              <a:t>08/09/2021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A941-8B74-483F-99A6-CB12C39A7C78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946405" y="87214"/>
            <a:ext cx="7269480" cy="1325562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074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717185"/>
            <a:ext cx="336042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04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99432" y="1717185"/>
            <a:ext cx="3364992" cy="731520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lang="en-US" sz="1800" b="0" kern="1200" spc="1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80000"/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860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D004-C4AB-4948-8CE6-24842FD533B1}" type="datetime1">
              <a:rPr lang="es-ES" smtClean="0"/>
              <a:t>08/09/2021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A941-8B74-483F-99A6-CB12C39A7C78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946405" y="87214"/>
            <a:ext cx="7269480" cy="1325562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549657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D004-C4AB-4948-8CE6-24842FD533B1}" type="datetime1">
              <a:rPr lang="es-ES" smtClean="0"/>
              <a:t>08/09/2021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A941-8B74-483F-99A6-CB12C39A7C78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46405" y="87214"/>
            <a:ext cx="7269480" cy="1325562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669400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E814D-CEAB-4778-AC35-9CC249403BD5}" type="datetime1">
              <a:rPr lang="es-ES" smtClean="0"/>
              <a:t>08/09/2021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A941-8B74-483F-99A6-CB12C39A7C78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8545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400300" cy="1600197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0" y="685800"/>
            <a:ext cx="4559300" cy="5486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99735"/>
            <a:ext cx="24003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8D18-3C3E-409E-82F0-537AB3F1D9E0}" type="datetime1">
              <a:rPr lang="es-ES" smtClean="0"/>
              <a:t>08/09/2021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A941-8B74-483F-99A6-CB12C39A7C78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9756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846963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57800"/>
            <a:ext cx="748665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846963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108590"/>
            <a:ext cx="748665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46FC-4DE7-4B1E-8806-87DEB4BEDA43}" type="datetime1">
              <a:rPr lang="es-ES" smtClean="0"/>
              <a:t>08/09/2021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A941-8B74-483F-99A6-CB12C39A7C78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066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18195" y="0"/>
            <a:ext cx="73152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405" y="365760"/>
            <a:ext cx="726948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5" y="1828801"/>
            <a:ext cx="644652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31457" y="1044178"/>
            <a:ext cx="190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EE10D004-C4AB-4948-8CE6-24842FD533B1}" type="datetime1">
              <a:rPr lang="es-ES" smtClean="0"/>
              <a:pPr/>
              <a:t>08/09/2021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993256" y="4092178"/>
            <a:ext cx="3581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r>
              <a:rPr lang="es-ES" dirty="0" smtClean="0"/>
              <a:t>Introducción al Trabajo de Título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1056" y="6172201"/>
            <a:ext cx="685800" cy="593725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3200">
                <a:solidFill>
                  <a:schemeClr val="tx2">
                    <a:lumMod val="60000"/>
                    <a:lumOff val="40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9C20A941-8B74-483F-99A6-CB12C39A7C78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3406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-50" baseline="0">
          <a:solidFill>
            <a:schemeClr val="accent6">
              <a:lumMod val="75000"/>
            </a:schemeClr>
          </a:solidFill>
          <a:latin typeface="Berlin Sans FB" panose="020E0602020502020306" pitchFamily="34" charset="0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400" kern="1200" spc="10" baseline="0">
          <a:solidFill>
            <a:schemeClr val="tx1"/>
          </a:solidFill>
          <a:latin typeface="Berlin Sans FB" panose="020E0602020502020306" pitchFamily="34" charset="0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85000"/>
              <a:lumOff val="15000"/>
            </a:schemeClr>
          </a:solidFill>
          <a:latin typeface="Berlin Sans FB" panose="020E0602020502020306" pitchFamily="34" charset="0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85000"/>
              <a:lumOff val="15000"/>
            </a:schemeClr>
          </a:solidFill>
          <a:latin typeface="Berlin Sans FB" panose="020E0602020502020306" pitchFamily="34" charset="0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85000"/>
              <a:lumOff val="15000"/>
            </a:schemeClr>
          </a:solidFill>
          <a:latin typeface="Berlin Sans FB" panose="020E0602020502020306" pitchFamily="34" charset="0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85000"/>
              <a:lumOff val="15000"/>
            </a:schemeClr>
          </a:solidFill>
          <a:latin typeface="Berlin Sans FB" panose="020E0602020502020306" pitchFamily="34" charset="0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aidhog@gmail.co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Trabajo de Título: Entregas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 err="1" smtClean="0"/>
              <a:t>Aidan</a:t>
            </a:r>
            <a:r>
              <a:rPr lang="es-CL" dirty="0" smtClean="0"/>
              <a:t> </a:t>
            </a:r>
            <a:r>
              <a:rPr lang="es-CL" dirty="0" err="1" smtClean="0"/>
              <a:t>Hogan</a:t>
            </a:r>
            <a:endParaRPr lang="es-CL" dirty="0" smtClean="0"/>
          </a:p>
          <a:p>
            <a:r>
              <a:rPr lang="es-CL" dirty="0" smtClean="0"/>
              <a:t>(</a:t>
            </a:r>
            <a:r>
              <a:rPr lang="es-CL" dirty="0" err="1" smtClean="0"/>
              <a:t>Slides</a:t>
            </a:r>
            <a:r>
              <a:rPr lang="es-CL" dirty="0" smtClean="0"/>
              <a:t> originales por María Cecilia </a:t>
            </a:r>
            <a:r>
              <a:rPr lang="es-CL" dirty="0" err="1" smtClean="0"/>
              <a:t>Bastarrica</a:t>
            </a:r>
            <a:r>
              <a:rPr lang="es-CL" dirty="0" smtClean="0"/>
              <a:t>)</a:t>
            </a:r>
          </a:p>
          <a:p>
            <a:r>
              <a:rPr lang="en-GB" b="1" dirty="0" smtClean="0"/>
              <a:t>CC6908-1</a:t>
            </a:r>
            <a:endParaRPr lang="es-CL" dirty="0" smtClean="0"/>
          </a:p>
          <a:p>
            <a:r>
              <a:rPr lang="es-CL" dirty="0" smtClean="0"/>
              <a:t>8</a:t>
            </a:r>
            <a:r>
              <a:rPr lang="es-CL" dirty="0" smtClean="0"/>
              <a:t> </a:t>
            </a:r>
            <a:r>
              <a:rPr lang="es-CL" dirty="0" smtClean="0"/>
              <a:t>de </a:t>
            </a:r>
            <a:r>
              <a:rPr lang="es-CL" dirty="0" smtClean="0"/>
              <a:t>septiembre de </a:t>
            </a:r>
            <a:r>
              <a:rPr lang="es-CL" dirty="0" smtClean="0"/>
              <a:t>2021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Recomendaciones	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6404" y="1828801"/>
            <a:ext cx="6793947" cy="4768551"/>
          </a:xfrm>
        </p:spPr>
        <p:txBody>
          <a:bodyPr>
            <a:normAutofit fontScale="92500" lnSpcReduction="10000"/>
          </a:bodyPr>
          <a:lstStyle/>
          <a:p>
            <a:r>
              <a:rPr lang="es-CL" dirty="0" smtClean="0"/>
              <a:t>¡Redacción es </a:t>
            </a:r>
            <a:r>
              <a:rPr lang="es-CL" u="sng" dirty="0" smtClean="0"/>
              <a:t>muy</a:t>
            </a:r>
            <a:r>
              <a:rPr lang="es-CL" dirty="0" smtClean="0"/>
              <a:t> importante!</a:t>
            </a:r>
          </a:p>
          <a:p>
            <a:pPr lvl="1"/>
            <a:r>
              <a:rPr lang="es-CL" dirty="0" smtClean="0"/>
              <a:t>Ortografía (</a:t>
            </a:r>
            <a:r>
              <a:rPr lang="es-CL" i="1" dirty="0" err="1" smtClean="0"/>
              <a:t>spell-check</a:t>
            </a:r>
            <a:r>
              <a:rPr lang="es-CL" dirty="0" smtClean="0"/>
              <a:t> es gratis)</a:t>
            </a:r>
            <a:endParaRPr lang="es-CL" dirty="0"/>
          </a:p>
          <a:p>
            <a:pPr lvl="1"/>
            <a:r>
              <a:rPr lang="es-CL" dirty="0" smtClean="0"/>
              <a:t>Evitar demasiado Spanglish</a:t>
            </a:r>
          </a:p>
          <a:p>
            <a:pPr lvl="1"/>
            <a:r>
              <a:rPr lang="es-CL" dirty="0" smtClean="0"/>
              <a:t>Referencias apropiadas (incluso para las figuras)</a:t>
            </a:r>
          </a:p>
          <a:p>
            <a:r>
              <a:rPr lang="es-CL" dirty="0" smtClean="0"/>
              <a:t>¡Claridad es </a:t>
            </a:r>
            <a:r>
              <a:rPr lang="es-CL" u="sng" dirty="0" smtClean="0"/>
              <a:t>muy</a:t>
            </a:r>
            <a:r>
              <a:rPr lang="es-CL" dirty="0" smtClean="0"/>
              <a:t> importante!</a:t>
            </a:r>
          </a:p>
          <a:p>
            <a:pPr lvl="1"/>
            <a:r>
              <a:rPr lang="es-CL" dirty="0" smtClean="0"/>
              <a:t>Llegar al punto, rápido</a:t>
            </a:r>
          </a:p>
          <a:p>
            <a:pPr lvl="1"/>
            <a:r>
              <a:rPr lang="es-CL" dirty="0" smtClean="0"/>
              <a:t>Evitar terminología redundante</a:t>
            </a:r>
          </a:p>
          <a:p>
            <a:pPr lvl="1"/>
            <a:r>
              <a:rPr lang="es-CL" dirty="0" smtClean="0"/>
              <a:t>Explicar las siglas usadas</a:t>
            </a:r>
          </a:p>
          <a:p>
            <a:pPr lvl="1"/>
            <a:r>
              <a:rPr lang="es-CL" dirty="0" smtClean="0"/>
              <a:t>Comprensible por cualquiera persona en esta sala</a:t>
            </a:r>
          </a:p>
          <a:p>
            <a:pPr lvl="1"/>
            <a:r>
              <a:rPr lang="es-CL" u="sng" dirty="0" smtClean="0"/>
              <a:t>Seguir la estructura</a:t>
            </a:r>
          </a:p>
          <a:p>
            <a:r>
              <a:rPr lang="es-CL" dirty="0" smtClean="0"/>
              <a:t>¡Validación y factibilidad!</a:t>
            </a:r>
          </a:p>
          <a:p>
            <a:pPr lvl="1"/>
            <a:r>
              <a:rPr lang="es-CL" dirty="0" smtClean="0"/>
              <a:t>¿Cómo vas a validar qué tan bien funciona la solución?</a:t>
            </a:r>
          </a:p>
          <a:p>
            <a:pPr lvl="1"/>
            <a:r>
              <a:rPr lang="es-CL" dirty="0" smtClean="0"/>
              <a:t>Enfocar en un problema concreto</a:t>
            </a:r>
          </a:p>
          <a:p>
            <a:pPr lvl="1"/>
            <a:r>
              <a:rPr lang="es-CL" dirty="0" smtClean="0"/>
              <a:t>Entender el trabajo</a:t>
            </a:r>
          </a:p>
          <a:p>
            <a:pPr lvl="1"/>
            <a:endParaRPr lang="es-CL" dirty="0" smtClean="0"/>
          </a:p>
          <a:p>
            <a:endParaRPr lang="es-CL" dirty="0" smtClean="0"/>
          </a:p>
          <a:p>
            <a:pPr lvl="1"/>
            <a:endParaRPr lang="en-GB" dirty="0" smtClean="0"/>
          </a:p>
          <a:p>
            <a:pPr lvl="1"/>
            <a:endParaRPr lang="es-CL" dirty="0" smtClean="0"/>
          </a:p>
          <a:p>
            <a:pPr lvl="1"/>
            <a:endParaRPr lang="es-CL" dirty="0" smtClean="0"/>
          </a:p>
          <a:p>
            <a:endParaRPr lang="es-C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A941-8B74-483F-99A6-CB12C39A7C78}" type="slidenum">
              <a:rPr lang="es-ES" smtClean="0"/>
              <a:pPr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6186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Redacción deficiente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</a:pPr>
            <a:r>
              <a:rPr lang="es-CL" dirty="0"/>
              <a:t>El </a:t>
            </a:r>
            <a:r>
              <a:rPr lang="es-CL" dirty="0" smtClean="0"/>
              <a:t>CDE, </a:t>
            </a:r>
            <a:r>
              <a:rPr lang="es-CL" dirty="0"/>
              <a:t>es una institución que tiene como misión defender o representar judicial los intereses patrimoniales y no patrimoniales del Estado de Chile. Cuenta con 600 funcionarios aproximadamente para cumplir dicha </a:t>
            </a:r>
            <a:r>
              <a:rPr lang="es-CL" dirty="0" smtClean="0"/>
              <a:t>misión.   </a:t>
            </a:r>
            <a:endParaRPr lang="es-CL" dirty="0"/>
          </a:p>
          <a:p>
            <a:pPr>
              <a:spcAft>
                <a:spcPts val="600"/>
              </a:spcAft>
            </a:pPr>
            <a:r>
              <a:rPr lang="es-CL" dirty="0"/>
              <a:t>El </a:t>
            </a:r>
            <a:r>
              <a:rPr lang="es-CL" dirty="0" err="1"/>
              <a:t>Subdepartamento</a:t>
            </a:r>
            <a:r>
              <a:rPr lang="es-CL" dirty="0"/>
              <a:t> de Informática el cual pertenece al CDE, actualmente presta el servicio de Soporte Técnico L2, L3 y L4, para todos los sistemas existentes en la institución, el cual no cumple con las expectativas de los usuarios.</a:t>
            </a:r>
          </a:p>
          <a:p>
            <a:pPr>
              <a:spcAft>
                <a:spcPts val="600"/>
              </a:spcAft>
            </a:pPr>
            <a:r>
              <a:rPr lang="es-CL" dirty="0"/>
              <a:t>Este servicio se entrega a través de un grupo de funcionarios, formado en el año 2012, el cual </a:t>
            </a:r>
            <a:r>
              <a:rPr lang="es-CL" dirty="0" smtClean="0"/>
              <a:t>esta </a:t>
            </a:r>
            <a:r>
              <a:rPr lang="es-CL" dirty="0"/>
              <a:t>compuesto por 4 miembros, donde este grupo puede variar dependiendo de los compromisos del área de desarrollo.</a:t>
            </a:r>
          </a:p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A941-8B74-483F-99A6-CB12C39A7C78}" type="slidenum">
              <a:rPr lang="es-ES" smtClean="0"/>
              <a:pPr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429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Redacción deficiente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</a:pPr>
            <a:r>
              <a:rPr lang="es-CL" dirty="0"/>
              <a:t>El </a:t>
            </a:r>
            <a:r>
              <a:rPr lang="es-CL" dirty="0" smtClean="0">
                <a:solidFill>
                  <a:srgbClr val="FF0000"/>
                </a:solidFill>
              </a:rPr>
              <a:t>CDE</a:t>
            </a:r>
            <a:r>
              <a:rPr lang="es-CL" dirty="0" smtClean="0"/>
              <a:t>, </a:t>
            </a:r>
            <a:r>
              <a:rPr lang="es-CL" dirty="0"/>
              <a:t>es una institución que tiene como misión defender o representar </a:t>
            </a:r>
            <a:r>
              <a:rPr lang="es-CL" dirty="0">
                <a:solidFill>
                  <a:srgbClr val="FF0000"/>
                </a:solidFill>
              </a:rPr>
              <a:t>judicial</a:t>
            </a:r>
            <a:r>
              <a:rPr lang="es-CL" dirty="0"/>
              <a:t> los intereses patrimoniales y no patrimoniales del Estado de Chile. Cuenta con 600 funcionarios aproximadamente para cumplir dicha </a:t>
            </a:r>
            <a:r>
              <a:rPr lang="es-CL" dirty="0" smtClean="0"/>
              <a:t>misión.   </a:t>
            </a:r>
            <a:endParaRPr lang="es-CL" dirty="0"/>
          </a:p>
          <a:p>
            <a:pPr>
              <a:spcAft>
                <a:spcPts val="600"/>
              </a:spcAft>
            </a:pPr>
            <a:r>
              <a:rPr lang="es-CL" dirty="0"/>
              <a:t>El </a:t>
            </a:r>
            <a:r>
              <a:rPr lang="es-CL" dirty="0" err="1"/>
              <a:t>Subdepartamento</a:t>
            </a:r>
            <a:r>
              <a:rPr lang="es-CL" dirty="0"/>
              <a:t> de </a:t>
            </a:r>
            <a:r>
              <a:rPr lang="es-CL" dirty="0" smtClean="0"/>
              <a:t>Informática</a:t>
            </a:r>
            <a:r>
              <a:rPr lang="es-CL" dirty="0" smtClean="0">
                <a:solidFill>
                  <a:srgbClr val="002060"/>
                </a:solidFill>
              </a:rPr>
              <a:t>,</a:t>
            </a:r>
            <a:r>
              <a:rPr lang="es-CL" dirty="0" smtClean="0"/>
              <a:t> </a:t>
            </a:r>
            <a:r>
              <a:rPr lang="es-CL" dirty="0"/>
              <a:t>el cual pertenece al CDE, actualmente presta el servicio de Soporte Técnico </a:t>
            </a:r>
            <a:r>
              <a:rPr lang="es-CL" dirty="0">
                <a:solidFill>
                  <a:srgbClr val="FF0000"/>
                </a:solidFill>
              </a:rPr>
              <a:t>L2</a:t>
            </a:r>
            <a:r>
              <a:rPr lang="es-CL" dirty="0"/>
              <a:t>,</a:t>
            </a:r>
            <a:r>
              <a:rPr lang="es-CL" dirty="0">
                <a:solidFill>
                  <a:srgbClr val="FF0000"/>
                </a:solidFill>
              </a:rPr>
              <a:t> L3 </a:t>
            </a:r>
            <a:r>
              <a:rPr lang="es-CL" dirty="0"/>
              <a:t>y</a:t>
            </a:r>
            <a:r>
              <a:rPr lang="es-CL" dirty="0">
                <a:solidFill>
                  <a:srgbClr val="FF0000"/>
                </a:solidFill>
              </a:rPr>
              <a:t> L4</a:t>
            </a:r>
            <a:r>
              <a:rPr lang="es-CL" dirty="0"/>
              <a:t>, para todos los sistemas existentes en la institución, </a:t>
            </a:r>
            <a:r>
              <a:rPr lang="es-CL" dirty="0">
                <a:solidFill>
                  <a:srgbClr val="FFC000"/>
                </a:solidFill>
              </a:rPr>
              <a:t>el cual</a:t>
            </a:r>
            <a:r>
              <a:rPr lang="es-CL" dirty="0">
                <a:solidFill>
                  <a:srgbClr val="FF0000"/>
                </a:solidFill>
              </a:rPr>
              <a:t> </a:t>
            </a:r>
            <a:r>
              <a:rPr lang="es-CL" dirty="0"/>
              <a:t>no cumple con las expectativas de los usuarios.</a:t>
            </a:r>
          </a:p>
          <a:p>
            <a:pPr>
              <a:spcAft>
                <a:spcPts val="600"/>
              </a:spcAft>
            </a:pPr>
            <a:r>
              <a:rPr lang="es-CL" dirty="0"/>
              <a:t>Este servicio se entrega a través de un grupo de funcionarios, formado en el año 2012, </a:t>
            </a:r>
            <a:r>
              <a:rPr lang="es-CL" dirty="0">
                <a:solidFill>
                  <a:srgbClr val="FFC000"/>
                </a:solidFill>
              </a:rPr>
              <a:t>el cual </a:t>
            </a:r>
            <a:r>
              <a:rPr lang="es-CL" dirty="0" smtClean="0"/>
              <a:t>est</a:t>
            </a:r>
            <a:r>
              <a:rPr lang="es-CL" dirty="0" smtClean="0">
                <a:solidFill>
                  <a:srgbClr val="FF0000"/>
                </a:solidFill>
              </a:rPr>
              <a:t>a</a:t>
            </a:r>
            <a:r>
              <a:rPr lang="es-CL" dirty="0" smtClean="0"/>
              <a:t> </a:t>
            </a:r>
            <a:r>
              <a:rPr lang="es-CL" dirty="0"/>
              <a:t>compuesto por 4 miembros, </a:t>
            </a:r>
            <a:r>
              <a:rPr lang="es-CL" dirty="0">
                <a:solidFill>
                  <a:srgbClr val="FFC000"/>
                </a:solidFill>
              </a:rPr>
              <a:t>donde</a:t>
            </a:r>
            <a:r>
              <a:rPr lang="es-CL" dirty="0"/>
              <a:t> este grupo puede variar dependiendo de los compromisos del área de desarrollo.</a:t>
            </a:r>
          </a:p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A941-8B74-483F-99A6-CB12C39A7C78}" type="slidenum">
              <a:rPr lang="es-ES" smtClean="0"/>
              <a:pPr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7226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Propuesta de tema de memoria: </a:t>
            </a:r>
            <a:br>
              <a:rPr lang="es-CL" dirty="0" smtClean="0"/>
            </a:br>
            <a:r>
              <a:rPr lang="es-CL" dirty="0" smtClean="0"/>
              <a:t>Proceso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CL" dirty="0"/>
              <a:t>Entre 5 y 10 </a:t>
            </a:r>
            <a:r>
              <a:rPr lang="es-CL" dirty="0" smtClean="0"/>
              <a:t>páginas (con la estructura explicada antes)</a:t>
            </a:r>
          </a:p>
          <a:p>
            <a:pPr lvl="1"/>
            <a:r>
              <a:rPr lang="es-CL" dirty="0" smtClean="0"/>
              <a:t>Hay una plantilla en Material Docente</a:t>
            </a:r>
          </a:p>
          <a:p>
            <a:r>
              <a:rPr lang="es-CL" dirty="0" smtClean="0"/>
              <a:t>Se entrega primero al profe guía (y </a:t>
            </a:r>
            <a:r>
              <a:rPr lang="es-CL" dirty="0" err="1" smtClean="0"/>
              <a:t>co</a:t>
            </a:r>
            <a:r>
              <a:rPr lang="es-CL" dirty="0" smtClean="0"/>
              <a:t>-guía) para que pueda revisarla y dar comentarios</a:t>
            </a:r>
          </a:p>
          <a:p>
            <a:pPr lvl="1"/>
            <a:r>
              <a:rPr lang="es-CL" dirty="0" smtClean="0">
                <a:solidFill>
                  <a:schemeClr val="accent4">
                    <a:lumMod val="75000"/>
                  </a:schemeClr>
                </a:solidFill>
              </a:rPr>
              <a:t>¡La entrega final requiere su visto bueno! </a:t>
            </a:r>
          </a:p>
          <a:p>
            <a:pPr lvl="1"/>
            <a:r>
              <a:rPr lang="es-CL" dirty="0" smtClean="0">
                <a:solidFill>
                  <a:schemeClr val="accent4">
                    <a:lumMod val="75000"/>
                  </a:schemeClr>
                </a:solidFill>
              </a:rPr>
              <a:t>Puede haber comentarios que necesitan atención</a:t>
            </a:r>
          </a:p>
          <a:p>
            <a:pPr lvl="1"/>
            <a:r>
              <a:rPr lang="es-CL" u="sng" dirty="0" smtClean="0">
                <a:solidFill>
                  <a:schemeClr val="accent4">
                    <a:lumMod val="75000"/>
                  </a:schemeClr>
                </a:solidFill>
              </a:rPr>
              <a:t>Así que hay que entregársela con suficiente tiempo</a:t>
            </a:r>
          </a:p>
          <a:p>
            <a:r>
              <a:rPr lang="es-CL" dirty="0" smtClean="0"/>
              <a:t>Se entrega la versión en general durante la </a:t>
            </a:r>
            <a:r>
              <a:rPr lang="es-CL" dirty="0"/>
              <a:t>semana </a:t>
            </a:r>
            <a:r>
              <a:rPr lang="es-CL" dirty="0" smtClean="0"/>
              <a:t>7 </a:t>
            </a:r>
          </a:p>
          <a:p>
            <a:pPr lvl="1"/>
            <a:r>
              <a:rPr lang="es-CL" dirty="0" smtClean="0">
                <a:solidFill>
                  <a:schemeClr val="accent4">
                    <a:lumMod val="75000"/>
                  </a:schemeClr>
                </a:solidFill>
              </a:rPr>
              <a:t>[Se publicará la fecha en el foro]</a:t>
            </a:r>
            <a:endParaRPr lang="es-CL" dirty="0">
              <a:solidFill>
                <a:schemeClr val="accent4">
                  <a:lumMod val="75000"/>
                </a:schemeClr>
              </a:solidFill>
            </a:endParaRPr>
          </a:p>
          <a:p>
            <a:pPr lvl="1"/>
            <a:r>
              <a:rPr lang="es-CL" dirty="0" smtClean="0"/>
              <a:t>Por correo (</a:t>
            </a:r>
            <a:r>
              <a:rPr lang="es-CL" dirty="0" smtClean="0">
                <a:hlinkClick r:id="rId2"/>
              </a:rPr>
              <a:t>aidhog@gmail.com</a:t>
            </a:r>
            <a:r>
              <a:rPr lang="es-CL" dirty="0" smtClean="0"/>
              <a:t>) </a:t>
            </a:r>
          </a:p>
          <a:p>
            <a:pPr lvl="1"/>
            <a:r>
              <a:rPr lang="es-CL" dirty="0" smtClean="0"/>
              <a:t>Con profe guía (y </a:t>
            </a:r>
            <a:r>
              <a:rPr lang="es-CL" dirty="0" err="1" smtClean="0"/>
              <a:t>co</a:t>
            </a:r>
            <a:r>
              <a:rPr lang="es-CL" dirty="0" smtClean="0"/>
              <a:t>-guía) en copia (no tienen que firmar el documento)</a:t>
            </a:r>
          </a:p>
          <a:p>
            <a:pPr lvl="1"/>
            <a:r>
              <a:rPr lang="es-CL" dirty="0" smtClean="0"/>
              <a:t>Nombre:  </a:t>
            </a:r>
            <a:r>
              <a:rPr lang="es-CL" dirty="0" smtClean="0">
                <a:latin typeface="Inconsolata" panose="00000509000000000000" pitchFamily="49" charset="0"/>
              </a:rPr>
              <a:t>Propuesta_Nombre_Apellido.pdf</a:t>
            </a:r>
            <a:endParaRPr lang="es-CL" dirty="0">
              <a:latin typeface="Inconsolata" panose="00000509000000000000" pitchFamily="49" charset="0"/>
            </a:endParaRPr>
          </a:p>
          <a:p>
            <a:r>
              <a:rPr lang="es-CL" dirty="0"/>
              <a:t>Aprobado, reprobado, </a:t>
            </a:r>
            <a:r>
              <a:rPr lang="es-CL" dirty="0" smtClean="0"/>
              <a:t>observaciones</a:t>
            </a:r>
          </a:p>
          <a:p>
            <a:pPr lvl="1"/>
            <a:r>
              <a:rPr lang="es-CL" dirty="0" smtClean="0">
                <a:solidFill>
                  <a:schemeClr val="accent4">
                    <a:lumMod val="75000"/>
                  </a:schemeClr>
                </a:solidFill>
              </a:rPr>
              <a:t>[Se publicará la fecha en el foro]</a:t>
            </a:r>
            <a:endParaRPr lang="es-CL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C20A941-8B74-483F-99A6-CB12C39A7C78}" type="slidenum">
              <a:rPr lang="es-ES" smtClean="0"/>
              <a:pPr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8724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Propuestas con observaciones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Las observaciones deben acogerse y volver a entregar dentro de </a:t>
            </a:r>
            <a:r>
              <a:rPr lang="es-CL" dirty="0" smtClean="0"/>
              <a:t>unos </a:t>
            </a:r>
            <a:r>
              <a:rPr lang="es-CL" dirty="0"/>
              <a:t>días:</a:t>
            </a:r>
          </a:p>
          <a:p>
            <a:pPr lvl="1"/>
            <a:r>
              <a:rPr lang="es-CL" dirty="0" smtClean="0"/>
              <a:t>se debe incluir dos documentos:</a:t>
            </a:r>
          </a:p>
          <a:p>
            <a:pPr lvl="2"/>
            <a:r>
              <a:rPr lang="es-CL" dirty="0" smtClean="0"/>
              <a:t>la nueva versión de la propuesta, </a:t>
            </a:r>
          </a:p>
          <a:p>
            <a:pPr lvl="2"/>
            <a:r>
              <a:rPr lang="es-CL" dirty="0" smtClean="0"/>
              <a:t>una página simple con un resumen de los cambios hechos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A941-8B74-483F-99A6-CB12C39A7C78}" type="slidenum">
              <a:rPr lang="es-ES" smtClean="0"/>
              <a:pPr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237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/>
              <a:t/>
            </a:r>
            <a:br>
              <a:rPr lang="es-CL" dirty="0"/>
            </a:br>
            <a:r>
              <a:rPr lang="es-CL" dirty="0" smtClean="0"/>
              <a:t>CC6908 (“E”):</a:t>
            </a:r>
            <a:br>
              <a:rPr lang="es-CL" dirty="0" smtClean="0"/>
            </a:br>
            <a:r>
              <a:rPr lang="es-CL" dirty="0" smtClean="0"/>
              <a:t>Informe final</a:t>
            </a:r>
            <a:endParaRPr lang="es-CL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A941-8B74-483F-99A6-CB12C39A7C78}" type="slidenum">
              <a:rPr lang="es-ES" smtClean="0"/>
              <a:pPr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945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L" dirty="0" smtClean="0"/>
              <a:t>CC6908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s-CL" dirty="0" smtClean="0"/>
              <a:t>Encontrar tema y profe guía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 smtClean="0"/>
              <a:t>Propuesta de Memoria</a:t>
            </a:r>
          </a:p>
          <a:p>
            <a:pPr lvl="1"/>
            <a:r>
              <a:rPr lang="es-CL" dirty="0" smtClean="0"/>
              <a:t>Presentar un tema de memoria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 smtClean="0"/>
              <a:t>Trabajo del semestre</a:t>
            </a:r>
          </a:p>
          <a:p>
            <a:pPr lvl="1"/>
            <a:r>
              <a:rPr lang="es-CL" dirty="0" smtClean="0"/>
              <a:t>Profundizar en el estudio teórico del área </a:t>
            </a:r>
            <a:r>
              <a:rPr lang="es-CL" i="1" dirty="0" smtClean="0"/>
              <a:t>y</a:t>
            </a:r>
          </a:p>
          <a:p>
            <a:pPr lvl="1"/>
            <a:r>
              <a:rPr lang="es-CL" dirty="0" smtClean="0"/>
              <a:t>Hacer algún </a:t>
            </a:r>
            <a:r>
              <a:rPr lang="es-CL" u="sng" dirty="0" smtClean="0"/>
              <a:t>trabajo práctico</a:t>
            </a:r>
            <a:r>
              <a:rPr lang="es-CL" dirty="0" smtClean="0"/>
              <a:t> con resultados iniciales para comprobar </a:t>
            </a:r>
            <a:r>
              <a:rPr lang="es-CL" dirty="0"/>
              <a:t>la factibilidad del </a:t>
            </a:r>
            <a:r>
              <a:rPr lang="es-CL" dirty="0" smtClean="0"/>
              <a:t>tema 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 smtClean="0"/>
              <a:t>Informe Final de CC6908</a:t>
            </a:r>
          </a:p>
          <a:p>
            <a:pPr lvl="1"/>
            <a:r>
              <a:rPr lang="es-CL" dirty="0" smtClean="0"/>
              <a:t>Ajuste del alcance de la propuesta de memoria</a:t>
            </a:r>
          </a:p>
          <a:p>
            <a:pPr lvl="1"/>
            <a:r>
              <a:rPr lang="es-CL" dirty="0" smtClean="0"/>
              <a:t>Descripción general de la solución a implementar</a:t>
            </a:r>
          </a:p>
          <a:p>
            <a:pPr lvl="1"/>
            <a:r>
              <a:rPr lang="es-CL" dirty="0" smtClean="0"/>
              <a:t>Plan de trabajo a seguir en la construcción de la solución (opcional: cronograma)</a:t>
            </a:r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C20A941-8B74-483F-99A6-CB12C39A7C78}" type="slidenum">
              <a:rPr lang="es-ES" smtClean="0"/>
              <a:pPr/>
              <a:t>16</a:t>
            </a:fld>
            <a:endParaRPr lang="es-ES"/>
          </a:p>
        </p:txBody>
      </p:sp>
      <p:pic>
        <p:nvPicPr>
          <p:cNvPr id="7" name="Picture 2" descr="Image result for document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634" y="2314149"/>
            <a:ext cx="394771" cy="394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Image result for document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633" y="4474389"/>
            <a:ext cx="394771" cy="394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542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46405" y="365760"/>
            <a:ext cx="7269480" cy="1325562"/>
          </a:xfrm>
        </p:spPr>
        <p:txBody>
          <a:bodyPr>
            <a:normAutofit/>
          </a:bodyPr>
          <a:lstStyle/>
          <a:p>
            <a:r>
              <a:rPr lang="es-CL" dirty="0"/>
              <a:t>Informe final de CC6908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A941-8B74-483F-99A6-CB12C39A7C78}" type="slidenum">
              <a:rPr lang="es-ES" smtClean="0"/>
              <a:pPr/>
              <a:t>17</a:t>
            </a:fld>
            <a:endParaRPr lang="es-ES"/>
          </a:p>
        </p:txBody>
      </p:sp>
      <p:sp>
        <p:nvSpPr>
          <p:cNvPr id="17" name="5 Rectángulo redondeado"/>
          <p:cNvSpPr/>
          <p:nvPr/>
        </p:nvSpPr>
        <p:spPr>
          <a:xfrm>
            <a:off x="1433585" y="1844824"/>
            <a:ext cx="6048672" cy="221757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8" name="12 Forma libre"/>
          <p:cNvSpPr/>
          <p:nvPr/>
        </p:nvSpPr>
        <p:spPr>
          <a:xfrm>
            <a:off x="1768266" y="6298609"/>
            <a:ext cx="4299187" cy="356077"/>
          </a:xfrm>
          <a:custGeom>
            <a:avLst/>
            <a:gdLst>
              <a:gd name="connsiteX0" fmla="*/ 0 w 937750"/>
              <a:gd name="connsiteY0" fmla="*/ 156295 h 1441450"/>
              <a:gd name="connsiteX1" fmla="*/ 156295 w 937750"/>
              <a:gd name="connsiteY1" fmla="*/ 0 h 1441450"/>
              <a:gd name="connsiteX2" fmla="*/ 781455 w 937750"/>
              <a:gd name="connsiteY2" fmla="*/ 0 h 1441450"/>
              <a:gd name="connsiteX3" fmla="*/ 937750 w 937750"/>
              <a:gd name="connsiteY3" fmla="*/ 156295 h 1441450"/>
              <a:gd name="connsiteX4" fmla="*/ 937750 w 937750"/>
              <a:gd name="connsiteY4" fmla="*/ 1285155 h 1441450"/>
              <a:gd name="connsiteX5" fmla="*/ 781455 w 937750"/>
              <a:gd name="connsiteY5" fmla="*/ 1441450 h 1441450"/>
              <a:gd name="connsiteX6" fmla="*/ 156295 w 937750"/>
              <a:gd name="connsiteY6" fmla="*/ 1441450 h 1441450"/>
              <a:gd name="connsiteX7" fmla="*/ 0 w 937750"/>
              <a:gd name="connsiteY7" fmla="*/ 1285155 h 1441450"/>
              <a:gd name="connsiteX8" fmla="*/ 0 w 937750"/>
              <a:gd name="connsiteY8" fmla="*/ 156295 h 144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7750" h="1441450">
                <a:moveTo>
                  <a:pt x="0" y="156295"/>
                </a:moveTo>
                <a:cubicBezTo>
                  <a:pt x="0" y="69976"/>
                  <a:pt x="69976" y="0"/>
                  <a:pt x="156295" y="0"/>
                </a:cubicBezTo>
                <a:lnTo>
                  <a:pt x="781455" y="0"/>
                </a:lnTo>
                <a:cubicBezTo>
                  <a:pt x="867774" y="0"/>
                  <a:pt x="937750" y="69976"/>
                  <a:pt x="937750" y="156295"/>
                </a:cubicBezTo>
                <a:lnTo>
                  <a:pt x="937750" y="1285155"/>
                </a:lnTo>
                <a:cubicBezTo>
                  <a:pt x="937750" y="1371474"/>
                  <a:pt x="867774" y="1441450"/>
                  <a:pt x="781455" y="1441450"/>
                </a:cubicBezTo>
                <a:lnTo>
                  <a:pt x="156295" y="1441450"/>
                </a:lnTo>
                <a:cubicBezTo>
                  <a:pt x="69976" y="1441450"/>
                  <a:pt x="0" y="1371474"/>
                  <a:pt x="0" y="1285155"/>
                </a:cubicBezTo>
                <a:lnTo>
                  <a:pt x="0" y="156295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57" tIns="76257" rIns="76257" bIns="76257" numCol="1" spcCol="1270" anchor="ctr" anchorCtr="0">
            <a:no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L" sz="1600" u="sng" dirty="0" smtClean="0">
                <a:solidFill>
                  <a:schemeClr val="tx1"/>
                </a:solidFill>
              </a:rPr>
              <a:t>Examen de Grado</a:t>
            </a:r>
            <a:endParaRPr lang="es-CL" sz="1600" u="sng" dirty="0">
              <a:solidFill>
                <a:schemeClr val="tx1"/>
              </a:solidFill>
            </a:endParaRPr>
          </a:p>
        </p:txBody>
      </p:sp>
      <p:sp>
        <p:nvSpPr>
          <p:cNvPr id="19" name="5 Rectángulo redondeado"/>
          <p:cNvSpPr/>
          <p:nvPr/>
        </p:nvSpPr>
        <p:spPr>
          <a:xfrm>
            <a:off x="1433585" y="4348184"/>
            <a:ext cx="6048672" cy="135851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1" name="8 CuadroTexto"/>
          <p:cNvSpPr txBox="1"/>
          <p:nvPr/>
        </p:nvSpPr>
        <p:spPr>
          <a:xfrm>
            <a:off x="6448786" y="3661100"/>
            <a:ext cx="1031051" cy="36933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/>
        </p:spPr>
        <p:txBody>
          <a:bodyPr wrap="none" rtlCol="0">
            <a:spAutoFit/>
          </a:bodyPr>
          <a:lstStyle/>
          <a:p>
            <a:r>
              <a:rPr lang="es-CL" dirty="0" smtClean="0"/>
              <a:t>CC6908</a:t>
            </a:r>
            <a:endParaRPr lang="es-CL" dirty="0"/>
          </a:p>
        </p:txBody>
      </p:sp>
      <p:sp>
        <p:nvSpPr>
          <p:cNvPr id="22" name="7 CuadroTexto"/>
          <p:cNvSpPr txBox="1"/>
          <p:nvPr/>
        </p:nvSpPr>
        <p:spPr>
          <a:xfrm>
            <a:off x="6403410" y="5337370"/>
            <a:ext cx="1031051" cy="369332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/>
        </p:spPr>
        <p:txBody>
          <a:bodyPr wrap="none" rtlCol="0">
            <a:spAutoFit/>
          </a:bodyPr>
          <a:lstStyle/>
          <a:p>
            <a:r>
              <a:rPr lang="es-CL" dirty="0" smtClean="0"/>
              <a:t>CC6909</a:t>
            </a:r>
            <a:endParaRPr lang="es-CL" dirty="0"/>
          </a:p>
        </p:txBody>
      </p:sp>
      <p:sp>
        <p:nvSpPr>
          <p:cNvPr id="24" name="11 Flecha derecha"/>
          <p:cNvSpPr/>
          <p:nvPr/>
        </p:nvSpPr>
        <p:spPr>
          <a:xfrm rot="5400000">
            <a:off x="1690964" y="1922124"/>
            <a:ext cx="4453788" cy="4299188"/>
          </a:xfrm>
          <a:prstGeom prst="rightArrow">
            <a:avLst>
              <a:gd name="adj1" fmla="val 56045"/>
              <a:gd name="adj2" fmla="val 10901"/>
            </a:avLst>
          </a:prstGeom>
          <a:solidFill>
            <a:srgbClr val="C1D6FF"/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5" name="12 Forma libre"/>
          <p:cNvSpPr/>
          <p:nvPr/>
        </p:nvSpPr>
        <p:spPr>
          <a:xfrm>
            <a:off x="1772613" y="2436273"/>
            <a:ext cx="4299187" cy="356077"/>
          </a:xfrm>
          <a:custGeom>
            <a:avLst/>
            <a:gdLst>
              <a:gd name="connsiteX0" fmla="*/ 0 w 937750"/>
              <a:gd name="connsiteY0" fmla="*/ 156295 h 1441450"/>
              <a:gd name="connsiteX1" fmla="*/ 156295 w 937750"/>
              <a:gd name="connsiteY1" fmla="*/ 0 h 1441450"/>
              <a:gd name="connsiteX2" fmla="*/ 781455 w 937750"/>
              <a:gd name="connsiteY2" fmla="*/ 0 h 1441450"/>
              <a:gd name="connsiteX3" fmla="*/ 937750 w 937750"/>
              <a:gd name="connsiteY3" fmla="*/ 156295 h 1441450"/>
              <a:gd name="connsiteX4" fmla="*/ 937750 w 937750"/>
              <a:gd name="connsiteY4" fmla="*/ 1285155 h 1441450"/>
              <a:gd name="connsiteX5" fmla="*/ 781455 w 937750"/>
              <a:gd name="connsiteY5" fmla="*/ 1441450 h 1441450"/>
              <a:gd name="connsiteX6" fmla="*/ 156295 w 937750"/>
              <a:gd name="connsiteY6" fmla="*/ 1441450 h 1441450"/>
              <a:gd name="connsiteX7" fmla="*/ 0 w 937750"/>
              <a:gd name="connsiteY7" fmla="*/ 1285155 h 1441450"/>
              <a:gd name="connsiteX8" fmla="*/ 0 w 937750"/>
              <a:gd name="connsiteY8" fmla="*/ 156295 h 144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7750" h="1441450">
                <a:moveTo>
                  <a:pt x="0" y="156295"/>
                </a:moveTo>
                <a:cubicBezTo>
                  <a:pt x="0" y="69976"/>
                  <a:pt x="69976" y="0"/>
                  <a:pt x="156295" y="0"/>
                </a:cubicBezTo>
                <a:lnTo>
                  <a:pt x="781455" y="0"/>
                </a:lnTo>
                <a:cubicBezTo>
                  <a:pt x="867774" y="0"/>
                  <a:pt x="937750" y="69976"/>
                  <a:pt x="937750" y="156295"/>
                </a:cubicBezTo>
                <a:lnTo>
                  <a:pt x="937750" y="1285155"/>
                </a:lnTo>
                <a:cubicBezTo>
                  <a:pt x="937750" y="1371474"/>
                  <a:pt x="867774" y="1441450"/>
                  <a:pt x="781455" y="1441450"/>
                </a:cubicBezTo>
                <a:lnTo>
                  <a:pt x="156295" y="1441450"/>
                </a:lnTo>
                <a:cubicBezTo>
                  <a:pt x="69976" y="1441450"/>
                  <a:pt x="0" y="1371474"/>
                  <a:pt x="0" y="1285155"/>
                </a:cubicBezTo>
                <a:lnTo>
                  <a:pt x="0" y="156295"/>
                </a:lnTo>
                <a:close/>
              </a:path>
            </a:pathLst>
          </a:cu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spcFirstLastPara="0" vert="horz" wrap="square" lIns="76257" tIns="76257" rIns="76257" bIns="76257" numCol="1" spcCol="1270" anchor="ctr" anchorCtr="0">
            <a:no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L" sz="1600" u="sng" kern="1200" dirty="0" smtClean="0">
                <a:solidFill>
                  <a:schemeClr val="tx1"/>
                </a:solidFill>
              </a:rPr>
              <a:t>Propuesta de memoria</a:t>
            </a:r>
            <a:endParaRPr lang="es-CL" sz="1600" u="sng" kern="1200" dirty="0">
              <a:solidFill>
                <a:schemeClr val="tx1"/>
              </a:solidFill>
            </a:endParaRPr>
          </a:p>
        </p:txBody>
      </p:sp>
      <p:sp>
        <p:nvSpPr>
          <p:cNvPr id="26" name="12 Forma libre"/>
          <p:cNvSpPr/>
          <p:nvPr/>
        </p:nvSpPr>
        <p:spPr>
          <a:xfrm>
            <a:off x="1772612" y="2857057"/>
            <a:ext cx="4299187" cy="356077"/>
          </a:xfrm>
          <a:custGeom>
            <a:avLst/>
            <a:gdLst>
              <a:gd name="connsiteX0" fmla="*/ 0 w 937750"/>
              <a:gd name="connsiteY0" fmla="*/ 156295 h 1441450"/>
              <a:gd name="connsiteX1" fmla="*/ 156295 w 937750"/>
              <a:gd name="connsiteY1" fmla="*/ 0 h 1441450"/>
              <a:gd name="connsiteX2" fmla="*/ 781455 w 937750"/>
              <a:gd name="connsiteY2" fmla="*/ 0 h 1441450"/>
              <a:gd name="connsiteX3" fmla="*/ 937750 w 937750"/>
              <a:gd name="connsiteY3" fmla="*/ 156295 h 1441450"/>
              <a:gd name="connsiteX4" fmla="*/ 937750 w 937750"/>
              <a:gd name="connsiteY4" fmla="*/ 1285155 h 1441450"/>
              <a:gd name="connsiteX5" fmla="*/ 781455 w 937750"/>
              <a:gd name="connsiteY5" fmla="*/ 1441450 h 1441450"/>
              <a:gd name="connsiteX6" fmla="*/ 156295 w 937750"/>
              <a:gd name="connsiteY6" fmla="*/ 1441450 h 1441450"/>
              <a:gd name="connsiteX7" fmla="*/ 0 w 937750"/>
              <a:gd name="connsiteY7" fmla="*/ 1285155 h 1441450"/>
              <a:gd name="connsiteX8" fmla="*/ 0 w 937750"/>
              <a:gd name="connsiteY8" fmla="*/ 156295 h 144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7750" h="1441450">
                <a:moveTo>
                  <a:pt x="0" y="156295"/>
                </a:moveTo>
                <a:cubicBezTo>
                  <a:pt x="0" y="69976"/>
                  <a:pt x="69976" y="0"/>
                  <a:pt x="156295" y="0"/>
                </a:cubicBezTo>
                <a:lnTo>
                  <a:pt x="781455" y="0"/>
                </a:lnTo>
                <a:cubicBezTo>
                  <a:pt x="867774" y="0"/>
                  <a:pt x="937750" y="69976"/>
                  <a:pt x="937750" y="156295"/>
                </a:cubicBezTo>
                <a:lnTo>
                  <a:pt x="937750" y="1285155"/>
                </a:lnTo>
                <a:cubicBezTo>
                  <a:pt x="937750" y="1371474"/>
                  <a:pt x="867774" y="1441450"/>
                  <a:pt x="781455" y="1441450"/>
                </a:cubicBezTo>
                <a:lnTo>
                  <a:pt x="156295" y="1441450"/>
                </a:lnTo>
                <a:cubicBezTo>
                  <a:pt x="69976" y="1441450"/>
                  <a:pt x="0" y="1371474"/>
                  <a:pt x="0" y="1285155"/>
                </a:cubicBezTo>
                <a:lnTo>
                  <a:pt x="0" y="156295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57" tIns="76257" rIns="76257" bIns="76257" numCol="1" spcCol="1270" anchor="ctr" anchorCtr="0">
            <a:noAutofit/>
          </a:bodyPr>
          <a:lstStyle/>
          <a:p>
            <a:pPr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L" sz="1600" dirty="0" smtClean="0">
                <a:solidFill>
                  <a:schemeClr val="tx1"/>
                </a:solidFill>
              </a:rPr>
              <a:t>Trabajo del semestre</a:t>
            </a:r>
            <a:endParaRPr lang="es-CL" sz="1600" dirty="0">
              <a:solidFill>
                <a:schemeClr val="tx1"/>
              </a:solidFill>
            </a:endParaRPr>
          </a:p>
        </p:txBody>
      </p:sp>
      <p:sp>
        <p:nvSpPr>
          <p:cNvPr id="27" name="12 Forma libre"/>
          <p:cNvSpPr/>
          <p:nvPr/>
        </p:nvSpPr>
        <p:spPr>
          <a:xfrm>
            <a:off x="1772612" y="3277132"/>
            <a:ext cx="4299187" cy="356077"/>
          </a:xfrm>
          <a:custGeom>
            <a:avLst/>
            <a:gdLst>
              <a:gd name="connsiteX0" fmla="*/ 0 w 937750"/>
              <a:gd name="connsiteY0" fmla="*/ 156295 h 1441450"/>
              <a:gd name="connsiteX1" fmla="*/ 156295 w 937750"/>
              <a:gd name="connsiteY1" fmla="*/ 0 h 1441450"/>
              <a:gd name="connsiteX2" fmla="*/ 781455 w 937750"/>
              <a:gd name="connsiteY2" fmla="*/ 0 h 1441450"/>
              <a:gd name="connsiteX3" fmla="*/ 937750 w 937750"/>
              <a:gd name="connsiteY3" fmla="*/ 156295 h 1441450"/>
              <a:gd name="connsiteX4" fmla="*/ 937750 w 937750"/>
              <a:gd name="connsiteY4" fmla="*/ 1285155 h 1441450"/>
              <a:gd name="connsiteX5" fmla="*/ 781455 w 937750"/>
              <a:gd name="connsiteY5" fmla="*/ 1441450 h 1441450"/>
              <a:gd name="connsiteX6" fmla="*/ 156295 w 937750"/>
              <a:gd name="connsiteY6" fmla="*/ 1441450 h 1441450"/>
              <a:gd name="connsiteX7" fmla="*/ 0 w 937750"/>
              <a:gd name="connsiteY7" fmla="*/ 1285155 h 1441450"/>
              <a:gd name="connsiteX8" fmla="*/ 0 w 937750"/>
              <a:gd name="connsiteY8" fmla="*/ 156295 h 144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7750" h="1441450">
                <a:moveTo>
                  <a:pt x="0" y="156295"/>
                </a:moveTo>
                <a:cubicBezTo>
                  <a:pt x="0" y="69976"/>
                  <a:pt x="69976" y="0"/>
                  <a:pt x="156295" y="0"/>
                </a:cubicBezTo>
                <a:lnTo>
                  <a:pt x="781455" y="0"/>
                </a:lnTo>
                <a:cubicBezTo>
                  <a:pt x="867774" y="0"/>
                  <a:pt x="937750" y="69976"/>
                  <a:pt x="937750" y="156295"/>
                </a:cubicBezTo>
                <a:lnTo>
                  <a:pt x="937750" y="1285155"/>
                </a:lnTo>
                <a:cubicBezTo>
                  <a:pt x="937750" y="1371474"/>
                  <a:pt x="867774" y="1441450"/>
                  <a:pt x="781455" y="1441450"/>
                </a:cubicBezTo>
                <a:lnTo>
                  <a:pt x="156295" y="1441450"/>
                </a:lnTo>
                <a:cubicBezTo>
                  <a:pt x="69976" y="1441450"/>
                  <a:pt x="0" y="1371474"/>
                  <a:pt x="0" y="1285155"/>
                </a:cubicBezTo>
                <a:lnTo>
                  <a:pt x="0" y="156295"/>
                </a:lnTo>
                <a:close/>
              </a:path>
            </a:pathLst>
          </a:cu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spcFirstLastPara="0" vert="horz" wrap="square" lIns="76257" tIns="76257" rIns="76257" bIns="76257" numCol="1" spcCol="1270" anchor="ctr" anchorCtr="0">
            <a:no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L" sz="1600" b="1" u="sng" dirty="0">
                <a:solidFill>
                  <a:schemeClr val="tx1"/>
                </a:solidFill>
              </a:rPr>
              <a:t>Informe final </a:t>
            </a:r>
            <a:r>
              <a:rPr lang="es-CL" sz="1600" b="1" u="sng" dirty="0" smtClean="0">
                <a:solidFill>
                  <a:schemeClr val="tx1"/>
                </a:solidFill>
              </a:rPr>
              <a:t>de </a:t>
            </a:r>
            <a:r>
              <a:rPr lang="es-CL" sz="1600" b="1" u="sng" dirty="0">
                <a:solidFill>
                  <a:schemeClr val="tx1"/>
                </a:solidFill>
              </a:rPr>
              <a:t>CC6908</a:t>
            </a:r>
          </a:p>
        </p:txBody>
      </p:sp>
      <p:sp>
        <p:nvSpPr>
          <p:cNvPr id="28" name="12 Forma libre"/>
          <p:cNvSpPr/>
          <p:nvPr/>
        </p:nvSpPr>
        <p:spPr>
          <a:xfrm>
            <a:off x="1772611" y="4513083"/>
            <a:ext cx="4299187" cy="356077"/>
          </a:xfrm>
          <a:custGeom>
            <a:avLst/>
            <a:gdLst>
              <a:gd name="connsiteX0" fmla="*/ 0 w 937750"/>
              <a:gd name="connsiteY0" fmla="*/ 156295 h 1441450"/>
              <a:gd name="connsiteX1" fmla="*/ 156295 w 937750"/>
              <a:gd name="connsiteY1" fmla="*/ 0 h 1441450"/>
              <a:gd name="connsiteX2" fmla="*/ 781455 w 937750"/>
              <a:gd name="connsiteY2" fmla="*/ 0 h 1441450"/>
              <a:gd name="connsiteX3" fmla="*/ 937750 w 937750"/>
              <a:gd name="connsiteY3" fmla="*/ 156295 h 1441450"/>
              <a:gd name="connsiteX4" fmla="*/ 937750 w 937750"/>
              <a:gd name="connsiteY4" fmla="*/ 1285155 h 1441450"/>
              <a:gd name="connsiteX5" fmla="*/ 781455 w 937750"/>
              <a:gd name="connsiteY5" fmla="*/ 1441450 h 1441450"/>
              <a:gd name="connsiteX6" fmla="*/ 156295 w 937750"/>
              <a:gd name="connsiteY6" fmla="*/ 1441450 h 1441450"/>
              <a:gd name="connsiteX7" fmla="*/ 0 w 937750"/>
              <a:gd name="connsiteY7" fmla="*/ 1285155 h 1441450"/>
              <a:gd name="connsiteX8" fmla="*/ 0 w 937750"/>
              <a:gd name="connsiteY8" fmla="*/ 156295 h 144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7750" h="1441450">
                <a:moveTo>
                  <a:pt x="0" y="156295"/>
                </a:moveTo>
                <a:cubicBezTo>
                  <a:pt x="0" y="69976"/>
                  <a:pt x="69976" y="0"/>
                  <a:pt x="156295" y="0"/>
                </a:cubicBezTo>
                <a:lnTo>
                  <a:pt x="781455" y="0"/>
                </a:lnTo>
                <a:cubicBezTo>
                  <a:pt x="867774" y="0"/>
                  <a:pt x="937750" y="69976"/>
                  <a:pt x="937750" y="156295"/>
                </a:cubicBezTo>
                <a:lnTo>
                  <a:pt x="937750" y="1285155"/>
                </a:lnTo>
                <a:cubicBezTo>
                  <a:pt x="937750" y="1371474"/>
                  <a:pt x="867774" y="1441450"/>
                  <a:pt x="781455" y="1441450"/>
                </a:cubicBezTo>
                <a:lnTo>
                  <a:pt x="156295" y="1441450"/>
                </a:lnTo>
                <a:cubicBezTo>
                  <a:pt x="69976" y="1441450"/>
                  <a:pt x="0" y="1371474"/>
                  <a:pt x="0" y="1285155"/>
                </a:cubicBezTo>
                <a:lnTo>
                  <a:pt x="0" y="156295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57" tIns="76257" rIns="76257" bIns="76257" numCol="1" spcCol="1270" anchor="ctr" anchorCtr="0">
            <a:no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L" sz="1600" dirty="0">
                <a:solidFill>
                  <a:schemeClr val="tx1"/>
                </a:solidFill>
              </a:rPr>
              <a:t>Desarrollo </a:t>
            </a:r>
            <a:r>
              <a:rPr lang="es-CL" sz="1600" dirty="0" smtClean="0">
                <a:solidFill>
                  <a:schemeClr val="tx1"/>
                </a:solidFill>
              </a:rPr>
              <a:t>del trabajo de título</a:t>
            </a:r>
            <a:endParaRPr lang="es-CL" sz="1600" dirty="0">
              <a:solidFill>
                <a:schemeClr val="tx1"/>
              </a:solidFill>
            </a:endParaRPr>
          </a:p>
        </p:txBody>
      </p:sp>
      <p:sp>
        <p:nvSpPr>
          <p:cNvPr id="29" name="12 Forma libre"/>
          <p:cNvSpPr/>
          <p:nvPr/>
        </p:nvSpPr>
        <p:spPr>
          <a:xfrm>
            <a:off x="1772610" y="4960516"/>
            <a:ext cx="4299187" cy="356077"/>
          </a:xfrm>
          <a:custGeom>
            <a:avLst/>
            <a:gdLst>
              <a:gd name="connsiteX0" fmla="*/ 0 w 937750"/>
              <a:gd name="connsiteY0" fmla="*/ 156295 h 1441450"/>
              <a:gd name="connsiteX1" fmla="*/ 156295 w 937750"/>
              <a:gd name="connsiteY1" fmla="*/ 0 h 1441450"/>
              <a:gd name="connsiteX2" fmla="*/ 781455 w 937750"/>
              <a:gd name="connsiteY2" fmla="*/ 0 h 1441450"/>
              <a:gd name="connsiteX3" fmla="*/ 937750 w 937750"/>
              <a:gd name="connsiteY3" fmla="*/ 156295 h 1441450"/>
              <a:gd name="connsiteX4" fmla="*/ 937750 w 937750"/>
              <a:gd name="connsiteY4" fmla="*/ 1285155 h 1441450"/>
              <a:gd name="connsiteX5" fmla="*/ 781455 w 937750"/>
              <a:gd name="connsiteY5" fmla="*/ 1441450 h 1441450"/>
              <a:gd name="connsiteX6" fmla="*/ 156295 w 937750"/>
              <a:gd name="connsiteY6" fmla="*/ 1441450 h 1441450"/>
              <a:gd name="connsiteX7" fmla="*/ 0 w 937750"/>
              <a:gd name="connsiteY7" fmla="*/ 1285155 h 1441450"/>
              <a:gd name="connsiteX8" fmla="*/ 0 w 937750"/>
              <a:gd name="connsiteY8" fmla="*/ 156295 h 144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7750" h="1441450">
                <a:moveTo>
                  <a:pt x="0" y="156295"/>
                </a:moveTo>
                <a:cubicBezTo>
                  <a:pt x="0" y="69976"/>
                  <a:pt x="69976" y="0"/>
                  <a:pt x="156295" y="0"/>
                </a:cubicBezTo>
                <a:lnTo>
                  <a:pt x="781455" y="0"/>
                </a:lnTo>
                <a:cubicBezTo>
                  <a:pt x="867774" y="0"/>
                  <a:pt x="937750" y="69976"/>
                  <a:pt x="937750" y="156295"/>
                </a:cubicBezTo>
                <a:lnTo>
                  <a:pt x="937750" y="1285155"/>
                </a:lnTo>
                <a:cubicBezTo>
                  <a:pt x="937750" y="1371474"/>
                  <a:pt x="867774" y="1441450"/>
                  <a:pt x="781455" y="1441450"/>
                </a:cubicBezTo>
                <a:lnTo>
                  <a:pt x="156295" y="1441450"/>
                </a:lnTo>
                <a:cubicBezTo>
                  <a:pt x="69976" y="1441450"/>
                  <a:pt x="0" y="1371474"/>
                  <a:pt x="0" y="1285155"/>
                </a:cubicBezTo>
                <a:lnTo>
                  <a:pt x="0" y="156295"/>
                </a:ln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57" tIns="76257" rIns="76257" bIns="76257" numCol="1" spcCol="1270" anchor="ctr" anchorCtr="0">
            <a:no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L" sz="1600" u="sng" dirty="0" smtClean="0">
                <a:solidFill>
                  <a:schemeClr val="tx1"/>
                </a:solidFill>
              </a:rPr>
              <a:t>Informe </a:t>
            </a:r>
            <a:r>
              <a:rPr lang="es-CL" sz="1600" u="sng" dirty="0">
                <a:solidFill>
                  <a:schemeClr val="tx1"/>
                </a:solidFill>
              </a:rPr>
              <a:t>final de memoria</a:t>
            </a:r>
          </a:p>
        </p:txBody>
      </p:sp>
      <p:pic>
        <p:nvPicPr>
          <p:cNvPr id="43" name="Picture 2" descr="Image result for document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7632" y="2416925"/>
            <a:ext cx="394771" cy="394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Image result for document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7632" y="4941168"/>
            <a:ext cx="394771" cy="394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Image result for document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7632" y="3262384"/>
            <a:ext cx="394771" cy="394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12 Forma libre"/>
          <p:cNvSpPr/>
          <p:nvPr/>
        </p:nvSpPr>
        <p:spPr>
          <a:xfrm>
            <a:off x="1788445" y="1988840"/>
            <a:ext cx="4299187" cy="356077"/>
          </a:xfrm>
          <a:custGeom>
            <a:avLst/>
            <a:gdLst>
              <a:gd name="connsiteX0" fmla="*/ 0 w 937750"/>
              <a:gd name="connsiteY0" fmla="*/ 156295 h 1441450"/>
              <a:gd name="connsiteX1" fmla="*/ 156295 w 937750"/>
              <a:gd name="connsiteY1" fmla="*/ 0 h 1441450"/>
              <a:gd name="connsiteX2" fmla="*/ 781455 w 937750"/>
              <a:gd name="connsiteY2" fmla="*/ 0 h 1441450"/>
              <a:gd name="connsiteX3" fmla="*/ 937750 w 937750"/>
              <a:gd name="connsiteY3" fmla="*/ 156295 h 1441450"/>
              <a:gd name="connsiteX4" fmla="*/ 937750 w 937750"/>
              <a:gd name="connsiteY4" fmla="*/ 1285155 h 1441450"/>
              <a:gd name="connsiteX5" fmla="*/ 781455 w 937750"/>
              <a:gd name="connsiteY5" fmla="*/ 1441450 h 1441450"/>
              <a:gd name="connsiteX6" fmla="*/ 156295 w 937750"/>
              <a:gd name="connsiteY6" fmla="*/ 1441450 h 1441450"/>
              <a:gd name="connsiteX7" fmla="*/ 0 w 937750"/>
              <a:gd name="connsiteY7" fmla="*/ 1285155 h 1441450"/>
              <a:gd name="connsiteX8" fmla="*/ 0 w 937750"/>
              <a:gd name="connsiteY8" fmla="*/ 156295 h 144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7750" h="1441450">
                <a:moveTo>
                  <a:pt x="0" y="156295"/>
                </a:moveTo>
                <a:cubicBezTo>
                  <a:pt x="0" y="69976"/>
                  <a:pt x="69976" y="0"/>
                  <a:pt x="156295" y="0"/>
                </a:cubicBezTo>
                <a:lnTo>
                  <a:pt x="781455" y="0"/>
                </a:lnTo>
                <a:cubicBezTo>
                  <a:pt x="867774" y="0"/>
                  <a:pt x="937750" y="69976"/>
                  <a:pt x="937750" y="156295"/>
                </a:cubicBezTo>
                <a:lnTo>
                  <a:pt x="937750" y="1285155"/>
                </a:lnTo>
                <a:cubicBezTo>
                  <a:pt x="937750" y="1371474"/>
                  <a:pt x="867774" y="1441450"/>
                  <a:pt x="781455" y="1441450"/>
                </a:cubicBezTo>
                <a:lnTo>
                  <a:pt x="156295" y="1441450"/>
                </a:lnTo>
                <a:cubicBezTo>
                  <a:pt x="69976" y="1441450"/>
                  <a:pt x="0" y="1371474"/>
                  <a:pt x="0" y="1285155"/>
                </a:cubicBezTo>
                <a:lnTo>
                  <a:pt x="0" y="156295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57" tIns="76257" rIns="76257" bIns="76257" numCol="1" spcCol="1270" anchor="ctr" anchorCtr="0">
            <a:noAutofit/>
          </a:bodyPr>
          <a:lstStyle/>
          <a:p>
            <a:pPr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L" sz="1600" dirty="0" smtClean="0">
                <a:solidFill>
                  <a:schemeClr val="tx1"/>
                </a:solidFill>
              </a:rPr>
              <a:t>Encontrar tema y profesor guía</a:t>
            </a:r>
            <a:endParaRPr lang="es-CL" sz="16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88224" y="2379648"/>
            <a:ext cx="846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A,R,O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588224" y="3263156"/>
            <a:ext cx="846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A,R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586573" y="4953887"/>
            <a:ext cx="846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Nota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586572" y="6300028"/>
            <a:ext cx="846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Nota</a:t>
            </a:r>
            <a:endParaRPr lang="en-GB" dirty="0">
              <a:solidFill>
                <a:srgbClr val="7030A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7632" y="6289856"/>
            <a:ext cx="390436" cy="390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" name="TextBox 33"/>
          <p:cNvSpPr txBox="1"/>
          <p:nvPr/>
        </p:nvSpPr>
        <p:spPr>
          <a:xfrm>
            <a:off x="6252753" y="692696"/>
            <a:ext cx="2160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A: </a:t>
            </a:r>
            <a:r>
              <a:rPr lang="en-GB" dirty="0" err="1" smtClean="0">
                <a:solidFill>
                  <a:srgbClr val="7030A0"/>
                </a:solidFill>
              </a:rPr>
              <a:t>Aprobación</a:t>
            </a:r>
            <a:r>
              <a:rPr lang="en-GB" dirty="0" smtClean="0">
                <a:solidFill>
                  <a:srgbClr val="7030A0"/>
                </a:solidFill>
              </a:rPr>
              <a:t>,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R: </a:t>
            </a:r>
            <a:r>
              <a:rPr lang="en-GB" dirty="0" err="1" smtClean="0">
                <a:solidFill>
                  <a:srgbClr val="7030A0"/>
                </a:solidFill>
              </a:rPr>
              <a:t>Reprobación</a:t>
            </a:r>
            <a:endParaRPr lang="en-GB" dirty="0" smtClean="0">
              <a:solidFill>
                <a:srgbClr val="7030A0"/>
              </a:solidFill>
            </a:endParaRPr>
          </a:p>
          <a:p>
            <a:r>
              <a:rPr lang="en-GB" dirty="0" smtClean="0">
                <a:solidFill>
                  <a:srgbClr val="7030A0"/>
                </a:solidFill>
              </a:rPr>
              <a:t>O: </a:t>
            </a:r>
            <a:r>
              <a:rPr lang="en-GB" dirty="0" err="1" smtClean="0">
                <a:solidFill>
                  <a:srgbClr val="7030A0"/>
                </a:solidFill>
              </a:rPr>
              <a:t>Observaciones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600" y="4221088"/>
            <a:ext cx="6912768" cy="2636912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832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/>
              <a:t>Informe Final de CC6908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C20A941-8B74-483F-99A6-CB12C39A7C78}" type="slidenum">
              <a:rPr lang="es-ES" smtClean="0"/>
              <a:pPr/>
              <a:t>18</a:t>
            </a:fld>
            <a:endParaRPr lang="es-ES"/>
          </a:p>
        </p:txBody>
      </p:sp>
      <p:sp>
        <p:nvSpPr>
          <p:cNvPr id="11" name="5 Rectángulo redondeado"/>
          <p:cNvSpPr/>
          <p:nvPr/>
        </p:nvSpPr>
        <p:spPr>
          <a:xfrm>
            <a:off x="260358" y="1734528"/>
            <a:ext cx="2948070" cy="576064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sz="1500" b="1" dirty="0" smtClean="0"/>
              <a:t>1. Introducción</a:t>
            </a:r>
            <a:endParaRPr lang="es-CL" sz="1500" b="1" dirty="0"/>
          </a:p>
        </p:txBody>
      </p:sp>
      <p:sp>
        <p:nvSpPr>
          <p:cNvPr id="12" name="5 Rectángulo redondeado"/>
          <p:cNvSpPr/>
          <p:nvPr/>
        </p:nvSpPr>
        <p:spPr>
          <a:xfrm>
            <a:off x="260358" y="2347971"/>
            <a:ext cx="2948070" cy="576064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sz="1500" b="1" dirty="0" smtClean="0"/>
              <a:t>2. Estado del Arte</a:t>
            </a:r>
            <a:endParaRPr lang="es-CL" sz="1500" b="1" dirty="0"/>
          </a:p>
        </p:txBody>
      </p:sp>
      <p:sp>
        <p:nvSpPr>
          <p:cNvPr id="13" name="5 Rectángulo redondeado"/>
          <p:cNvSpPr/>
          <p:nvPr/>
        </p:nvSpPr>
        <p:spPr>
          <a:xfrm>
            <a:off x="260358" y="2958028"/>
            <a:ext cx="2948070" cy="921931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sz="1500" dirty="0" smtClean="0"/>
              <a:t>3. Objetivos</a:t>
            </a:r>
          </a:p>
          <a:p>
            <a:r>
              <a:rPr lang="es-CL" sz="1400" dirty="0"/>
              <a:t> </a:t>
            </a:r>
            <a:r>
              <a:rPr lang="es-CL" sz="1400" dirty="0" smtClean="0"/>
              <a:t>  3.1 Objetivo General</a:t>
            </a:r>
          </a:p>
          <a:p>
            <a:r>
              <a:rPr lang="es-CL" sz="1400" dirty="0"/>
              <a:t> </a:t>
            </a:r>
            <a:r>
              <a:rPr lang="es-CL" sz="1400" dirty="0" smtClean="0"/>
              <a:t>  3.2 Objetivos Específicos</a:t>
            </a:r>
          </a:p>
          <a:p>
            <a:r>
              <a:rPr lang="es-CL" sz="1400" dirty="0"/>
              <a:t> </a:t>
            </a:r>
            <a:r>
              <a:rPr lang="es-CL" sz="1400" dirty="0" smtClean="0"/>
              <a:t>  3.3 Evaluación</a:t>
            </a:r>
            <a:endParaRPr lang="es-CL" sz="1400" dirty="0"/>
          </a:p>
        </p:txBody>
      </p:sp>
      <p:sp>
        <p:nvSpPr>
          <p:cNvPr id="16" name="5 Rectángulo redondeado"/>
          <p:cNvSpPr/>
          <p:nvPr/>
        </p:nvSpPr>
        <p:spPr>
          <a:xfrm>
            <a:off x="260358" y="4537876"/>
            <a:ext cx="2935330" cy="576064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sz="1500" b="1" dirty="0" smtClean="0"/>
              <a:t>5. Plan de Trabajo</a:t>
            </a:r>
            <a:endParaRPr lang="es-CL" sz="1500" b="1" dirty="0"/>
          </a:p>
        </p:txBody>
      </p:sp>
      <p:sp>
        <p:nvSpPr>
          <p:cNvPr id="22" name="5 Rectángulo redondeado"/>
          <p:cNvSpPr/>
          <p:nvPr/>
        </p:nvSpPr>
        <p:spPr>
          <a:xfrm>
            <a:off x="3347864" y="1734528"/>
            <a:ext cx="5040560" cy="576064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sz="1500" dirty="0" smtClean="0"/>
              <a:t>¿En qué quieres trabajar? ¿Por qué? ¿Para qué?</a:t>
            </a:r>
          </a:p>
          <a:p>
            <a:r>
              <a:rPr lang="es-CL" sz="1600" dirty="0"/>
              <a:t> </a:t>
            </a:r>
            <a:r>
              <a:rPr lang="es-CL" sz="1600" dirty="0" smtClean="0"/>
              <a:t> </a:t>
            </a:r>
            <a:r>
              <a:rPr lang="es-CL" sz="1400" i="1" dirty="0" smtClean="0"/>
              <a:t>Contexto, Problema, Motivación, (Relevancia)</a:t>
            </a:r>
          </a:p>
        </p:txBody>
      </p:sp>
      <p:sp>
        <p:nvSpPr>
          <p:cNvPr id="23" name="5 Rectángulo redondeado"/>
          <p:cNvSpPr/>
          <p:nvPr/>
        </p:nvSpPr>
        <p:spPr>
          <a:xfrm>
            <a:off x="3347864" y="2347971"/>
            <a:ext cx="5040560" cy="576064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sz="1500" dirty="0" smtClean="0"/>
              <a:t>¿Cuáles son los trabajos y recursos relacionados?  </a:t>
            </a:r>
          </a:p>
          <a:p>
            <a:r>
              <a:rPr lang="es-CL" sz="1400" dirty="0" smtClean="0"/>
              <a:t>  </a:t>
            </a:r>
            <a:r>
              <a:rPr lang="es-CL" sz="1400" i="1" dirty="0"/>
              <a:t>Soluciones existentes/limitaciones</a:t>
            </a:r>
            <a:r>
              <a:rPr lang="es-CL" sz="1400" i="1" dirty="0" smtClean="0"/>
              <a:t>, Conocimiento clave</a:t>
            </a:r>
            <a:endParaRPr lang="es-CL" sz="1400" i="1" dirty="0"/>
          </a:p>
        </p:txBody>
      </p:sp>
      <p:sp>
        <p:nvSpPr>
          <p:cNvPr id="25" name="5 Rectángulo redondeado"/>
          <p:cNvSpPr/>
          <p:nvPr/>
        </p:nvSpPr>
        <p:spPr>
          <a:xfrm>
            <a:off x="3347864" y="2958029"/>
            <a:ext cx="5040560" cy="92193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sz="1500" dirty="0" smtClean="0"/>
              <a:t>¿Qué quieres lograr?</a:t>
            </a:r>
          </a:p>
          <a:p>
            <a:r>
              <a:rPr lang="es-CL" sz="1400" i="1" dirty="0"/>
              <a:t> </a:t>
            </a:r>
            <a:r>
              <a:rPr lang="es-CL" sz="1400" i="1" dirty="0" smtClean="0"/>
              <a:t> Algo parecido a la propuesta de tema</a:t>
            </a:r>
            <a:endParaRPr lang="es-CL" sz="1400" i="1" dirty="0"/>
          </a:p>
        </p:txBody>
      </p:sp>
      <p:sp>
        <p:nvSpPr>
          <p:cNvPr id="27" name="5 Rectángulo redondeado"/>
          <p:cNvSpPr/>
          <p:nvPr/>
        </p:nvSpPr>
        <p:spPr>
          <a:xfrm>
            <a:off x="3343358" y="4537876"/>
            <a:ext cx="5040560" cy="576064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sz="1600" dirty="0"/>
              <a:t>¿Cuáles son los pasos a seguir?</a:t>
            </a:r>
          </a:p>
          <a:p>
            <a:r>
              <a:rPr lang="es-CL" sz="1600" i="1" dirty="0"/>
              <a:t>  Listo de pasos </a:t>
            </a:r>
            <a:r>
              <a:rPr lang="es-CL" sz="1600" i="1" dirty="0" smtClean="0"/>
              <a:t>/ Cronograma (opcional/deseable)</a:t>
            </a:r>
            <a:endParaRPr lang="es-CL" sz="1400" i="1" dirty="0"/>
          </a:p>
        </p:txBody>
      </p:sp>
      <p:sp>
        <p:nvSpPr>
          <p:cNvPr id="30" name="5 Rectángulo redondeado"/>
          <p:cNvSpPr/>
          <p:nvPr/>
        </p:nvSpPr>
        <p:spPr>
          <a:xfrm>
            <a:off x="260358" y="5157192"/>
            <a:ext cx="2935330" cy="576064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sz="1500" b="1" dirty="0"/>
              <a:t>6</a:t>
            </a:r>
            <a:r>
              <a:rPr lang="es-CL" sz="1500" b="1" dirty="0" smtClean="0"/>
              <a:t>. Trabajo Adelantado</a:t>
            </a:r>
            <a:endParaRPr lang="es-CL" sz="1500" b="1" dirty="0"/>
          </a:p>
        </p:txBody>
      </p:sp>
      <p:sp>
        <p:nvSpPr>
          <p:cNvPr id="32" name="5 Rectángulo redondeado"/>
          <p:cNvSpPr/>
          <p:nvPr/>
        </p:nvSpPr>
        <p:spPr>
          <a:xfrm>
            <a:off x="3330418" y="5157192"/>
            <a:ext cx="5040560" cy="576064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sz="1500" dirty="0" smtClean="0"/>
              <a:t>¿Cómo has avanzado con el trabajo?</a:t>
            </a:r>
          </a:p>
          <a:p>
            <a:r>
              <a:rPr lang="es-CL" sz="1600" i="1" dirty="0" smtClean="0"/>
              <a:t>  Resumen del trabajo del semestre</a:t>
            </a:r>
            <a:endParaRPr lang="es-CL" sz="1400" i="1" dirty="0"/>
          </a:p>
        </p:txBody>
      </p:sp>
      <p:sp>
        <p:nvSpPr>
          <p:cNvPr id="18" name="5 Rectángulo redondeado"/>
          <p:cNvSpPr/>
          <p:nvPr/>
        </p:nvSpPr>
        <p:spPr>
          <a:xfrm>
            <a:off x="260358" y="3929103"/>
            <a:ext cx="2935330" cy="576064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sz="1500" b="1" dirty="0" smtClean="0"/>
              <a:t>4. Solución </a:t>
            </a:r>
            <a:r>
              <a:rPr lang="es-CL" sz="1500" b="1" dirty="0"/>
              <a:t>Propuesta</a:t>
            </a:r>
          </a:p>
        </p:txBody>
      </p:sp>
      <p:sp>
        <p:nvSpPr>
          <p:cNvPr id="19" name="5 Rectángulo redondeado"/>
          <p:cNvSpPr/>
          <p:nvPr/>
        </p:nvSpPr>
        <p:spPr>
          <a:xfrm>
            <a:off x="3340738" y="3929111"/>
            <a:ext cx="5040560" cy="576064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sz="1500" dirty="0" smtClean="0"/>
              <a:t>¿Cómo vas a lograr los objetivos (específicos)?</a:t>
            </a:r>
          </a:p>
          <a:p>
            <a:r>
              <a:rPr lang="es-CL" sz="1600" i="1" dirty="0" smtClean="0"/>
              <a:t>  D</a:t>
            </a:r>
            <a:r>
              <a:rPr lang="es-CL" sz="1400" i="1" dirty="0" smtClean="0"/>
              <a:t>atos/algoritmos/lenguajes/métodos, etc., usados</a:t>
            </a:r>
            <a:endParaRPr lang="es-CL" sz="1400" i="1" dirty="0"/>
          </a:p>
        </p:txBody>
      </p:sp>
      <p:sp>
        <p:nvSpPr>
          <p:cNvPr id="20" name="5 Rectángulo redondeado"/>
          <p:cNvSpPr/>
          <p:nvPr/>
        </p:nvSpPr>
        <p:spPr>
          <a:xfrm>
            <a:off x="255777" y="5805264"/>
            <a:ext cx="8102085" cy="28803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sz="1500" dirty="0" smtClean="0"/>
              <a:t>Referencias Bibliográficas</a:t>
            </a:r>
            <a:endParaRPr lang="es-CL" sz="1500" dirty="0"/>
          </a:p>
        </p:txBody>
      </p:sp>
      <p:sp>
        <p:nvSpPr>
          <p:cNvPr id="24" name="TextBox 23"/>
          <p:cNvSpPr txBox="1"/>
          <p:nvPr/>
        </p:nvSpPr>
        <p:spPr>
          <a:xfrm>
            <a:off x="1547664" y="6309320"/>
            <a:ext cx="6520688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L" sz="2000" b="1" dirty="0" smtClean="0">
                <a:solidFill>
                  <a:srgbClr val="FFC000"/>
                </a:solidFill>
              </a:rPr>
              <a:t>Informe Final de CC6908</a:t>
            </a:r>
            <a:r>
              <a:rPr lang="es-CL" sz="2000" dirty="0" smtClean="0"/>
              <a:t>:	Entre 12 y 25 páginas</a:t>
            </a:r>
            <a:endParaRPr lang="es-CL" sz="2000" dirty="0"/>
          </a:p>
        </p:txBody>
      </p:sp>
    </p:spTree>
    <p:extLst>
      <p:ext uri="{BB962C8B-B14F-4D97-AF65-F5344CB8AC3E}">
        <p14:creationId xmlns:p14="http://schemas.microsoft.com/office/powerpoint/2010/main" val="504471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2" grpId="0" animBg="1"/>
      <p:bldP spid="2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Informe Final de </a:t>
            </a:r>
            <a:r>
              <a:rPr lang="es-CL" dirty="0"/>
              <a:t>CC6908</a:t>
            </a:r>
            <a:endParaRPr lang="es-ES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65113" indent="-265113">
              <a:buFont typeface="Courier New" panose="02070309020205020404" pitchFamily="49" charset="0"/>
              <a:buChar char="o"/>
            </a:pPr>
            <a:r>
              <a:rPr lang="es-CL" sz="2000" dirty="0"/>
              <a:t>Similar a la propuesta pero </a:t>
            </a:r>
            <a:r>
              <a:rPr lang="es-CL" sz="2000" u="sng" dirty="0"/>
              <a:t>todo</a:t>
            </a:r>
            <a:r>
              <a:rPr lang="es-CL" sz="2000" dirty="0"/>
              <a:t> con mayor claridad y </a:t>
            </a:r>
            <a:r>
              <a:rPr lang="es-CL" sz="2000" dirty="0" smtClean="0"/>
              <a:t>profundidad (</a:t>
            </a:r>
            <a:r>
              <a:rPr lang="es-CL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en particular el estado del arte</a:t>
            </a:r>
            <a:r>
              <a:rPr lang="es-CL" sz="2000" dirty="0" smtClean="0"/>
              <a:t>)</a:t>
            </a:r>
          </a:p>
          <a:p>
            <a:pPr marL="265113" indent="-265113">
              <a:buFont typeface="Courier New" panose="02070309020205020404" pitchFamily="49" charset="0"/>
              <a:buChar char="o"/>
            </a:pPr>
            <a:r>
              <a:rPr lang="es-CL" sz="2000" u="sng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El trabajo adelantado es muy importante</a:t>
            </a:r>
          </a:p>
          <a:p>
            <a:pPr marL="539433" lvl="1" indent="-265113">
              <a:buFont typeface="Courier New" panose="02070309020205020404" pitchFamily="49" charset="0"/>
              <a:buChar char="o"/>
            </a:pPr>
            <a:r>
              <a:rPr lang="es-CL" sz="1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Tiene que ser un trabajo práctico con resultados (preliminares)</a:t>
            </a:r>
          </a:p>
          <a:p>
            <a:pPr marL="539433" lvl="1" indent="-265113">
              <a:buFont typeface="Courier New" panose="02070309020205020404" pitchFamily="49" charset="0"/>
              <a:buChar char="o"/>
            </a:pPr>
            <a:r>
              <a:rPr lang="es-CL" sz="1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Debe ser equivalente a 6 semanas de trabajo (jornada parcial)</a:t>
            </a:r>
          </a:p>
          <a:p>
            <a:pPr marL="539433" lvl="1" indent="-265113">
              <a:buFont typeface="Courier New" panose="02070309020205020404" pitchFamily="49" charset="0"/>
              <a:buChar char="o"/>
            </a:pPr>
            <a:r>
              <a:rPr lang="es-CL" sz="1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Idealmente, demuestre la factibilidad del tema</a:t>
            </a:r>
            <a:endParaRPr lang="es-CL" sz="16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265113" indent="-265113">
              <a:buFont typeface="Courier New" panose="02070309020205020404" pitchFamily="49" charset="0"/>
              <a:buChar char="o"/>
            </a:pPr>
            <a:r>
              <a:rPr lang="es-CL" sz="2000" dirty="0"/>
              <a:t>Entregar al profesor </a:t>
            </a:r>
            <a:r>
              <a:rPr lang="es-CL" sz="2000" dirty="0" smtClean="0"/>
              <a:t>guía para que lo revisa</a:t>
            </a:r>
          </a:p>
          <a:p>
            <a:pPr marL="539433" lvl="1" indent="-265113">
              <a:buFont typeface="Courier New" panose="02070309020205020404" pitchFamily="49" charset="0"/>
              <a:buChar char="o"/>
            </a:pPr>
            <a:r>
              <a:rPr lang="es-CL" sz="1600" dirty="0" smtClean="0"/>
              <a:t>Fecha límite: </a:t>
            </a: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</a:rPr>
              <a:t>[</a:t>
            </a:r>
            <a:r>
              <a:rPr lang="en-US" sz="1600" dirty="0" err="1" smtClean="0">
                <a:solidFill>
                  <a:schemeClr val="accent4">
                    <a:lumMod val="75000"/>
                  </a:schemeClr>
                </a:solidFill>
              </a:rPr>
              <a:t>Será</a:t>
            </a: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4">
                    <a:lumMod val="75000"/>
                  </a:schemeClr>
                </a:solidFill>
              </a:rPr>
              <a:t>publicada</a:t>
            </a: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4">
                    <a:lumMod val="75000"/>
                  </a:schemeClr>
                </a:solidFill>
              </a:rPr>
              <a:t>en</a:t>
            </a: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</a:rPr>
              <a:t> el </a:t>
            </a:r>
            <a:r>
              <a:rPr lang="en-US" sz="1600" dirty="0" err="1" smtClean="0">
                <a:solidFill>
                  <a:schemeClr val="accent4">
                    <a:lumMod val="75000"/>
                  </a:schemeClr>
                </a:solidFill>
              </a:rPr>
              <a:t>foro</a:t>
            </a: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</a:rPr>
              <a:t>]</a:t>
            </a:r>
            <a:endParaRPr lang="es-CL" sz="1600" dirty="0">
              <a:solidFill>
                <a:schemeClr val="accent4">
                  <a:lumMod val="75000"/>
                </a:schemeClr>
              </a:solidFill>
            </a:endParaRPr>
          </a:p>
          <a:p>
            <a:pPr marL="265113" indent="-265113">
              <a:buFont typeface="Courier New" panose="02070309020205020404" pitchFamily="49" charset="0"/>
              <a:buChar char="o"/>
            </a:pPr>
            <a:r>
              <a:rPr lang="es-CL" sz="2000" dirty="0" smtClean="0"/>
              <a:t>Entregar la versión final firmada </a:t>
            </a:r>
            <a:r>
              <a:rPr lang="es-CL" sz="2000" dirty="0"/>
              <a:t>por el alumno y el profesor </a:t>
            </a:r>
            <a:r>
              <a:rPr lang="es-CL" sz="2000" dirty="0" smtClean="0"/>
              <a:t>guía</a:t>
            </a:r>
          </a:p>
          <a:p>
            <a:pPr marL="539433" lvl="1" indent="-265113">
              <a:buFont typeface="Courier New" panose="02070309020205020404" pitchFamily="49" charset="0"/>
              <a:buChar char="o"/>
            </a:pPr>
            <a:r>
              <a:rPr lang="es-CL" sz="1600" dirty="0"/>
              <a:t>Fecha límite</a:t>
            </a:r>
            <a:r>
              <a:rPr lang="es-CL" sz="1600" dirty="0" smtClean="0"/>
              <a:t>: 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[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Será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publicada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en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el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foro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]</a:t>
            </a:r>
            <a:endParaRPr lang="en-US" sz="16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265113" indent="-265113">
              <a:buFont typeface="Courier New" panose="02070309020205020404" pitchFamily="49" charset="0"/>
              <a:buChar char="o"/>
            </a:pPr>
            <a:r>
              <a:rPr lang="es-CL" sz="2000" dirty="0" smtClean="0"/>
              <a:t>Aprobado, reprobado</a:t>
            </a:r>
          </a:p>
          <a:p>
            <a:pPr marL="539433" lvl="1" indent="-265113">
              <a:buFont typeface="Courier New" panose="02070309020205020404" pitchFamily="49" charset="0"/>
              <a:buChar char="o"/>
            </a:pPr>
            <a:r>
              <a:rPr lang="en-US" sz="1600" dirty="0" err="1" smtClean="0"/>
              <a:t>Fecha</a:t>
            </a:r>
            <a:r>
              <a:rPr lang="en-US" sz="1600" dirty="0" smtClean="0"/>
              <a:t>: </a:t>
            </a: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</a:rPr>
              <a:t>[</a:t>
            </a:r>
            <a:r>
              <a:rPr lang="en-US" sz="1600" dirty="0" err="1" smtClean="0">
                <a:solidFill>
                  <a:schemeClr val="accent4">
                    <a:lumMod val="75000"/>
                  </a:schemeClr>
                </a:solidFill>
              </a:rPr>
              <a:t>Será</a:t>
            </a: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publicada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en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el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foro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]</a:t>
            </a:r>
            <a:endParaRPr lang="es-CL" sz="1600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es-419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C20A941-8B74-483F-99A6-CB12C39A7C78}" type="slidenum">
              <a:rPr lang="es-ES" smtClean="0"/>
              <a:pPr/>
              <a:t>19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6899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 smtClean="0"/>
              <a:t>Proceso</a:t>
            </a:r>
            <a:r>
              <a:rPr lang="en-IE" dirty="0" smtClean="0"/>
              <a:t> y </a:t>
            </a:r>
            <a:r>
              <a:rPr lang="en-IE" dirty="0" err="1" smtClean="0"/>
              <a:t>entregas</a:t>
            </a:r>
            <a:endParaRPr lang="en-IE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A941-8B74-483F-99A6-CB12C39A7C78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728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CC6909 (“F”):</a:t>
            </a:r>
            <a:br>
              <a:rPr lang="es-CL" dirty="0" smtClean="0"/>
            </a:br>
            <a:r>
              <a:rPr lang="es-CL" dirty="0" smtClean="0"/>
              <a:t>El informe final de memoria</a:t>
            </a:r>
            <a:endParaRPr lang="es-CL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9670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Objetivos de Trabajo de Título (CC6909)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s-CL" dirty="0" smtClean="0"/>
              <a:t>Desarrollar el trabajo planificado</a:t>
            </a:r>
          </a:p>
          <a:p>
            <a:pPr lvl="1"/>
            <a:r>
              <a:rPr lang="es-CL" dirty="0" smtClean="0"/>
              <a:t>Abordar el </a:t>
            </a:r>
            <a:r>
              <a:rPr lang="es-CL" dirty="0" smtClean="0"/>
              <a:t>problema planteado</a:t>
            </a:r>
          </a:p>
          <a:p>
            <a:pPr lvl="2"/>
            <a:r>
              <a:rPr lang="es-CL" dirty="0" smtClean="0"/>
              <a:t>Aplicando la tecnología seleccionada</a:t>
            </a:r>
          </a:p>
          <a:p>
            <a:pPr lvl="2"/>
            <a:r>
              <a:rPr lang="es-CL" dirty="0" smtClean="0"/>
              <a:t>Siguiendo el plan de trabajo definido</a:t>
            </a:r>
          </a:p>
          <a:p>
            <a:pPr lvl="2"/>
            <a:r>
              <a:rPr lang="es-CL" dirty="0" smtClean="0"/>
              <a:t>Comprobando que se ha resuelto el problema</a:t>
            </a:r>
          </a:p>
          <a:p>
            <a:pPr marL="457200" indent="-457200">
              <a:buFont typeface="+mj-lt"/>
              <a:buAutoNum type="arabicPeriod"/>
            </a:pPr>
            <a:r>
              <a:rPr lang="es-CL" dirty="0" smtClean="0"/>
              <a:t>Escribir el informe final de memoria</a:t>
            </a:r>
          </a:p>
          <a:p>
            <a:pPr lvl="1"/>
            <a:r>
              <a:rPr lang="es-CL" dirty="0" smtClean="0"/>
              <a:t>Reportar toda la experiencia</a:t>
            </a:r>
          </a:p>
          <a:p>
            <a:pPr lvl="1"/>
            <a:r>
              <a:rPr lang="es-CL" dirty="0" smtClean="0"/>
              <a:t>Se calcula la nota del curso CC6909 basada en la nota entregada por la comisión para el informe final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C20A941-8B74-483F-99A6-CB12C39A7C78}" type="slidenum">
              <a:rPr lang="es-ES" smtClean="0"/>
              <a:pPr/>
              <a:t>21</a:t>
            </a:fld>
            <a:endParaRPr lang="es-ES" dirty="0"/>
          </a:p>
        </p:txBody>
      </p:sp>
      <p:pic>
        <p:nvPicPr>
          <p:cNvPr id="5" name="Picture 2" descr="Image result for document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634" y="3826317"/>
            <a:ext cx="394771" cy="394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5462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46405" y="365760"/>
            <a:ext cx="7269480" cy="1325562"/>
          </a:xfrm>
        </p:spPr>
        <p:txBody>
          <a:bodyPr>
            <a:normAutofit/>
          </a:bodyPr>
          <a:lstStyle/>
          <a:p>
            <a:r>
              <a:rPr lang="es-CL" dirty="0"/>
              <a:t>Informe final de </a:t>
            </a:r>
            <a:r>
              <a:rPr lang="es-CL" dirty="0" smtClean="0"/>
              <a:t>CC6909</a:t>
            </a:r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A941-8B74-483F-99A6-CB12C39A7C78}" type="slidenum">
              <a:rPr lang="es-ES" smtClean="0"/>
              <a:pPr/>
              <a:t>22</a:t>
            </a:fld>
            <a:endParaRPr lang="es-ES"/>
          </a:p>
        </p:txBody>
      </p:sp>
      <p:sp>
        <p:nvSpPr>
          <p:cNvPr id="17" name="5 Rectángulo redondeado"/>
          <p:cNvSpPr/>
          <p:nvPr/>
        </p:nvSpPr>
        <p:spPr>
          <a:xfrm>
            <a:off x="1433585" y="1844824"/>
            <a:ext cx="6048672" cy="221757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8" name="12 Forma libre"/>
          <p:cNvSpPr/>
          <p:nvPr/>
        </p:nvSpPr>
        <p:spPr>
          <a:xfrm>
            <a:off x="1768266" y="6298609"/>
            <a:ext cx="4299187" cy="356077"/>
          </a:xfrm>
          <a:custGeom>
            <a:avLst/>
            <a:gdLst>
              <a:gd name="connsiteX0" fmla="*/ 0 w 937750"/>
              <a:gd name="connsiteY0" fmla="*/ 156295 h 1441450"/>
              <a:gd name="connsiteX1" fmla="*/ 156295 w 937750"/>
              <a:gd name="connsiteY1" fmla="*/ 0 h 1441450"/>
              <a:gd name="connsiteX2" fmla="*/ 781455 w 937750"/>
              <a:gd name="connsiteY2" fmla="*/ 0 h 1441450"/>
              <a:gd name="connsiteX3" fmla="*/ 937750 w 937750"/>
              <a:gd name="connsiteY3" fmla="*/ 156295 h 1441450"/>
              <a:gd name="connsiteX4" fmla="*/ 937750 w 937750"/>
              <a:gd name="connsiteY4" fmla="*/ 1285155 h 1441450"/>
              <a:gd name="connsiteX5" fmla="*/ 781455 w 937750"/>
              <a:gd name="connsiteY5" fmla="*/ 1441450 h 1441450"/>
              <a:gd name="connsiteX6" fmla="*/ 156295 w 937750"/>
              <a:gd name="connsiteY6" fmla="*/ 1441450 h 1441450"/>
              <a:gd name="connsiteX7" fmla="*/ 0 w 937750"/>
              <a:gd name="connsiteY7" fmla="*/ 1285155 h 1441450"/>
              <a:gd name="connsiteX8" fmla="*/ 0 w 937750"/>
              <a:gd name="connsiteY8" fmla="*/ 156295 h 144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7750" h="1441450">
                <a:moveTo>
                  <a:pt x="0" y="156295"/>
                </a:moveTo>
                <a:cubicBezTo>
                  <a:pt x="0" y="69976"/>
                  <a:pt x="69976" y="0"/>
                  <a:pt x="156295" y="0"/>
                </a:cubicBezTo>
                <a:lnTo>
                  <a:pt x="781455" y="0"/>
                </a:lnTo>
                <a:cubicBezTo>
                  <a:pt x="867774" y="0"/>
                  <a:pt x="937750" y="69976"/>
                  <a:pt x="937750" y="156295"/>
                </a:cubicBezTo>
                <a:lnTo>
                  <a:pt x="937750" y="1285155"/>
                </a:lnTo>
                <a:cubicBezTo>
                  <a:pt x="937750" y="1371474"/>
                  <a:pt x="867774" y="1441450"/>
                  <a:pt x="781455" y="1441450"/>
                </a:cubicBezTo>
                <a:lnTo>
                  <a:pt x="156295" y="1441450"/>
                </a:lnTo>
                <a:cubicBezTo>
                  <a:pt x="69976" y="1441450"/>
                  <a:pt x="0" y="1371474"/>
                  <a:pt x="0" y="1285155"/>
                </a:cubicBezTo>
                <a:lnTo>
                  <a:pt x="0" y="156295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57" tIns="76257" rIns="76257" bIns="76257" numCol="1" spcCol="1270" anchor="ctr" anchorCtr="0">
            <a:no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L" sz="1600" u="sng" dirty="0" smtClean="0">
                <a:solidFill>
                  <a:schemeClr val="tx1"/>
                </a:solidFill>
              </a:rPr>
              <a:t>Examen de Grado</a:t>
            </a:r>
            <a:endParaRPr lang="es-CL" sz="1600" u="sng" dirty="0">
              <a:solidFill>
                <a:schemeClr val="tx1"/>
              </a:solidFill>
            </a:endParaRPr>
          </a:p>
        </p:txBody>
      </p:sp>
      <p:sp>
        <p:nvSpPr>
          <p:cNvPr id="19" name="5 Rectángulo redondeado"/>
          <p:cNvSpPr/>
          <p:nvPr/>
        </p:nvSpPr>
        <p:spPr>
          <a:xfrm>
            <a:off x="1433585" y="4348184"/>
            <a:ext cx="6048672" cy="135851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1" name="8 CuadroTexto"/>
          <p:cNvSpPr txBox="1"/>
          <p:nvPr/>
        </p:nvSpPr>
        <p:spPr>
          <a:xfrm>
            <a:off x="6448786" y="3661100"/>
            <a:ext cx="1031051" cy="36933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/>
        </p:spPr>
        <p:txBody>
          <a:bodyPr wrap="none" rtlCol="0">
            <a:spAutoFit/>
          </a:bodyPr>
          <a:lstStyle/>
          <a:p>
            <a:r>
              <a:rPr lang="es-CL" dirty="0" smtClean="0"/>
              <a:t>CC6908</a:t>
            </a:r>
            <a:endParaRPr lang="es-CL" dirty="0"/>
          </a:p>
        </p:txBody>
      </p:sp>
      <p:sp>
        <p:nvSpPr>
          <p:cNvPr id="22" name="7 CuadroTexto"/>
          <p:cNvSpPr txBox="1"/>
          <p:nvPr/>
        </p:nvSpPr>
        <p:spPr>
          <a:xfrm>
            <a:off x="6403410" y="5337370"/>
            <a:ext cx="1031051" cy="369332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/>
        </p:spPr>
        <p:txBody>
          <a:bodyPr wrap="none" rtlCol="0">
            <a:spAutoFit/>
          </a:bodyPr>
          <a:lstStyle/>
          <a:p>
            <a:r>
              <a:rPr lang="es-CL" dirty="0" smtClean="0"/>
              <a:t>CC6909</a:t>
            </a:r>
            <a:endParaRPr lang="es-CL" dirty="0"/>
          </a:p>
        </p:txBody>
      </p:sp>
      <p:sp>
        <p:nvSpPr>
          <p:cNvPr id="24" name="11 Flecha derecha"/>
          <p:cNvSpPr/>
          <p:nvPr/>
        </p:nvSpPr>
        <p:spPr>
          <a:xfrm rot="5400000">
            <a:off x="1690964" y="1922124"/>
            <a:ext cx="4453788" cy="4299188"/>
          </a:xfrm>
          <a:prstGeom prst="rightArrow">
            <a:avLst>
              <a:gd name="adj1" fmla="val 56045"/>
              <a:gd name="adj2" fmla="val 10901"/>
            </a:avLst>
          </a:prstGeom>
          <a:solidFill>
            <a:srgbClr val="C1D6FF"/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5" name="12 Forma libre"/>
          <p:cNvSpPr/>
          <p:nvPr/>
        </p:nvSpPr>
        <p:spPr>
          <a:xfrm>
            <a:off x="1772613" y="2436273"/>
            <a:ext cx="4299187" cy="356077"/>
          </a:xfrm>
          <a:custGeom>
            <a:avLst/>
            <a:gdLst>
              <a:gd name="connsiteX0" fmla="*/ 0 w 937750"/>
              <a:gd name="connsiteY0" fmla="*/ 156295 h 1441450"/>
              <a:gd name="connsiteX1" fmla="*/ 156295 w 937750"/>
              <a:gd name="connsiteY1" fmla="*/ 0 h 1441450"/>
              <a:gd name="connsiteX2" fmla="*/ 781455 w 937750"/>
              <a:gd name="connsiteY2" fmla="*/ 0 h 1441450"/>
              <a:gd name="connsiteX3" fmla="*/ 937750 w 937750"/>
              <a:gd name="connsiteY3" fmla="*/ 156295 h 1441450"/>
              <a:gd name="connsiteX4" fmla="*/ 937750 w 937750"/>
              <a:gd name="connsiteY4" fmla="*/ 1285155 h 1441450"/>
              <a:gd name="connsiteX5" fmla="*/ 781455 w 937750"/>
              <a:gd name="connsiteY5" fmla="*/ 1441450 h 1441450"/>
              <a:gd name="connsiteX6" fmla="*/ 156295 w 937750"/>
              <a:gd name="connsiteY6" fmla="*/ 1441450 h 1441450"/>
              <a:gd name="connsiteX7" fmla="*/ 0 w 937750"/>
              <a:gd name="connsiteY7" fmla="*/ 1285155 h 1441450"/>
              <a:gd name="connsiteX8" fmla="*/ 0 w 937750"/>
              <a:gd name="connsiteY8" fmla="*/ 156295 h 144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7750" h="1441450">
                <a:moveTo>
                  <a:pt x="0" y="156295"/>
                </a:moveTo>
                <a:cubicBezTo>
                  <a:pt x="0" y="69976"/>
                  <a:pt x="69976" y="0"/>
                  <a:pt x="156295" y="0"/>
                </a:cubicBezTo>
                <a:lnTo>
                  <a:pt x="781455" y="0"/>
                </a:lnTo>
                <a:cubicBezTo>
                  <a:pt x="867774" y="0"/>
                  <a:pt x="937750" y="69976"/>
                  <a:pt x="937750" y="156295"/>
                </a:cubicBezTo>
                <a:lnTo>
                  <a:pt x="937750" y="1285155"/>
                </a:lnTo>
                <a:cubicBezTo>
                  <a:pt x="937750" y="1371474"/>
                  <a:pt x="867774" y="1441450"/>
                  <a:pt x="781455" y="1441450"/>
                </a:cubicBezTo>
                <a:lnTo>
                  <a:pt x="156295" y="1441450"/>
                </a:lnTo>
                <a:cubicBezTo>
                  <a:pt x="69976" y="1441450"/>
                  <a:pt x="0" y="1371474"/>
                  <a:pt x="0" y="1285155"/>
                </a:cubicBezTo>
                <a:lnTo>
                  <a:pt x="0" y="156295"/>
                </a:lnTo>
                <a:close/>
              </a:path>
            </a:pathLst>
          </a:cu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spcFirstLastPara="0" vert="horz" wrap="square" lIns="76257" tIns="76257" rIns="76257" bIns="76257" numCol="1" spcCol="1270" anchor="ctr" anchorCtr="0">
            <a:no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L" sz="1600" u="sng" kern="1200" dirty="0" smtClean="0">
                <a:solidFill>
                  <a:schemeClr val="tx1"/>
                </a:solidFill>
              </a:rPr>
              <a:t>Propuesta de memoria</a:t>
            </a:r>
            <a:endParaRPr lang="es-CL" sz="1600" u="sng" kern="1200" dirty="0">
              <a:solidFill>
                <a:schemeClr val="tx1"/>
              </a:solidFill>
            </a:endParaRPr>
          </a:p>
        </p:txBody>
      </p:sp>
      <p:sp>
        <p:nvSpPr>
          <p:cNvPr id="26" name="12 Forma libre"/>
          <p:cNvSpPr/>
          <p:nvPr/>
        </p:nvSpPr>
        <p:spPr>
          <a:xfrm>
            <a:off x="1772612" y="2857057"/>
            <a:ext cx="4299187" cy="356077"/>
          </a:xfrm>
          <a:custGeom>
            <a:avLst/>
            <a:gdLst>
              <a:gd name="connsiteX0" fmla="*/ 0 w 937750"/>
              <a:gd name="connsiteY0" fmla="*/ 156295 h 1441450"/>
              <a:gd name="connsiteX1" fmla="*/ 156295 w 937750"/>
              <a:gd name="connsiteY1" fmla="*/ 0 h 1441450"/>
              <a:gd name="connsiteX2" fmla="*/ 781455 w 937750"/>
              <a:gd name="connsiteY2" fmla="*/ 0 h 1441450"/>
              <a:gd name="connsiteX3" fmla="*/ 937750 w 937750"/>
              <a:gd name="connsiteY3" fmla="*/ 156295 h 1441450"/>
              <a:gd name="connsiteX4" fmla="*/ 937750 w 937750"/>
              <a:gd name="connsiteY4" fmla="*/ 1285155 h 1441450"/>
              <a:gd name="connsiteX5" fmla="*/ 781455 w 937750"/>
              <a:gd name="connsiteY5" fmla="*/ 1441450 h 1441450"/>
              <a:gd name="connsiteX6" fmla="*/ 156295 w 937750"/>
              <a:gd name="connsiteY6" fmla="*/ 1441450 h 1441450"/>
              <a:gd name="connsiteX7" fmla="*/ 0 w 937750"/>
              <a:gd name="connsiteY7" fmla="*/ 1285155 h 1441450"/>
              <a:gd name="connsiteX8" fmla="*/ 0 w 937750"/>
              <a:gd name="connsiteY8" fmla="*/ 156295 h 144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7750" h="1441450">
                <a:moveTo>
                  <a:pt x="0" y="156295"/>
                </a:moveTo>
                <a:cubicBezTo>
                  <a:pt x="0" y="69976"/>
                  <a:pt x="69976" y="0"/>
                  <a:pt x="156295" y="0"/>
                </a:cubicBezTo>
                <a:lnTo>
                  <a:pt x="781455" y="0"/>
                </a:lnTo>
                <a:cubicBezTo>
                  <a:pt x="867774" y="0"/>
                  <a:pt x="937750" y="69976"/>
                  <a:pt x="937750" y="156295"/>
                </a:cubicBezTo>
                <a:lnTo>
                  <a:pt x="937750" y="1285155"/>
                </a:lnTo>
                <a:cubicBezTo>
                  <a:pt x="937750" y="1371474"/>
                  <a:pt x="867774" y="1441450"/>
                  <a:pt x="781455" y="1441450"/>
                </a:cubicBezTo>
                <a:lnTo>
                  <a:pt x="156295" y="1441450"/>
                </a:lnTo>
                <a:cubicBezTo>
                  <a:pt x="69976" y="1441450"/>
                  <a:pt x="0" y="1371474"/>
                  <a:pt x="0" y="1285155"/>
                </a:cubicBezTo>
                <a:lnTo>
                  <a:pt x="0" y="156295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57" tIns="76257" rIns="76257" bIns="76257" numCol="1" spcCol="1270" anchor="ctr" anchorCtr="0">
            <a:noAutofit/>
          </a:bodyPr>
          <a:lstStyle/>
          <a:p>
            <a:pPr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L" sz="1600" dirty="0" smtClean="0">
                <a:solidFill>
                  <a:schemeClr val="tx1"/>
                </a:solidFill>
              </a:rPr>
              <a:t>Trabajo del semestre</a:t>
            </a:r>
            <a:endParaRPr lang="es-CL" sz="1600" dirty="0">
              <a:solidFill>
                <a:schemeClr val="tx1"/>
              </a:solidFill>
            </a:endParaRPr>
          </a:p>
        </p:txBody>
      </p:sp>
      <p:sp>
        <p:nvSpPr>
          <p:cNvPr id="27" name="12 Forma libre"/>
          <p:cNvSpPr/>
          <p:nvPr/>
        </p:nvSpPr>
        <p:spPr>
          <a:xfrm>
            <a:off x="1772612" y="3277132"/>
            <a:ext cx="4299187" cy="356077"/>
          </a:xfrm>
          <a:custGeom>
            <a:avLst/>
            <a:gdLst>
              <a:gd name="connsiteX0" fmla="*/ 0 w 937750"/>
              <a:gd name="connsiteY0" fmla="*/ 156295 h 1441450"/>
              <a:gd name="connsiteX1" fmla="*/ 156295 w 937750"/>
              <a:gd name="connsiteY1" fmla="*/ 0 h 1441450"/>
              <a:gd name="connsiteX2" fmla="*/ 781455 w 937750"/>
              <a:gd name="connsiteY2" fmla="*/ 0 h 1441450"/>
              <a:gd name="connsiteX3" fmla="*/ 937750 w 937750"/>
              <a:gd name="connsiteY3" fmla="*/ 156295 h 1441450"/>
              <a:gd name="connsiteX4" fmla="*/ 937750 w 937750"/>
              <a:gd name="connsiteY4" fmla="*/ 1285155 h 1441450"/>
              <a:gd name="connsiteX5" fmla="*/ 781455 w 937750"/>
              <a:gd name="connsiteY5" fmla="*/ 1441450 h 1441450"/>
              <a:gd name="connsiteX6" fmla="*/ 156295 w 937750"/>
              <a:gd name="connsiteY6" fmla="*/ 1441450 h 1441450"/>
              <a:gd name="connsiteX7" fmla="*/ 0 w 937750"/>
              <a:gd name="connsiteY7" fmla="*/ 1285155 h 1441450"/>
              <a:gd name="connsiteX8" fmla="*/ 0 w 937750"/>
              <a:gd name="connsiteY8" fmla="*/ 156295 h 144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7750" h="1441450">
                <a:moveTo>
                  <a:pt x="0" y="156295"/>
                </a:moveTo>
                <a:cubicBezTo>
                  <a:pt x="0" y="69976"/>
                  <a:pt x="69976" y="0"/>
                  <a:pt x="156295" y="0"/>
                </a:cubicBezTo>
                <a:lnTo>
                  <a:pt x="781455" y="0"/>
                </a:lnTo>
                <a:cubicBezTo>
                  <a:pt x="867774" y="0"/>
                  <a:pt x="937750" y="69976"/>
                  <a:pt x="937750" y="156295"/>
                </a:cubicBezTo>
                <a:lnTo>
                  <a:pt x="937750" y="1285155"/>
                </a:lnTo>
                <a:cubicBezTo>
                  <a:pt x="937750" y="1371474"/>
                  <a:pt x="867774" y="1441450"/>
                  <a:pt x="781455" y="1441450"/>
                </a:cubicBezTo>
                <a:lnTo>
                  <a:pt x="156295" y="1441450"/>
                </a:lnTo>
                <a:cubicBezTo>
                  <a:pt x="69976" y="1441450"/>
                  <a:pt x="0" y="1371474"/>
                  <a:pt x="0" y="1285155"/>
                </a:cubicBezTo>
                <a:lnTo>
                  <a:pt x="0" y="156295"/>
                </a:lnTo>
                <a:close/>
              </a:path>
            </a:pathLst>
          </a:cu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spcFirstLastPara="0" vert="horz" wrap="square" lIns="76257" tIns="76257" rIns="76257" bIns="76257" numCol="1" spcCol="1270" anchor="ctr" anchorCtr="0">
            <a:no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L" sz="1600" u="sng" dirty="0">
                <a:solidFill>
                  <a:schemeClr val="tx1"/>
                </a:solidFill>
              </a:rPr>
              <a:t>Informe final </a:t>
            </a:r>
            <a:r>
              <a:rPr lang="es-CL" sz="1600" u="sng" dirty="0" smtClean="0">
                <a:solidFill>
                  <a:schemeClr val="tx1"/>
                </a:solidFill>
              </a:rPr>
              <a:t>de </a:t>
            </a:r>
            <a:r>
              <a:rPr lang="es-CL" sz="1600" u="sng" dirty="0">
                <a:solidFill>
                  <a:schemeClr val="tx1"/>
                </a:solidFill>
              </a:rPr>
              <a:t>CC6908</a:t>
            </a:r>
          </a:p>
        </p:txBody>
      </p:sp>
      <p:sp>
        <p:nvSpPr>
          <p:cNvPr id="28" name="12 Forma libre"/>
          <p:cNvSpPr/>
          <p:nvPr/>
        </p:nvSpPr>
        <p:spPr>
          <a:xfrm>
            <a:off x="1772611" y="4513083"/>
            <a:ext cx="4299187" cy="356077"/>
          </a:xfrm>
          <a:custGeom>
            <a:avLst/>
            <a:gdLst>
              <a:gd name="connsiteX0" fmla="*/ 0 w 937750"/>
              <a:gd name="connsiteY0" fmla="*/ 156295 h 1441450"/>
              <a:gd name="connsiteX1" fmla="*/ 156295 w 937750"/>
              <a:gd name="connsiteY1" fmla="*/ 0 h 1441450"/>
              <a:gd name="connsiteX2" fmla="*/ 781455 w 937750"/>
              <a:gd name="connsiteY2" fmla="*/ 0 h 1441450"/>
              <a:gd name="connsiteX3" fmla="*/ 937750 w 937750"/>
              <a:gd name="connsiteY3" fmla="*/ 156295 h 1441450"/>
              <a:gd name="connsiteX4" fmla="*/ 937750 w 937750"/>
              <a:gd name="connsiteY4" fmla="*/ 1285155 h 1441450"/>
              <a:gd name="connsiteX5" fmla="*/ 781455 w 937750"/>
              <a:gd name="connsiteY5" fmla="*/ 1441450 h 1441450"/>
              <a:gd name="connsiteX6" fmla="*/ 156295 w 937750"/>
              <a:gd name="connsiteY6" fmla="*/ 1441450 h 1441450"/>
              <a:gd name="connsiteX7" fmla="*/ 0 w 937750"/>
              <a:gd name="connsiteY7" fmla="*/ 1285155 h 1441450"/>
              <a:gd name="connsiteX8" fmla="*/ 0 w 937750"/>
              <a:gd name="connsiteY8" fmla="*/ 156295 h 144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7750" h="1441450">
                <a:moveTo>
                  <a:pt x="0" y="156295"/>
                </a:moveTo>
                <a:cubicBezTo>
                  <a:pt x="0" y="69976"/>
                  <a:pt x="69976" y="0"/>
                  <a:pt x="156295" y="0"/>
                </a:cubicBezTo>
                <a:lnTo>
                  <a:pt x="781455" y="0"/>
                </a:lnTo>
                <a:cubicBezTo>
                  <a:pt x="867774" y="0"/>
                  <a:pt x="937750" y="69976"/>
                  <a:pt x="937750" y="156295"/>
                </a:cubicBezTo>
                <a:lnTo>
                  <a:pt x="937750" y="1285155"/>
                </a:lnTo>
                <a:cubicBezTo>
                  <a:pt x="937750" y="1371474"/>
                  <a:pt x="867774" y="1441450"/>
                  <a:pt x="781455" y="1441450"/>
                </a:cubicBezTo>
                <a:lnTo>
                  <a:pt x="156295" y="1441450"/>
                </a:lnTo>
                <a:cubicBezTo>
                  <a:pt x="69976" y="1441450"/>
                  <a:pt x="0" y="1371474"/>
                  <a:pt x="0" y="1285155"/>
                </a:cubicBezTo>
                <a:lnTo>
                  <a:pt x="0" y="156295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57" tIns="76257" rIns="76257" bIns="76257" numCol="1" spcCol="1270" anchor="ctr" anchorCtr="0">
            <a:no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L" sz="1600" dirty="0">
                <a:solidFill>
                  <a:schemeClr val="tx1"/>
                </a:solidFill>
              </a:rPr>
              <a:t>Desarrollo </a:t>
            </a:r>
            <a:r>
              <a:rPr lang="es-CL" sz="1600" dirty="0" smtClean="0">
                <a:solidFill>
                  <a:schemeClr val="tx1"/>
                </a:solidFill>
              </a:rPr>
              <a:t>del trabajo de título</a:t>
            </a:r>
            <a:endParaRPr lang="es-CL" sz="1600" dirty="0">
              <a:solidFill>
                <a:schemeClr val="tx1"/>
              </a:solidFill>
            </a:endParaRPr>
          </a:p>
        </p:txBody>
      </p:sp>
      <p:sp>
        <p:nvSpPr>
          <p:cNvPr id="29" name="12 Forma libre"/>
          <p:cNvSpPr/>
          <p:nvPr/>
        </p:nvSpPr>
        <p:spPr>
          <a:xfrm>
            <a:off x="1772610" y="4960516"/>
            <a:ext cx="4299187" cy="356077"/>
          </a:xfrm>
          <a:custGeom>
            <a:avLst/>
            <a:gdLst>
              <a:gd name="connsiteX0" fmla="*/ 0 w 937750"/>
              <a:gd name="connsiteY0" fmla="*/ 156295 h 1441450"/>
              <a:gd name="connsiteX1" fmla="*/ 156295 w 937750"/>
              <a:gd name="connsiteY1" fmla="*/ 0 h 1441450"/>
              <a:gd name="connsiteX2" fmla="*/ 781455 w 937750"/>
              <a:gd name="connsiteY2" fmla="*/ 0 h 1441450"/>
              <a:gd name="connsiteX3" fmla="*/ 937750 w 937750"/>
              <a:gd name="connsiteY3" fmla="*/ 156295 h 1441450"/>
              <a:gd name="connsiteX4" fmla="*/ 937750 w 937750"/>
              <a:gd name="connsiteY4" fmla="*/ 1285155 h 1441450"/>
              <a:gd name="connsiteX5" fmla="*/ 781455 w 937750"/>
              <a:gd name="connsiteY5" fmla="*/ 1441450 h 1441450"/>
              <a:gd name="connsiteX6" fmla="*/ 156295 w 937750"/>
              <a:gd name="connsiteY6" fmla="*/ 1441450 h 1441450"/>
              <a:gd name="connsiteX7" fmla="*/ 0 w 937750"/>
              <a:gd name="connsiteY7" fmla="*/ 1285155 h 1441450"/>
              <a:gd name="connsiteX8" fmla="*/ 0 w 937750"/>
              <a:gd name="connsiteY8" fmla="*/ 156295 h 144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7750" h="1441450">
                <a:moveTo>
                  <a:pt x="0" y="156295"/>
                </a:moveTo>
                <a:cubicBezTo>
                  <a:pt x="0" y="69976"/>
                  <a:pt x="69976" y="0"/>
                  <a:pt x="156295" y="0"/>
                </a:cubicBezTo>
                <a:lnTo>
                  <a:pt x="781455" y="0"/>
                </a:lnTo>
                <a:cubicBezTo>
                  <a:pt x="867774" y="0"/>
                  <a:pt x="937750" y="69976"/>
                  <a:pt x="937750" y="156295"/>
                </a:cubicBezTo>
                <a:lnTo>
                  <a:pt x="937750" y="1285155"/>
                </a:lnTo>
                <a:cubicBezTo>
                  <a:pt x="937750" y="1371474"/>
                  <a:pt x="867774" y="1441450"/>
                  <a:pt x="781455" y="1441450"/>
                </a:cubicBezTo>
                <a:lnTo>
                  <a:pt x="156295" y="1441450"/>
                </a:lnTo>
                <a:cubicBezTo>
                  <a:pt x="69976" y="1441450"/>
                  <a:pt x="0" y="1371474"/>
                  <a:pt x="0" y="1285155"/>
                </a:cubicBezTo>
                <a:lnTo>
                  <a:pt x="0" y="156295"/>
                </a:ln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57" tIns="76257" rIns="76257" bIns="76257" numCol="1" spcCol="1270" anchor="ctr" anchorCtr="0">
            <a:no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L" sz="1600" b="1" u="sng" dirty="0" smtClean="0">
                <a:solidFill>
                  <a:schemeClr val="tx1"/>
                </a:solidFill>
              </a:rPr>
              <a:t>Informe </a:t>
            </a:r>
            <a:r>
              <a:rPr lang="es-CL" sz="1600" b="1" u="sng" dirty="0">
                <a:solidFill>
                  <a:schemeClr val="tx1"/>
                </a:solidFill>
              </a:rPr>
              <a:t>final de memoria</a:t>
            </a:r>
          </a:p>
        </p:txBody>
      </p:sp>
      <p:pic>
        <p:nvPicPr>
          <p:cNvPr id="43" name="Picture 2" descr="Image result for document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7632" y="2416925"/>
            <a:ext cx="394771" cy="394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Image result for document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7632" y="4941168"/>
            <a:ext cx="394771" cy="394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Image result for document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7632" y="3262384"/>
            <a:ext cx="394771" cy="394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12 Forma libre"/>
          <p:cNvSpPr/>
          <p:nvPr/>
        </p:nvSpPr>
        <p:spPr>
          <a:xfrm>
            <a:off x="1788445" y="1988840"/>
            <a:ext cx="4299187" cy="356077"/>
          </a:xfrm>
          <a:custGeom>
            <a:avLst/>
            <a:gdLst>
              <a:gd name="connsiteX0" fmla="*/ 0 w 937750"/>
              <a:gd name="connsiteY0" fmla="*/ 156295 h 1441450"/>
              <a:gd name="connsiteX1" fmla="*/ 156295 w 937750"/>
              <a:gd name="connsiteY1" fmla="*/ 0 h 1441450"/>
              <a:gd name="connsiteX2" fmla="*/ 781455 w 937750"/>
              <a:gd name="connsiteY2" fmla="*/ 0 h 1441450"/>
              <a:gd name="connsiteX3" fmla="*/ 937750 w 937750"/>
              <a:gd name="connsiteY3" fmla="*/ 156295 h 1441450"/>
              <a:gd name="connsiteX4" fmla="*/ 937750 w 937750"/>
              <a:gd name="connsiteY4" fmla="*/ 1285155 h 1441450"/>
              <a:gd name="connsiteX5" fmla="*/ 781455 w 937750"/>
              <a:gd name="connsiteY5" fmla="*/ 1441450 h 1441450"/>
              <a:gd name="connsiteX6" fmla="*/ 156295 w 937750"/>
              <a:gd name="connsiteY6" fmla="*/ 1441450 h 1441450"/>
              <a:gd name="connsiteX7" fmla="*/ 0 w 937750"/>
              <a:gd name="connsiteY7" fmla="*/ 1285155 h 1441450"/>
              <a:gd name="connsiteX8" fmla="*/ 0 w 937750"/>
              <a:gd name="connsiteY8" fmla="*/ 156295 h 144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7750" h="1441450">
                <a:moveTo>
                  <a:pt x="0" y="156295"/>
                </a:moveTo>
                <a:cubicBezTo>
                  <a:pt x="0" y="69976"/>
                  <a:pt x="69976" y="0"/>
                  <a:pt x="156295" y="0"/>
                </a:cubicBezTo>
                <a:lnTo>
                  <a:pt x="781455" y="0"/>
                </a:lnTo>
                <a:cubicBezTo>
                  <a:pt x="867774" y="0"/>
                  <a:pt x="937750" y="69976"/>
                  <a:pt x="937750" y="156295"/>
                </a:cubicBezTo>
                <a:lnTo>
                  <a:pt x="937750" y="1285155"/>
                </a:lnTo>
                <a:cubicBezTo>
                  <a:pt x="937750" y="1371474"/>
                  <a:pt x="867774" y="1441450"/>
                  <a:pt x="781455" y="1441450"/>
                </a:cubicBezTo>
                <a:lnTo>
                  <a:pt x="156295" y="1441450"/>
                </a:lnTo>
                <a:cubicBezTo>
                  <a:pt x="69976" y="1441450"/>
                  <a:pt x="0" y="1371474"/>
                  <a:pt x="0" y="1285155"/>
                </a:cubicBezTo>
                <a:lnTo>
                  <a:pt x="0" y="156295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57" tIns="76257" rIns="76257" bIns="76257" numCol="1" spcCol="1270" anchor="ctr" anchorCtr="0">
            <a:noAutofit/>
          </a:bodyPr>
          <a:lstStyle/>
          <a:p>
            <a:pPr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L" sz="1600" dirty="0" smtClean="0">
                <a:solidFill>
                  <a:schemeClr val="tx1"/>
                </a:solidFill>
              </a:rPr>
              <a:t>Encontrar tema y profesor guía</a:t>
            </a:r>
            <a:endParaRPr lang="es-CL" sz="16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88224" y="2379648"/>
            <a:ext cx="846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A,R,O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588224" y="3263156"/>
            <a:ext cx="846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A,R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586573" y="4953887"/>
            <a:ext cx="846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Nota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586572" y="6300028"/>
            <a:ext cx="846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Nota</a:t>
            </a:r>
            <a:endParaRPr lang="en-GB" dirty="0">
              <a:solidFill>
                <a:srgbClr val="7030A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7632" y="6289856"/>
            <a:ext cx="390436" cy="390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" name="TextBox 33"/>
          <p:cNvSpPr txBox="1"/>
          <p:nvPr/>
        </p:nvSpPr>
        <p:spPr>
          <a:xfrm>
            <a:off x="6252753" y="692696"/>
            <a:ext cx="2160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A: </a:t>
            </a:r>
            <a:r>
              <a:rPr lang="en-GB" dirty="0" err="1" smtClean="0">
                <a:solidFill>
                  <a:srgbClr val="7030A0"/>
                </a:solidFill>
              </a:rPr>
              <a:t>Aprobación</a:t>
            </a:r>
            <a:r>
              <a:rPr lang="en-GB" dirty="0" smtClean="0">
                <a:solidFill>
                  <a:srgbClr val="7030A0"/>
                </a:solidFill>
              </a:rPr>
              <a:t>,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R: </a:t>
            </a:r>
            <a:r>
              <a:rPr lang="en-GB" dirty="0" err="1" smtClean="0">
                <a:solidFill>
                  <a:srgbClr val="7030A0"/>
                </a:solidFill>
              </a:rPr>
              <a:t>Reprobación</a:t>
            </a:r>
            <a:endParaRPr lang="en-GB" dirty="0" smtClean="0">
              <a:solidFill>
                <a:srgbClr val="7030A0"/>
              </a:solidFill>
            </a:endParaRPr>
          </a:p>
          <a:p>
            <a:r>
              <a:rPr lang="en-GB" dirty="0" smtClean="0">
                <a:solidFill>
                  <a:srgbClr val="7030A0"/>
                </a:solidFill>
              </a:rPr>
              <a:t>O: </a:t>
            </a:r>
            <a:r>
              <a:rPr lang="en-GB" dirty="0" err="1" smtClean="0">
                <a:solidFill>
                  <a:srgbClr val="7030A0"/>
                </a:solidFill>
              </a:rPr>
              <a:t>Observaciones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600" y="6093296"/>
            <a:ext cx="6912768" cy="2636912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8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Una Buena Memoria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Cumple los requisitos de la memoria</a:t>
            </a:r>
          </a:p>
          <a:p>
            <a:r>
              <a:rPr lang="es-CL" dirty="0" smtClean="0"/>
              <a:t>Plantea un problema interesante</a:t>
            </a:r>
          </a:p>
          <a:p>
            <a:r>
              <a:rPr lang="es-CL" dirty="0" smtClean="0"/>
              <a:t>Usa medios novedosos para resolverlo</a:t>
            </a:r>
          </a:p>
          <a:p>
            <a:r>
              <a:rPr lang="es-CL" dirty="0" smtClean="0"/>
              <a:t>Obtiene resultados relevantes y comprobados</a:t>
            </a:r>
          </a:p>
          <a:p>
            <a:r>
              <a:rPr lang="es-CL" dirty="0" smtClean="0"/>
              <a:t>Está bien escrita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C20A941-8B74-483F-99A6-CB12C39A7C78}" type="slidenum">
              <a:rPr lang="es-ES" smtClean="0"/>
              <a:pPr/>
              <a:t>23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998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Informe final de </a:t>
            </a:r>
            <a:r>
              <a:rPr lang="es-CL" dirty="0" smtClean="0"/>
              <a:t>memoria:</a:t>
            </a:r>
            <a:br>
              <a:rPr lang="es-CL" dirty="0" smtClean="0"/>
            </a:br>
            <a:r>
              <a:rPr lang="es-CL" dirty="0"/>
              <a:t>	</a:t>
            </a:r>
            <a:r>
              <a:rPr lang="es-CL" dirty="0" smtClean="0"/>
              <a:t>Elementos </a:t>
            </a:r>
            <a:r>
              <a:rPr lang="es-CL" u="sng" dirty="0" smtClean="0"/>
              <a:t>Típicos</a:t>
            </a:r>
            <a:endParaRPr lang="es-ES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 smtClean="0"/>
              <a:t>Resumen Ejecutivo</a:t>
            </a:r>
          </a:p>
          <a:p>
            <a:r>
              <a:rPr lang="es-CL" dirty="0" smtClean="0"/>
              <a:t>Índices</a:t>
            </a:r>
          </a:p>
          <a:p>
            <a:r>
              <a:rPr lang="es-CL" dirty="0" smtClean="0"/>
              <a:t>Introducción</a:t>
            </a:r>
          </a:p>
          <a:p>
            <a:r>
              <a:rPr lang="es-CL" dirty="0" smtClean="0"/>
              <a:t>Estado del Arte</a:t>
            </a:r>
          </a:p>
          <a:p>
            <a:r>
              <a:rPr lang="es-CL" dirty="0" smtClean="0"/>
              <a:t>Problema</a:t>
            </a:r>
          </a:p>
          <a:p>
            <a:r>
              <a:rPr lang="es-CL" dirty="0" smtClean="0"/>
              <a:t>Solución</a:t>
            </a:r>
          </a:p>
          <a:p>
            <a:r>
              <a:rPr lang="es-CL" dirty="0" smtClean="0"/>
              <a:t>Validación </a:t>
            </a:r>
          </a:p>
          <a:p>
            <a:r>
              <a:rPr lang="es-CL" dirty="0" smtClean="0"/>
              <a:t>Conclusiones</a:t>
            </a:r>
          </a:p>
          <a:p>
            <a:r>
              <a:rPr lang="es-CL" dirty="0" smtClean="0"/>
              <a:t>Referencias Bibliográficas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C20A941-8B74-483F-99A6-CB12C39A7C78}" type="slidenum">
              <a:rPr lang="es-ES" smtClean="0"/>
              <a:pPr/>
              <a:t>24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4853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Resumen Ejecutivo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Es </a:t>
            </a:r>
            <a:r>
              <a:rPr lang="es-CL" dirty="0" err="1" smtClean="0"/>
              <a:t>autocontenido</a:t>
            </a:r>
            <a:endParaRPr lang="es-CL" dirty="0" smtClean="0"/>
          </a:p>
          <a:p>
            <a:r>
              <a:rPr lang="es-CL" dirty="0" smtClean="0"/>
              <a:t>Una página que resume todo</a:t>
            </a:r>
          </a:p>
          <a:p>
            <a:pPr lvl="1"/>
            <a:r>
              <a:rPr lang="es-CL" dirty="0" smtClean="0"/>
              <a:t>Motivación</a:t>
            </a:r>
          </a:p>
          <a:p>
            <a:pPr lvl="1"/>
            <a:r>
              <a:rPr lang="es-CL" dirty="0" smtClean="0"/>
              <a:t>Problema</a:t>
            </a:r>
          </a:p>
          <a:p>
            <a:pPr lvl="1"/>
            <a:r>
              <a:rPr lang="es-CL" dirty="0" smtClean="0"/>
              <a:t>Solución desarrollada</a:t>
            </a:r>
          </a:p>
          <a:p>
            <a:pPr lvl="1"/>
            <a:r>
              <a:rPr lang="es-CL" dirty="0" smtClean="0"/>
              <a:t>Resultados obtenidos</a:t>
            </a:r>
          </a:p>
          <a:p>
            <a:r>
              <a:rPr lang="es-CL" dirty="0" smtClean="0"/>
              <a:t>Muy buena ortografía y redacción</a:t>
            </a:r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C20A941-8B74-483F-99A6-CB12C39A7C78}" type="slidenum">
              <a:rPr lang="es-ES" smtClean="0"/>
              <a:pPr/>
              <a:t>25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2671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Introducción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Resume todo en más detalle</a:t>
            </a:r>
          </a:p>
          <a:p>
            <a:pPr lvl="1"/>
            <a:r>
              <a:rPr lang="es-CL" dirty="0" smtClean="0"/>
              <a:t>Contexto, Problema y Relevancia</a:t>
            </a:r>
          </a:p>
          <a:p>
            <a:pPr lvl="1"/>
            <a:r>
              <a:rPr lang="es-CL" dirty="0" smtClean="0"/>
              <a:t>Alternativas analizadas, alternativa escogida</a:t>
            </a:r>
          </a:p>
          <a:p>
            <a:pPr lvl="1"/>
            <a:r>
              <a:rPr lang="es-CL" dirty="0" smtClean="0"/>
              <a:t>Objetivos</a:t>
            </a:r>
          </a:p>
          <a:p>
            <a:pPr lvl="1"/>
            <a:r>
              <a:rPr lang="es-CL" dirty="0" smtClean="0"/>
              <a:t>Descripción general de la solución</a:t>
            </a:r>
          </a:p>
          <a:p>
            <a:pPr lvl="1"/>
            <a:r>
              <a:rPr lang="es-CL" i="1" dirty="0" smtClean="0"/>
              <a:t>Opcionalmente</a:t>
            </a:r>
            <a:r>
              <a:rPr lang="es-CL" dirty="0" smtClean="0"/>
              <a:t>: Resumen de los resultados</a:t>
            </a:r>
          </a:p>
          <a:p>
            <a:pPr lvl="1"/>
            <a:endParaRPr lang="es-CL" dirty="0"/>
          </a:p>
          <a:p>
            <a:r>
              <a:rPr lang="es-CL" dirty="0" smtClean="0"/>
              <a:t>Puede indicar las partes del documento donde se detallan los puntos anteriores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C20A941-8B74-483F-99A6-CB12C39A7C78}" type="slidenum">
              <a:rPr lang="es-ES" smtClean="0"/>
              <a:pPr/>
              <a:t>26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4857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mtClean="0"/>
              <a:t>Estado del Arte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Conceptos involucrados</a:t>
            </a:r>
          </a:p>
          <a:p>
            <a:pPr lvl="1"/>
            <a:r>
              <a:rPr lang="es-CL" dirty="0" smtClean="0"/>
              <a:t>Tecnologías consideradas</a:t>
            </a:r>
          </a:p>
          <a:p>
            <a:pPr lvl="1"/>
            <a:r>
              <a:rPr lang="es-CL" dirty="0" smtClean="0"/>
              <a:t>Metodologías de desarrollo</a:t>
            </a:r>
          </a:p>
          <a:p>
            <a:pPr lvl="1"/>
            <a:r>
              <a:rPr lang="es-CL" dirty="0" smtClean="0"/>
              <a:t>Algoritmos existentes</a:t>
            </a:r>
          </a:p>
          <a:p>
            <a:pPr lvl="1"/>
            <a:r>
              <a:rPr lang="es-CL" dirty="0" smtClean="0"/>
              <a:t>Arquitecturas estándar</a:t>
            </a:r>
          </a:p>
          <a:p>
            <a:pPr lvl="1"/>
            <a:r>
              <a:rPr lang="es-CL" dirty="0" smtClean="0"/>
              <a:t>Descripción de las soluciones existentes</a:t>
            </a:r>
          </a:p>
          <a:p>
            <a:r>
              <a:rPr lang="es-CL" dirty="0" smtClean="0"/>
              <a:t>Concentra la mayor parte de las citas</a:t>
            </a:r>
          </a:p>
          <a:p>
            <a:r>
              <a:rPr lang="es-CL" dirty="0" smtClean="0"/>
              <a:t>Alguien que conoce del tema podría saltearse este capítulo e igual comprender la memoria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C20A941-8B74-483F-99A6-CB12C39A7C78}" type="slidenum">
              <a:rPr lang="es-ES" smtClean="0"/>
              <a:pPr/>
              <a:t>27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9201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Problema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L" dirty="0" smtClean="0"/>
              <a:t>Descripción detallada del problema u oportunidad a abordar</a:t>
            </a:r>
          </a:p>
          <a:p>
            <a:r>
              <a:rPr lang="es-CL" dirty="0" smtClean="0"/>
              <a:t>Se discute la relevancia de contar con una solución </a:t>
            </a:r>
          </a:p>
          <a:p>
            <a:r>
              <a:rPr lang="es-CL" dirty="0" smtClean="0"/>
              <a:t>Se especifica en todo detalle los requisitos de la solución a construir</a:t>
            </a:r>
          </a:p>
          <a:p>
            <a:r>
              <a:rPr lang="es-CL" dirty="0" smtClean="0"/>
              <a:t>Características de calidad deseadas y/o requeridas de la solución</a:t>
            </a:r>
          </a:p>
          <a:p>
            <a:r>
              <a:rPr lang="es-CL" dirty="0" smtClean="0"/>
              <a:t>Es deseable también establecer criterios de aceptación de una solución al problema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C20A941-8B74-483F-99A6-CB12C39A7C78}" type="slidenum">
              <a:rPr lang="es-ES" smtClean="0"/>
              <a:pPr/>
              <a:t>28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0456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Solución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391578"/>
          </a:xfrm>
        </p:spPr>
        <p:txBody>
          <a:bodyPr>
            <a:normAutofit fontScale="85000" lnSpcReduction="20000"/>
          </a:bodyPr>
          <a:lstStyle/>
          <a:p>
            <a:r>
              <a:rPr lang="es-CL" dirty="0" smtClean="0"/>
              <a:t>Involucra todos o algunos de los siguientes:</a:t>
            </a:r>
          </a:p>
          <a:p>
            <a:pPr lvl="1"/>
            <a:r>
              <a:rPr lang="es-CL" dirty="0" smtClean="0"/>
              <a:t>Arquitectura del software</a:t>
            </a:r>
          </a:p>
          <a:p>
            <a:pPr lvl="1"/>
            <a:r>
              <a:rPr lang="es-CL" dirty="0" smtClean="0"/>
              <a:t>Arquitectura del hardware</a:t>
            </a:r>
          </a:p>
          <a:p>
            <a:pPr lvl="1"/>
            <a:r>
              <a:rPr lang="es-CL" dirty="0" smtClean="0"/>
              <a:t>Diseño de la base de datos</a:t>
            </a:r>
          </a:p>
          <a:p>
            <a:pPr lvl="1"/>
            <a:r>
              <a:rPr lang="es-CL" dirty="0" smtClean="0"/>
              <a:t>Diseño de clases</a:t>
            </a:r>
          </a:p>
          <a:p>
            <a:pPr lvl="1"/>
            <a:r>
              <a:rPr lang="es-CL" dirty="0" smtClean="0"/>
              <a:t>Diseño de estructuras de datos</a:t>
            </a:r>
          </a:p>
          <a:p>
            <a:pPr lvl="1"/>
            <a:r>
              <a:rPr lang="es-CL" dirty="0" smtClean="0"/>
              <a:t>Diseño de algoritmos</a:t>
            </a:r>
          </a:p>
          <a:p>
            <a:pPr lvl="1"/>
            <a:r>
              <a:rPr lang="es-CL" dirty="0" smtClean="0"/>
              <a:t>Diseño de la interfaz usuaria</a:t>
            </a:r>
          </a:p>
          <a:p>
            <a:pPr lvl="1"/>
            <a:r>
              <a:rPr lang="es-CL" dirty="0" smtClean="0"/>
              <a:t>Diseño de </a:t>
            </a:r>
            <a:r>
              <a:rPr lang="es-CL" dirty="0" err="1" smtClean="0"/>
              <a:t>workflow</a:t>
            </a:r>
            <a:r>
              <a:rPr lang="es-CL" dirty="0" smtClean="0"/>
              <a:t>/procesos</a:t>
            </a:r>
          </a:p>
          <a:p>
            <a:r>
              <a:rPr lang="es-CL" dirty="0"/>
              <a:t>D</a:t>
            </a:r>
            <a:r>
              <a:rPr lang="es-CL" dirty="0" smtClean="0"/>
              <a:t>escripción </a:t>
            </a:r>
            <a:r>
              <a:rPr lang="es-CL" dirty="0" smtClean="0"/>
              <a:t>la solución y </a:t>
            </a:r>
            <a:r>
              <a:rPr lang="es-CL" dirty="0" smtClean="0"/>
              <a:t>cómo </a:t>
            </a:r>
            <a:r>
              <a:rPr lang="es-CL" dirty="0" smtClean="0"/>
              <a:t>la solución resuelve el problema </a:t>
            </a:r>
            <a:r>
              <a:rPr lang="es-CL" dirty="0" smtClean="0"/>
              <a:t>planteado</a:t>
            </a:r>
          </a:p>
          <a:p>
            <a:r>
              <a:rPr lang="es-CL" dirty="0" smtClean="0">
                <a:solidFill>
                  <a:schemeClr val="accent4">
                    <a:lumMod val="75000"/>
                  </a:schemeClr>
                </a:solidFill>
              </a:rPr>
              <a:t>Justificación del diseño de la solución, y de los recursos usados</a:t>
            </a:r>
            <a:endParaRPr lang="es-CL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s-CL" dirty="0" smtClean="0"/>
              <a:t>No es apropiado incluir código más allá de pequeños ejemplos. Si es necesario poner en un apéndice.</a:t>
            </a:r>
            <a:endParaRPr lang="es-ES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C20A941-8B74-483F-99A6-CB12C39A7C78}" type="slidenum">
              <a:rPr lang="es-ES" smtClean="0"/>
              <a:pPr/>
              <a:t>29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7575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46405" y="365760"/>
            <a:ext cx="7269480" cy="1325562"/>
          </a:xfrm>
        </p:spPr>
        <p:txBody>
          <a:bodyPr>
            <a:normAutofit/>
          </a:bodyPr>
          <a:lstStyle/>
          <a:p>
            <a:r>
              <a:rPr lang="es-CL" dirty="0" smtClean="0"/>
              <a:t>Entregas del proceso </a:t>
            </a:r>
            <a:br>
              <a:rPr lang="es-CL" dirty="0" smtClean="0"/>
            </a:br>
            <a:r>
              <a:rPr lang="es-CL" dirty="0" smtClean="0"/>
              <a:t>de titulación</a:t>
            </a:r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A941-8B74-483F-99A6-CB12C39A7C78}" type="slidenum">
              <a:rPr lang="es-ES" smtClean="0"/>
              <a:pPr/>
              <a:t>3</a:t>
            </a:fld>
            <a:endParaRPr lang="es-ES"/>
          </a:p>
        </p:txBody>
      </p:sp>
      <p:sp>
        <p:nvSpPr>
          <p:cNvPr id="17" name="5 Rectángulo redondeado"/>
          <p:cNvSpPr/>
          <p:nvPr/>
        </p:nvSpPr>
        <p:spPr>
          <a:xfrm>
            <a:off x="1433585" y="1844824"/>
            <a:ext cx="6048672" cy="221757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8" name="12 Forma libre"/>
          <p:cNvSpPr/>
          <p:nvPr/>
        </p:nvSpPr>
        <p:spPr>
          <a:xfrm>
            <a:off x="1768266" y="6298609"/>
            <a:ext cx="4299187" cy="356077"/>
          </a:xfrm>
          <a:custGeom>
            <a:avLst/>
            <a:gdLst>
              <a:gd name="connsiteX0" fmla="*/ 0 w 937750"/>
              <a:gd name="connsiteY0" fmla="*/ 156295 h 1441450"/>
              <a:gd name="connsiteX1" fmla="*/ 156295 w 937750"/>
              <a:gd name="connsiteY1" fmla="*/ 0 h 1441450"/>
              <a:gd name="connsiteX2" fmla="*/ 781455 w 937750"/>
              <a:gd name="connsiteY2" fmla="*/ 0 h 1441450"/>
              <a:gd name="connsiteX3" fmla="*/ 937750 w 937750"/>
              <a:gd name="connsiteY3" fmla="*/ 156295 h 1441450"/>
              <a:gd name="connsiteX4" fmla="*/ 937750 w 937750"/>
              <a:gd name="connsiteY4" fmla="*/ 1285155 h 1441450"/>
              <a:gd name="connsiteX5" fmla="*/ 781455 w 937750"/>
              <a:gd name="connsiteY5" fmla="*/ 1441450 h 1441450"/>
              <a:gd name="connsiteX6" fmla="*/ 156295 w 937750"/>
              <a:gd name="connsiteY6" fmla="*/ 1441450 h 1441450"/>
              <a:gd name="connsiteX7" fmla="*/ 0 w 937750"/>
              <a:gd name="connsiteY7" fmla="*/ 1285155 h 1441450"/>
              <a:gd name="connsiteX8" fmla="*/ 0 w 937750"/>
              <a:gd name="connsiteY8" fmla="*/ 156295 h 144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7750" h="1441450">
                <a:moveTo>
                  <a:pt x="0" y="156295"/>
                </a:moveTo>
                <a:cubicBezTo>
                  <a:pt x="0" y="69976"/>
                  <a:pt x="69976" y="0"/>
                  <a:pt x="156295" y="0"/>
                </a:cubicBezTo>
                <a:lnTo>
                  <a:pt x="781455" y="0"/>
                </a:lnTo>
                <a:cubicBezTo>
                  <a:pt x="867774" y="0"/>
                  <a:pt x="937750" y="69976"/>
                  <a:pt x="937750" y="156295"/>
                </a:cubicBezTo>
                <a:lnTo>
                  <a:pt x="937750" y="1285155"/>
                </a:lnTo>
                <a:cubicBezTo>
                  <a:pt x="937750" y="1371474"/>
                  <a:pt x="867774" y="1441450"/>
                  <a:pt x="781455" y="1441450"/>
                </a:cubicBezTo>
                <a:lnTo>
                  <a:pt x="156295" y="1441450"/>
                </a:lnTo>
                <a:cubicBezTo>
                  <a:pt x="69976" y="1441450"/>
                  <a:pt x="0" y="1371474"/>
                  <a:pt x="0" y="1285155"/>
                </a:cubicBezTo>
                <a:lnTo>
                  <a:pt x="0" y="156295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57" tIns="76257" rIns="76257" bIns="76257" numCol="1" spcCol="1270" anchor="ctr" anchorCtr="0">
            <a:no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L" sz="1600" u="sng" dirty="0" smtClean="0">
                <a:solidFill>
                  <a:schemeClr val="tx1"/>
                </a:solidFill>
              </a:rPr>
              <a:t>Examen de Grado</a:t>
            </a:r>
            <a:endParaRPr lang="es-CL" sz="1600" u="sng" dirty="0">
              <a:solidFill>
                <a:schemeClr val="tx1"/>
              </a:solidFill>
            </a:endParaRPr>
          </a:p>
        </p:txBody>
      </p:sp>
      <p:sp>
        <p:nvSpPr>
          <p:cNvPr id="19" name="5 Rectángulo redondeado"/>
          <p:cNvSpPr/>
          <p:nvPr/>
        </p:nvSpPr>
        <p:spPr>
          <a:xfrm>
            <a:off x="1433585" y="4348184"/>
            <a:ext cx="6048672" cy="135851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1" name="8 CuadroTexto"/>
          <p:cNvSpPr txBox="1"/>
          <p:nvPr/>
        </p:nvSpPr>
        <p:spPr>
          <a:xfrm>
            <a:off x="6448786" y="3661100"/>
            <a:ext cx="1031051" cy="36933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/>
        </p:spPr>
        <p:txBody>
          <a:bodyPr wrap="none" rtlCol="0">
            <a:spAutoFit/>
          </a:bodyPr>
          <a:lstStyle/>
          <a:p>
            <a:r>
              <a:rPr lang="es-CL" dirty="0" smtClean="0"/>
              <a:t>CC6908</a:t>
            </a:r>
            <a:endParaRPr lang="es-CL" dirty="0"/>
          </a:p>
        </p:txBody>
      </p:sp>
      <p:sp>
        <p:nvSpPr>
          <p:cNvPr id="22" name="7 CuadroTexto"/>
          <p:cNvSpPr txBox="1"/>
          <p:nvPr/>
        </p:nvSpPr>
        <p:spPr>
          <a:xfrm>
            <a:off x="6403410" y="5337370"/>
            <a:ext cx="1031051" cy="369332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/>
        </p:spPr>
        <p:txBody>
          <a:bodyPr wrap="none" rtlCol="0">
            <a:spAutoFit/>
          </a:bodyPr>
          <a:lstStyle/>
          <a:p>
            <a:r>
              <a:rPr lang="es-CL" dirty="0" smtClean="0"/>
              <a:t>CC6909</a:t>
            </a:r>
            <a:endParaRPr lang="es-CL" dirty="0"/>
          </a:p>
        </p:txBody>
      </p:sp>
      <p:sp>
        <p:nvSpPr>
          <p:cNvPr id="24" name="11 Flecha derecha"/>
          <p:cNvSpPr/>
          <p:nvPr/>
        </p:nvSpPr>
        <p:spPr>
          <a:xfrm rot="5400000">
            <a:off x="1690964" y="1922124"/>
            <a:ext cx="4453788" cy="4299188"/>
          </a:xfrm>
          <a:prstGeom prst="rightArrow">
            <a:avLst>
              <a:gd name="adj1" fmla="val 56045"/>
              <a:gd name="adj2" fmla="val 10901"/>
            </a:avLst>
          </a:prstGeom>
          <a:solidFill>
            <a:srgbClr val="C1D6FF"/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5" name="12 Forma libre"/>
          <p:cNvSpPr/>
          <p:nvPr/>
        </p:nvSpPr>
        <p:spPr>
          <a:xfrm>
            <a:off x="1772613" y="2436273"/>
            <a:ext cx="4299187" cy="356077"/>
          </a:xfrm>
          <a:custGeom>
            <a:avLst/>
            <a:gdLst>
              <a:gd name="connsiteX0" fmla="*/ 0 w 937750"/>
              <a:gd name="connsiteY0" fmla="*/ 156295 h 1441450"/>
              <a:gd name="connsiteX1" fmla="*/ 156295 w 937750"/>
              <a:gd name="connsiteY1" fmla="*/ 0 h 1441450"/>
              <a:gd name="connsiteX2" fmla="*/ 781455 w 937750"/>
              <a:gd name="connsiteY2" fmla="*/ 0 h 1441450"/>
              <a:gd name="connsiteX3" fmla="*/ 937750 w 937750"/>
              <a:gd name="connsiteY3" fmla="*/ 156295 h 1441450"/>
              <a:gd name="connsiteX4" fmla="*/ 937750 w 937750"/>
              <a:gd name="connsiteY4" fmla="*/ 1285155 h 1441450"/>
              <a:gd name="connsiteX5" fmla="*/ 781455 w 937750"/>
              <a:gd name="connsiteY5" fmla="*/ 1441450 h 1441450"/>
              <a:gd name="connsiteX6" fmla="*/ 156295 w 937750"/>
              <a:gd name="connsiteY6" fmla="*/ 1441450 h 1441450"/>
              <a:gd name="connsiteX7" fmla="*/ 0 w 937750"/>
              <a:gd name="connsiteY7" fmla="*/ 1285155 h 1441450"/>
              <a:gd name="connsiteX8" fmla="*/ 0 w 937750"/>
              <a:gd name="connsiteY8" fmla="*/ 156295 h 144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7750" h="1441450">
                <a:moveTo>
                  <a:pt x="0" y="156295"/>
                </a:moveTo>
                <a:cubicBezTo>
                  <a:pt x="0" y="69976"/>
                  <a:pt x="69976" y="0"/>
                  <a:pt x="156295" y="0"/>
                </a:cubicBezTo>
                <a:lnTo>
                  <a:pt x="781455" y="0"/>
                </a:lnTo>
                <a:cubicBezTo>
                  <a:pt x="867774" y="0"/>
                  <a:pt x="937750" y="69976"/>
                  <a:pt x="937750" y="156295"/>
                </a:cubicBezTo>
                <a:lnTo>
                  <a:pt x="937750" y="1285155"/>
                </a:lnTo>
                <a:cubicBezTo>
                  <a:pt x="937750" y="1371474"/>
                  <a:pt x="867774" y="1441450"/>
                  <a:pt x="781455" y="1441450"/>
                </a:cubicBezTo>
                <a:lnTo>
                  <a:pt x="156295" y="1441450"/>
                </a:lnTo>
                <a:cubicBezTo>
                  <a:pt x="69976" y="1441450"/>
                  <a:pt x="0" y="1371474"/>
                  <a:pt x="0" y="1285155"/>
                </a:cubicBezTo>
                <a:lnTo>
                  <a:pt x="0" y="156295"/>
                </a:lnTo>
                <a:close/>
              </a:path>
            </a:pathLst>
          </a:cu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spcFirstLastPara="0" vert="horz" wrap="square" lIns="76257" tIns="76257" rIns="76257" bIns="76257" numCol="1" spcCol="1270" anchor="ctr" anchorCtr="0">
            <a:no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L" sz="1600" u="sng" kern="1200" dirty="0" smtClean="0">
                <a:solidFill>
                  <a:schemeClr val="tx1"/>
                </a:solidFill>
              </a:rPr>
              <a:t>Propuesta de memoria</a:t>
            </a:r>
            <a:endParaRPr lang="es-CL" sz="1600" u="sng" kern="1200" dirty="0">
              <a:solidFill>
                <a:schemeClr val="tx1"/>
              </a:solidFill>
            </a:endParaRPr>
          </a:p>
        </p:txBody>
      </p:sp>
      <p:sp>
        <p:nvSpPr>
          <p:cNvPr id="26" name="12 Forma libre"/>
          <p:cNvSpPr/>
          <p:nvPr/>
        </p:nvSpPr>
        <p:spPr>
          <a:xfrm>
            <a:off x="1772612" y="2857057"/>
            <a:ext cx="4299187" cy="356077"/>
          </a:xfrm>
          <a:custGeom>
            <a:avLst/>
            <a:gdLst>
              <a:gd name="connsiteX0" fmla="*/ 0 w 937750"/>
              <a:gd name="connsiteY0" fmla="*/ 156295 h 1441450"/>
              <a:gd name="connsiteX1" fmla="*/ 156295 w 937750"/>
              <a:gd name="connsiteY1" fmla="*/ 0 h 1441450"/>
              <a:gd name="connsiteX2" fmla="*/ 781455 w 937750"/>
              <a:gd name="connsiteY2" fmla="*/ 0 h 1441450"/>
              <a:gd name="connsiteX3" fmla="*/ 937750 w 937750"/>
              <a:gd name="connsiteY3" fmla="*/ 156295 h 1441450"/>
              <a:gd name="connsiteX4" fmla="*/ 937750 w 937750"/>
              <a:gd name="connsiteY4" fmla="*/ 1285155 h 1441450"/>
              <a:gd name="connsiteX5" fmla="*/ 781455 w 937750"/>
              <a:gd name="connsiteY5" fmla="*/ 1441450 h 1441450"/>
              <a:gd name="connsiteX6" fmla="*/ 156295 w 937750"/>
              <a:gd name="connsiteY6" fmla="*/ 1441450 h 1441450"/>
              <a:gd name="connsiteX7" fmla="*/ 0 w 937750"/>
              <a:gd name="connsiteY7" fmla="*/ 1285155 h 1441450"/>
              <a:gd name="connsiteX8" fmla="*/ 0 w 937750"/>
              <a:gd name="connsiteY8" fmla="*/ 156295 h 144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7750" h="1441450">
                <a:moveTo>
                  <a:pt x="0" y="156295"/>
                </a:moveTo>
                <a:cubicBezTo>
                  <a:pt x="0" y="69976"/>
                  <a:pt x="69976" y="0"/>
                  <a:pt x="156295" y="0"/>
                </a:cubicBezTo>
                <a:lnTo>
                  <a:pt x="781455" y="0"/>
                </a:lnTo>
                <a:cubicBezTo>
                  <a:pt x="867774" y="0"/>
                  <a:pt x="937750" y="69976"/>
                  <a:pt x="937750" y="156295"/>
                </a:cubicBezTo>
                <a:lnTo>
                  <a:pt x="937750" y="1285155"/>
                </a:lnTo>
                <a:cubicBezTo>
                  <a:pt x="937750" y="1371474"/>
                  <a:pt x="867774" y="1441450"/>
                  <a:pt x="781455" y="1441450"/>
                </a:cubicBezTo>
                <a:lnTo>
                  <a:pt x="156295" y="1441450"/>
                </a:lnTo>
                <a:cubicBezTo>
                  <a:pt x="69976" y="1441450"/>
                  <a:pt x="0" y="1371474"/>
                  <a:pt x="0" y="1285155"/>
                </a:cubicBezTo>
                <a:lnTo>
                  <a:pt x="0" y="156295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57" tIns="76257" rIns="76257" bIns="76257" numCol="1" spcCol="1270" anchor="ctr" anchorCtr="0">
            <a:noAutofit/>
          </a:bodyPr>
          <a:lstStyle/>
          <a:p>
            <a:pPr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L" sz="1600" dirty="0" smtClean="0">
                <a:solidFill>
                  <a:schemeClr val="tx1"/>
                </a:solidFill>
              </a:rPr>
              <a:t>Trabajo del semestre</a:t>
            </a:r>
            <a:endParaRPr lang="es-CL" sz="1600" dirty="0">
              <a:solidFill>
                <a:schemeClr val="tx1"/>
              </a:solidFill>
            </a:endParaRPr>
          </a:p>
        </p:txBody>
      </p:sp>
      <p:sp>
        <p:nvSpPr>
          <p:cNvPr id="27" name="12 Forma libre"/>
          <p:cNvSpPr/>
          <p:nvPr/>
        </p:nvSpPr>
        <p:spPr>
          <a:xfrm>
            <a:off x="1772612" y="3277132"/>
            <a:ext cx="4299187" cy="356077"/>
          </a:xfrm>
          <a:custGeom>
            <a:avLst/>
            <a:gdLst>
              <a:gd name="connsiteX0" fmla="*/ 0 w 937750"/>
              <a:gd name="connsiteY0" fmla="*/ 156295 h 1441450"/>
              <a:gd name="connsiteX1" fmla="*/ 156295 w 937750"/>
              <a:gd name="connsiteY1" fmla="*/ 0 h 1441450"/>
              <a:gd name="connsiteX2" fmla="*/ 781455 w 937750"/>
              <a:gd name="connsiteY2" fmla="*/ 0 h 1441450"/>
              <a:gd name="connsiteX3" fmla="*/ 937750 w 937750"/>
              <a:gd name="connsiteY3" fmla="*/ 156295 h 1441450"/>
              <a:gd name="connsiteX4" fmla="*/ 937750 w 937750"/>
              <a:gd name="connsiteY4" fmla="*/ 1285155 h 1441450"/>
              <a:gd name="connsiteX5" fmla="*/ 781455 w 937750"/>
              <a:gd name="connsiteY5" fmla="*/ 1441450 h 1441450"/>
              <a:gd name="connsiteX6" fmla="*/ 156295 w 937750"/>
              <a:gd name="connsiteY6" fmla="*/ 1441450 h 1441450"/>
              <a:gd name="connsiteX7" fmla="*/ 0 w 937750"/>
              <a:gd name="connsiteY7" fmla="*/ 1285155 h 1441450"/>
              <a:gd name="connsiteX8" fmla="*/ 0 w 937750"/>
              <a:gd name="connsiteY8" fmla="*/ 156295 h 144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7750" h="1441450">
                <a:moveTo>
                  <a:pt x="0" y="156295"/>
                </a:moveTo>
                <a:cubicBezTo>
                  <a:pt x="0" y="69976"/>
                  <a:pt x="69976" y="0"/>
                  <a:pt x="156295" y="0"/>
                </a:cubicBezTo>
                <a:lnTo>
                  <a:pt x="781455" y="0"/>
                </a:lnTo>
                <a:cubicBezTo>
                  <a:pt x="867774" y="0"/>
                  <a:pt x="937750" y="69976"/>
                  <a:pt x="937750" y="156295"/>
                </a:cubicBezTo>
                <a:lnTo>
                  <a:pt x="937750" y="1285155"/>
                </a:lnTo>
                <a:cubicBezTo>
                  <a:pt x="937750" y="1371474"/>
                  <a:pt x="867774" y="1441450"/>
                  <a:pt x="781455" y="1441450"/>
                </a:cubicBezTo>
                <a:lnTo>
                  <a:pt x="156295" y="1441450"/>
                </a:lnTo>
                <a:cubicBezTo>
                  <a:pt x="69976" y="1441450"/>
                  <a:pt x="0" y="1371474"/>
                  <a:pt x="0" y="1285155"/>
                </a:cubicBezTo>
                <a:lnTo>
                  <a:pt x="0" y="156295"/>
                </a:lnTo>
                <a:close/>
              </a:path>
            </a:pathLst>
          </a:cu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spcFirstLastPara="0" vert="horz" wrap="square" lIns="76257" tIns="76257" rIns="76257" bIns="76257" numCol="1" spcCol="1270" anchor="ctr" anchorCtr="0">
            <a:no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L" sz="1600" u="sng" dirty="0">
                <a:solidFill>
                  <a:schemeClr val="tx1"/>
                </a:solidFill>
              </a:rPr>
              <a:t>Informe final </a:t>
            </a:r>
            <a:r>
              <a:rPr lang="es-CL" sz="1600" u="sng" dirty="0" smtClean="0">
                <a:solidFill>
                  <a:schemeClr val="tx1"/>
                </a:solidFill>
              </a:rPr>
              <a:t>de </a:t>
            </a:r>
            <a:r>
              <a:rPr lang="es-CL" sz="1600" u="sng" dirty="0">
                <a:solidFill>
                  <a:schemeClr val="tx1"/>
                </a:solidFill>
              </a:rPr>
              <a:t>CC6908</a:t>
            </a:r>
          </a:p>
        </p:txBody>
      </p:sp>
      <p:sp>
        <p:nvSpPr>
          <p:cNvPr id="28" name="12 Forma libre"/>
          <p:cNvSpPr/>
          <p:nvPr/>
        </p:nvSpPr>
        <p:spPr>
          <a:xfrm>
            <a:off x="1772611" y="4513083"/>
            <a:ext cx="4299187" cy="356077"/>
          </a:xfrm>
          <a:custGeom>
            <a:avLst/>
            <a:gdLst>
              <a:gd name="connsiteX0" fmla="*/ 0 w 937750"/>
              <a:gd name="connsiteY0" fmla="*/ 156295 h 1441450"/>
              <a:gd name="connsiteX1" fmla="*/ 156295 w 937750"/>
              <a:gd name="connsiteY1" fmla="*/ 0 h 1441450"/>
              <a:gd name="connsiteX2" fmla="*/ 781455 w 937750"/>
              <a:gd name="connsiteY2" fmla="*/ 0 h 1441450"/>
              <a:gd name="connsiteX3" fmla="*/ 937750 w 937750"/>
              <a:gd name="connsiteY3" fmla="*/ 156295 h 1441450"/>
              <a:gd name="connsiteX4" fmla="*/ 937750 w 937750"/>
              <a:gd name="connsiteY4" fmla="*/ 1285155 h 1441450"/>
              <a:gd name="connsiteX5" fmla="*/ 781455 w 937750"/>
              <a:gd name="connsiteY5" fmla="*/ 1441450 h 1441450"/>
              <a:gd name="connsiteX6" fmla="*/ 156295 w 937750"/>
              <a:gd name="connsiteY6" fmla="*/ 1441450 h 1441450"/>
              <a:gd name="connsiteX7" fmla="*/ 0 w 937750"/>
              <a:gd name="connsiteY7" fmla="*/ 1285155 h 1441450"/>
              <a:gd name="connsiteX8" fmla="*/ 0 w 937750"/>
              <a:gd name="connsiteY8" fmla="*/ 156295 h 144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7750" h="1441450">
                <a:moveTo>
                  <a:pt x="0" y="156295"/>
                </a:moveTo>
                <a:cubicBezTo>
                  <a:pt x="0" y="69976"/>
                  <a:pt x="69976" y="0"/>
                  <a:pt x="156295" y="0"/>
                </a:cubicBezTo>
                <a:lnTo>
                  <a:pt x="781455" y="0"/>
                </a:lnTo>
                <a:cubicBezTo>
                  <a:pt x="867774" y="0"/>
                  <a:pt x="937750" y="69976"/>
                  <a:pt x="937750" y="156295"/>
                </a:cubicBezTo>
                <a:lnTo>
                  <a:pt x="937750" y="1285155"/>
                </a:lnTo>
                <a:cubicBezTo>
                  <a:pt x="937750" y="1371474"/>
                  <a:pt x="867774" y="1441450"/>
                  <a:pt x="781455" y="1441450"/>
                </a:cubicBezTo>
                <a:lnTo>
                  <a:pt x="156295" y="1441450"/>
                </a:lnTo>
                <a:cubicBezTo>
                  <a:pt x="69976" y="1441450"/>
                  <a:pt x="0" y="1371474"/>
                  <a:pt x="0" y="1285155"/>
                </a:cubicBezTo>
                <a:lnTo>
                  <a:pt x="0" y="156295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57" tIns="76257" rIns="76257" bIns="76257" numCol="1" spcCol="1270" anchor="ctr" anchorCtr="0">
            <a:no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L" sz="1600" dirty="0">
                <a:solidFill>
                  <a:schemeClr val="tx1"/>
                </a:solidFill>
              </a:rPr>
              <a:t>Desarrollo </a:t>
            </a:r>
            <a:r>
              <a:rPr lang="es-CL" sz="1600" dirty="0" smtClean="0">
                <a:solidFill>
                  <a:schemeClr val="tx1"/>
                </a:solidFill>
              </a:rPr>
              <a:t>del trabajo de título</a:t>
            </a:r>
            <a:endParaRPr lang="es-CL" sz="1600" dirty="0">
              <a:solidFill>
                <a:schemeClr val="tx1"/>
              </a:solidFill>
            </a:endParaRPr>
          </a:p>
        </p:txBody>
      </p:sp>
      <p:sp>
        <p:nvSpPr>
          <p:cNvPr id="29" name="12 Forma libre"/>
          <p:cNvSpPr/>
          <p:nvPr/>
        </p:nvSpPr>
        <p:spPr>
          <a:xfrm>
            <a:off x="1772610" y="4960516"/>
            <a:ext cx="4299187" cy="356077"/>
          </a:xfrm>
          <a:custGeom>
            <a:avLst/>
            <a:gdLst>
              <a:gd name="connsiteX0" fmla="*/ 0 w 937750"/>
              <a:gd name="connsiteY0" fmla="*/ 156295 h 1441450"/>
              <a:gd name="connsiteX1" fmla="*/ 156295 w 937750"/>
              <a:gd name="connsiteY1" fmla="*/ 0 h 1441450"/>
              <a:gd name="connsiteX2" fmla="*/ 781455 w 937750"/>
              <a:gd name="connsiteY2" fmla="*/ 0 h 1441450"/>
              <a:gd name="connsiteX3" fmla="*/ 937750 w 937750"/>
              <a:gd name="connsiteY3" fmla="*/ 156295 h 1441450"/>
              <a:gd name="connsiteX4" fmla="*/ 937750 w 937750"/>
              <a:gd name="connsiteY4" fmla="*/ 1285155 h 1441450"/>
              <a:gd name="connsiteX5" fmla="*/ 781455 w 937750"/>
              <a:gd name="connsiteY5" fmla="*/ 1441450 h 1441450"/>
              <a:gd name="connsiteX6" fmla="*/ 156295 w 937750"/>
              <a:gd name="connsiteY6" fmla="*/ 1441450 h 1441450"/>
              <a:gd name="connsiteX7" fmla="*/ 0 w 937750"/>
              <a:gd name="connsiteY7" fmla="*/ 1285155 h 1441450"/>
              <a:gd name="connsiteX8" fmla="*/ 0 w 937750"/>
              <a:gd name="connsiteY8" fmla="*/ 156295 h 144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7750" h="1441450">
                <a:moveTo>
                  <a:pt x="0" y="156295"/>
                </a:moveTo>
                <a:cubicBezTo>
                  <a:pt x="0" y="69976"/>
                  <a:pt x="69976" y="0"/>
                  <a:pt x="156295" y="0"/>
                </a:cubicBezTo>
                <a:lnTo>
                  <a:pt x="781455" y="0"/>
                </a:lnTo>
                <a:cubicBezTo>
                  <a:pt x="867774" y="0"/>
                  <a:pt x="937750" y="69976"/>
                  <a:pt x="937750" y="156295"/>
                </a:cubicBezTo>
                <a:lnTo>
                  <a:pt x="937750" y="1285155"/>
                </a:lnTo>
                <a:cubicBezTo>
                  <a:pt x="937750" y="1371474"/>
                  <a:pt x="867774" y="1441450"/>
                  <a:pt x="781455" y="1441450"/>
                </a:cubicBezTo>
                <a:lnTo>
                  <a:pt x="156295" y="1441450"/>
                </a:lnTo>
                <a:cubicBezTo>
                  <a:pt x="69976" y="1441450"/>
                  <a:pt x="0" y="1371474"/>
                  <a:pt x="0" y="1285155"/>
                </a:cubicBezTo>
                <a:lnTo>
                  <a:pt x="0" y="156295"/>
                </a:ln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57" tIns="76257" rIns="76257" bIns="76257" numCol="1" spcCol="1270" anchor="ctr" anchorCtr="0">
            <a:no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L" sz="1600" u="sng" dirty="0" smtClean="0">
                <a:solidFill>
                  <a:schemeClr val="tx1"/>
                </a:solidFill>
              </a:rPr>
              <a:t>Informe </a:t>
            </a:r>
            <a:r>
              <a:rPr lang="es-CL" sz="1600" u="sng" dirty="0">
                <a:solidFill>
                  <a:schemeClr val="tx1"/>
                </a:solidFill>
              </a:rPr>
              <a:t>final de memoria</a:t>
            </a:r>
          </a:p>
        </p:txBody>
      </p:sp>
      <p:pic>
        <p:nvPicPr>
          <p:cNvPr id="43" name="Picture 2" descr="Image result for document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7632" y="2416925"/>
            <a:ext cx="394771" cy="394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Image result for document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7632" y="4941168"/>
            <a:ext cx="394771" cy="394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Image result for document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7632" y="3262384"/>
            <a:ext cx="394771" cy="394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12 Forma libre"/>
          <p:cNvSpPr/>
          <p:nvPr/>
        </p:nvSpPr>
        <p:spPr>
          <a:xfrm>
            <a:off x="1788445" y="1988840"/>
            <a:ext cx="4299187" cy="356077"/>
          </a:xfrm>
          <a:custGeom>
            <a:avLst/>
            <a:gdLst>
              <a:gd name="connsiteX0" fmla="*/ 0 w 937750"/>
              <a:gd name="connsiteY0" fmla="*/ 156295 h 1441450"/>
              <a:gd name="connsiteX1" fmla="*/ 156295 w 937750"/>
              <a:gd name="connsiteY1" fmla="*/ 0 h 1441450"/>
              <a:gd name="connsiteX2" fmla="*/ 781455 w 937750"/>
              <a:gd name="connsiteY2" fmla="*/ 0 h 1441450"/>
              <a:gd name="connsiteX3" fmla="*/ 937750 w 937750"/>
              <a:gd name="connsiteY3" fmla="*/ 156295 h 1441450"/>
              <a:gd name="connsiteX4" fmla="*/ 937750 w 937750"/>
              <a:gd name="connsiteY4" fmla="*/ 1285155 h 1441450"/>
              <a:gd name="connsiteX5" fmla="*/ 781455 w 937750"/>
              <a:gd name="connsiteY5" fmla="*/ 1441450 h 1441450"/>
              <a:gd name="connsiteX6" fmla="*/ 156295 w 937750"/>
              <a:gd name="connsiteY6" fmla="*/ 1441450 h 1441450"/>
              <a:gd name="connsiteX7" fmla="*/ 0 w 937750"/>
              <a:gd name="connsiteY7" fmla="*/ 1285155 h 1441450"/>
              <a:gd name="connsiteX8" fmla="*/ 0 w 937750"/>
              <a:gd name="connsiteY8" fmla="*/ 156295 h 144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7750" h="1441450">
                <a:moveTo>
                  <a:pt x="0" y="156295"/>
                </a:moveTo>
                <a:cubicBezTo>
                  <a:pt x="0" y="69976"/>
                  <a:pt x="69976" y="0"/>
                  <a:pt x="156295" y="0"/>
                </a:cubicBezTo>
                <a:lnTo>
                  <a:pt x="781455" y="0"/>
                </a:lnTo>
                <a:cubicBezTo>
                  <a:pt x="867774" y="0"/>
                  <a:pt x="937750" y="69976"/>
                  <a:pt x="937750" y="156295"/>
                </a:cubicBezTo>
                <a:lnTo>
                  <a:pt x="937750" y="1285155"/>
                </a:lnTo>
                <a:cubicBezTo>
                  <a:pt x="937750" y="1371474"/>
                  <a:pt x="867774" y="1441450"/>
                  <a:pt x="781455" y="1441450"/>
                </a:cubicBezTo>
                <a:lnTo>
                  <a:pt x="156295" y="1441450"/>
                </a:lnTo>
                <a:cubicBezTo>
                  <a:pt x="69976" y="1441450"/>
                  <a:pt x="0" y="1371474"/>
                  <a:pt x="0" y="1285155"/>
                </a:cubicBezTo>
                <a:lnTo>
                  <a:pt x="0" y="156295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57" tIns="76257" rIns="76257" bIns="76257" numCol="1" spcCol="1270" anchor="ctr" anchorCtr="0">
            <a:noAutofit/>
          </a:bodyPr>
          <a:lstStyle/>
          <a:p>
            <a:pPr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L" sz="1600" dirty="0" smtClean="0">
                <a:solidFill>
                  <a:schemeClr val="tx1"/>
                </a:solidFill>
              </a:rPr>
              <a:t>Encontrar tema y profesor guía</a:t>
            </a:r>
            <a:endParaRPr lang="es-CL" sz="16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88224" y="2379648"/>
            <a:ext cx="846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A,R,O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588224" y="3263156"/>
            <a:ext cx="846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A,R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586573" y="4953887"/>
            <a:ext cx="846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A,R,O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586572" y="6300028"/>
            <a:ext cx="846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A,R</a:t>
            </a:r>
            <a:endParaRPr lang="en-GB" dirty="0">
              <a:solidFill>
                <a:srgbClr val="7030A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7632" y="6289856"/>
            <a:ext cx="390436" cy="390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" name="TextBox 33"/>
          <p:cNvSpPr txBox="1"/>
          <p:nvPr/>
        </p:nvSpPr>
        <p:spPr>
          <a:xfrm>
            <a:off x="6252753" y="692696"/>
            <a:ext cx="2160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A: </a:t>
            </a:r>
            <a:r>
              <a:rPr lang="en-GB" dirty="0" err="1" smtClean="0">
                <a:solidFill>
                  <a:srgbClr val="7030A0"/>
                </a:solidFill>
              </a:rPr>
              <a:t>Aprobación</a:t>
            </a:r>
            <a:r>
              <a:rPr lang="en-GB" dirty="0" smtClean="0">
                <a:solidFill>
                  <a:srgbClr val="7030A0"/>
                </a:solidFill>
              </a:rPr>
              <a:t>,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R: </a:t>
            </a:r>
            <a:r>
              <a:rPr lang="en-GB" dirty="0" err="1" smtClean="0">
                <a:solidFill>
                  <a:srgbClr val="7030A0"/>
                </a:solidFill>
              </a:rPr>
              <a:t>Reprobación</a:t>
            </a:r>
            <a:endParaRPr lang="en-GB" dirty="0" smtClean="0">
              <a:solidFill>
                <a:srgbClr val="7030A0"/>
              </a:solidFill>
            </a:endParaRPr>
          </a:p>
          <a:p>
            <a:r>
              <a:rPr lang="en-GB" dirty="0" smtClean="0">
                <a:solidFill>
                  <a:srgbClr val="7030A0"/>
                </a:solidFill>
              </a:rPr>
              <a:t>O: </a:t>
            </a:r>
            <a:r>
              <a:rPr lang="en-GB" dirty="0" err="1" smtClean="0">
                <a:solidFill>
                  <a:srgbClr val="7030A0"/>
                </a:solidFill>
              </a:rPr>
              <a:t>Observaciones</a:t>
            </a:r>
            <a:endParaRPr lang="en-GB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92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Validación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Es necesario mostrar/demostrar </a:t>
            </a:r>
            <a:r>
              <a:rPr lang="es-CL" dirty="0" smtClean="0"/>
              <a:t>cuán bien la </a:t>
            </a:r>
            <a:r>
              <a:rPr lang="es-CL" dirty="0" smtClean="0"/>
              <a:t>solución propuesta resuelve el problema</a:t>
            </a:r>
          </a:p>
          <a:p>
            <a:r>
              <a:rPr lang="es-CL" dirty="0" smtClean="0"/>
              <a:t>Varias alternativas según el problema/solución:</a:t>
            </a:r>
          </a:p>
          <a:p>
            <a:pPr lvl="1"/>
            <a:r>
              <a:rPr lang="es-CL" dirty="0" smtClean="0"/>
              <a:t>Usar </a:t>
            </a:r>
            <a:r>
              <a:rPr lang="es-CL" dirty="0" smtClean="0"/>
              <a:t>la aplicación desarrollada en un contexto real y reportar los resultados</a:t>
            </a:r>
          </a:p>
          <a:p>
            <a:pPr lvl="1"/>
            <a:r>
              <a:rPr lang="es-CL" dirty="0" smtClean="0"/>
              <a:t>Simular el uso con caso(s) representativo(s)</a:t>
            </a:r>
          </a:p>
          <a:p>
            <a:pPr lvl="1"/>
            <a:r>
              <a:rPr lang="es-CL" dirty="0" smtClean="0"/>
              <a:t>Encuestar a usuarios </a:t>
            </a:r>
            <a:r>
              <a:rPr lang="es-CL" dirty="0" smtClean="0"/>
              <a:t>finales</a:t>
            </a:r>
          </a:p>
          <a:p>
            <a:pPr lvl="1"/>
            <a:r>
              <a:rPr lang="es-CL" dirty="0" smtClean="0"/>
              <a:t>Etc.</a:t>
            </a:r>
            <a:endParaRPr lang="es-CL" dirty="0" smtClean="0"/>
          </a:p>
          <a:p>
            <a:r>
              <a:rPr lang="es-CL" dirty="0" smtClean="0"/>
              <a:t>Puede ser una sección al final del capítulo de solución o un capítulo independiente</a:t>
            </a:r>
          </a:p>
          <a:p>
            <a:pPr lvl="1"/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C20A941-8B74-483F-99A6-CB12C39A7C78}" type="slidenum">
              <a:rPr lang="es-ES" smtClean="0"/>
              <a:pPr/>
              <a:t>30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9519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Conclusiones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CL" dirty="0" smtClean="0"/>
              <a:t>Breve resumen del trabajo realizado</a:t>
            </a:r>
          </a:p>
          <a:p>
            <a:r>
              <a:rPr lang="es-CL" dirty="0" smtClean="0"/>
              <a:t>Recuento de objetivos alcanzados y no alcanzados</a:t>
            </a:r>
          </a:p>
          <a:p>
            <a:r>
              <a:rPr lang="es-CL" dirty="0" smtClean="0"/>
              <a:t>Análisis crítico de por qué los resultados fueron los reportados</a:t>
            </a:r>
          </a:p>
          <a:p>
            <a:r>
              <a:rPr lang="es-CL" dirty="0" smtClean="0"/>
              <a:t>Reflexión acerca de la relevancia/impacto del trabajo realizado</a:t>
            </a:r>
          </a:p>
          <a:p>
            <a:r>
              <a:rPr lang="es-CL" dirty="0" smtClean="0"/>
              <a:t>Lecciones aprendidas</a:t>
            </a:r>
          </a:p>
          <a:p>
            <a:r>
              <a:rPr lang="es-CL" dirty="0" smtClean="0"/>
              <a:t>Posibles trabajos futuros que podrían hacerse a partir de la memoria para mejorar aún más la </a:t>
            </a:r>
            <a:r>
              <a:rPr lang="es-CL" dirty="0" smtClean="0"/>
              <a:t>solución y/o resolver el problema de otra forma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C20A941-8B74-483F-99A6-CB12C39A7C78}" type="slidenum">
              <a:rPr lang="es-ES" smtClean="0"/>
              <a:pPr/>
              <a:t>31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0553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Evaluación: Criterios Principales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Relevancia</a:t>
            </a:r>
            <a:r>
              <a:rPr lang="en-US" dirty="0"/>
              <a:t> del </a:t>
            </a:r>
            <a:r>
              <a:rPr lang="en-US" dirty="0" err="1" smtClean="0"/>
              <a:t>trabajo</a:t>
            </a:r>
            <a:endParaRPr lang="en-US" dirty="0" smtClean="0"/>
          </a:p>
          <a:p>
            <a:r>
              <a:rPr lang="en-US" dirty="0" err="1"/>
              <a:t>Alcance</a:t>
            </a:r>
            <a:r>
              <a:rPr lang="en-US" dirty="0"/>
              <a:t> del </a:t>
            </a:r>
            <a:r>
              <a:rPr lang="en-US" dirty="0" err="1" smtClean="0"/>
              <a:t>trabajo</a:t>
            </a:r>
            <a:endParaRPr lang="en-US" dirty="0" smtClean="0"/>
          </a:p>
          <a:p>
            <a:r>
              <a:rPr lang="es-CL" dirty="0" smtClean="0"/>
              <a:t>Claridad del informe</a:t>
            </a:r>
          </a:p>
          <a:p>
            <a:r>
              <a:rPr lang="es-CL" dirty="0" smtClean="0"/>
              <a:t>Completitud del informe y del trabajo</a:t>
            </a:r>
          </a:p>
          <a:p>
            <a:r>
              <a:rPr lang="es-CL" dirty="0" err="1" smtClean="0"/>
              <a:t>Correctitud</a:t>
            </a:r>
            <a:r>
              <a:rPr lang="es-CL" dirty="0" smtClean="0"/>
              <a:t> del trabajo reportado</a:t>
            </a:r>
            <a:endParaRPr lang="es-C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A941-8B74-483F-99A6-CB12C39A7C78}" type="slidenum">
              <a:rPr lang="es-ES" smtClean="0"/>
              <a:pPr/>
              <a:t>32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466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Evaluación: Resultado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Aprobación</a:t>
            </a:r>
            <a:r>
              <a:rPr lang="en-US" dirty="0" smtClean="0"/>
              <a:t>: Con nota</a:t>
            </a:r>
          </a:p>
          <a:p>
            <a:r>
              <a:rPr lang="en-US" dirty="0" err="1" smtClean="0"/>
              <a:t>Revisión</a:t>
            </a:r>
            <a:r>
              <a:rPr lang="en-US" dirty="0" smtClean="0"/>
              <a:t>: 	Con </a:t>
            </a:r>
            <a:r>
              <a:rPr lang="en-US" dirty="0" err="1" smtClean="0"/>
              <a:t>observaciones</a:t>
            </a:r>
            <a:endParaRPr lang="en-US" dirty="0" smtClean="0"/>
          </a:p>
          <a:p>
            <a:r>
              <a:rPr lang="en-US" dirty="0" err="1" smtClean="0"/>
              <a:t>Reprobación</a:t>
            </a:r>
            <a:endParaRPr lang="es-C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A941-8B74-483F-99A6-CB12C39A7C78}" type="slidenum">
              <a:rPr lang="es-ES" smtClean="0"/>
              <a:pPr/>
              <a:t>33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590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Examen de grado</a:t>
            </a:r>
            <a:endParaRPr lang="es-CL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5856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46405" y="365760"/>
            <a:ext cx="7269480" cy="1325562"/>
          </a:xfrm>
        </p:spPr>
        <p:txBody>
          <a:bodyPr>
            <a:normAutofit/>
          </a:bodyPr>
          <a:lstStyle/>
          <a:p>
            <a:r>
              <a:rPr lang="es-CL" dirty="0"/>
              <a:t>Informe final de CC6908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A941-8B74-483F-99A6-CB12C39A7C78}" type="slidenum">
              <a:rPr lang="es-ES" smtClean="0"/>
              <a:pPr/>
              <a:t>35</a:t>
            </a:fld>
            <a:endParaRPr lang="es-ES"/>
          </a:p>
        </p:txBody>
      </p:sp>
      <p:sp>
        <p:nvSpPr>
          <p:cNvPr id="17" name="5 Rectángulo redondeado"/>
          <p:cNvSpPr/>
          <p:nvPr/>
        </p:nvSpPr>
        <p:spPr>
          <a:xfrm>
            <a:off x="1433585" y="1844824"/>
            <a:ext cx="6048672" cy="221757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8" name="12 Forma libre"/>
          <p:cNvSpPr/>
          <p:nvPr/>
        </p:nvSpPr>
        <p:spPr>
          <a:xfrm>
            <a:off x="1768266" y="6298609"/>
            <a:ext cx="4299187" cy="356077"/>
          </a:xfrm>
          <a:custGeom>
            <a:avLst/>
            <a:gdLst>
              <a:gd name="connsiteX0" fmla="*/ 0 w 937750"/>
              <a:gd name="connsiteY0" fmla="*/ 156295 h 1441450"/>
              <a:gd name="connsiteX1" fmla="*/ 156295 w 937750"/>
              <a:gd name="connsiteY1" fmla="*/ 0 h 1441450"/>
              <a:gd name="connsiteX2" fmla="*/ 781455 w 937750"/>
              <a:gd name="connsiteY2" fmla="*/ 0 h 1441450"/>
              <a:gd name="connsiteX3" fmla="*/ 937750 w 937750"/>
              <a:gd name="connsiteY3" fmla="*/ 156295 h 1441450"/>
              <a:gd name="connsiteX4" fmla="*/ 937750 w 937750"/>
              <a:gd name="connsiteY4" fmla="*/ 1285155 h 1441450"/>
              <a:gd name="connsiteX5" fmla="*/ 781455 w 937750"/>
              <a:gd name="connsiteY5" fmla="*/ 1441450 h 1441450"/>
              <a:gd name="connsiteX6" fmla="*/ 156295 w 937750"/>
              <a:gd name="connsiteY6" fmla="*/ 1441450 h 1441450"/>
              <a:gd name="connsiteX7" fmla="*/ 0 w 937750"/>
              <a:gd name="connsiteY7" fmla="*/ 1285155 h 1441450"/>
              <a:gd name="connsiteX8" fmla="*/ 0 w 937750"/>
              <a:gd name="connsiteY8" fmla="*/ 156295 h 144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7750" h="1441450">
                <a:moveTo>
                  <a:pt x="0" y="156295"/>
                </a:moveTo>
                <a:cubicBezTo>
                  <a:pt x="0" y="69976"/>
                  <a:pt x="69976" y="0"/>
                  <a:pt x="156295" y="0"/>
                </a:cubicBezTo>
                <a:lnTo>
                  <a:pt x="781455" y="0"/>
                </a:lnTo>
                <a:cubicBezTo>
                  <a:pt x="867774" y="0"/>
                  <a:pt x="937750" y="69976"/>
                  <a:pt x="937750" y="156295"/>
                </a:cubicBezTo>
                <a:lnTo>
                  <a:pt x="937750" y="1285155"/>
                </a:lnTo>
                <a:cubicBezTo>
                  <a:pt x="937750" y="1371474"/>
                  <a:pt x="867774" y="1441450"/>
                  <a:pt x="781455" y="1441450"/>
                </a:cubicBezTo>
                <a:lnTo>
                  <a:pt x="156295" y="1441450"/>
                </a:lnTo>
                <a:cubicBezTo>
                  <a:pt x="69976" y="1441450"/>
                  <a:pt x="0" y="1371474"/>
                  <a:pt x="0" y="1285155"/>
                </a:cubicBezTo>
                <a:lnTo>
                  <a:pt x="0" y="156295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57" tIns="76257" rIns="76257" bIns="76257" numCol="1" spcCol="1270" anchor="ctr" anchorCtr="0">
            <a:no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L" sz="1600" u="sng" dirty="0" smtClean="0">
                <a:solidFill>
                  <a:schemeClr val="tx1"/>
                </a:solidFill>
              </a:rPr>
              <a:t>Examen de Grado</a:t>
            </a:r>
            <a:endParaRPr lang="es-CL" sz="1600" u="sng" dirty="0">
              <a:solidFill>
                <a:schemeClr val="tx1"/>
              </a:solidFill>
            </a:endParaRPr>
          </a:p>
        </p:txBody>
      </p:sp>
      <p:sp>
        <p:nvSpPr>
          <p:cNvPr id="19" name="5 Rectángulo redondeado"/>
          <p:cNvSpPr/>
          <p:nvPr/>
        </p:nvSpPr>
        <p:spPr>
          <a:xfrm>
            <a:off x="1433585" y="4348184"/>
            <a:ext cx="6048672" cy="135851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1" name="8 CuadroTexto"/>
          <p:cNvSpPr txBox="1"/>
          <p:nvPr/>
        </p:nvSpPr>
        <p:spPr>
          <a:xfrm>
            <a:off x="6448786" y="3661100"/>
            <a:ext cx="1031051" cy="36933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/>
        </p:spPr>
        <p:txBody>
          <a:bodyPr wrap="none" rtlCol="0">
            <a:spAutoFit/>
          </a:bodyPr>
          <a:lstStyle/>
          <a:p>
            <a:r>
              <a:rPr lang="es-CL" dirty="0" smtClean="0"/>
              <a:t>CC6908</a:t>
            </a:r>
            <a:endParaRPr lang="es-CL" dirty="0"/>
          </a:p>
        </p:txBody>
      </p:sp>
      <p:sp>
        <p:nvSpPr>
          <p:cNvPr id="22" name="7 CuadroTexto"/>
          <p:cNvSpPr txBox="1"/>
          <p:nvPr/>
        </p:nvSpPr>
        <p:spPr>
          <a:xfrm>
            <a:off x="6403410" y="5337370"/>
            <a:ext cx="1031051" cy="369332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/>
        </p:spPr>
        <p:txBody>
          <a:bodyPr wrap="none" rtlCol="0">
            <a:spAutoFit/>
          </a:bodyPr>
          <a:lstStyle/>
          <a:p>
            <a:r>
              <a:rPr lang="es-CL" dirty="0" smtClean="0"/>
              <a:t>CC6909</a:t>
            </a:r>
            <a:endParaRPr lang="es-CL" dirty="0"/>
          </a:p>
        </p:txBody>
      </p:sp>
      <p:sp>
        <p:nvSpPr>
          <p:cNvPr id="24" name="11 Flecha derecha"/>
          <p:cNvSpPr/>
          <p:nvPr/>
        </p:nvSpPr>
        <p:spPr>
          <a:xfrm rot="5400000">
            <a:off x="1690964" y="1922124"/>
            <a:ext cx="4453788" cy="4299188"/>
          </a:xfrm>
          <a:prstGeom prst="rightArrow">
            <a:avLst>
              <a:gd name="adj1" fmla="val 56045"/>
              <a:gd name="adj2" fmla="val 10901"/>
            </a:avLst>
          </a:prstGeom>
          <a:solidFill>
            <a:srgbClr val="C1D6FF"/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5" name="12 Forma libre"/>
          <p:cNvSpPr/>
          <p:nvPr/>
        </p:nvSpPr>
        <p:spPr>
          <a:xfrm>
            <a:off x="1772613" y="2436273"/>
            <a:ext cx="4299187" cy="356077"/>
          </a:xfrm>
          <a:custGeom>
            <a:avLst/>
            <a:gdLst>
              <a:gd name="connsiteX0" fmla="*/ 0 w 937750"/>
              <a:gd name="connsiteY0" fmla="*/ 156295 h 1441450"/>
              <a:gd name="connsiteX1" fmla="*/ 156295 w 937750"/>
              <a:gd name="connsiteY1" fmla="*/ 0 h 1441450"/>
              <a:gd name="connsiteX2" fmla="*/ 781455 w 937750"/>
              <a:gd name="connsiteY2" fmla="*/ 0 h 1441450"/>
              <a:gd name="connsiteX3" fmla="*/ 937750 w 937750"/>
              <a:gd name="connsiteY3" fmla="*/ 156295 h 1441450"/>
              <a:gd name="connsiteX4" fmla="*/ 937750 w 937750"/>
              <a:gd name="connsiteY4" fmla="*/ 1285155 h 1441450"/>
              <a:gd name="connsiteX5" fmla="*/ 781455 w 937750"/>
              <a:gd name="connsiteY5" fmla="*/ 1441450 h 1441450"/>
              <a:gd name="connsiteX6" fmla="*/ 156295 w 937750"/>
              <a:gd name="connsiteY6" fmla="*/ 1441450 h 1441450"/>
              <a:gd name="connsiteX7" fmla="*/ 0 w 937750"/>
              <a:gd name="connsiteY7" fmla="*/ 1285155 h 1441450"/>
              <a:gd name="connsiteX8" fmla="*/ 0 w 937750"/>
              <a:gd name="connsiteY8" fmla="*/ 156295 h 144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7750" h="1441450">
                <a:moveTo>
                  <a:pt x="0" y="156295"/>
                </a:moveTo>
                <a:cubicBezTo>
                  <a:pt x="0" y="69976"/>
                  <a:pt x="69976" y="0"/>
                  <a:pt x="156295" y="0"/>
                </a:cubicBezTo>
                <a:lnTo>
                  <a:pt x="781455" y="0"/>
                </a:lnTo>
                <a:cubicBezTo>
                  <a:pt x="867774" y="0"/>
                  <a:pt x="937750" y="69976"/>
                  <a:pt x="937750" y="156295"/>
                </a:cubicBezTo>
                <a:lnTo>
                  <a:pt x="937750" y="1285155"/>
                </a:lnTo>
                <a:cubicBezTo>
                  <a:pt x="937750" y="1371474"/>
                  <a:pt x="867774" y="1441450"/>
                  <a:pt x="781455" y="1441450"/>
                </a:cubicBezTo>
                <a:lnTo>
                  <a:pt x="156295" y="1441450"/>
                </a:lnTo>
                <a:cubicBezTo>
                  <a:pt x="69976" y="1441450"/>
                  <a:pt x="0" y="1371474"/>
                  <a:pt x="0" y="1285155"/>
                </a:cubicBezTo>
                <a:lnTo>
                  <a:pt x="0" y="156295"/>
                </a:lnTo>
                <a:close/>
              </a:path>
            </a:pathLst>
          </a:cu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spcFirstLastPara="0" vert="horz" wrap="square" lIns="76257" tIns="76257" rIns="76257" bIns="76257" numCol="1" spcCol="1270" anchor="ctr" anchorCtr="0">
            <a:no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L" sz="1600" u="sng" kern="1200" dirty="0" smtClean="0">
                <a:solidFill>
                  <a:schemeClr val="tx1"/>
                </a:solidFill>
              </a:rPr>
              <a:t>Propuesta de memoria</a:t>
            </a:r>
            <a:endParaRPr lang="es-CL" sz="1600" u="sng" kern="1200" dirty="0">
              <a:solidFill>
                <a:schemeClr val="tx1"/>
              </a:solidFill>
            </a:endParaRPr>
          </a:p>
        </p:txBody>
      </p:sp>
      <p:sp>
        <p:nvSpPr>
          <p:cNvPr id="26" name="12 Forma libre"/>
          <p:cNvSpPr/>
          <p:nvPr/>
        </p:nvSpPr>
        <p:spPr>
          <a:xfrm>
            <a:off x="1772612" y="2857057"/>
            <a:ext cx="4299187" cy="356077"/>
          </a:xfrm>
          <a:custGeom>
            <a:avLst/>
            <a:gdLst>
              <a:gd name="connsiteX0" fmla="*/ 0 w 937750"/>
              <a:gd name="connsiteY0" fmla="*/ 156295 h 1441450"/>
              <a:gd name="connsiteX1" fmla="*/ 156295 w 937750"/>
              <a:gd name="connsiteY1" fmla="*/ 0 h 1441450"/>
              <a:gd name="connsiteX2" fmla="*/ 781455 w 937750"/>
              <a:gd name="connsiteY2" fmla="*/ 0 h 1441450"/>
              <a:gd name="connsiteX3" fmla="*/ 937750 w 937750"/>
              <a:gd name="connsiteY3" fmla="*/ 156295 h 1441450"/>
              <a:gd name="connsiteX4" fmla="*/ 937750 w 937750"/>
              <a:gd name="connsiteY4" fmla="*/ 1285155 h 1441450"/>
              <a:gd name="connsiteX5" fmla="*/ 781455 w 937750"/>
              <a:gd name="connsiteY5" fmla="*/ 1441450 h 1441450"/>
              <a:gd name="connsiteX6" fmla="*/ 156295 w 937750"/>
              <a:gd name="connsiteY6" fmla="*/ 1441450 h 1441450"/>
              <a:gd name="connsiteX7" fmla="*/ 0 w 937750"/>
              <a:gd name="connsiteY7" fmla="*/ 1285155 h 1441450"/>
              <a:gd name="connsiteX8" fmla="*/ 0 w 937750"/>
              <a:gd name="connsiteY8" fmla="*/ 156295 h 144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7750" h="1441450">
                <a:moveTo>
                  <a:pt x="0" y="156295"/>
                </a:moveTo>
                <a:cubicBezTo>
                  <a:pt x="0" y="69976"/>
                  <a:pt x="69976" y="0"/>
                  <a:pt x="156295" y="0"/>
                </a:cubicBezTo>
                <a:lnTo>
                  <a:pt x="781455" y="0"/>
                </a:lnTo>
                <a:cubicBezTo>
                  <a:pt x="867774" y="0"/>
                  <a:pt x="937750" y="69976"/>
                  <a:pt x="937750" y="156295"/>
                </a:cubicBezTo>
                <a:lnTo>
                  <a:pt x="937750" y="1285155"/>
                </a:lnTo>
                <a:cubicBezTo>
                  <a:pt x="937750" y="1371474"/>
                  <a:pt x="867774" y="1441450"/>
                  <a:pt x="781455" y="1441450"/>
                </a:cubicBezTo>
                <a:lnTo>
                  <a:pt x="156295" y="1441450"/>
                </a:lnTo>
                <a:cubicBezTo>
                  <a:pt x="69976" y="1441450"/>
                  <a:pt x="0" y="1371474"/>
                  <a:pt x="0" y="1285155"/>
                </a:cubicBezTo>
                <a:lnTo>
                  <a:pt x="0" y="156295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57" tIns="76257" rIns="76257" bIns="76257" numCol="1" spcCol="1270" anchor="ctr" anchorCtr="0">
            <a:noAutofit/>
          </a:bodyPr>
          <a:lstStyle/>
          <a:p>
            <a:pPr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L" sz="1600" dirty="0" smtClean="0">
                <a:solidFill>
                  <a:schemeClr val="tx1"/>
                </a:solidFill>
              </a:rPr>
              <a:t>Trabajo del semestre</a:t>
            </a:r>
            <a:endParaRPr lang="es-CL" sz="1600" dirty="0">
              <a:solidFill>
                <a:schemeClr val="tx1"/>
              </a:solidFill>
            </a:endParaRPr>
          </a:p>
        </p:txBody>
      </p:sp>
      <p:sp>
        <p:nvSpPr>
          <p:cNvPr id="27" name="12 Forma libre"/>
          <p:cNvSpPr/>
          <p:nvPr/>
        </p:nvSpPr>
        <p:spPr>
          <a:xfrm>
            <a:off x="1772612" y="3277132"/>
            <a:ext cx="4299187" cy="356077"/>
          </a:xfrm>
          <a:custGeom>
            <a:avLst/>
            <a:gdLst>
              <a:gd name="connsiteX0" fmla="*/ 0 w 937750"/>
              <a:gd name="connsiteY0" fmla="*/ 156295 h 1441450"/>
              <a:gd name="connsiteX1" fmla="*/ 156295 w 937750"/>
              <a:gd name="connsiteY1" fmla="*/ 0 h 1441450"/>
              <a:gd name="connsiteX2" fmla="*/ 781455 w 937750"/>
              <a:gd name="connsiteY2" fmla="*/ 0 h 1441450"/>
              <a:gd name="connsiteX3" fmla="*/ 937750 w 937750"/>
              <a:gd name="connsiteY3" fmla="*/ 156295 h 1441450"/>
              <a:gd name="connsiteX4" fmla="*/ 937750 w 937750"/>
              <a:gd name="connsiteY4" fmla="*/ 1285155 h 1441450"/>
              <a:gd name="connsiteX5" fmla="*/ 781455 w 937750"/>
              <a:gd name="connsiteY5" fmla="*/ 1441450 h 1441450"/>
              <a:gd name="connsiteX6" fmla="*/ 156295 w 937750"/>
              <a:gd name="connsiteY6" fmla="*/ 1441450 h 1441450"/>
              <a:gd name="connsiteX7" fmla="*/ 0 w 937750"/>
              <a:gd name="connsiteY7" fmla="*/ 1285155 h 1441450"/>
              <a:gd name="connsiteX8" fmla="*/ 0 w 937750"/>
              <a:gd name="connsiteY8" fmla="*/ 156295 h 144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7750" h="1441450">
                <a:moveTo>
                  <a:pt x="0" y="156295"/>
                </a:moveTo>
                <a:cubicBezTo>
                  <a:pt x="0" y="69976"/>
                  <a:pt x="69976" y="0"/>
                  <a:pt x="156295" y="0"/>
                </a:cubicBezTo>
                <a:lnTo>
                  <a:pt x="781455" y="0"/>
                </a:lnTo>
                <a:cubicBezTo>
                  <a:pt x="867774" y="0"/>
                  <a:pt x="937750" y="69976"/>
                  <a:pt x="937750" y="156295"/>
                </a:cubicBezTo>
                <a:lnTo>
                  <a:pt x="937750" y="1285155"/>
                </a:lnTo>
                <a:cubicBezTo>
                  <a:pt x="937750" y="1371474"/>
                  <a:pt x="867774" y="1441450"/>
                  <a:pt x="781455" y="1441450"/>
                </a:cubicBezTo>
                <a:lnTo>
                  <a:pt x="156295" y="1441450"/>
                </a:lnTo>
                <a:cubicBezTo>
                  <a:pt x="69976" y="1441450"/>
                  <a:pt x="0" y="1371474"/>
                  <a:pt x="0" y="1285155"/>
                </a:cubicBezTo>
                <a:lnTo>
                  <a:pt x="0" y="156295"/>
                </a:lnTo>
                <a:close/>
              </a:path>
            </a:pathLst>
          </a:cu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spcFirstLastPara="0" vert="horz" wrap="square" lIns="76257" tIns="76257" rIns="76257" bIns="76257" numCol="1" spcCol="1270" anchor="ctr" anchorCtr="0">
            <a:no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L" sz="1600" u="sng" dirty="0">
                <a:solidFill>
                  <a:schemeClr val="tx1"/>
                </a:solidFill>
              </a:rPr>
              <a:t>Informe final </a:t>
            </a:r>
            <a:r>
              <a:rPr lang="es-CL" sz="1600" u="sng" dirty="0" smtClean="0">
                <a:solidFill>
                  <a:schemeClr val="tx1"/>
                </a:solidFill>
              </a:rPr>
              <a:t>de </a:t>
            </a:r>
            <a:r>
              <a:rPr lang="es-CL" sz="1600" u="sng" dirty="0">
                <a:solidFill>
                  <a:schemeClr val="tx1"/>
                </a:solidFill>
              </a:rPr>
              <a:t>CC6908</a:t>
            </a:r>
          </a:p>
        </p:txBody>
      </p:sp>
      <p:sp>
        <p:nvSpPr>
          <p:cNvPr id="28" name="12 Forma libre"/>
          <p:cNvSpPr/>
          <p:nvPr/>
        </p:nvSpPr>
        <p:spPr>
          <a:xfrm>
            <a:off x="1772611" y="4513083"/>
            <a:ext cx="4299187" cy="356077"/>
          </a:xfrm>
          <a:custGeom>
            <a:avLst/>
            <a:gdLst>
              <a:gd name="connsiteX0" fmla="*/ 0 w 937750"/>
              <a:gd name="connsiteY0" fmla="*/ 156295 h 1441450"/>
              <a:gd name="connsiteX1" fmla="*/ 156295 w 937750"/>
              <a:gd name="connsiteY1" fmla="*/ 0 h 1441450"/>
              <a:gd name="connsiteX2" fmla="*/ 781455 w 937750"/>
              <a:gd name="connsiteY2" fmla="*/ 0 h 1441450"/>
              <a:gd name="connsiteX3" fmla="*/ 937750 w 937750"/>
              <a:gd name="connsiteY3" fmla="*/ 156295 h 1441450"/>
              <a:gd name="connsiteX4" fmla="*/ 937750 w 937750"/>
              <a:gd name="connsiteY4" fmla="*/ 1285155 h 1441450"/>
              <a:gd name="connsiteX5" fmla="*/ 781455 w 937750"/>
              <a:gd name="connsiteY5" fmla="*/ 1441450 h 1441450"/>
              <a:gd name="connsiteX6" fmla="*/ 156295 w 937750"/>
              <a:gd name="connsiteY6" fmla="*/ 1441450 h 1441450"/>
              <a:gd name="connsiteX7" fmla="*/ 0 w 937750"/>
              <a:gd name="connsiteY7" fmla="*/ 1285155 h 1441450"/>
              <a:gd name="connsiteX8" fmla="*/ 0 w 937750"/>
              <a:gd name="connsiteY8" fmla="*/ 156295 h 144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7750" h="1441450">
                <a:moveTo>
                  <a:pt x="0" y="156295"/>
                </a:moveTo>
                <a:cubicBezTo>
                  <a:pt x="0" y="69976"/>
                  <a:pt x="69976" y="0"/>
                  <a:pt x="156295" y="0"/>
                </a:cubicBezTo>
                <a:lnTo>
                  <a:pt x="781455" y="0"/>
                </a:lnTo>
                <a:cubicBezTo>
                  <a:pt x="867774" y="0"/>
                  <a:pt x="937750" y="69976"/>
                  <a:pt x="937750" y="156295"/>
                </a:cubicBezTo>
                <a:lnTo>
                  <a:pt x="937750" y="1285155"/>
                </a:lnTo>
                <a:cubicBezTo>
                  <a:pt x="937750" y="1371474"/>
                  <a:pt x="867774" y="1441450"/>
                  <a:pt x="781455" y="1441450"/>
                </a:cubicBezTo>
                <a:lnTo>
                  <a:pt x="156295" y="1441450"/>
                </a:lnTo>
                <a:cubicBezTo>
                  <a:pt x="69976" y="1441450"/>
                  <a:pt x="0" y="1371474"/>
                  <a:pt x="0" y="1285155"/>
                </a:cubicBezTo>
                <a:lnTo>
                  <a:pt x="0" y="156295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57" tIns="76257" rIns="76257" bIns="76257" numCol="1" spcCol="1270" anchor="ctr" anchorCtr="0">
            <a:no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L" sz="1600" dirty="0">
                <a:solidFill>
                  <a:schemeClr val="tx1"/>
                </a:solidFill>
              </a:rPr>
              <a:t>Desarrollo </a:t>
            </a:r>
            <a:r>
              <a:rPr lang="es-CL" sz="1600" dirty="0" smtClean="0">
                <a:solidFill>
                  <a:schemeClr val="tx1"/>
                </a:solidFill>
              </a:rPr>
              <a:t>del trabajo de título</a:t>
            </a:r>
            <a:endParaRPr lang="es-CL" sz="1600" dirty="0">
              <a:solidFill>
                <a:schemeClr val="tx1"/>
              </a:solidFill>
            </a:endParaRPr>
          </a:p>
        </p:txBody>
      </p:sp>
      <p:sp>
        <p:nvSpPr>
          <p:cNvPr id="29" name="12 Forma libre"/>
          <p:cNvSpPr/>
          <p:nvPr/>
        </p:nvSpPr>
        <p:spPr>
          <a:xfrm>
            <a:off x="1772610" y="4960516"/>
            <a:ext cx="4299187" cy="356077"/>
          </a:xfrm>
          <a:custGeom>
            <a:avLst/>
            <a:gdLst>
              <a:gd name="connsiteX0" fmla="*/ 0 w 937750"/>
              <a:gd name="connsiteY0" fmla="*/ 156295 h 1441450"/>
              <a:gd name="connsiteX1" fmla="*/ 156295 w 937750"/>
              <a:gd name="connsiteY1" fmla="*/ 0 h 1441450"/>
              <a:gd name="connsiteX2" fmla="*/ 781455 w 937750"/>
              <a:gd name="connsiteY2" fmla="*/ 0 h 1441450"/>
              <a:gd name="connsiteX3" fmla="*/ 937750 w 937750"/>
              <a:gd name="connsiteY3" fmla="*/ 156295 h 1441450"/>
              <a:gd name="connsiteX4" fmla="*/ 937750 w 937750"/>
              <a:gd name="connsiteY4" fmla="*/ 1285155 h 1441450"/>
              <a:gd name="connsiteX5" fmla="*/ 781455 w 937750"/>
              <a:gd name="connsiteY5" fmla="*/ 1441450 h 1441450"/>
              <a:gd name="connsiteX6" fmla="*/ 156295 w 937750"/>
              <a:gd name="connsiteY6" fmla="*/ 1441450 h 1441450"/>
              <a:gd name="connsiteX7" fmla="*/ 0 w 937750"/>
              <a:gd name="connsiteY7" fmla="*/ 1285155 h 1441450"/>
              <a:gd name="connsiteX8" fmla="*/ 0 w 937750"/>
              <a:gd name="connsiteY8" fmla="*/ 156295 h 144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7750" h="1441450">
                <a:moveTo>
                  <a:pt x="0" y="156295"/>
                </a:moveTo>
                <a:cubicBezTo>
                  <a:pt x="0" y="69976"/>
                  <a:pt x="69976" y="0"/>
                  <a:pt x="156295" y="0"/>
                </a:cubicBezTo>
                <a:lnTo>
                  <a:pt x="781455" y="0"/>
                </a:lnTo>
                <a:cubicBezTo>
                  <a:pt x="867774" y="0"/>
                  <a:pt x="937750" y="69976"/>
                  <a:pt x="937750" y="156295"/>
                </a:cubicBezTo>
                <a:lnTo>
                  <a:pt x="937750" y="1285155"/>
                </a:lnTo>
                <a:cubicBezTo>
                  <a:pt x="937750" y="1371474"/>
                  <a:pt x="867774" y="1441450"/>
                  <a:pt x="781455" y="1441450"/>
                </a:cubicBezTo>
                <a:lnTo>
                  <a:pt x="156295" y="1441450"/>
                </a:lnTo>
                <a:cubicBezTo>
                  <a:pt x="69976" y="1441450"/>
                  <a:pt x="0" y="1371474"/>
                  <a:pt x="0" y="1285155"/>
                </a:cubicBezTo>
                <a:lnTo>
                  <a:pt x="0" y="156295"/>
                </a:ln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57" tIns="76257" rIns="76257" bIns="76257" numCol="1" spcCol="1270" anchor="ctr" anchorCtr="0">
            <a:no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L" sz="1600" b="1" u="sng" dirty="0" smtClean="0">
                <a:solidFill>
                  <a:schemeClr val="tx1"/>
                </a:solidFill>
              </a:rPr>
              <a:t>Informe </a:t>
            </a:r>
            <a:r>
              <a:rPr lang="es-CL" sz="1600" b="1" u="sng" dirty="0">
                <a:solidFill>
                  <a:schemeClr val="tx1"/>
                </a:solidFill>
              </a:rPr>
              <a:t>final de memoria</a:t>
            </a:r>
          </a:p>
        </p:txBody>
      </p:sp>
      <p:pic>
        <p:nvPicPr>
          <p:cNvPr id="43" name="Picture 2" descr="Image result for document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7632" y="2416925"/>
            <a:ext cx="394771" cy="394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Image result for document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7632" y="4941168"/>
            <a:ext cx="394771" cy="394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Image result for document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7632" y="3262384"/>
            <a:ext cx="394771" cy="394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12 Forma libre"/>
          <p:cNvSpPr/>
          <p:nvPr/>
        </p:nvSpPr>
        <p:spPr>
          <a:xfrm>
            <a:off x="1788445" y="1988840"/>
            <a:ext cx="4299187" cy="356077"/>
          </a:xfrm>
          <a:custGeom>
            <a:avLst/>
            <a:gdLst>
              <a:gd name="connsiteX0" fmla="*/ 0 w 937750"/>
              <a:gd name="connsiteY0" fmla="*/ 156295 h 1441450"/>
              <a:gd name="connsiteX1" fmla="*/ 156295 w 937750"/>
              <a:gd name="connsiteY1" fmla="*/ 0 h 1441450"/>
              <a:gd name="connsiteX2" fmla="*/ 781455 w 937750"/>
              <a:gd name="connsiteY2" fmla="*/ 0 h 1441450"/>
              <a:gd name="connsiteX3" fmla="*/ 937750 w 937750"/>
              <a:gd name="connsiteY3" fmla="*/ 156295 h 1441450"/>
              <a:gd name="connsiteX4" fmla="*/ 937750 w 937750"/>
              <a:gd name="connsiteY4" fmla="*/ 1285155 h 1441450"/>
              <a:gd name="connsiteX5" fmla="*/ 781455 w 937750"/>
              <a:gd name="connsiteY5" fmla="*/ 1441450 h 1441450"/>
              <a:gd name="connsiteX6" fmla="*/ 156295 w 937750"/>
              <a:gd name="connsiteY6" fmla="*/ 1441450 h 1441450"/>
              <a:gd name="connsiteX7" fmla="*/ 0 w 937750"/>
              <a:gd name="connsiteY7" fmla="*/ 1285155 h 1441450"/>
              <a:gd name="connsiteX8" fmla="*/ 0 w 937750"/>
              <a:gd name="connsiteY8" fmla="*/ 156295 h 144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7750" h="1441450">
                <a:moveTo>
                  <a:pt x="0" y="156295"/>
                </a:moveTo>
                <a:cubicBezTo>
                  <a:pt x="0" y="69976"/>
                  <a:pt x="69976" y="0"/>
                  <a:pt x="156295" y="0"/>
                </a:cubicBezTo>
                <a:lnTo>
                  <a:pt x="781455" y="0"/>
                </a:lnTo>
                <a:cubicBezTo>
                  <a:pt x="867774" y="0"/>
                  <a:pt x="937750" y="69976"/>
                  <a:pt x="937750" y="156295"/>
                </a:cubicBezTo>
                <a:lnTo>
                  <a:pt x="937750" y="1285155"/>
                </a:lnTo>
                <a:cubicBezTo>
                  <a:pt x="937750" y="1371474"/>
                  <a:pt x="867774" y="1441450"/>
                  <a:pt x="781455" y="1441450"/>
                </a:cubicBezTo>
                <a:lnTo>
                  <a:pt x="156295" y="1441450"/>
                </a:lnTo>
                <a:cubicBezTo>
                  <a:pt x="69976" y="1441450"/>
                  <a:pt x="0" y="1371474"/>
                  <a:pt x="0" y="1285155"/>
                </a:cubicBezTo>
                <a:lnTo>
                  <a:pt x="0" y="156295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57" tIns="76257" rIns="76257" bIns="76257" numCol="1" spcCol="1270" anchor="ctr" anchorCtr="0">
            <a:noAutofit/>
          </a:bodyPr>
          <a:lstStyle/>
          <a:p>
            <a:pPr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L" sz="1600" dirty="0" smtClean="0">
                <a:solidFill>
                  <a:schemeClr val="tx1"/>
                </a:solidFill>
              </a:rPr>
              <a:t>Encontrar tema y profesor guía</a:t>
            </a:r>
            <a:endParaRPr lang="es-CL" sz="16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88224" y="2379648"/>
            <a:ext cx="846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A,R,O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588224" y="3263156"/>
            <a:ext cx="846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A,R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586573" y="4953887"/>
            <a:ext cx="846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Nota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586572" y="6300028"/>
            <a:ext cx="846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Nota</a:t>
            </a:r>
            <a:endParaRPr lang="en-GB" dirty="0">
              <a:solidFill>
                <a:srgbClr val="7030A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7632" y="6289856"/>
            <a:ext cx="390436" cy="390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" name="TextBox 33"/>
          <p:cNvSpPr txBox="1"/>
          <p:nvPr/>
        </p:nvSpPr>
        <p:spPr>
          <a:xfrm>
            <a:off x="6252753" y="692696"/>
            <a:ext cx="2160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A: </a:t>
            </a:r>
            <a:r>
              <a:rPr lang="en-GB" dirty="0" err="1" smtClean="0">
                <a:solidFill>
                  <a:srgbClr val="7030A0"/>
                </a:solidFill>
              </a:rPr>
              <a:t>Aprobación</a:t>
            </a:r>
            <a:r>
              <a:rPr lang="en-GB" dirty="0" smtClean="0">
                <a:solidFill>
                  <a:srgbClr val="7030A0"/>
                </a:solidFill>
              </a:rPr>
              <a:t>,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R: </a:t>
            </a:r>
            <a:r>
              <a:rPr lang="en-GB" dirty="0" err="1" smtClean="0">
                <a:solidFill>
                  <a:srgbClr val="7030A0"/>
                </a:solidFill>
              </a:rPr>
              <a:t>Reprobación</a:t>
            </a:r>
            <a:endParaRPr lang="en-GB" dirty="0" smtClean="0">
              <a:solidFill>
                <a:srgbClr val="7030A0"/>
              </a:solidFill>
            </a:endParaRPr>
          </a:p>
          <a:p>
            <a:r>
              <a:rPr lang="en-GB" dirty="0" smtClean="0">
                <a:solidFill>
                  <a:srgbClr val="7030A0"/>
                </a:solidFill>
              </a:rPr>
              <a:t>O: </a:t>
            </a:r>
            <a:r>
              <a:rPr lang="en-GB" dirty="0" err="1" smtClean="0">
                <a:solidFill>
                  <a:srgbClr val="7030A0"/>
                </a:solidFill>
              </a:rPr>
              <a:t>Observaciones</a:t>
            </a:r>
            <a:endParaRPr lang="en-GB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66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946405" y="365760"/>
            <a:ext cx="7269480" cy="1325562"/>
          </a:xfrm>
        </p:spPr>
        <p:txBody>
          <a:bodyPr anchor="t"/>
          <a:lstStyle/>
          <a:p>
            <a:r>
              <a:rPr lang="es-CL" dirty="0" smtClean="0"/>
              <a:t>Procedimiento de Titulación</a:t>
            </a:r>
            <a:endParaRPr lang="es-CL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A941-8B74-483F-99A6-CB12C39A7C78}" type="slidenum">
              <a:rPr lang="es-ES" smtClean="0">
                <a:solidFill>
                  <a:srgbClr val="002060"/>
                </a:solidFill>
              </a:rPr>
              <a:pPr/>
              <a:t>36</a:t>
            </a:fld>
            <a:endParaRPr lang="es-ES">
              <a:solidFill>
                <a:srgbClr val="00206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67544" y="1259274"/>
            <a:ext cx="7848872" cy="5506652"/>
            <a:chOff x="467544" y="1259274"/>
            <a:chExt cx="8305592" cy="5436604"/>
          </a:xfrm>
        </p:grpSpPr>
        <p:sp>
          <p:nvSpPr>
            <p:cNvPr id="11" name="Rectángulo 10"/>
            <p:cNvSpPr/>
            <p:nvPr/>
          </p:nvSpPr>
          <p:spPr>
            <a:xfrm>
              <a:off x="5868144" y="2729481"/>
              <a:ext cx="2736304" cy="83404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419"/>
            </a:p>
          </p:txBody>
        </p:sp>
        <p:sp>
          <p:nvSpPr>
            <p:cNvPr id="6" name="5 Rectángulo"/>
            <p:cNvSpPr/>
            <p:nvPr/>
          </p:nvSpPr>
          <p:spPr>
            <a:xfrm>
              <a:off x="755576" y="1691322"/>
              <a:ext cx="1368152" cy="57606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1200" dirty="0" smtClean="0">
                  <a:solidFill>
                    <a:schemeClr val="bg1"/>
                  </a:solidFill>
                </a:rPr>
                <a:t>Entrega de la memoria</a:t>
              </a:r>
              <a:endParaRPr lang="es-CL" sz="1200" dirty="0">
                <a:solidFill>
                  <a:schemeClr val="bg1"/>
                </a:solidFill>
              </a:endParaRPr>
            </a:p>
          </p:txBody>
        </p:sp>
        <p:sp>
          <p:nvSpPr>
            <p:cNvPr id="7" name="6 Rectángulo"/>
            <p:cNvSpPr/>
            <p:nvPr/>
          </p:nvSpPr>
          <p:spPr>
            <a:xfrm>
              <a:off x="755576" y="2483410"/>
              <a:ext cx="1368152" cy="57606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1200" dirty="0">
                  <a:solidFill>
                    <a:schemeClr val="bg1"/>
                  </a:solidFill>
                </a:rPr>
                <a:t>Evaluación de la comisión</a:t>
              </a:r>
            </a:p>
          </p:txBody>
        </p:sp>
        <p:sp>
          <p:nvSpPr>
            <p:cNvPr id="8" name="7 Rombo"/>
            <p:cNvSpPr/>
            <p:nvPr/>
          </p:nvSpPr>
          <p:spPr>
            <a:xfrm>
              <a:off x="1061610" y="3275498"/>
              <a:ext cx="756084" cy="720080"/>
            </a:xfrm>
            <a:prstGeom prst="diamond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sz="1200">
                <a:solidFill>
                  <a:schemeClr val="bg1"/>
                </a:solidFill>
              </a:endParaRPr>
            </a:p>
          </p:txBody>
        </p:sp>
        <p:sp>
          <p:nvSpPr>
            <p:cNvPr id="9" name="8 Rombo"/>
            <p:cNvSpPr/>
            <p:nvPr/>
          </p:nvSpPr>
          <p:spPr>
            <a:xfrm>
              <a:off x="1061610" y="4139594"/>
              <a:ext cx="756084" cy="720080"/>
            </a:xfrm>
            <a:prstGeom prst="diamond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sz="1200">
                <a:solidFill>
                  <a:schemeClr val="bg1"/>
                </a:solidFill>
              </a:endParaRPr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467544" y="3131482"/>
              <a:ext cx="1095172" cy="246221"/>
            </a:xfrm>
            <a:prstGeom prst="rect">
              <a:avLst/>
            </a:prstGeom>
            <a:noFill/>
            <a:effectLst/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 wrap="none" rtlCol="0">
              <a:spAutoFit/>
            </a:bodyPr>
            <a:lstStyle/>
            <a:p>
              <a:r>
                <a:rPr lang="es-CL" sz="1000" dirty="0" smtClean="0">
                  <a:solidFill>
                    <a:srgbClr val="002060"/>
                  </a:solidFill>
                </a:rPr>
                <a:t>¿Sugerencias?</a:t>
              </a:r>
              <a:endParaRPr lang="es-CL" sz="1000" dirty="0">
                <a:solidFill>
                  <a:srgbClr val="002060"/>
                </a:solidFill>
              </a:endParaRPr>
            </a:p>
          </p:txBody>
        </p:sp>
        <p:cxnSp>
          <p:nvCxnSpPr>
            <p:cNvPr id="12" name="11 Conector recto de flecha"/>
            <p:cNvCxnSpPr/>
            <p:nvPr/>
          </p:nvCxnSpPr>
          <p:spPr>
            <a:xfrm>
              <a:off x="1439652" y="2267386"/>
              <a:ext cx="0" cy="21602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13 Conector recto de flecha"/>
            <p:cNvCxnSpPr/>
            <p:nvPr/>
          </p:nvCxnSpPr>
          <p:spPr>
            <a:xfrm>
              <a:off x="1439652" y="3059474"/>
              <a:ext cx="0" cy="21602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 de flecha"/>
            <p:cNvCxnSpPr/>
            <p:nvPr/>
          </p:nvCxnSpPr>
          <p:spPr>
            <a:xfrm>
              <a:off x="1439652" y="3995578"/>
              <a:ext cx="0" cy="14401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16 CuadroTexto"/>
            <p:cNvSpPr txBox="1"/>
            <p:nvPr/>
          </p:nvSpPr>
          <p:spPr>
            <a:xfrm>
              <a:off x="1119596" y="3934603"/>
              <a:ext cx="260008" cy="246221"/>
            </a:xfrm>
            <a:prstGeom prst="rect">
              <a:avLst/>
            </a:prstGeom>
            <a:noFill/>
            <a:effectLst/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 wrap="none" rtlCol="0">
              <a:spAutoFit/>
            </a:bodyPr>
            <a:lstStyle/>
            <a:p>
              <a:r>
                <a:rPr lang="es-CL" sz="1000" dirty="0" smtClean="0">
                  <a:solidFill>
                    <a:srgbClr val="002060"/>
                  </a:solidFill>
                </a:rPr>
                <a:t>sí</a:t>
              </a:r>
              <a:endParaRPr lang="es-CL" sz="1000" dirty="0">
                <a:solidFill>
                  <a:srgbClr val="002060"/>
                </a:solidFill>
              </a:endParaRPr>
            </a:p>
          </p:txBody>
        </p:sp>
        <p:sp>
          <p:nvSpPr>
            <p:cNvPr id="18" name="17 Elipse"/>
            <p:cNvSpPr/>
            <p:nvPr/>
          </p:nvSpPr>
          <p:spPr>
            <a:xfrm>
              <a:off x="1331640" y="1259274"/>
              <a:ext cx="216024" cy="21602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sz="1200">
                <a:solidFill>
                  <a:schemeClr val="bg1"/>
                </a:solidFill>
              </a:endParaRPr>
            </a:p>
          </p:txBody>
        </p:sp>
        <p:cxnSp>
          <p:nvCxnSpPr>
            <p:cNvPr id="20" name="19 Conector recto de flecha"/>
            <p:cNvCxnSpPr>
              <a:stCxn id="18" idx="4"/>
              <a:endCxn id="6" idx="0"/>
            </p:cNvCxnSpPr>
            <p:nvPr/>
          </p:nvCxnSpPr>
          <p:spPr>
            <a:xfrm>
              <a:off x="1439652" y="1475298"/>
              <a:ext cx="0" cy="21602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21 Conector angular"/>
            <p:cNvCxnSpPr>
              <a:stCxn id="9" idx="1"/>
            </p:cNvCxnSpPr>
            <p:nvPr/>
          </p:nvCxnSpPr>
          <p:spPr>
            <a:xfrm rot="10800000" flipH="1">
              <a:off x="1061610" y="1583310"/>
              <a:ext cx="378042" cy="2916324"/>
            </a:xfrm>
            <a:prstGeom prst="bentConnector4">
              <a:avLst>
                <a:gd name="adj1" fmla="val -229549"/>
                <a:gd name="adj2" fmla="val 101226"/>
              </a:avLst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25 CuadroTexto"/>
            <p:cNvSpPr txBox="1"/>
            <p:nvPr/>
          </p:nvSpPr>
          <p:spPr>
            <a:xfrm>
              <a:off x="539552" y="4490825"/>
              <a:ext cx="715260" cy="246221"/>
            </a:xfrm>
            <a:prstGeom prst="rect">
              <a:avLst/>
            </a:prstGeom>
            <a:noFill/>
            <a:effectLst/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 wrap="none" rtlCol="0">
              <a:spAutoFit/>
            </a:bodyPr>
            <a:lstStyle/>
            <a:p>
              <a:r>
                <a:rPr lang="es-CL" sz="1000" dirty="0" smtClean="0">
                  <a:solidFill>
                    <a:srgbClr val="002060"/>
                  </a:solidFill>
                </a:rPr>
                <a:t>Mayores</a:t>
              </a:r>
              <a:endParaRPr lang="es-CL" sz="1000" dirty="0">
                <a:solidFill>
                  <a:srgbClr val="002060"/>
                </a:solidFill>
              </a:endParaRPr>
            </a:p>
          </p:txBody>
        </p:sp>
        <p:sp>
          <p:nvSpPr>
            <p:cNvPr id="27" name="26 Rectángulo"/>
            <p:cNvSpPr/>
            <p:nvPr/>
          </p:nvSpPr>
          <p:spPr>
            <a:xfrm>
              <a:off x="2195736" y="3779554"/>
              <a:ext cx="1368152" cy="57606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1200" dirty="0">
                  <a:solidFill>
                    <a:schemeClr val="bg1"/>
                  </a:solidFill>
                </a:rPr>
                <a:t>Entrega final de la memoria</a:t>
              </a:r>
            </a:p>
          </p:txBody>
        </p:sp>
        <p:cxnSp>
          <p:nvCxnSpPr>
            <p:cNvPr id="29" name="28 Conector angular"/>
            <p:cNvCxnSpPr>
              <a:stCxn id="8" idx="3"/>
              <a:endCxn id="27" idx="0"/>
            </p:cNvCxnSpPr>
            <p:nvPr/>
          </p:nvCxnSpPr>
          <p:spPr>
            <a:xfrm>
              <a:off x="1817694" y="3635538"/>
              <a:ext cx="1062118" cy="144016"/>
            </a:xfrm>
            <a:prstGeom prst="bentConnector2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30 Conector angular"/>
            <p:cNvCxnSpPr>
              <a:stCxn id="9" idx="3"/>
              <a:endCxn id="27" idx="2"/>
            </p:cNvCxnSpPr>
            <p:nvPr/>
          </p:nvCxnSpPr>
          <p:spPr>
            <a:xfrm flipV="1">
              <a:off x="1817694" y="4355618"/>
              <a:ext cx="1062118" cy="144016"/>
            </a:xfrm>
            <a:prstGeom prst="bentConnector2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31 CuadroTexto"/>
            <p:cNvSpPr txBox="1"/>
            <p:nvPr/>
          </p:nvSpPr>
          <p:spPr>
            <a:xfrm>
              <a:off x="1638791" y="4499634"/>
              <a:ext cx="720069" cy="246221"/>
            </a:xfrm>
            <a:prstGeom prst="rect">
              <a:avLst/>
            </a:prstGeom>
            <a:noFill/>
            <a:effectLst/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 wrap="none" rtlCol="0">
              <a:spAutoFit/>
            </a:bodyPr>
            <a:lstStyle>
              <a:defPPr>
                <a:defRPr lang="es-ES"/>
              </a:defPPr>
              <a:lvl1pPr>
                <a:defRPr sz="1000"/>
              </a:lvl1pPr>
            </a:lstStyle>
            <a:p>
              <a:r>
                <a:rPr lang="es-CL" dirty="0">
                  <a:solidFill>
                    <a:srgbClr val="002060"/>
                  </a:solidFill>
                </a:rPr>
                <a:t>Menores</a:t>
              </a:r>
            </a:p>
          </p:txBody>
        </p:sp>
        <p:sp>
          <p:nvSpPr>
            <p:cNvPr id="33" name="32 CuadroTexto"/>
            <p:cNvSpPr txBox="1"/>
            <p:nvPr/>
          </p:nvSpPr>
          <p:spPr>
            <a:xfrm>
              <a:off x="1725990" y="3419514"/>
              <a:ext cx="346570" cy="246221"/>
            </a:xfrm>
            <a:prstGeom prst="rect">
              <a:avLst/>
            </a:prstGeom>
            <a:noFill/>
            <a:effectLst/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 wrap="none" rtlCol="0">
              <a:spAutoFit/>
            </a:bodyPr>
            <a:lstStyle/>
            <a:p>
              <a:r>
                <a:rPr lang="es-CL" sz="1000" dirty="0" smtClean="0">
                  <a:solidFill>
                    <a:srgbClr val="002060"/>
                  </a:solidFill>
                </a:rPr>
                <a:t>no</a:t>
              </a:r>
              <a:endParaRPr lang="es-CL" sz="1000" dirty="0">
                <a:solidFill>
                  <a:srgbClr val="002060"/>
                </a:solidFill>
              </a:endParaRPr>
            </a:p>
          </p:txBody>
        </p:sp>
        <p:sp>
          <p:nvSpPr>
            <p:cNvPr id="34" name="33 Rectángulo"/>
            <p:cNvSpPr/>
            <p:nvPr/>
          </p:nvSpPr>
          <p:spPr>
            <a:xfrm>
              <a:off x="3851920" y="3779554"/>
              <a:ext cx="1368152" cy="57606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1200" dirty="0">
                  <a:solidFill>
                    <a:schemeClr val="bg1"/>
                  </a:solidFill>
                </a:rPr>
                <a:t>Recuento definitivo de UD</a:t>
              </a:r>
            </a:p>
          </p:txBody>
        </p:sp>
        <p:cxnSp>
          <p:nvCxnSpPr>
            <p:cNvPr id="36" name="35 Conector recto de flecha"/>
            <p:cNvCxnSpPr>
              <a:stCxn id="27" idx="3"/>
              <a:endCxn id="34" idx="1"/>
            </p:cNvCxnSpPr>
            <p:nvPr/>
          </p:nvCxnSpPr>
          <p:spPr>
            <a:xfrm>
              <a:off x="3563888" y="4067586"/>
              <a:ext cx="28803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38 Rectángulo"/>
            <p:cNvSpPr/>
            <p:nvPr/>
          </p:nvSpPr>
          <p:spPr>
            <a:xfrm>
              <a:off x="6516216" y="2867677"/>
              <a:ext cx="1368152" cy="57606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1200" dirty="0">
                  <a:solidFill>
                    <a:schemeClr val="bg1"/>
                  </a:solidFill>
                </a:rPr>
                <a:t>Tramitar licenciatura</a:t>
              </a:r>
            </a:p>
          </p:txBody>
        </p:sp>
        <p:sp>
          <p:nvSpPr>
            <p:cNvPr id="40" name="39 Rectángulo"/>
            <p:cNvSpPr/>
            <p:nvPr/>
          </p:nvSpPr>
          <p:spPr>
            <a:xfrm>
              <a:off x="3851920" y="4859674"/>
              <a:ext cx="1368152" cy="57606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1200" dirty="0">
                  <a:solidFill>
                    <a:schemeClr val="bg1"/>
                  </a:solidFill>
                </a:rPr>
                <a:t>Subir documento a </a:t>
              </a:r>
              <a:r>
                <a:rPr lang="es-CL" sz="1200" dirty="0" err="1">
                  <a:solidFill>
                    <a:schemeClr val="bg1"/>
                  </a:solidFill>
                </a:rPr>
                <a:t>Cybertesis</a:t>
              </a:r>
              <a:endParaRPr lang="es-CL" sz="1200" dirty="0">
                <a:solidFill>
                  <a:schemeClr val="bg1"/>
                </a:solidFill>
              </a:endParaRPr>
            </a:p>
          </p:txBody>
        </p:sp>
        <p:sp>
          <p:nvSpPr>
            <p:cNvPr id="41" name="40 Rectángulo"/>
            <p:cNvSpPr/>
            <p:nvPr/>
          </p:nvSpPr>
          <p:spPr>
            <a:xfrm>
              <a:off x="2195736" y="4859674"/>
              <a:ext cx="1368152" cy="57606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1200" dirty="0">
                  <a:solidFill>
                    <a:schemeClr val="bg1"/>
                  </a:solidFill>
                </a:rPr>
                <a:t>Ajustar al formato apropiado</a:t>
              </a:r>
            </a:p>
          </p:txBody>
        </p:sp>
        <p:sp>
          <p:nvSpPr>
            <p:cNvPr id="42" name="41 Rombo"/>
            <p:cNvSpPr/>
            <p:nvPr/>
          </p:nvSpPr>
          <p:spPr>
            <a:xfrm>
              <a:off x="4157954" y="5579754"/>
              <a:ext cx="756084" cy="720080"/>
            </a:xfrm>
            <a:prstGeom prst="diamond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sz="1200">
                <a:solidFill>
                  <a:schemeClr val="bg1"/>
                </a:solidFill>
              </a:endParaRPr>
            </a:p>
          </p:txBody>
        </p:sp>
        <p:sp>
          <p:nvSpPr>
            <p:cNvPr id="43" name="42 CuadroTexto"/>
            <p:cNvSpPr txBox="1"/>
            <p:nvPr/>
          </p:nvSpPr>
          <p:spPr>
            <a:xfrm>
              <a:off x="4772012" y="5577903"/>
              <a:ext cx="260008" cy="246221"/>
            </a:xfrm>
            <a:prstGeom prst="rect">
              <a:avLst/>
            </a:prstGeom>
            <a:noFill/>
            <a:effectLst/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 wrap="none" rtlCol="0">
              <a:spAutoFit/>
            </a:bodyPr>
            <a:lstStyle/>
            <a:p>
              <a:r>
                <a:rPr lang="es-CL" sz="1000" dirty="0" smtClean="0">
                  <a:solidFill>
                    <a:srgbClr val="002060"/>
                  </a:solidFill>
                </a:rPr>
                <a:t>sí</a:t>
              </a:r>
              <a:endParaRPr lang="es-CL" sz="1000" dirty="0">
                <a:solidFill>
                  <a:srgbClr val="002060"/>
                </a:solidFill>
              </a:endParaRPr>
            </a:p>
          </p:txBody>
        </p:sp>
        <p:sp>
          <p:nvSpPr>
            <p:cNvPr id="44" name="43 CuadroTexto"/>
            <p:cNvSpPr txBox="1"/>
            <p:nvPr/>
          </p:nvSpPr>
          <p:spPr>
            <a:xfrm>
              <a:off x="3958238" y="5928392"/>
              <a:ext cx="346570" cy="246221"/>
            </a:xfrm>
            <a:prstGeom prst="rect">
              <a:avLst/>
            </a:prstGeom>
            <a:noFill/>
            <a:effectLst/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 wrap="none" rtlCol="0">
              <a:spAutoFit/>
            </a:bodyPr>
            <a:lstStyle/>
            <a:p>
              <a:r>
                <a:rPr lang="es-CL" sz="1000" dirty="0" smtClean="0">
                  <a:solidFill>
                    <a:srgbClr val="002060"/>
                  </a:solidFill>
                </a:rPr>
                <a:t>no</a:t>
              </a:r>
              <a:endParaRPr lang="es-CL" sz="1000" dirty="0">
                <a:solidFill>
                  <a:srgbClr val="002060"/>
                </a:solidFill>
              </a:endParaRPr>
            </a:p>
          </p:txBody>
        </p:sp>
        <p:cxnSp>
          <p:nvCxnSpPr>
            <p:cNvPr id="46" name="45 Conector recto de flecha"/>
            <p:cNvCxnSpPr>
              <a:stCxn id="34" idx="2"/>
              <a:endCxn id="40" idx="0"/>
            </p:cNvCxnSpPr>
            <p:nvPr/>
          </p:nvCxnSpPr>
          <p:spPr>
            <a:xfrm>
              <a:off x="4535996" y="4355618"/>
              <a:ext cx="0" cy="50405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47 Conector recto de flecha"/>
            <p:cNvCxnSpPr>
              <a:stCxn id="40" idx="2"/>
              <a:endCxn id="42" idx="0"/>
            </p:cNvCxnSpPr>
            <p:nvPr/>
          </p:nvCxnSpPr>
          <p:spPr>
            <a:xfrm>
              <a:off x="4535996" y="5435738"/>
              <a:ext cx="0" cy="14401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49 Conector angular"/>
            <p:cNvCxnSpPr>
              <a:stCxn id="42" idx="1"/>
              <a:endCxn id="41" idx="2"/>
            </p:cNvCxnSpPr>
            <p:nvPr/>
          </p:nvCxnSpPr>
          <p:spPr>
            <a:xfrm rot="10800000">
              <a:off x="2879812" y="5435738"/>
              <a:ext cx="1278142" cy="504056"/>
            </a:xfrm>
            <a:prstGeom prst="bentConnector2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51 Conector angular"/>
            <p:cNvCxnSpPr>
              <a:stCxn id="41" idx="0"/>
            </p:cNvCxnSpPr>
            <p:nvPr/>
          </p:nvCxnSpPr>
          <p:spPr>
            <a:xfrm rot="5400000" flipH="1" flipV="1">
              <a:off x="3608893" y="3932571"/>
              <a:ext cx="198022" cy="1656184"/>
            </a:xfrm>
            <a:prstGeom prst="bentConnector2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52 CuadroTexto"/>
            <p:cNvSpPr txBox="1"/>
            <p:nvPr/>
          </p:nvSpPr>
          <p:spPr>
            <a:xfrm>
              <a:off x="3601735" y="5435738"/>
              <a:ext cx="898257" cy="553998"/>
            </a:xfrm>
            <a:prstGeom prst="rect">
              <a:avLst/>
            </a:prstGeom>
            <a:noFill/>
            <a:effectLst/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 wrap="square" rtlCol="0">
              <a:spAutoFit/>
            </a:bodyPr>
            <a:lstStyle/>
            <a:p>
              <a:r>
                <a:rPr lang="es-CL" sz="1000" dirty="0" smtClean="0">
                  <a:solidFill>
                    <a:srgbClr val="002060"/>
                  </a:solidFill>
                </a:rPr>
                <a:t>¿Formato apropiado?</a:t>
              </a:r>
              <a:endParaRPr lang="es-CL" sz="1000" dirty="0">
                <a:solidFill>
                  <a:srgbClr val="002060"/>
                </a:solidFill>
              </a:endParaRPr>
            </a:p>
          </p:txBody>
        </p:sp>
        <p:sp>
          <p:nvSpPr>
            <p:cNvPr id="54" name="53 Rectángulo"/>
            <p:cNvSpPr/>
            <p:nvPr/>
          </p:nvSpPr>
          <p:spPr>
            <a:xfrm>
              <a:off x="6516216" y="2096495"/>
              <a:ext cx="1368152" cy="57606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1200" dirty="0">
                  <a:solidFill>
                    <a:schemeClr val="bg1"/>
                  </a:solidFill>
                </a:rPr>
                <a:t>Certificado de no deuda</a:t>
              </a:r>
            </a:p>
          </p:txBody>
        </p:sp>
        <p:sp>
          <p:nvSpPr>
            <p:cNvPr id="55" name="54 Rectángulo"/>
            <p:cNvSpPr/>
            <p:nvPr/>
          </p:nvSpPr>
          <p:spPr>
            <a:xfrm>
              <a:off x="5804525" y="3864509"/>
              <a:ext cx="1368152" cy="57606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1200" dirty="0">
                  <a:solidFill>
                    <a:schemeClr val="bg1"/>
                  </a:solidFill>
                </a:rPr>
                <a:t>Subir fotocopia de CI</a:t>
              </a:r>
            </a:p>
          </p:txBody>
        </p:sp>
        <p:sp>
          <p:nvSpPr>
            <p:cNvPr id="56" name="55 Rectángulo"/>
            <p:cNvSpPr/>
            <p:nvPr/>
          </p:nvSpPr>
          <p:spPr>
            <a:xfrm>
              <a:off x="5804525" y="4571642"/>
              <a:ext cx="1368152" cy="57606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1200" dirty="0">
                  <a:solidFill>
                    <a:schemeClr val="bg1"/>
                  </a:solidFill>
                </a:rPr>
                <a:t>Pagar derecho a examen</a:t>
              </a:r>
            </a:p>
          </p:txBody>
        </p:sp>
        <p:sp>
          <p:nvSpPr>
            <p:cNvPr id="57" name="56 Rectángulo"/>
            <p:cNvSpPr/>
            <p:nvPr/>
          </p:nvSpPr>
          <p:spPr>
            <a:xfrm>
              <a:off x="6516216" y="1331282"/>
              <a:ext cx="1368152" cy="57606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1200" dirty="0">
                  <a:solidFill>
                    <a:schemeClr val="bg1"/>
                  </a:solidFill>
                </a:rPr>
                <a:t>Entregar empaste o no</a:t>
              </a:r>
            </a:p>
          </p:txBody>
        </p:sp>
        <p:sp>
          <p:nvSpPr>
            <p:cNvPr id="58" name="57 Rectángulo"/>
            <p:cNvSpPr/>
            <p:nvPr/>
          </p:nvSpPr>
          <p:spPr>
            <a:xfrm>
              <a:off x="7404984" y="4211602"/>
              <a:ext cx="1368152" cy="57606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1200" dirty="0">
                  <a:solidFill>
                    <a:schemeClr val="bg1"/>
                  </a:solidFill>
                </a:rPr>
                <a:t>Coordinar fecha de defensa</a:t>
              </a:r>
            </a:p>
          </p:txBody>
        </p:sp>
        <p:cxnSp>
          <p:nvCxnSpPr>
            <p:cNvPr id="60" name="59 Conector recto"/>
            <p:cNvCxnSpPr/>
            <p:nvPr/>
          </p:nvCxnSpPr>
          <p:spPr>
            <a:xfrm>
              <a:off x="5804525" y="3707546"/>
              <a:ext cx="2968611" cy="0"/>
            </a:xfrm>
            <a:prstGeom prst="line">
              <a:avLst/>
            </a:prstGeom>
            <a:ln w="571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60 Conector recto"/>
            <p:cNvCxnSpPr/>
            <p:nvPr/>
          </p:nvCxnSpPr>
          <p:spPr>
            <a:xfrm>
              <a:off x="5796136" y="5328218"/>
              <a:ext cx="2968611" cy="0"/>
            </a:xfrm>
            <a:prstGeom prst="line">
              <a:avLst/>
            </a:prstGeom>
            <a:ln w="571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62 Conector angular"/>
            <p:cNvCxnSpPr>
              <a:stCxn id="42" idx="3"/>
              <a:endCxn id="57" idx="1"/>
            </p:cNvCxnSpPr>
            <p:nvPr/>
          </p:nvCxnSpPr>
          <p:spPr>
            <a:xfrm flipV="1">
              <a:off x="4914038" y="1619314"/>
              <a:ext cx="1602178" cy="4320480"/>
            </a:xfrm>
            <a:prstGeom prst="bentConnector3">
              <a:avLst>
                <a:gd name="adj1" fmla="val 38364"/>
              </a:avLst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65 Conector recto de flecha"/>
            <p:cNvCxnSpPr>
              <a:stCxn id="57" idx="2"/>
              <a:endCxn id="54" idx="0"/>
            </p:cNvCxnSpPr>
            <p:nvPr/>
          </p:nvCxnSpPr>
          <p:spPr>
            <a:xfrm>
              <a:off x="7200292" y="1907346"/>
              <a:ext cx="0" cy="18914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67 Conector recto de flecha"/>
            <p:cNvCxnSpPr>
              <a:stCxn id="54" idx="2"/>
              <a:endCxn id="39" idx="0"/>
            </p:cNvCxnSpPr>
            <p:nvPr/>
          </p:nvCxnSpPr>
          <p:spPr>
            <a:xfrm>
              <a:off x="7200292" y="2672559"/>
              <a:ext cx="0" cy="19511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68 Rectángulo"/>
            <p:cNvSpPr/>
            <p:nvPr/>
          </p:nvSpPr>
          <p:spPr>
            <a:xfrm>
              <a:off x="6596365" y="5651763"/>
              <a:ext cx="1368152" cy="57606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1200" dirty="0">
                  <a:solidFill>
                    <a:schemeClr val="bg1"/>
                  </a:solidFill>
                </a:rPr>
                <a:t>Defensa de memoria</a:t>
              </a:r>
            </a:p>
          </p:txBody>
        </p:sp>
        <p:cxnSp>
          <p:nvCxnSpPr>
            <p:cNvPr id="71" name="70 Conector recto de flecha"/>
            <p:cNvCxnSpPr>
              <a:stCxn id="39" idx="2"/>
            </p:cNvCxnSpPr>
            <p:nvPr/>
          </p:nvCxnSpPr>
          <p:spPr>
            <a:xfrm>
              <a:off x="7200292" y="3443741"/>
              <a:ext cx="0" cy="22199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72 Conector recto de flecha"/>
            <p:cNvCxnSpPr>
              <a:endCxn id="55" idx="0"/>
            </p:cNvCxnSpPr>
            <p:nvPr/>
          </p:nvCxnSpPr>
          <p:spPr>
            <a:xfrm>
              <a:off x="6488601" y="3707546"/>
              <a:ext cx="0" cy="15696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74 Conector recto de flecha"/>
            <p:cNvCxnSpPr>
              <a:endCxn id="58" idx="0"/>
            </p:cNvCxnSpPr>
            <p:nvPr/>
          </p:nvCxnSpPr>
          <p:spPr>
            <a:xfrm>
              <a:off x="8089060" y="3707546"/>
              <a:ext cx="0" cy="50405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76 Conector recto de flecha"/>
            <p:cNvCxnSpPr>
              <a:stCxn id="55" idx="2"/>
              <a:endCxn id="56" idx="0"/>
            </p:cNvCxnSpPr>
            <p:nvPr/>
          </p:nvCxnSpPr>
          <p:spPr>
            <a:xfrm>
              <a:off x="6488601" y="4440573"/>
              <a:ext cx="0" cy="13106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78 Conector recto de flecha"/>
            <p:cNvCxnSpPr>
              <a:stCxn id="56" idx="2"/>
            </p:cNvCxnSpPr>
            <p:nvPr/>
          </p:nvCxnSpPr>
          <p:spPr>
            <a:xfrm>
              <a:off x="6488601" y="5147706"/>
              <a:ext cx="0" cy="18051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80 Conector recto de flecha"/>
            <p:cNvCxnSpPr>
              <a:endCxn id="69" idx="0"/>
            </p:cNvCxnSpPr>
            <p:nvPr/>
          </p:nvCxnSpPr>
          <p:spPr>
            <a:xfrm>
              <a:off x="7280441" y="5328218"/>
              <a:ext cx="0" cy="32354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82 Conector recto de flecha"/>
            <p:cNvCxnSpPr>
              <a:stCxn id="58" idx="2"/>
            </p:cNvCxnSpPr>
            <p:nvPr/>
          </p:nvCxnSpPr>
          <p:spPr>
            <a:xfrm>
              <a:off x="8089060" y="4787666"/>
              <a:ext cx="0" cy="54055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" name="1 Grupo"/>
            <p:cNvGrpSpPr/>
            <p:nvPr/>
          </p:nvGrpSpPr>
          <p:grpSpPr>
            <a:xfrm>
              <a:off x="7118423" y="6371842"/>
              <a:ext cx="324036" cy="324036"/>
              <a:chOff x="7262439" y="6309320"/>
              <a:chExt cx="324036" cy="324036"/>
            </a:xfrm>
            <a:solidFill>
              <a:schemeClr val="accent2">
                <a:lumMod val="75000"/>
              </a:schemeClr>
            </a:solidFill>
          </p:grpSpPr>
          <p:sp>
            <p:nvSpPr>
              <p:cNvPr id="87" name="86 Elipse"/>
              <p:cNvSpPr/>
              <p:nvPr/>
            </p:nvSpPr>
            <p:spPr>
              <a:xfrm>
                <a:off x="7262439" y="6309320"/>
                <a:ext cx="324036" cy="324036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s-CL" sz="1200">
                  <a:solidFill>
                    <a:schemeClr val="bg1"/>
                  </a:solidFill>
                </a:endParaRPr>
              </a:p>
            </p:txBody>
          </p:sp>
          <p:sp>
            <p:nvSpPr>
              <p:cNvPr id="88" name="87 Elipse"/>
              <p:cNvSpPr/>
              <p:nvPr/>
            </p:nvSpPr>
            <p:spPr>
              <a:xfrm>
                <a:off x="7305348" y="6345324"/>
                <a:ext cx="238218" cy="252028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s-CL" sz="120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91" name="90 Conector recto de flecha"/>
            <p:cNvCxnSpPr>
              <a:stCxn id="69" idx="2"/>
              <a:endCxn id="87" idx="0"/>
            </p:cNvCxnSpPr>
            <p:nvPr/>
          </p:nvCxnSpPr>
          <p:spPr>
            <a:xfrm>
              <a:off x="7280441" y="6227827"/>
              <a:ext cx="0" cy="14401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2923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C20A941-8B74-483F-99A6-CB12C39A7C78}" type="slidenum">
              <a:rPr lang="es-ES" smtClean="0"/>
              <a:pPr/>
              <a:t>37</a:t>
            </a:fld>
            <a:endParaRPr lang="es-ES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49" t="8598" r="45930" b="9303"/>
          <a:stretch/>
        </p:blipFill>
        <p:spPr bwMode="auto">
          <a:xfrm>
            <a:off x="1403648" y="326610"/>
            <a:ext cx="5688632" cy="592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918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46405" y="44624"/>
            <a:ext cx="7269480" cy="1325562"/>
          </a:xfrm>
        </p:spPr>
        <p:txBody>
          <a:bodyPr/>
          <a:lstStyle/>
          <a:p>
            <a:r>
              <a:rPr lang="es-CL" dirty="0" smtClean="0"/>
              <a:t>Nota de la Memoria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Trabajo realizado</a:t>
            </a:r>
          </a:p>
          <a:p>
            <a:r>
              <a:rPr lang="es-CL" dirty="0" smtClean="0"/>
              <a:t>Documento de memoria</a:t>
            </a:r>
          </a:p>
          <a:p>
            <a:r>
              <a:rPr lang="es-CL" dirty="0" smtClean="0"/>
              <a:t>Defensa</a:t>
            </a: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La nota de titulación es:</a:t>
            </a:r>
          </a:p>
          <a:p>
            <a:pPr lvl="1"/>
            <a:r>
              <a:rPr lang="es-CL" dirty="0" smtClean="0"/>
              <a:t>2/3 – nota de presentación</a:t>
            </a:r>
          </a:p>
          <a:p>
            <a:pPr lvl="1"/>
            <a:r>
              <a:rPr lang="es-CL" dirty="0" smtClean="0"/>
              <a:t>1/3 – nota de la memoria</a:t>
            </a:r>
          </a:p>
          <a:p>
            <a:r>
              <a:rPr lang="es-CL" dirty="0" smtClean="0"/>
              <a:t>Nota de titulación:</a:t>
            </a:r>
          </a:p>
          <a:p>
            <a:pPr lvl="1"/>
            <a:r>
              <a:rPr lang="es-CL" dirty="0" smtClean="0"/>
              <a:t>4.0-4.9 – Aprobado</a:t>
            </a:r>
          </a:p>
          <a:p>
            <a:pPr lvl="1"/>
            <a:r>
              <a:rPr lang="es-CL" dirty="0" smtClean="0"/>
              <a:t>5.0-5.9 – Aprobado con distinción</a:t>
            </a:r>
          </a:p>
          <a:p>
            <a:pPr lvl="1"/>
            <a:r>
              <a:rPr lang="es-CL" dirty="0" smtClean="0"/>
              <a:t>6.0-7.0 – Aprobado con distinción máxima</a:t>
            </a:r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C20A941-8B74-483F-99A6-CB12C39A7C78}" type="slidenum">
              <a:rPr lang="es-ES" smtClean="0"/>
              <a:pPr/>
              <a:t>38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0250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smtClean="0"/>
              <a:t>¡Mucha Suerte!</a:t>
            </a:r>
            <a:endParaRPr lang="es-CL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4821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/>
              <a:t/>
            </a:r>
            <a:br>
              <a:rPr lang="es-CL" dirty="0"/>
            </a:br>
            <a:r>
              <a:rPr lang="es-CL" dirty="0" smtClean="0"/>
              <a:t>CC6908 </a:t>
            </a:r>
            <a:r>
              <a:rPr lang="es-CL" dirty="0"/>
              <a:t>(“E”)</a:t>
            </a:r>
            <a:r>
              <a:rPr lang="es-CL" dirty="0" smtClean="0"/>
              <a:t>:</a:t>
            </a:r>
            <a:br>
              <a:rPr lang="es-CL" dirty="0" smtClean="0"/>
            </a:br>
            <a:r>
              <a:rPr lang="es-CL" dirty="0" smtClean="0"/>
              <a:t>Propuesta de tema de memoria </a:t>
            </a:r>
            <a:endParaRPr lang="es-CL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A941-8B74-483F-99A6-CB12C39A7C78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195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L" dirty="0" smtClean="0"/>
              <a:t>CC6908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s-CL" dirty="0" smtClean="0"/>
              <a:t>Encontrar tema y profe guía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 smtClean="0"/>
              <a:t>Propuesta de Memoria</a:t>
            </a:r>
          </a:p>
          <a:p>
            <a:pPr lvl="1"/>
            <a:r>
              <a:rPr lang="es-CL" dirty="0" smtClean="0"/>
              <a:t>Presentar un tema de memoria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 smtClean="0"/>
              <a:t>Trabajo del semestre</a:t>
            </a:r>
          </a:p>
          <a:p>
            <a:pPr lvl="1"/>
            <a:r>
              <a:rPr lang="es-CL" dirty="0" smtClean="0"/>
              <a:t>Profundizar en el estudio teórico del área </a:t>
            </a:r>
            <a:r>
              <a:rPr lang="es-CL" i="1" dirty="0" smtClean="0"/>
              <a:t>y</a:t>
            </a:r>
          </a:p>
          <a:p>
            <a:pPr lvl="1"/>
            <a:r>
              <a:rPr lang="es-CL" dirty="0" smtClean="0"/>
              <a:t>Hacer algún </a:t>
            </a:r>
            <a:r>
              <a:rPr lang="es-CL" u="sng" dirty="0" smtClean="0"/>
              <a:t>trabajo práctico</a:t>
            </a:r>
            <a:r>
              <a:rPr lang="es-CL" dirty="0" smtClean="0"/>
              <a:t> con resultados iniciales para comprobar </a:t>
            </a:r>
            <a:r>
              <a:rPr lang="es-CL" dirty="0"/>
              <a:t>la factibilidad del </a:t>
            </a:r>
            <a:r>
              <a:rPr lang="es-CL" dirty="0" smtClean="0"/>
              <a:t>tema 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 smtClean="0"/>
              <a:t>Informe Final de CC6908</a:t>
            </a:r>
          </a:p>
          <a:p>
            <a:pPr lvl="1"/>
            <a:r>
              <a:rPr lang="es-CL" dirty="0" smtClean="0"/>
              <a:t>Ajuste del alcance de la propuesta de memoria</a:t>
            </a:r>
          </a:p>
          <a:p>
            <a:pPr lvl="1"/>
            <a:r>
              <a:rPr lang="es-CL" dirty="0" smtClean="0"/>
              <a:t>Descripción general de la solución a implementar</a:t>
            </a:r>
          </a:p>
          <a:p>
            <a:pPr lvl="1"/>
            <a:r>
              <a:rPr lang="es-CL" dirty="0" smtClean="0"/>
              <a:t>Plan de trabajo a seguir en la construcción de la solución (opcional: cronograma)</a:t>
            </a:r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C20A941-8B74-483F-99A6-CB12C39A7C78}" type="slidenum">
              <a:rPr lang="es-ES" smtClean="0"/>
              <a:pPr/>
              <a:t>5</a:t>
            </a:fld>
            <a:endParaRPr lang="es-ES"/>
          </a:p>
        </p:txBody>
      </p:sp>
      <p:pic>
        <p:nvPicPr>
          <p:cNvPr id="7" name="Picture 2" descr="Image result for document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634" y="2314149"/>
            <a:ext cx="394771" cy="394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Image result for document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633" y="4474389"/>
            <a:ext cx="394771" cy="394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107504" y="2977354"/>
            <a:ext cx="8172400" cy="3115942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21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46405" y="365760"/>
            <a:ext cx="7269480" cy="1325562"/>
          </a:xfrm>
        </p:spPr>
        <p:txBody>
          <a:bodyPr>
            <a:normAutofit/>
          </a:bodyPr>
          <a:lstStyle/>
          <a:p>
            <a:r>
              <a:rPr lang="es-CL" dirty="0" smtClean="0"/>
              <a:t>CC6908:</a:t>
            </a:r>
            <a:br>
              <a:rPr lang="es-CL" dirty="0" smtClean="0"/>
            </a:br>
            <a:r>
              <a:rPr lang="es-CL" dirty="0" smtClean="0"/>
              <a:t>Propuesta de memoria</a:t>
            </a:r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A941-8B74-483F-99A6-CB12C39A7C78}" type="slidenum">
              <a:rPr lang="es-ES" smtClean="0"/>
              <a:pPr/>
              <a:t>6</a:t>
            </a:fld>
            <a:endParaRPr lang="es-ES"/>
          </a:p>
        </p:txBody>
      </p:sp>
      <p:sp>
        <p:nvSpPr>
          <p:cNvPr id="17" name="5 Rectángulo redondeado"/>
          <p:cNvSpPr/>
          <p:nvPr/>
        </p:nvSpPr>
        <p:spPr>
          <a:xfrm>
            <a:off x="1433585" y="1844824"/>
            <a:ext cx="6048672" cy="221757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8" name="12 Forma libre"/>
          <p:cNvSpPr/>
          <p:nvPr/>
        </p:nvSpPr>
        <p:spPr>
          <a:xfrm>
            <a:off x="1768266" y="6298609"/>
            <a:ext cx="4299187" cy="356077"/>
          </a:xfrm>
          <a:custGeom>
            <a:avLst/>
            <a:gdLst>
              <a:gd name="connsiteX0" fmla="*/ 0 w 937750"/>
              <a:gd name="connsiteY0" fmla="*/ 156295 h 1441450"/>
              <a:gd name="connsiteX1" fmla="*/ 156295 w 937750"/>
              <a:gd name="connsiteY1" fmla="*/ 0 h 1441450"/>
              <a:gd name="connsiteX2" fmla="*/ 781455 w 937750"/>
              <a:gd name="connsiteY2" fmla="*/ 0 h 1441450"/>
              <a:gd name="connsiteX3" fmla="*/ 937750 w 937750"/>
              <a:gd name="connsiteY3" fmla="*/ 156295 h 1441450"/>
              <a:gd name="connsiteX4" fmla="*/ 937750 w 937750"/>
              <a:gd name="connsiteY4" fmla="*/ 1285155 h 1441450"/>
              <a:gd name="connsiteX5" fmla="*/ 781455 w 937750"/>
              <a:gd name="connsiteY5" fmla="*/ 1441450 h 1441450"/>
              <a:gd name="connsiteX6" fmla="*/ 156295 w 937750"/>
              <a:gd name="connsiteY6" fmla="*/ 1441450 h 1441450"/>
              <a:gd name="connsiteX7" fmla="*/ 0 w 937750"/>
              <a:gd name="connsiteY7" fmla="*/ 1285155 h 1441450"/>
              <a:gd name="connsiteX8" fmla="*/ 0 w 937750"/>
              <a:gd name="connsiteY8" fmla="*/ 156295 h 144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7750" h="1441450">
                <a:moveTo>
                  <a:pt x="0" y="156295"/>
                </a:moveTo>
                <a:cubicBezTo>
                  <a:pt x="0" y="69976"/>
                  <a:pt x="69976" y="0"/>
                  <a:pt x="156295" y="0"/>
                </a:cubicBezTo>
                <a:lnTo>
                  <a:pt x="781455" y="0"/>
                </a:lnTo>
                <a:cubicBezTo>
                  <a:pt x="867774" y="0"/>
                  <a:pt x="937750" y="69976"/>
                  <a:pt x="937750" y="156295"/>
                </a:cubicBezTo>
                <a:lnTo>
                  <a:pt x="937750" y="1285155"/>
                </a:lnTo>
                <a:cubicBezTo>
                  <a:pt x="937750" y="1371474"/>
                  <a:pt x="867774" y="1441450"/>
                  <a:pt x="781455" y="1441450"/>
                </a:cubicBezTo>
                <a:lnTo>
                  <a:pt x="156295" y="1441450"/>
                </a:lnTo>
                <a:cubicBezTo>
                  <a:pt x="69976" y="1441450"/>
                  <a:pt x="0" y="1371474"/>
                  <a:pt x="0" y="1285155"/>
                </a:cubicBezTo>
                <a:lnTo>
                  <a:pt x="0" y="156295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57" tIns="76257" rIns="76257" bIns="76257" numCol="1" spcCol="1270" anchor="ctr" anchorCtr="0">
            <a:no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L" sz="1600" u="sng" dirty="0" smtClean="0">
                <a:solidFill>
                  <a:schemeClr val="tx1"/>
                </a:solidFill>
              </a:rPr>
              <a:t>Examen de Grado</a:t>
            </a:r>
            <a:endParaRPr lang="es-CL" sz="1600" u="sng" dirty="0">
              <a:solidFill>
                <a:schemeClr val="tx1"/>
              </a:solidFill>
            </a:endParaRPr>
          </a:p>
        </p:txBody>
      </p:sp>
      <p:sp>
        <p:nvSpPr>
          <p:cNvPr id="19" name="5 Rectángulo redondeado"/>
          <p:cNvSpPr/>
          <p:nvPr/>
        </p:nvSpPr>
        <p:spPr>
          <a:xfrm>
            <a:off x="1433585" y="4348184"/>
            <a:ext cx="6048672" cy="135851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1" name="8 CuadroTexto"/>
          <p:cNvSpPr txBox="1"/>
          <p:nvPr/>
        </p:nvSpPr>
        <p:spPr>
          <a:xfrm>
            <a:off x="6448786" y="3661100"/>
            <a:ext cx="1031051" cy="36933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/>
        </p:spPr>
        <p:txBody>
          <a:bodyPr wrap="none" rtlCol="0">
            <a:spAutoFit/>
          </a:bodyPr>
          <a:lstStyle/>
          <a:p>
            <a:r>
              <a:rPr lang="es-CL" dirty="0" smtClean="0"/>
              <a:t>CC6908</a:t>
            </a:r>
            <a:endParaRPr lang="es-CL" dirty="0"/>
          </a:p>
        </p:txBody>
      </p:sp>
      <p:sp>
        <p:nvSpPr>
          <p:cNvPr id="22" name="7 CuadroTexto"/>
          <p:cNvSpPr txBox="1"/>
          <p:nvPr/>
        </p:nvSpPr>
        <p:spPr>
          <a:xfrm>
            <a:off x="6403410" y="5337370"/>
            <a:ext cx="1031051" cy="369332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/>
        </p:spPr>
        <p:txBody>
          <a:bodyPr wrap="none" rtlCol="0">
            <a:spAutoFit/>
          </a:bodyPr>
          <a:lstStyle/>
          <a:p>
            <a:r>
              <a:rPr lang="es-CL" dirty="0" smtClean="0"/>
              <a:t>CC6909</a:t>
            </a:r>
            <a:endParaRPr lang="es-CL" dirty="0"/>
          </a:p>
        </p:txBody>
      </p:sp>
      <p:sp>
        <p:nvSpPr>
          <p:cNvPr id="24" name="11 Flecha derecha"/>
          <p:cNvSpPr/>
          <p:nvPr/>
        </p:nvSpPr>
        <p:spPr>
          <a:xfrm rot="5400000">
            <a:off x="1690964" y="1922124"/>
            <a:ext cx="4453788" cy="4299188"/>
          </a:xfrm>
          <a:prstGeom prst="rightArrow">
            <a:avLst>
              <a:gd name="adj1" fmla="val 56045"/>
              <a:gd name="adj2" fmla="val 10901"/>
            </a:avLst>
          </a:prstGeom>
          <a:solidFill>
            <a:srgbClr val="C1D6FF"/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5" name="12 Forma libre"/>
          <p:cNvSpPr/>
          <p:nvPr/>
        </p:nvSpPr>
        <p:spPr>
          <a:xfrm>
            <a:off x="1772613" y="2436273"/>
            <a:ext cx="4299187" cy="356077"/>
          </a:xfrm>
          <a:custGeom>
            <a:avLst/>
            <a:gdLst>
              <a:gd name="connsiteX0" fmla="*/ 0 w 937750"/>
              <a:gd name="connsiteY0" fmla="*/ 156295 h 1441450"/>
              <a:gd name="connsiteX1" fmla="*/ 156295 w 937750"/>
              <a:gd name="connsiteY1" fmla="*/ 0 h 1441450"/>
              <a:gd name="connsiteX2" fmla="*/ 781455 w 937750"/>
              <a:gd name="connsiteY2" fmla="*/ 0 h 1441450"/>
              <a:gd name="connsiteX3" fmla="*/ 937750 w 937750"/>
              <a:gd name="connsiteY3" fmla="*/ 156295 h 1441450"/>
              <a:gd name="connsiteX4" fmla="*/ 937750 w 937750"/>
              <a:gd name="connsiteY4" fmla="*/ 1285155 h 1441450"/>
              <a:gd name="connsiteX5" fmla="*/ 781455 w 937750"/>
              <a:gd name="connsiteY5" fmla="*/ 1441450 h 1441450"/>
              <a:gd name="connsiteX6" fmla="*/ 156295 w 937750"/>
              <a:gd name="connsiteY6" fmla="*/ 1441450 h 1441450"/>
              <a:gd name="connsiteX7" fmla="*/ 0 w 937750"/>
              <a:gd name="connsiteY7" fmla="*/ 1285155 h 1441450"/>
              <a:gd name="connsiteX8" fmla="*/ 0 w 937750"/>
              <a:gd name="connsiteY8" fmla="*/ 156295 h 144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7750" h="1441450">
                <a:moveTo>
                  <a:pt x="0" y="156295"/>
                </a:moveTo>
                <a:cubicBezTo>
                  <a:pt x="0" y="69976"/>
                  <a:pt x="69976" y="0"/>
                  <a:pt x="156295" y="0"/>
                </a:cubicBezTo>
                <a:lnTo>
                  <a:pt x="781455" y="0"/>
                </a:lnTo>
                <a:cubicBezTo>
                  <a:pt x="867774" y="0"/>
                  <a:pt x="937750" y="69976"/>
                  <a:pt x="937750" y="156295"/>
                </a:cubicBezTo>
                <a:lnTo>
                  <a:pt x="937750" y="1285155"/>
                </a:lnTo>
                <a:cubicBezTo>
                  <a:pt x="937750" y="1371474"/>
                  <a:pt x="867774" y="1441450"/>
                  <a:pt x="781455" y="1441450"/>
                </a:cubicBezTo>
                <a:lnTo>
                  <a:pt x="156295" y="1441450"/>
                </a:lnTo>
                <a:cubicBezTo>
                  <a:pt x="69976" y="1441450"/>
                  <a:pt x="0" y="1371474"/>
                  <a:pt x="0" y="1285155"/>
                </a:cubicBezTo>
                <a:lnTo>
                  <a:pt x="0" y="156295"/>
                </a:lnTo>
                <a:close/>
              </a:path>
            </a:pathLst>
          </a:cu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spcFirstLastPara="0" vert="horz" wrap="square" lIns="76257" tIns="76257" rIns="76257" bIns="76257" numCol="1" spcCol="1270" anchor="ctr" anchorCtr="0">
            <a:no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L" sz="1600" b="1" u="sng" kern="1200" dirty="0" smtClean="0">
                <a:solidFill>
                  <a:schemeClr val="tx1"/>
                </a:solidFill>
              </a:rPr>
              <a:t>Propuesta de memoria</a:t>
            </a:r>
            <a:endParaRPr lang="es-CL" sz="1600" b="1" u="sng" kern="1200" dirty="0">
              <a:solidFill>
                <a:schemeClr val="tx1"/>
              </a:solidFill>
            </a:endParaRPr>
          </a:p>
        </p:txBody>
      </p:sp>
      <p:sp>
        <p:nvSpPr>
          <p:cNvPr id="26" name="12 Forma libre"/>
          <p:cNvSpPr/>
          <p:nvPr/>
        </p:nvSpPr>
        <p:spPr>
          <a:xfrm>
            <a:off x="1772612" y="2857057"/>
            <a:ext cx="4299187" cy="356077"/>
          </a:xfrm>
          <a:custGeom>
            <a:avLst/>
            <a:gdLst>
              <a:gd name="connsiteX0" fmla="*/ 0 w 937750"/>
              <a:gd name="connsiteY0" fmla="*/ 156295 h 1441450"/>
              <a:gd name="connsiteX1" fmla="*/ 156295 w 937750"/>
              <a:gd name="connsiteY1" fmla="*/ 0 h 1441450"/>
              <a:gd name="connsiteX2" fmla="*/ 781455 w 937750"/>
              <a:gd name="connsiteY2" fmla="*/ 0 h 1441450"/>
              <a:gd name="connsiteX3" fmla="*/ 937750 w 937750"/>
              <a:gd name="connsiteY3" fmla="*/ 156295 h 1441450"/>
              <a:gd name="connsiteX4" fmla="*/ 937750 w 937750"/>
              <a:gd name="connsiteY4" fmla="*/ 1285155 h 1441450"/>
              <a:gd name="connsiteX5" fmla="*/ 781455 w 937750"/>
              <a:gd name="connsiteY5" fmla="*/ 1441450 h 1441450"/>
              <a:gd name="connsiteX6" fmla="*/ 156295 w 937750"/>
              <a:gd name="connsiteY6" fmla="*/ 1441450 h 1441450"/>
              <a:gd name="connsiteX7" fmla="*/ 0 w 937750"/>
              <a:gd name="connsiteY7" fmla="*/ 1285155 h 1441450"/>
              <a:gd name="connsiteX8" fmla="*/ 0 w 937750"/>
              <a:gd name="connsiteY8" fmla="*/ 156295 h 144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7750" h="1441450">
                <a:moveTo>
                  <a:pt x="0" y="156295"/>
                </a:moveTo>
                <a:cubicBezTo>
                  <a:pt x="0" y="69976"/>
                  <a:pt x="69976" y="0"/>
                  <a:pt x="156295" y="0"/>
                </a:cubicBezTo>
                <a:lnTo>
                  <a:pt x="781455" y="0"/>
                </a:lnTo>
                <a:cubicBezTo>
                  <a:pt x="867774" y="0"/>
                  <a:pt x="937750" y="69976"/>
                  <a:pt x="937750" y="156295"/>
                </a:cubicBezTo>
                <a:lnTo>
                  <a:pt x="937750" y="1285155"/>
                </a:lnTo>
                <a:cubicBezTo>
                  <a:pt x="937750" y="1371474"/>
                  <a:pt x="867774" y="1441450"/>
                  <a:pt x="781455" y="1441450"/>
                </a:cubicBezTo>
                <a:lnTo>
                  <a:pt x="156295" y="1441450"/>
                </a:lnTo>
                <a:cubicBezTo>
                  <a:pt x="69976" y="1441450"/>
                  <a:pt x="0" y="1371474"/>
                  <a:pt x="0" y="1285155"/>
                </a:cubicBezTo>
                <a:lnTo>
                  <a:pt x="0" y="156295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57" tIns="76257" rIns="76257" bIns="76257" numCol="1" spcCol="1270" anchor="ctr" anchorCtr="0">
            <a:noAutofit/>
          </a:bodyPr>
          <a:lstStyle/>
          <a:p>
            <a:pPr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L" sz="1600" dirty="0" smtClean="0">
                <a:solidFill>
                  <a:schemeClr val="tx1"/>
                </a:solidFill>
              </a:rPr>
              <a:t>Trabajo del semestre</a:t>
            </a:r>
            <a:endParaRPr lang="es-CL" sz="1600" dirty="0">
              <a:solidFill>
                <a:schemeClr val="tx1"/>
              </a:solidFill>
            </a:endParaRPr>
          </a:p>
        </p:txBody>
      </p:sp>
      <p:sp>
        <p:nvSpPr>
          <p:cNvPr id="27" name="12 Forma libre"/>
          <p:cNvSpPr/>
          <p:nvPr/>
        </p:nvSpPr>
        <p:spPr>
          <a:xfrm>
            <a:off x="1772612" y="3277132"/>
            <a:ext cx="4299187" cy="356077"/>
          </a:xfrm>
          <a:custGeom>
            <a:avLst/>
            <a:gdLst>
              <a:gd name="connsiteX0" fmla="*/ 0 w 937750"/>
              <a:gd name="connsiteY0" fmla="*/ 156295 h 1441450"/>
              <a:gd name="connsiteX1" fmla="*/ 156295 w 937750"/>
              <a:gd name="connsiteY1" fmla="*/ 0 h 1441450"/>
              <a:gd name="connsiteX2" fmla="*/ 781455 w 937750"/>
              <a:gd name="connsiteY2" fmla="*/ 0 h 1441450"/>
              <a:gd name="connsiteX3" fmla="*/ 937750 w 937750"/>
              <a:gd name="connsiteY3" fmla="*/ 156295 h 1441450"/>
              <a:gd name="connsiteX4" fmla="*/ 937750 w 937750"/>
              <a:gd name="connsiteY4" fmla="*/ 1285155 h 1441450"/>
              <a:gd name="connsiteX5" fmla="*/ 781455 w 937750"/>
              <a:gd name="connsiteY5" fmla="*/ 1441450 h 1441450"/>
              <a:gd name="connsiteX6" fmla="*/ 156295 w 937750"/>
              <a:gd name="connsiteY6" fmla="*/ 1441450 h 1441450"/>
              <a:gd name="connsiteX7" fmla="*/ 0 w 937750"/>
              <a:gd name="connsiteY7" fmla="*/ 1285155 h 1441450"/>
              <a:gd name="connsiteX8" fmla="*/ 0 w 937750"/>
              <a:gd name="connsiteY8" fmla="*/ 156295 h 144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7750" h="1441450">
                <a:moveTo>
                  <a:pt x="0" y="156295"/>
                </a:moveTo>
                <a:cubicBezTo>
                  <a:pt x="0" y="69976"/>
                  <a:pt x="69976" y="0"/>
                  <a:pt x="156295" y="0"/>
                </a:cubicBezTo>
                <a:lnTo>
                  <a:pt x="781455" y="0"/>
                </a:lnTo>
                <a:cubicBezTo>
                  <a:pt x="867774" y="0"/>
                  <a:pt x="937750" y="69976"/>
                  <a:pt x="937750" y="156295"/>
                </a:cubicBezTo>
                <a:lnTo>
                  <a:pt x="937750" y="1285155"/>
                </a:lnTo>
                <a:cubicBezTo>
                  <a:pt x="937750" y="1371474"/>
                  <a:pt x="867774" y="1441450"/>
                  <a:pt x="781455" y="1441450"/>
                </a:cubicBezTo>
                <a:lnTo>
                  <a:pt x="156295" y="1441450"/>
                </a:lnTo>
                <a:cubicBezTo>
                  <a:pt x="69976" y="1441450"/>
                  <a:pt x="0" y="1371474"/>
                  <a:pt x="0" y="1285155"/>
                </a:cubicBezTo>
                <a:lnTo>
                  <a:pt x="0" y="156295"/>
                </a:lnTo>
                <a:close/>
              </a:path>
            </a:pathLst>
          </a:cu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spcFirstLastPara="0" vert="horz" wrap="square" lIns="76257" tIns="76257" rIns="76257" bIns="76257" numCol="1" spcCol="1270" anchor="ctr" anchorCtr="0">
            <a:no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L" sz="1600" u="sng" dirty="0">
                <a:solidFill>
                  <a:schemeClr val="tx1"/>
                </a:solidFill>
              </a:rPr>
              <a:t>Informe final </a:t>
            </a:r>
            <a:r>
              <a:rPr lang="es-CL" sz="1600" u="sng" dirty="0" smtClean="0">
                <a:solidFill>
                  <a:schemeClr val="tx1"/>
                </a:solidFill>
              </a:rPr>
              <a:t>de </a:t>
            </a:r>
            <a:r>
              <a:rPr lang="es-CL" sz="1600" u="sng" dirty="0">
                <a:solidFill>
                  <a:schemeClr val="tx1"/>
                </a:solidFill>
              </a:rPr>
              <a:t>CC6908</a:t>
            </a:r>
          </a:p>
        </p:txBody>
      </p:sp>
      <p:sp>
        <p:nvSpPr>
          <p:cNvPr id="28" name="12 Forma libre"/>
          <p:cNvSpPr/>
          <p:nvPr/>
        </p:nvSpPr>
        <p:spPr>
          <a:xfrm>
            <a:off x="1772611" y="4513083"/>
            <a:ext cx="4299187" cy="356077"/>
          </a:xfrm>
          <a:custGeom>
            <a:avLst/>
            <a:gdLst>
              <a:gd name="connsiteX0" fmla="*/ 0 w 937750"/>
              <a:gd name="connsiteY0" fmla="*/ 156295 h 1441450"/>
              <a:gd name="connsiteX1" fmla="*/ 156295 w 937750"/>
              <a:gd name="connsiteY1" fmla="*/ 0 h 1441450"/>
              <a:gd name="connsiteX2" fmla="*/ 781455 w 937750"/>
              <a:gd name="connsiteY2" fmla="*/ 0 h 1441450"/>
              <a:gd name="connsiteX3" fmla="*/ 937750 w 937750"/>
              <a:gd name="connsiteY3" fmla="*/ 156295 h 1441450"/>
              <a:gd name="connsiteX4" fmla="*/ 937750 w 937750"/>
              <a:gd name="connsiteY4" fmla="*/ 1285155 h 1441450"/>
              <a:gd name="connsiteX5" fmla="*/ 781455 w 937750"/>
              <a:gd name="connsiteY5" fmla="*/ 1441450 h 1441450"/>
              <a:gd name="connsiteX6" fmla="*/ 156295 w 937750"/>
              <a:gd name="connsiteY6" fmla="*/ 1441450 h 1441450"/>
              <a:gd name="connsiteX7" fmla="*/ 0 w 937750"/>
              <a:gd name="connsiteY7" fmla="*/ 1285155 h 1441450"/>
              <a:gd name="connsiteX8" fmla="*/ 0 w 937750"/>
              <a:gd name="connsiteY8" fmla="*/ 156295 h 144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7750" h="1441450">
                <a:moveTo>
                  <a:pt x="0" y="156295"/>
                </a:moveTo>
                <a:cubicBezTo>
                  <a:pt x="0" y="69976"/>
                  <a:pt x="69976" y="0"/>
                  <a:pt x="156295" y="0"/>
                </a:cubicBezTo>
                <a:lnTo>
                  <a:pt x="781455" y="0"/>
                </a:lnTo>
                <a:cubicBezTo>
                  <a:pt x="867774" y="0"/>
                  <a:pt x="937750" y="69976"/>
                  <a:pt x="937750" y="156295"/>
                </a:cubicBezTo>
                <a:lnTo>
                  <a:pt x="937750" y="1285155"/>
                </a:lnTo>
                <a:cubicBezTo>
                  <a:pt x="937750" y="1371474"/>
                  <a:pt x="867774" y="1441450"/>
                  <a:pt x="781455" y="1441450"/>
                </a:cubicBezTo>
                <a:lnTo>
                  <a:pt x="156295" y="1441450"/>
                </a:lnTo>
                <a:cubicBezTo>
                  <a:pt x="69976" y="1441450"/>
                  <a:pt x="0" y="1371474"/>
                  <a:pt x="0" y="1285155"/>
                </a:cubicBezTo>
                <a:lnTo>
                  <a:pt x="0" y="156295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57" tIns="76257" rIns="76257" bIns="76257" numCol="1" spcCol="1270" anchor="ctr" anchorCtr="0">
            <a:no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L" sz="1600" dirty="0">
                <a:solidFill>
                  <a:schemeClr val="tx1"/>
                </a:solidFill>
              </a:rPr>
              <a:t>Desarrollo </a:t>
            </a:r>
            <a:r>
              <a:rPr lang="es-CL" sz="1600" dirty="0" smtClean="0">
                <a:solidFill>
                  <a:schemeClr val="tx1"/>
                </a:solidFill>
              </a:rPr>
              <a:t>del trabajo de título</a:t>
            </a:r>
            <a:endParaRPr lang="es-CL" sz="1600" dirty="0">
              <a:solidFill>
                <a:schemeClr val="tx1"/>
              </a:solidFill>
            </a:endParaRPr>
          </a:p>
        </p:txBody>
      </p:sp>
      <p:sp>
        <p:nvSpPr>
          <p:cNvPr id="29" name="12 Forma libre"/>
          <p:cNvSpPr/>
          <p:nvPr/>
        </p:nvSpPr>
        <p:spPr>
          <a:xfrm>
            <a:off x="1772610" y="4960516"/>
            <a:ext cx="4299187" cy="356077"/>
          </a:xfrm>
          <a:custGeom>
            <a:avLst/>
            <a:gdLst>
              <a:gd name="connsiteX0" fmla="*/ 0 w 937750"/>
              <a:gd name="connsiteY0" fmla="*/ 156295 h 1441450"/>
              <a:gd name="connsiteX1" fmla="*/ 156295 w 937750"/>
              <a:gd name="connsiteY1" fmla="*/ 0 h 1441450"/>
              <a:gd name="connsiteX2" fmla="*/ 781455 w 937750"/>
              <a:gd name="connsiteY2" fmla="*/ 0 h 1441450"/>
              <a:gd name="connsiteX3" fmla="*/ 937750 w 937750"/>
              <a:gd name="connsiteY3" fmla="*/ 156295 h 1441450"/>
              <a:gd name="connsiteX4" fmla="*/ 937750 w 937750"/>
              <a:gd name="connsiteY4" fmla="*/ 1285155 h 1441450"/>
              <a:gd name="connsiteX5" fmla="*/ 781455 w 937750"/>
              <a:gd name="connsiteY5" fmla="*/ 1441450 h 1441450"/>
              <a:gd name="connsiteX6" fmla="*/ 156295 w 937750"/>
              <a:gd name="connsiteY6" fmla="*/ 1441450 h 1441450"/>
              <a:gd name="connsiteX7" fmla="*/ 0 w 937750"/>
              <a:gd name="connsiteY7" fmla="*/ 1285155 h 1441450"/>
              <a:gd name="connsiteX8" fmla="*/ 0 w 937750"/>
              <a:gd name="connsiteY8" fmla="*/ 156295 h 144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7750" h="1441450">
                <a:moveTo>
                  <a:pt x="0" y="156295"/>
                </a:moveTo>
                <a:cubicBezTo>
                  <a:pt x="0" y="69976"/>
                  <a:pt x="69976" y="0"/>
                  <a:pt x="156295" y="0"/>
                </a:cubicBezTo>
                <a:lnTo>
                  <a:pt x="781455" y="0"/>
                </a:lnTo>
                <a:cubicBezTo>
                  <a:pt x="867774" y="0"/>
                  <a:pt x="937750" y="69976"/>
                  <a:pt x="937750" y="156295"/>
                </a:cubicBezTo>
                <a:lnTo>
                  <a:pt x="937750" y="1285155"/>
                </a:lnTo>
                <a:cubicBezTo>
                  <a:pt x="937750" y="1371474"/>
                  <a:pt x="867774" y="1441450"/>
                  <a:pt x="781455" y="1441450"/>
                </a:cubicBezTo>
                <a:lnTo>
                  <a:pt x="156295" y="1441450"/>
                </a:lnTo>
                <a:cubicBezTo>
                  <a:pt x="69976" y="1441450"/>
                  <a:pt x="0" y="1371474"/>
                  <a:pt x="0" y="1285155"/>
                </a:cubicBezTo>
                <a:lnTo>
                  <a:pt x="0" y="156295"/>
                </a:ln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57" tIns="76257" rIns="76257" bIns="76257" numCol="1" spcCol="1270" anchor="ctr" anchorCtr="0">
            <a:no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L" sz="1600" u="sng" dirty="0" smtClean="0">
                <a:solidFill>
                  <a:schemeClr val="tx1"/>
                </a:solidFill>
              </a:rPr>
              <a:t>Informe </a:t>
            </a:r>
            <a:r>
              <a:rPr lang="es-CL" sz="1600" u="sng" dirty="0">
                <a:solidFill>
                  <a:schemeClr val="tx1"/>
                </a:solidFill>
              </a:rPr>
              <a:t>final de memoria</a:t>
            </a:r>
          </a:p>
        </p:txBody>
      </p:sp>
      <p:pic>
        <p:nvPicPr>
          <p:cNvPr id="43" name="Picture 2" descr="Image result for document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7632" y="2416925"/>
            <a:ext cx="394771" cy="394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Image result for document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7632" y="4941168"/>
            <a:ext cx="394771" cy="394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Image result for document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7632" y="3262384"/>
            <a:ext cx="394771" cy="394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12 Forma libre"/>
          <p:cNvSpPr/>
          <p:nvPr/>
        </p:nvSpPr>
        <p:spPr>
          <a:xfrm>
            <a:off x="1788445" y="1988840"/>
            <a:ext cx="4299187" cy="356077"/>
          </a:xfrm>
          <a:custGeom>
            <a:avLst/>
            <a:gdLst>
              <a:gd name="connsiteX0" fmla="*/ 0 w 937750"/>
              <a:gd name="connsiteY0" fmla="*/ 156295 h 1441450"/>
              <a:gd name="connsiteX1" fmla="*/ 156295 w 937750"/>
              <a:gd name="connsiteY1" fmla="*/ 0 h 1441450"/>
              <a:gd name="connsiteX2" fmla="*/ 781455 w 937750"/>
              <a:gd name="connsiteY2" fmla="*/ 0 h 1441450"/>
              <a:gd name="connsiteX3" fmla="*/ 937750 w 937750"/>
              <a:gd name="connsiteY3" fmla="*/ 156295 h 1441450"/>
              <a:gd name="connsiteX4" fmla="*/ 937750 w 937750"/>
              <a:gd name="connsiteY4" fmla="*/ 1285155 h 1441450"/>
              <a:gd name="connsiteX5" fmla="*/ 781455 w 937750"/>
              <a:gd name="connsiteY5" fmla="*/ 1441450 h 1441450"/>
              <a:gd name="connsiteX6" fmla="*/ 156295 w 937750"/>
              <a:gd name="connsiteY6" fmla="*/ 1441450 h 1441450"/>
              <a:gd name="connsiteX7" fmla="*/ 0 w 937750"/>
              <a:gd name="connsiteY7" fmla="*/ 1285155 h 1441450"/>
              <a:gd name="connsiteX8" fmla="*/ 0 w 937750"/>
              <a:gd name="connsiteY8" fmla="*/ 156295 h 144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7750" h="1441450">
                <a:moveTo>
                  <a:pt x="0" y="156295"/>
                </a:moveTo>
                <a:cubicBezTo>
                  <a:pt x="0" y="69976"/>
                  <a:pt x="69976" y="0"/>
                  <a:pt x="156295" y="0"/>
                </a:cubicBezTo>
                <a:lnTo>
                  <a:pt x="781455" y="0"/>
                </a:lnTo>
                <a:cubicBezTo>
                  <a:pt x="867774" y="0"/>
                  <a:pt x="937750" y="69976"/>
                  <a:pt x="937750" y="156295"/>
                </a:cubicBezTo>
                <a:lnTo>
                  <a:pt x="937750" y="1285155"/>
                </a:lnTo>
                <a:cubicBezTo>
                  <a:pt x="937750" y="1371474"/>
                  <a:pt x="867774" y="1441450"/>
                  <a:pt x="781455" y="1441450"/>
                </a:cubicBezTo>
                <a:lnTo>
                  <a:pt x="156295" y="1441450"/>
                </a:lnTo>
                <a:cubicBezTo>
                  <a:pt x="69976" y="1441450"/>
                  <a:pt x="0" y="1371474"/>
                  <a:pt x="0" y="1285155"/>
                </a:cubicBezTo>
                <a:lnTo>
                  <a:pt x="0" y="156295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57" tIns="76257" rIns="76257" bIns="76257" numCol="1" spcCol="1270" anchor="ctr" anchorCtr="0">
            <a:noAutofit/>
          </a:bodyPr>
          <a:lstStyle/>
          <a:p>
            <a:pPr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L" sz="1600" dirty="0" smtClean="0">
                <a:solidFill>
                  <a:schemeClr val="tx1"/>
                </a:solidFill>
              </a:rPr>
              <a:t>Encontrar tema y profesor guía</a:t>
            </a:r>
            <a:endParaRPr lang="es-CL" sz="16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88224" y="2379648"/>
            <a:ext cx="846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A,R,O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588224" y="3263156"/>
            <a:ext cx="846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A,R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586573" y="4953887"/>
            <a:ext cx="846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Nota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586572" y="6300028"/>
            <a:ext cx="846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Nota</a:t>
            </a:r>
            <a:endParaRPr lang="en-GB" dirty="0">
              <a:solidFill>
                <a:srgbClr val="7030A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7632" y="6289856"/>
            <a:ext cx="390436" cy="390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" name="TextBox 33"/>
          <p:cNvSpPr txBox="1"/>
          <p:nvPr/>
        </p:nvSpPr>
        <p:spPr>
          <a:xfrm>
            <a:off x="6252753" y="692696"/>
            <a:ext cx="2160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A: </a:t>
            </a:r>
            <a:r>
              <a:rPr lang="en-GB" dirty="0" err="1" smtClean="0">
                <a:solidFill>
                  <a:srgbClr val="7030A0"/>
                </a:solidFill>
              </a:rPr>
              <a:t>Aprobación</a:t>
            </a:r>
            <a:r>
              <a:rPr lang="en-GB" dirty="0" smtClean="0">
                <a:solidFill>
                  <a:srgbClr val="7030A0"/>
                </a:solidFill>
              </a:rPr>
              <a:t>,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R: </a:t>
            </a:r>
            <a:r>
              <a:rPr lang="en-GB" dirty="0" err="1" smtClean="0">
                <a:solidFill>
                  <a:srgbClr val="7030A0"/>
                </a:solidFill>
              </a:rPr>
              <a:t>Reprobación</a:t>
            </a:r>
            <a:endParaRPr lang="en-GB" dirty="0" smtClean="0">
              <a:solidFill>
                <a:srgbClr val="7030A0"/>
              </a:solidFill>
            </a:endParaRPr>
          </a:p>
          <a:p>
            <a:r>
              <a:rPr lang="en-GB" dirty="0" smtClean="0">
                <a:solidFill>
                  <a:srgbClr val="7030A0"/>
                </a:solidFill>
              </a:rPr>
              <a:t>O: </a:t>
            </a:r>
            <a:r>
              <a:rPr lang="en-GB" dirty="0" err="1" smtClean="0">
                <a:solidFill>
                  <a:srgbClr val="7030A0"/>
                </a:solidFill>
              </a:rPr>
              <a:t>Observaciones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600" y="2811696"/>
            <a:ext cx="6912768" cy="4046304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972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/>
              <a:t>CC6908: </a:t>
            </a: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>Propuesta de memoria</a:t>
            </a:r>
            <a:endParaRPr lang="es-CL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A941-8B74-483F-99A6-CB12C39A7C78}" type="slidenum">
              <a:rPr lang="es-ES" smtClean="0"/>
              <a:pPr/>
              <a:t>7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3566138" y="1700808"/>
            <a:ext cx="1260140" cy="576064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300" dirty="0" smtClean="0">
                <a:solidFill>
                  <a:schemeClr val="bg1"/>
                </a:solidFill>
              </a:rPr>
              <a:t>Inscribir CC6908</a:t>
            </a:r>
            <a:endParaRPr lang="es-CL" sz="1300" dirty="0">
              <a:solidFill>
                <a:schemeClr val="bg1"/>
              </a:solidFill>
            </a:endParaRPr>
          </a:p>
        </p:txBody>
      </p:sp>
      <p:grpSp>
        <p:nvGrpSpPr>
          <p:cNvPr id="10" name="9 Grupo"/>
          <p:cNvGrpSpPr/>
          <p:nvPr/>
        </p:nvGrpSpPr>
        <p:grpSpPr>
          <a:xfrm>
            <a:off x="2752298" y="2705854"/>
            <a:ext cx="2887821" cy="590135"/>
            <a:chOff x="2771800" y="3137902"/>
            <a:chExt cx="3960440" cy="958969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8" name="7 Rectángulo"/>
            <p:cNvSpPr/>
            <p:nvPr/>
          </p:nvSpPr>
          <p:spPr>
            <a:xfrm>
              <a:off x="5004048" y="3137902"/>
              <a:ext cx="1728192" cy="936104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1300" dirty="0" smtClean="0">
                  <a:solidFill>
                    <a:schemeClr val="bg1"/>
                  </a:solidFill>
                </a:rPr>
                <a:t>Seleccionar profesor guía</a:t>
              </a:r>
              <a:endParaRPr lang="es-CL" sz="1300" dirty="0">
                <a:solidFill>
                  <a:schemeClr val="bg1"/>
                </a:solidFill>
              </a:endParaRPr>
            </a:p>
          </p:txBody>
        </p:sp>
        <p:sp>
          <p:nvSpPr>
            <p:cNvPr id="9" name="8 Rectángulo"/>
            <p:cNvSpPr/>
            <p:nvPr/>
          </p:nvSpPr>
          <p:spPr>
            <a:xfrm>
              <a:off x="2771800" y="3160767"/>
              <a:ext cx="1728192" cy="936104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1300" dirty="0" smtClean="0">
                  <a:solidFill>
                    <a:schemeClr val="bg1"/>
                  </a:solidFill>
                </a:rPr>
                <a:t>Seleccionar tema de memoria</a:t>
              </a:r>
              <a:endParaRPr lang="es-CL" sz="13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2" name="11 Conector recto"/>
          <p:cNvCxnSpPr/>
          <p:nvPr/>
        </p:nvCxnSpPr>
        <p:spPr>
          <a:xfrm>
            <a:off x="2699792" y="2492896"/>
            <a:ext cx="2992833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2699792" y="3573016"/>
            <a:ext cx="2992833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Rectángulo"/>
          <p:cNvSpPr/>
          <p:nvPr/>
        </p:nvSpPr>
        <p:spPr>
          <a:xfrm>
            <a:off x="3566138" y="3866453"/>
            <a:ext cx="1260140" cy="576064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300" dirty="0" smtClean="0">
                <a:solidFill>
                  <a:schemeClr val="bg1"/>
                </a:solidFill>
              </a:rPr>
              <a:t>Escribir propuesta</a:t>
            </a:r>
            <a:endParaRPr lang="es-CL" sz="1300" dirty="0">
              <a:solidFill>
                <a:schemeClr val="bg1"/>
              </a:solidFill>
            </a:endParaRPr>
          </a:p>
        </p:txBody>
      </p:sp>
      <p:sp>
        <p:nvSpPr>
          <p:cNvPr id="17" name="16 Rombo"/>
          <p:cNvSpPr/>
          <p:nvPr/>
        </p:nvSpPr>
        <p:spPr>
          <a:xfrm>
            <a:off x="3720280" y="4797152"/>
            <a:ext cx="951856" cy="864096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600" dirty="0">
              <a:solidFill>
                <a:schemeClr val="tx1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3794716" y="4963234"/>
            <a:ext cx="8029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000" dirty="0">
                <a:solidFill>
                  <a:srgbClr val="002060"/>
                </a:solidFill>
              </a:rPr>
              <a:t>Profesor </a:t>
            </a:r>
            <a:endParaRPr lang="es-CL" sz="1000" dirty="0" smtClean="0">
              <a:solidFill>
                <a:srgbClr val="002060"/>
              </a:solidFill>
            </a:endParaRPr>
          </a:p>
          <a:p>
            <a:pPr algn="ctr"/>
            <a:r>
              <a:rPr lang="es-CL" sz="1000" dirty="0" smtClean="0">
                <a:solidFill>
                  <a:srgbClr val="002060"/>
                </a:solidFill>
              </a:rPr>
              <a:t>guía</a:t>
            </a:r>
          </a:p>
          <a:p>
            <a:pPr algn="ctr"/>
            <a:r>
              <a:rPr lang="es-CL" sz="1000" dirty="0" smtClean="0">
                <a:solidFill>
                  <a:srgbClr val="002060"/>
                </a:solidFill>
              </a:rPr>
              <a:t>aprueba</a:t>
            </a:r>
            <a:endParaRPr lang="es-CL" sz="1000" dirty="0">
              <a:solidFill>
                <a:srgbClr val="002060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5148064" y="4941168"/>
            <a:ext cx="1260140" cy="576064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300" dirty="0" smtClean="0">
                <a:solidFill>
                  <a:schemeClr val="bg1"/>
                </a:solidFill>
              </a:rPr>
              <a:t>Entregar propuesta</a:t>
            </a:r>
            <a:endParaRPr lang="es-CL" sz="1300" dirty="0">
              <a:solidFill>
                <a:schemeClr val="bg1"/>
              </a:solidFill>
            </a:endParaRPr>
          </a:p>
        </p:txBody>
      </p:sp>
      <p:sp>
        <p:nvSpPr>
          <p:cNvPr id="20" name="19 Rombo"/>
          <p:cNvSpPr/>
          <p:nvPr/>
        </p:nvSpPr>
        <p:spPr>
          <a:xfrm>
            <a:off x="5302206" y="5661248"/>
            <a:ext cx="951856" cy="864096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600" dirty="0">
              <a:solidFill>
                <a:schemeClr val="tx1"/>
              </a:solidFill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5376642" y="5892224"/>
            <a:ext cx="802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900" dirty="0" smtClean="0">
                <a:solidFill>
                  <a:srgbClr val="002060"/>
                </a:solidFill>
              </a:rPr>
              <a:t>Propuesta aprobada</a:t>
            </a:r>
            <a:endParaRPr lang="es-CL" sz="900" dirty="0">
              <a:solidFill>
                <a:srgbClr val="002060"/>
              </a:solidFill>
            </a:endParaRPr>
          </a:p>
        </p:txBody>
      </p:sp>
      <p:cxnSp>
        <p:nvCxnSpPr>
          <p:cNvPr id="24" name="23 Conector recto de flecha"/>
          <p:cNvCxnSpPr>
            <a:stCxn id="7" idx="2"/>
          </p:cNvCxnSpPr>
          <p:nvPr/>
        </p:nvCxnSpPr>
        <p:spPr>
          <a:xfrm>
            <a:off x="4196208" y="2276872"/>
            <a:ext cx="0" cy="21602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 de flecha"/>
          <p:cNvCxnSpPr>
            <a:endCxn id="9" idx="0"/>
          </p:cNvCxnSpPr>
          <p:nvPr/>
        </p:nvCxnSpPr>
        <p:spPr>
          <a:xfrm>
            <a:off x="3382368" y="2492896"/>
            <a:ext cx="0" cy="22702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 de flecha"/>
          <p:cNvCxnSpPr>
            <a:endCxn id="8" idx="0"/>
          </p:cNvCxnSpPr>
          <p:nvPr/>
        </p:nvCxnSpPr>
        <p:spPr>
          <a:xfrm>
            <a:off x="5010049" y="2492896"/>
            <a:ext cx="0" cy="21295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 de flecha"/>
          <p:cNvCxnSpPr>
            <a:stCxn id="9" idx="2"/>
          </p:cNvCxnSpPr>
          <p:nvPr/>
        </p:nvCxnSpPr>
        <p:spPr>
          <a:xfrm>
            <a:off x="3382368" y="3295989"/>
            <a:ext cx="0" cy="27702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 de flecha"/>
          <p:cNvCxnSpPr>
            <a:stCxn id="8" idx="2"/>
          </p:cNvCxnSpPr>
          <p:nvPr/>
        </p:nvCxnSpPr>
        <p:spPr>
          <a:xfrm>
            <a:off x="5010049" y="3281918"/>
            <a:ext cx="0" cy="29109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 de flecha"/>
          <p:cNvCxnSpPr>
            <a:endCxn id="14" idx="0"/>
          </p:cNvCxnSpPr>
          <p:nvPr/>
        </p:nvCxnSpPr>
        <p:spPr>
          <a:xfrm>
            <a:off x="4196208" y="3573016"/>
            <a:ext cx="0" cy="29343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 de flecha"/>
          <p:cNvCxnSpPr>
            <a:stCxn id="14" idx="2"/>
          </p:cNvCxnSpPr>
          <p:nvPr/>
        </p:nvCxnSpPr>
        <p:spPr>
          <a:xfrm>
            <a:off x="4196208" y="4442517"/>
            <a:ext cx="0" cy="35463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recto de flecha"/>
          <p:cNvCxnSpPr>
            <a:endCxn id="19" idx="1"/>
          </p:cNvCxnSpPr>
          <p:nvPr/>
        </p:nvCxnSpPr>
        <p:spPr>
          <a:xfrm>
            <a:off x="4672136" y="5229200"/>
            <a:ext cx="475928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Conector recto de flecha"/>
          <p:cNvCxnSpPr>
            <a:stCxn id="19" idx="2"/>
            <a:endCxn id="20" idx="0"/>
          </p:cNvCxnSpPr>
          <p:nvPr/>
        </p:nvCxnSpPr>
        <p:spPr>
          <a:xfrm>
            <a:off x="5778134" y="5517232"/>
            <a:ext cx="0" cy="14401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angular"/>
          <p:cNvCxnSpPr>
            <a:endCxn id="14" idx="1"/>
          </p:cNvCxnSpPr>
          <p:nvPr/>
        </p:nvCxnSpPr>
        <p:spPr>
          <a:xfrm rot="10800000">
            <a:off x="3566138" y="4154486"/>
            <a:ext cx="154142" cy="1074715"/>
          </a:xfrm>
          <a:prstGeom prst="bentConnector3">
            <a:avLst>
              <a:gd name="adj1" fmla="val 248305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Rombo"/>
          <p:cNvSpPr/>
          <p:nvPr/>
        </p:nvSpPr>
        <p:spPr>
          <a:xfrm>
            <a:off x="2267744" y="5661248"/>
            <a:ext cx="951856" cy="864096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600" dirty="0">
              <a:solidFill>
                <a:schemeClr val="tx1"/>
              </a:solidFill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2342180" y="5909210"/>
            <a:ext cx="802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900" dirty="0" smtClean="0">
                <a:solidFill>
                  <a:srgbClr val="002060"/>
                </a:solidFill>
              </a:rPr>
              <a:t>Propuesta reprobada</a:t>
            </a:r>
            <a:endParaRPr lang="es-CL" sz="900" dirty="0">
              <a:solidFill>
                <a:srgbClr val="002060"/>
              </a:solidFill>
            </a:endParaRPr>
          </a:p>
        </p:txBody>
      </p:sp>
      <p:cxnSp>
        <p:nvCxnSpPr>
          <p:cNvPr id="47" name="46 Conector recto de flecha"/>
          <p:cNvCxnSpPr>
            <a:stCxn id="20" idx="1"/>
            <a:endCxn id="44" idx="3"/>
          </p:cNvCxnSpPr>
          <p:nvPr/>
        </p:nvCxnSpPr>
        <p:spPr>
          <a:xfrm flipH="1">
            <a:off x="3219600" y="6093296"/>
            <a:ext cx="2082606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Elipse"/>
          <p:cNvSpPr/>
          <p:nvPr/>
        </p:nvSpPr>
        <p:spPr>
          <a:xfrm>
            <a:off x="2590280" y="1826822"/>
            <a:ext cx="324036" cy="32403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grpSp>
        <p:nvGrpSpPr>
          <p:cNvPr id="58" name="57 Grupo"/>
          <p:cNvGrpSpPr/>
          <p:nvPr/>
        </p:nvGrpSpPr>
        <p:grpSpPr>
          <a:xfrm>
            <a:off x="7452320" y="5931278"/>
            <a:ext cx="324036" cy="324036"/>
            <a:chOff x="7992380" y="1844824"/>
            <a:chExt cx="324036" cy="324036"/>
          </a:xfrm>
        </p:grpSpPr>
        <p:sp>
          <p:nvSpPr>
            <p:cNvPr id="56" name="55 Elipse"/>
            <p:cNvSpPr/>
            <p:nvPr/>
          </p:nvSpPr>
          <p:spPr>
            <a:xfrm>
              <a:off x="7992380" y="1844824"/>
              <a:ext cx="324036" cy="32403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57" name="56 Elipse"/>
            <p:cNvSpPr/>
            <p:nvPr/>
          </p:nvSpPr>
          <p:spPr>
            <a:xfrm>
              <a:off x="8035289" y="1880828"/>
              <a:ext cx="238218" cy="25202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</p:grpSp>
      <p:grpSp>
        <p:nvGrpSpPr>
          <p:cNvPr id="59" name="58 Grupo"/>
          <p:cNvGrpSpPr/>
          <p:nvPr/>
        </p:nvGrpSpPr>
        <p:grpSpPr>
          <a:xfrm>
            <a:off x="1115616" y="5949280"/>
            <a:ext cx="324036" cy="324036"/>
            <a:chOff x="7992380" y="1844824"/>
            <a:chExt cx="324036" cy="324036"/>
          </a:xfrm>
        </p:grpSpPr>
        <p:sp>
          <p:nvSpPr>
            <p:cNvPr id="60" name="59 Elipse"/>
            <p:cNvSpPr/>
            <p:nvPr/>
          </p:nvSpPr>
          <p:spPr>
            <a:xfrm>
              <a:off x="7992380" y="1844824"/>
              <a:ext cx="324036" cy="32403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61" name="60 Elipse"/>
            <p:cNvSpPr/>
            <p:nvPr/>
          </p:nvSpPr>
          <p:spPr>
            <a:xfrm>
              <a:off x="8035289" y="1880828"/>
              <a:ext cx="238218" cy="25202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</p:grpSp>
      <p:cxnSp>
        <p:nvCxnSpPr>
          <p:cNvPr id="63" name="62 Conector recto de flecha"/>
          <p:cNvCxnSpPr>
            <a:stCxn id="55" idx="6"/>
            <a:endCxn id="7" idx="1"/>
          </p:cNvCxnSpPr>
          <p:nvPr/>
        </p:nvCxnSpPr>
        <p:spPr>
          <a:xfrm>
            <a:off x="2914316" y="1988840"/>
            <a:ext cx="65182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64 Conector recto de flecha"/>
          <p:cNvCxnSpPr>
            <a:stCxn id="44" idx="1"/>
            <a:endCxn id="60" idx="6"/>
          </p:cNvCxnSpPr>
          <p:nvPr/>
        </p:nvCxnSpPr>
        <p:spPr>
          <a:xfrm flipH="1">
            <a:off x="1439652" y="6093296"/>
            <a:ext cx="828092" cy="1800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66 Conector recto de flecha"/>
          <p:cNvCxnSpPr>
            <a:stCxn id="20" idx="3"/>
            <a:endCxn id="56" idx="2"/>
          </p:cNvCxnSpPr>
          <p:nvPr/>
        </p:nvCxnSpPr>
        <p:spPr>
          <a:xfrm>
            <a:off x="6254062" y="6093296"/>
            <a:ext cx="1198258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67 CuadroTexto"/>
          <p:cNvSpPr txBox="1"/>
          <p:nvPr/>
        </p:nvSpPr>
        <p:spPr>
          <a:xfrm>
            <a:off x="1763688" y="6114201"/>
            <a:ext cx="401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000" dirty="0" smtClean="0"/>
              <a:t>SI</a:t>
            </a:r>
            <a:endParaRPr lang="es-CL" sz="1000" dirty="0"/>
          </a:p>
        </p:txBody>
      </p:sp>
      <p:sp>
        <p:nvSpPr>
          <p:cNvPr id="69" name="68 CuadroTexto"/>
          <p:cNvSpPr txBox="1"/>
          <p:nvPr/>
        </p:nvSpPr>
        <p:spPr>
          <a:xfrm>
            <a:off x="1633965" y="4725144"/>
            <a:ext cx="12818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000" dirty="0" smtClean="0"/>
              <a:t>NO</a:t>
            </a:r>
            <a:br>
              <a:rPr lang="es-CL" sz="1000" dirty="0" smtClean="0"/>
            </a:br>
            <a:r>
              <a:rPr lang="es-CL" sz="1000" dirty="0" smtClean="0"/>
              <a:t>(Observaciones)</a:t>
            </a:r>
            <a:endParaRPr lang="es-CL" sz="1000" dirty="0"/>
          </a:p>
        </p:txBody>
      </p:sp>
      <p:sp>
        <p:nvSpPr>
          <p:cNvPr id="70" name="69 CuadroTexto"/>
          <p:cNvSpPr txBox="1"/>
          <p:nvPr/>
        </p:nvSpPr>
        <p:spPr>
          <a:xfrm>
            <a:off x="6390208" y="6114201"/>
            <a:ext cx="401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000" dirty="0" smtClean="0"/>
              <a:t>SI</a:t>
            </a:r>
            <a:endParaRPr lang="es-CL" sz="1000" dirty="0"/>
          </a:p>
        </p:txBody>
      </p:sp>
      <p:sp>
        <p:nvSpPr>
          <p:cNvPr id="71" name="70 CuadroTexto"/>
          <p:cNvSpPr txBox="1"/>
          <p:nvPr/>
        </p:nvSpPr>
        <p:spPr>
          <a:xfrm>
            <a:off x="3274357" y="5250106"/>
            <a:ext cx="401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000" dirty="0" smtClean="0"/>
              <a:t>NO</a:t>
            </a:r>
            <a:endParaRPr lang="es-CL" sz="1000" dirty="0"/>
          </a:p>
        </p:txBody>
      </p:sp>
      <p:sp>
        <p:nvSpPr>
          <p:cNvPr id="72" name="71 CuadroTexto"/>
          <p:cNvSpPr txBox="1"/>
          <p:nvPr/>
        </p:nvSpPr>
        <p:spPr>
          <a:xfrm>
            <a:off x="4659620" y="6114201"/>
            <a:ext cx="401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000" dirty="0" smtClean="0"/>
              <a:t>NO</a:t>
            </a:r>
            <a:endParaRPr lang="es-CL" sz="1000" dirty="0"/>
          </a:p>
        </p:txBody>
      </p:sp>
      <p:sp>
        <p:nvSpPr>
          <p:cNvPr id="73" name="72 CuadroTexto"/>
          <p:cNvSpPr txBox="1"/>
          <p:nvPr/>
        </p:nvSpPr>
        <p:spPr>
          <a:xfrm>
            <a:off x="4659620" y="5250106"/>
            <a:ext cx="401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000" dirty="0" smtClean="0"/>
              <a:t>SI</a:t>
            </a:r>
            <a:endParaRPr lang="es-CL" sz="1000" dirty="0"/>
          </a:p>
        </p:txBody>
      </p:sp>
      <p:cxnSp>
        <p:nvCxnSpPr>
          <p:cNvPr id="75" name="74 Conector angular"/>
          <p:cNvCxnSpPr>
            <a:stCxn id="44" idx="0"/>
            <a:endCxn id="14" idx="1"/>
          </p:cNvCxnSpPr>
          <p:nvPr/>
        </p:nvCxnSpPr>
        <p:spPr>
          <a:xfrm rot="5400000" flipH="1" flipV="1">
            <a:off x="2401524" y="4496634"/>
            <a:ext cx="1506763" cy="822466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369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/>
              <a:t>Propuesta de tema de </a:t>
            </a:r>
            <a:r>
              <a:rPr lang="es-CL" dirty="0" smtClean="0"/>
              <a:t>memoria:</a:t>
            </a:r>
            <a:br>
              <a:rPr lang="es-CL" dirty="0" smtClean="0"/>
            </a:br>
            <a:r>
              <a:rPr lang="es-CL" dirty="0" smtClean="0"/>
              <a:t>Contenido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C20A941-8B74-483F-99A6-CB12C39A7C78}" type="slidenum">
              <a:rPr lang="es-ES" smtClean="0"/>
              <a:pPr/>
              <a:t>8</a:t>
            </a:fld>
            <a:endParaRPr lang="es-ES"/>
          </a:p>
        </p:txBody>
      </p:sp>
      <p:sp>
        <p:nvSpPr>
          <p:cNvPr id="35" name="TextBox 34"/>
          <p:cNvSpPr txBox="1"/>
          <p:nvPr/>
        </p:nvSpPr>
        <p:spPr>
          <a:xfrm>
            <a:off x="3923928" y="5750263"/>
            <a:ext cx="4144424" cy="7078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L" sz="2000" b="1" dirty="0" smtClean="0">
                <a:solidFill>
                  <a:srgbClr val="FFC000"/>
                </a:solidFill>
              </a:rPr>
              <a:t>Propuesta de Memoria</a:t>
            </a:r>
            <a:r>
              <a:rPr lang="es-CL" sz="2000" dirty="0" smtClean="0"/>
              <a:t>:</a:t>
            </a:r>
          </a:p>
          <a:p>
            <a:pPr algn="r"/>
            <a:r>
              <a:rPr lang="es-CL" sz="2000" dirty="0" smtClean="0"/>
              <a:t>Entre 5 y 10 páginas</a:t>
            </a:r>
            <a:endParaRPr lang="es-CL" sz="2000" dirty="0"/>
          </a:p>
        </p:txBody>
      </p:sp>
      <p:sp>
        <p:nvSpPr>
          <p:cNvPr id="12" name="5 Rectángulo redondeado"/>
          <p:cNvSpPr/>
          <p:nvPr/>
        </p:nvSpPr>
        <p:spPr>
          <a:xfrm>
            <a:off x="260358" y="1552696"/>
            <a:ext cx="2948070" cy="576064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sz="1500" dirty="0" smtClean="0"/>
              <a:t>1. Introducción</a:t>
            </a:r>
            <a:endParaRPr lang="es-CL" sz="1500" dirty="0"/>
          </a:p>
        </p:txBody>
      </p:sp>
      <p:sp>
        <p:nvSpPr>
          <p:cNvPr id="13" name="5 Rectángulo redondeado"/>
          <p:cNvSpPr/>
          <p:nvPr/>
        </p:nvSpPr>
        <p:spPr>
          <a:xfrm>
            <a:off x="260358" y="2166139"/>
            <a:ext cx="2948070" cy="576064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sz="1500" dirty="0" smtClean="0"/>
              <a:t>2. Situación Actual</a:t>
            </a:r>
            <a:endParaRPr lang="es-CL" sz="1500" dirty="0"/>
          </a:p>
        </p:txBody>
      </p:sp>
      <p:sp>
        <p:nvSpPr>
          <p:cNvPr id="14" name="5 Rectángulo redondeado"/>
          <p:cNvSpPr/>
          <p:nvPr/>
        </p:nvSpPr>
        <p:spPr>
          <a:xfrm>
            <a:off x="260358" y="2776197"/>
            <a:ext cx="2948070" cy="576064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sz="1500" dirty="0" smtClean="0"/>
              <a:t>3. Objetivos</a:t>
            </a:r>
          </a:p>
        </p:txBody>
      </p:sp>
      <p:sp>
        <p:nvSpPr>
          <p:cNvPr id="15" name="5 Rectángulo redondeado"/>
          <p:cNvSpPr/>
          <p:nvPr/>
        </p:nvSpPr>
        <p:spPr>
          <a:xfrm>
            <a:off x="620399" y="3390351"/>
            <a:ext cx="2583450" cy="576064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sz="1500" dirty="0" smtClean="0"/>
              <a:t>3.1. Objetivo General</a:t>
            </a:r>
            <a:endParaRPr lang="es-CL" sz="1500" dirty="0"/>
          </a:p>
        </p:txBody>
      </p:sp>
      <p:sp>
        <p:nvSpPr>
          <p:cNvPr id="16" name="5 Rectángulo redondeado"/>
          <p:cNvSpPr/>
          <p:nvPr/>
        </p:nvSpPr>
        <p:spPr>
          <a:xfrm>
            <a:off x="620399" y="4004505"/>
            <a:ext cx="2583450" cy="576064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sz="1500" dirty="0" smtClean="0"/>
              <a:t>3.2. Objetivos Específicos</a:t>
            </a:r>
            <a:endParaRPr lang="es-CL" sz="1500" dirty="0"/>
          </a:p>
        </p:txBody>
      </p:sp>
      <p:sp>
        <p:nvSpPr>
          <p:cNvPr id="17" name="5 Rectángulo redondeado"/>
          <p:cNvSpPr/>
          <p:nvPr/>
        </p:nvSpPr>
        <p:spPr>
          <a:xfrm>
            <a:off x="268518" y="5266731"/>
            <a:ext cx="2948070" cy="576064"/>
          </a:xfrm>
          <a:prstGeom prst="roundRect">
            <a:avLst/>
          </a:prstGeom>
          <a:solidFill>
            <a:srgbClr val="EA5036"/>
          </a:solidFill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sz="1500" dirty="0" smtClean="0"/>
              <a:t>4</a:t>
            </a:r>
            <a:r>
              <a:rPr lang="es-CL" sz="1500" dirty="0"/>
              <a:t>. </a:t>
            </a:r>
            <a:r>
              <a:rPr lang="es-CL" sz="1500" dirty="0" smtClean="0"/>
              <a:t>Solución Propuesta</a:t>
            </a:r>
            <a:endParaRPr lang="es-CL" sz="1500" dirty="0"/>
          </a:p>
        </p:txBody>
      </p:sp>
      <p:sp>
        <p:nvSpPr>
          <p:cNvPr id="18" name="5 Rectángulo redondeado"/>
          <p:cNvSpPr/>
          <p:nvPr/>
        </p:nvSpPr>
        <p:spPr>
          <a:xfrm>
            <a:off x="255777" y="6525344"/>
            <a:ext cx="8102085" cy="28803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sz="1500" dirty="0" smtClean="0"/>
              <a:t>Referencias Bibliográficas</a:t>
            </a:r>
            <a:endParaRPr lang="es-CL" sz="1500" dirty="0"/>
          </a:p>
        </p:txBody>
      </p:sp>
      <p:sp>
        <p:nvSpPr>
          <p:cNvPr id="19" name="5 Rectángulo redondeado"/>
          <p:cNvSpPr/>
          <p:nvPr/>
        </p:nvSpPr>
        <p:spPr>
          <a:xfrm>
            <a:off x="268518" y="5877272"/>
            <a:ext cx="2935330" cy="576064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sz="1500" dirty="0" smtClean="0"/>
              <a:t>5. Plan de Trabajo (</a:t>
            </a:r>
            <a:r>
              <a:rPr lang="es-CL" sz="1500" b="1" dirty="0" smtClean="0"/>
              <a:t>Opcional</a:t>
            </a:r>
            <a:r>
              <a:rPr lang="es-CL" sz="1500" dirty="0" smtClean="0"/>
              <a:t>)</a:t>
            </a:r>
            <a:endParaRPr lang="es-CL" sz="1500" dirty="0"/>
          </a:p>
        </p:txBody>
      </p:sp>
      <p:sp>
        <p:nvSpPr>
          <p:cNvPr id="20" name="5 Rectángulo redondeado"/>
          <p:cNvSpPr/>
          <p:nvPr/>
        </p:nvSpPr>
        <p:spPr>
          <a:xfrm>
            <a:off x="620398" y="4608536"/>
            <a:ext cx="2583450" cy="576064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sz="1500" dirty="0" smtClean="0"/>
              <a:t>3.3. Evaluación</a:t>
            </a:r>
            <a:endParaRPr lang="es-CL" sz="1500" dirty="0"/>
          </a:p>
        </p:txBody>
      </p:sp>
    </p:spTree>
    <p:extLst>
      <p:ext uri="{BB962C8B-B14F-4D97-AF65-F5344CB8AC3E}">
        <p14:creationId xmlns:p14="http://schemas.microsoft.com/office/powerpoint/2010/main" val="271281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Propuesta de tema de memoria:</a:t>
            </a:r>
            <a:br>
              <a:rPr lang="es-CL" dirty="0" smtClean="0"/>
            </a:br>
            <a:r>
              <a:rPr lang="es-CL" dirty="0" smtClean="0"/>
              <a:t>Contenido</a:t>
            </a:r>
            <a:endParaRPr lang="es-ES" dirty="0">
              <a:solidFill>
                <a:srgbClr val="FFC000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C20A941-8B74-483F-99A6-CB12C39A7C78}" type="slidenum">
              <a:rPr lang="es-ES" smtClean="0"/>
              <a:pPr/>
              <a:t>9</a:t>
            </a:fld>
            <a:endParaRPr lang="es-ES"/>
          </a:p>
        </p:txBody>
      </p:sp>
      <p:sp>
        <p:nvSpPr>
          <p:cNvPr id="11" name="5 Rectángulo redondeado"/>
          <p:cNvSpPr/>
          <p:nvPr/>
        </p:nvSpPr>
        <p:spPr>
          <a:xfrm>
            <a:off x="260358" y="1552696"/>
            <a:ext cx="2948070" cy="576064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sz="1500" dirty="0" smtClean="0"/>
              <a:t>1. Introducción</a:t>
            </a:r>
            <a:endParaRPr lang="es-CL" sz="1500" dirty="0"/>
          </a:p>
        </p:txBody>
      </p:sp>
      <p:sp>
        <p:nvSpPr>
          <p:cNvPr id="12" name="5 Rectángulo redondeado"/>
          <p:cNvSpPr/>
          <p:nvPr/>
        </p:nvSpPr>
        <p:spPr>
          <a:xfrm>
            <a:off x="260358" y="2166139"/>
            <a:ext cx="2948070" cy="576064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sz="1500" dirty="0" smtClean="0"/>
              <a:t>2. Situación Actual</a:t>
            </a:r>
            <a:endParaRPr lang="es-CL" sz="1500" dirty="0"/>
          </a:p>
        </p:txBody>
      </p:sp>
      <p:sp>
        <p:nvSpPr>
          <p:cNvPr id="13" name="5 Rectángulo redondeado"/>
          <p:cNvSpPr/>
          <p:nvPr/>
        </p:nvSpPr>
        <p:spPr>
          <a:xfrm>
            <a:off x="260358" y="2776197"/>
            <a:ext cx="2948070" cy="576064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sz="1500" dirty="0" smtClean="0"/>
              <a:t>3. Objetivos</a:t>
            </a:r>
          </a:p>
        </p:txBody>
      </p:sp>
      <p:sp>
        <p:nvSpPr>
          <p:cNvPr id="14" name="5 Rectángulo redondeado"/>
          <p:cNvSpPr/>
          <p:nvPr/>
        </p:nvSpPr>
        <p:spPr>
          <a:xfrm>
            <a:off x="620399" y="3390351"/>
            <a:ext cx="2583450" cy="576064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sz="1500" dirty="0" smtClean="0"/>
              <a:t>3.1. Objetivo General</a:t>
            </a:r>
            <a:endParaRPr lang="es-CL" sz="1500" dirty="0"/>
          </a:p>
        </p:txBody>
      </p:sp>
      <p:sp>
        <p:nvSpPr>
          <p:cNvPr id="15" name="5 Rectángulo redondeado"/>
          <p:cNvSpPr/>
          <p:nvPr/>
        </p:nvSpPr>
        <p:spPr>
          <a:xfrm>
            <a:off x="620399" y="4004505"/>
            <a:ext cx="2583450" cy="576064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sz="1500" dirty="0" smtClean="0"/>
              <a:t>3.2. Objetivos Específicos</a:t>
            </a:r>
            <a:endParaRPr lang="es-CL" sz="1500" dirty="0"/>
          </a:p>
        </p:txBody>
      </p:sp>
      <p:sp>
        <p:nvSpPr>
          <p:cNvPr id="16" name="5 Rectángulo redondeado"/>
          <p:cNvSpPr/>
          <p:nvPr/>
        </p:nvSpPr>
        <p:spPr>
          <a:xfrm>
            <a:off x="268518" y="5266731"/>
            <a:ext cx="2948070" cy="576064"/>
          </a:xfrm>
          <a:prstGeom prst="roundRect">
            <a:avLst/>
          </a:prstGeom>
          <a:solidFill>
            <a:srgbClr val="EA5036"/>
          </a:solidFill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sz="1500" dirty="0" smtClean="0"/>
              <a:t>4</a:t>
            </a:r>
            <a:r>
              <a:rPr lang="es-CL" sz="1500" dirty="0"/>
              <a:t>. </a:t>
            </a:r>
            <a:r>
              <a:rPr lang="es-CL" sz="1500" dirty="0" smtClean="0"/>
              <a:t>Solución Propuesta</a:t>
            </a:r>
            <a:endParaRPr lang="es-CL" sz="1500" dirty="0"/>
          </a:p>
        </p:txBody>
      </p:sp>
      <p:sp>
        <p:nvSpPr>
          <p:cNvPr id="17" name="5 Rectángulo redondeado"/>
          <p:cNvSpPr/>
          <p:nvPr/>
        </p:nvSpPr>
        <p:spPr>
          <a:xfrm>
            <a:off x="255777" y="6525344"/>
            <a:ext cx="8102085" cy="28803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sz="1500" dirty="0" smtClean="0"/>
              <a:t>Referencias Bibliográficas</a:t>
            </a:r>
            <a:endParaRPr lang="es-CL" sz="1500" dirty="0"/>
          </a:p>
        </p:txBody>
      </p:sp>
      <p:sp>
        <p:nvSpPr>
          <p:cNvPr id="22" name="5 Rectángulo redondeado"/>
          <p:cNvSpPr/>
          <p:nvPr/>
        </p:nvSpPr>
        <p:spPr>
          <a:xfrm>
            <a:off x="3347864" y="1552696"/>
            <a:ext cx="5040560" cy="576064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sz="1400" dirty="0" smtClean="0"/>
              <a:t>¿En qué quieres trabajar? ¿Por qué? ¿Para qué?</a:t>
            </a:r>
          </a:p>
          <a:p>
            <a:r>
              <a:rPr lang="es-CL" sz="1600" dirty="0"/>
              <a:t> </a:t>
            </a:r>
            <a:r>
              <a:rPr lang="es-CL" sz="1600" dirty="0" smtClean="0"/>
              <a:t> </a:t>
            </a:r>
            <a:r>
              <a:rPr lang="es-CL" sz="1400" i="1" dirty="0" smtClean="0"/>
              <a:t>Contexto, Problema, Motivación, (Relevancia)</a:t>
            </a:r>
          </a:p>
        </p:txBody>
      </p:sp>
      <p:sp>
        <p:nvSpPr>
          <p:cNvPr id="23" name="5 Rectángulo redondeado"/>
          <p:cNvSpPr/>
          <p:nvPr/>
        </p:nvSpPr>
        <p:spPr>
          <a:xfrm>
            <a:off x="3347864" y="2166139"/>
            <a:ext cx="5040560" cy="576064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sz="1400" dirty="0" smtClean="0"/>
              <a:t>¿Por qué hay trabajo (suficiente) por hacer?  </a:t>
            </a:r>
          </a:p>
          <a:p>
            <a:r>
              <a:rPr lang="es-CL" sz="1400" dirty="0" smtClean="0"/>
              <a:t>  </a:t>
            </a:r>
            <a:r>
              <a:rPr lang="es-CL" sz="1400" i="1" dirty="0" smtClean="0"/>
              <a:t>Soluciones existentes/limitaciones, Estado actual</a:t>
            </a:r>
            <a:endParaRPr lang="es-CL" sz="1400" i="1" dirty="0"/>
          </a:p>
        </p:txBody>
      </p:sp>
      <p:sp>
        <p:nvSpPr>
          <p:cNvPr id="25" name="5 Rectángulo redondeado"/>
          <p:cNvSpPr/>
          <p:nvPr/>
        </p:nvSpPr>
        <p:spPr>
          <a:xfrm>
            <a:off x="3347864" y="3390351"/>
            <a:ext cx="5040560" cy="576064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sz="1400" dirty="0" smtClean="0"/>
              <a:t>¿Qué quieres lograr?</a:t>
            </a:r>
          </a:p>
          <a:p>
            <a:r>
              <a:rPr lang="es-CL" sz="1400" dirty="0"/>
              <a:t> </a:t>
            </a:r>
            <a:r>
              <a:rPr lang="es-CL" sz="1400" dirty="0" smtClean="0"/>
              <a:t> </a:t>
            </a:r>
            <a:r>
              <a:rPr lang="es-CL" sz="1400" i="1" dirty="0" smtClean="0"/>
              <a:t>Resumen de la meta principal del trabajo</a:t>
            </a:r>
          </a:p>
        </p:txBody>
      </p:sp>
      <p:sp>
        <p:nvSpPr>
          <p:cNvPr id="26" name="5 Rectángulo redondeado"/>
          <p:cNvSpPr/>
          <p:nvPr/>
        </p:nvSpPr>
        <p:spPr>
          <a:xfrm>
            <a:off x="3347864" y="4004505"/>
            <a:ext cx="5040560" cy="576064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sz="1400" dirty="0" smtClean="0"/>
              <a:t>¿Cuáles son las metas?</a:t>
            </a:r>
          </a:p>
          <a:p>
            <a:r>
              <a:rPr lang="es-CL" sz="1400" i="1" dirty="0" smtClean="0"/>
              <a:t>  Una lista de metas que “suman” al objetivo general</a:t>
            </a:r>
            <a:endParaRPr lang="es-CL" sz="1400" i="1" dirty="0"/>
          </a:p>
        </p:txBody>
      </p:sp>
      <p:sp>
        <p:nvSpPr>
          <p:cNvPr id="21" name="TextBox 20"/>
          <p:cNvSpPr txBox="1"/>
          <p:nvPr/>
        </p:nvSpPr>
        <p:spPr>
          <a:xfrm>
            <a:off x="7524328" y="2166139"/>
            <a:ext cx="907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E" sz="1400" dirty="0" smtClean="0"/>
              <a:t>1</a:t>
            </a:r>
            <a:r>
              <a:rPr lang="en-US" sz="1400" dirty="0"/>
              <a:t>–</a:t>
            </a:r>
            <a:r>
              <a:rPr lang="en-IE" sz="1400" dirty="0" smtClean="0"/>
              <a:t>2 </a:t>
            </a:r>
            <a:r>
              <a:rPr lang="en-IE" sz="1400" dirty="0" err="1" smtClean="0"/>
              <a:t>pág</a:t>
            </a:r>
            <a:r>
              <a:rPr lang="en-IE" sz="1400" dirty="0" smtClean="0"/>
              <a:t>.</a:t>
            </a:r>
            <a:endParaRPr lang="en-IE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7162250" y="3390351"/>
            <a:ext cx="12261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E" sz="1400" dirty="0"/>
              <a:t>1 </a:t>
            </a:r>
            <a:r>
              <a:rPr lang="es-CL" sz="1400" dirty="0" smtClean="0"/>
              <a:t>párrafo</a:t>
            </a:r>
            <a:endParaRPr lang="es-CL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7162251" y="4004505"/>
            <a:ext cx="11956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400" dirty="0" smtClean="0"/>
              <a:t>Una lista</a:t>
            </a:r>
            <a:endParaRPr lang="es-CL" sz="1400" dirty="0"/>
          </a:p>
        </p:txBody>
      </p:sp>
      <p:sp>
        <p:nvSpPr>
          <p:cNvPr id="30" name="5 Rectángulo redondeado"/>
          <p:cNvSpPr/>
          <p:nvPr/>
        </p:nvSpPr>
        <p:spPr>
          <a:xfrm>
            <a:off x="3347864" y="5266731"/>
            <a:ext cx="5040560" cy="576064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sz="1400" dirty="0" smtClean="0"/>
              <a:t>¿</a:t>
            </a:r>
            <a:r>
              <a:rPr lang="es-CL" sz="1400" b="1" u="sng" dirty="0" smtClean="0"/>
              <a:t>Cómo</a:t>
            </a:r>
            <a:r>
              <a:rPr lang="es-CL" sz="1400" dirty="0" smtClean="0"/>
              <a:t> vas a lograr el objetivo general?</a:t>
            </a:r>
          </a:p>
          <a:p>
            <a:r>
              <a:rPr lang="es-CL" sz="1600" i="1" dirty="0" smtClean="0"/>
              <a:t>  D</a:t>
            </a:r>
            <a:r>
              <a:rPr lang="es-CL" sz="1400" i="1" dirty="0" smtClean="0"/>
              <a:t>atos/algoritmos/lenguajes/métodos, etc., usados</a:t>
            </a:r>
            <a:endParaRPr lang="es-CL" sz="1400" i="1" dirty="0"/>
          </a:p>
        </p:txBody>
      </p:sp>
      <p:sp>
        <p:nvSpPr>
          <p:cNvPr id="20" name="5 Rectángulo redondeado"/>
          <p:cNvSpPr/>
          <p:nvPr/>
        </p:nvSpPr>
        <p:spPr>
          <a:xfrm>
            <a:off x="268518" y="5877272"/>
            <a:ext cx="2935330" cy="576064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sz="1500" dirty="0" smtClean="0"/>
              <a:t>5. Plan de Trabajo (</a:t>
            </a:r>
            <a:r>
              <a:rPr lang="es-CL" sz="1500" b="1" dirty="0" smtClean="0"/>
              <a:t>Opcional</a:t>
            </a:r>
            <a:r>
              <a:rPr lang="es-CL" sz="1500" dirty="0" smtClean="0"/>
              <a:t>)</a:t>
            </a:r>
            <a:endParaRPr lang="es-CL" sz="1500" dirty="0"/>
          </a:p>
        </p:txBody>
      </p:sp>
      <p:sp>
        <p:nvSpPr>
          <p:cNvPr id="27" name="5 Rectángulo redondeado"/>
          <p:cNvSpPr/>
          <p:nvPr/>
        </p:nvSpPr>
        <p:spPr>
          <a:xfrm>
            <a:off x="3347864" y="5877272"/>
            <a:ext cx="5040560" cy="576064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sz="1400" dirty="0" smtClean="0"/>
              <a:t>¿Cuáles son los pasos a seguir?</a:t>
            </a:r>
          </a:p>
          <a:p>
            <a:r>
              <a:rPr lang="es-CL" sz="1400" i="1" dirty="0" smtClean="0"/>
              <a:t>  Listo de pasos para completar el trabajo</a:t>
            </a:r>
            <a:endParaRPr lang="es-CL" sz="1200" i="1" dirty="0"/>
          </a:p>
        </p:txBody>
      </p:sp>
      <p:sp>
        <p:nvSpPr>
          <p:cNvPr id="29" name="TextBox 28"/>
          <p:cNvSpPr txBox="1"/>
          <p:nvPr/>
        </p:nvSpPr>
        <p:spPr>
          <a:xfrm>
            <a:off x="7236296" y="5873176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E" sz="1400" dirty="0" smtClean="0"/>
              <a:t>Una </a:t>
            </a:r>
            <a:r>
              <a:rPr lang="en-IE" sz="1400" dirty="0" err="1" smtClean="0"/>
              <a:t>lista</a:t>
            </a:r>
            <a:endParaRPr lang="en-IE" sz="1400" dirty="0" smtClean="0"/>
          </a:p>
        </p:txBody>
      </p:sp>
      <p:sp>
        <p:nvSpPr>
          <p:cNvPr id="32" name="TextBox 31"/>
          <p:cNvSpPr txBox="1"/>
          <p:nvPr/>
        </p:nvSpPr>
        <p:spPr>
          <a:xfrm>
            <a:off x="7236296" y="1552696"/>
            <a:ext cx="11956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E" sz="1400" dirty="0" smtClean="0"/>
              <a:t>1</a:t>
            </a:r>
            <a:r>
              <a:rPr lang="en-US" sz="1400" dirty="0"/>
              <a:t>–</a:t>
            </a:r>
            <a:r>
              <a:rPr lang="en-IE" sz="1400" dirty="0" smtClean="0"/>
              <a:t>2 </a:t>
            </a:r>
            <a:r>
              <a:rPr lang="en-IE" sz="1400" dirty="0" err="1" smtClean="0"/>
              <a:t>pág</a:t>
            </a:r>
            <a:r>
              <a:rPr lang="en-IE" sz="1400" dirty="0" smtClean="0"/>
              <a:t>.</a:t>
            </a:r>
            <a:endParaRPr lang="en-IE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7480844" y="5268588"/>
            <a:ext cx="907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E" sz="1400" dirty="0" smtClean="0"/>
              <a:t>1</a:t>
            </a:r>
            <a:r>
              <a:rPr lang="en-US" sz="1400" dirty="0"/>
              <a:t>–</a:t>
            </a:r>
            <a:r>
              <a:rPr lang="en-IE" sz="1400" dirty="0" smtClean="0"/>
              <a:t>2 </a:t>
            </a:r>
            <a:r>
              <a:rPr lang="en-IE" sz="1400" dirty="0" err="1" smtClean="0"/>
              <a:t>pág</a:t>
            </a:r>
            <a:r>
              <a:rPr lang="en-IE" sz="1400" dirty="0" smtClean="0"/>
              <a:t>.</a:t>
            </a:r>
            <a:endParaRPr lang="en-IE" sz="1400" dirty="0"/>
          </a:p>
        </p:txBody>
      </p:sp>
      <p:sp>
        <p:nvSpPr>
          <p:cNvPr id="34" name="5 Rectángulo redondeado"/>
          <p:cNvSpPr/>
          <p:nvPr/>
        </p:nvSpPr>
        <p:spPr>
          <a:xfrm>
            <a:off x="620398" y="4608536"/>
            <a:ext cx="2583450" cy="576064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sz="1500" dirty="0" smtClean="0"/>
              <a:t>3.3. Evaluación</a:t>
            </a:r>
            <a:endParaRPr lang="es-CL" sz="1500" dirty="0"/>
          </a:p>
        </p:txBody>
      </p:sp>
      <p:sp>
        <p:nvSpPr>
          <p:cNvPr id="35" name="5 Rectángulo redondeado"/>
          <p:cNvSpPr/>
          <p:nvPr/>
        </p:nvSpPr>
        <p:spPr>
          <a:xfrm>
            <a:off x="3347863" y="4608536"/>
            <a:ext cx="5040560" cy="576064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sz="1400" dirty="0" smtClean="0"/>
              <a:t>¿Cómo se puede evaluar </a:t>
            </a:r>
            <a:r>
              <a:rPr lang="es-CL" sz="1400" dirty="0" smtClean="0"/>
              <a:t>el </a:t>
            </a:r>
            <a:r>
              <a:rPr lang="es-CL" sz="1400" dirty="0" smtClean="0"/>
              <a:t>trabajo?</a:t>
            </a:r>
          </a:p>
          <a:p>
            <a:r>
              <a:rPr lang="es-CL" sz="1400" i="1" dirty="0" smtClean="0"/>
              <a:t>  Unos párrafos explicado la forma de evaluar el trabajo.</a:t>
            </a:r>
            <a:endParaRPr lang="es-CL" sz="1400" i="1" dirty="0"/>
          </a:p>
        </p:txBody>
      </p:sp>
      <p:sp>
        <p:nvSpPr>
          <p:cNvPr id="36" name="TextBox 35"/>
          <p:cNvSpPr txBox="1"/>
          <p:nvPr/>
        </p:nvSpPr>
        <p:spPr>
          <a:xfrm>
            <a:off x="6804248" y="4608536"/>
            <a:ext cx="15536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E" sz="1400" dirty="0"/>
              <a:t>1</a:t>
            </a:r>
            <a:r>
              <a:rPr lang="en-US" sz="1400" dirty="0"/>
              <a:t>–</a:t>
            </a:r>
            <a:r>
              <a:rPr lang="en-IE" sz="1400" dirty="0"/>
              <a:t>2 </a:t>
            </a:r>
            <a:r>
              <a:rPr lang="en-IE" sz="1400" dirty="0" err="1" smtClean="0"/>
              <a:t>párrafos</a:t>
            </a:r>
            <a:endParaRPr lang="es-CL" sz="1400" dirty="0"/>
          </a:p>
        </p:txBody>
      </p:sp>
    </p:spTree>
    <p:extLst>
      <p:ext uri="{BB962C8B-B14F-4D97-AF65-F5344CB8AC3E}">
        <p14:creationId xmlns:p14="http://schemas.microsoft.com/office/powerpoint/2010/main" val="3865340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5" grpId="0" animBg="1"/>
      <p:bldP spid="26" grpId="0" animBg="1"/>
      <p:bldP spid="21" grpId="0"/>
      <p:bldP spid="24" grpId="0"/>
      <p:bldP spid="28" grpId="0"/>
      <p:bldP spid="30" grpId="0" animBg="1"/>
      <p:bldP spid="27" grpId="0" animBg="1"/>
      <p:bldP spid="29" grpId="0"/>
      <p:bldP spid="32" grpId="0"/>
      <p:bldP spid="33" grpId="0"/>
      <p:bldP spid="35" grpId="0" animBg="1"/>
      <p:bldP spid="36" grpId="0"/>
    </p:bldLst>
  </p:timing>
</p:sld>
</file>

<file path=ppt/theme/theme1.xml><?xml version="1.0" encoding="utf-8"?>
<a:theme xmlns:a="http://schemas.openxmlformats.org/drawingml/2006/main" name="View">
  <a:themeElements>
    <a:clrScheme name="Rojo naranja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31510</TotalTime>
  <Words>2047</Words>
  <Application>Microsoft Office PowerPoint</Application>
  <PresentationFormat>On-screen Show (4:3)</PresentationFormat>
  <Paragraphs>424</Paragraphs>
  <Slides>39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View</vt:lpstr>
      <vt:lpstr>Trabajo de Título: Entregas</vt:lpstr>
      <vt:lpstr>Proceso y entregas</vt:lpstr>
      <vt:lpstr>Entregas del proceso  de titulación</vt:lpstr>
      <vt:lpstr> CC6908 (“E”): Propuesta de tema de memoria </vt:lpstr>
      <vt:lpstr>CC6908</vt:lpstr>
      <vt:lpstr>CC6908: Propuesta de memoria</vt:lpstr>
      <vt:lpstr>CC6908:  Propuesta de memoria</vt:lpstr>
      <vt:lpstr>Propuesta de tema de memoria: Contenido</vt:lpstr>
      <vt:lpstr>Propuesta de tema de memoria: Contenido</vt:lpstr>
      <vt:lpstr>Recomendaciones </vt:lpstr>
      <vt:lpstr>Redacción deficiente</vt:lpstr>
      <vt:lpstr>Redacción deficiente</vt:lpstr>
      <vt:lpstr>Propuesta de tema de memoria:  Proceso</vt:lpstr>
      <vt:lpstr>Propuestas con observaciones</vt:lpstr>
      <vt:lpstr> CC6908 (“E”): Informe final</vt:lpstr>
      <vt:lpstr>CC6908</vt:lpstr>
      <vt:lpstr>Informe final de CC6908</vt:lpstr>
      <vt:lpstr>Informe Final de CC6908</vt:lpstr>
      <vt:lpstr>Informe Final de CC6908</vt:lpstr>
      <vt:lpstr>CC6909 (“F”): El informe final de memoria</vt:lpstr>
      <vt:lpstr>Objetivos de Trabajo de Título (CC6909)</vt:lpstr>
      <vt:lpstr>Informe final de CC6909</vt:lpstr>
      <vt:lpstr>Una Buena Memoria</vt:lpstr>
      <vt:lpstr>Informe final de memoria:  Elementos Típicos</vt:lpstr>
      <vt:lpstr>Resumen Ejecutivo</vt:lpstr>
      <vt:lpstr>Introducción</vt:lpstr>
      <vt:lpstr>Estado del Arte</vt:lpstr>
      <vt:lpstr>Problema</vt:lpstr>
      <vt:lpstr>Solución</vt:lpstr>
      <vt:lpstr>Validación</vt:lpstr>
      <vt:lpstr>Conclusiones</vt:lpstr>
      <vt:lpstr>Evaluación: Criterios Principales</vt:lpstr>
      <vt:lpstr>Evaluación: Resultado</vt:lpstr>
      <vt:lpstr>Examen de grado</vt:lpstr>
      <vt:lpstr>Informe final de CC6908</vt:lpstr>
      <vt:lpstr>Procedimiento de Titulación</vt:lpstr>
      <vt:lpstr>PowerPoint Presentation</vt:lpstr>
      <vt:lpstr>Nota de la Memoria</vt:lpstr>
      <vt:lpstr>¡Mucha Suerte!</vt:lpstr>
    </vt:vector>
  </TitlesOfParts>
  <Company>U. de Chile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Memoria de Titulación: Hitos</dc:title>
  <dc:creator>cecilia</dc:creator>
  <cp:lastModifiedBy>aidhog</cp:lastModifiedBy>
  <cp:revision>1050</cp:revision>
  <dcterms:created xsi:type="dcterms:W3CDTF">2009-10-16T12:16:16Z</dcterms:created>
  <dcterms:modified xsi:type="dcterms:W3CDTF">2021-09-08T22:28:46Z</dcterms:modified>
</cp:coreProperties>
</file>