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56" r:id="rId1"/>
  </p:sldMasterIdLst>
  <p:notesMasterIdLst>
    <p:notesMasterId r:id="rId40"/>
  </p:notesMasterIdLst>
  <p:sldIdLst>
    <p:sldId id="256" r:id="rId2"/>
    <p:sldId id="286" r:id="rId3"/>
    <p:sldId id="258" r:id="rId4"/>
    <p:sldId id="259" r:id="rId5"/>
    <p:sldId id="312" r:id="rId6"/>
    <p:sldId id="289" r:id="rId7"/>
    <p:sldId id="288" r:id="rId8"/>
    <p:sldId id="261" r:id="rId9"/>
    <p:sldId id="263" r:id="rId10"/>
    <p:sldId id="285" r:id="rId11"/>
    <p:sldId id="277" r:id="rId12"/>
    <p:sldId id="279" r:id="rId13"/>
    <p:sldId id="300" r:id="rId14"/>
    <p:sldId id="280" r:id="rId15"/>
    <p:sldId id="291" r:id="rId16"/>
    <p:sldId id="320" r:id="rId17"/>
    <p:sldId id="306" r:id="rId18"/>
    <p:sldId id="301" r:id="rId19"/>
    <p:sldId id="321" r:id="rId20"/>
    <p:sldId id="322" r:id="rId21"/>
    <p:sldId id="303" r:id="rId22"/>
    <p:sldId id="304" r:id="rId23"/>
    <p:sldId id="305" r:id="rId24"/>
    <p:sldId id="317" r:id="rId25"/>
    <p:sldId id="318" r:id="rId26"/>
    <p:sldId id="319" r:id="rId27"/>
    <p:sldId id="308" r:id="rId28"/>
    <p:sldId id="311" r:id="rId29"/>
    <p:sldId id="309" r:id="rId30"/>
    <p:sldId id="313" r:id="rId31"/>
    <p:sldId id="315" r:id="rId32"/>
    <p:sldId id="314" r:id="rId33"/>
    <p:sldId id="293" r:id="rId34"/>
    <p:sldId id="296" r:id="rId35"/>
    <p:sldId id="307" r:id="rId36"/>
    <p:sldId id="298" r:id="rId37"/>
    <p:sldId id="316" r:id="rId38"/>
    <p:sldId id="275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D6FF"/>
    <a:srgbClr val="006600"/>
    <a:srgbClr val="EA5036"/>
    <a:srgbClr val="699B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ACEE9-E761-4C6F-8CA1-EBD61BBBED07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1702C-95BA-4564-AADB-CEBF233A5D4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361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1702C-95BA-4564-AADB-CEBF233A5D4F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0693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CDF62249-4187-42DC-A261-0CBFE444DE41}" type="datetime1">
              <a:rPr lang="es-ES" smtClean="0"/>
              <a:t>16/03/2023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9C20A941-8B74-483F-99A6-CB12C39A7C7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5901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5734-EAB5-4819-8831-8320DD88DE73}" type="datetime1">
              <a:rPr lang="es-ES" smtClean="0"/>
              <a:t>16/03/2023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7240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89872-30F9-4929-89B8-2AE4A6E7F19B}" type="datetime1">
              <a:rPr lang="es-ES" smtClean="0"/>
              <a:t>16/03/2023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5908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35F7-0DCA-4086-85CA-64554C9D9567}" type="datetime1">
              <a:rPr lang="es-ES" smtClean="0"/>
              <a:t>16/03/2023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997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15B6-F351-4D9B-82F0-0B952C55C1F3}" type="datetime1">
              <a:rPr lang="es-ES" smtClean="0"/>
              <a:t>16/03/2023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88533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1827-9B02-4C6B-840D-C962A6528DF2}" type="datetime1">
              <a:rPr lang="es-ES" smtClean="0"/>
              <a:t>16/03/2023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1074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8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D004-C4AB-4948-8CE6-24842FD533B1}" type="datetime1">
              <a:rPr lang="es-ES" smtClean="0"/>
              <a:t>16/03/2023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754965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D004-C4AB-4948-8CE6-24842FD533B1}" type="datetime1">
              <a:rPr lang="es-ES" smtClean="0"/>
              <a:t>16/03/2023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066940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814D-CEAB-4778-AC35-9CC249403BD5}" type="datetime1">
              <a:rPr lang="es-ES" smtClean="0"/>
              <a:t>16/03/2023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8545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8D18-3C3E-409E-82F0-537AB3F1D9E0}" type="datetime1">
              <a:rPr lang="es-ES" smtClean="0"/>
              <a:t>16/03/2023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9756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46FC-4DE7-4B1E-8806-87DEB4BEDA43}" type="datetime1">
              <a:rPr lang="es-ES" smtClean="0"/>
              <a:t>16/03/2023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066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5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5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7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fld id="{EE10D004-C4AB-4948-8CE6-24842FD533B1}" type="datetime1">
              <a:rPr lang="es-ES" smtClean="0"/>
              <a:pPr/>
              <a:t>16/03/2023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6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es-ES" dirty="0" smtClean="0"/>
              <a:t>Introducción al Trabajo de Título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6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fld id="{9C20A941-8B74-483F-99A6-CB12C39A7C7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340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accent6">
              <a:lumMod val="75000"/>
            </a:schemeClr>
          </a:solidFill>
          <a:latin typeface="Berlin Sans FB" panose="020E0602020502020306" pitchFamily="34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400" kern="1200" spc="10" baseline="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85000"/>
              <a:lumOff val="15000"/>
            </a:schemeClr>
          </a:solidFill>
          <a:latin typeface="Berlin Sans FB" panose="020E0602020502020306" pitchFamily="34" charset="0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85000"/>
              <a:lumOff val="15000"/>
            </a:schemeClr>
          </a:solidFill>
          <a:latin typeface="Berlin Sans FB" panose="020E0602020502020306" pitchFamily="34" charset="0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85000"/>
              <a:lumOff val="15000"/>
            </a:schemeClr>
          </a:solidFill>
          <a:latin typeface="Berlin Sans FB" panose="020E0602020502020306" pitchFamily="34" charset="0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85000"/>
              <a:lumOff val="15000"/>
            </a:schemeClr>
          </a:solidFill>
          <a:latin typeface="Berlin Sans FB" panose="020E0602020502020306" pitchFamily="34" charset="0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cc.uchile.cl/node/118" TargetMode="External"/><Relationship Id="rId2" Type="http://schemas.openxmlformats.org/officeDocument/2006/relationships/hyperlink" Target="https://www.dcc.uchile.cl/programa-magister-ciencias-mencion-computacion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escuela.ingenieria.uchile.cl/pregrado/informacion-para-estudiantes/calendario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escuela.ingenieria.uchile.cl/pregrado/informacion-para-estudiantes/calendario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scuela.ingenieria.uchile.cl/pregrado/informacion-para-estudiantes/calendarios" TargetMode="External"/><Relationship Id="rId2" Type="http://schemas.openxmlformats.org/officeDocument/2006/relationships/hyperlink" Target="https://ucampus.uchile.cl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aq.cadcc.cl/es/latest/Titulacion/ingenieria/" TargetMode="External"/><Relationship Id="rId4" Type="http://schemas.openxmlformats.org/officeDocument/2006/relationships/hyperlink" Target="https://servicios.dcc.uchile.cl/titulacion/faq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armadillolab.ing.uchile.cl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dcc.uchile.cl/titulacion/doku.php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servicios.dcc.uchile.cl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cc.uchile.cl/ajp" TargetMode="External"/><Relationship Id="rId2" Type="http://schemas.openxmlformats.org/officeDocument/2006/relationships/hyperlink" Target="https://www.dcc.uchile.cl/profesores_dcc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Trabajo de Título: Hitos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L" dirty="0" err="1" smtClean="0"/>
              <a:t>Aidan</a:t>
            </a:r>
            <a:r>
              <a:rPr lang="es-CL" dirty="0" smtClean="0"/>
              <a:t> </a:t>
            </a:r>
            <a:r>
              <a:rPr lang="es-CL" dirty="0" err="1" smtClean="0"/>
              <a:t>Hogan</a:t>
            </a:r>
            <a:endParaRPr lang="es-CL" dirty="0" smtClean="0"/>
          </a:p>
          <a:p>
            <a:r>
              <a:rPr lang="es-CL" dirty="0" smtClean="0"/>
              <a:t>(Basado en las diapositivas de María Cecilia </a:t>
            </a:r>
            <a:r>
              <a:rPr lang="es-CL" dirty="0" err="1" smtClean="0"/>
              <a:t>Bastarrica</a:t>
            </a:r>
            <a:r>
              <a:rPr lang="es-CL" dirty="0" smtClean="0"/>
              <a:t>)</a:t>
            </a:r>
          </a:p>
          <a:p>
            <a:r>
              <a:rPr lang="en-GB" b="1" dirty="0" smtClean="0"/>
              <a:t>CC6908-1</a:t>
            </a:r>
            <a:endParaRPr lang="es-C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Doble Titulación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25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Doble Titulación</a:t>
            </a:r>
            <a:endParaRPr lang="es-CL" dirty="0"/>
          </a:p>
        </p:txBody>
      </p:sp>
      <p:sp>
        <p:nvSpPr>
          <p:cNvPr id="12" name="1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Doble Titulación (dos especialidades)</a:t>
            </a:r>
          </a:p>
          <a:p>
            <a:r>
              <a:rPr lang="es-CL" dirty="0" smtClean="0"/>
              <a:t>Doble Titulación (magíster)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601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4100" dirty="0"/>
              <a:t>Doble Titulación: </a:t>
            </a:r>
            <a:br>
              <a:rPr lang="es-CL" sz="4100" dirty="0"/>
            </a:br>
            <a:r>
              <a:rPr lang="es-CL" sz="4100" dirty="0"/>
              <a:t>dos especialidades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CL" dirty="0" smtClean="0"/>
              <a:t>Memoria con contribución para ambas especialidades</a:t>
            </a:r>
          </a:p>
          <a:p>
            <a:pPr lvl="1"/>
            <a:r>
              <a:rPr lang="es-CL" sz="2200" dirty="0" smtClean="0"/>
              <a:t>Propuesta aprobada en ambos departamentos</a:t>
            </a:r>
          </a:p>
          <a:p>
            <a:r>
              <a:rPr lang="es-CL" dirty="0" smtClean="0"/>
              <a:t>Un profesor guía en cada departamento</a:t>
            </a:r>
          </a:p>
          <a:p>
            <a:r>
              <a:rPr lang="es-CL" dirty="0" smtClean="0"/>
              <a:t>Inscribir </a:t>
            </a:r>
          </a:p>
          <a:p>
            <a:pPr lvl="1"/>
            <a:r>
              <a:rPr lang="es-CL" sz="2200" dirty="0" smtClean="0"/>
              <a:t>Introducción al Trabajo de Título en ambas especialidades</a:t>
            </a:r>
          </a:p>
          <a:p>
            <a:pPr lvl="1"/>
            <a:r>
              <a:rPr lang="es-CL" sz="2200" dirty="0" smtClean="0"/>
              <a:t>Trabajo de Título solo en una de las especialidades</a:t>
            </a:r>
          </a:p>
          <a:p>
            <a:pPr lvl="1"/>
            <a:r>
              <a:rPr lang="es-CL" sz="2200" dirty="0" smtClean="0"/>
              <a:t>Avisar en ambas especialidades para que consideren al guía de la otra especialidad al fijar la comisión</a:t>
            </a:r>
          </a:p>
          <a:p>
            <a:r>
              <a:rPr lang="es-CL" dirty="0" smtClean="0"/>
              <a:t>Hay una única defensa con …</a:t>
            </a:r>
          </a:p>
          <a:p>
            <a:pPr lvl="1"/>
            <a:r>
              <a:rPr lang="es-CL" sz="2200" dirty="0" smtClean="0"/>
              <a:t>los dos profesores guía</a:t>
            </a:r>
          </a:p>
          <a:p>
            <a:pPr lvl="1"/>
            <a:r>
              <a:rPr lang="es-CL" sz="2200" dirty="0" smtClean="0"/>
              <a:t>otros dos profesores de la comisión</a:t>
            </a:r>
          </a:p>
          <a:p>
            <a:pPr lvl="1"/>
            <a:r>
              <a:rPr lang="es-CL" sz="2200" dirty="0" smtClean="0"/>
              <a:t>actas separadas posiblemente con una nota de titulación distinta para cada especialidad (distinta nota de presentación)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855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4100" dirty="0"/>
              <a:t>Doble Titulación: 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sz="4100" dirty="0"/>
              <a:t>ingeniería y </a:t>
            </a:r>
            <a:r>
              <a:rPr lang="es-CL" sz="4100" dirty="0" smtClean="0"/>
              <a:t>magíster </a:t>
            </a:r>
            <a:r>
              <a:rPr lang="es-CL" sz="4100" dirty="0"/>
              <a:t>en ciencias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13</a:t>
            </a:fld>
            <a:endParaRPr lang="es-E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99159"/>
              </p:ext>
            </p:extLst>
          </p:nvPr>
        </p:nvGraphicFramePr>
        <p:xfrm>
          <a:off x="395536" y="2412464"/>
          <a:ext cx="7776864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564"/>
                <a:gridCol w="2880976"/>
                <a:gridCol w="2916324"/>
              </a:tblGrid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Memoria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Magíster</a:t>
                      </a:r>
                      <a:r>
                        <a:rPr lang="es-CL" baseline="0" dirty="0" smtClean="0"/>
                        <a:t> (d. </a:t>
                      </a:r>
                      <a:r>
                        <a:rPr lang="es-CL" baseline="0" dirty="0" err="1" smtClean="0"/>
                        <a:t>titul</a:t>
                      </a:r>
                      <a:r>
                        <a:rPr lang="es-CL" baseline="0" dirty="0" smtClean="0"/>
                        <a:t>.)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b="0" i="1" dirty="0" smtClean="0"/>
                        <a:t>Trabajo</a:t>
                      </a:r>
                      <a:r>
                        <a:rPr lang="es-CL" b="0" i="1" baseline="0" dirty="0" smtClean="0"/>
                        <a:t> de título:</a:t>
                      </a:r>
                      <a:endParaRPr lang="es-CL" b="0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0" dirty="0" smtClean="0"/>
                        <a:t>1 semestre</a:t>
                      </a:r>
                      <a:endParaRPr lang="es-C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0" dirty="0" smtClean="0"/>
                        <a:t>Mínimo</a:t>
                      </a:r>
                      <a:r>
                        <a:rPr lang="es-CL" b="0" baseline="0" dirty="0" smtClean="0"/>
                        <a:t>: 1 semestre Típico: 2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s-CL" b="0" baseline="0" dirty="0" smtClean="0"/>
                        <a:t>4 semestres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b="0" i="1" dirty="0" smtClean="0"/>
                        <a:t>Alcance:</a:t>
                      </a:r>
                      <a:endParaRPr lang="es-CL" b="0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0" dirty="0" smtClean="0"/>
                        <a:t>Ingeniería</a:t>
                      </a:r>
                      <a:r>
                        <a:rPr lang="es-CL" b="0" baseline="0" dirty="0" smtClean="0"/>
                        <a:t> y/o Investigación</a:t>
                      </a:r>
                      <a:endParaRPr lang="es-C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0" dirty="0" smtClean="0"/>
                        <a:t>Investigación</a:t>
                      </a:r>
                      <a:endParaRPr lang="es-CL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b="0" i="1" dirty="0" smtClean="0"/>
                        <a:t>Tema:</a:t>
                      </a:r>
                      <a:endParaRPr lang="es-CL" b="0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0" dirty="0" smtClean="0"/>
                        <a:t>Más concreto</a:t>
                      </a:r>
                      <a:endParaRPr lang="es-C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0" dirty="0" smtClean="0"/>
                        <a:t>Menos concreto</a:t>
                      </a:r>
                      <a:endParaRPr lang="es-CL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0" i="1" dirty="0" smtClean="0"/>
                        <a:t>Contribución: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0" dirty="0" smtClean="0"/>
                        <a:t>No es necesario avanzar</a:t>
                      </a:r>
                      <a:r>
                        <a:rPr lang="es-CL" b="0" baseline="0" dirty="0" smtClean="0"/>
                        <a:t> el estado del arte</a:t>
                      </a:r>
                      <a:endParaRPr lang="es-CL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0" dirty="0" smtClean="0"/>
                        <a:t>Se</a:t>
                      </a:r>
                      <a:r>
                        <a:rPr lang="es-CL" b="0" baseline="0" dirty="0" smtClean="0"/>
                        <a:t> espera un avance en el estado del arte</a:t>
                      </a:r>
                      <a:endParaRPr lang="es-CL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b="0" i="1" dirty="0" smtClean="0"/>
                        <a:t>Resultado:</a:t>
                      </a:r>
                      <a:endParaRPr lang="es-CL" b="0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0" dirty="0" smtClean="0"/>
                        <a:t>Informe más</a:t>
                      </a:r>
                      <a:r>
                        <a:rPr lang="es-CL" b="0" baseline="0" dirty="0" smtClean="0"/>
                        <a:t> corto</a:t>
                      </a:r>
                      <a:endParaRPr lang="es-C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0" dirty="0" smtClean="0"/>
                        <a:t>Tesis más amplia</a:t>
                      </a:r>
                      <a:endParaRPr lang="es-CL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b="0" i="1" dirty="0" smtClean="0"/>
                        <a:t>Defensa:</a:t>
                      </a:r>
                      <a:endParaRPr lang="es-CL" b="0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0" dirty="0" smtClean="0"/>
                        <a:t>Sin profesor</a:t>
                      </a:r>
                      <a:r>
                        <a:rPr lang="es-CL" b="0" baseline="0" dirty="0" smtClean="0"/>
                        <a:t> externo</a:t>
                      </a:r>
                      <a:endParaRPr lang="es-C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0" dirty="0" smtClean="0"/>
                        <a:t>Con profesor externo</a:t>
                      </a:r>
                      <a:endParaRPr lang="es-CL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242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4100" dirty="0"/>
              <a:t>Doble Titulación: 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sz="4100" dirty="0"/>
              <a:t>ingeniería y </a:t>
            </a:r>
            <a:r>
              <a:rPr lang="es-CL" sz="4100" dirty="0" smtClean="0"/>
              <a:t>magíster </a:t>
            </a:r>
            <a:r>
              <a:rPr lang="es-CL" sz="4100" dirty="0"/>
              <a:t>en ciencias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946405" y="1828801"/>
            <a:ext cx="6446520" cy="4336503"/>
          </a:xfrm>
        </p:spPr>
        <p:txBody>
          <a:bodyPr>
            <a:normAutofit lnSpcReduction="10000"/>
          </a:bodyPr>
          <a:lstStyle/>
          <a:p>
            <a:r>
              <a:rPr lang="es-CL" sz="2500" dirty="0" smtClean="0"/>
              <a:t>Congelar ingeniería</a:t>
            </a:r>
          </a:p>
          <a:p>
            <a:r>
              <a:rPr lang="es-CL" sz="2500" dirty="0" smtClean="0"/>
              <a:t>Postular al magíster</a:t>
            </a:r>
          </a:p>
          <a:p>
            <a:pPr lvl="1"/>
            <a:r>
              <a:rPr lang="es-CL" sz="2200" dirty="0" smtClean="0"/>
              <a:t>Licenciatura tramitada</a:t>
            </a:r>
          </a:p>
          <a:p>
            <a:pPr lvl="1"/>
            <a:r>
              <a:rPr lang="es-CL" sz="2200" dirty="0" smtClean="0"/>
              <a:t>“Buenos alumnos”</a:t>
            </a:r>
          </a:p>
          <a:p>
            <a:pPr lvl="2"/>
            <a:r>
              <a:rPr lang="es-CL" sz="1900" dirty="0" smtClean="0"/>
              <a:t>Buenas notas (5,0 referencial; promedio licenciatura)</a:t>
            </a:r>
          </a:p>
          <a:p>
            <a:pPr lvl="2"/>
            <a:r>
              <a:rPr lang="es-CL" sz="1900" dirty="0" smtClean="0"/>
              <a:t>O una </a:t>
            </a:r>
            <a:r>
              <a:rPr lang="es-CL" sz="1900" smtClean="0"/>
              <a:t>buena carta </a:t>
            </a:r>
            <a:r>
              <a:rPr lang="es-CL" sz="1900" dirty="0" smtClean="0"/>
              <a:t>de recomendación</a:t>
            </a:r>
          </a:p>
          <a:p>
            <a:r>
              <a:rPr lang="es-CL" sz="2500" dirty="0"/>
              <a:t>Cursar Metodología de la Investigación</a:t>
            </a:r>
          </a:p>
          <a:p>
            <a:r>
              <a:rPr lang="es-CL" sz="2500" dirty="0"/>
              <a:t>Cursar algún curso obligatorio del </a:t>
            </a:r>
            <a:r>
              <a:rPr lang="es-CL" sz="2500" dirty="0" smtClean="0"/>
              <a:t>magíster </a:t>
            </a:r>
            <a:r>
              <a:rPr lang="es-CL" sz="2500" dirty="0"/>
              <a:t>si no los hubiesen cursado</a:t>
            </a:r>
          </a:p>
          <a:p>
            <a:pPr lvl="1"/>
            <a:r>
              <a:rPr lang="es-CL" sz="2200" dirty="0"/>
              <a:t>90 </a:t>
            </a:r>
            <a:r>
              <a:rPr lang="es-CL" sz="2200" dirty="0" err="1" smtClean="0"/>
              <a:t>UDs</a:t>
            </a:r>
            <a:r>
              <a:rPr lang="es-CL" sz="2200" dirty="0" smtClean="0"/>
              <a:t> </a:t>
            </a:r>
            <a:r>
              <a:rPr lang="es-CL" sz="2200" dirty="0"/>
              <a:t>de </a:t>
            </a:r>
            <a:r>
              <a:rPr lang="es-CL" sz="2200" dirty="0" smtClean="0"/>
              <a:t>cursos </a:t>
            </a:r>
            <a:r>
              <a:rPr lang="es-CL" sz="2200" dirty="0" smtClean="0">
                <a:solidFill>
                  <a:schemeClr val="accent4">
                    <a:lumMod val="75000"/>
                  </a:schemeClr>
                </a:solidFill>
              </a:rPr>
              <a:t>[1,2]</a:t>
            </a:r>
            <a:endParaRPr lang="es-CL" sz="2200" dirty="0"/>
          </a:p>
          <a:p>
            <a:pPr marL="274320" lvl="1" indent="0">
              <a:buNone/>
            </a:pPr>
            <a:endParaRPr lang="es-CL" sz="22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14</a:t>
            </a:fld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107504" y="6113774"/>
            <a:ext cx="8100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1" indent="0">
              <a:buNone/>
            </a:pPr>
            <a:r>
              <a:rPr lang="es-CL" sz="1600" dirty="0" smtClean="0">
                <a:solidFill>
                  <a:schemeClr val="accent4">
                    <a:lumMod val="75000"/>
                  </a:schemeClr>
                </a:solidFill>
              </a:rPr>
              <a:t>[1] </a:t>
            </a:r>
            <a:r>
              <a:rPr lang="en-US" sz="1600" dirty="0">
                <a:hlinkClick r:id="rId2"/>
              </a:rPr>
              <a:t>https://www.dcc.uchile.cl/programa-magister-ciencias-mencion-computacion</a:t>
            </a:r>
            <a:endParaRPr lang="es-CL" sz="1600" dirty="0"/>
          </a:p>
          <a:p>
            <a:pPr marL="274320" lvl="1" indent="0">
              <a:buNone/>
            </a:pPr>
            <a:r>
              <a:rPr lang="es-CL" sz="1600" dirty="0" smtClean="0">
                <a:solidFill>
                  <a:schemeClr val="accent4">
                    <a:lumMod val="75000"/>
                  </a:schemeClr>
                </a:solidFill>
              </a:rPr>
              <a:t>[2] </a:t>
            </a:r>
            <a:r>
              <a:rPr lang="en-US" sz="1600" dirty="0" smtClean="0">
                <a:hlinkClick r:id="rId3"/>
              </a:rPr>
              <a:t>https</a:t>
            </a:r>
            <a:r>
              <a:rPr lang="en-US" sz="1600" dirty="0">
                <a:hlinkClick r:id="rId3"/>
              </a:rPr>
              <a:t>://www.dcc.uchile.cl/node/118</a:t>
            </a:r>
            <a:endParaRPr lang="es-CL" sz="1600" dirty="0"/>
          </a:p>
          <a:p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258055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4100" dirty="0"/>
              <a:t>Doble Titulación: </a:t>
            </a:r>
            <a:br>
              <a:rPr lang="es-CL" sz="4100" dirty="0"/>
            </a:br>
            <a:r>
              <a:rPr lang="es-CL" sz="4100" dirty="0"/>
              <a:t>ingeniería y </a:t>
            </a:r>
            <a:r>
              <a:rPr lang="es-CL" sz="4100" dirty="0" smtClean="0"/>
              <a:t>magíster </a:t>
            </a:r>
            <a:r>
              <a:rPr lang="es-CL" sz="4100" dirty="0"/>
              <a:t>en ciencias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L" sz="2500" dirty="0"/>
              <a:t>Cursar </a:t>
            </a:r>
          </a:p>
          <a:p>
            <a:pPr lvl="1">
              <a:lnSpc>
                <a:spcPct val="90000"/>
              </a:lnSpc>
            </a:pPr>
            <a:r>
              <a:rPr lang="es-CL" sz="2000" dirty="0"/>
              <a:t>Tesis I: propuesta de tesis (aprobada) + charla de tesis I</a:t>
            </a:r>
          </a:p>
          <a:p>
            <a:pPr lvl="1">
              <a:lnSpc>
                <a:spcPct val="90000"/>
              </a:lnSpc>
            </a:pPr>
            <a:r>
              <a:rPr lang="es-CL" sz="2000" dirty="0"/>
              <a:t>Tesis II: charla de tesis II + entrega final del </a:t>
            </a:r>
            <a:r>
              <a:rPr lang="es-CL" sz="2000" dirty="0" smtClean="0"/>
              <a:t>informe</a:t>
            </a:r>
            <a:endParaRPr lang="es-CL" sz="2500" dirty="0" smtClean="0"/>
          </a:p>
          <a:p>
            <a:r>
              <a:rPr lang="es-CL" sz="2500" dirty="0" smtClean="0"/>
              <a:t>Comisión </a:t>
            </a:r>
            <a:r>
              <a:rPr lang="es-CL" sz="2500" dirty="0"/>
              <a:t>de tesis</a:t>
            </a:r>
          </a:p>
          <a:p>
            <a:pPr lvl="1"/>
            <a:r>
              <a:rPr lang="es-CL" sz="2000" dirty="0"/>
              <a:t>Profesor guía + dos integrantes locales + un profesor externo</a:t>
            </a:r>
          </a:p>
          <a:p>
            <a:pPr lvl="1"/>
            <a:r>
              <a:rPr lang="es-CL" sz="2000" dirty="0"/>
              <a:t>Se fija al entregar el documento final</a:t>
            </a:r>
          </a:p>
          <a:p>
            <a:r>
              <a:rPr lang="es-CL" sz="2500" dirty="0" smtClean="0"/>
              <a:t>En la defensa se obtienen ambos títulos</a:t>
            </a:r>
            <a:endParaRPr lang="es-CL" sz="2500" dirty="0"/>
          </a:p>
          <a:p>
            <a:pPr lvl="1"/>
            <a:r>
              <a:rPr lang="es-CL" sz="2200" dirty="0" smtClean="0"/>
              <a:t>Nota de ingeniería</a:t>
            </a:r>
          </a:p>
          <a:p>
            <a:pPr lvl="2"/>
            <a:r>
              <a:rPr lang="es-CL" sz="1900" dirty="0" smtClean="0"/>
              <a:t>2/3 presentación + 1/3 memoria (tesis)</a:t>
            </a:r>
          </a:p>
          <a:p>
            <a:pPr lvl="1"/>
            <a:r>
              <a:rPr lang="es-CL" sz="2200" dirty="0" smtClean="0"/>
              <a:t>Nota de magíster</a:t>
            </a:r>
            <a:endParaRPr lang="es-CL" sz="2200" dirty="0"/>
          </a:p>
          <a:p>
            <a:pPr lvl="2"/>
            <a:r>
              <a:rPr lang="es-CL" sz="1900" dirty="0" smtClean="0"/>
              <a:t>1/2 </a:t>
            </a:r>
            <a:r>
              <a:rPr lang="es-CL" sz="1900" dirty="0"/>
              <a:t>presentación + </a:t>
            </a:r>
            <a:r>
              <a:rPr lang="es-CL" sz="1900" dirty="0" smtClean="0"/>
              <a:t>1/2 </a:t>
            </a:r>
            <a:r>
              <a:rPr lang="es-CL" sz="1900" dirty="0"/>
              <a:t>tesis</a:t>
            </a:r>
          </a:p>
          <a:p>
            <a:pPr marL="0" indent="0">
              <a:buNone/>
            </a:pPr>
            <a:endParaRPr lang="es-CL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945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4100" dirty="0" smtClean="0"/>
              <a:t>Otra opción: ingeniería, luego magíster </a:t>
            </a:r>
            <a:r>
              <a:rPr lang="es-CL" sz="4100" dirty="0"/>
              <a:t>en ciencias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500" dirty="0" smtClean="0"/>
              <a:t>Memoria</a:t>
            </a:r>
          </a:p>
          <a:p>
            <a:pPr lvl="1"/>
            <a:r>
              <a:rPr lang="es-CL" sz="2100" dirty="0" smtClean="0"/>
              <a:t>Cursar CC6908 y CC6909</a:t>
            </a:r>
          </a:p>
          <a:p>
            <a:pPr lvl="1"/>
            <a:r>
              <a:rPr lang="es-CL" sz="2100" dirty="0" smtClean="0"/>
              <a:t>Entregar y defender la memoria</a:t>
            </a:r>
          </a:p>
          <a:p>
            <a:r>
              <a:rPr lang="es-CL" sz="2500" dirty="0" smtClean="0"/>
              <a:t>Luego Magíster</a:t>
            </a:r>
            <a:endParaRPr lang="es-CL" sz="2500" dirty="0"/>
          </a:p>
          <a:p>
            <a:pPr lvl="1"/>
            <a:r>
              <a:rPr lang="es-CL" sz="2000" dirty="0" smtClean="0"/>
              <a:t>Cursar Tesis I, Tesis II, etc.</a:t>
            </a:r>
            <a:endParaRPr lang="es-CL" sz="2000" dirty="0"/>
          </a:p>
          <a:p>
            <a:pPr lvl="1"/>
            <a:r>
              <a:rPr lang="es-CL" sz="2000" dirty="0" smtClean="0"/>
              <a:t>Entregar y defender la memoria</a:t>
            </a:r>
          </a:p>
          <a:p>
            <a:pPr lvl="1"/>
            <a:r>
              <a:rPr lang="es-CL" dirty="0" smtClean="0"/>
              <a:t>En trabajo puede extender la memoria</a:t>
            </a:r>
            <a:endParaRPr lang="es-CL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806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Reglamentos</a:t>
            </a:r>
            <a:endParaRPr lang="es-C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026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Plazos</a:t>
            </a:r>
            <a:endParaRPr lang="es-C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46405" y="1828801"/>
            <a:ext cx="6446520" cy="4192487"/>
          </a:xfrm>
        </p:spPr>
        <p:txBody>
          <a:bodyPr>
            <a:normAutofit fontScale="92500" lnSpcReduction="20000"/>
          </a:bodyPr>
          <a:lstStyle/>
          <a:p>
            <a:r>
              <a:rPr lang="es-CL" u="sng" dirty="0" smtClean="0"/>
              <a:t>Los plazos son definidos por la escuela y no son negociables en general</a:t>
            </a:r>
          </a:p>
          <a:p>
            <a:r>
              <a:rPr lang="es-CL" dirty="0" smtClean="0"/>
              <a:t>Se publica el calendario oficial de XX6908 (E) y XX6909 (F) en la semana 3 o 4 en general </a:t>
            </a:r>
            <a:r>
              <a:rPr lang="es-CL" dirty="0" smtClean="0">
                <a:solidFill>
                  <a:schemeClr val="accent4">
                    <a:lumMod val="75000"/>
                  </a:schemeClr>
                </a:solidFill>
              </a:rPr>
              <a:t>[1]</a:t>
            </a:r>
          </a:p>
          <a:p>
            <a:r>
              <a:rPr lang="es-CL" dirty="0" smtClean="0"/>
              <a:t>También en </a:t>
            </a:r>
            <a:r>
              <a:rPr lang="es-CL" dirty="0" err="1" smtClean="0"/>
              <a:t>UCampus</a:t>
            </a:r>
            <a:r>
              <a:rPr lang="es-CL" dirty="0" smtClean="0"/>
              <a:t> pueden encontrar los plazos correspondientes y más información sobre los pasos que hay que seguir …</a:t>
            </a:r>
          </a:p>
          <a:p>
            <a:r>
              <a:rPr lang="es-CL" dirty="0" smtClean="0"/>
              <a:t>Hay plazos para entregar la memoria a la comisión, para entregar la versión final, y para rendir el examen de título.</a:t>
            </a:r>
          </a:p>
          <a:p>
            <a:r>
              <a:rPr lang="es-CL" dirty="0" smtClean="0"/>
              <a:t>Exceder el plazo puede implicar tener que pagar el arancel de un semestre adicional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18</a:t>
            </a:fld>
            <a:endParaRPr lang="es-ES"/>
          </a:p>
        </p:txBody>
      </p:sp>
      <p:sp>
        <p:nvSpPr>
          <p:cNvPr id="5" name="TextBox 4"/>
          <p:cNvSpPr txBox="1"/>
          <p:nvPr/>
        </p:nvSpPr>
        <p:spPr>
          <a:xfrm>
            <a:off x="107504" y="6113774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1" indent="0">
              <a:buNone/>
            </a:pPr>
            <a:r>
              <a:rPr lang="es-CL" sz="1600" dirty="0" smtClean="0">
                <a:solidFill>
                  <a:schemeClr val="accent4">
                    <a:lumMod val="75000"/>
                  </a:schemeClr>
                </a:solidFill>
              </a:rPr>
              <a:t>[1] </a:t>
            </a:r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escuela.ingenieria.uchile.cl/pregrado/informacion-para-estudiantes/calendarios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248678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Créditos</a:t>
            </a:r>
            <a:endParaRPr lang="es-C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46405" y="1828801"/>
            <a:ext cx="6446520" cy="4192487"/>
          </a:xfrm>
        </p:spPr>
        <p:txBody>
          <a:bodyPr>
            <a:normAutofit lnSpcReduction="10000"/>
          </a:bodyPr>
          <a:lstStyle/>
          <a:p>
            <a:r>
              <a:rPr lang="es-CL" dirty="0" smtClean="0"/>
              <a:t>Los reglamentos dicen que no se pueden tomar más de 9 créditos en otras asignaturas en paralelo con el curso CC6909</a:t>
            </a:r>
          </a:p>
          <a:p>
            <a:r>
              <a:rPr lang="es-CL" dirty="0" smtClean="0"/>
              <a:t>Puede aplicar una excepción solo en el caso de la Práctica II (antiguamente tenía 0 créditos)</a:t>
            </a:r>
          </a:p>
          <a:p>
            <a:r>
              <a:rPr lang="es-CL" u="sng" dirty="0" smtClean="0"/>
              <a:t>No hay flexibilidad</a:t>
            </a:r>
          </a:p>
          <a:p>
            <a:r>
              <a:rPr lang="es-CL" dirty="0" smtClean="0"/>
              <a:t>A veces el sistema de Inscripción Académica te podría permitir tomar más créditos en paralelo con el curso CC6909 que deberías poder tomar, pero la Escuela va a bloquear tu progreso igual y tendrás que tomar otro semestre</a:t>
            </a:r>
            <a:endParaRPr lang="es-CL" dirty="0"/>
          </a:p>
          <a:p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417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Proceso Estándar de Titulación</a:t>
            </a:r>
            <a:endParaRPr lang="es-CL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489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Aprobación Condicional</a:t>
            </a:r>
            <a:endParaRPr lang="es-C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46405" y="1828801"/>
            <a:ext cx="6446520" cy="4192487"/>
          </a:xfrm>
        </p:spPr>
        <p:txBody>
          <a:bodyPr>
            <a:normAutofit/>
          </a:bodyPr>
          <a:lstStyle/>
          <a:p>
            <a:r>
              <a:rPr lang="es-CL" dirty="0" smtClean="0"/>
              <a:t>Los cursos CC6908 y CC6909 tienen aprobación condicional hasta aprobar el Examen de Título.</a:t>
            </a:r>
          </a:p>
          <a:p>
            <a:r>
              <a:rPr lang="es-CL" dirty="0" smtClean="0"/>
              <a:t>Si repruebas el curso CC6909, repruebas el curso CC6908.</a:t>
            </a:r>
          </a:p>
          <a:p>
            <a:r>
              <a:rPr lang="es-CL" dirty="0"/>
              <a:t>Si repruebas el </a:t>
            </a:r>
            <a:r>
              <a:rPr lang="es-CL" dirty="0" smtClean="0"/>
              <a:t>Examen de Título, </a:t>
            </a:r>
            <a:r>
              <a:rPr lang="es-CL" dirty="0"/>
              <a:t>repruebas el curso </a:t>
            </a:r>
            <a:r>
              <a:rPr lang="es-CL" dirty="0" smtClean="0"/>
              <a:t>CC6908 y el curso CC6909.</a:t>
            </a:r>
            <a:endParaRPr lang="es-CL" dirty="0"/>
          </a:p>
          <a:p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20</a:t>
            </a:fld>
            <a:endParaRPr lang="es-ES"/>
          </a:p>
        </p:txBody>
      </p:sp>
      <p:sp>
        <p:nvSpPr>
          <p:cNvPr id="5" name="TextBox 4"/>
          <p:cNvSpPr txBox="1"/>
          <p:nvPr/>
        </p:nvSpPr>
        <p:spPr>
          <a:xfrm>
            <a:off x="107504" y="6113774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1" indent="0">
              <a:buNone/>
            </a:pPr>
            <a:r>
              <a:rPr lang="es-CL" sz="1600" dirty="0" smtClean="0">
                <a:solidFill>
                  <a:schemeClr val="accent4">
                    <a:lumMod val="75000"/>
                  </a:schemeClr>
                </a:solidFill>
              </a:rPr>
              <a:t>[1] </a:t>
            </a:r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escuela.ingenieria.uchile.cl/pregrado/informacion-para-estudiantes/calendarios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68568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Ucampus</a:t>
            </a:r>
            <a:r>
              <a:rPr lang="es-CL" dirty="0" smtClean="0"/>
              <a:t> (I)</a:t>
            </a:r>
            <a:endParaRPr lang="es-CL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C20A941-8B74-483F-99A6-CB12C39A7C78}" type="slidenum">
              <a:rPr lang="es-ES" smtClean="0"/>
              <a:pPr/>
              <a:t>21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8068880" cy="4664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16016" y="548680"/>
            <a:ext cx="3312368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¡Es importante tramitar la licenciatura lo antes posible!</a:t>
            </a:r>
          </a:p>
          <a:p>
            <a:pPr algn="ctr"/>
            <a:r>
              <a:rPr lang="es-CL" dirty="0" smtClean="0"/>
              <a:t>Demora mucho tiempo.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7827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Ucampus</a:t>
            </a:r>
            <a:r>
              <a:rPr lang="es-CL" dirty="0" smtClean="0"/>
              <a:t> (II)</a:t>
            </a:r>
            <a:endParaRPr lang="es-CL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C20A941-8B74-483F-99A6-CB12C39A7C78}" type="slidenum">
              <a:rPr lang="es-ES" smtClean="0"/>
              <a:pPr/>
              <a:t>22</a:t>
            </a:fld>
            <a:endParaRPr lang="es-E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132857"/>
            <a:ext cx="7996872" cy="368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12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Ucampus</a:t>
            </a:r>
            <a:r>
              <a:rPr lang="es-CL" dirty="0" smtClean="0"/>
              <a:t> (III)</a:t>
            </a:r>
            <a:endParaRPr lang="es-CL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C20A941-8B74-483F-99A6-CB12C39A7C78}" type="slidenum">
              <a:rPr lang="es-ES" smtClean="0"/>
              <a:pPr/>
              <a:t>23</a:t>
            </a:fld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82" y="2100613"/>
            <a:ext cx="7979325" cy="1714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46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Caminos Alternativos de Titulación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968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Vía Rápida</a:t>
            </a:r>
            <a:endParaRPr lang="es-CL" dirty="0"/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CL" dirty="0" smtClean="0"/>
              <a:t>Toda la memoria en un solo semestre</a:t>
            </a:r>
          </a:p>
          <a:p>
            <a:r>
              <a:rPr lang="es-CL" dirty="0" smtClean="0"/>
              <a:t>Quienes tengan trabajo muy adelantado </a:t>
            </a:r>
          </a:p>
          <a:p>
            <a:pPr lvl="1"/>
            <a:r>
              <a:rPr lang="es-CL" dirty="0" smtClean="0"/>
              <a:t>desarrollo del trabajo</a:t>
            </a:r>
          </a:p>
          <a:p>
            <a:pPr lvl="1"/>
            <a:r>
              <a:rPr lang="es-CL" dirty="0" smtClean="0"/>
              <a:t>documento de la memoria</a:t>
            </a:r>
          </a:p>
          <a:p>
            <a:r>
              <a:rPr lang="es-CL" dirty="0" smtClean="0"/>
              <a:t>Durante la primera semana de clases, se debe presentar el documento de memoria con el avance</a:t>
            </a:r>
          </a:p>
          <a:p>
            <a:r>
              <a:rPr lang="es-CL" dirty="0" smtClean="0"/>
              <a:t>Se espera que contenga </a:t>
            </a:r>
          </a:p>
          <a:p>
            <a:pPr lvl="1"/>
            <a:r>
              <a:rPr lang="es-CL" dirty="0" smtClean="0"/>
              <a:t>todo lo exigido al informe final de CC6908</a:t>
            </a:r>
          </a:p>
          <a:p>
            <a:pPr lvl="1"/>
            <a:r>
              <a:rPr lang="es-CL" dirty="0" smtClean="0"/>
              <a:t>avance comprobable del desarrollo del trabajo de título</a:t>
            </a:r>
          </a:p>
          <a:p>
            <a:pPr lvl="1"/>
            <a:r>
              <a:rPr lang="es-CL" dirty="0" smtClean="0"/>
              <a:t>un documento que reporte todo lo anterior</a:t>
            </a:r>
          </a:p>
          <a:p>
            <a:pPr lvl="2"/>
            <a:r>
              <a:rPr lang="es-CL" dirty="0" smtClean="0"/>
              <a:t>en general tiene entre 15 y 30 páginas</a:t>
            </a:r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993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Prórroga (Excepcional)</a:t>
            </a:r>
            <a:endParaRPr lang="es-CL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Existe la posibilidad de pedir prórroga para la entrega final de la memoria completa</a:t>
            </a:r>
          </a:p>
          <a:p>
            <a:r>
              <a:rPr lang="es-CL" dirty="0" smtClean="0"/>
              <a:t>Es necesario tener una causa justificada</a:t>
            </a:r>
          </a:p>
          <a:p>
            <a:r>
              <a:rPr lang="es-CL" dirty="0" smtClean="0"/>
              <a:t>El profesor guía debe respaldar la solicitud de prórroga</a:t>
            </a:r>
          </a:p>
          <a:p>
            <a:r>
              <a:rPr lang="es-CL" dirty="0" smtClean="0"/>
              <a:t>La prórroga </a:t>
            </a:r>
            <a:r>
              <a:rPr lang="es-CL" dirty="0" smtClean="0"/>
              <a:t>de entrega del informe</a:t>
            </a:r>
            <a:r>
              <a:rPr lang="es-CL" dirty="0"/>
              <a:t> </a:t>
            </a:r>
            <a:r>
              <a:rPr lang="es-CL" dirty="0" smtClean="0"/>
              <a:t>dura </a:t>
            </a:r>
            <a:r>
              <a:rPr lang="es-CL" dirty="0" smtClean="0"/>
              <a:t>a lo sumo 8 </a:t>
            </a:r>
            <a:r>
              <a:rPr lang="es-CL" dirty="0" smtClean="0"/>
              <a:t>semanas</a:t>
            </a:r>
          </a:p>
          <a:p>
            <a:r>
              <a:rPr lang="es-CL" dirty="0" smtClean="0"/>
              <a:t>Una </a:t>
            </a:r>
            <a:r>
              <a:rPr lang="es-CL" dirty="0" smtClean="0"/>
              <a:t>segunda prórroga solo puede ser autorizada por la Escuela de Ingeniería</a:t>
            </a:r>
            <a:endParaRPr lang="es-CL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13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Recursos</a:t>
            </a:r>
            <a:endParaRPr lang="es-C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968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¿Cómo puedo resolver mi duda?</a:t>
            </a:r>
            <a:endParaRPr lang="es-CL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46404" y="1828801"/>
            <a:ext cx="7081980" cy="4351337"/>
          </a:xfrm>
        </p:spPr>
        <p:txBody>
          <a:bodyPr>
            <a:normAutofit/>
          </a:bodyPr>
          <a:lstStyle/>
          <a:p>
            <a:r>
              <a:rPr lang="es-CL" sz="2000" dirty="0" smtClean="0"/>
              <a:t>Si tiene que ver con los plazos o el proceso </a:t>
            </a:r>
            <a:r>
              <a:rPr lang="es-CL" sz="2000" i="1" dirty="0" smtClean="0"/>
              <a:t>administrativo</a:t>
            </a:r>
            <a:r>
              <a:rPr lang="es-CL" sz="2000" dirty="0" smtClean="0"/>
              <a:t>, primero revisar </a:t>
            </a:r>
            <a:r>
              <a:rPr lang="es-CL" sz="2000" dirty="0" err="1" smtClean="0"/>
              <a:t>UCampus</a:t>
            </a:r>
            <a:r>
              <a:rPr lang="es-CL" sz="2000" dirty="0" smtClean="0"/>
              <a:t> </a:t>
            </a:r>
            <a:r>
              <a:rPr lang="es-CL" sz="2000" dirty="0" smtClean="0">
                <a:solidFill>
                  <a:schemeClr val="accent4">
                    <a:lumMod val="75000"/>
                  </a:schemeClr>
                </a:solidFill>
              </a:rPr>
              <a:t>[1]</a:t>
            </a:r>
            <a:r>
              <a:rPr lang="es-CL" sz="2000" dirty="0" smtClean="0"/>
              <a:t>, los calendarios </a:t>
            </a:r>
            <a:r>
              <a:rPr lang="es-CL" sz="2000" dirty="0" smtClean="0">
                <a:solidFill>
                  <a:schemeClr val="accent4">
                    <a:lumMod val="75000"/>
                  </a:schemeClr>
                </a:solidFill>
              </a:rPr>
              <a:t>[2]</a:t>
            </a:r>
            <a:r>
              <a:rPr lang="es-CL" sz="2000" dirty="0" smtClean="0"/>
              <a:t>, y </a:t>
            </a:r>
            <a:r>
              <a:rPr lang="es-CL" sz="2000" dirty="0" smtClean="0"/>
              <a:t>el portal </a:t>
            </a:r>
            <a:r>
              <a:rPr lang="es-CL" sz="2000" dirty="0" smtClean="0">
                <a:solidFill>
                  <a:schemeClr val="accent4">
                    <a:lumMod val="75000"/>
                  </a:schemeClr>
                </a:solidFill>
              </a:rPr>
              <a:t>[3</a:t>
            </a:r>
            <a:r>
              <a:rPr lang="es-CL" sz="2000" dirty="0" smtClean="0">
                <a:solidFill>
                  <a:schemeClr val="accent4">
                    <a:lumMod val="75000"/>
                  </a:schemeClr>
                </a:solidFill>
              </a:rPr>
              <a:t>]</a:t>
            </a:r>
            <a:r>
              <a:rPr lang="es-CL" sz="2000" dirty="0" smtClean="0"/>
              <a:t>. También hay una guía extra-oficial del </a:t>
            </a:r>
            <a:r>
              <a:rPr lang="es-CL" sz="2000" dirty="0" err="1" smtClean="0"/>
              <a:t>CaDCC</a:t>
            </a:r>
            <a:r>
              <a:rPr lang="es-CL" sz="2000" dirty="0"/>
              <a:t> </a:t>
            </a:r>
            <a:r>
              <a:rPr lang="es-CL" sz="2000" dirty="0" smtClean="0">
                <a:solidFill>
                  <a:schemeClr val="accent4">
                    <a:lumMod val="75000"/>
                  </a:schemeClr>
                </a:solidFill>
              </a:rPr>
              <a:t>[4]</a:t>
            </a:r>
            <a:r>
              <a:rPr lang="es-CL" sz="2000" dirty="0" smtClean="0"/>
              <a:t>. Si no puedes encontrar la respuesta, preguntar a Sandra o Maribel.</a:t>
            </a:r>
          </a:p>
          <a:p>
            <a:r>
              <a:rPr lang="es-CL" sz="2000" dirty="0" smtClean="0"/>
              <a:t>Si tiene que ver con </a:t>
            </a:r>
            <a:r>
              <a:rPr lang="es-CL" sz="2000" i="1" dirty="0" smtClean="0"/>
              <a:t>algo académico y general del curso CC6908 (‘E’)</a:t>
            </a:r>
            <a:r>
              <a:rPr lang="es-CL" sz="2000" dirty="0" smtClean="0"/>
              <a:t>, algo independiente de un tema particular, preguntarme por el foro de ser posible, sino, por correo personal.</a:t>
            </a:r>
          </a:p>
          <a:p>
            <a:r>
              <a:rPr lang="es-CL" sz="2000" dirty="0" smtClean="0"/>
              <a:t>Si tiene que ver específicamente </a:t>
            </a:r>
            <a:r>
              <a:rPr lang="es-CL" sz="2000" i="1" dirty="0" smtClean="0"/>
              <a:t>con el tema</a:t>
            </a:r>
            <a:r>
              <a:rPr lang="es-CL" sz="2000" dirty="0" smtClean="0"/>
              <a:t>, preguntarle al profesor guía (y </a:t>
            </a:r>
            <a:r>
              <a:rPr lang="es-CL" sz="2000" dirty="0" err="1" smtClean="0"/>
              <a:t>co</a:t>
            </a:r>
            <a:r>
              <a:rPr lang="es-CL" sz="2000" dirty="0" smtClean="0"/>
              <a:t>-guía).</a:t>
            </a:r>
            <a:endParaRPr lang="es-CL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28</a:t>
            </a:fld>
            <a:endParaRPr lang="es-ES"/>
          </a:p>
        </p:txBody>
      </p:sp>
      <p:sp>
        <p:nvSpPr>
          <p:cNvPr id="7" name="TextBox 6"/>
          <p:cNvSpPr txBox="1"/>
          <p:nvPr/>
        </p:nvSpPr>
        <p:spPr>
          <a:xfrm>
            <a:off x="83001" y="5508814"/>
            <a:ext cx="81003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1" indent="0">
              <a:buNone/>
            </a:pPr>
            <a:r>
              <a:rPr lang="es-CL" sz="1600" dirty="0" smtClean="0">
                <a:solidFill>
                  <a:schemeClr val="accent4">
                    <a:lumMod val="75000"/>
                  </a:schemeClr>
                </a:solidFill>
              </a:rPr>
              <a:t>[1] </a:t>
            </a:r>
            <a:r>
              <a:rPr lang="en-US" sz="1600" dirty="0">
                <a:hlinkClick r:id="rId2"/>
              </a:rPr>
              <a:t>https://ucampus.uchile.cl/</a:t>
            </a:r>
            <a:endParaRPr lang="es-CL" sz="1600" dirty="0"/>
          </a:p>
          <a:p>
            <a:pPr marL="274320" lvl="1" indent="0">
              <a:buNone/>
            </a:pPr>
            <a:r>
              <a:rPr lang="es-CL" sz="1600" dirty="0" smtClean="0">
                <a:solidFill>
                  <a:schemeClr val="accent4">
                    <a:lumMod val="75000"/>
                  </a:schemeClr>
                </a:solidFill>
              </a:rPr>
              <a:t>[2] </a:t>
            </a:r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escuela.ingenieria.uchile.cl/pregrado/informacion-para-estudiantes/calendarios</a:t>
            </a:r>
            <a:endParaRPr lang="en-US" sz="1600" dirty="0" smtClean="0"/>
          </a:p>
          <a:p>
            <a:pPr marL="274320" lvl="1" indent="0">
              <a:buNone/>
            </a:pP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[3]</a:t>
            </a:r>
            <a:r>
              <a:rPr lang="en-US" sz="1600" dirty="0" smtClean="0"/>
              <a:t> </a:t>
            </a:r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servicios.dcc.uchile.cl/titulacion/faq</a:t>
            </a:r>
            <a:endParaRPr lang="en-US" sz="1600" dirty="0" smtClean="0"/>
          </a:p>
          <a:p>
            <a:pPr marL="274320" lvl="1" indent="0">
              <a:buNone/>
            </a:pP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[4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] </a:t>
            </a:r>
            <a:r>
              <a:rPr lang="en-US" sz="1600" dirty="0">
                <a:hlinkClick r:id="rId5"/>
              </a:rPr>
              <a:t>https://faq.cadcc.cl/es/latest/Titulacion/ingenieria/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145338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Armadillo </a:t>
            </a:r>
            <a:r>
              <a:rPr lang="es-CL" dirty="0" err="1" smtClean="0"/>
              <a:t>Lab</a:t>
            </a:r>
            <a:r>
              <a:rPr lang="es-CL" dirty="0" smtClean="0"/>
              <a:t>: Recursos para mejorar la comunicación</a:t>
            </a:r>
            <a:endParaRPr lang="es-CL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https://armadillolab.ing.uchile.cl/</a:t>
            </a:r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29</a:t>
            </a:fld>
            <a:endParaRPr lang="es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60" y="2753544"/>
            <a:ext cx="685125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41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¿Qué es una Memoria?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Una memoria es un trabajo típico de ingeniería en computación </a:t>
            </a:r>
            <a:r>
              <a:rPr lang="es-CL" dirty="0" smtClean="0">
                <a:solidFill>
                  <a:schemeClr val="accent4">
                    <a:lumMod val="75000"/>
                  </a:schemeClr>
                </a:solidFill>
              </a:rPr>
              <a:t>[1]</a:t>
            </a:r>
          </a:p>
          <a:p>
            <a:pPr lvl="1"/>
            <a:r>
              <a:rPr lang="es-CL" dirty="0" smtClean="0"/>
              <a:t>resolución de un problema aplicando ciencias de la computación</a:t>
            </a:r>
          </a:p>
          <a:p>
            <a:pPr lvl="1"/>
            <a:r>
              <a:rPr lang="es-CL" dirty="0" smtClean="0"/>
              <a:t>trabajo que puede abordar un ingeniero en computación pero no alguien con menor formación</a:t>
            </a:r>
          </a:p>
          <a:p>
            <a:pPr lvl="1"/>
            <a:r>
              <a:rPr lang="es-ES" dirty="0"/>
              <a:t>es acorde con un trabajo de un semestre</a:t>
            </a:r>
            <a:endParaRPr lang="es-CL" dirty="0" smtClean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C20A941-8B74-483F-99A6-CB12C39A7C78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5" name="TextBox 4"/>
          <p:cNvSpPr txBox="1"/>
          <p:nvPr/>
        </p:nvSpPr>
        <p:spPr>
          <a:xfrm>
            <a:off x="83001" y="6381328"/>
            <a:ext cx="8100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1" indent="0">
              <a:buNone/>
            </a:pP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[1]</a:t>
            </a:r>
            <a:r>
              <a:rPr lang="en-US" sz="1600" dirty="0" smtClean="0"/>
              <a:t> </a:t>
            </a:r>
            <a:r>
              <a:rPr lang="en-US" sz="1600" dirty="0">
                <a:hlinkClick r:id="rId2"/>
              </a:rPr>
              <a:t>https://</a:t>
            </a:r>
            <a:r>
              <a:rPr lang="en-US" sz="1600" dirty="0" smtClean="0">
                <a:hlinkClick r:id="rId2"/>
              </a:rPr>
              <a:t>wiki.dcc.uchile.cl/titulacion/doku.php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Próxima entrega</a:t>
            </a:r>
            <a:endParaRPr lang="es-C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892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Propuesta de Memoria: Proceso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/>
              <a:t>Se entrega la semana 7</a:t>
            </a:r>
          </a:p>
          <a:p>
            <a:r>
              <a:rPr lang="es-CL" dirty="0"/>
              <a:t>Firmada por el profesor guía y por el alumno</a:t>
            </a:r>
          </a:p>
          <a:p>
            <a:r>
              <a:rPr lang="es-CL" dirty="0"/>
              <a:t>Entre 5 y 10 páginas</a:t>
            </a:r>
          </a:p>
          <a:p>
            <a:endParaRPr lang="es-CL" dirty="0"/>
          </a:p>
          <a:p>
            <a:r>
              <a:rPr lang="es-CL" dirty="0"/>
              <a:t>Aprobado, reprobado, observaciones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C20A941-8B74-483F-99A6-CB12C39A7C78}" type="slidenum">
              <a:rPr lang="es-ES" smtClean="0"/>
              <a:pPr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501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Propuesta de Memoria: Estructura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Introducción/Motivación</a:t>
            </a:r>
          </a:p>
          <a:p>
            <a:r>
              <a:rPr lang="es-CL" dirty="0" smtClean="0"/>
              <a:t>Situación Actual</a:t>
            </a:r>
          </a:p>
          <a:p>
            <a:r>
              <a:rPr lang="es-CL" dirty="0" smtClean="0"/>
              <a:t>Objetivos</a:t>
            </a:r>
          </a:p>
          <a:p>
            <a:pPr lvl="1"/>
            <a:r>
              <a:rPr lang="es-CL" dirty="0" smtClean="0"/>
              <a:t>Un objetivo general</a:t>
            </a:r>
          </a:p>
          <a:p>
            <a:pPr lvl="1"/>
            <a:r>
              <a:rPr lang="es-CL" dirty="0" smtClean="0"/>
              <a:t>Una lista de objetivos específicos</a:t>
            </a:r>
          </a:p>
          <a:p>
            <a:pPr lvl="1"/>
            <a:r>
              <a:rPr lang="es-CL" dirty="0" smtClean="0"/>
              <a:t>Evaluación</a:t>
            </a:r>
          </a:p>
          <a:p>
            <a:r>
              <a:rPr lang="es-CL" dirty="0" smtClean="0"/>
              <a:t>Solución Propuesta</a:t>
            </a:r>
          </a:p>
          <a:p>
            <a:r>
              <a:rPr lang="es-CL" dirty="0" smtClean="0">
                <a:solidFill>
                  <a:schemeClr val="bg1">
                    <a:lumMod val="65000"/>
                  </a:schemeClr>
                </a:solidFill>
              </a:rPr>
              <a:t>Plan de Trabajo </a:t>
            </a:r>
            <a:r>
              <a:rPr lang="es-CL" sz="2000" dirty="0" smtClean="0">
                <a:solidFill>
                  <a:schemeClr val="bg1">
                    <a:lumMod val="65000"/>
                  </a:schemeClr>
                </a:solidFill>
              </a:rPr>
              <a:t>(opcional)</a:t>
            </a:r>
          </a:p>
          <a:p>
            <a:r>
              <a:rPr lang="es-CL" dirty="0" smtClean="0"/>
              <a:t>Referencias bibliográficas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C20A941-8B74-483F-99A6-CB12C39A7C78}" type="slidenum">
              <a:rPr lang="es-ES" smtClean="0"/>
              <a:pPr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882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Encontrar un tema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678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Tema</a:t>
            </a:r>
            <a:endParaRPr lang="es-CL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Recomendación: encontrar un tema y un profesor guía antes de la semana 4</a:t>
            </a:r>
          </a:p>
          <a:p>
            <a:r>
              <a:rPr lang="es-CL" dirty="0" smtClean="0"/>
              <a:t>Un alumno puede proponer un tema y encontrar un profesor guía</a:t>
            </a:r>
          </a:p>
          <a:p>
            <a:r>
              <a:rPr lang="es-CL" dirty="0" smtClean="0"/>
              <a:t>Un alumno puede hablar con los profesores guías del DCC para ver cuáles son los temas que tienen disponibles</a:t>
            </a:r>
            <a:endParaRPr lang="es-CL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306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Estadísticas (Otoño 2019)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35</a:t>
            </a:fld>
            <a:endParaRPr lang="es-E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668" y="1916832"/>
            <a:ext cx="5585048" cy="4226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72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Portal Titulación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https://servicios.dcc.uchile.cl</a:t>
            </a:r>
            <a:r>
              <a:rPr lang="es-CL" dirty="0" smtClean="0">
                <a:hlinkClick r:id="rId2"/>
              </a:rPr>
              <a:t>/</a:t>
            </a:r>
            <a:endParaRPr lang="es-CL" dirty="0" smtClean="0"/>
          </a:p>
          <a:p>
            <a:endParaRPr lang="es-CL" dirty="0" smtClean="0"/>
          </a:p>
          <a:p>
            <a:endParaRPr lang="es-CL" dirty="0"/>
          </a:p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36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4877"/>
            <a:ext cx="6840760" cy="435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09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¿Con qué profesor trabajar?</a:t>
            </a:r>
            <a:endParaRPr lang="es-CL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000" dirty="0" smtClean="0"/>
              <a:t>Profesor del DCC (p.ej., AJC </a:t>
            </a:r>
            <a:r>
              <a:rPr lang="es-CL" sz="2000" dirty="0" smtClean="0">
                <a:solidFill>
                  <a:schemeClr val="accent4">
                    <a:lumMod val="75000"/>
                  </a:schemeClr>
                </a:solidFill>
              </a:rPr>
              <a:t>[1]</a:t>
            </a:r>
            <a:r>
              <a:rPr lang="es-CL" sz="2000" dirty="0" smtClean="0"/>
              <a:t> o AJP </a:t>
            </a:r>
            <a:r>
              <a:rPr lang="es-CL" sz="2000" dirty="0" smtClean="0">
                <a:solidFill>
                  <a:schemeClr val="accent4">
                    <a:lumMod val="75000"/>
                  </a:schemeClr>
                </a:solidFill>
              </a:rPr>
              <a:t>[2]</a:t>
            </a:r>
            <a:r>
              <a:rPr lang="es-CL" sz="2000" dirty="0" smtClean="0"/>
              <a:t>)</a:t>
            </a:r>
          </a:p>
          <a:p>
            <a:pPr lvl="1"/>
            <a:r>
              <a:rPr lang="es-CL" sz="1800" dirty="0" smtClean="0"/>
              <a:t>Si se tiene un profesor guía de otro departamento, igual se requiere un </a:t>
            </a:r>
            <a:r>
              <a:rPr lang="es-CL" sz="1800" dirty="0" err="1" smtClean="0"/>
              <a:t>co</a:t>
            </a:r>
            <a:r>
              <a:rPr lang="es-CL" sz="1800" dirty="0" smtClean="0"/>
              <a:t>-guía del DCC</a:t>
            </a:r>
          </a:p>
          <a:p>
            <a:r>
              <a:rPr lang="es-CL" sz="2000" dirty="0" smtClean="0"/>
              <a:t>Alguien interesado en el tema</a:t>
            </a:r>
          </a:p>
          <a:p>
            <a:pPr lvl="1"/>
            <a:r>
              <a:rPr lang="es-CL" sz="1800" dirty="0" smtClean="0"/>
              <a:t>El tema lo propone el alumno y el profesor acepta</a:t>
            </a:r>
          </a:p>
          <a:p>
            <a:pPr lvl="1"/>
            <a:r>
              <a:rPr lang="es-CL" sz="1800" dirty="0" smtClean="0"/>
              <a:t>El tema lo propone el profesor y el alumno acepta</a:t>
            </a:r>
          </a:p>
          <a:p>
            <a:r>
              <a:rPr lang="es-CL" sz="2000" dirty="0" smtClean="0"/>
              <a:t>Afinidad personal</a:t>
            </a:r>
          </a:p>
          <a:p>
            <a:r>
              <a:rPr lang="es-CL" sz="2000" dirty="0" smtClean="0"/>
              <a:t>Disponibilidad de tiempo para guiar la memoria</a:t>
            </a:r>
          </a:p>
          <a:p>
            <a:r>
              <a:rPr lang="es-CL" sz="2000" dirty="0" smtClean="0"/>
              <a:t>Coincidencia de estilos de guía</a:t>
            </a:r>
          </a:p>
          <a:p>
            <a:pPr lvl="1"/>
            <a:r>
              <a:rPr lang="es-CL" sz="1800" dirty="0" smtClean="0"/>
              <a:t>Muy involucrado o que brinda más libertad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37</a:t>
            </a:fld>
            <a:endParaRPr lang="es-ES"/>
          </a:p>
        </p:txBody>
      </p:sp>
      <p:sp>
        <p:nvSpPr>
          <p:cNvPr id="5" name="TextBox 4"/>
          <p:cNvSpPr txBox="1"/>
          <p:nvPr/>
        </p:nvSpPr>
        <p:spPr>
          <a:xfrm>
            <a:off x="83001" y="6042774"/>
            <a:ext cx="8100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1" indent="0">
              <a:buNone/>
            </a:pPr>
            <a:r>
              <a:rPr lang="es-CL" sz="1600" dirty="0" smtClean="0">
                <a:solidFill>
                  <a:schemeClr val="accent4">
                    <a:lumMod val="75000"/>
                  </a:schemeClr>
                </a:solidFill>
              </a:rPr>
              <a:t>[1] </a:t>
            </a:r>
            <a:r>
              <a:rPr lang="en-US" sz="1600" dirty="0">
                <a:hlinkClick r:id="rId2"/>
              </a:rPr>
              <a:t>https://</a:t>
            </a:r>
            <a:r>
              <a:rPr lang="en-US" sz="1600" dirty="0" smtClean="0">
                <a:hlinkClick r:id="rId2"/>
              </a:rPr>
              <a:t>www.dcc.uchile.cl/profesores_dcc</a:t>
            </a:r>
            <a:endParaRPr lang="en-US" sz="1600" dirty="0" smtClean="0"/>
          </a:p>
          <a:p>
            <a:pPr marL="274320" lvl="1" indent="0">
              <a:buNone/>
            </a:pP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[2] </a:t>
            </a:r>
            <a:r>
              <a:rPr lang="en-US" sz="1600" dirty="0">
                <a:hlinkClick r:id="rId3"/>
              </a:rPr>
              <a:t>https://www.dcc.uchile.cl/ajp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s-CL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8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smtClean="0"/>
              <a:t>¡Mucha Suerte!</a:t>
            </a:r>
            <a:endParaRPr lang="es-CL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413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Características del Problema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Interesante</a:t>
            </a:r>
          </a:p>
          <a:p>
            <a:pPr lvl="1"/>
            <a:r>
              <a:rPr lang="es-CL" dirty="0" smtClean="0"/>
              <a:t>Complejidad del problema</a:t>
            </a:r>
          </a:p>
          <a:p>
            <a:pPr lvl="1"/>
            <a:r>
              <a:rPr lang="es-CL" dirty="0" smtClean="0"/>
              <a:t>Tecnología usada en su resolución</a:t>
            </a:r>
          </a:p>
          <a:p>
            <a:r>
              <a:rPr lang="es-CL" dirty="0" smtClean="0"/>
              <a:t>Novedoso</a:t>
            </a:r>
          </a:p>
          <a:p>
            <a:pPr lvl="1"/>
            <a:r>
              <a:rPr lang="es-CL" dirty="0" smtClean="0"/>
              <a:t>La solución no debe ser evidente</a:t>
            </a:r>
          </a:p>
          <a:p>
            <a:pPr lvl="1"/>
            <a:r>
              <a:rPr lang="es-CL" dirty="0" smtClean="0"/>
              <a:t>No debe existir una solución estándar</a:t>
            </a:r>
          </a:p>
          <a:p>
            <a:r>
              <a:rPr lang="es-CL" dirty="0" smtClean="0"/>
              <a:t>Tamaño razonable</a:t>
            </a:r>
          </a:p>
          <a:p>
            <a:pPr lvl="1"/>
            <a:r>
              <a:rPr lang="es-CL" dirty="0" smtClean="0"/>
              <a:t>Un semestre de trabajo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C20A941-8B74-483F-99A6-CB12C39A7C78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Proceso</a:t>
            </a:r>
            <a:endParaRPr lang="es-C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524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5 Rectángulo redondeado"/>
          <p:cNvSpPr/>
          <p:nvPr/>
        </p:nvSpPr>
        <p:spPr>
          <a:xfrm>
            <a:off x="1475656" y="2060848"/>
            <a:ext cx="6048672" cy="176688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Hitos del Proceso de Titulación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35" name="12 Forma libre"/>
          <p:cNvSpPr/>
          <p:nvPr/>
        </p:nvSpPr>
        <p:spPr>
          <a:xfrm>
            <a:off x="1810337" y="6063945"/>
            <a:ext cx="4299187" cy="356077"/>
          </a:xfrm>
          <a:custGeom>
            <a:avLst/>
            <a:gdLst>
              <a:gd name="connsiteX0" fmla="*/ 0 w 937750"/>
              <a:gd name="connsiteY0" fmla="*/ 156295 h 1441450"/>
              <a:gd name="connsiteX1" fmla="*/ 156295 w 937750"/>
              <a:gd name="connsiteY1" fmla="*/ 0 h 1441450"/>
              <a:gd name="connsiteX2" fmla="*/ 781455 w 937750"/>
              <a:gd name="connsiteY2" fmla="*/ 0 h 1441450"/>
              <a:gd name="connsiteX3" fmla="*/ 937750 w 937750"/>
              <a:gd name="connsiteY3" fmla="*/ 156295 h 1441450"/>
              <a:gd name="connsiteX4" fmla="*/ 937750 w 937750"/>
              <a:gd name="connsiteY4" fmla="*/ 1285155 h 1441450"/>
              <a:gd name="connsiteX5" fmla="*/ 781455 w 937750"/>
              <a:gd name="connsiteY5" fmla="*/ 1441450 h 1441450"/>
              <a:gd name="connsiteX6" fmla="*/ 156295 w 937750"/>
              <a:gd name="connsiteY6" fmla="*/ 1441450 h 1441450"/>
              <a:gd name="connsiteX7" fmla="*/ 0 w 937750"/>
              <a:gd name="connsiteY7" fmla="*/ 1285155 h 1441450"/>
              <a:gd name="connsiteX8" fmla="*/ 0 w 937750"/>
              <a:gd name="connsiteY8" fmla="*/ 156295 h 144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7750" h="1441450">
                <a:moveTo>
                  <a:pt x="0" y="156295"/>
                </a:moveTo>
                <a:cubicBezTo>
                  <a:pt x="0" y="69976"/>
                  <a:pt x="69976" y="0"/>
                  <a:pt x="156295" y="0"/>
                </a:cubicBezTo>
                <a:lnTo>
                  <a:pt x="781455" y="0"/>
                </a:lnTo>
                <a:cubicBezTo>
                  <a:pt x="867774" y="0"/>
                  <a:pt x="937750" y="69976"/>
                  <a:pt x="937750" y="156295"/>
                </a:cubicBezTo>
                <a:lnTo>
                  <a:pt x="937750" y="1285155"/>
                </a:lnTo>
                <a:cubicBezTo>
                  <a:pt x="937750" y="1371474"/>
                  <a:pt x="867774" y="1441450"/>
                  <a:pt x="781455" y="1441450"/>
                </a:cubicBezTo>
                <a:lnTo>
                  <a:pt x="156295" y="1441450"/>
                </a:lnTo>
                <a:cubicBezTo>
                  <a:pt x="69976" y="1441450"/>
                  <a:pt x="0" y="1371474"/>
                  <a:pt x="0" y="1285155"/>
                </a:cubicBezTo>
                <a:lnTo>
                  <a:pt x="0" y="15629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57" tIns="76257" rIns="76257" bIns="76257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600" dirty="0" smtClean="0">
                <a:solidFill>
                  <a:schemeClr val="tx1"/>
                </a:solidFill>
              </a:rPr>
              <a:t>Examen de Grado</a:t>
            </a:r>
            <a:endParaRPr lang="es-CL" sz="1600" dirty="0">
              <a:solidFill>
                <a:schemeClr val="tx1"/>
              </a:solidFill>
            </a:endParaRPr>
          </a:p>
        </p:txBody>
      </p:sp>
      <p:sp>
        <p:nvSpPr>
          <p:cNvPr id="37" name="5 Rectángulo redondeado"/>
          <p:cNvSpPr/>
          <p:nvPr/>
        </p:nvSpPr>
        <p:spPr>
          <a:xfrm>
            <a:off x="1475656" y="4113520"/>
            <a:ext cx="6048672" cy="135851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8" name="8 CuadroTexto"/>
          <p:cNvSpPr txBox="1"/>
          <p:nvPr/>
        </p:nvSpPr>
        <p:spPr>
          <a:xfrm>
            <a:off x="6490857" y="3426436"/>
            <a:ext cx="1031051" cy="3693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/>
        </p:spPr>
        <p:txBody>
          <a:bodyPr wrap="none" rtlCol="0">
            <a:spAutoFit/>
          </a:bodyPr>
          <a:lstStyle/>
          <a:p>
            <a:r>
              <a:rPr lang="es-CL" dirty="0" smtClean="0"/>
              <a:t>CC6908</a:t>
            </a:r>
            <a:endParaRPr lang="es-CL" dirty="0"/>
          </a:p>
        </p:txBody>
      </p:sp>
      <p:sp>
        <p:nvSpPr>
          <p:cNvPr id="39" name="7 CuadroTexto"/>
          <p:cNvSpPr txBox="1"/>
          <p:nvPr/>
        </p:nvSpPr>
        <p:spPr>
          <a:xfrm>
            <a:off x="6445481" y="5102706"/>
            <a:ext cx="1031051" cy="36933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/>
        </p:spPr>
        <p:txBody>
          <a:bodyPr wrap="none" rtlCol="0">
            <a:spAutoFit/>
          </a:bodyPr>
          <a:lstStyle/>
          <a:p>
            <a:r>
              <a:rPr lang="es-CL" dirty="0" smtClean="0"/>
              <a:t>CC6909</a:t>
            </a:r>
            <a:endParaRPr lang="es-CL" dirty="0"/>
          </a:p>
        </p:txBody>
      </p:sp>
      <p:sp>
        <p:nvSpPr>
          <p:cNvPr id="40" name="11 Flecha derecha"/>
          <p:cNvSpPr/>
          <p:nvPr/>
        </p:nvSpPr>
        <p:spPr>
          <a:xfrm rot="5400000">
            <a:off x="1958381" y="1912805"/>
            <a:ext cx="4003096" cy="4299188"/>
          </a:xfrm>
          <a:prstGeom prst="rightArrow">
            <a:avLst>
              <a:gd name="adj1" fmla="val 56045"/>
              <a:gd name="adj2" fmla="val 10901"/>
            </a:avLst>
          </a:prstGeom>
          <a:solidFill>
            <a:srgbClr val="C1D6FF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12 Forma libre"/>
          <p:cNvSpPr/>
          <p:nvPr/>
        </p:nvSpPr>
        <p:spPr>
          <a:xfrm>
            <a:off x="1814684" y="2099542"/>
            <a:ext cx="4299187" cy="356077"/>
          </a:xfrm>
          <a:custGeom>
            <a:avLst/>
            <a:gdLst>
              <a:gd name="connsiteX0" fmla="*/ 0 w 937750"/>
              <a:gd name="connsiteY0" fmla="*/ 156295 h 1441450"/>
              <a:gd name="connsiteX1" fmla="*/ 156295 w 937750"/>
              <a:gd name="connsiteY1" fmla="*/ 0 h 1441450"/>
              <a:gd name="connsiteX2" fmla="*/ 781455 w 937750"/>
              <a:gd name="connsiteY2" fmla="*/ 0 h 1441450"/>
              <a:gd name="connsiteX3" fmla="*/ 937750 w 937750"/>
              <a:gd name="connsiteY3" fmla="*/ 156295 h 1441450"/>
              <a:gd name="connsiteX4" fmla="*/ 937750 w 937750"/>
              <a:gd name="connsiteY4" fmla="*/ 1285155 h 1441450"/>
              <a:gd name="connsiteX5" fmla="*/ 781455 w 937750"/>
              <a:gd name="connsiteY5" fmla="*/ 1441450 h 1441450"/>
              <a:gd name="connsiteX6" fmla="*/ 156295 w 937750"/>
              <a:gd name="connsiteY6" fmla="*/ 1441450 h 1441450"/>
              <a:gd name="connsiteX7" fmla="*/ 0 w 937750"/>
              <a:gd name="connsiteY7" fmla="*/ 1285155 h 1441450"/>
              <a:gd name="connsiteX8" fmla="*/ 0 w 937750"/>
              <a:gd name="connsiteY8" fmla="*/ 156295 h 144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7750" h="1441450">
                <a:moveTo>
                  <a:pt x="0" y="156295"/>
                </a:moveTo>
                <a:cubicBezTo>
                  <a:pt x="0" y="69976"/>
                  <a:pt x="69976" y="0"/>
                  <a:pt x="156295" y="0"/>
                </a:cubicBezTo>
                <a:lnTo>
                  <a:pt x="781455" y="0"/>
                </a:lnTo>
                <a:cubicBezTo>
                  <a:pt x="867774" y="0"/>
                  <a:pt x="937750" y="69976"/>
                  <a:pt x="937750" y="156295"/>
                </a:cubicBezTo>
                <a:lnTo>
                  <a:pt x="937750" y="1285155"/>
                </a:lnTo>
                <a:cubicBezTo>
                  <a:pt x="937750" y="1371474"/>
                  <a:pt x="867774" y="1441450"/>
                  <a:pt x="781455" y="1441450"/>
                </a:cubicBezTo>
                <a:lnTo>
                  <a:pt x="156295" y="1441450"/>
                </a:lnTo>
                <a:cubicBezTo>
                  <a:pt x="69976" y="1441450"/>
                  <a:pt x="0" y="1371474"/>
                  <a:pt x="0" y="1285155"/>
                </a:cubicBezTo>
                <a:lnTo>
                  <a:pt x="0" y="15629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57" tIns="76257" rIns="76257" bIns="76257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600" u="sng" kern="1200" dirty="0" smtClean="0">
                <a:solidFill>
                  <a:schemeClr val="tx1"/>
                </a:solidFill>
              </a:rPr>
              <a:t>Propuesta de tema de memoria</a:t>
            </a:r>
            <a:endParaRPr lang="es-CL" sz="1600" u="sng" kern="1200" dirty="0">
              <a:solidFill>
                <a:schemeClr val="tx1"/>
              </a:solidFill>
            </a:endParaRPr>
          </a:p>
        </p:txBody>
      </p:sp>
      <p:sp>
        <p:nvSpPr>
          <p:cNvPr id="20" name="12 Forma libre"/>
          <p:cNvSpPr/>
          <p:nvPr/>
        </p:nvSpPr>
        <p:spPr>
          <a:xfrm>
            <a:off x="1814683" y="2519617"/>
            <a:ext cx="4299187" cy="356077"/>
          </a:xfrm>
          <a:custGeom>
            <a:avLst/>
            <a:gdLst>
              <a:gd name="connsiteX0" fmla="*/ 0 w 937750"/>
              <a:gd name="connsiteY0" fmla="*/ 156295 h 1441450"/>
              <a:gd name="connsiteX1" fmla="*/ 156295 w 937750"/>
              <a:gd name="connsiteY1" fmla="*/ 0 h 1441450"/>
              <a:gd name="connsiteX2" fmla="*/ 781455 w 937750"/>
              <a:gd name="connsiteY2" fmla="*/ 0 h 1441450"/>
              <a:gd name="connsiteX3" fmla="*/ 937750 w 937750"/>
              <a:gd name="connsiteY3" fmla="*/ 156295 h 1441450"/>
              <a:gd name="connsiteX4" fmla="*/ 937750 w 937750"/>
              <a:gd name="connsiteY4" fmla="*/ 1285155 h 1441450"/>
              <a:gd name="connsiteX5" fmla="*/ 781455 w 937750"/>
              <a:gd name="connsiteY5" fmla="*/ 1441450 h 1441450"/>
              <a:gd name="connsiteX6" fmla="*/ 156295 w 937750"/>
              <a:gd name="connsiteY6" fmla="*/ 1441450 h 1441450"/>
              <a:gd name="connsiteX7" fmla="*/ 0 w 937750"/>
              <a:gd name="connsiteY7" fmla="*/ 1285155 h 1441450"/>
              <a:gd name="connsiteX8" fmla="*/ 0 w 937750"/>
              <a:gd name="connsiteY8" fmla="*/ 156295 h 144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7750" h="1441450">
                <a:moveTo>
                  <a:pt x="0" y="156295"/>
                </a:moveTo>
                <a:cubicBezTo>
                  <a:pt x="0" y="69976"/>
                  <a:pt x="69976" y="0"/>
                  <a:pt x="156295" y="0"/>
                </a:cubicBezTo>
                <a:lnTo>
                  <a:pt x="781455" y="0"/>
                </a:lnTo>
                <a:cubicBezTo>
                  <a:pt x="867774" y="0"/>
                  <a:pt x="937750" y="69976"/>
                  <a:pt x="937750" y="156295"/>
                </a:cubicBezTo>
                <a:lnTo>
                  <a:pt x="937750" y="1285155"/>
                </a:lnTo>
                <a:cubicBezTo>
                  <a:pt x="937750" y="1371474"/>
                  <a:pt x="867774" y="1441450"/>
                  <a:pt x="781455" y="1441450"/>
                </a:cubicBezTo>
                <a:lnTo>
                  <a:pt x="156295" y="1441450"/>
                </a:lnTo>
                <a:cubicBezTo>
                  <a:pt x="69976" y="1441450"/>
                  <a:pt x="0" y="1371474"/>
                  <a:pt x="0" y="1285155"/>
                </a:cubicBezTo>
                <a:lnTo>
                  <a:pt x="0" y="15629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57" tIns="76257" rIns="76257" bIns="76257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600" dirty="0" smtClean="0">
                <a:solidFill>
                  <a:schemeClr val="tx1"/>
                </a:solidFill>
              </a:rPr>
              <a:t>Aprobación-Observaciones-Reprobación</a:t>
            </a:r>
            <a:endParaRPr lang="es-CL" sz="1600" dirty="0">
              <a:solidFill>
                <a:schemeClr val="tx1"/>
              </a:solidFill>
            </a:endParaRPr>
          </a:p>
        </p:txBody>
      </p:sp>
      <p:sp>
        <p:nvSpPr>
          <p:cNvPr id="31" name="12 Forma libre"/>
          <p:cNvSpPr/>
          <p:nvPr/>
        </p:nvSpPr>
        <p:spPr>
          <a:xfrm>
            <a:off x="1814683" y="2939692"/>
            <a:ext cx="4299187" cy="356077"/>
          </a:xfrm>
          <a:custGeom>
            <a:avLst/>
            <a:gdLst>
              <a:gd name="connsiteX0" fmla="*/ 0 w 937750"/>
              <a:gd name="connsiteY0" fmla="*/ 156295 h 1441450"/>
              <a:gd name="connsiteX1" fmla="*/ 156295 w 937750"/>
              <a:gd name="connsiteY1" fmla="*/ 0 h 1441450"/>
              <a:gd name="connsiteX2" fmla="*/ 781455 w 937750"/>
              <a:gd name="connsiteY2" fmla="*/ 0 h 1441450"/>
              <a:gd name="connsiteX3" fmla="*/ 937750 w 937750"/>
              <a:gd name="connsiteY3" fmla="*/ 156295 h 1441450"/>
              <a:gd name="connsiteX4" fmla="*/ 937750 w 937750"/>
              <a:gd name="connsiteY4" fmla="*/ 1285155 h 1441450"/>
              <a:gd name="connsiteX5" fmla="*/ 781455 w 937750"/>
              <a:gd name="connsiteY5" fmla="*/ 1441450 h 1441450"/>
              <a:gd name="connsiteX6" fmla="*/ 156295 w 937750"/>
              <a:gd name="connsiteY6" fmla="*/ 1441450 h 1441450"/>
              <a:gd name="connsiteX7" fmla="*/ 0 w 937750"/>
              <a:gd name="connsiteY7" fmla="*/ 1285155 h 1441450"/>
              <a:gd name="connsiteX8" fmla="*/ 0 w 937750"/>
              <a:gd name="connsiteY8" fmla="*/ 156295 h 144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7750" h="1441450">
                <a:moveTo>
                  <a:pt x="0" y="156295"/>
                </a:moveTo>
                <a:cubicBezTo>
                  <a:pt x="0" y="69976"/>
                  <a:pt x="69976" y="0"/>
                  <a:pt x="156295" y="0"/>
                </a:cubicBezTo>
                <a:lnTo>
                  <a:pt x="781455" y="0"/>
                </a:lnTo>
                <a:cubicBezTo>
                  <a:pt x="867774" y="0"/>
                  <a:pt x="937750" y="69976"/>
                  <a:pt x="937750" y="156295"/>
                </a:cubicBezTo>
                <a:lnTo>
                  <a:pt x="937750" y="1285155"/>
                </a:lnTo>
                <a:cubicBezTo>
                  <a:pt x="937750" y="1371474"/>
                  <a:pt x="867774" y="1441450"/>
                  <a:pt x="781455" y="1441450"/>
                </a:cubicBezTo>
                <a:lnTo>
                  <a:pt x="156295" y="1441450"/>
                </a:lnTo>
                <a:cubicBezTo>
                  <a:pt x="69976" y="1441450"/>
                  <a:pt x="0" y="1371474"/>
                  <a:pt x="0" y="1285155"/>
                </a:cubicBezTo>
                <a:lnTo>
                  <a:pt x="0" y="15629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57" tIns="76257" rIns="76257" bIns="76257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600" dirty="0">
                <a:solidFill>
                  <a:schemeClr val="tx1"/>
                </a:solidFill>
              </a:rPr>
              <a:t>Informe final del CC6908</a:t>
            </a:r>
          </a:p>
        </p:txBody>
      </p:sp>
      <p:sp>
        <p:nvSpPr>
          <p:cNvPr id="32" name="12 Forma libre"/>
          <p:cNvSpPr/>
          <p:nvPr/>
        </p:nvSpPr>
        <p:spPr>
          <a:xfrm>
            <a:off x="1814682" y="4176845"/>
            <a:ext cx="4299187" cy="356077"/>
          </a:xfrm>
          <a:custGeom>
            <a:avLst/>
            <a:gdLst>
              <a:gd name="connsiteX0" fmla="*/ 0 w 937750"/>
              <a:gd name="connsiteY0" fmla="*/ 156295 h 1441450"/>
              <a:gd name="connsiteX1" fmla="*/ 156295 w 937750"/>
              <a:gd name="connsiteY1" fmla="*/ 0 h 1441450"/>
              <a:gd name="connsiteX2" fmla="*/ 781455 w 937750"/>
              <a:gd name="connsiteY2" fmla="*/ 0 h 1441450"/>
              <a:gd name="connsiteX3" fmla="*/ 937750 w 937750"/>
              <a:gd name="connsiteY3" fmla="*/ 156295 h 1441450"/>
              <a:gd name="connsiteX4" fmla="*/ 937750 w 937750"/>
              <a:gd name="connsiteY4" fmla="*/ 1285155 h 1441450"/>
              <a:gd name="connsiteX5" fmla="*/ 781455 w 937750"/>
              <a:gd name="connsiteY5" fmla="*/ 1441450 h 1441450"/>
              <a:gd name="connsiteX6" fmla="*/ 156295 w 937750"/>
              <a:gd name="connsiteY6" fmla="*/ 1441450 h 1441450"/>
              <a:gd name="connsiteX7" fmla="*/ 0 w 937750"/>
              <a:gd name="connsiteY7" fmla="*/ 1285155 h 1441450"/>
              <a:gd name="connsiteX8" fmla="*/ 0 w 937750"/>
              <a:gd name="connsiteY8" fmla="*/ 156295 h 144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7750" h="1441450">
                <a:moveTo>
                  <a:pt x="0" y="156295"/>
                </a:moveTo>
                <a:cubicBezTo>
                  <a:pt x="0" y="69976"/>
                  <a:pt x="69976" y="0"/>
                  <a:pt x="156295" y="0"/>
                </a:cubicBezTo>
                <a:lnTo>
                  <a:pt x="781455" y="0"/>
                </a:lnTo>
                <a:cubicBezTo>
                  <a:pt x="867774" y="0"/>
                  <a:pt x="937750" y="69976"/>
                  <a:pt x="937750" y="156295"/>
                </a:cubicBezTo>
                <a:lnTo>
                  <a:pt x="937750" y="1285155"/>
                </a:lnTo>
                <a:cubicBezTo>
                  <a:pt x="937750" y="1371474"/>
                  <a:pt x="867774" y="1441450"/>
                  <a:pt x="781455" y="1441450"/>
                </a:cubicBezTo>
                <a:lnTo>
                  <a:pt x="156295" y="1441450"/>
                </a:lnTo>
                <a:cubicBezTo>
                  <a:pt x="69976" y="1441450"/>
                  <a:pt x="0" y="1371474"/>
                  <a:pt x="0" y="1285155"/>
                </a:cubicBezTo>
                <a:lnTo>
                  <a:pt x="0" y="156295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57" tIns="76257" rIns="76257" bIns="76257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600" dirty="0">
                <a:solidFill>
                  <a:schemeClr val="tx1"/>
                </a:solidFill>
              </a:rPr>
              <a:t>Desarrollo de la memoria</a:t>
            </a:r>
          </a:p>
        </p:txBody>
      </p:sp>
      <p:sp>
        <p:nvSpPr>
          <p:cNvPr id="33" name="12 Forma libre"/>
          <p:cNvSpPr/>
          <p:nvPr/>
        </p:nvSpPr>
        <p:spPr>
          <a:xfrm>
            <a:off x="1814681" y="4596920"/>
            <a:ext cx="4299187" cy="356077"/>
          </a:xfrm>
          <a:custGeom>
            <a:avLst/>
            <a:gdLst>
              <a:gd name="connsiteX0" fmla="*/ 0 w 937750"/>
              <a:gd name="connsiteY0" fmla="*/ 156295 h 1441450"/>
              <a:gd name="connsiteX1" fmla="*/ 156295 w 937750"/>
              <a:gd name="connsiteY1" fmla="*/ 0 h 1441450"/>
              <a:gd name="connsiteX2" fmla="*/ 781455 w 937750"/>
              <a:gd name="connsiteY2" fmla="*/ 0 h 1441450"/>
              <a:gd name="connsiteX3" fmla="*/ 937750 w 937750"/>
              <a:gd name="connsiteY3" fmla="*/ 156295 h 1441450"/>
              <a:gd name="connsiteX4" fmla="*/ 937750 w 937750"/>
              <a:gd name="connsiteY4" fmla="*/ 1285155 h 1441450"/>
              <a:gd name="connsiteX5" fmla="*/ 781455 w 937750"/>
              <a:gd name="connsiteY5" fmla="*/ 1441450 h 1441450"/>
              <a:gd name="connsiteX6" fmla="*/ 156295 w 937750"/>
              <a:gd name="connsiteY6" fmla="*/ 1441450 h 1441450"/>
              <a:gd name="connsiteX7" fmla="*/ 0 w 937750"/>
              <a:gd name="connsiteY7" fmla="*/ 1285155 h 1441450"/>
              <a:gd name="connsiteX8" fmla="*/ 0 w 937750"/>
              <a:gd name="connsiteY8" fmla="*/ 156295 h 144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7750" h="1441450">
                <a:moveTo>
                  <a:pt x="0" y="156295"/>
                </a:moveTo>
                <a:cubicBezTo>
                  <a:pt x="0" y="69976"/>
                  <a:pt x="69976" y="0"/>
                  <a:pt x="156295" y="0"/>
                </a:cubicBezTo>
                <a:lnTo>
                  <a:pt x="781455" y="0"/>
                </a:lnTo>
                <a:cubicBezTo>
                  <a:pt x="867774" y="0"/>
                  <a:pt x="937750" y="69976"/>
                  <a:pt x="937750" y="156295"/>
                </a:cubicBezTo>
                <a:lnTo>
                  <a:pt x="937750" y="1285155"/>
                </a:lnTo>
                <a:cubicBezTo>
                  <a:pt x="937750" y="1371474"/>
                  <a:pt x="867774" y="1441450"/>
                  <a:pt x="781455" y="1441450"/>
                </a:cubicBezTo>
                <a:lnTo>
                  <a:pt x="156295" y="1441450"/>
                </a:lnTo>
                <a:cubicBezTo>
                  <a:pt x="69976" y="1441450"/>
                  <a:pt x="0" y="1371474"/>
                  <a:pt x="0" y="1285155"/>
                </a:cubicBezTo>
                <a:lnTo>
                  <a:pt x="0" y="156295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57" tIns="76257" rIns="76257" bIns="76257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600" u="sng" dirty="0">
                <a:solidFill>
                  <a:schemeClr val="tx1"/>
                </a:solidFill>
              </a:rPr>
              <a:t>Entrega del informe final de memoria</a:t>
            </a:r>
          </a:p>
        </p:txBody>
      </p:sp>
      <p:sp>
        <p:nvSpPr>
          <p:cNvPr id="34" name="12 Forma libre"/>
          <p:cNvSpPr/>
          <p:nvPr/>
        </p:nvSpPr>
        <p:spPr>
          <a:xfrm>
            <a:off x="1814681" y="5016995"/>
            <a:ext cx="4299187" cy="356077"/>
          </a:xfrm>
          <a:custGeom>
            <a:avLst/>
            <a:gdLst>
              <a:gd name="connsiteX0" fmla="*/ 0 w 937750"/>
              <a:gd name="connsiteY0" fmla="*/ 156295 h 1441450"/>
              <a:gd name="connsiteX1" fmla="*/ 156295 w 937750"/>
              <a:gd name="connsiteY1" fmla="*/ 0 h 1441450"/>
              <a:gd name="connsiteX2" fmla="*/ 781455 w 937750"/>
              <a:gd name="connsiteY2" fmla="*/ 0 h 1441450"/>
              <a:gd name="connsiteX3" fmla="*/ 937750 w 937750"/>
              <a:gd name="connsiteY3" fmla="*/ 156295 h 1441450"/>
              <a:gd name="connsiteX4" fmla="*/ 937750 w 937750"/>
              <a:gd name="connsiteY4" fmla="*/ 1285155 h 1441450"/>
              <a:gd name="connsiteX5" fmla="*/ 781455 w 937750"/>
              <a:gd name="connsiteY5" fmla="*/ 1441450 h 1441450"/>
              <a:gd name="connsiteX6" fmla="*/ 156295 w 937750"/>
              <a:gd name="connsiteY6" fmla="*/ 1441450 h 1441450"/>
              <a:gd name="connsiteX7" fmla="*/ 0 w 937750"/>
              <a:gd name="connsiteY7" fmla="*/ 1285155 h 1441450"/>
              <a:gd name="connsiteX8" fmla="*/ 0 w 937750"/>
              <a:gd name="connsiteY8" fmla="*/ 156295 h 144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7750" h="1441450">
                <a:moveTo>
                  <a:pt x="0" y="156295"/>
                </a:moveTo>
                <a:cubicBezTo>
                  <a:pt x="0" y="69976"/>
                  <a:pt x="69976" y="0"/>
                  <a:pt x="156295" y="0"/>
                </a:cubicBezTo>
                <a:lnTo>
                  <a:pt x="781455" y="0"/>
                </a:lnTo>
                <a:cubicBezTo>
                  <a:pt x="867774" y="0"/>
                  <a:pt x="937750" y="69976"/>
                  <a:pt x="937750" y="156295"/>
                </a:cubicBezTo>
                <a:lnTo>
                  <a:pt x="937750" y="1285155"/>
                </a:lnTo>
                <a:cubicBezTo>
                  <a:pt x="937750" y="1371474"/>
                  <a:pt x="867774" y="1441450"/>
                  <a:pt x="781455" y="1441450"/>
                </a:cubicBezTo>
                <a:lnTo>
                  <a:pt x="156295" y="1441450"/>
                </a:lnTo>
                <a:cubicBezTo>
                  <a:pt x="69976" y="1441450"/>
                  <a:pt x="0" y="1371474"/>
                  <a:pt x="0" y="1285155"/>
                </a:cubicBezTo>
                <a:lnTo>
                  <a:pt x="0" y="156295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57" tIns="76257" rIns="76257" bIns="76257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600" dirty="0">
                <a:solidFill>
                  <a:schemeClr val="tx1"/>
                </a:solidFill>
              </a:rPr>
              <a:t>Evaluación: Nota</a:t>
            </a:r>
          </a:p>
        </p:txBody>
      </p:sp>
      <p:sp>
        <p:nvSpPr>
          <p:cNvPr id="41" name="12 Forma libre"/>
          <p:cNvSpPr/>
          <p:nvPr/>
        </p:nvSpPr>
        <p:spPr>
          <a:xfrm>
            <a:off x="1810336" y="3354808"/>
            <a:ext cx="4299187" cy="356077"/>
          </a:xfrm>
          <a:custGeom>
            <a:avLst/>
            <a:gdLst>
              <a:gd name="connsiteX0" fmla="*/ 0 w 937750"/>
              <a:gd name="connsiteY0" fmla="*/ 156295 h 1441450"/>
              <a:gd name="connsiteX1" fmla="*/ 156295 w 937750"/>
              <a:gd name="connsiteY1" fmla="*/ 0 h 1441450"/>
              <a:gd name="connsiteX2" fmla="*/ 781455 w 937750"/>
              <a:gd name="connsiteY2" fmla="*/ 0 h 1441450"/>
              <a:gd name="connsiteX3" fmla="*/ 937750 w 937750"/>
              <a:gd name="connsiteY3" fmla="*/ 156295 h 1441450"/>
              <a:gd name="connsiteX4" fmla="*/ 937750 w 937750"/>
              <a:gd name="connsiteY4" fmla="*/ 1285155 h 1441450"/>
              <a:gd name="connsiteX5" fmla="*/ 781455 w 937750"/>
              <a:gd name="connsiteY5" fmla="*/ 1441450 h 1441450"/>
              <a:gd name="connsiteX6" fmla="*/ 156295 w 937750"/>
              <a:gd name="connsiteY6" fmla="*/ 1441450 h 1441450"/>
              <a:gd name="connsiteX7" fmla="*/ 0 w 937750"/>
              <a:gd name="connsiteY7" fmla="*/ 1285155 h 1441450"/>
              <a:gd name="connsiteX8" fmla="*/ 0 w 937750"/>
              <a:gd name="connsiteY8" fmla="*/ 156295 h 144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7750" h="1441450">
                <a:moveTo>
                  <a:pt x="0" y="156295"/>
                </a:moveTo>
                <a:cubicBezTo>
                  <a:pt x="0" y="69976"/>
                  <a:pt x="69976" y="0"/>
                  <a:pt x="156295" y="0"/>
                </a:cubicBezTo>
                <a:lnTo>
                  <a:pt x="781455" y="0"/>
                </a:lnTo>
                <a:cubicBezTo>
                  <a:pt x="867774" y="0"/>
                  <a:pt x="937750" y="69976"/>
                  <a:pt x="937750" y="156295"/>
                </a:cubicBezTo>
                <a:lnTo>
                  <a:pt x="937750" y="1285155"/>
                </a:lnTo>
                <a:cubicBezTo>
                  <a:pt x="937750" y="1371474"/>
                  <a:pt x="867774" y="1441450"/>
                  <a:pt x="781455" y="1441450"/>
                </a:cubicBezTo>
                <a:lnTo>
                  <a:pt x="156295" y="1441450"/>
                </a:lnTo>
                <a:cubicBezTo>
                  <a:pt x="69976" y="1441450"/>
                  <a:pt x="0" y="1371474"/>
                  <a:pt x="0" y="1285155"/>
                </a:cubicBezTo>
                <a:lnTo>
                  <a:pt x="0" y="15629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57" tIns="76257" rIns="76257" bIns="76257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600" u="sng" dirty="0" smtClean="0">
                <a:solidFill>
                  <a:schemeClr val="tx1"/>
                </a:solidFill>
              </a:rPr>
              <a:t>Aprobación-Reprobación</a:t>
            </a:r>
            <a:endParaRPr lang="es-CL" sz="1600" u="sng" dirty="0">
              <a:solidFill>
                <a:schemeClr val="tx1"/>
              </a:solidFill>
            </a:endParaRPr>
          </a:p>
        </p:txBody>
      </p:sp>
      <p:pic>
        <p:nvPicPr>
          <p:cNvPr id="1026" name="Picture 2" descr="Image result for document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703" y="2080194"/>
            <a:ext cx="394771" cy="39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document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703" y="3335460"/>
            <a:ext cx="394771" cy="39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document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703" y="4577572"/>
            <a:ext cx="394771" cy="39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77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Propuesta de tema de memoria</a:t>
            </a:r>
            <a:endParaRPr lang="es-CL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566138" y="1700808"/>
            <a:ext cx="1260140" cy="576064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300" dirty="0" smtClean="0">
                <a:solidFill>
                  <a:schemeClr val="bg1"/>
                </a:solidFill>
              </a:rPr>
              <a:t>Inscribir CC6908</a:t>
            </a:r>
            <a:endParaRPr lang="es-CL" sz="1300" dirty="0">
              <a:solidFill>
                <a:schemeClr val="bg1"/>
              </a:solidFill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2752298" y="2705854"/>
            <a:ext cx="2887821" cy="590135"/>
            <a:chOff x="2771800" y="3137902"/>
            <a:chExt cx="3960440" cy="95896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8" name="7 Rectángulo"/>
            <p:cNvSpPr/>
            <p:nvPr/>
          </p:nvSpPr>
          <p:spPr>
            <a:xfrm>
              <a:off x="5004048" y="3137902"/>
              <a:ext cx="1728192" cy="936104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300" dirty="0" smtClean="0">
                  <a:solidFill>
                    <a:schemeClr val="bg1"/>
                  </a:solidFill>
                </a:rPr>
                <a:t>Seleccionar profesor guía</a:t>
              </a:r>
              <a:endParaRPr lang="es-CL" sz="1300" dirty="0">
                <a:solidFill>
                  <a:schemeClr val="bg1"/>
                </a:solidFill>
              </a:endParaRPr>
            </a:p>
          </p:txBody>
        </p:sp>
        <p:sp>
          <p:nvSpPr>
            <p:cNvPr id="9" name="8 Rectángulo"/>
            <p:cNvSpPr/>
            <p:nvPr/>
          </p:nvSpPr>
          <p:spPr>
            <a:xfrm>
              <a:off x="2771800" y="3160767"/>
              <a:ext cx="1728192" cy="936104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300" dirty="0" smtClean="0">
                  <a:solidFill>
                    <a:schemeClr val="bg1"/>
                  </a:solidFill>
                </a:rPr>
                <a:t>Seleccionar tema de memoria</a:t>
              </a:r>
              <a:endParaRPr lang="es-CL" sz="13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2" name="11 Conector recto"/>
          <p:cNvCxnSpPr/>
          <p:nvPr/>
        </p:nvCxnSpPr>
        <p:spPr>
          <a:xfrm>
            <a:off x="2699792" y="2492896"/>
            <a:ext cx="299283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2699792" y="3573016"/>
            <a:ext cx="299283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"/>
          <p:cNvSpPr/>
          <p:nvPr/>
        </p:nvSpPr>
        <p:spPr>
          <a:xfrm>
            <a:off x="3566138" y="3866453"/>
            <a:ext cx="1260140" cy="576064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300" dirty="0" smtClean="0">
                <a:solidFill>
                  <a:schemeClr val="bg1"/>
                </a:solidFill>
              </a:rPr>
              <a:t>Escribir propuesta</a:t>
            </a:r>
            <a:endParaRPr lang="es-CL" sz="1300" dirty="0">
              <a:solidFill>
                <a:schemeClr val="bg1"/>
              </a:solidFill>
            </a:endParaRPr>
          </a:p>
        </p:txBody>
      </p:sp>
      <p:sp>
        <p:nvSpPr>
          <p:cNvPr id="17" name="16 Rombo"/>
          <p:cNvSpPr/>
          <p:nvPr/>
        </p:nvSpPr>
        <p:spPr>
          <a:xfrm>
            <a:off x="3720280" y="4797152"/>
            <a:ext cx="951856" cy="864096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600" dirty="0">
              <a:solidFill>
                <a:schemeClr val="tx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794716" y="4941168"/>
            <a:ext cx="8029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000" dirty="0" smtClean="0">
                <a:solidFill>
                  <a:srgbClr val="002060"/>
                </a:solidFill>
              </a:rPr>
              <a:t>Profesor</a:t>
            </a:r>
          </a:p>
          <a:p>
            <a:pPr algn="ctr"/>
            <a:r>
              <a:rPr lang="es-CL" sz="1000" dirty="0" smtClean="0">
                <a:solidFill>
                  <a:srgbClr val="002060"/>
                </a:solidFill>
              </a:rPr>
              <a:t>guía aprueba</a:t>
            </a:r>
            <a:endParaRPr lang="es-CL" sz="1000" dirty="0">
              <a:solidFill>
                <a:srgbClr val="002060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5148064" y="4941168"/>
            <a:ext cx="1260140" cy="576064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300" dirty="0" smtClean="0">
                <a:solidFill>
                  <a:schemeClr val="bg1"/>
                </a:solidFill>
              </a:rPr>
              <a:t>Entregar propuesta firmada</a:t>
            </a:r>
            <a:endParaRPr lang="es-CL" sz="1300" dirty="0">
              <a:solidFill>
                <a:schemeClr val="bg1"/>
              </a:solidFill>
            </a:endParaRPr>
          </a:p>
        </p:txBody>
      </p:sp>
      <p:sp>
        <p:nvSpPr>
          <p:cNvPr id="20" name="19 Rombo"/>
          <p:cNvSpPr/>
          <p:nvPr/>
        </p:nvSpPr>
        <p:spPr>
          <a:xfrm>
            <a:off x="5302206" y="5661248"/>
            <a:ext cx="951856" cy="864096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600" dirty="0">
              <a:solidFill>
                <a:schemeClr val="tx1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376642" y="5892224"/>
            <a:ext cx="802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900" dirty="0" smtClean="0">
                <a:solidFill>
                  <a:srgbClr val="002060"/>
                </a:solidFill>
              </a:rPr>
              <a:t>Propuesta aprobada</a:t>
            </a:r>
            <a:endParaRPr lang="es-CL" sz="900" dirty="0">
              <a:solidFill>
                <a:srgbClr val="002060"/>
              </a:solidFill>
            </a:endParaRPr>
          </a:p>
        </p:txBody>
      </p:sp>
      <p:cxnSp>
        <p:nvCxnSpPr>
          <p:cNvPr id="24" name="23 Conector recto de flecha"/>
          <p:cNvCxnSpPr>
            <a:stCxn id="7" idx="2"/>
          </p:cNvCxnSpPr>
          <p:nvPr/>
        </p:nvCxnSpPr>
        <p:spPr>
          <a:xfrm>
            <a:off x="4196208" y="2276872"/>
            <a:ext cx="0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>
            <a:endCxn id="9" idx="0"/>
          </p:cNvCxnSpPr>
          <p:nvPr/>
        </p:nvCxnSpPr>
        <p:spPr>
          <a:xfrm>
            <a:off x="3382368" y="2492896"/>
            <a:ext cx="0" cy="22702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>
            <a:endCxn id="8" idx="0"/>
          </p:cNvCxnSpPr>
          <p:nvPr/>
        </p:nvCxnSpPr>
        <p:spPr>
          <a:xfrm>
            <a:off x="5010049" y="2492896"/>
            <a:ext cx="0" cy="21295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>
            <a:stCxn id="9" idx="2"/>
          </p:cNvCxnSpPr>
          <p:nvPr/>
        </p:nvCxnSpPr>
        <p:spPr>
          <a:xfrm>
            <a:off x="3382368" y="3295989"/>
            <a:ext cx="0" cy="27702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>
            <a:stCxn id="8" idx="2"/>
          </p:cNvCxnSpPr>
          <p:nvPr/>
        </p:nvCxnSpPr>
        <p:spPr>
          <a:xfrm>
            <a:off x="5010049" y="3281918"/>
            <a:ext cx="0" cy="29109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>
            <a:endCxn id="14" idx="0"/>
          </p:cNvCxnSpPr>
          <p:nvPr/>
        </p:nvCxnSpPr>
        <p:spPr>
          <a:xfrm>
            <a:off x="4196208" y="3573016"/>
            <a:ext cx="0" cy="2934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>
            <a:stCxn id="14" idx="2"/>
          </p:cNvCxnSpPr>
          <p:nvPr/>
        </p:nvCxnSpPr>
        <p:spPr>
          <a:xfrm>
            <a:off x="4196208" y="4442517"/>
            <a:ext cx="0" cy="3546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>
            <a:endCxn id="19" idx="1"/>
          </p:cNvCxnSpPr>
          <p:nvPr/>
        </p:nvCxnSpPr>
        <p:spPr>
          <a:xfrm>
            <a:off x="4672136" y="5229200"/>
            <a:ext cx="47592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>
            <a:stCxn id="19" idx="2"/>
            <a:endCxn id="20" idx="0"/>
          </p:cNvCxnSpPr>
          <p:nvPr/>
        </p:nvCxnSpPr>
        <p:spPr>
          <a:xfrm>
            <a:off x="5778134" y="5517232"/>
            <a:ext cx="0" cy="1440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angular"/>
          <p:cNvCxnSpPr>
            <a:endCxn id="14" idx="1"/>
          </p:cNvCxnSpPr>
          <p:nvPr/>
        </p:nvCxnSpPr>
        <p:spPr>
          <a:xfrm rot="10800000">
            <a:off x="3566138" y="4154486"/>
            <a:ext cx="154142" cy="1074715"/>
          </a:xfrm>
          <a:prstGeom prst="bentConnector3">
            <a:avLst>
              <a:gd name="adj1" fmla="val 248305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Rombo"/>
          <p:cNvSpPr/>
          <p:nvPr/>
        </p:nvSpPr>
        <p:spPr>
          <a:xfrm>
            <a:off x="2267744" y="5661248"/>
            <a:ext cx="951856" cy="864096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600" dirty="0">
              <a:solidFill>
                <a:schemeClr val="tx1"/>
              </a:solidFill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2342180" y="5909210"/>
            <a:ext cx="802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900" dirty="0" smtClean="0">
                <a:solidFill>
                  <a:srgbClr val="002060"/>
                </a:solidFill>
              </a:rPr>
              <a:t>Propuesta reprobada</a:t>
            </a:r>
            <a:endParaRPr lang="es-CL" sz="900" dirty="0">
              <a:solidFill>
                <a:srgbClr val="002060"/>
              </a:solidFill>
            </a:endParaRPr>
          </a:p>
        </p:txBody>
      </p:sp>
      <p:cxnSp>
        <p:nvCxnSpPr>
          <p:cNvPr id="47" name="46 Conector recto de flecha"/>
          <p:cNvCxnSpPr>
            <a:stCxn id="20" idx="1"/>
            <a:endCxn id="44" idx="3"/>
          </p:cNvCxnSpPr>
          <p:nvPr/>
        </p:nvCxnSpPr>
        <p:spPr>
          <a:xfrm flipH="1">
            <a:off x="3219600" y="6093296"/>
            <a:ext cx="208260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54 Elipse"/>
          <p:cNvSpPr/>
          <p:nvPr/>
        </p:nvSpPr>
        <p:spPr>
          <a:xfrm>
            <a:off x="2590280" y="1826822"/>
            <a:ext cx="324036" cy="32403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58" name="57 Grupo"/>
          <p:cNvGrpSpPr/>
          <p:nvPr/>
        </p:nvGrpSpPr>
        <p:grpSpPr>
          <a:xfrm>
            <a:off x="7452320" y="5931278"/>
            <a:ext cx="324036" cy="324036"/>
            <a:chOff x="7992380" y="1844824"/>
            <a:chExt cx="324036" cy="324036"/>
          </a:xfrm>
        </p:grpSpPr>
        <p:sp>
          <p:nvSpPr>
            <p:cNvPr id="56" name="55 Elipse"/>
            <p:cNvSpPr/>
            <p:nvPr/>
          </p:nvSpPr>
          <p:spPr>
            <a:xfrm>
              <a:off x="7992380" y="1844824"/>
              <a:ext cx="324036" cy="32403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7" name="56 Elipse"/>
            <p:cNvSpPr/>
            <p:nvPr/>
          </p:nvSpPr>
          <p:spPr>
            <a:xfrm>
              <a:off x="8035289" y="1880828"/>
              <a:ext cx="238218" cy="25202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59" name="58 Grupo"/>
          <p:cNvGrpSpPr/>
          <p:nvPr/>
        </p:nvGrpSpPr>
        <p:grpSpPr>
          <a:xfrm>
            <a:off x="1115616" y="5949280"/>
            <a:ext cx="324036" cy="324036"/>
            <a:chOff x="7992380" y="1844824"/>
            <a:chExt cx="324036" cy="324036"/>
          </a:xfrm>
        </p:grpSpPr>
        <p:sp>
          <p:nvSpPr>
            <p:cNvPr id="60" name="59 Elipse"/>
            <p:cNvSpPr/>
            <p:nvPr/>
          </p:nvSpPr>
          <p:spPr>
            <a:xfrm>
              <a:off x="7992380" y="1844824"/>
              <a:ext cx="324036" cy="32403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1" name="60 Elipse"/>
            <p:cNvSpPr/>
            <p:nvPr/>
          </p:nvSpPr>
          <p:spPr>
            <a:xfrm>
              <a:off x="8035289" y="1880828"/>
              <a:ext cx="238218" cy="25202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cxnSp>
        <p:nvCxnSpPr>
          <p:cNvPr id="63" name="62 Conector recto de flecha"/>
          <p:cNvCxnSpPr>
            <a:stCxn id="55" idx="6"/>
            <a:endCxn id="7" idx="1"/>
          </p:cNvCxnSpPr>
          <p:nvPr/>
        </p:nvCxnSpPr>
        <p:spPr>
          <a:xfrm>
            <a:off x="2914316" y="1988840"/>
            <a:ext cx="65182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 de flecha"/>
          <p:cNvCxnSpPr>
            <a:stCxn id="44" idx="1"/>
            <a:endCxn id="60" idx="6"/>
          </p:cNvCxnSpPr>
          <p:nvPr/>
        </p:nvCxnSpPr>
        <p:spPr>
          <a:xfrm flipH="1">
            <a:off x="1439652" y="6093296"/>
            <a:ext cx="828092" cy="1800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 de flecha"/>
          <p:cNvCxnSpPr>
            <a:stCxn id="20" idx="3"/>
            <a:endCxn id="56" idx="2"/>
          </p:cNvCxnSpPr>
          <p:nvPr/>
        </p:nvCxnSpPr>
        <p:spPr>
          <a:xfrm>
            <a:off x="6254062" y="6093296"/>
            <a:ext cx="119825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67 CuadroTexto"/>
          <p:cNvSpPr txBox="1"/>
          <p:nvPr/>
        </p:nvSpPr>
        <p:spPr>
          <a:xfrm>
            <a:off x="1763688" y="6114201"/>
            <a:ext cx="401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000" dirty="0" smtClean="0"/>
              <a:t>SI</a:t>
            </a:r>
            <a:endParaRPr lang="es-CL" sz="1000" dirty="0"/>
          </a:p>
        </p:txBody>
      </p:sp>
      <p:sp>
        <p:nvSpPr>
          <p:cNvPr id="69" name="68 CuadroTexto"/>
          <p:cNvSpPr txBox="1"/>
          <p:nvPr/>
        </p:nvSpPr>
        <p:spPr>
          <a:xfrm>
            <a:off x="1633965" y="4725144"/>
            <a:ext cx="1281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000" dirty="0" smtClean="0"/>
              <a:t>NO</a:t>
            </a:r>
            <a:br>
              <a:rPr lang="es-CL" sz="1000" dirty="0" smtClean="0"/>
            </a:br>
            <a:r>
              <a:rPr lang="es-CL" sz="1000" dirty="0" smtClean="0"/>
              <a:t>(Observaciones)</a:t>
            </a:r>
            <a:endParaRPr lang="es-CL" sz="1000" dirty="0"/>
          </a:p>
        </p:txBody>
      </p:sp>
      <p:sp>
        <p:nvSpPr>
          <p:cNvPr id="70" name="69 CuadroTexto"/>
          <p:cNvSpPr txBox="1"/>
          <p:nvPr/>
        </p:nvSpPr>
        <p:spPr>
          <a:xfrm>
            <a:off x="6390208" y="6114201"/>
            <a:ext cx="401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000" dirty="0" smtClean="0"/>
              <a:t>SI</a:t>
            </a:r>
            <a:endParaRPr lang="es-CL" sz="1000" dirty="0"/>
          </a:p>
        </p:txBody>
      </p:sp>
      <p:sp>
        <p:nvSpPr>
          <p:cNvPr id="71" name="70 CuadroTexto"/>
          <p:cNvSpPr txBox="1"/>
          <p:nvPr/>
        </p:nvSpPr>
        <p:spPr>
          <a:xfrm>
            <a:off x="3274357" y="5250106"/>
            <a:ext cx="401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000" dirty="0" smtClean="0"/>
              <a:t>NO</a:t>
            </a:r>
            <a:endParaRPr lang="es-CL" sz="1000" dirty="0"/>
          </a:p>
        </p:txBody>
      </p:sp>
      <p:sp>
        <p:nvSpPr>
          <p:cNvPr id="72" name="71 CuadroTexto"/>
          <p:cNvSpPr txBox="1"/>
          <p:nvPr/>
        </p:nvSpPr>
        <p:spPr>
          <a:xfrm>
            <a:off x="4659620" y="6114201"/>
            <a:ext cx="401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000" dirty="0" smtClean="0"/>
              <a:t>NO</a:t>
            </a:r>
            <a:endParaRPr lang="es-CL" sz="1000" dirty="0"/>
          </a:p>
        </p:txBody>
      </p:sp>
      <p:sp>
        <p:nvSpPr>
          <p:cNvPr id="73" name="72 CuadroTexto"/>
          <p:cNvSpPr txBox="1"/>
          <p:nvPr/>
        </p:nvSpPr>
        <p:spPr>
          <a:xfrm>
            <a:off x="4659620" y="5250106"/>
            <a:ext cx="401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000" dirty="0" smtClean="0"/>
              <a:t>SI</a:t>
            </a:r>
            <a:endParaRPr lang="es-CL" sz="1000" dirty="0"/>
          </a:p>
        </p:txBody>
      </p:sp>
      <p:cxnSp>
        <p:nvCxnSpPr>
          <p:cNvPr id="75" name="74 Conector angular"/>
          <p:cNvCxnSpPr>
            <a:stCxn id="44" idx="0"/>
            <a:endCxn id="14" idx="1"/>
          </p:cNvCxnSpPr>
          <p:nvPr/>
        </p:nvCxnSpPr>
        <p:spPr>
          <a:xfrm rot="5400000" flipH="1" flipV="1">
            <a:off x="2401524" y="4496634"/>
            <a:ext cx="1506763" cy="822466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82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4100" dirty="0"/>
              <a:t>Objetivos de Introducción al Trabajo de Título (CC6908)</a:t>
            </a:r>
            <a:endParaRPr lang="es-ES" sz="41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Comprobar la factibilidad del tema</a:t>
            </a:r>
          </a:p>
          <a:p>
            <a:r>
              <a:rPr lang="es-CL" dirty="0" smtClean="0"/>
              <a:t>Profundizar en el estudio teórico del área</a:t>
            </a:r>
          </a:p>
          <a:p>
            <a:r>
              <a:rPr lang="es-CL" dirty="0" smtClean="0"/>
              <a:t>Estudio y/o experimentación con distintas alternativas de solución</a:t>
            </a:r>
          </a:p>
          <a:p>
            <a:r>
              <a:rPr lang="es-CL" dirty="0" smtClean="0"/>
              <a:t>Empezar el trabajo de título</a:t>
            </a:r>
          </a:p>
          <a:p>
            <a:r>
              <a:rPr lang="es-CL" dirty="0" smtClean="0"/>
              <a:t>Planificación de los pasos a seguir en la realización de la memoria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C20A941-8B74-483F-99A6-CB12C39A7C78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Objetivos de Trabajo de Título (CC6909)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Desarrollar el trabajo planificado</a:t>
            </a:r>
          </a:p>
          <a:p>
            <a:pPr lvl="1"/>
            <a:r>
              <a:rPr lang="es-CL" dirty="0" smtClean="0"/>
              <a:t>Resolver el problema planteado</a:t>
            </a:r>
          </a:p>
          <a:p>
            <a:pPr lvl="1"/>
            <a:r>
              <a:rPr lang="es-CL" dirty="0" smtClean="0"/>
              <a:t>Aplicando la tecnología seleccionada</a:t>
            </a:r>
          </a:p>
          <a:p>
            <a:pPr lvl="1"/>
            <a:r>
              <a:rPr lang="es-CL" dirty="0" smtClean="0"/>
              <a:t>Siguiendo la metodología definida</a:t>
            </a:r>
          </a:p>
          <a:p>
            <a:pPr lvl="1"/>
            <a:r>
              <a:rPr lang="es-CL" dirty="0" smtClean="0"/>
              <a:t>Comprobando que se ha resuelto el problema</a:t>
            </a:r>
          </a:p>
          <a:p>
            <a:r>
              <a:rPr lang="es-CL" dirty="0" smtClean="0"/>
              <a:t>Escribir el informe final</a:t>
            </a:r>
          </a:p>
          <a:p>
            <a:pPr lvl="1"/>
            <a:r>
              <a:rPr lang="es-CL" dirty="0" smtClean="0"/>
              <a:t>Reportar toda la experiencia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C20A941-8B74-483F-99A6-CB12C39A7C78}" type="slidenum">
              <a:rPr lang="es-ES" smtClean="0"/>
              <a:pPr/>
              <a:t>9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29552</TotalTime>
  <Words>1418</Words>
  <Application>Microsoft Office PowerPoint</Application>
  <PresentationFormat>On-screen Show (4:3)</PresentationFormat>
  <Paragraphs>255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View</vt:lpstr>
      <vt:lpstr>Trabajo de Título: Hitos</vt:lpstr>
      <vt:lpstr>Proceso Estándar de Titulación</vt:lpstr>
      <vt:lpstr>¿Qué es una Memoria?</vt:lpstr>
      <vt:lpstr>Características del Problema</vt:lpstr>
      <vt:lpstr>Proceso</vt:lpstr>
      <vt:lpstr>Hitos del Proceso de Titulación</vt:lpstr>
      <vt:lpstr>Propuesta de tema de memoria</vt:lpstr>
      <vt:lpstr>Objetivos de Introducción al Trabajo de Título (CC6908)</vt:lpstr>
      <vt:lpstr>Objetivos de Trabajo de Título (CC6909)</vt:lpstr>
      <vt:lpstr>Doble Titulación</vt:lpstr>
      <vt:lpstr>Doble Titulación</vt:lpstr>
      <vt:lpstr>Doble Titulación:  dos especialidades</vt:lpstr>
      <vt:lpstr>Doble Titulación:  ingeniería y magíster en ciencias</vt:lpstr>
      <vt:lpstr>Doble Titulación:  ingeniería y magíster en ciencias</vt:lpstr>
      <vt:lpstr>Doble Titulación:  ingeniería y magíster en ciencias</vt:lpstr>
      <vt:lpstr>Otra opción: ingeniería, luego magíster en ciencias</vt:lpstr>
      <vt:lpstr>Reglamentos</vt:lpstr>
      <vt:lpstr>Plazos</vt:lpstr>
      <vt:lpstr>Créditos</vt:lpstr>
      <vt:lpstr>Aprobación Condicional</vt:lpstr>
      <vt:lpstr>Ucampus (I)</vt:lpstr>
      <vt:lpstr>Ucampus (II)</vt:lpstr>
      <vt:lpstr>Ucampus (III)</vt:lpstr>
      <vt:lpstr>Caminos Alternativos de Titulación</vt:lpstr>
      <vt:lpstr>Vía Rápida</vt:lpstr>
      <vt:lpstr>Prórroga (Excepcional)</vt:lpstr>
      <vt:lpstr>Recursos</vt:lpstr>
      <vt:lpstr>¿Cómo puedo resolver mi duda?</vt:lpstr>
      <vt:lpstr>Armadillo Lab: Recursos para mejorar la comunicación</vt:lpstr>
      <vt:lpstr>Próxima entrega</vt:lpstr>
      <vt:lpstr>Propuesta de Memoria: Proceso</vt:lpstr>
      <vt:lpstr>Propuesta de Memoria: Estructura</vt:lpstr>
      <vt:lpstr>Encontrar un tema</vt:lpstr>
      <vt:lpstr>Tema</vt:lpstr>
      <vt:lpstr>Estadísticas (Otoño 2019)</vt:lpstr>
      <vt:lpstr>Portal Titulación</vt:lpstr>
      <vt:lpstr>¿Con qué profesor trabajar?</vt:lpstr>
      <vt:lpstr>¡Mucha Suerte!</vt:lpstr>
    </vt:vector>
  </TitlesOfParts>
  <Company>U. de Chile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Memoria de Titulación: Hitos</dc:title>
  <dc:creator>cecilia</dc:creator>
  <cp:lastModifiedBy>aidhog</cp:lastModifiedBy>
  <cp:revision>840</cp:revision>
  <dcterms:created xsi:type="dcterms:W3CDTF">2009-10-16T12:16:16Z</dcterms:created>
  <dcterms:modified xsi:type="dcterms:W3CDTF">2023-03-16T06:09:00Z</dcterms:modified>
</cp:coreProperties>
</file>