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6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notesSlides/notesSlide18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9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0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1.xml" ContentType="application/vnd.openxmlformats-officedocument.presentationml.notesSlide+xml"/>
  <Override PartName="/ppt/tags/tag83.xml" ContentType="application/vnd.openxmlformats-officedocument.presentationml.tags+xml"/>
  <Override PartName="/ppt/notesSlides/notesSlide2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5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6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61"/>
  </p:notesMasterIdLst>
  <p:sldIdLst>
    <p:sldId id="528" r:id="rId3"/>
    <p:sldId id="1118" r:id="rId4"/>
    <p:sldId id="1343" r:id="rId5"/>
    <p:sldId id="1344" r:id="rId6"/>
    <p:sldId id="1345" r:id="rId7"/>
    <p:sldId id="1346" r:id="rId8"/>
    <p:sldId id="1199" r:id="rId9"/>
    <p:sldId id="1347" r:id="rId10"/>
    <p:sldId id="1348" r:id="rId11"/>
    <p:sldId id="1349" r:id="rId12"/>
    <p:sldId id="1351" r:id="rId13"/>
    <p:sldId id="1352" r:id="rId14"/>
    <p:sldId id="1353" r:id="rId15"/>
    <p:sldId id="1354" r:id="rId16"/>
    <p:sldId id="1361" r:id="rId17"/>
    <p:sldId id="1356" r:id="rId18"/>
    <p:sldId id="1357" r:id="rId19"/>
    <p:sldId id="1358" r:id="rId20"/>
    <p:sldId id="1359" r:id="rId21"/>
    <p:sldId id="1360" r:id="rId22"/>
    <p:sldId id="1362" r:id="rId23"/>
    <p:sldId id="1364" r:id="rId24"/>
    <p:sldId id="1363" r:id="rId25"/>
    <p:sldId id="1366" r:id="rId26"/>
    <p:sldId id="1365" r:id="rId27"/>
    <p:sldId id="1367" r:id="rId28"/>
    <p:sldId id="1368" r:id="rId29"/>
    <p:sldId id="1371" r:id="rId30"/>
    <p:sldId id="1372" r:id="rId31"/>
    <p:sldId id="1369" r:id="rId32"/>
    <p:sldId id="1370" r:id="rId33"/>
    <p:sldId id="1399" r:id="rId34"/>
    <p:sldId id="1373" r:id="rId35"/>
    <p:sldId id="1375" r:id="rId36"/>
    <p:sldId id="1376" r:id="rId37"/>
    <p:sldId id="1377" r:id="rId38"/>
    <p:sldId id="1379" r:id="rId39"/>
    <p:sldId id="1381" r:id="rId40"/>
    <p:sldId id="1374" r:id="rId41"/>
    <p:sldId id="1384" r:id="rId42"/>
    <p:sldId id="1382" r:id="rId43"/>
    <p:sldId id="1386" r:id="rId44"/>
    <p:sldId id="1387" r:id="rId45"/>
    <p:sldId id="1383" r:id="rId46"/>
    <p:sldId id="1388" r:id="rId47"/>
    <p:sldId id="1389" r:id="rId48"/>
    <p:sldId id="1391" r:id="rId49"/>
    <p:sldId id="1393" r:id="rId50"/>
    <p:sldId id="1394" r:id="rId51"/>
    <p:sldId id="1395" r:id="rId52"/>
    <p:sldId id="1396" r:id="rId53"/>
    <p:sldId id="1390" r:id="rId54"/>
    <p:sldId id="1403" r:id="rId55"/>
    <p:sldId id="1398" r:id="rId56"/>
    <p:sldId id="1400" r:id="rId57"/>
    <p:sldId id="1401" r:id="rId58"/>
    <p:sldId id="1402" r:id="rId59"/>
    <p:sldId id="651" r:id="rId6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75"/>
    <a:srgbClr val="FF5050"/>
    <a:srgbClr val="FFCC00"/>
    <a:srgbClr val="820069"/>
    <a:srgbClr val="117600"/>
    <a:srgbClr val="A80088"/>
    <a:srgbClr val="0000FF"/>
    <a:srgbClr val="C0009B"/>
    <a:srgbClr val="0D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8" autoAdjust="0"/>
    <p:restoredTop sz="86357" autoAdjust="0"/>
  </p:normalViewPr>
  <p:slideViewPr>
    <p:cSldViewPr>
      <p:cViewPr varScale="1">
        <p:scale>
          <a:sx n="79" d="100"/>
          <a:sy n="79" d="100"/>
        </p:scale>
        <p:origin x="62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20/11/2016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5301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00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01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5633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781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32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0549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162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8188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4681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68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4944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5525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578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3159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4062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7217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8137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2496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953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709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673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18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01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826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9970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306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503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3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E" noProof="0" dirty="0" smtClean="0"/>
              <a:t>Click to edit Master title style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noProof="0" dirty="0" smtClean="0"/>
              <a:t>Click to edit Master text styles</a:t>
            </a:r>
          </a:p>
          <a:p>
            <a:pPr lvl="1"/>
            <a:r>
              <a:rPr lang="en-IE" noProof="0" dirty="0" smtClean="0"/>
              <a:t>Second level</a:t>
            </a:r>
          </a:p>
          <a:p>
            <a:pPr lvl="2"/>
            <a:r>
              <a:rPr lang="en-IE" noProof="0" dirty="0" smtClean="0"/>
              <a:t>Third level</a:t>
            </a:r>
          </a:p>
          <a:p>
            <a:pPr lvl="3"/>
            <a:r>
              <a:rPr lang="en-IE" noProof="0" dirty="0" smtClean="0"/>
              <a:t>Fourth level</a:t>
            </a:r>
          </a:p>
          <a:p>
            <a:pPr lvl="4"/>
            <a:r>
              <a:rPr lang="en-IE" noProof="0" dirty="0" smtClean="0"/>
              <a:t>Fifth level</a:t>
            </a:r>
            <a:endParaRPr lang="en-I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noProof="0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IE" noProof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noProof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noProof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 noProof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8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07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3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5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93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90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76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76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6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7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3.xml"/><Relationship Id="rId7" Type="http://schemas.openxmlformats.org/officeDocument/2006/relationships/image" Target="../media/image2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26.xml"/><Relationship Id="rId7" Type="http://schemas.openxmlformats.org/officeDocument/2006/relationships/image" Target="../media/image2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9.xml"/><Relationship Id="rId7" Type="http://schemas.openxmlformats.org/officeDocument/2006/relationships/image" Target="../media/image2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2.xml"/><Relationship Id="rId7" Type="http://schemas.openxmlformats.org/officeDocument/2006/relationships/image" Target="../media/image2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4.xml"/><Relationship Id="rId7" Type="http://schemas.openxmlformats.org/officeDocument/2006/relationships/image" Target="../media/image3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7.xml"/><Relationship Id="rId7" Type="http://schemas.openxmlformats.org/officeDocument/2006/relationships/image" Target="../media/image9.gif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png"/><Relationship Id="rId4" Type="http://schemas.openxmlformats.org/officeDocument/2006/relationships/tags" Target="../tags/tag48.xml"/><Relationship Id="rId9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41.png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6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25.png"/><Relationship Id="rId5" Type="http://schemas.openxmlformats.org/officeDocument/2006/relationships/tags" Target="../tags/tag53.xml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tags" Target="../tags/tag52.xml"/><Relationship Id="rId9" Type="http://schemas.openxmlformats.org/officeDocument/2006/relationships/image" Target="../media/image9.gif"/><Relationship Id="rId1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57.xml"/><Relationship Id="rId7" Type="http://schemas.openxmlformats.org/officeDocument/2006/relationships/image" Target="../media/image45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49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5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5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5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75.xml"/><Relationship Id="rId7" Type="http://schemas.openxmlformats.org/officeDocument/2006/relationships/image" Target="../media/image6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78.xml"/><Relationship Id="rId7" Type="http://schemas.openxmlformats.org/officeDocument/2006/relationships/image" Target="../media/image41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6.png"/><Relationship Id="rId4" Type="http://schemas.openxmlformats.org/officeDocument/2006/relationships/tags" Target="../tags/tag79.xml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82.xml"/><Relationship Id="rId7" Type="http://schemas.openxmlformats.org/officeDocument/2006/relationships/image" Target="../media/image6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3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86.xml"/><Relationship Id="rId7" Type="http://schemas.openxmlformats.org/officeDocument/2006/relationships/image" Target="../media/image70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89.xml"/><Relationship Id="rId7" Type="http://schemas.openxmlformats.org/officeDocument/2006/relationships/image" Target="../media/image2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72.png"/><Relationship Id="rId3" Type="http://schemas.openxmlformats.org/officeDocument/2006/relationships/tags" Target="../tags/tag92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30.png"/><Relationship Id="rId5" Type="http://schemas.openxmlformats.org/officeDocument/2006/relationships/tags" Target="../tags/tag94.xml"/><Relationship Id="rId15" Type="http://schemas.openxmlformats.org/officeDocument/2006/relationships/image" Target="../media/image74.png"/><Relationship Id="rId10" Type="http://schemas.openxmlformats.org/officeDocument/2006/relationships/image" Target="../media/image27.png"/><Relationship Id="rId4" Type="http://schemas.openxmlformats.org/officeDocument/2006/relationships/tags" Target="../tags/tag93.xml"/><Relationship Id="rId9" Type="http://schemas.openxmlformats.org/officeDocument/2006/relationships/image" Target="../media/image9.gif"/><Relationship Id="rId1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8.xml"/><Relationship Id="rId7" Type="http://schemas.openxmlformats.org/officeDocument/2006/relationships/image" Target="../media/image2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image" Target="../media/image80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7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78.png"/><Relationship Id="rId5" Type="http://schemas.openxmlformats.org/officeDocument/2006/relationships/tags" Target="../tags/tag103.xml"/><Relationship Id="rId10" Type="http://schemas.openxmlformats.org/officeDocument/2006/relationships/image" Target="../media/image77.png"/><Relationship Id="rId4" Type="http://schemas.openxmlformats.org/officeDocument/2006/relationships/tags" Target="../tags/tag102.xml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b="1" noProof="0" dirty="0" smtClean="0"/>
              <a:t>CC6202-1</a:t>
            </a:r>
            <a:br>
              <a:rPr lang="en-IE" b="1" noProof="0" dirty="0" smtClean="0"/>
            </a:br>
            <a:r>
              <a:rPr lang="en-IE" b="1" cap="small" noProof="0" dirty="0" smtClean="0"/>
              <a:t>La Web de </a:t>
            </a:r>
            <a:r>
              <a:rPr lang="en-IE" b="1" cap="small" noProof="0" dirty="0" err="1" smtClean="0"/>
              <a:t>Datos</a:t>
            </a:r>
            <a:r>
              <a:rPr lang="en-IE" b="1" cap="small" noProof="0" dirty="0" smtClean="0"/>
              <a:t/>
            </a:r>
            <a:br>
              <a:rPr lang="en-IE" b="1" cap="small" noProof="0" dirty="0" smtClean="0"/>
            </a:br>
            <a:r>
              <a:rPr lang="en-IE" b="1" cap="small" noProof="0" dirty="0" smtClean="0"/>
              <a:t>Primavera </a:t>
            </a:r>
            <a:r>
              <a:rPr lang="en-IE" b="1" noProof="0" dirty="0" smtClean="0"/>
              <a:t>2016</a:t>
            </a:r>
            <a:br>
              <a:rPr lang="en-IE" b="1" noProof="0" dirty="0" smtClean="0"/>
            </a:br>
            <a:r>
              <a:rPr lang="en-IE" b="1" noProof="0" dirty="0" smtClean="0"/>
              <a:t/>
            </a:r>
            <a:br>
              <a:rPr lang="en-IE" b="1" noProof="0" dirty="0" smtClean="0"/>
            </a:br>
            <a:r>
              <a:rPr lang="en-IE" b="1" noProof="0" dirty="0" smtClean="0"/>
              <a:t>Lecture 10: RDB2RDF</a:t>
            </a:r>
            <a:endParaRPr lang="en-I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noProof="0" dirty="0" smtClean="0"/>
              <a:t>Aidan Hogan</a:t>
            </a:r>
          </a:p>
          <a:p>
            <a:r>
              <a:rPr lang="en-IE" noProof="0" dirty="0" smtClean="0"/>
              <a:t>aidhog@gmail.com</a:t>
            </a:r>
            <a:endParaRPr lang="en-IE" noProof="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</a:t>
            </a:r>
            <a:br>
              <a:rPr lang="en-IE" noProof="0" dirty="0" smtClean="0"/>
            </a:br>
            <a:r>
              <a:rPr lang="en-IE" noProof="0" dirty="0" smtClean="0"/>
              <a:t>relational Databases to RDF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76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40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Some relational tables about</a:t>
            </a:r>
            <a:r>
              <a:rPr lang="en-IE" noProof="0" dirty="0" smtClean="0"/>
              <a:t> planets …</a:t>
            </a:r>
            <a:endParaRPr lang="en-IE" noProof="0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20"/>
            <a:ext cx="4963397" cy="1866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95" y="3933590"/>
            <a:ext cx="3107240" cy="1688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3" y="3922635"/>
            <a:ext cx="3701701" cy="16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>
                <a:solidFill>
                  <a:schemeClr val="bg1">
                    <a:lumMod val="85000"/>
                  </a:schemeClr>
                </a:solidFill>
              </a:rPr>
              <a:t>Meanwhile on Pluto …</a:t>
            </a:r>
            <a:endParaRPr lang="en-IE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RDB2RDF?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4522" y="4343399"/>
            <a:ext cx="57837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How might we automatically convert this table to RDF?</a:t>
            </a:r>
            <a:endParaRPr lang="en-IE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</a:t>
            </a:r>
            <a:br>
              <a:rPr lang="en-IE" noProof="0" dirty="0" smtClean="0"/>
            </a:br>
            <a:r>
              <a:rPr lang="en-IE" noProof="0" dirty="0" smtClean="0"/>
              <a:t>THE DIRECT MAPPING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7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5152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5867400" y="5105400"/>
            <a:ext cx="3276600" cy="1758435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/>
              <a:t>Each table name is a </a:t>
            </a:r>
            <a:r>
              <a:rPr lang="en-US" sz="2100" dirty="0">
                <a:solidFill>
                  <a:srgbClr val="117600"/>
                </a:solidFill>
              </a:rPr>
              <a:t>t</a:t>
            </a:r>
            <a:r>
              <a:rPr lang="en-US" sz="2100" dirty="0" smtClean="0">
                <a:solidFill>
                  <a:srgbClr val="117600"/>
                </a:solidFill>
              </a:rPr>
              <a:t>ype</a:t>
            </a:r>
          </a:p>
          <a:p>
            <a:pPr marL="0" indent="0" algn="ctr">
              <a:buNone/>
            </a:pPr>
            <a:r>
              <a:rPr lang="en-US" sz="2100" dirty="0" smtClean="0"/>
              <a:t>Each row is a subject</a:t>
            </a:r>
          </a:p>
          <a:p>
            <a:pPr marL="0" indent="0" algn="ctr">
              <a:buNone/>
            </a:pPr>
            <a:r>
              <a:rPr lang="en-US" sz="2100" dirty="0" smtClean="0"/>
              <a:t>Each attribute a </a:t>
            </a:r>
            <a:r>
              <a:rPr lang="en-US" sz="2100" dirty="0" smtClean="0">
                <a:solidFill>
                  <a:srgbClr val="0070C0"/>
                </a:solidFill>
              </a:rPr>
              <a:t>predicate</a:t>
            </a:r>
          </a:p>
          <a:p>
            <a:pPr marL="0" indent="0" algn="ctr">
              <a:buNone/>
            </a:pPr>
            <a:r>
              <a:rPr lang="en-US" sz="2100" dirty="0" smtClean="0"/>
              <a:t>Each value an object</a:t>
            </a:r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-1607" y="6472386"/>
            <a:ext cx="57837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But what about RDF terms (IRIs/literals/blank nodes)?</a:t>
            </a:r>
            <a:endParaRPr lang="en-IE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Rows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9200" y="3505200"/>
            <a:ext cx="7820648" cy="3352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2064078" y="3551327"/>
            <a:ext cx="66334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How can we identify Row1?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15" name="Content Placeholder 6 2 1"/>
          <p:cNvSpPr txBox="1">
            <a:spLocks/>
          </p:cNvSpPr>
          <p:nvPr/>
        </p:nvSpPr>
        <p:spPr>
          <a:xfrm>
            <a:off x="2064078" y="3920659"/>
            <a:ext cx="6633412" cy="1758434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If the table has a </a:t>
            </a:r>
            <a:r>
              <a:rPr lang="en-US" sz="2100" dirty="0" smtClean="0">
                <a:solidFill>
                  <a:srgbClr val="0070C0"/>
                </a:solidFill>
              </a:rPr>
              <a:t>primary key </a:t>
            </a:r>
            <a:r>
              <a:rPr lang="en-US" sz="2100" dirty="0" smtClean="0"/>
              <a:t>(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err="1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18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pk1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=</a:t>
            </a:r>
            <a:r>
              <a:rPr lang="en-US" sz="1800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v1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  <a:r>
              <a:rPr lang="en-US" sz="18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pk2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=</a:t>
            </a:r>
            <a:r>
              <a:rPr lang="en-US" sz="1800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v2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;...;</a:t>
            </a:r>
            <a:r>
              <a:rPr lang="en-US" sz="18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pkn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=</a:t>
            </a:r>
            <a:r>
              <a:rPr lang="en-US" sz="1800" dirty="0" err="1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vn</a:t>
            </a:r>
            <a:endParaRPr lang="en-US" sz="1800" dirty="0" smtClean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cs typeface="Segoe UI Semilight" panose="020B0402040204020203" pitchFamily="34" charset="0"/>
              </a:rPr>
              <a:t>(Base IRI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ex.org/</a:t>
            </a:r>
            <a:r>
              <a:rPr lang="en-US" sz="1800" dirty="0" smtClean="0">
                <a:cs typeface="Segoe UI Semilight" panose="020B0402040204020203" pitchFamily="34" charset="0"/>
              </a:rPr>
              <a:t> given as input)</a:t>
            </a:r>
            <a:endParaRPr lang="en-US" sz="1800" dirty="0" smtClean="0"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 smtClean="0"/>
          </a:p>
          <a:p>
            <a:r>
              <a:rPr lang="en-US" sz="2100" dirty="0" smtClean="0"/>
              <a:t>If not: use a fresh blank node.</a:t>
            </a:r>
            <a:endParaRPr lang="en-US" sz="2100" dirty="0"/>
          </a:p>
        </p:txBody>
      </p:sp>
      <p:sp>
        <p:nvSpPr>
          <p:cNvPr id="17" name="TextBox 16"/>
          <p:cNvSpPr txBox="1"/>
          <p:nvPr/>
        </p:nvSpPr>
        <p:spPr>
          <a:xfrm>
            <a:off x="2064078" y="5943600"/>
            <a:ext cx="663341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So Row1 would be …?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2064078" y="6305203"/>
            <a:ext cx="6633412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22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name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=</a:t>
            </a:r>
            <a:r>
              <a:rPr lang="en-US" sz="2200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388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Tables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39" y="3429000"/>
            <a:ext cx="7980961" cy="3429000"/>
            <a:chOff x="629639" y="3429000"/>
            <a:chExt cx="7980961" cy="3429000"/>
          </a:xfrm>
        </p:grpSpPr>
        <p:sp>
          <p:nvSpPr>
            <p:cNvPr id="12" name="Rectangle 11"/>
            <p:cNvSpPr/>
            <p:nvPr/>
          </p:nvSpPr>
          <p:spPr>
            <a:xfrm>
              <a:off x="629639" y="3505200"/>
              <a:ext cx="2494561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2400" y="3429000"/>
              <a:ext cx="4648200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38300" y="4114800"/>
              <a:ext cx="4648200" cy="27432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How can we identify the table?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20" name="Content Placeholder 6 2"/>
          <p:cNvSpPr txBox="1">
            <a:spLocks/>
          </p:cNvSpPr>
          <p:nvPr/>
        </p:nvSpPr>
        <p:spPr>
          <a:xfrm>
            <a:off x="4191000" y="4120803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Planet</a:t>
            </a:r>
            <a:endParaRPr lang="en-US" sz="2200" dirty="0" smtClean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PREVIOUSLY …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63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Columns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9640" y="3774091"/>
            <a:ext cx="8057160" cy="3023932"/>
            <a:chOff x="629640" y="3774091"/>
            <a:chExt cx="805716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1160441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1688" y="5532526"/>
              <a:ext cx="6895112" cy="126549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91688" y="3774092"/>
              <a:ext cx="6895112" cy="1483708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5257801"/>
              <a:ext cx="1828800" cy="27472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61512" y="5257800"/>
              <a:ext cx="3925288" cy="27472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How can we identify the columns/attributes?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91000" y="4120803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ring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4191000" y="4658817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dist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361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Values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40" y="3774091"/>
            <a:ext cx="8127530" cy="3023932"/>
            <a:chOff x="629640" y="3774091"/>
            <a:chExt cx="812753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2418360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83185" y="4690279"/>
              <a:ext cx="5638800" cy="21077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0" y="3774092"/>
              <a:ext cx="5638800" cy="46759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97585" y="4248723"/>
              <a:ext cx="4759585" cy="44155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How can we identify values?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91000" y="4120803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Mercury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4180310" y="4692073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0.39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xsd:float</a:t>
            </a:r>
            <a:endParaRPr lang="en-US" sz="22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3"/>
          <p:cNvSpPr txBox="1">
            <a:spLocks/>
          </p:cNvSpPr>
          <p:nvPr/>
        </p:nvSpPr>
        <p:spPr>
          <a:xfrm>
            <a:off x="4180310" y="5324629"/>
            <a:ext cx="4506490" cy="36933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false</a:t>
            </a:r>
            <a:r>
              <a:rPr lang="en-US" sz="2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xsd:boolean</a:t>
            </a:r>
            <a:endParaRPr lang="en-US" sz="22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Final RDF</a:t>
            </a:r>
            <a:endParaRPr lang="en-IE" noProof="0" dirty="0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Multiple Tables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7"/>
            <a:ext cx="8770639" cy="21590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4399" y="5791200"/>
            <a:ext cx="419002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Anything missing here</a:t>
            </a:r>
            <a:r>
              <a:rPr lang="en-IE" i="1" dirty="0" smtClean="0">
                <a:solidFill>
                  <a:prstClr val="black"/>
                </a:solidFill>
              </a:rPr>
              <a:t>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42" name="Content Placeholder 6 2"/>
          <p:cNvSpPr txBox="1">
            <a:spLocks/>
          </p:cNvSpPr>
          <p:nvPr/>
        </p:nvSpPr>
        <p:spPr>
          <a:xfrm>
            <a:off x="4724399" y="6160532"/>
            <a:ext cx="4198643" cy="63566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cs typeface="Segoe UI Semilight" panose="020B0402040204020203" pitchFamily="34" charset="0"/>
              </a:rPr>
              <a:t>Assume </a:t>
            </a:r>
            <a:r>
              <a:rPr lang="en-US" sz="2200" dirty="0" err="1" smtClean="0">
                <a:solidFill>
                  <a:srgbClr val="0070C0"/>
                </a:solidFill>
                <a:cs typeface="Segoe UI Semilight" panose="020B0402040204020203" pitchFamily="34" charset="0"/>
              </a:rPr>
              <a:t>pname</a:t>
            </a:r>
            <a:r>
              <a:rPr lang="en-US" sz="2200" dirty="0" smtClean="0">
                <a:cs typeface="Segoe UI Semilight" panose="020B0402040204020203" pitchFamily="34" charset="0"/>
              </a:rPr>
              <a:t> is a foreign key</a:t>
            </a:r>
          </a:p>
          <a:p>
            <a:pPr marL="57150" indent="0" algn="ctr">
              <a:buNone/>
            </a:pPr>
            <a:r>
              <a:rPr lang="en-US" sz="2200" dirty="0" smtClean="0">
                <a:cs typeface="Segoe UI Semilight" panose="020B0402040204020203" pitchFamily="34" charset="0"/>
              </a:rPr>
              <a:t>to </a:t>
            </a:r>
            <a:r>
              <a:rPr lang="en-US" sz="2200" dirty="0" smtClean="0">
                <a:solidFill>
                  <a:srgbClr val="00B050"/>
                </a:solidFill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cs typeface="Segoe UI Semilight" panose="020B0402040204020203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cs typeface="Segoe UI Semilight" panose="020B0402040204020203" pitchFamily="34" charset="0"/>
              </a:rPr>
              <a:t>name</a:t>
            </a:r>
            <a:r>
              <a:rPr lang="en-US" sz="2200" dirty="0" smtClean="0">
                <a:cs typeface="Segoe UI Semilight" panose="020B0402040204020203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242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796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6" name="Content Placeholder 6 2"/>
          <p:cNvSpPr txBox="1">
            <a:spLocks/>
          </p:cNvSpPr>
          <p:nvPr/>
        </p:nvSpPr>
        <p:spPr>
          <a:xfrm>
            <a:off x="2064078" y="5334000"/>
            <a:ext cx="6633412" cy="15240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If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1</a:t>
            </a:r>
            <a:r>
              <a:rPr lang="en-US" sz="2100" dirty="0" smtClean="0"/>
              <a:t> has a foreign key to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sz="2100" dirty="0" smtClean="0">
                <a:solidFill>
                  <a:srgbClr val="0070C0"/>
                </a:solidFill>
              </a:rPr>
              <a:t>: </a:t>
            </a:r>
            <a:r>
              <a:rPr lang="en-US" sz="2100" dirty="0" smtClean="0"/>
              <a:t>(</a:t>
            </a:r>
            <a:r>
              <a:rPr lang="en-US" sz="2100" dirty="0" smtClean="0">
                <a:solidFill>
                  <a:srgbClr val="0070C0"/>
                </a:solidFill>
              </a:rPr>
              <a:t>f</a:t>
            </a:r>
            <a:r>
              <a:rPr lang="en-US" sz="2100" dirty="0" smtClean="0">
                <a:solidFill>
                  <a:srgbClr val="0070C0"/>
                </a:solidFill>
              </a:rPr>
              <a:t>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dirty="0" err="1" smtClean="0">
                <a:solidFill>
                  <a:srgbClr val="0070C0"/>
                </a:solidFill>
              </a:rPr>
              <a:t>f</a:t>
            </a:r>
            <a:r>
              <a:rPr lang="en-US" sz="2100" dirty="0" err="1" smtClean="0">
                <a:solidFill>
                  <a:srgbClr val="0070C0"/>
                </a:solidFill>
              </a:rPr>
              <a:t>k</a:t>
            </a:r>
            <a:r>
              <a:rPr lang="en-US" sz="21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T1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#ref-</a:t>
            </a:r>
            <a:r>
              <a:rPr lang="en-US" sz="18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fk1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;</a:t>
            </a:r>
            <a:r>
              <a:rPr lang="en-US" sz="18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fk2</a:t>
            </a:r>
            <a:endParaRPr lang="en-US" sz="1800" dirty="0" smtClean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cs typeface="Segoe UI Semilight" panose="020B0402040204020203" pitchFamily="34" charset="0"/>
              </a:rPr>
              <a:t>(Base IRI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cs typeface="Segoe UI Semilight" panose="020B0402040204020203" pitchFamily="34" charset="0"/>
              </a:rPr>
              <a:t> given as input)</a:t>
            </a:r>
            <a:endParaRPr lang="en-US" sz="1800" dirty="0" smtClean="0"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US" sz="2100" dirty="0" smtClean="0"/>
              <a:t>Example: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ex.org/</a:t>
            </a:r>
            <a:r>
              <a:rPr lang="en-US" sz="2400" dirty="0" smtClean="0">
                <a:solidFill>
                  <a:srgbClr val="00B05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Moon</a:t>
            </a:r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#ref-</a:t>
            </a:r>
            <a:r>
              <a:rPr lang="en-US" sz="240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name</a:t>
            </a: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325153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5791200"/>
            <a:ext cx="421590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Anything else missing here</a:t>
            </a:r>
            <a:r>
              <a:rPr lang="en-IE" i="1" dirty="0" smtClean="0">
                <a:solidFill>
                  <a:prstClr val="black"/>
                </a:solidFill>
              </a:rPr>
              <a:t>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4722791" y="6160532"/>
            <a:ext cx="4217517" cy="3810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cs typeface="Segoe UI Semilight" panose="020B0402040204020203" pitchFamily="34" charset="0"/>
              </a:rPr>
              <a:t>What should we do with </a:t>
            </a:r>
            <a:r>
              <a:rPr lang="en-US" sz="210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/>
              <a:t> (</a:t>
            </a:r>
            <a:r>
              <a:rPr lang="en-GB" sz="2400" dirty="0" smtClean="0"/>
              <a:t>⊥)??</a:t>
            </a: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262545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</a:t>
            </a:r>
            <a:r>
              <a:rPr lang="en-IE" sz="3200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IE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noProof="0" dirty="0" smtClean="0"/>
              <a:t>(⊥)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4038601" y="5663250"/>
            <a:ext cx="4901708" cy="878282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cs typeface="Segoe UI Semilight" panose="020B0402040204020203" pitchFamily="34" charset="0"/>
              </a:rPr>
              <a:t>No triples generated for </a:t>
            </a:r>
            <a:r>
              <a:rPr lang="en-US" sz="210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/>
              <a:t> (</a:t>
            </a:r>
            <a:r>
              <a:rPr lang="en-GB" sz="2400" dirty="0" smtClean="0"/>
              <a:t>⊥).</a:t>
            </a:r>
          </a:p>
          <a:p>
            <a:pPr marL="0" indent="0" algn="ctr">
              <a:buNone/>
            </a:pPr>
            <a:r>
              <a:rPr lang="en-US" sz="1900" dirty="0" smtClean="0"/>
              <a:t>(Semantics of NULL not compatible with RDF)</a:t>
            </a:r>
            <a:endParaRPr 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3545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Information Preservation</a:t>
            </a:r>
            <a:endParaRPr lang="en-IE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219200"/>
            <a:ext cx="75628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Query Preservation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31" y="1447800"/>
            <a:ext cx="7348538" cy="440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RDF: Proposed model for a Web of Data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41" y="4369571"/>
            <a:ext cx="6573435" cy="20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Customisation?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5791200"/>
            <a:ext cx="421590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What if we want to customise the mapping, e.g., to create a node for people</a:t>
            </a:r>
            <a:r>
              <a:rPr lang="en-IE" i="1" dirty="0" smtClean="0">
                <a:solidFill>
                  <a:prstClr val="black"/>
                </a:solidFill>
              </a:rPr>
              <a:t>?</a:t>
            </a:r>
            <a:endParaRPr lang="en-IE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</a:t>
            </a:r>
            <a:br>
              <a:rPr lang="en-IE" noProof="0" dirty="0" smtClean="0"/>
            </a:br>
            <a:r>
              <a:rPr lang="en-IE" noProof="0" dirty="0" smtClean="0"/>
              <a:t>CUSTOM RDB2RDF MAPPINGS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1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57212"/>
            <a:ext cx="77152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In a nutshell</a:t>
            </a:r>
            <a:endParaRPr lang="en-IE" noProof="0" dirty="0"/>
          </a:p>
        </p:txBody>
      </p:sp>
      <p:sp>
        <p:nvSpPr>
          <p:cNvPr id="9" name="Can 8"/>
          <p:cNvSpPr/>
          <p:nvPr/>
        </p:nvSpPr>
        <p:spPr>
          <a:xfrm>
            <a:off x="685800" y="2567317"/>
            <a:ext cx="1676400" cy="1587500"/>
          </a:xfrm>
          <a:prstGeom prst="can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RDB</a:t>
            </a:r>
            <a:endParaRPr lang="en-GB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90800" y="2514600"/>
            <a:ext cx="5845971" cy="1640217"/>
            <a:chOff x="2590800" y="2514600"/>
            <a:chExt cx="5845971" cy="16402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530805"/>
              <a:ext cx="1502571" cy="1624012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590800" y="3200400"/>
              <a:ext cx="4191000" cy="4722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olded Corner 11"/>
            <p:cNvSpPr/>
            <p:nvPr/>
          </p:nvSpPr>
          <p:spPr>
            <a:xfrm>
              <a:off x="3848100" y="2514600"/>
              <a:ext cx="1600200" cy="1600200"/>
            </a:xfrm>
            <a:prstGeom prst="foldedCorner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2400" b="1" dirty="0" smtClean="0"/>
                <a:t>R2RML</a:t>
              </a:r>
            </a:p>
            <a:p>
              <a:pPr algn="ctr"/>
              <a:r>
                <a:rPr lang="es-CL" sz="2400" b="1" dirty="0" err="1" smtClean="0"/>
                <a:t>Mapping</a:t>
              </a:r>
              <a:endParaRPr lang="en-GB" sz="24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1" y="5791200"/>
            <a:ext cx="58923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What should we use to specify this R2RML mapping?</a:t>
            </a:r>
            <a:endParaRPr lang="en-IE" i="1" dirty="0" smtClean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01123"/>
            <a:ext cx="800100" cy="8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2" grpId="0" animBg="1"/>
      <p:bldP spid="23" grpId="0" animBg="1"/>
      <p:bldP spid="24" grpId="0" animBg="1"/>
      <p:bldP spid="17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Selecting a Logical Table</a:t>
            </a:r>
            <a:endParaRPr lang="en-IE" noProof="0" dirty="0">
              <a:solidFill>
                <a:srgbClr val="820069"/>
              </a:solidFill>
            </a:endParaRPr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793" y="3024001"/>
            <a:ext cx="8993207" cy="3834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3363362"/>
            <a:ext cx="4727599" cy="8769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4648200"/>
            <a:ext cx="5795658" cy="20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371600" y="1151503"/>
            <a:ext cx="7772400" cy="5652532"/>
            <a:chOff x="1371600" y="1151503"/>
            <a:chExt cx="7772400" cy="5652532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70500" y="4582341"/>
              <a:ext cx="3873500" cy="222169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1" y="1295401"/>
              <a:ext cx="4722128" cy="24953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397" y="4823637"/>
              <a:ext cx="3588244" cy="1438594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Example with SQL Query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83767" y="3422404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391399" y="5410200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669796" y="5633786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559344" y="5836215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56594" y="6062469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62201" y="1991538"/>
            <a:ext cx="4719633" cy="889062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9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Maps—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>
              <a:solidFill>
                <a:srgbClr val="FFCC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3130" y="3329616"/>
            <a:ext cx="4524670" cy="175585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33130" y="4416988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33130" y="4629089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33130" y="5466261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33130" y="5680546"/>
            <a:ext cx="5360022" cy="17254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733130" y="3559078"/>
            <a:ext cx="4524670" cy="160983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 2 1"/>
          <p:cNvSpPr txBox="1">
            <a:spLocks/>
          </p:cNvSpPr>
          <p:nvPr/>
        </p:nvSpPr>
        <p:spPr>
          <a:xfrm>
            <a:off x="876300" y="4953000"/>
            <a:ext cx="72009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914400" y="3322122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4" name="Content Placeholder 6 2 3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Maps—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47801"/>
            <a:ext cx="4946059" cy="883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3085420"/>
            <a:ext cx="3980651" cy="885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5742"/>
            <a:ext cx="7395310" cy="8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RDF: Proposed model for a Web of Data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41" y="4369571"/>
            <a:ext cx="6573435" cy="20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694522" y="3984859"/>
            <a:ext cx="5783768" cy="41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900" dirty="0" smtClean="0">
                <a:solidFill>
                  <a:srgbClr val="FF0000"/>
                </a:solidFill>
              </a:rPr>
              <a:t>Most legacy data on the Web not in RDF!!</a:t>
            </a:r>
            <a:endParaRPr lang="en-IE" sz="16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2743200"/>
            <a:ext cx="57837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But where should this RDF come from?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522" y="5094208"/>
            <a:ext cx="57837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So what legacy formats are common on the Web?</a:t>
            </a:r>
          </a:p>
        </p:txBody>
      </p:sp>
    </p:spTree>
    <p:extLst>
      <p:ext uri="{BB962C8B-B14F-4D97-AF65-F5344CB8AC3E}">
        <p14:creationId xmlns:p14="http://schemas.microsoft.com/office/powerpoint/2010/main" val="34528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914400" y="4392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914400" y="3048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Maps—</a:t>
            </a:r>
            <a:r>
              <a:rPr lang="en-IE" noProof="0" dirty="0" smtClean="0">
                <a:solidFill>
                  <a:srgbClr val="FFCC00"/>
                </a:solidFill>
              </a:rPr>
              <a:t>Constants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799"/>
            <a:ext cx="4945594" cy="882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2783320"/>
            <a:ext cx="2933849" cy="88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22915"/>
            <a:ext cx="4417560" cy="8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 2 1 1"/>
          <p:cNvSpPr txBox="1">
            <a:spLocks/>
          </p:cNvSpPr>
          <p:nvPr/>
        </p:nvSpPr>
        <p:spPr>
          <a:xfrm>
            <a:off x="914398" y="6064523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67" name="Content Placeholder 6 2 1 2"/>
          <p:cNvSpPr txBox="1">
            <a:spLocks/>
          </p:cNvSpPr>
          <p:nvPr/>
        </p:nvSpPr>
        <p:spPr>
          <a:xfrm>
            <a:off x="914398" y="5194846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Maps—</a:t>
            </a:r>
            <a:r>
              <a:rPr lang="en-IE" noProof="0" dirty="0" smtClean="0">
                <a:solidFill>
                  <a:srgbClr val="FFCC00"/>
                </a:solidFill>
              </a:rPr>
              <a:t>Columns</a:t>
            </a:r>
            <a:endParaRPr lang="en-IE" noProof="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797"/>
            <a:ext cx="3981353" cy="88509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6" y="2743209"/>
            <a:ext cx="6543544" cy="177639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4940556"/>
            <a:ext cx="6398592" cy="17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57" grpId="0" animBg="1"/>
      <p:bldP spid="5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14478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Maps—</a:t>
            </a:r>
            <a:r>
              <a:rPr lang="en-IE" noProof="0" dirty="0" smtClean="0">
                <a:solidFill>
                  <a:srgbClr val="FFCC00"/>
                </a:solidFill>
              </a:rPr>
              <a:t>Templates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1447795"/>
            <a:ext cx="7184317" cy="88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" y="2971804"/>
            <a:ext cx="3990999" cy="2238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5946618"/>
            <a:ext cx="6143757" cy="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Term Maps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7620000" cy="81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57" y="2895600"/>
            <a:ext cx="6514485" cy="2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R2RML: Example of Term Maps</a:t>
            </a:r>
            <a:endParaRPr lang="en-IE" noProof="0" dirty="0">
              <a:solidFill>
                <a:srgbClr val="82006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71600" y="1151503"/>
            <a:ext cx="7795465" cy="5652532"/>
            <a:chOff x="1371600" y="1151503"/>
            <a:chExt cx="7795465" cy="5652532"/>
          </a:xfrm>
        </p:grpSpPr>
        <p:sp>
          <p:nvSpPr>
            <p:cNvPr id="45" name="Rectangle 44"/>
            <p:cNvSpPr/>
            <p:nvPr/>
          </p:nvSpPr>
          <p:spPr>
            <a:xfrm>
              <a:off x="1676400" y="1151503"/>
              <a:ext cx="5993850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70500" y="4582341"/>
              <a:ext cx="3873500" cy="222169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99" y="1295405"/>
              <a:ext cx="5465941" cy="23766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397" y="4823636"/>
              <a:ext cx="3681668" cy="1399620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0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Subject Map</a:t>
            </a:r>
            <a:endParaRPr lang="en-IE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33130" y="4416988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33130" y="4629089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33130" y="5466261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33130" y="5680546"/>
            <a:ext cx="5360022" cy="17254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50793" y="4057080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932198"/>
            <a:ext cx="4124906" cy="2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5546281"/>
            <a:ext cx="4056391" cy="24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331181"/>
            <a:ext cx="1868412" cy="2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71600" y="1151503"/>
            <a:ext cx="7772400" cy="5652532"/>
            <a:chOff x="1371600" y="1151503"/>
            <a:chExt cx="7772400" cy="5652532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70500" y="4582341"/>
              <a:ext cx="3873500" cy="222169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2" y="1295401"/>
              <a:ext cx="4724625" cy="24974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398" y="4823637"/>
              <a:ext cx="2657751" cy="1614240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Example with multiple types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9000" y="3422404"/>
            <a:ext cx="21960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7077" y="5618657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717077" y="6054970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es-CL" dirty="0" err="1" smtClean="0">
                <a:solidFill>
                  <a:srgbClr val="117600"/>
                </a:solidFill>
              </a:rPr>
              <a:t>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es-CL" dirty="0" err="1" smtClean="0">
                <a:solidFill>
                  <a:srgbClr val="117600"/>
                </a:solidFill>
              </a:rPr>
              <a:t>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</a:rPr>
              <a:t>Source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err="1" smtClean="0">
                <a:solidFill>
                  <a:srgbClr val="7030A0"/>
                </a:solidFill>
              </a:rPr>
              <a:t>Table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es-CL" dirty="0" err="1" smtClean="0">
                <a:solidFill>
                  <a:srgbClr val="117600"/>
                </a:solidFill>
              </a:rPr>
              <a:t>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es-CL" dirty="0" err="1" smtClean="0">
                <a:solidFill>
                  <a:srgbClr val="117600"/>
                </a:solidFill>
              </a:rPr>
              <a:t>Object</a:t>
            </a:r>
            <a:r>
              <a:rPr lang="es-CL" dirty="0" smtClean="0">
                <a:solidFill>
                  <a:srgbClr val="117600"/>
                </a:solidFill>
              </a:rPr>
              <a:t> </a:t>
            </a:r>
            <a:r>
              <a:rPr lang="es-CL" dirty="0" err="1" smtClean="0">
                <a:solidFill>
                  <a:srgbClr val="117600"/>
                </a:solidFill>
              </a:rPr>
              <a:t>Mapping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</a:rPr>
              <a:t>…</a:t>
            </a:r>
            <a:endParaRPr lang="en-GB" dirty="0">
              <a:solidFill>
                <a:srgbClr val="1176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593" y="1235812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240105"/>
            <a:ext cx="2803009" cy="219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903421"/>
            <a:ext cx="5523772" cy="2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LAMP: Linux, Apache, MySQL, PHP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2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43000"/>
            <a:ext cx="9144000" cy="551526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396050"/>
            <a:ext cx="5100718" cy="50262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1219200" y="5112000"/>
            <a:ext cx="4114800" cy="900392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99" y="3276600"/>
            <a:ext cx="3635060" cy="225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1" y="2746862"/>
            <a:ext cx="2981607" cy="3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1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Summary of Triple Map Structure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715000"/>
            <a:ext cx="8229600" cy="1020763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IE" noProof="0" dirty="0" smtClean="0"/>
              <a:t>* zero or more</a:t>
            </a:r>
          </a:p>
          <a:p>
            <a:pPr marL="0" indent="0" algn="r">
              <a:buNone/>
            </a:pPr>
            <a:r>
              <a:rPr lang="en-IE" noProof="0" dirty="0" smtClean="0"/>
              <a:t>+ one or more</a:t>
            </a:r>
          </a:p>
          <a:p>
            <a:pPr marL="0" indent="0" algn="r">
              <a:buNone/>
            </a:pPr>
            <a:r>
              <a:rPr lang="en-IE" noProof="0" dirty="0" smtClean="0"/>
              <a:t>(otherwise, precisely one)</a:t>
            </a:r>
            <a:endParaRPr lang="en-IE" noProof="0" dirty="0"/>
          </a:p>
        </p:txBody>
      </p:sp>
      <p:pic>
        <p:nvPicPr>
          <p:cNvPr id="1026" name="Picture 2" descr="Diagram: The properties of triples m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" y="1447800"/>
            <a:ext cx="797760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FF7575"/>
                </a:solidFill>
              </a:rPr>
              <a:t>Graph Maps</a:t>
            </a:r>
            <a:endParaRPr lang="en-IE" noProof="0" dirty="0">
              <a:solidFill>
                <a:srgbClr val="FF7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1" y="1423607"/>
            <a:ext cx="4028675" cy="502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762000" y="2486278"/>
            <a:ext cx="4114800" cy="17475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flipV="1">
            <a:off x="762000" y="4318645"/>
            <a:ext cx="4114800" cy="710554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flipV="1">
            <a:off x="762000" y="5763740"/>
            <a:ext cx="4114800" cy="55673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9" y="1984020"/>
            <a:ext cx="3226322" cy="2496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9" y="2724281"/>
            <a:ext cx="3034567" cy="2274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8" y="3400426"/>
            <a:ext cx="3594582" cy="232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63" y="4084243"/>
            <a:ext cx="3437254" cy="5205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70" y="5052832"/>
            <a:ext cx="3105386" cy="5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…</a:t>
            </a:r>
            <a:endParaRPr lang="en-IE" noProof="0" dirty="0"/>
          </a:p>
        </p:txBody>
      </p:sp>
      <p:pic>
        <p:nvPicPr>
          <p:cNvPr id="2050" name="Picture 2" descr="UML overview diagram of R2R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2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RECAP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29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</a:t>
            </a:r>
            <a:endParaRPr lang="en-IE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noProof="0" dirty="0" smtClean="0"/>
              <a:t>Lots of legacy data in Relational </a:t>
            </a:r>
            <a:r>
              <a:rPr lang="en-IE" noProof="0" dirty="0" err="1" smtClean="0"/>
              <a:t>DataBases</a:t>
            </a:r>
            <a:endParaRPr lang="en-IE" noProof="0" dirty="0" smtClean="0"/>
          </a:p>
          <a:p>
            <a:pPr lvl="1"/>
            <a:r>
              <a:rPr lang="en-IE" noProof="0" dirty="0" smtClean="0"/>
              <a:t>Would be nice if we could map that to RDF </a:t>
            </a:r>
            <a:r>
              <a:rPr lang="en-IE" noProof="0" dirty="0" smtClean="0">
                <a:sym typeface="Wingdings" panose="05000000000000000000" pitchFamily="2" charset="2"/>
              </a:rPr>
              <a:t></a:t>
            </a:r>
          </a:p>
          <a:p>
            <a:endParaRPr lang="en-IE" noProof="0" dirty="0" smtClean="0">
              <a:sym typeface="Wingdings" panose="05000000000000000000" pitchFamily="2" charset="2"/>
            </a:endParaRPr>
          </a:p>
          <a:p>
            <a:r>
              <a:rPr lang="en-IE" noProof="0" dirty="0" smtClean="0">
                <a:solidFill>
                  <a:srgbClr val="00B0F0"/>
                </a:solidFill>
                <a:sym typeface="Wingdings" panose="05000000000000000000" pitchFamily="2" charset="2"/>
              </a:rPr>
              <a:t>Direct Mapping</a:t>
            </a:r>
            <a:r>
              <a:rPr lang="en-IE" noProof="0" dirty="0" smtClean="0">
                <a:sym typeface="Wingdings" panose="05000000000000000000" pitchFamily="2" charset="2"/>
              </a:rPr>
              <a:t>: Automatic</a:t>
            </a:r>
          </a:p>
          <a:p>
            <a:pPr lvl="1"/>
            <a:r>
              <a:rPr lang="en-IE" noProof="0" dirty="0" smtClean="0">
                <a:sym typeface="Wingdings" panose="05000000000000000000" pitchFamily="2" charset="2"/>
              </a:rPr>
              <a:t>Automatic term generation</a:t>
            </a:r>
          </a:p>
          <a:p>
            <a:pPr lvl="1"/>
            <a:r>
              <a:rPr lang="en-IE" noProof="0" dirty="0" smtClean="0">
                <a:sym typeface="Wingdings" panose="05000000000000000000" pitchFamily="2" charset="2"/>
              </a:rPr>
              <a:t>Automatic links based on foreign keys</a:t>
            </a:r>
          </a:p>
          <a:p>
            <a:pPr lvl="1"/>
            <a:r>
              <a:rPr lang="en-IE" noProof="0" dirty="0" smtClean="0">
                <a:sym typeface="Wingdings" panose="05000000000000000000" pitchFamily="2" charset="2"/>
              </a:rPr>
              <a:t>Not customisable</a:t>
            </a:r>
          </a:p>
          <a:p>
            <a:r>
              <a:rPr lang="en-IE" noProof="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R2RML</a:t>
            </a:r>
            <a:r>
              <a:rPr lang="en-IE" noProof="0" dirty="0" smtClean="0">
                <a:sym typeface="Wingdings" panose="05000000000000000000" pitchFamily="2" charset="2"/>
              </a:rPr>
              <a:t>: Write custom mappings</a:t>
            </a:r>
          </a:p>
          <a:p>
            <a:pPr lvl="1"/>
            <a:r>
              <a:rPr lang="en-IE" noProof="0" dirty="0" smtClean="0">
                <a:sym typeface="Wingdings" panose="05000000000000000000" pitchFamily="2" charset="2"/>
              </a:rPr>
              <a:t>Logical tables (table name/SQL query)</a:t>
            </a:r>
          </a:p>
          <a:p>
            <a:pPr lvl="1"/>
            <a:r>
              <a:rPr lang="en-IE" noProof="0" dirty="0" smtClean="0">
                <a:sym typeface="Wingdings" panose="05000000000000000000" pitchFamily="2" charset="2"/>
              </a:rPr>
              <a:t>Term maps (S/P/O/G)</a:t>
            </a:r>
            <a:endParaRPr lang="en-IE" noProof="0" dirty="0"/>
          </a:p>
        </p:txBody>
      </p:sp>
    </p:spTree>
    <p:extLst>
      <p:ext uri="{BB962C8B-B14F-4D97-AF65-F5344CB8AC3E}">
        <p14:creationId xmlns:p14="http://schemas.microsoft.com/office/powerpoint/2010/main" val="21672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>
                <a:solidFill>
                  <a:schemeClr val="bg1">
                    <a:lumMod val="85000"/>
                  </a:schemeClr>
                </a:solidFill>
              </a:rPr>
              <a:t>End of new material!</a:t>
            </a:r>
            <a:endParaRPr lang="en-IE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static.businessinsider.com/image/552bf43b69bedd9d61bd511f/ima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2024855"/>
            <a:ext cx="591502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5105400"/>
            <a:ext cx="6553200" cy="7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Questions?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3-Tier Web Applications</a:t>
            </a:r>
            <a:endParaRPr lang="en-IE" noProof="0" dirty="0"/>
          </a:p>
        </p:txBody>
      </p:sp>
      <p:pic>
        <p:nvPicPr>
          <p:cNvPr id="1026" name="Picture 2" descr="http://blogs.intel.com/api-management/files/2013/04/3-t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0772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2001"/>
            <a:ext cx="8382000" cy="4794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http://db-engines.com/en/ranking</a:t>
            </a:r>
          </a:p>
        </p:txBody>
      </p:sp>
    </p:spTree>
    <p:extLst>
      <p:ext uri="{BB962C8B-B14F-4D97-AF65-F5344CB8AC3E}">
        <p14:creationId xmlns:p14="http://schemas.microsoft.com/office/powerpoint/2010/main" val="34772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2001"/>
            <a:ext cx="8382000" cy="4794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http://db-engines.com/en/ranking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1694522" y="3015925"/>
            <a:ext cx="5783768" cy="4130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900" dirty="0" smtClean="0">
                <a:solidFill>
                  <a:schemeClr val="accent6">
                    <a:lumMod val="75000"/>
                  </a:schemeClr>
                </a:solidFill>
              </a:rPr>
              <a:t>Out of top 10 databases, 7 are relational databases.</a:t>
            </a:r>
            <a:endParaRPr lang="en-IE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522" y="5094208"/>
            <a:ext cx="578376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>
                <a:solidFill>
                  <a:prstClr val="black"/>
                </a:solidFill>
              </a:rPr>
              <a:t>Out of 310 databases, any idea in what position the first SPARQL engine would </a:t>
            </a:r>
            <a:r>
              <a:rPr lang="en-IE" i="1" dirty="0" smtClean="0">
                <a:solidFill>
                  <a:prstClr val="black"/>
                </a:solidFill>
              </a:rPr>
              <a:t>be?</a:t>
            </a:r>
            <a:endParaRPr lang="en-IE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Top SPARQL engine is …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219200"/>
            <a:ext cx="8305800" cy="2084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3000"/>
            <a:ext cx="9144000" cy="609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419100" y="1918457"/>
            <a:ext cx="9144000" cy="138505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251237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1981,0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Triples added to named graph(s)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863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Graphs specified by term maps}&#10;\end{document}&#10;"/>
  <p:tag name="IGUANATEXSIZE" val="16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0193"/>
  <p:tag name="ORIGINALWIDTH" val="2206,8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tt{rr:defaultGraph} {\color{gray!70!black}for default graph}&#10;\end{document}&#10;"/>
  <p:tag name="IGUANATEXSIZE" val="16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2109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any graph maps\\on subject or predicate-object map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1905,2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Predicate-object maps ``inherit''\\from subject map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907,4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1:} {\color{gray!70!black}Specify table name:}&#10;\vspace{-0.8em}\normalsize&#10;\begin{verbatim}&#10;  ... &#10;  rr:logicalTable [ rr:tableName &quot;Plane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6,177"/>
  <p:tag name="ORIGINALWIDTH" val="3563,7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2:} {\color{gray!70!black}Specify SQL query:}&#10;\vspace{-0.8em}\normalsize&#10;\begin{verbatim}&#10;  ... &#10;  rr:logicalTable [ &#10;      rr:sqlQuery &quot;SELECT * FROM Planet WHERE dist&gt;1&quot; ;&#10;      rr:sqlVersion rr:SQL2008&#10;  ] ; &#10;  ...&#10;\end{verbatim}&#10;\color{gray}(\texttt{rr:sqlVersion} is optional)&#10;\end{document}&#10;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http://ex.org/OuterPlanet&gt;&#10;  ] .&#10;\end{verbatim}&#10;\end{document}&#10;"/>
  <p:tag name="IGUANATEXSIZE" val="20"/>
  <p:tag name="IGUANATEXCURSOR" val="5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10,391"/>
  <p:tag name="ORIGINALWIDTH" val="2520,3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lt;OuterPlanet&gt; .&#10;&lt;Planet/name=Jupiter&gt; a &lt;OuterPlanet&gt; .&#10;&lt;Planet/name=Saturn&gt; a &lt;OuterPlanet&gt; .&#10;&lt;Planet/name=Neptune&gt; a &lt;OuterPlanet&gt; .&#10;\end{verbatim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Landing}\\&#10;\hline&#10;\schk{ship} &amp; \schk{pname} &amp; \sch{country} &amp; \sch{year}\\[0.5ex]&#10;\hline &#10;Messenger &amp; Mercury &amp; US &amp; 2015\\&#10;Venera 3 &amp; Venus  &amp; USSR  &amp; 1966 \\&#10;%Venera 4 &amp; Venus  &amp; USSR  &amp; 1967 \\&#10;Pioneer &amp; Venus  &amp; US  &amp; 1978 \\&#10;%Pioneer &amp; Venus  &amp; US  &amp; 1978 \\&#10;Mars 2 lander &amp; Ma &amp; USSR &amp; 1971\\&#10;Viking 1 &amp; Mars &amp; US &amp; 1976 \\&#10;Beagle 2 &amp; Mars &amp; EU &amp; 2003\\&#10;Galileo &amp; Jupiter &amp; US &amp; 2003 \\\hline\end{tabular}&#10;&#10;&#10;&#10;&#10;&#10;\end{document}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541,8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template &quot;http://ex.org/Moon/{name}_({pname})&quot; ] ; &#10;  ...&#10;\end{verbatim}&#10;\end{document}&#10;"/>
  <p:tag name="IGUANATEXSIZE" val="16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1799,5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r use the shortcut form:}&#10;\vspace{-0.8em}\normalsize&#10;\begin{verbatim}&#10;  ... &#10;  rr:object &quot;Solar System&quo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2713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an also use for IRIs:}&#10;\vspace{-0.8em}\normalsize&#10;\begin{verbatim}&#10;  ... &#10;  rr:object &lt;http://ex.org/Solar_System&g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152"/>
  <p:tag name="ORIGINALWIDTH" val="4024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...\\[0.2ex]&#10;... literals for obj.\ (datatype based on RDB), IRIs for sub.\ or pred. \\[0.2ex]&#10;... but can use \texttt{\color{black}rr:termType} to override:\\[1ex]&#10;\qquad\texttt{\color{black}rr:IRI}, \texttt{\color{black}rr:BlankNode} or \texttt{\color{black}rr:Literal}}&#10;\vspace{-0.7em}\normalsize&#10;\begin{verbatim}&#10;  ... &#10;  rr:objectMap [ rr:column &quot;homepage&quot; ; rr:termType rr:IRI ] ; &#10;  ...&#10;\end{verbatim}&#10;\end{document}&#10;"/>
  <p:tag name="IGUANATEXSIZE" val="16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355"/>
  <p:tag name="ORIGINALWIDTH" val="720,03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specify \texttt{\color{black}rr:datatype} or \texttt{\color{black}rr:language}}&#10;\vspace{-0.8em}\normalsize&#10;\begin{verbatim}&#10;  ... &#10;  rr:objectMap [ rr:column &quot;dist&quot; ; rr:datatype xsd:float ] ; &#10;  ...&#10;\end{verbatim}&#10;\noindent&#10;\vspace{-2em}\normalsize&#10;\begin{verbatim}&#10;  ... &#10;  rr:objectMap [ rr:column &quot;name&quot; ; rr:language &quot;en&quot; ] ; &#10;  ...&#10;\end{verbatim}&#10;\end{document}&#10;"/>
  <p:tag name="IGUANATEXSIZE" val="16"/>
  <p:tag name="IGUANATEXCURSOR" val="5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411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column &quot;http://ex.org/Moon/{name}_({pname})&quot; ] ; &#10;  ...&#10;\end{verbatim}&#10;\end{document}&#10;"/>
  <p:tag name="IGUANATEXSIZE" val="16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7,192"/>
  <p:tag name="ORIGINALWIDTH" val="2455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IRIs ...\\[0.2ex]&#10;... but can use \texttt{\color{black}rr:termType} to specify:\\[1ex]&#10;\qquad\texttt{\color{black}rr:IRI}, \texttt{\color{black}rr:BlankNode} or \texttt{\color{black}rr:Literal}}&#10;\vspace{-0.7em}\normalsize&#10;\begin{verbatim}&#10;  ... &#10;  rr:objectMap [ &#10;      rr:template &quot;{name}_({pname})&quot; ; &#10;      rr:termType rr:Literal &#10;  ] ; &#10;  ...&#10;\end{verbatim}&#10;\end{document}&#10;"/>
  <p:tag name="IGUANATEXSIZE" val="16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3778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(again) specify \texttt{\color{black}rr:datatype} or \texttt{\color{black}rr:language}}&#10;\end{document}&#10;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3205,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red}Term map should not break restrictions on positions:}&#10;\end{document}&#10;"/>
  <p:tag name="IGUANATEXSIZE" val="20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20,36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 &#10;&#10;  rr:subjectMap [&#10;     rr:template &quot;http://ex.org/p/{name}&quot;&#10;  ] .&#10;&#10;  rr:predicateObjectMap [&#10;     rr:predicate &lt;http://ex.org/v/dist&gt; ;&#10;     rr:objectMap [ rr:column &quot;dist&quot; ; rr:datatype xsd:float ]&#10;  ] .&#10;\end{verbatim}&#10;\end{document}&#10;"/>
  <p:tag name="IGUANATEXSIZE" val="20"/>
  <p:tag name="IGUANATEXCURSOR" val="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/Mercury&gt; &lt;v/dist&gt; &quot;0.39&quot;^^xsd:float .&#10;&lt;p/Venus&gt; &lt;v/dist&gt; &quot;0.72&quot;^^xsd:float .&#10;&lt;p/Earth&gt; &lt;v/dist&gt; &quot;1.00^^xsd:float .&#10;...&#10;\end{verbatim}&#10;\end{document}&#10;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535,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one term map (IRI/Blank Node)}&#10;\end{document}&#10;"/>
  <p:tag name="IGUANATEXSIZE" val="16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492,5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zero or many types (\color{black}\texttt{rr:class})}&#10;\end{document}&#10;"/>
  <p:tag name="IGUANATEXSIZE" val="16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ne per triple map}&#10;\end{document}&#10;"/>
  <p:tag name="IGUANATEXSIZE" val="16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OuterPlanet&gt; , &lt;Planet&gt;&#10;  ] .&#10;\end{verbatim}&#10;\end{document}&#10;"/>
  <p:tag name="IGUANATEXSIZE" val="20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2,658"/>
  <p:tag name="ORIGINALWIDTH" val="1866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#10;   &lt;OuterPlanet&gt; , &lt;Planet&gt; .&#10;&lt;Planet/name=Jupiter&gt; a &#10;   &lt;OuterPlanet&gt; , &lt;Planet&gt; .&#10;...&#10;\end{verbatim}&#10;\end{document}&#10;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,5187"/>
  <p:tag name="ORIGINALWIDTH" val="1722,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any per triple map}&#10;\end{document}&#10;"/>
  <p:tag name="IGUANATEXSIZE" val="16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,5187"/>
  <p:tag name="ORIGINALWIDTH" val="3393,4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Each has one predicate term map, one object term map}&#10;\end{document}&#10;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548,86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&#10;  rr:subjectMap [&#10;     rr:template &quot;http://ex.org/Planet/name={name}&quot; ;&#10;     rr:class &lt;http://ex.org/Planet&gt;&#10;  ] ; ...&#10;&#10;&lt;MoonMap&gt; a rr:TriplesMap ;&#10;  rr:logicalTable [ rr:tableName &quot;Moon&quot; ] ;&#10;  rr:subjectMap [&#10;     rr:template &quot;http://ex.org/Moon/name={name}&quot; ;&#10;     rr:class &lt;http://ex.org/Moon&gt;&#10;  ] ;&#10;  rr:predicateObjectMap [&#10;     rr:predicate &lt;http://ex.org/Moon/ref-pname&gt; ;&#10;     rr:objectMap [&#10;         rr:parentTriplesMap &lt;PlanetMap&gt; ;&#10;         rr:joinCondition [&#10;            rr:child &quot;pname&quot; ; rr:parent &quot;name&quot;&#10;         ]&#10;     ]&#10;  ] ; ...&#10;&#10;\end{verbatim}&#10;\end{document}&#10;"/>
  <p:tag name="IGUANATEXSIZE" val="20"/>
  <p:tag name="IGUANATEXCURSOR" val="6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2232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hild object will be parent subject ...}&#10;\end{document}&#10;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0314"/>
  <p:tag name="ORIGINALWIDTH" val="1830,2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join conditions}\\&#10;\noindent \scriptsize {\color{gray!70!black}(zero when parent and child share logical table)}&#10;\end{document}&#10;"/>
  <p:tag name="IGUANATEXSIZE" val="16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433,00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MoonMap&gt; a rr:TriplesMap ;&#10;  rr:logicalTable [ rr:tableName &quot;Moon&quot; ] ;&#10;  rr:subjectMap [&#10;     rr:template &quot;http://ex.org/Moon/name={name}&quot; ;&#10;     rr:class &lt;http://ex.org/Moon&gt; ;&#10;     rr:graph &lt;http://ex.org/graph/SolarSystem&gt; &#10;  ] ;&#10;  rr:predicateObjectMap [&#10;     rr:predicate &lt;http://ex.org/Moon/ref-pname&gt; ;&#10;     rr:objectMap [&#10;         rr:parentTriplesMap &lt;PlanetMap&gt; ;&#10;         rr:joinCondition [&#10;            rr:child &quot;pname&quot; ; rr:parent &quot;name&quot;&#10;         ]&#10;     ] ;&#10;     rr:graphMap [ &#10;        rr:template &quot;http://ex.org/graph/{pname}&quot;&#10;     ] ;&#10;     rr:graph rr:defaultGraph&#10;  ] ; &#10;  rr:predicateObjectMap [&#10;     rr:predicate &lt;http://ex.org/discoveryYear&gt; ;&#10;     rr:objectMap [ rr:column &quot;year&quot; ] ;&#10;     rr:graphMap [ &#10;        rr:template &quot;http://ex.org/graph/{year}&quot;&#10;     ]  &#10;  ]&#10;&#10;\end{verbatim}&#10;\end{document}&#10;"/>
  <p:tag name="IGUANATEXSIZE" val="20"/>
  <p:tag name="IGUANATEXCURSOR" val="552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24419</TotalTime>
  <Words>728</Words>
  <Application>Microsoft Office PowerPoint</Application>
  <PresentationFormat>On-screen Show (4:3)</PresentationFormat>
  <Paragraphs>187</Paragraphs>
  <Slides>58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Segoe UI Semilight</vt:lpstr>
      <vt:lpstr>Wingdings</vt:lpstr>
      <vt:lpstr>Office Theme</vt:lpstr>
      <vt:lpstr>1_Office Theme</vt:lpstr>
      <vt:lpstr>CC6202-1 La Web de Datos Primavera 2016  Lecture 10: RDB2RDF</vt:lpstr>
      <vt:lpstr>PREVIOUSLY …</vt:lpstr>
      <vt:lpstr>RDF: Proposed model for a Web of Data</vt:lpstr>
      <vt:lpstr>RDF: Proposed model for a Web of Data</vt:lpstr>
      <vt:lpstr>LAMP: Linux, Apache, MySQL, PHP</vt:lpstr>
      <vt:lpstr>3-Tier Web Applications</vt:lpstr>
      <vt:lpstr>Lots of data in relational databases …</vt:lpstr>
      <vt:lpstr>Lots of data in relational databases …</vt:lpstr>
      <vt:lpstr>Top SPARQL engine is …</vt:lpstr>
      <vt:lpstr>RDB2RDF: relational Databases to RDF</vt:lpstr>
      <vt:lpstr>Some relational tables about planets …</vt:lpstr>
      <vt:lpstr>Meanwhile on Pluto …</vt:lpstr>
      <vt:lpstr>RDB2RDF?</vt:lpstr>
      <vt:lpstr>RDB2RDF: THE DIRECT MAPPING</vt:lpstr>
      <vt:lpstr>PowerPoint Presentation</vt:lpstr>
      <vt:lpstr>Direct Mapping</vt:lpstr>
      <vt:lpstr>Direct Mapping</vt:lpstr>
      <vt:lpstr>Direct Mapping: Identifying Rows</vt:lpstr>
      <vt:lpstr>Direct Mapping: Identifying Tables</vt:lpstr>
      <vt:lpstr>Direct Mapping: Identifying Columns</vt:lpstr>
      <vt:lpstr>Direct Mapping: Identifying Values</vt:lpstr>
      <vt:lpstr>Direct Mapping: Final RDF</vt:lpstr>
      <vt:lpstr>Direct Mapping: Multiple Tables</vt:lpstr>
      <vt:lpstr>Direct Mapping: Foreign Key References</vt:lpstr>
      <vt:lpstr>Direct Mapping: Foreign Key References</vt:lpstr>
      <vt:lpstr>Direct Mapping</vt:lpstr>
      <vt:lpstr>Direct Mapping: NULL (⊥)</vt:lpstr>
      <vt:lpstr>Direct Mapping: Information Preservation</vt:lpstr>
      <vt:lpstr>Direct Mapping: Query Preservation</vt:lpstr>
      <vt:lpstr>Direct Mapping: Customisation?</vt:lpstr>
      <vt:lpstr>R2RML: CUSTOM RDB2RDF MAPPINGS</vt:lpstr>
      <vt:lpstr>PowerPoint Presentation</vt:lpstr>
      <vt:lpstr>R2RML: In a nutshell</vt:lpstr>
      <vt:lpstr>R2RML Example: The Direct Mapping</vt:lpstr>
      <vt:lpstr>R2RML Example: The Direct Mapping</vt:lpstr>
      <vt:lpstr>R2RML: Selecting a Logical Table</vt:lpstr>
      <vt:lpstr>R2RML: Example with SQL Query</vt:lpstr>
      <vt:lpstr>R2RML: Term Maps—Creating RDF Terms</vt:lpstr>
      <vt:lpstr>R2RML: Term Maps—Creating RDF Terms</vt:lpstr>
      <vt:lpstr>R2RML: Term Maps—Constants</vt:lpstr>
      <vt:lpstr>R2RML: Term Maps—Columns</vt:lpstr>
      <vt:lpstr>R2RML: Term Maps—Templates</vt:lpstr>
      <vt:lpstr>R2RML: Term Maps</vt:lpstr>
      <vt:lpstr>R2RML: Example of Term Maps</vt:lpstr>
      <vt:lpstr>R2RML: Subject Map</vt:lpstr>
      <vt:lpstr>R2RML: Example with multiple types</vt:lpstr>
      <vt:lpstr>R2RML: Predicate–Object Map</vt:lpstr>
      <vt:lpstr>R2RML: Predicate–Object Map</vt:lpstr>
      <vt:lpstr>R2RML: Reference Object Map</vt:lpstr>
      <vt:lpstr>R2RML: Reference Object Map</vt:lpstr>
      <vt:lpstr>R2RML: Reference Object Map</vt:lpstr>
      <vt:lpstr>Summary of Triple Map Structure</vt:lpstr>
      <vt:lpstr>R2RML: Graph Maps</vt:lpstr>
      <vt:lpstr>R2RML …</vt:lpstr>
      <vt:lpstr>RECAP</vt:lpstr>
      <vt:lpstr>RDB2RDF</vt:lpstr>
      <vt:lpstr>End of new material!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3334</cp:revision>
  <cp:lastPrinted>2015-10-19T17:17:53Z</cp:lastPrinted>
  <dcterms:created xsi:type="dcterms:W3CDTF">2006-08-16T00:00:00Z</dcterms:created>
  <dcterms:modified xsi:type="dcterms:W3CDTF">2016-11-21T15:05:46Z</dcterms:modified>
</cp:coreProperties>
</file>