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9"/>
  </p:notesMasterIdLst>
  <p:sldIdLst>
    <p:sldId id="528" r:id="rId2"/>
    <p:sldId id="1118" r:id="rId3"/>
    <p:sldId id="1048" r:id="rId4"/>
    <p:sldId id="1199" r:id="rId5"/>
    <p:sldId id="1201" r:id="rId6"/>
    <p:sldId id="1203" r:id="rId7"/>
    <p:sldId id="1204" r:id="rId8"/>
    <p:sldId id="1205" r:id="rId9"/>
    <p:sldId id="1206" r:id="rId10"/>
    <p:sldId id="1208" r:id="rId11"/>
    <p:sldId id="1207" r:id="rId12"/>
    <p:sldId id="1210" r:id="rId13"/>
    <p:sldId id="1212" r:id="rId14"/>
    <p:sldId id="1211" r:id="rId15"/>
    <p:sldId id="1214" r:id="rId16"/>
    <p:sldId id="1216" r:id="rId17"/>
    <p:sldId id="1200" r:id="rId18"/>
    <p:sldId id="1202" r:id="rId19"/>
    <p:sldId id="1219" r:id="rId20"/>
    <p:sldId id="1218" r:id="rId21"/>
    <p:sldId id="1221" r:id="rId22"/>
    <p:sldId id="1331" r:id="rId23"/>
    <p:sldId id="1220" r:id="rId24"/>
    <p:sldId id="1224" r:id="rId25"/>
    <p:sldId id="1227" r:id="rId26"/>
    <p:sldId id="1217" r:id="rId27"/>
    <p:sldId id="1226" r:id="rId28"/>
    <p:sldId id="1228" r:id="rId29"/>
    <p:sldId id="1229" r:id="rId30"/>
    <p:sldId id="1231" r:id="rId31"/>
    <p:sldId id="1232" r:id="rId32"/>
    <p:sldId id="1233" r:id="rId33"/>
    <p:sldId id="1234" r:id="rId34"/>
    <p:sldId id="1235" r:id="rId35"/>
    <p:sldId id="1236" r:id="rId36"/>
    <p:sldId id="1239" r:id="rId37"/>
    <p:sldId id="1238" r:id="rId38"/>
    <p:sldId id="1237" r:id="rId39"/>
    <p:sldId id="1240" r:id="rId40"/>
    <p:sldId id="1242" r:id="rId41"/>
    <p:sldId id="1241" r:id="rId42"/>
    <p:sldId id="1243" r:id="rId43"/>
    <p:sldId id="1244" r:id="rId44"/>
    <p:sldId id="1246" r:id="rId45"/>
    <p:sldId id="1247" r:id="rId46"/>
    <p:sldId id="1248" r:id="rId47"/>
    <p:sldId id="1249" r:id="rId48"/>
    <p:sldId id="1250" r:id="rId49"/>
    <p:sldId id="1251" r:id="rId50"/>
    <p:sldId id="1252" r:id="rId51"/>
    <p:sldId id="1253" r:id="rId52"/>
    <p:sldId id="1254" r:id="rId53"/>
    <p:sldId id="1255" r:id="rId54"/>
    <p:sldId id="1257" r:id="rId55"/>
    <p:sldId id="1258" r:id="rId56"/>
    <p:sldId id="1273" r:id="rId57"/>
    <p:sldId id="1259" r:id="rId58"/>
    <p:sldId id="1260" r:id="rId59"/>
    <p:sldId id="1261" r:id="rId60"/>
    <p:sldId id="1262" r:id="rId61"/>
    <p:sldId id="1263" r:id="rId62"/>
    <p:sldId id="1264" r:id="rId63"/>
    <p:sldId id="1265" r:id="rId64"/>
    <p:sldId id="1266" r:id="rId65"/>
    <p:sldId id="1267" r:id="rId66"/>
    <p:sldId id="1269" r:id="rId67"/>
    <p:sldId id="1274" r:id="rId68"/>
    <p:sldId id="1335" r:id="rId69"/>
    <p:sldId id="1275" r:id="rId70"/>
    <p:sldId id="1277" r:id="rId71"/>
    <p:sldId id="1332" r:id="rId72"/>
    <p:sldId id="1278" r:id="rId73"/>
    <p:sldId id="1279" r:id="rId74"/>
    <p:sldId id="1280" r:id="rId75"/>
    <p:sldId id="1281" r:id="rId76"/>
    <p:sldId id="1282" r:id="rId77"/>
    <p:sldId id="1283" r:id="rId78"/>
    <p:sldId id="1284" r:id="rId79"/>
    <p:sldId id="1285" r:id="rId80"/>
    <p:sldId id="1286" r:id="rId81"/>
    <p:sldId id="1287" r:id="rId82"/>
    <p:sldId id="1288" r:id="rId83"/>
    <p:sldId id="1289" r:id="rId84"/>
    <p:sldId id="1290" r:id="rId85"/>
    <p:sldId id="1336" r:id="rId86"/>
    <p:sldId id="1292" r:id="rId87"/>
    <p:sldId id="1293" r:id="rId88"/>
    <p:sldId id="1294" r:id="rId89"/>
    <p:sldId id="1295" r:id="rId90"/>
    <p:sldId id="1296" r:id="rId91"/>
    <p:sldId id="1297" r:id="rId92"/>
    <p:sldId id="1298" r:id="rId93"/>
    <p:sldId id="1299" r:id="rId94"/>
    <p:sldId id="1300" r:id="rId95"/>
    <p:sldId id="1301" r:id="rId96"/>
    <p:sldId id="1302" r:id="rId97"/>
    <p:sldId id="1303" r:id="rId98"/>
    <p:sldId id="1304" r:id="rId99"/>
    <p:sldId id="1305" r:id="rId100"/>
    <p:sldId id="1306" r:id="rId101"/>
    <p:sldId id="1307" r:id="rId102"/>
    <p:sldId id="1308" r:id="rId103"/>
    <p:sldId id="1309" r:id="rId104"/>
    <p:sldId id="1310" r:id="rId105"/>
    <p:sldId id="1311" r:id="rId106"/>
    <p:sldId id="1312" r:id="rId107"/>
    <p:sldId id="1313" r:id="rId108"/>
    <p:sldId id="1314" r:id="rId109"/>
    <p:sldId id="1315" r:id="rId110"/>
    <p:sldId id="1316" r:id="rId111"/>
    <p:sldId id="1318" r:id="rId112"/>
    <p:sldId id="1325" r:id="rId113"/>
    <p:sldId id="1319" r:id="rId114"/>
    <p:sldId id="1320" r:id="rId115"/>
    <p:sldId id="1321" r:id="rId116"/>
    <p:sldId id="1322" r:id="rId117"/>
    <p:sldId id="1323" r:id="rId118"/>
    <p:sldId id="1324" r:id="rId119"/>
    <p:sldId id="1326" r:id="rId120"/>
    <p:sldId id="1327" r:id="rId121"/>
    <p:sldId id="1328" r:id="rId122"/>
    <p:sldId id="1256" r:id="rId123"/>
    <p:sldId id="1329" r:id="rId124"/>
    <p:sldId id="1330" r:id="rId125"/>
    <p:sldId id="1334" r:id="rId126"/>
    <p:sldId id="1333" r:id="rId127"/>
    <p:sldId id="651" r:id="rId128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9B"/>
    <a:srgbClr val="0000FF"/>
    <a:srgbClr val="820069"/>
    <a:srgbClr val="A80088"/>
    <a:srgbClr val="117600"/>
    <a:srgbClr val="FF5050"/>
    <a:srgbClr val="0D5C00"/>
    <a:srgbClr val="FF7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962" autoAdjust="0"/>
    <p:restoredTop sz="94662" autoAdjust="0"/>
  </p:normalViewPr>
  <p:slideViewPr>
    <p:cSldViewPr>
      <p:cViewPr varScale="1">
        <p:scale>
          <a:sx n="70" d="100"/>
          <a:sy n="70" d="100"/>
        </p:scale>
        <p:origin x="-46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4E300012-02A5-4B9A-BBBE-ECC937BD1D5A}" type="datetimeFigureOut">
              <a:rPr lang="en-IE" smtClean="0"/>
              <a:t>02/11/2015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904E58D3-AE56-4AF7-BFDD-CAD04963A4E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43510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127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37097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7D7D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" name="AutoShape 36"/>
          <p:cNvSpPr>
            <a:spLocks noChangeArrowheads="1"/>
          </p:cNvSpPr>
          <p:nvPr userDrawn="1"/>
        </p:nvSpPr>
        <p:spPr bwMode="auto">
          <a:xfrm>
            <a:off x="179512" y="212874"/>
            <a:ext cx="8748713" cy="6456486"/>
          </a:xfrm>
          <a:prstGeom prst="roundRect">
            <a:avLst>
              <a:gd name="adj" fmla="val 2685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6" name="Titel 1"/>
          <p:cNvSpPr>
            <a:spLocks noGrp="1"/>
          </p:cNvSpPr>
          <p:nvPr>
            <p:ph type="title"/>
          </p:nvPr>
        </p:nvSpPr>
        <p:spPr>
          <a:xfrm>
            <a:off x="376114" y="1772816"/>
            <a:ext cx="8324850" cy="561975"/>
          </a:xfrm>
        </p:spPr>
        <p:txBody>
          <a:bodyPr/>
          <a:lstStyle>
            <a:lvl1pPr>
              <a:defRPr>
                <a:solidFill>
                  <a:srgbClr val="466A64"/>
                </a:solidFill>
                <a:latin typeface="cmss8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349833"/>
            <a:ext cx="9525000" cy="758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5657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7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gif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gif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gi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gif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w3.org/DesignIssues/LinkedData.html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www.w3.org/DesignIssues/LinkedData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aidanhogan.com/foaf.rdf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aidanhogan.com/foaf.rdf#m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gif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hyperlink" Target="http://aidanhogan.com/foaf.rdf#m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27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3" Type="http://schemas.openxmlformats.org/officeDocument/2006/relationships/tags" Target="../tags/tag3.xml"/><Relationship Id="rId21" Type="http://schemas.openxmlformats.org/officeDocument/2006/relationships/image" Target="../media/image11.png"/><Relationship Id="rId7" Type="http://schemas.openxmlformats.org/officeDocument/2006/relationships/tags" Target="../tags/tag7.xml"/><Relationship Id="rId12" Type="http://schemas.openxmlformats.org/officeDocument/2006/relationships/image" Target="../media/image2.png"/><Relationship Id="rId17" Type="http://schemas.openxmlformats.org/officeDocument/2006/relationships/image" Target="../media/image7.png"/><Relationship Id="rId2" Type="http://schemas.openxmlformats.org/officeDocument/2006/relationships/tags" Target="../tags/tag2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5.xml"/><Relationship Id="rId15" Type="http://schemas.openxmlformats.org/officeDocument/2006/relationships/image" Target="../media/image5.png"/><Relationship Id="rId23" Type="http://schemas.openxmlformats.org/officeDocument/2006/relationships/image" Target="../media/image13.png"/><Relationship Id="rId10" Type="http://schemas.openxmlformats.org/officeDocument/2006/relationships/tags" Target="../tags/tag10.xml"/><Relationship Id="rId19" Type="http://schemas.openxmlformats.org/officeDocument/2006/relationships/image" Target="../media/image9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4.png"/><Relationship Id="rId22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w3.org/DesignIssues/LinkedData.html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://data.nytimes.com/schools/schools.html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gif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gif"/><Relationship Id="rId4" Type="http://schemas.openxmlformats.org/officeDocument/2006/relationships/image" Target="../media/image83.jpe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72.png"/><Relationship Id="rId7" Type="http://schemas.openxmlformats.org/officeDocument/2006/relationships/image" Target="../media/image8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gi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CC6202-1</a:t>
            </a:r>
            <a:br>
              <a:rPr lang="es-ES" b="1" dirty="0" smtClean="0"/>
            </a:br>
            <a:r>
              <a:rPr lang="en-IE" b="1" cap="small" dirty="0" smtClean="0"/>
              <a:t>La Web de </a:t>
            </a:r>
            <a:r>
              <a:rPr lang="en-IE" b="1" cap="small" dirty="0" err="1" smtClean="0"/>
              <a:t>Datos</a:t>
            </a:r>
            <a:r>
              <a:rPr lang="en-IE" b="1" cap="small" dirty="0"/>
              <a:t/>
            </a:r>
            <a:br>
              <a:rPr lang="en-IE" b="1" cap="small" dirty="0"/>
            </a:br>
            <a:r>
              <a:rPr lang="en-IE" b="1" cap="small" dirty="0" smtClean="0"/>
              <a:t>Primavera </a:t>
            </a:r>
            <a:r>
              <a:rPr lang="es-ES" b="1" dirty="0" smtClean="0"/>
              <a:t>2015</a:t>
            </a:r>
            <a:br>
              <a:rPr lang="es-ES" b="1" dirty="0" smtClean="0"/>
            </a:b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err="1" smtClean="0"/>
              <a:t>Lecture</a:t>
            </a:r>
            <a:r>
              <a:rPr lang="es-ES" b="1" dirty="0" smtClean="0"/>
              <a:t> 9: </a:t>
            </a:r>
            <a:r>
              <a:rPr lang="es-ES" b="1" dirty="0" err="1" smtClean="0"/>
              <a:t>Linked</a:t>
            </a:r>
            <a:r>
              <a:rPr lang="es-ES" b="1" dirty="0" smtClean="0"/>
              <a:t> Data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/>
          <a:lstStyle/>
          <a:p>
            <a:r>
              <a:rPr lang="en-IE" dirty="0" smtClean="0"/>
              <a:t>Aidan Hogan</a:t>
            </a:r>
          </a:p>
          <a:p>
            <a:r>
              <a:rPr lang="en-IE" dirty="0" smtClean="0"/>
              <a:t>aidhog@gmail.com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filled with IRIs!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362200"/>
            <a:ext cx="7214602" cy="174583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72402" y="2362200"/>
            <a:ext cx="3276600" cy="228600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972402" y="3235115"/>
            <a:ext cx="842749" cy="295673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Rectangle 13"/>
          <p:cNvSpPr/>
          <p:nvPr/>
        </p:nvSpPr>
        <p:spPr>
          <a:xfrm>
            <a:off x="5548126" y="3530788"/>
            <a:ext cx="1309874" cy="279212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Rectangle 14"/>
          <p:cNvSpPr/>
          <p:nvPr/>
        </p:nvSpPr>
        <p:spPr>
          <a:xfrm>
            <a:off x="972402" y="2590800"/>
            <a:ext cx="7219151" cy="342900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Rectangle 15"/>
          <p:cNvSpPr/>
          <p:nvPr/>
        </p:nvSpPr>
        <p:spPr>
          <a:xfrm>
            <a:off x="972402" y="2933700"/>
            <a:ext cx="7214601" cy="301417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Rectangle 16"/>
          <p:cNvSpPr/>
          <p:nvPr/>
        </p:nvSpPr>
        <p:spPr>
          <a:xfrm>
            <a:off x="5715000" y="3235115"/>
            <a:ext cx="1421130" cy="295673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Rectangle 17"/>
          <p:cNvSpPr/>
          <p:nvPr/>
        </p:nvSpPr>
        <p:spPr>
          <a:xfrm>
            <a:off x="1204607" y="3530789"/>
            <a:ext cx="1406095" cy="279211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Rectangle 18"/>
          <p:cNvSpPr/>
          <p:nvPr/>
        </p:nvSpPr>
        <p:spPr>
          <a:xfrm>
            <a:off x="1204607" y="3810000"/>
            <a:ext cx="1619707" cy="298035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Rectangle 19"/>
          <p:cNvSpPr/>
          <p:nvPr/>
        </p:nvSpPr>
        <p:spPr>
          <a:xfrm>
            <a:off x="4176526" y="3530787"/>
            <a:ext cx="1309874" cy="279213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" name="Rectangle 20"/>
          <p:cNvSpPr/>
          <p:nvPr/>
        </p:nvSpPr>
        <p:spPr>
          <a:xfrm>
            <a:off x="3135557" y="3809999"/>
            <a:ext cx="1113446" cy="298035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Rectangle 21"/>
          <p:cNvSpPr/>
          <p:nvPr/>
        </p:nvSpPr>
        <p:spPr>
          <a:xfrm>
            <a:off x="5158276" y="3814546"/>
            <a:ext cx="1113446" cy="298035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7" name="Rectangle 26"/>
          <p:cNvSpPr/>
          <p:nvPr/>
        </p:nvSpPr>
        <p:spPr>
          <a:xfrm>
            <a:off x="1815151" y="3235117"/>
            <a:ext cx="318449" cy="295670"/>
          </a:xfrm>
          <a:prstGeom prst="rect">
            <a:avLst/>
          </a:prstGeom>
          <a:solidFill>
            <a:srgbClr val="00B050">
              <a:alpha val="42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7" name="Rectangle 36"/>
          <p:cNvSpPr/>
          <p:nvPr/>
        </p:nvSpPr>
        <p:spPr>
          <a:xfrm>
            <a:off x="2133601" y="3247024"/>
            <a:ext cx="3276600" cy="283766"/>
          </a:xfrm>
          <a:prstGeom prst="rect">
            <a:avLst/>
          </a:prstGeom>
          <a:solidFill>
            <a:schemeClr val="accent2">
              <a:lumMod val="75000"/>
              <a:alpha val="42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457200" y="62182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IE" dirty="0" smtClean="0"/>
              <a:t>… any IRI could be a link!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33950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</a:t>
            </a:r>
            <a:r>
              <a:rPr lang="en-IE" sz="3600" dirty="0" smtClean="0">
                <a:solidFill>
                  <a:srgbClr val="FF0000"/>
                </a:solidFill>
              </a:rPr>
              <a:t>(what’s wrong with it?)</a:t>
            </a:r>
            <a:endParaRPr lang="en-IE" sz="3600" dirty="0">
              <a:solidFill>
                <a:srgbClr val="FF0000"/>
              </a:solidFill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1436"/>
            <a:ext cx="6277603" cy="4836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08934"/>
            <a:ext cx="6277603" cy="4836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08934"/>
            <a:ext cx="6277603" cy="4836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08934"/>
            <a:ext cx="6277603" cy="4836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08934"/>
            <a:ext cx="6314925" cy="4836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85800" y="1226770"/>
            <a:ext cx="716280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055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</a:t>
            </a:r>
            <a:r>
              <a:rPr lang="en-IE" sz="3600" dirty="0" smtClean="0">
                <a:solidFill>
                  <a:srgbClr val="FF0000"/>
                </a:solidFill>
              </a:rPr>
              <a:t>(what’s wrong with it?)</a:t>
            </a:r>
            <a:endParaRPr lang="en-IE" sz="3600" dirty="0">
              <a:solidFill>
                <a:srgbClr val="FF000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491998"/>
            <a:ext cx="6408713" cy="4908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355198" y="1528670"/>
            <a:ext cx="6385154" cy="4861208"/>
            <a:chOff x="1355198" y="1016064"/>
            <a:chExt cx="6385154" cy="4861208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5198" y="1196752"/>
              <a:ext cx="6385154" cy="4680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2109664" y="1016064"/>
              <a:ext cx="36004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90233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SPARQL </a:t>
            </a:r>
            <a:r>
              <a:rPr lang="en-IE" sz="3600" dirty="0">
                <a:solidFill>
                  <a:srgbClr val="FF0000"/>
                </a:solidFill>
              </a:rPr>
              <a:t>(what’s wrong with it?)</a:t>
            </a:r>
            <a:endParaRPr lang="en-IE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FF0000"/>
                </a:solidFill>
              </a:rPr>
              <a:t>Simple</a:t>
            </a:r>
            <a:r>
              <a:rPr lang="en-IE" dirty="0" smtClean="0"/>
              <a:t> </a:t>
            </a:r>
            <a:r>
              <a:rPr lang="en-IE" sz="1600" dirty="0" smtClean="0"/>
              <a:t>Protocol and </a:t>
            </a:r>
            <a:r>
              <a:rPr lang="en-IE" dirty="0" smtClean="0">
                <a:solidFill>
                  <a:srgbClr val="FF0000"/>
                </a:solidFill>
              </a:rPr>
              <a:t>RDF Query Language</a:t>
            </a:r>
          </a:p>
          <a:p>
            <a:r>
              <a:rPr lang="en-IE" dirty="0" smtClean="0"/>
              <a:t>SPARQL evaluation: </a:t>
            </a:r>
            <a:r>
              <a:rPr lang="en-IE" cap="small" dirty="0" smtClean="0">
                <a:solidFill>
                  <a:srgbClr val="FF0000"/>
                </a:solidFill>
              </a:rPr>
              <a:t>PSpace</a:t>
            </a:r>
            <a:r>
              <a:rPr lang="en-IE" dirty="0" smtClean="0">
                <a:solidFill>
                  <a:srgbClr val="FF0000"/>
                </a:solidFill>
              </a:rPr>
              <a:t>-complete</a:t>
            </a:r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87" y="3276600"/>
            <a:ext cx="7030113" cy="3357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reeform 5"/>
          <p:cNvSpPr/>
          <p:nvPr/>
        </p:nvSpPr>
        <p:spPr>
          <a:xfrm>
            <a:off x="900752" y="1447800"/>
            <a:ext cx="1341149" cy="259308"/>
          </a:xfrm>
          <a:custGeom>
            <a:avLst/>
            <a:gdLst>
              <a:gd name="connsiteX0" fmla="*/ 68239 w 1341149"/>
              <a:gd name="connsiteY0" fmla="*/ 40944 h 259308"/>
              <a:gd name="connsiteX1" fmla="*/ 1064526 w 1341149"/>
              <a:gd name="connsiteY1" fmla="*/ 27296 h 259308"/>
              <a:gd name="connsiteX2" fmla="*/ 1105469 w 1341149"/>
              <a:gd name="connsiteY2" fmla="*/ 13648 h 259308"/>
              <a:gd name="connsiteX3" fmla="*/ 1173708 w 1341149"/>
              <a:gd name="connsiteY3" fmla="*/ 0 h 259308"/>
              <a:gd name="connsiteX4" fmla="*/ 1337481 w 1341149"/>
              <a:gd name="connsiteY4" fmla="*/ 13648 h 259308"/>
              <a:gd name="connsiteX5" fmla="*/ 1282890 w 1341149"/>
              <a:gd name="connsiteY5" fmla="*/ 27296 h 259308"/>
              <a:gd name="connsiteX6" fmla="*/ 1214651 w 1341149"/>
              <a:gd name="connsiteY6" fmla="*/ 40944 h 259308"/>
              <a:gd name="connsiteX7" fmla="*/ 1160060 w 1341149"/>
              <a:gd name="connsiteY7" fmla="*/ 68239 h 259308"/>
              <a:gd name="connsiteX8" fmla="*/ 873457 w 1341149"/>
              <a:gd name="connsiteY8" fmla="*/ 95535 h 259308"/>
              <a:gd name="connsiteX9" fmla="*/ 777923 w 1341149"/>
              <a:gd name="connsiteY9" fmla="*/ 109182 h 259308"/>
              <a:gd name="connsiteX10" fmla="*/ 668741 w 1341149"/>
              <a:gd name="connsiteY10" fmla="*/ 136478 h 259308"/>
              <a:gd name="connsiteX11" fmla="*/ 450376 w 1341149"/>
              <a:gd name="connsiteY11" fmla="*/ 150126 h 259308"/>
              <a:gd name="connsiteX12" fmla="*/ 409433 w 1341149"/>
              <a:gd name="connsiteY12" fmla="*/ 163773 h 259308"/>
              <a:gd name="connsiteX13" fmla="*/ 300251 w 1341149"/>
              <a:gd name="connsiteY13" fmla="*/ 191069 h 259308"/>
              <a:gd name="connsiteX14" fmla="*/ 504967 w 1341149"/>
              <a:gd name="connsiteY14" fmla="*/ 204717 h 259308"/>
              <a:gd name="connsiteX15" fmla="*/ 655093 w 1341149"/>
              <a:gd name="connsiteY15" fmla="*/ 218364 h 259308"/>
              <a:gd name="connsiteX16" fmla="*/ 859809 w 1341149"/>
              <a:gd name="connsiteY16" fmla="*/ 232012 h 259308"/>
              <a:gd name="connsiteX17" fmla="*/ 941696 w 1341149"/>
              <a:gd name="connsiteY17" fmla="*/ 245660 h 259308"/>
              <a:gd name="connsiteX18" fmla="*/ 1009935 w 1341149"/>
              <a:gd name="connsiteY18" fmla="*/ 259308 h 259308"/>
              <a:gd name="connsiteX19" fmla="*/ 1201003 w 1341149"/>
              <a:gd name="connsiteY19" fmla="*/ 232012 h 259308"/>
              <a:gd name="connsiteX20" fmla="*/ 1146412 w 1341149"/>
              <a:gd name="connsiteY20" fmla="*/ 191069 h 259308"/>
              <a:gd name="connsiteX21" fmla="*/ 1091821 w 1341149"/>
              <a:gd name="connsiteY21" fmla="*/ 177421 h 259308"/>
              <a:gd name="connsiteX22" fmla="*/ 955344 w 1341149"/>
              <a:gd name="connsiteY22" fmla="*/ 150126 h 259308"/>
              <a:gd name="connsiteX23" fmla="*/ 436729 w 1341149"/>
              <a:gd name="connsiteY23" fmla="*/ 150126 h 259308"/>
              <a:gd name="connsiteX24" fmla="*/ 395785 w 1341149"/>
              <a:gd name="connsiteY24" fmla="*/ 136478 h 259308"/>
              <a:gd name="connsiteX25" fmla="*/ 450376 w 1341149"/>
              <a:gd name="connsiteY25" fmla="*/ 122830 h 259308"/>
              <a:gd name="connsiteX26" fmla="*/ 586854 w 1341149"/>
              <a:gd name="connsiteY26" fmla="*/ 150126 h 259308"/>
              <a:gd name="connsiteX27" fmla="*/ 218364 w 1341149"/>
              <a:gd name="connsiteY27" fmla="*/ 122830 h 259308"/>
              <a:gd name="connsiteX28" fmla="*/ 327547 w 1341149"/>
              <a:gd name="connsiteY28" fmla="*/ 109182 h 259308"/>
              <a:gd name="connsiteX29" fmla="*/ 477672 w 1341149"/>
              <a:gd name="connsiteY29" fmla="*/ 95535 h 259308"/>
              <a:gd name="connsiteX30" fmla="*/ 928048 w 1341149"/>
              <a:gd name="connsiteY30" fmla="*/ 68239 h 259308"/>
              <a:gd name="connsiteX31" fmla="*/ 1009935 w 1341149"/>
              <a:gd name="connsiteY31" fmla="*/ 54591 h 259308"/>
              <a:gd name="connsiteX32" fmla="*/ 968991 w 1341149"/>
              <a:gd name="connsiteY32" fmla="*/ 40944 h 259308"/>
              <a:gd name="connsiteX33" fmla="*/ 723332 w 1341149"/>
              <a:gd name="connsiteY33" fmla="*/ 27296 h 259308"/>
              <a:gd name="connsiteX34" fmla="*/ 586854 w 1341149"/>
              <a:gd name="connsiteY34" fmla="*/ 0 h 259308"/>
              <a:gd name="connsiteX35" fmla="*/ 491320 w 1341149"/>
              <a:gd name="connsiteY35" fmla="*/ 13648 h 259308"/>
              <a:gd name="connsiteX36" fmla="*/ 600502 w 1341149"/>
              <a:gd name="connsiteY36" fmla="*/ 13648 h 259308"/>
              <a:gd name="connsiteX37" fmla="*/ 354842 w 1341149"/>
              <a:gd name="connsiteY37" fmla="*/ 27296 h 259308"/>
              <a:gd name="connsiteX38" fmla="*/ 313899 w 1341149"/>
              <a:gd name="connsiteY38" fmla="*/ 54591 h 259308"/>
              <a:gd name="connsiteX39" fmla="*/ 163773 w 1341149"/>
              <a:gd name="connsiteY39" fmla="*/ 68239 h 259308"/>
              <a:gd name="connsiteX40" fmla="*/ 423081 w 1341149"/>
              <a:gd name="connsiteY40" fmla="*/ 109182 h 259308"/>
              <a:gd name="connsiteX41" fmla="*/ 204717 w 1341149"/>
              <a:gd name="connsiteY41" fmla="*/ 136478 h 259308"/>
              <a:gd name="connsiteX42" fmla="*/ 81887 w 1341149"/>
              <a:gd name="connsiteY42" fmla="*/ 163773 h 259308"/>
              <a:gd name="connsiteX43" fmla="*/ 0 w 1341149"/>
              <a:gd name="connsiteY43" fmla="*/ 177421 h 259308"/>
              <a:gd name="connsiteX44" fmla="*/ 545911 w 1341149"/>
              <a:gd name="connsiteY44" fmla="*/ 177421 h 259308"/>
              <a:gd name="connsiteX45" fmla="*/ 504967 w 1341149"/>
              <a:gd name="connsiteY45" fmla="*/ 163773 h 259308"/>
              <a:gd name="connsiteX46" fmla="*/ 450376 w 1341149"/>
              <a:gd name="connsiteY46" fmla="*/ 150126 h 259308"/>
              <a:gd name="connsiteX47" fmla="*/ 354842 w 1341149"/>
              <a:gd name="connsiteY47" fmla="*/ 122830 h 259308"/>
              <a:gd name="connsiteX48" fmla="*/ 259308 w 1341149"/>
              <a:gd name="connsiteY48" fmla="*/ 109182 h 259308"/>
              <a:gd name="connsiteX49" fmla="*/ 177421 w 1341149"/>
              <a:gd name="connsiteY49" fmla="*/ 68239 h 259308"/>
              <a:gd name="connsiteX50" fmla="*/ 177421 w 1341149"/>
              <a:gd name="connsiteY50" fmla="*/ 54591 h 259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341149" h="259308">
                <a:moveTo>
                  <a:pt x="68239" y="40944"/>
                </a:moveTo>
                <a:lnTo>
                  <a:pt x="1064526" y="27296"/>
                </a:lnTo>
                <a:cubicBezTo>
                  <a:pt x="1078907" y="26918"/>
                  <a:pt x="1091513" y="17137"/>
                  <a:pt x="1105469" y="13648"/>
                </a:cubicBezTo>
                <a:cubicBezTo>
                  <a:pt x="1127973" y="8022"/>
                  <a:pt x="1150962" y="4549"/>
                  <a:pt x="1173708" y="0"/>
                </a:cubicBezTo>
                <a:cubicBezTo>
                  <a:pt x="1228299" y="4549"/>
                  <a:pt x="1284336" y="362"/>
                  <a:pt x="1337481" y="13648"/>
                </a:cubicBezTo>
                <a:cubicBezTo>
                  <a:pt x="1355678" y="18197"/>
                  <a:pt x="1301200" y="23227"/>
                  <a:pt x="1282890" y="27296"/>
                </a:cubicBezTo>
                <a:cubicBezTo>
                  <a:pt x="1260246" y="32328"/>
                  <a:pt x="1237397" y="36395"/>
                  <a:pt x="1214651" y="40944"/>
                </a:cubicBezTo>
                <a:cubicBezTo>
                  <a:pt x="1196454" y="50042"/>
                  <a:pt x="1179547" y="62393"/>
                  <a:pt x="1160060" y="68239"/>
                </a:cubicBezTo>
                <a:cubicBezTo>
                  <a:pt x="1096053" y="87441"/>
                  <a:pt x="894873" y="94107"/>
                  <a:pt x="873457" y="95535"/>
                </a:cubicBezTo>
                <a:cubicBezTo>
                  <a:pt x="841612" y="100084"/>
                  <a:pt x="809466" y="102873"/>
                  <a:pt x="777923" y="109182"/>
                </a:cubicBezTo>
                <a:cubicBezTo>
                  <a:pt x="741137" y="116539"/>
                  <a:pt x="706182" y="134138"/>
                  <a:pt x="668741" y="136478"/>
                </a:cubicBezTo>
                <a:lnTo>
                  <a:pt x="450376" y="150126"/>
                </a:lnTo>
                <a:cubicBezTo>
                  <a:pt x="436728" y="154675"/>
                  <a:pt x="423312" y="159988"/>
                  <a:pt x="409433" y="163773"/>
                </a:cubicBezTo>
                <a:cubicBezTo>
                  <a:pt x="373241" y="173644"/>
                  <a:pt x="300251" y="191069"/>
                  <a:pt x="300251" y="191069"/>
                </a:cubicBezTo>
                <a:lnTo>
                  <a:pt x="504967" y="204717"/>
                </a:lnTo>
                <a:cubicBezTo>
                  <a:pt x="555067" y="208571"/>
                  <a:pt x="604993" y="214510"/>
                  <a:pt x="655093" y="218364"/>
                </a:cubicBezTo>
                <a:cubicBezTo>
                  <a:pt x="723282" y="223609"/>
                  <a:pt x="791570" y="227463"/>
                  <a:pt x="859809" y="232012"/>
                </a:cubicBezTo>
                <a:lnTo>
                  <a:pt x="941696" y="245660"/>
                </a:lnTo>
                <a:cubicBezTo>
                  <a:pt x="964519" y="249810"/>
                  <a:pt x="986738" y="259308"/>
                  <a:pt x="1009935" y="259308"/>
                </a:cubicBezTo>
                <a:cubicBezTo>
                  <a:pt x="1074772" y="259308"/>
                  <a:pt x="1138007" y="244611"/>
                  <a:pt x="1201003" y="232012"/>
                </a:cubicBezTo>
                <a:cubicBezTo>
                  <a:pt x="1182806" y="218364"/>
                  <a:pt x="1166757" y="201241"/>
                  <a:pt x="1146412" y="191069"/>
                </a:cubicBezTo>
                <a:cubicBezTo>
                  <a:pt x="1129635" y="182681"/>
                  <a:pt x="1110214" y="181100"/>
                  <a:pt x="1091821" y="177421"/>
                </a:cubicBezTo>
                <a:cubicBezTo>
                  <a:pt x="924483" y="143953"/>
                  <a:pt x="1082162" y="181829"/>
                  <a:pt x="955344" y="150126"/>
                </a:cubicBezTo>
                <a:cubicBezTo>
                  <a:pt x="712994" y="160223"/>
                  <a:pt x="649739" y="175185"/>
                  <a:pt x="436729" y="150126"/>
                </a:cubicBezTo>
                <a:cubicBezTo>
                  <a:pt x="422441" y="148445"/>
                  <a:pt x="409433" y="141027"/>
                  <a:pt x="395785" y="136478"/>
                </a:cubicBezTo>
                <a:cubicBezTo>
                  <a:pt x="413982" y="131929"/>
                  <a:pt x="431667" y="121494"/>
                  <a:pt x="450376" y="122830"/>
                </a:cubicBezTo>
                <a:cubicBezTo>
                  <a:pt x="496652" y="126135"/>
                  <a:pt x="586854" y="150126"/>
                  <a:pt x="586854" y="150126"/>
                </a:cubicBezTo>
                <a:cubicBezTo>
                  <a:pt x="787867" y="99872"/>
                  <a:pt x="588470" y="155014"/>
                  <a:pt x="218364" y="122830"/>
                </a:cubicBezTo>
                <a:cubicBezTo>
                  <a:pt x="181824" y="119653"/>
                  <a:pt x="291071" y="113022"/>
                  <a:pt x="327547" y="109182"/>
                </a:cubicBezTo>
                <a:cubicBezTo>
                  <a:pt x="377519" y="103922"/>
                  <a:pt x="427598" y="99708"/>
                  <a:pt x="477672" y="95535"/>
                </a:cubicBezTo>
                <a:cubicBezTo>
                  <a:pt x="694356" y="77478"/>
                  <a:pt x="675052" y="80889"/>
                  <a:pt x="928048" y="68239"/>
                </a:cubicBezTo>
                <a:cubicBezTo>
                  <a:pt x="955344" y="63690"/>
                  <a:pt x="986910" y="69941"/>
                  <a:pt x="1009935" y="54591"/>
                </a:cubicBezTo>
                <a:cubicBezTo>
                  <a:pt x="1021905" y="46611"/>
                  <a:pt x="983312" y="42308"/>
                  <a:pt x="968991" y="40944"/>
                </a:cubicBezTo>
                <a:cubicBezTo>
                  <a:pt x="887348" y="33169"/>
                  <a:pt x="805218" y="31845"/>
                  <a:pt x="723332" y="27296"/>
                </a:cubicBezTo>
                <a:cubicBezTo>
                  <a:pt x="672912" y="10489"/>
                  <a:pt x="649582" y="0"/>
                  <a:pt x="586854" y="0"/>
                </a:cubicBezTo>
                <a:cubicBezTo>
                  <a:pt x="554686" y="0"/>
                  <a:pt x="523165" y="9099"/>
                  <a:pt x="491320" y="13648"/>
                </a:cubicBezTo>
                <a:cubicBezTo>
                  <a:pt x="675161" y="44289"/>
                  <a:pt x="704594" y="65695"/>
                  <a:pt x="600502" y="13648"/>
                </a:cubicBezTo>
                <a:cubicBezTo>
                  <a:pt x="518615" y="18197"/>
                  <a:pt x="436031" y="15698"/>
                  <a:pt x="354842" y="27296"/>
                </a:cubicBezTo>
                <a:cubicBezTo>
                  <a:pt x="338604" y="29616"/>
                  <a:pt x="329937" y="51154"/>
                  <a:pt x="313899" y="54591"/>
                </a:cubicBezTo>
                <a:cubicBezTo>
                  <a:pt x="264766" y="65119"/>
                  <a:pt x="213815" y="63690"/>
                  <a:pt x="163773" y="68239"/>
                </a:cubicBezTo>
                <a:cubicBezTo>
                  <a:pt x="321703" y="107722"/>
                  <a:pt x="235595" y="92139"/>
                  <a:pt x="423081" y="109182"/>
                </a:cubicBezTo>
                <a:cubicBezTo>
                  <a:pt x="196824" y="146892"/>
                  <a:pt x="532746" y="92740"/>
                  <a:pt x="204717" y="136478"/>
                </a:cubicBezTo>
                <a:cubicBezTo>
                  <a:pt x="133224" y="146011"/>
                  <a:pt x="146741" y="150803"/>
                  <a:pt x="81887" y="163773"/>
                </a:cubicBezTo>
                <a:cubicBezTo>
                  <a:pt x="54752" y="169200"/>
                  <a:pt x="27296" y="172872"/>
                  <a:pt x="0" y="177421"/>
                </a:cubicBezTo>
                <a:cubicBezTo>
                  <a:pt x="171192" y="184554"/>
                  <a:pt x="371462" y="204260"/>
                  <a:pt x="545911" y="177421"/>
                </a:cubicBezTo>
                <a:cubicBezTo>
                  <a:pt x="560130" y="175233"/>
                  <a:pt x="518800" y="167725"/>
                  <a:pt x="504967" y="163773"/>
                </a:cubicBezTo>
                <a:cubicBezTo>
                  <a:pt x="486932" y="158620"/>
                  <a:pt x="468411" y="155279"/>
                  <a:pt x="450376" y="150126"/>
                </a:cubicBezTo>
                <a:cubicBezTo>
                  <a:pt x="399212" y="135508"/>
                  <a:pt x="413514" y="133498"/>
                  <a:pt x="354842" y="122830"/>
                </a:cubicBezTo>
                <a:cubicBezTo>
                  <a:pt x="323193" y="117076"/>
                  <a:pt x="291153" y="113731"/>
                  <a:pt x="259308" y="109182"/>
                </a:cubicBezTo>
                <a:cubicBezTo>
                  <a:pt x="226006" y="98082"/>
                  <a:pt x="203879" y="94697"/>
                  <a:pt x="177421" y="68239"/>
                </a:cubicBezTo>
                <a:lnTo>
                  <a:pt x="177421" y="54591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547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SPARQL </a:t>
            </a:r>
            <a:r>
              <a:rPr lang="en-IE" sz="3600" dirty="0">
                <a:solidFill>
                  <a:srgbClr val="FF0000"/>
                </a:solidFill>
              </a:rPr>
              <a:t>(what’s wrong with it?)</a:t>
            </a:r>
            <a:endParaRPr lang="en-IE" sz="36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476750"/>
            <a:ext cx="533400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719" y="1427453"/>
            <a:ext cx="5324475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62600" y="5212140"/>
            <a:ext cx="3428999" cy="1569660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cap="small" dirty="0" err="1" smtClean="0">
                <a:solidFill>
                  <a:srgbClr val="00B050"/>
                </a:solidFill>
              </a:rPr>
              <a:t>Costable</a:t>
            </a:r>
            <a:r>
              <a:rPr lang="en-IE" sz="2400" dirty="0" smtClean="0"/>
              <a:t>: The cost of processing a query can be anticipated before  actual processing.</a:t>
            </a:r>
            <a:endParaRPr lang="en-IE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62720" y="1604030"/>
            <a:ext cx="3428999" cy="1569660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cap="small" dirty="0" smtClean="0">
                <a:solidFill>
                  <a:srgbClr val="00B050"/>
                </a:solidFill>
              </a:rPr>
              <a:t>Cacheable</a:t>
            </a:r>
            <a:r>
              <a:rPr lang="en-IE" sz="2400" dirty="0" smtClean="0"/>
              <a:t>: Common requests can be cached and re-used. Queries can be anticipated.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170517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</a:t>
            </a:r>
            <a:r>
              <a:rPr lang="en-IE" sz="3600" dirty="0" smtClean="0">
                <a:solidFill>
                  <a:srgbClr val="FF0000"/>
                </a:solidFill>
              </a:rPr>
              <a:t>(what’s wrong with it?)</a:t>
            </a:r>
            <a:endParaRPr lang="en-IE" sz="36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14" y="5739951"/>
            <a:ext cx="8124775" cy="889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853" y="1685976"/>
            <a:ext cx="3652363" cy="3117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987825" y="3147663"/>
            <a:ext cx="3438314" cy="2160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5449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</a:t>
            </a:r>
            <a:r>
              <a:rPr lang="en-IE" sz="3600" dirty="0" smtClean="0">
                <a:solidFill>
                  <a:srgbClr val="FF0000"/>
                </a:solidFill>
              </a:rPr>
              <a:t>(what’s wrong with it?)</a:t>
            </a:r>
            <a:endParaRPr lang="en-IE" sz="3600" dirty="0">
              <a:solidFill>
                <a:srgbClr val="FF00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97" y="1676400"/>
            <a:ext cx="7482728" cy="388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005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SPARQL </a:t>
            </a:r>
            <a:r>
              <a:rPr lang="en-IE" sz="3600" dirty="0">
                <a:solidFill>
                  <a:srgbClr val="FF0000"/>
                </a:solidFill>
              </a:rPr>
              <a:t>(what’s wrong with it?)</a:t>
            </a:r>
            <a:endParaRPr lang="en-IE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FF0000"/>
                </a:solidFill>
              </a:rPr>
              <a:t>Simple Protocol</a:t>
            </a:r>
            <a:r>
              <a:rPr lang="en-IE" dirty="0" smtClean="0"/>
              <a:t> </a:t>
            </a:r>
            <a:r>
              <a:rPr lang="en-IE" sz="2000" dirty="0" smtClean="0"/>
              <a:t>And RDF Query Language</a:t>
            </a:r>
          </a:p>
          <a:p>
            <a:r>
              <a:rPr lang="en-IE" b="1" dirty="0" smtClean="0">
                <a:solidFill>
                  <a:srgbClr val="FF0000"/>
                </a:solidFill>
              </a:rPr>
              <a:t>Protocol always expects a perfect answer</a:t>
            </a:r>
          </a:p>
          <a:p>
            <a:pPr lvl="1"/>
            <a:r>
              <a:rPr lang="en-IE" b="1" dirty="0" smtClean="0"/>
              <a:t>No support for partial results, timeouts, exception handling, pagination …</a:t>
            </a:r>
          </a:p>
          <a:p>
            <a:pPr marL="0" indent="0">
              <a:buNone/>
            </a:pPr>
            <a:endParaRPr lang="en-IE" b="1" dirty="0">
              <a:solidFill>
                <a:srgbClr val="FF0000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800858" y="1188420"/>
            <a:ext cx="2774855" cy="706350"/>
          </a:xfrm>
          <a:custGeom>
            <a:avLst/>
            <a:gdLst>
              <a:gd name="connsiteX0" fmla="*/ 550270 w 2774855"/>
              <a:gd name="connsiteY0" fmla="*/ 14764 h 706350"/>
              <a:gd name="connsiteX1" fmla="*/ 400145 w 2774855"/>
              <a:gd name="connsiteY1" fmla="*/ 28412 h 706350"/>
              <a:gd name="connsiteX2" fmla="*/ 250020 w 2774855"/>
              <a:gd name="connsiteY2" fmla="*/ 55708 h 706350"/>
              <a:gd name="connsiteX3" fmla="*/ 168133 w 2774855"/>
              <a:gd name="connsiteY3" fmla="*/ 83003 h 706350"/>
              <a:gd name="connsiteX4" fmla="*/ 127190 w 2774855"/>
              <a:gd name="connsiteY4" fmla="*/ 110299 h 706350"/>
              <a:gd name="connsiteX5" fmla="*/ 99894 w 2774855"/>
              <a:gd name="connsiteY5" fmla="*/ 151242 h 706350"/>
              <a:gd name="connsiteX6" fmla="*/ 31655 w 2774855"/>
              <a:gd name="connsiteY6" fmla="*/ 233128 h 706350"/>
              <a:gd name="connsiteX7" fmla="*/ 18008 w 2774855"/>
              <a:gd name="connsiteY7" fmla="*/ 424197 h 706350"/>
              <a:gd name="connsiteX8" fmla="*/ 72599 w 2774855"/>
              <a:gd name="connsiteY8" fmla="*/ 465140 h 706350"/>
              <a:gd name="connsiteX9" fmla="*/ 140838 w 2774855"/>
              <a:gd name="connsiteY9" fmla="*/ 519731 h 706350"/>
              <a:gd name="connsiteX10" fmla="*/ 181781 w 2774855"/>
              <a:gd name="connsiteY10" fmla="*/ 547027 h 706350"/>
              <a:gd name="connsiteX11" fmla="*/ 277315 w 2774855"/>
              <a:gd name="connsiteY11" fmla="*/ 574322 h 706350"/>
              <a:gd name="connsiteX12" fmla="*/ 536623 w 2774855"/>
              <a:gd name="connsiteY12" fmla="*/ 601618 h 706350"/>
              <a:gd name="connsiteX13" fmla="*/ 918760 w 2774855"/>
              <a:gd name="connsiteY13" fmla="*/ 615266 h 706350"/>
              <a:gd name="connsiteX14" fmla="*/ 1164420 w 2774855"/>
              <a:gd name="connsiteY14" fmla="*/ 642561 h 706350"/>
              <a:gd name="connsiteX15" fmla="*/ 1259954 w 2774855"/>
              <a:gd name="connsiteY15" fmla="*/ 656209 h 706350"/>
              <a:gd name="connsiteX16" fmla="*/ 1437375 w 2774855"/>
              <a:gd name="connsiteY16" fmla="*/ 669857 h 706350"/>
              <a:gd name="connsiteX17" fmla="*/ 2119763 w 2774855"/>
              <a:gd name="connsiteY17" fmla="*/ 683505 h 706350"/>
              <a:gd name="connsiteX18" fmla="*/ 2174354 w 2774855"/>
              <a:gd name="connsiteY18" fmla="*/ 669857 h 706350"/>
              <a:gd name="connsiteX19" fmla="*/ 2256241 w 2774855"/>
              <a:gd name="connsiteY19" fmla="*/ 642561 h 706350"/>
              <a:gd name="connsiteX20" fmla="*/ 2338127 w 2774855"/>
              <a:gd name="connsiteY20" fmla="*/ 615266 h 706350"/>
              <a:gd name="connsiteX21" fmla="*/ 2420014 w 2774855"/>
              <a:gd name="connsiteY21" fmla="*/ 587970 h 706350"/>
              <a:gd name="connsiteX22" fmla="*/ 2474605 w 2774855"/>
              <a:gd name="connsiteY22" fmla="*/ 574322 h 706350"/>
              <a:gd name="connsiteX23" fmla="*/ 2679321 w 2774855"/>
              <a:gd name="connsiteY23" fmla="*/ 533379 h 706350"/>
              <a:gd name="connsiteX24" fmla="*/ 2761208 w 2774855"/>
              <a:gd name="connsiteY24" fmla="*/ 492436 h 706350"/>
              <a:gd name="connsiteX25" fmla="*/ 2774855 w 2774855"/>
              <a:gd name="connsiteY25" fmla="*/ 437845 h 706350"/>
              <a:gd name="connsiteX26" fmla="*/ 2761208 w 2774855"/>
              <a:gd name="connsiteY26" fmla="*/ 274072 h 706350"/>
              <a:gd name="connsiteX27" fmla="*/ 2720264 w 2774855"/>
              <a:gd name="connsiteY27" fmla="*/ 246776 h 706350"/>
              <a:gd name="connsiteX28" fmla="*/ 2679321 w 2774855"/>
              <a:gd name="connsiteY28" fmla="*/ 205833 h 706350"/>
              <a:gd name="connsiteX29" fmla="*/ 2638378 w 2774855"/>
              <a:gd name="connsiteY29" fmla="*/ 192185 h 706350"/>
              <a:gd name="connsiteX30" fmla="*/ 2597435 w 2774855"/>
              <a:gd name="connsiteY30" fmla="*/ 164890 h 706350"/>
              <a:gd name="connsiteX31" fmla="*/ 2542843 w 2774855"/>
              <a:gd name="connsiteY31" fmla="*/ 151242 h 706350"/>
              <a:gd name="connsiteX32" fmla="*/ 2433661 w 2774855"/>
              <a:gd name="connsiteY32" fmla="*/ 123946 h 706350"/>
              <a:gd name="connsiteX33" fmla="*/ 2338127 w 2774855"/>
              <a:gd name="connsiteY33" fmla="*/ 83003 h 706350"/>
              <a:gd name="connsiteX34" fmla="*/ 2256241 w 2774855"/>
              <a:gd name="connsiteY34" fmla="*/ 69355 h 706350"/>
              <a:gd name="connsiteX35" fmla="*/ 2215297 w 2774855"/>
              <a:gd name="connsiteY35" fmla="*/ 55708 h 706350"/>
              <a:gd name="connsiteX36" fmla="*/ 2119763 w 2774855"/>
              <a:gd name="connsiteY36" fmla="*/ 42060 h 706350"/>
              <a:gd name="connsiteX37" fmla="*/ 1846808 w 2774855"/>
              <a:gd name="connsiteY37" fmla="*/ 55708 h 706350"/>
              <a:gd name="connsiteX38" fmla="*/ 1478318 w 2774855"/>
              <a:gd name="connsiteY38" fmla="*/ 69355 h 706350"/>
              <a:gd name="connsiteX39" fmla="*/ 1369136 w 2774855"/>
              <a:gd name="connsiteY39" fmla="*/ 96651 h 706350"/>
              <a:gd name="connsiteX40" fmla="*/ 1314545 w 2774855"/>
              <a:gd name="connsiteY40" fmla="*/ 110299 h 706350"/>
              <a:gd name="connsiteX41" fmla="*/ 823226 w 2774855"/>
              <a:gd name="connsiteY41" fmla="*/ 96651 h 706350"/>
              <a:gd name="connsiteX42" fmla="*/ 741339 w 2774855"/>
              <a:gd name="connsiteY42" fmla="*/ 55708 h 706350"/>
              <a:gd name="connsiteX43" fmla="*/ 659452 w 2774855"/>
              <a:gd name="connsiteY43" fmla="*/ 28412 h 706350"/>
              <a:gd name="connsiteX44" fmla="*/ 563918 w 2774855"/>
              <a:gd name="connsiteY44" fmla="*/ 1116 h 706350"/>
              <a:gd name="connsiteX45" fmla="*/ 495679 w 2774855"/>
              <a:gd name="connsiteY45" fmla="*/ 1116 h 70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774855" h="706350">
                <a:moveTo>
                  <a:pt x="550270" y="14764"/>
                </a:moveTo>
                <a:cubicBezTo>
                  <a:pt x="500228" y="19313"/>
                  <a:pt x="450086" y="22863"/>
                  <a:pt x="400145" y="28412"/>
                </a:cubicBezTo>
                <a:cubicBezTo>
                  <a:pt x="344165" y="34632"/>
                  <a:pt x="301927" y="40136"/>
                  <a:pt x="250020" y="55708"/>
                </a:cubicBezTo>
                <a:cubicBezTo>
                  <a:pt x="222461" y="63976"/>
                  <a:pt x="192073" y="67043"/>
                  <a:pt x="168133" y="83003"/>
                </a:cubicBezTo>
                <a:lnTo>
                  <a:pt x="127190" y="110299"/>
                </a:lnTo>
                <a:cubicBezTo>
                  <a:pt x="118091" y="123947"/>
                  <a:pt x="110395" y="138641"/>
                  <a:pt x="99894" y="151242"/>
                </a:cubicBezTo>
                <a:cubicBezTo>
                  <a:pt x="12324" y="256325"/>
                  <a:pt x="99426" y="131474"/>
                  <a:pt x="31655" y="233128"/>
                </a:cubicBezTo>
                <a:cubicBezTo>
                  <a:pt x="7826" y="304617"/>
                  <a:pt x="-18411" y="344075"/>
                  <a:pt x="18008" y="424197"/>
                </a:cubicBezTo>
                <a:cubicBezTo>
                  <a:pt x="27420" y="444904"/>
                  <a:pt x="54402" y="451492"/>
                  <a:pt x="72599" y="465140"/>
                </a:cubicBezTo>
                <a:cubicBezTo>
                  <a:pt x="118612" y="534162"/>
                  <a:pt x="74915" y="486770"/>
                  <a:pt x="140838" y="519731"/>
                </a:cubicBezTo>
                <a:cubicBezTo>
                  <a:pt x="155509" y="527066"/>
                  <a:pt x="167110" y="539691"/>
                  <a:pt x="181781" y="547027"/>
                </a:cubicBezTo>
                <a:cubicBezTo>
                  <a:pt x="203600" y="557937"/>
                  <a:pt x="256903" y="568490"/>
                  <a:pt x="277315" y="574322"/>
                </a:cubicBezTo>
                <a:cubicBezTo>
                  <a:pt x="406023" y="611095"/>
                  <a:pt x="209723" y="586759"/>
                  <a:pt x="536623" y="601618"/>
                </a:cubicBezTo>
                <a:lnTo>
                  <a:pt x="918760" y="615266"/>
                </a:lnTo>
                <a:cubicBezTo>
                  <a:pt x="1043539" y="627744"/>
                  <a:pt x="1048534" y="627110"/>
                  <a:pt x="1164420" y="642561"/>
                </a:cubicBezTo>
                <a:cubicBezTo>
                  <a:pt x="1196306" y="646812"/>
                  <a:pt x="1227946" y="653008"/>
                  <a:pt x="1259954" y="656209"/>
                </a:cubicBezTo>
                <a:cubicBezTo>
                  <a:pt x="1318975" y="662111"/>
                  <a:pt x="1378235" y="665308"/>
                  <a:pt x="1437375" y="669857"/>
                </a:cubicBezTo>
                <a:cubicBezTo>
                  <a:pt x="1752344" y="732850"/>
                  <a:pt x="1527473" y="698311"/>
                  <a:pt x="2119763" y="683505"/>
                </a:cubicBezTo>
                <a:cubicBezTo>
                  <a:pt x="2137960" y="678956"/>
                  <a:pt x="2156388" y="675247"/>
                  <a:pt x="2174354" y="669857"/>
                </a:cubicBezTo>
                <a:cubicBezTo>
                  <a:pt x="2201913" y="661589"/>
                  <a:pt x="2228945" y="651659"/>
                  <a:pt x="2256241" y="642561"/>
                </a:cubicBezTo>
                <a:lnTo>
                  <a:pt x="2338127" y="615266"/>
                </a:lnTo>
                <a:lnTo>
                  <a:pt x="2420014" y="587970"/>
                </a:lnTo>
                <a:lnTo>
                  <a:pt x="2474605" y="574322"/>
                </a:lnTo>
                <a:cubicBezTo>
                  <a:pt x="2590767" y="496880"/>
                  <a:pt x="2523887" y="516108"/>
                  <a:pt x="2679321" y="533379"/>
                </a:cubicBezTo>
                <a:cubicBezTo>
                  <a:pt x="2702675" y="525594"/>
                  <a:pt x="2746091" y="515111"/>
                  <a:pt x="2761208" y="492436"/>
                </a:cubicBezTo>
                <a:cubicBezTo>
                  <a:pt x="2771613" y="476829"/>
                  <a:pt x="2770306" y="456042"/>
                  <a:pt x="2774855" y="437845"/>
                </a:cubicBezTo>
                <a:cubicBezTo>
                  <a:pt x="2770306" y="383254"/>
                  <a:pt x="2776257" y="326744"/>
                  <a:pt x="2761208" y="274072"/>
                </a:cubicBezTo>
                <a:cubicBezTo>
                  <a:pt x="2756702" y="258300"/>
                  <a:pt x="2732865" y="257277"/>
                  <a:pt x="2720264" y="246776"/>
                </a:cubicBezTo>
                <a:cubicBezTo>
                  <a:pt x="2705437" y="234420"/>
                  <a:pt x="2695380" y="216539"/>
                  <a:pt x="2679321" y="205833"/>
                </a:cubicBezTo>
                <a:cubicBezTo>
                  <a:pt x="2667351" y="197853"/>
                  <a:pt x="2651245" y="198619"/>
                  <a:pt x="2638378" y="192185"/>
                </a:cubicBezTo>
                <a:cubicBezTo>
                  <a:pt x="2623707" y="184850"/>
                  <a:pt x="2612511" y="171351"/>
                  <a:pt x="2597435" y="164890"/>
                </a:cubicBezTo>
                <a:cubicBezTo>
                  <a:pt x="2580194" y="157501"/>
                  <a:pt x="2560879" y="156395"/>
                  <a:pt x="2542843" y="151242"/>
                </a:cubicBezTo>
                <a:cubicBezTo>
                  <a:pt x="2444918" y="123263"/>
                  <a:pt x="2572404" y="151695"/>
                  <a:pt x="2433661" y="123946"/>
                </a:cubicBezTo>
                <a:cubicBezTo>
                  <a:pt x="2400284" y="107258"/>
                  <a:pt x="2374271" y="91035"/>
                  <a:pt x="2338127" y="83003"/>
                </a:cubicBezTo>
                <a:cubicBezTo>
                  <a:pt x="2311114" y="77000"/>
                  <a:pt x="2283254" y="75358"/>
                  <a:pt x="2256241" y="69355"/>
                </a:cubicBezTo>
                <a:cubicBezTo>
                  <a:pt x="2242197" y="66234"/>
                  <a:pt x="2229404" y="58529"/>
                  <a:pt x="2215297" y="55708"/>
                </a:cubicBezTo>
                <a:cubicBezTo>
                  <a:pt x="2183754" y="49399"/>
                  <a:pt x="2151608" y="46609"/>
                  <a:pt x="2119763" y="42060"/>
                </a:cubicBezTo>
                <a:lnTo>
                  <a:pt x="1846808" y="55708"/>
                </a:lnTo>
                <a:cubicBezTo>
                  <a:pt x="1724005" y="60934"/>
                  <a:pt x="1600783" y="58858"/>
                  <a:pt x="1478318" y="69355"/>
                </a:cubicBezTo>
                <a:cubicBezTo>
                  <a:pt x="1440941" y="72559"/>
                  <a:pt x="1405530" y="87552"/>
                  <a:pt x="1369136" y="96651"/>
                </a:cubicBezTo>
                <a:lnTo>
                  <a:pt x="1314545" y="110299"/>
                </a:lnTo>
                <a:cubicBezTo>
                  <a:pt x="1150772" y="105750"/>
                  <a:pt x="986847" y="105042"/>
                  <a:pt x="823226" y="96651"/>
                </a:cubicBezTo>
                <a:cubicBezTo>
                  <a:pt x="781027" y="94487"/>
                  <a:pt x="777942" y="71976"/>
                  <a:pt x="741339" y="55708"/>
                </a:cubicBezTo>
                <a:cubicBezTo>
                  <a:pt x="715047" y="44023"/>
                  <a:pt x="686748" y="37511"/>
                  <a:pt x="659452" y="28412"/>
                </a:cubicBezTo>
                <a:cubicBezTo>
                  <a:pt x="633572" y="19785"/>
                  <a:pt x="589624" y="3972"/>
                  <a:pt x="563918" y="1116"/>
                </a:cubicBezTo>
                <a:cubicBezTo>
                  <a:pt x="541311" y="-1396"/>
                  <a:pt x="518425" y="1116"/>
                  <a:pt x="495679" y="111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Freeform 4"/>
          <p:cNvSpPr/>
          <p:nvPr/>
        </p:nvSpPr>
        <p:spPr>
          <a:xfrm>
            <a:off x="341194" y="914400"/>
            <a:ext cx="873457" cy="525345"/>
          </a:xfrm>
          <a:custGeom>
            <a:avLst/>
            <a:gdLst>
              <a:gd name="connsiteX0" fmla="*/ 177421 w 873457"/>
              <a:gd name="connsiteY0" fmla="*/ 260451 h 525345"/>
              <a:gd name="connsiteX1" fmla="*/ 163773 w 873457"/>
              <a:gd name="connsiteY1" fmla="*/ 328689 h 525345"/>
              <a:gd name="connsiteX2" fmla="*/ 191069 w 873457"/>
              <a:gd name="connsiteY2" fmla="*/ 383280 h 525345"/>
              <a:gd name="connsiteX3" fmla="*/ 204716 w 873457"/>
              <a:gd name="connsiteY3" fmla="*/ 424224 h 525345"/>
              <a:gd name="connsiteX4" fmla="*/ 218364 w 873457"/>
              <a:gd name="connsiteY4" fmla="*/ 519758 h 525345"/>
              <a:gd name="connsiteX5" fmla="*/ 204716 w 873457"/>
              <a:gd name="connsiteY5" fmla="*/ 437871 h 525345"/>
              <a:gd name="connsiteX6" fmla="*/ 177421 w 873457"/>
              <a:gd name="connsiteY6" fmla="*/ 355985 h 525345"/>
              <a:gd name="connsiteX7" fmla="*/ 163773 w 873457"/>
              <a:gd name="connsiteY7" fmla="*/ 301394 h 525345"/>
              <a:gd name="connsiteX8" fmla="*/ 95534 w 873457"/>
              <a:gd name="connsiteY8" fmla="*/ 315042 h 525345"/>
              <a:gd name="connsiteX9" fmla="*/ 54591 w 873457"/>
              <a:gd name="connsiteY9" fmla="*/ 328689 h 525345"/>
              <a:gd name="connsiteX10" fmla="*/ 0 w 873457"/>
              <a:gd name="connsiteY10" fmla="*/ 342337 h 525345"/>
              <a:gd name="connsiteX11" fmla="*/ 40943 w 873457"/>
              <a:gd name="connsiteY11" fmla="*/ 301394 h 525345"/>
              <a:gd name="connsiteX12" fmla="*/ 81887 w 873457"/>
              <a:gd name="connsiteY12" fmla="*/ 287746 h 525345"/>
              <a:gd name="connsiteX13" fmla="*/ 136478 w 873457"/>
              <a:gd name="connsiteY13" fmla="*/ 260451 h 525345"/>
              <a:gd name="connsiteX14" fmla="*/ 177421 w 873457"/>
              <a:gd name="connsiteY14" fmla="*/ 246803 h 525345"/>
              <a:gd name="connsiteX15" fmla="*/ 232012 w 873457"/>
              <a:gd name="connsiteY15" fmla="*/ 219507 h 525345"/>
              <a:gd name="connsiteX16" fmla="*/ 313899 w 873457"/>
              <a:gd name="connsiteY16" fmla="*/ 192212 h 525345"/>
              <a:gd name="connsiteX17" fmla="*/ 313899 w 873457"/>
              <a:gd name="connsiteY17" fmla="*/ 396928 h 525345"/>
              <a:gd name="connsiteX18" fmla="*/ 368490 w 873457"/>
              <a:gd name="connsiteY18" fmla="*/ 410576 h 525345"/>
              <a:gd name="connsiteX19" fmla="*/ 409433 w 873457"/>
              <a:gd name="connsiteY19" fmla="*/ 437871 h 525345"/>
              <a:gd name="connsiteX20" fmla="*/ 573206 w 873457"/>
              <a:gd name="connsiteY20" fmla="*/ 410576 h 525345"/>
              <a:gd name="connsiteX21" fmla="*/ 559558 w 873457"/>
              <a:gd name="connsiteY21" fmla="*/ 246803 h 525345"/>
              <a:gd name="connsiteX22" fmla="*/ 518615 w 873457"/>
              <a:gd name="connsiteY22" fmla="*/ 205860 h 525345"/>
              <a:gd name="connsiteX23" fmla="*/ 491319 w 873457"/>
              <a:gd name="connsiteY23" fmla="*/ 164916 h 525345"/>
              <a:gd name="connsiteX24" fmla="*/ 341194 w 873457"/>
              <a:gd name="connsiteY24" fmla="*/ 123973 h 525345"/>
              <a:gd name="connsiteX25" fmla="*/ 423081 w 873457"/>
              <a:gd name="connsiteY25" fmla="*/ 96677 h 525345"/>
              <a:gd name="connsiteX26" fmla="*/ 477672 w 873457"/>
              <a:gd name="connsiteY26" fmla="*/ 69382 h 525345"/>
              <a:gd name="connsiteX27" fmla="*/ 559558 w 873457"/>
              <a:gd name="connsiteY27" fmla="*/ 42086 h 525345"/>
              <a:gd name="connsiteX28" fmla="*/ 600502 w 873457"/>
              <a:gd name="connsiteY28" fmla="*/ 28439 h 525345"/>
              <a:gd name="connsiteX29" fmla="*/ 668740 w 873457"/>
              <a:gd name="connsiteY29" fmla="*/ 42086 h 525345"/>
              <a:gd name="connsiteX30" fmla="*/ 641445 w 873457"/>
              <a:gd name="connsiteY30" fmla="*/ 123973 h 525345"/>
              <a:gd name="connsiteX31" fmla="*/ 655093 w 873457"/>
              <a:gd name="connsiteY31" fmla="*/ 205860 h 525345"/>
              <a:gd name="connsiteX32" fmla="*/ 777922 w 873457"/>
              <a:gd name="connsiteY32" fmla="*/ 274098 h 525345"/>
              <a:gd name="connsiteX33" fmla="*/ 818866 w 873457"/>
              <a:gd name="connsiteY33" fmla="*/ 260451 h 525345"/>
              <a:gd name="connsiteX34" fmla="*/ 873457 w 873457"/>
              <a:gd name="connsiteY34" fmla="*/ 178564 h 525345"/>
              <a:gd name="connsiteX35" fmla="*/ 859809 w 873457"/>
              <a:gd name="connsiteY35" fmla="*/ 110325 h 525345"/>
              <a:gd name="connsiteX36" fmla="*/ 750627 w 873457"/>
              <a:gd name="connsiteY36" fmla="*/ 14791 h 525345"/>
              <a:gd name="connsiteX37" fmla="*/ 709684 w 873457"/>
              <a:gd name="connsiteY37" fmla="*/ 1143 h 525345"/>
              <a:gd name="connsiteX38" fmla="*/ 655093 w 873457"/>
              <a:gd name="connsiteY38" fmla="*/ 1143 h 52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73457" h="525345">
                <a:moveTo>
                  <a:pt x="177421" y="260451"/>
                </a:moveTo>
                <a:cubicBezTo>
                  <a:pt x="172872" y="283197"/>
                  <a:pt x="161211" y="305634"/>
                  <a:pt x="163773" y="328689"/>
                </a:cubicBezTo>
                <a:cubicBezTo>
                  <a:pt x="166020" y="348909"/>
                  <a:pt x="183055" y="364580"/>
                  <a:pt x="191069" y="383280"/>
                </a:cubicBezTo>
                <a:cubicBezTo>
                  <a:pt x="196736" y="396503"/>
                  <a:pt x="200167" y="410576"/>
                  <a:pt x="204716" y="424224"/>
                </a:cubicBezTo>
                <a:cubicBezTo>
                  <a:pt x="209265" y="456069"/>
                  <a:pt x="218364" y="487590"/>
                  <a:pt x="218364" y="519758"/>
                </a:cubicBezTo>
                <a:cubicBezTo>
                  <a:pt x="218364" y="547430"/>
                  <a:pt x="211427" y="464717"/>
                  <a:pt x="204716" y="437871"/>
                </a:cubicBezTo>
                <a:cubicBezTo>
                  <a:pt x="197738" y="409958"/>
                  <a:pt x="184399" y="383898"/>
                  <a:pt x="177421" y="355985"/>
                </a:cubicBezTo>
                <a:lnTo>
                  <a:pt x="163773" y="301394"/>
                </a:lnTo>
                <a:cubicBezTo>
                  <a:pt x="141027" y="305943"/>
                  <a:pt x="118038" y="309416"/>
                  <a:pt x="95534" y="315042"/>
                </a:cubicBezTo>
                <a:cubicBezTo>
                  <a:pt x="81578" y="318531"/>
                  <a:pt x="68423" y="324737"/>
                  <a:pt x="54591" y="328689"/>
                </a:cubicBezTo>
                <a:cubicBezTo>
                  <a:pt x="36556" y="333842"/>
                  <a:pt x="18197" y="337788"/>
                  <a:pt x="0" y="342337"/>
                </a:cubicBezTo>
                <a:cubicBezTo>
                  <a:pt x="13648" y="328689"/>
                  <a:pt x="24884" y="312100"/>
                  <a:pt x="40943" y="301394"/>
                </a:cubicBezTo>
                <a:cubicBezTo>
                  <a:pt x="52913" y="293414"/>
                  <a:pt x="68664" y="293413"/>
                  <a:pt x="81887" y="287746"/>
                </a:cubicBezTo>
                <a:cubicBezTo>
                  <a:pt x="100587" y="279732"/>
                  <a:pt x="117778" y="268465"/>
                  <a:pt x="136478" y="260451"/>
                </a:cubicBezTo>
                <a:cubicBezTo>
                  <a:pt x="149701" y="254784"/>
                  <a:pt x="164198" y="252470"/>
                  <a:pt x="177421" y="246803"/>
                </a:cubicBezTo>
                <a:cubicBezTo>
                  <a:pt x="196121" y="238789"/>
                  <a:pt x="213122" y="227063"/>
                  <a:pt x="232012" y="219507"/>
                </a:cubicBezTo>
                <a:cubicBezTo>
                  <a:pt x="258726" y="208821"/>
                  <a:pt x="313899" y="192212"/>
                  <a:pt x="313899" y="192212"/>
                </a:cubicBezTo>
                <a:cubicBezTo>
                  <a:pt x="295762" y="264761"/>
                  <a:pt x="277932" y="310606"/>
                  <a:pt x="313899" y="396928"/>
                </a:cubicBezTo>
                <a:cubicBezTo>
                  <a:pt x="321113" y="414242"/>
                  <a:pt x="350293" y="406027"/>
                  <a:pt x="368490" y="410576"/>
                </a:cubicBezTo>
                <a:cubicBezTo>
                  <a:pt x="382138" y="419674"/>
                  <a:pt x="393098" y="436386"/>
                  <a:pt x="409433" y="437871"/>
                </a:cubicBezTo>
                <a:cubicBezTo>
                  <a:pt x="456294" y="442131"/>
                  <a:pt x="524423" y="422772"/>
                  <a:pt x="573206" y="410576"/>
                </a:cubicBezTo>
                <a:cubicBezTo>
                  <a:pt x="568657" y="355985"/>
                  <a:pt x="573673" y="299734"/>
                  <a:pt x="559558" y="246803"/>
                </a:cubicBezTo>
                <a:cubicBezTo>
                  <a:pt x="554585" y="228154"/>
                  <a:pt x="530971" y="220687"/>
                  <a:pt x="518615" y="205860"/>
                </a:cubicBezTo>
                <a:cubicBezTo>
                  <a:pt x="508114" y="193259"/>
                  <a:pt x="505229" y="173610"/>
                  <a:pt x="491319" y="164916"/>
                </a:cubicBezTo>
                <a:cubicBezTo>
                  <a:pt x="458727" y="144546"/>
                  <a:pt x="380161" y="131767"/>
                  <a:pt x="341194" y="123973"/>
                </a:cubicBezTo>
                <a:cubicBezTo>
                  <a:pt x="368490" y="114874"/>
                  <a:pt x="397346" y="109544"/>
                  <a:pt x="423081" y="96677"/>
                </a:cubicBezTo>
                <a:cubicBezTo>
                  <a:pt x="441278" y="87579"/>
                  <a:pt x="458782" y="76938"/>
                  <a:pt x="477672" y="69382"/>
                </a:cubicBezTo>
                <a:cubicBezTo>
                  <a:pt x="504386" y="58696"/>
                  <a:pt x="532263" y="51184"/>
                  <a:pt x="559558" y="42086"/>
                </a:cubicBezTo>
                <a:lnTo>
                  <a:pt x="600502" y="28439"/>
                </a:lnTo>
                <a:cubicBezTo>
                  <a:pt x="623248" y="32988"/>
                  <a:pt x="659603" y="20765"/>
                  <a:pt x="668740" y="42086"/>
                </a:cubicBezTo>
                <a:cubicBezTo>
                  <a:pt x="680074" y="68532"/>
                  <a:pt x="641445" y="123973"/>
                  <a:pt x="641445" y="123973"/>
                </a:cubicBezTo>
                <a:cubicBezTo>
                  <a:pt x="645994" y="151269"/>
                  <a:pt x="639224" y="183190"/>
                  <a:pt x="655093" y="205860"/>
                </a:cubicBezTo>
                <a:cubicBezTo>
                  <a:pt x="683659" y="246669"/>
                  <a:pt x="734489" y="259621"/>
                  <a:pt x="777922" y="274098"/>
                </a:cubicBezTo>
                <a:cubicBezTo>
                  <a:pt x="791570" y="269549"/>
                  <a:pt x="806896" y="268431"/>
                  <a:pt x="818866" y="260451"/>
                </a:cubicBezTo>
                <a:cubicBezTo>
                  <a:pt x="862678" y="231243"/>
                  <a:pt x="859149" y="221488"/>
                  <a:pt x="873457" y="178564"/>
                </a:cubicBezTo>
                <a:cubicBezTo>
                  <a:pt x="868908" y="155818"/>
                  <a:pt x="867954" y="132045"/>
                  <a:pt x="859809" y="110325"/>
                </a:cubicBezTo>
                <a:cubicBezTo>
                  <a:pt x="843887" y="67866"/>
                  <a:pt x="787019" y="26922"/>
                  <a:pt x="750627" y="14791"/>
                </a:cubicBezTo>
                <a:cubicBezTo>
                  <a:pt x="736979" y="10242"/>
                  <a:pt x="723925" y="3178"/>
                  <a:pt x="709684" y="1143"/>
                </a:cubicBezTo>
                <a:cubicBezTo>
                  <a:pt x="691670" y="-1430"/>
                  <a:pt x="673290" y="1143"/>
                  <a:pt x="655093" y="114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TextBox 7"/>
          <p:cNvSpPr txBox="1"/>
          <p:nvPr/>
        </p:nvSpPr>
        <p:spPr>
          <a:xfrm>
            <a:off x="341194" y="5180161"/>
            <a:ext cx="3428999" cy="1569660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cap="small" dirty="0" smtClean="0">
                <a:solidFill>
                  <a:srgbClr val="7030A0"/>
                </a:solidFill>
              </a:rPr>
              <a:t>Robust</a:t>
            </a:r>
            <a:r>
              <a:rPr lang="en-IE" sz="2400" dirty="0" smtClean="0"/>
              <a:t>: Access method can gracefully handle error cases and provide Quality of Service</a:t>
            </a:r>
            <a:endParaRPr lang="en-IE" sz="24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214" y="4454997"/>
            <a:ext cx="5139092" cy="239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343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SPARQL </a:t>
            </a:r>
            <a:r>
              <a:rPr lang="en-IE" sz="3600" dirty="0">
                <a:solidFill>
                  <a:srgbClr val="FF0000"/>
                </a:solidFill>
              </a:rPr>
              <a:t>(what’s wrong with it?)</a:t>
            </a:r>
            <a:endParaRPr lang="en-IE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IE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IE" b="1" dirty="0">
              <a:solidFill>
                <a:srgbClr val="FF0000"/>
              </a:solidFill>
            </a:endParaRPr>
          </a:p>
          <a:p>
            <a:endParaRPr lang="en-IE" b="1" i="1" dirty="0" smtClean="0"/>
          </a:p>
          <a:p>
            <a:endParaRPr lang="en-IE" b="1" i="1" dirty="0"/>
          </a:p>
          <a:p>
            <a:r>
              <a:rPr lang="en-IE" b="1" i="1" dirty="0" smtClean="0"/>
              <a:t>D</a:t>
            </a:r>
            <a:r>
              <a:rPr lang="en-IE" b="1" dirty="0" smtClean="0"/>
              <a:t> is a </a:t>
            </a:r>
            <a:r>
              <a:rPr lang="en-IE" b="1" dirty="0" smtClean="0">
                <a:solidFill>
                  <a:srgbClr val="FF0000"/>
                </a:solidFill>
              </a:rPr>
              <a:t>black-box </a:t>
            </a:r>
            <a:r>
              <a:rPr lang="en-IE" b="1" dirty="0" smtClean="0"/>
              <a:t>for the user</a:t>
            </a:r>
            <a:endParaRPr lang="en-IE" b="1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370174"/>
            <a:ext cx="4953000" cy="1592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 descr="http://1.bp.blogspot.com/-Khcv00bHS7I/UMpErd49JRI/AAAAAAAAAbE/RmiMiR9pmG0/s1600/blackbox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92823"/>
            <a:ext cx="1676400" cy="167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81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SPARQL </a:t>
            </a:r>
            <a:r>
              <a:rPr lang="en-IE" sz="3600" dirty="0">
                <a:solidFill>
                  <a:srgbClr val="FF0000"/>
                </a:solidFill>
              </a:rPr>
              <a:t>(what’s wrong with it?)</a:t>
            </a:r>
            <a:endParaRPr lang="en-IE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523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E" i="1" dirty="0" smtClean="0"/>
          </a:p>
          <a:p>
            <a:pPr marL="0" indent="0">
              <a:buNone/>
            </a:pPr>
            <a:r>
              <a:rPr lang="en-IE" i="1" dirty="0" smtClean="0"/>
              <a:t>Q</a:t>
            </a:r>
            <a:r>
              <a:rPr lang="en-IE" dirty="0" smtClean="0"/>
              <a:t> = </a:t>
            </a:r>
            <a:endParaRPr lang="en-IE" i="1" dirty="0" smtClean="0"/>
          </a:p>
          <a:p>
            <a:pPr marL="0" indent="0">
              <a:buNone/>
            </a:pPr>
            <a:endParaRPr lang="en-IE" i="1" dirty="0"/>
          </a:p>
          <a:p>
            <a:pPr marL="0" indent="0">
              <a:buNone/>
            </a:pPr>
            <a:endParaRPr lang="en-IE" i="1" dirty="0"/>
          </a:p>
          <a:p>
            <a:pPr marL="0" indent="0">
              <a:buNone/>
            </a:pPr>
            <a:r>
              <a:rPr lang="en-IE" i="1" dirty="0" smtClean="0"/>
              <a:t>Q</a:t>
            </a:r>
            <a:r>
              <a:rPr lang="en-IE" dirty="0" smtClean="0"/>
              <a:t>(</a:t>
            </a:r>
            <a:r>
              <a:rPr lang="en-IE" i="1" dirty="0" smtClean="0"/>
              <a:t>D</a:t>
            </a:r>
            <a:r>
              <a:rPr lang="en-IE" dirty="0" smtClean="0"/>
              <a:t>) =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50492" y="1953161"/>
            <a:ext cx="5791200" cy="1323439"/>
          </a:xfrm>
          <a:prstGeom prst="rect">
            <a:avLst/>
          </a:prstGeom>
          <a:solidFill>
            <a:srgbClr val="00B050">
              <a:alpha val="26000"/>
            </a:srgb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1600" dirty="0"/>
              <a:t>PREFIX </a:t>
            </a:r>
            <a:r>
              <a:rPr lang="en-IE" sz="1600" dirty="0" err="1"/>
              <a:t>dbo</a:t>
            </a:r>
            <a:r>
              <a:rPr lang="en-IE" sz="1600" dirty="0"/>
              <a:t>: &lt;http://dbpedia.org/ontology/&gt;</a:t>
            </a:r>
          </a:p>
          <a:p>
            <a:r>
              <a:rPr lang="en-IE" sz="1600" dirty="0"/>
              <a:t>SELECT (COUNT(?c) as ?count)</a:t>
            </a:r>
          </a:p>
          <a:p>
            <a:r>
              <a:rPr lang="en-IE" sz="1600" dirty="0"/>
              <a:t>WHERE {</a:t>
            </a:r>
          </a:p>
          <a:p>
            <a:r>
              <a:rPr lang="en-IE" sz="1600" dirty="0"/>
              <a:t>  ?c a </a:t>
            </a:r>
            <a:r>
              <a:rPr lang="en-IE" sz="1600" dirty="0" err="1"/>
              <a:t>dbo:Country</a:t>
            </a:r>
            <a:r>
              <a:rPr lang="en-IE" sz="1600" dirty="0"/>
              <a:t> .</a:t>
            </a:r>
          </a:p>
          <a:p>
            <a:r>
              <a:rPr lang="en-IE" sz="1600" dirty="0"/>
              <a:t>}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491" y="3657600"/>
            <a:ext cx="904875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1194" y="5180161"/>
            <a:ext cx="3428999" cy="1569660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cap="small" dirty="0" smtClean="0">
                <a:solidFill>
                  <a:srgbClr val="7030A0"/>
                </a:solidFill>
              </a:rPr>
              <a:t>Transparent</a:t>
            </a:r>
            <a:r>
              <a:rPr lang="en-IE" sz="2400" dirty="0"/>
              <a:t>: T</a:t>
            </a:r>
            <a:r>
              <a:rPr lang="en-IE" sz="2400" dirty="0" smtClean="0"/>
              <a:t>he </a:t>
            </a:r>
            <a:r>
              <a:rPr lang="en-IE" sz="2400" dirty="0"/>
              <a:t>client can determine if a dataset D is relevant </a:t>
            </a:r>
            <a:r>
              <a:rPr lang="en-IE" sz="2400" dirty="0" smtClean="0"/>
              <a:t>and the service sufficient.</a:t>
            </a:r>
            <a:endParaRPr lang="en-IE" sz="2400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409" y="4462818"/>
            <a:ext cx="5075293" cy="2395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53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Problem Categories</a:t>
            </a:r>
            <a:endParaRPr lang="en-IE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651" y="3733800"/>
            <a:ext cx="6620052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IE" dirty="0" smtClean="0">
                <a:solidFill>
                  <a:srgbClr val="0070C0"/>
                </a:solidFill>
              </a:rPr>
              <a:t>Standardised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Bandwidth-efficient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 smtClean="0">
                <a:solidFill>
                  <a:srgbClr val="00B050"/>
                </a:solidFill>
              </a:rPr>
              <a:t>Server-processing-efficient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 smtClean="0">
                <a:solidFill>
                  <a:srgbClr val="7030A0"/>
                </a:solidFill>
              </a:rPr>
              <a:t>Usable by client</a:t>
            </a:r>
            <a:endParaRPr lang="en-IE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95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We already saw this in Lab 1 …</a:t>
            </a:r>
            <a:endParaRPr lang="en-IE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66" y="1371599"/>
            <a:ext cx="8809630" cy="4455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631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799" y="3788498"/>
            <a:ext cx="5647003" cy="3069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Data Access: Open Problem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Data access methods crucial</a:t>
            </a:r>
          </a:p>
          <a:p>
            <a:pPr lvl="1"/>
            <a:r>
              <a:rPr lang="en-IE" dirty="0" smtClean="0"/>
              <a:t>Access = Protocol + Query Language</a:t>
            </a:r>
          </a:p>
          <a:p>
            <a:r>
              <a:rPr lang="en-IE" dirty="0" smtClean="0"/>
              <a:t>But current ones don’t work</a:t>
            </a:r>
          </a:p>
          <a:p>
            <a:pPr marL="457200" lvl="1" indent="0">
              <a:buNone/>
            </a:pPr>
            <a:r>
              <a:rPr lang="en-IE" dirty="0" smtClean="0"/>
              <a:t>→ </a:t>
            </a:r>
            <a:r>
              <a:rPr lang="en-IE" i="1" dirty="0" smtClean="0"/>
              <a:t>need something else (or multiple things?)</a:t>
            </a:r>
          </a:p>
          <a:p>
            <a:pPr lvl="1"/>
            <a:r>
              <a:rPr lang="en-IE" i="1" dirty="0" smtClean="0"/>
              <a:t>Open question:</a:t>
            </a:r>
            <a:endParaRPr lang="en-IE" i="1" dirty="0"/>
          </a:p>
        </p:txBody>
      </p:sp>
    </p:spTree>
    <p:extLst>
      <p:ext uri="{BB962C8B-B14F-4D97-AF65-F5344CB8AC3E}">
        <p14:creationId xmlns:p14="http://schemas.microsoft.com/office/powerpoint/2010/main" val="150808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BIG CATCH NUMBER 3:</a:t>
            </a:r>
            <a:br>
              <a:rPr lang="en-IE" dirty="0" smtClean="0"/>
            </a:br>
            <a:r>
              <a:rPr lang="en-IE" dirty="0" smtClean="0"/>
              <a:t>Data quality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9667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Can’t trust everything you read on the Web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9199"/>
            <a:ext cx="6362700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470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Rectangle 190"/>
          <p:cNvSpPr/>
          <p:nvPr/>
        </p:nvSpPr>
        <p:spPr>
          <a:xfrm>
            <a:off x="136516" y="4566548"/>
            <a:ext cx="7330110" cy="1896324"/>
          </a:xfrm>
          <a:prstGeom prst="rect">
            <a:avLst/>
          </a:prstGeom>
          <a:solidFill>
            <a:srgbClr val="F5F5FF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0" name="Rectangle 189"/>
          <p:cNvSpPr/>
          <p:nvPr/>
        </p:nvSpPr>
        <p:spPr>
          <a:xfrm>
            <a:off x="233672" y="4640104"/>
            <a:ext cx="7330110" cy="1896324"/>
          </a:xfrm>
          <a:prstGeom prst="rect">
            <a:avLst/>
          </a:prstGeom>
          <a:solidFill>
            <a:srgbClr val="F5F5FF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9" name="Rectangle 188"/>
          <p:cNvSpPr/>
          <p:nvPr/>
        </p:nvSpPr>
        <p:spPr>
          <a:xfrm>
            <a:off x="323528" y="4733076"/>
            <a:ext cx="7330110" cy="1896324"/>
          </a:xfrm>
          <a:prstGeom prst="rect">
            <a:avLst/>
          </a:prstGeom>
          <a:solidFill>
            <a:srgbClr val="F5F5FF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6" name="Rectangle 175"/>
          <p:cNvSpPr/>
          <p:nvPr/>
        </p:nvSpPr>
        <p:spPr>
          <a:xfrm>
            <a:off x="6012160" y="1516101"/>
            <a:ext cx="1641478" cy="2756096"/>
          </a:xfrm>
          <a:prstGeom prst="rect">
            <a:avLst/>
          </a:prstGeom>
          <a:solidFill>
            <a:srgbClr val="FFFF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7" name="Rectangle 116"/>
          <p:cNvSpPr/>
          <p:nvPr/>
        </p:nvSpPr>
        <p:spPr>
          <a:xfrm>
            <a:off x="136516" y="1355740"/>
            <a:ext cx="5577959" cy="2756096"/>
          </a:xfrm>
          <a:prstGeom prst="rect">
            <a:avLst/>
          </a:prstGeom>
          <a:solidFill>
            <a:srgbClr val="FF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1" name="Rectangle 160"/>
          <p:cNvSpPr/>
          <p:nvPr/>
        </p:nvSpPr>
        <p:spPr>
          <a:xfrm>
            <a:off x="221695" y="1440016"/>
            <a:ext cx="5577959" cy="2756096"/>
          </a:xfrm>
          <a:prstGeom prst="rect">
            <a:avLst/>
          </a:prstGeom>
          <a:solidFill>
            <a:srgbClr val="FF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2" name="Rectangle 161"/>
          <p:cNvSpPr/>
          <p:nvPr/>
        </p:nvSpPr>
        <p:spPr>
          <a:xfrm>
            <a:off x="323528" y="1516832"/>
            <a:ext cx="5577959" cy="2756096"/>
          </a:xfrm>
          <a:prstGeom prst="rect">
            <a:avLst/>
          </a:prstGeom>
          <a:solidFill>
            <a:srgbClr val="FF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6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96279"/>
            <a:ext cx="1235696" cy="147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4074390" y="5850974"/>
            <a:ext cx="3240361" cy="576063"/>
          </a:xfrm>
          <a:prstGeom prst="ellipse">
            <a:avLst/>
          </a:prstGeom>
          <a:solidFill>
            <a:srgbClr val="F5F5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err="1" smtClean="0">
                <a:solidFill>
                  <a:schemeClr val="tx1"/>
                </a:solidFill>
                <a:latin typeface="cmss8" pitchFamily="34" charset="0"/>
              </a:rPr>
              <a:t>StickyToffeePudding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442544" y="4871971"/>
            <a:ext cx="1872207" cy="504055"/>
          </a:xfrm>
          <a:prstGeom prst="ellipse">
            <a:avLst/>
          </a:prstGeom>
          <a:solidFill>
            <a:srgbClr val="F5F5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Soda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366096" y="4871971"/>
            <a:ext cx="1872207" cy="504055"/>
          </a:xfrm>
          <a:prstGeom prst="ellipse">
            <a:avLst/>
          </a:prstGeom>
          <a:solidFill>
            <a:srgbClr val="F5F5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IE" dirty="0" err="1" smtClean="0">
                <a:solidFill>
                  <a:schemeClr val="tx1"/>
                </a:solidFill>
                <a:latin typeface="cmss8" pitchFamily="34" charset="0"/>
              </a:rPr>
              <a:t>DriedDates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059832" y="4871971"/>
            <a:ext cx="1872207" cy="504055"/>
          </a:xfrm>
          <a:prstGeom prst="ellipse">
            <a:avLst/>
          </a:prstGeom>
          <a:solidFill>
            <a:srgbClr val="F5F5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err="1" smtClean="0">
                <a:solidFill>
                  <a:schemeClr val="tx1"/>
                </a:solidFill>
                <a:latin typeface="cmss8" pitchFamily="34" charset="0"/>
              </a:rPr>
              <a:t>BlackTea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9" name="Straight Arrow Connector 8"/>
          <p:cNvCxnSpPr>
            <a:endCxn id="24" idx="5"/>
          </p:cNvCxnSpPr>
          <p:nvPr/>
        </p:nvCxnSpPr>
        <p:spPr>
          <a:xfrm flipH="1" flipV="1">
            <a:off x="1964125" y="5302209"/>
            <a:ext cx="2308308" cy="701193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 bwMode="auto">
          <a:xfrm>
            <a:off x="2489610" y="5505778"/>
            <a:ext cx="864096" cy="215444"/>
          </a:xfrm>
          <a:prstGeom prst="rect">
            <a:avLst/>
          </a:prstGeom>
          <a:solidFill>
            <a:srgbClr val="F5F5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ingredient</a:t>
            </a:r>
          </a:p>
        </p:txBody>
      </p:sp>
      <p:cxnSp>
        <p:nvCxnSpPr>
          <p:cNvPr id="33" name="Straight Arrow Connector 32"/>
          <p:cNvCxnSpPr>
            <a:stCxn id="4" idx="1"/>
            <a:endCxn id="25" idx="4"/>
          </p:cNvCxnSpPr>
          <p:nvPr/>
        </p:nvCxnSpPr>
        <p:spPr>
          <a:xfrm flipH="1" flipV="1">
            <a:off x="3995936" y="5376026"/>
            <a:ext cx="552994" cy="55931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 bwMode="auto">
          <a:xfrm>
            <a:off x="3851920" y="5514710"/>
            <a:ext cx="864096" cy="215444"/>
          </a:xfrm>
          <a:prstGeom prst="rect">
            <a:avLst/>
          </a:prstGeom>
          <a:solidFill>
            <a:srgbClr val="F5F5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ingredient</a:t>
            </a:r>
          </a:p>
        </p:txBody>
      </p:sp>
      <p:cxnSp>
        <p:nvCxnSpPr>
          <p:cNvPr id="38" name="Straight Arrow Connector 37"/>
          <p:cNvCxnSpPr>
            <a:stCxn id="4" idx="0"/>
            <a:endCxn id="23" idx="4"/>
          </p:cNvCxnSpPr>
          <p:nvPr/>
        </p:nvCxnSpPr>
        <p:spPr>
          <a:xfrm flipV="1">
            <a:off x="5694571" y="5376026"/>
            <a:ext cx="684077" cy="474948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 bwMode="auto">
          <a:xfrm>
            <a:off x="5652120" y="5477272"/>
            <a:ext cx="864096" cy="215444"/>
          </a:xfrm>
          <a:prstGeom prst="rect">
            <a:avLst/>
          </a:prstGeom>
          <a:solidFill>
            <a:srgbClr val="F5F5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ingredient</a:t>
            </a:r>
          </a:p>
        </p:txBody>
      </p:sp>
      <p:sp>
        <p:nvSpPr>
          <p:cNvPr id="44" name="Oval 43"/>
          <p:cNvSpPr/>
          <p:nvPr/>
        </p:nvSpPr>
        <p:spPr>
          <a:xfrm>
            <a:off x="722248" y="5874109"/>
            <a:ext cx="2409243" cy="504055"/>
          </a:xfrm>
          <a:prstGeom prst="ellipse">
            <a:avLst/>
          </a:prstGeom>
          <a:solidFill>
            <a:srgbClr val="F5F5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i="1" dirty="0" err="1" smtClean="0">
                <a:solidFill>
                  <a:schemeClr val="tx1"/>
                </a:solidFill>
                <a:latin typeface="cmss8" pitchFamily="34" charset="0"/>
              </a:rPr>
              <a:t>DessertRecipe</a:t>
            </a:r>
            <a:endParaRPr lang="en-IE" i="1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45" name="Straight Arrow Connector 44"/>
          <p:cNvCxnSpPr>
            <a:stCxn id="4" idx="2"/>
            <a:endCxn id="44" idx="6"/>
          </p:cNvCxnSpPr>
          <p:nvPr/>
        </p:nvCxnSpPr>
        <p:spPr>
          <a:xfrm flipH="1" flipV="1">
            <a:off x="3131491" y="6126137"/>
            <a:ext cx="942899" cy="12869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 bwMode="auto">
          <a:xfrm>
            <a:off x="3114369" y="6003402"/>
            <a:ext cx="432048" cy="215444"/>
          </a:xfrm>
          <a:prstGeom prst="rect">
            <a:avLst/>
          </a:prstGeom>
          <a:solidFill>
            <a:srgbClr val="F5F5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type</a:t>
            </a:r>
          </a:p>
        </p:txBody>
      </p:sp>
      <p:sp>
        <p:nvSpPr>
          <p:cNvPr id="60" name="Oval 59"/>
          <p:cNvSpPr/>
          <p:nvPr/>
        </p:nvSpPr>
        <p:spPr>
          <a:xfrm>
            <a:off x="1420299" y="2642122"/>
            <a:ext cx="3010394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err="1" smtClean="0">
                <a:solidFill>
                  <a:schemeClr val="tx1"/>
                </a:solidFill>
                <a:latin typeface="cmss8" pitchFamily="34" charset="0"/>
              </a:rPr>
              <a:t>EatMeDriedDates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376216" y="1660847"/>
            <a:ext cx="1368152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Tesco</a:t>
            </a:r>
          </a:p>
        </p:txBody>
      </p:sp>
      <p:sp>
        <p:nvSpPr>
          <p:cNvPr id="62" name="Oval 61"/>
          <p:cNvSpPr/>
          <p:nvPr/>
        </p:nvSpPr>
        <p:spPr>
          <a:xfrm>
            <a:off x="6333402" y="2642852"/>
            <a:ext cx="998612" cy="504055"/>
          </a:xfrm>
          <a:prstGeom prst="ellipse">
            <a:avLst/>
          </a:prstGeom>
          <a:solidFill>
            <a:srgbClr val="FFFFF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Jen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63" name="Straight Arrow Connector 62"/>
          <p:cNvCxnSpPr>
            <a:stCxn id="79" idx="3"/>
            <a:endCxn id="60" idx="0"/>
          </p:cNvCxnSpPr>
          <p:nvPr/>
        </p:nvCxnSpPr>
        <p:spPr>
          <a:xfrm flipH="1">
            <a:off x="2925496" y="2091084"/>
            <a:ext cx="411990" cy="551038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 bwMode="auto">
          <a:xfrm>
            <a:off x="2865516" y="2237492"/>
            <a:ext cx="641417" cy="215444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product</a:t>
            </a:r>
          </a:p>
        </p:txBody>
      </p:sp>
      <p:cxnSp>
        <p:nvCxnSpPr>
          <p:cNvPr id="72" name="Straight Arrow Connector 71"/>
          <p:cNvCxnSpPr>
            <a:stCxn id="61" idx="6"/>
            <a:endCxn id="79" idx="2"/>
          </p:cNvCxnSpPr>
          <p:nvPr/>
        </p:nvCxnSpPr>
        <p:spPr>
          <a:xfrm flipV="1">
            <a:off x="1744368" y="1912874"/>
            <a:ext cx="1399844" cy="1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 bwMode="auto">
          <a:xfrm>
            <a:off x="2066773" y="1805444"/>
            <a:ext cx="536220" cy="215444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outlet</a:t>
            </a:r>
          </a:p>
        </p:txBody>
      </p:sp>
      <p:sp>
        <p:nvSpPr>
          <p:cNvPr id="79" name="Oval 78"/>
          <p:cNvSpPr/>
          <p:nvPr/>
        </p:nvSpPr>
        <p:spPr>
          <a:xfrm>
            <a:off x="3144212" y="1660846"/>
            <a:ext cx="1319755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Galway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81" name="Straight Arrow Connector 80"/>
          <p:cNvCxnSpPr>
            <a:stCxn id="62" idx="0"/>
            <a:endCxn id="156" idx="4"/>
          </p:cNvCxnSpPr>
          <p:nvPr/>
        </p:nvCxnSpPr>
        <p:spPr>
          <a:xfrm flipH="1" flipV="1">
            <a:off x="6832397" y="2164900"/>
            <a:ext cx="311" cy="477952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 bwMode="auto">
          <a:xfrm>
            <a:off x="6420486" y="2355984"/>
            <a:ext cx="864096" cy="215444"/>
          </a:xfrm>
          <a:prstGeom prst="rect">
            <a:avLst/>
          </a:prstGeom>
          <a:solidFill>
            <a:srgbClr val="FFFFF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livesIn</a:t>
            </a:r>
            <a:endParaRPr lang="en-IE" sz="1400" i="1" dirty="0" smtClean="0">
              <a:latin typeface="cmss8" pitchFamily="34" charset="0"/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3381720" y="3146177"/>
            <a:ext cx="346632" cy="57672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64" name="Rectangle 35863"/>
          <p:cNvSpPr/>
          <p:nvPr/>
        </p:nvSpPr>
        <p:spPr>
          <a:xfrm>
            <a:off x="3381720" y="3714777"/>
            <a:ext cx="693264" cy="432048"/>
          </a:xfrm>
          <a:prstGeom prst="rect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</a:rPr>
              <a:t>2.49</a:t>
            </a:r>
            <a:endParaRPr lang="en-IE" dirty="0">
              <a:solidFill>
                <a:schemeClr val="tx1"/>
              </a:solidFill>
            </a:endParaRPr>
          </a:p>
        </p:txBody>
      </p:sp>
      <p:sp>
        <p:nvSpPr>
          <p:cNvPr id="89" name="TextBox 88"/>
          <p:cNvSpPr txBox="1"/>
          <p:nvPr/>
        </p:nvSpPr>
        <p:spPr bwMode="auto">
          <a:xfrm>
            <a:off x="3097729" y="3302253"/>
            <a:ext cx="1105975" cy="215444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priceInEuro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2321696" y="3714777"/>
            <a:ext cx="776033" cy="432048"/>
          </a:xfrm>
          <a:prstGeom prst="rect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</a:rPr>
              <a:t>0.227</a:t>
            </a:r>
            <a:endParaRPr lang="en-IE" dirty="0">
              <a:solidFill>
                <a:schemeClr val="tx1"/>
              </a:solidFill>
            </a:endParaRPr>
          </a:p>
        </p:txBody>
      </p:sp>
      <p:cxnSp>
        <p:nvCxnSpPr>
          <p:cNvPr id="91" name="Straight Arrow Connector 90"/>
          <p:cNvCxnSpPr>
            <a:endCxn id="90" idx="0"/>
          </p:cNvCxnSpPr>
          <p:nvPr/>
        </p:nvCxnSpPr>
        <p:spPr>
          <a:xfrm flipH="1">
            <a:off x="2709713" y="3146177"/>
            <a:ext cx="21134" cy="56860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 bwMode="auto">
          <a:xfrm>
            <a:off x="2060017" y="3302253"/>
            <a:ext cx="1105975" cy="215444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weightInKg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338582" y="3617442"/>
            <a:ext cx="1872207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IE" dirty="0" err="1" smtClean="0">
                <a:solidFill>
                  <a:schemeClr val="tx1"/>
                </a:solidFill>
                <a:latin typeface="cmss8" pitchFamily="34" charset="0"/>
              </a:rPr>
              <a:t>DriedDates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16" name="Straight Arrow Connector 115"/>
          <p:cNvCxnSpPr>
            <a:stCxn id="60" idx="3"/>
            <a:endCxn id="115" idx="0"/>
          </p:cNvCxnSpPr>
          <p:nvPr/>
        </p:nvCxnSpPr>
        <p:spPr>
          <a:xfrm flipH="1">
            <a:off x="1274686" y="3072360"/>
            <a:ext cx="586475" cy="545082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 bwMode="auto">
          <a:xfrm>
            <a:off x="1115224" y="3156426"/>
            <a:ext cx="766894" cy="215444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contains</a:t>
            </a:r>
          </a:p>
        </p:txBody>
      </p:sp>
      <p:cxnSp>
        <p:nvCxnSpPr>
          <p:cNvPr id="125" name="Straight Arrow Connector 124"/>
          <p:cNvCxnSpPr>
            <a:endCxn id="130" idx="0"/>
          </p:cNvCxnSpPr>
          <p:nvPr/>
        </p:nvCxnSpPr>
        <p:spPr>
          <a:xfrm>
            <a:off x="4294458" y="2985816"/>
            <a:ext cx="837353" cy="678484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 bwMode="auto">
          <a:xfrm>
            <a:off x="4074984" y="3156426"/>
            <a:ext cx="1105975" cy="215444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allergyInfo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4463968" y="3664300"/>
            <a:ext cx="1335686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Gluten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31" name="Straight Arrow Connector 130"/>
          <p:cNvCxnSpPr>
            <a:stCxn id="62" idx="4"/>
            <a:endCxn id="138" idx="0"/>
          </p:cNvCxnSpPr>
          <p:nvPr/>
        </p:nvCxnSpPr>
        <p:spPr>
          <a:xfrm flipH="1">
            <a:off x="6832397" y="3146907"/>
            <a:ext cx="311" cy="531867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Oval 137"/>
          <p:cNvSpPr/>
          <p:nvPr/>
        </p:nvSpPr>
        <p:spPr>
          <a:xfrm>
            <a:off x="6105870" y="3678774"/>
            <a:ext cx="1453054" cy="504054"/>
          </a:xfrm>
          <a:prstGeom prst="ellipse">
            <a:avLst/>
          </a:prstGeom>
          <a:solidFill>
            <a:srgbClr val="FFFFF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i="1" dirty="0" smtClean="0">
                <a:solidFill>
                  <a:schemeClr val="tx1"/>
                </a:solidFill>
                <a:latin typeface="cmss8" pitchFamily="34" charset="0"/>
              </a:rPr>
              <a:t>Coeliac</a:t>
            </a:r>
            <a:endParaRPr lang="en-IE" i="1" dirty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154" name="TextBox 153"/>
          <p:cNvSpPr txBox="1"/>
          <p:nvPr/>
        </p:nvSpPr>
        <p:spPr bwMode="auto">
          <a:xfrm>
            <a:off x="6591474" y="3317612"/>
            <a:ext cx="572814" cy="215444"/>
          </a:xfrm>
          <a:prstGeom prst="rect">
            <a:avLst/>
          </a:prstGeom>
          <a:solidFill>
            <a:srgbClr val="FFFFF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type</a:t>
            </a:r>
          </a:p>
        </p:txBody>
      </p:sp>
      <p:sp>
        <p:nvSpPr>
          <p:cNvPr id="156" name="Oval 155"/>
          <p:cNvSpPr/>
          <p:nvPr/>
        </p:nvSpPr>
        <p:spPr>
          <a:xfrm>
            <a:off x="6172519" y="1660845"/>
            <a:ext cx="1319755" cy="504055"/>
          </a:xfrm>
          <a:prstGeom prst="ellipse">
            <a:avLst/>
          </a:prstGeom>
          <a:solidFill>
            <a:srgbClr val="FFFFF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Galway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52" name="Straight Connector 151"/>
          <p:cNvCxnSpPr>
            <a:stCxn id="79" idx="6"/>
            <a:endCxn id="156" idx="2"/>
          </p:cNvCxnSpPr>
          <p:nvPr/>
        </p:nvCxnSpPr>
        <p:spPr>
          <a:xfrm flipV="1">
            <a:off x="4463967" y="1912873"/>
            <a:ext cx="1708552" cy="1"/>
          </a:xfrm>
          <a:prstGeom prst="line">
            <a:avLst/>
          </a:prstGeom>
          <a:ln w="444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>
            <a:endCxn id="115" idx="4"/>
          </p:cNvCxnSpPr>
          <p:nvPr/>
        </p:nvCxnSpPr>
        <p:spPr>
          <a:xfrm flipV="1">
            <a:off x="1274685" y="4121497"/>
            <a:ext cx="1" cy="750475"/>
          </a:xfrm>
          <a:prstGeom prst="line">
            <a:avLst/>
          </a:prstGeom>
          <a:ln w="444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>
            <a:stCxn id="130" idx="6"/>
          </p:cNvCxnSpPr>
          <p:nvPr/>
        </p:nvCxnSpPr>
        <p:spPr>
          <a:xfrm flipV="1">
            <a:off x="5799654" y="3916327"/>
            <a:ext cx="284514" cy="1"/>
          </a:xfrm>
          <a:prstGeom prst="line">
            <a:avLst/>
          </a:prstGeom>
          <a:ln w="444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Arrow Connector 202"/>
          <p:cNvCxnSpPr>
            <a:stCxn id="62" idx="1"/>
            <a:endCxn id="79" idx="5"/>
          </p:cNvCxnSpPr>
          <p:nvPr/>
        </p:nvCxnSpPr>
        <p:spPr>
          <a:xfrm flipH="1" flipV="1">
            <a:off x="4270693" y="2091084"/>
            <a:ext cx="2208952" cy="625585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/>
          <p:cNvSpPr txBox="1"/>
          <p:nvPr/>
        </p:nvSpPr>
        <p:spPr bwMode="auto">
          <a:xfrm>
            <a:off x="4788024" y="2258881"/>
            <a:ext cx="864096" cy="215444"/>
          </a:xfrm>
          <a:prstGeom prst="rect">
            <a:avLst/>
          </a:prstGeom>
          <a:solidFill>
            <a:srgbClr val="FFFFF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livesIn</a:t>
            </a:r>
            <a:endParaRPr lang="en-IE" sz="1400" i="1" dirty="0" smtClean="0">
              <a:latin typeface="cmss8" pitchFamily="34" charset="0"/>
            </a:endParaRPr>
          </a:p>
        </p:txBody>
      </p:sp>
      <p:cxnSp>
        <p:nvCxnSpPr>
          <p:cNvPr id="207" name="Straight Arrow Connector 206"/>
          <p:cNvCxnSpPr>
            <a:stCxn id="62" idx="3"/>
          </p:cNvCxnSpPr>
          <p:nvPr/>
        </p:nvCxnSpPr>
        <p:spPr>
          <a:xfrm flipH="1">
            <a:off x="5652121" y="3073090"/>
            <a:ext cx="827524" cy="649807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TextBox 209"/>
          <p:cNvSpPr txBox="1"/>
          <p:nvPr/>
        </p:nvSpPr>
        <p:spPr bwMode="auto">
          <a:xfrm>
            <a:off x="5804629" y="3195734"/>
            <a:ext cx="783595" cy="215444"/>
          </a:xfrm>
          <a:prstGeom prst="rect">
            <a:avLst/>
          </a:prstGeom>
          <a:solidFill>
            <a:srgbClr val="FFFFF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allergy</a:t>
            </a:r>
          </a:p>
        </p:txBody>
      </p:sp>
      <p:cxnSp>
        <p:nvCxnSpPr>
          <p:cNvPr id="211" name="Straight Arrow Connector 210"/>
          <p:cNvCxnSpPr>
            <a:endCxn id="115" idx="4"/>
          </p:cNvCxnSpPr>
          <p:nvPr/>
        </p:nvCxnSpPr>
        <p:spPr>
          <a:xfrm flipH="1" flipV="1">
            <a:off x="1274686" y="4121497"/>
            <a:ext cx="2929018" cy="1881905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TextBox 211"/>
          <p:cNvSpPr txBox="1"/>
          <p:nvPr/>
        </p:nvSpPr>
        <p:spPr bwMode="auto">
          <a:xfrm>
            <a:off x="2195736" y="4834505"/>
            <a:ext cx="864096" cy="215444"/>
          </a:xfrm>
          <a:prstGeom prst="rect">
            <a:avLst/>
          </a:prstGeom>
          <a:solidFill>
            <a:srgbClr val="F5F5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ingredient</a:t>
            </a:r>
          </a:p>
        </p:txBody>
      </p:sp>
      <p:pic>
        <p:nvPicPr>
          <p:cNvPr id="215" name="Picture 2" descr="http://www.netanimations.net/large%20gear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029" y="2292315"/>
            <a:ext cx="327660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Automatic Integration possible …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8656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0" animBg="1"/>
      <p:bldP spid="190" grpId="0" animBg="1"/>
      <p:bldP spid="189" grpId="0" animBg="1"/>
      <p:bldP spid="176" grpId="0" animBg="1"/>
      <p:bldP spid="117" grpId="0" animBg="1"/>
      <p:bldP spid="161" grpId="0" animBg="1"/>
      <p:bldP spid="162" grpId="0" animBg="1"/>
      <p:bldP spid="24" grpId="0" animBg="1"/>
      <p:bldP spid="10" grpId="0" animBg="1"/>
      <p:bldP spid="84" grpId="0" animBg="1"/>
      <p:bldP spid="138" grpId="0" animBg="1"/>
      <p:bldP spid="154" grpId="0" animBg="1"/>
      <p:bldP spid="156" grpId="0" animBg="1"/>
      <p:bldP spid="206" grpId="0" animBg="1"/>
      <p:bldP spid="210" grpId="0" animBg="1"/>
      <p:bldP spid="212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Rectangle 190"/>
          <p:cNvSpPr/>
          <p:nvPr/>
        </p:nvSpPr>
        <p:spPr>
          <a:xfrm>
            <a:off x="136516" y="4566548"/>
            <a:ext cx="7330110" cy="1896324"/>
          </a:xfrm>
          <a:prstGeom prst="rect">
            <a:avLst/>
          </a:prstGeom>
          <a:solidFill>
            <a:srgbClr val="F5F5FF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0" name="Rectangle 189"/>
          <p:cNvSpPr/>
          <p:nvPr/>
        </p:nvSpPr>
        <p:spPr>
          <a:xfrm>
            <a:off x="233672" y="4640104"/>
            <a:ext cx="7330110" cy="1896324"/>
          </a:xfrm>
          <a:prstGeom prst="rect">
            <a:avLst/>
          </a:prstGeom>
          <a:solidFill>
            <a:srgbClr val="F5F5FF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9" name="Rectangle 188"/>
          <p:cNvSpPr/>
          <p:nvPr/>
        </p:nvSpPr>
        <p:spPr>
          <a:xfrm>
            <a:off x="323528" y="4733076"/>
            <a:ext cx="7330110" cy="1896324"/>
          </a:xfrm>
          <a:prstGeom prst="rect">
            <a:avLst/>
          </a:prstGeom>
          <a:solidFill>
            <a:srgbClr val="F5F5FF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6" name="Rectangle 175"/>
          <p:cNvSpPr/>
          <p:nvPr/>
        </p:nvSpPr>
        <p:spPr>
          <a:xfrm>
            <a:off x="6012160" y="1516101"/>
            <a:ext cx="1641478" cy="2756096"/>
          </a:xfrm>
          <a:prstGeom prst="rect">
            <a:avLst/>
          </a:prstGeom>
          <a:solidFill>
            <a:srgbClr val="FFFF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7" name="Rectangle 116"/>
          <p:cNvSpPr/>
          <p:nvPr/>
        </p:nvSpPr>
        <p:spPr>
          <a:xfrm>
            <a:off x="136516" y="1355740"/>
            <a:ext cx="5577959" cy="2756096"/>
          </a:xfrm>
          <a:prstGeom prst="rect">
            <a:avLst/>
          </a:prstGeom>
          <a:solidFill>
            <a:srgbClr val="FF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1" name="Rectangle 160"/>
          <p:cNvSpPr/>
          <p:nvPr/>
        </p:nvSpPr>
        <p:spPr>
          <a:xfrm>
            <a:off x="221695" y="1440016"/>
            <a:ext cx="5577959" cy="2756096"/>
          </a:xfrm>
          <a:prstGeom prst="rect">
            <a:avLst/>
          </a:prstGeom>
          <a:solidFill>
            <a:srgbClr val="FF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2" name="Rectangle 161"/>
          <p:cNvSpPr/>
          <p:nvPr/>
        </p:nvSpPr>
        <p:spPr>
          <a:xfrm>
            <a:off x="323528" y="1516832"/>
            <a:ext cx="5577959" cy="2756096"/>
          </a:xfrm>
          <a:prstGeom prst="rect">
            <a:avLst/>
          </a:prstGeom>
          <a:solidFill>
            <a:srgbClr val="FF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6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96279"/>
            <a:ext cx="1235696" cy="147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4074390" y="5850974"/>
            <a:ext cx="3240361" cy="576063"/>
          </a:xfrm>
          <a:prstGeom prst="ellipse">
            <a:avLst/>
          </a:prstGeom>
          <a:solidFill>
            <a:srgbClr val="F5F5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err="1" smtClean="0">
                <a:solidFill>
                  <a:schemeClr val="tx1"/>
                </a:solidFill>
                <a:latin typeface="cmss8" pitchFamily="34" charset="0"/>
              </a:rPr>
              <a:t>StickyToffeePudding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442544" y="4871971"/>
            <a:ext cx="1872207" cy="504055"/>
          </a:xfrm>
          <a:prstGeom prst="ellipse">
            <a:avLst/>
          </a:prstGeom>
          <a:solidFill>
            <a:srgbClr val="F5F5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Soda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366096" y="4871971"/>
            <a:ext cx="1872207" cy="504055"/>
          </a:xfrm>
          <a:prstGeom prst="ellipse">
            <a:avLst/>
          </a:prstGeom>
          <a:solidFill>
            <a:srgbClr val="F5F5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IE" dirty="0" err="1" smtClean="0">
                <a:solidFill>
                  <a:schemeClr val="tx1"/>
                </a:solidFill>
                <a:latin typeface="cmss8" pitchFamily="34" charset="0"/>
              </a:rPr>
              <a:t>DriedDates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059832" y="4871971"/>
            <a:ext cx="1872207" cy="504055"/>
          </a:xfrm>
          <a:prstGeom prst="ellipse">
            <a:avLst/>
          </a:prstGeom>
          <a:solidFill>
            <a:srgbClr val="F5F5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err="1" smtClean="0">
                <a:solidFill>
                  <a:schemeClr val="tx1"/>
                </a:solidFill>
                <a:latin typeface="cmss8" pitchFamily="34" charset="0"/>
              </a:rPr>
              <a:t>BlackTea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9" name="Straight Arrow Connector 8"/>
          <p:cNvCxnSpPr>
            <a:endCxn id="24" idx="5"/>
          </p:cNvCxnSpPr>
          <p:nvPr/>
        </p:nvCxnSpPr>
        <p:spPr>
          <a:xfrm flipH="1" flipV="1">
            <a:off x="1964125" y="5302209"/>
            <a:ext cx="2308308" cy="701193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 bwMode="auto">
          <a:xfrm>
            <a:off x="2489610" y="5505778"/>
            <a:ext cx="864096" cy="215444"/>
          </a:xfrm>
          <a:prstGeom prst="rect">
            <a:avLst/>
          </a:prstGeom>
          <a:solidFill>
            <a:srgbClr val="F5F5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ingredient</a:t>
            </a:r>
          </a:p>
        </p:txBody>
      </p:sp>
      <p:cxnSp>
        <p:nvCxnSpPr>
          <p:cNvPr id="33" name="Straight Arrow Connector 32"/>
          <p:cNvCxnSpPr>
            <a:stCxn id="4" idx="1"/>
            <a:endCxn id="25" idx="4"/>
          </p:cNvCxnSpPr>
          <p:nvPr/>
        </p:nvCxnSpPr>
        <p:spPr>
          <a:xfrm flipH="1" flipV="1">
            <a:off x="3995936" y="5376026"/>
            <a:ext cx="552994" cy="55931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 bwMode="auto">
          <a:xfrm>
            <a:off x="3851920" y="5514710"/>
            <a:ext cx="864096" cy="215444"/>
          </a:xfrm>
          <a:prstGeom prst="rect">
            <a:avLst/>
          </a:prstGeom>
          <a:solidFill>
            <a:srgbClr val="F5F5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ingredient</a:t>
            </a:r>
          </a:p>
        </p:txBody>
      </p:sp>
      <p:cxnSp>
        <p:nvCxnSpPr>
          <p:cNvPr id="38" name="Straight Arrow Connector 37"/>
          <p:cNvCxnSpPr>
            <a:stCxn id="4" idx="0"/>
            <a:endCxn id="23" idx="4"/>
          </p:cNvCxnSpPr>
          <p:nvPr/>
        </p:nvCxnSpPr>
        <p:spPr>
          <a:xfrm flipV="1">
            <a:off x="5694571" y="5376026"/>
            <a:ext cx="684077" cy="474948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 bwMode="auto">
          <a:xfrm>
            <a:off x="5652120" y="5477272"/>
            <a:ext cx="864096" cy="215444"/>
          </a:xfrm>
          <a:prstGeom prst="rect">
            <a:avLst/>
          </a:prstGeom>
          <a:solidFill>
            <a:srgbClr val="F5F5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ingredient</a:t>
            </a:r>
          </a:p>
        </p:txBody>
      </p:sp>
      <p:sp>
        <p:nvSpPr>
          <p:cNvPr id="44" name="Oval 43"/>
          <p:cNvSpPr/>
          <p:nvPr/>
        </p:nvSpPr>
        <p:spPr>
          <a:xfrm>
            <a:off x="722248" y="5874109"/>
            <a:ext cx="2409243" cy="504055"/>
          </a:xfrm>
          <a:prstGeom prst="ellipse">
            <a:avLst/>
          </a:prstGeom>
          <a:solidFill>
            <a:srgbClr val="F5F5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i="1" dirty="0" err="1" smtClean="0">
                <a:solidFill>
                  <a:schemeClr val="tx1"/>
                </a:solidFill>
                <a:latin typeface="cmss8" pitchFamily="34" charset="0"/>
              </a:rPr>
              <a:t>DessertRecipe</a:t>
            </a:r>
            <a:endParaRPr lang="en-IE" i="1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45" name="Straight Arrow Connector 44"/>
          <p:cNvCxnSpPr>
            <a:stCxn id="4" idx="2"/>
            <a:endCxn id="44" idx="6"/>
          </p:cNvCxnSpPr>
          <p:nvPr/>
        </p:nvCxnSpPr>
        <p:spPr>
          <a:xfrm flipH="1" flipV="1">
            <a:off x="3131491" y="6126137"/>
            <a:ext cx="942899" cy="12869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 bwMode="auto">
          <a:xfrm>
            <a:off x="3114369" y="6003402"/>
            <a:ext cx="432048" cy="215444"/>
          </a:xfrm>
          <a:prstGeom prst="rect">
            <a:avLst/>
          </a:prstGeom>
          <a:solidFill>
            <a:srgbClr val="F5F5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type</a:t>
            </a:r>
          </a:p>
        </p:txBody>
      </p:sp>
      <p:sp>
        <p:nvSpPr>
          <p:cNvPr id="60" name="Oval 59"/>
          <p:cNvSpPr/>
          <p:nvPr/>
        </p:nvSpPr>
        <p:spPr>
          <a:xfrm>
            <a:off x="1420299" y="2642122"/>
            <a:ext cx="3010394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err="1" smtClean="0">
                <a:solidFill>
                  <a:schemeClr val="tx1"/>
                </a:solidFill>
                <a:latin typeface="cmss8" pitchFamily="34" charset="0"/>
              </a:rPr>
              <a:t>EatMeDriedDates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376216" y="1660847"/>
            <a:ext cx="1368152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Tesco</a:t>
            </a:r>
          </a:p>
        </p:txBody>
      </p:sp>
      <p:sp>
        <p:nvSpPr>
          <p:cNvPr id="62" name="Oval 61"/>
          <p:cNvSpPr/>
          <p:nvPr/>
        </p:nvSpPr>
        <p:spPr>
          <a:xfrm>
            <a:off x="6333402" y="2642852"/>
            <a:ext cx="998612" cy="504055"/>
          </a:xfrm>
          <a:prstGeom prst="ellipse">
            <a:avLst/>
          </a:prstGeom>
          <a:solidFill>
            <a:srgbClr val="FFFFF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Jen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63" name="Straight Arrow Connector 62"/>
          <p:cNvCxnSpPr>
            <a:stCxn id="79" idx="3"/>
            <a:endCxn id="60" idx="0"/>
          </p:cNvCxnSpPr>
          <p:nvPr/>
        </p:nvCxnSpPr>
        <p:spPr>
          <a:xfrm flipH="1">
            <a:off x="2925496" y="2091084"/>
            <a:ext cx="411990" cy="551038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 bwMode="auto">
          <a:xfrm>
            <a:off x="2865516" y="2237492"/>
            <a:ext cx="641417" cy="215444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product</a:t>
            </a:r>
          </a:p>
        </p:txBody>
      </p:sp>
      <p:cxnSp>
        <p:nvCxnSpPr>
          <p:cNvPr id="72" name="Straight Arrow Connector 71"/>
          <p:cNvCxnSpPr>
            <a:stCxn id="61" idx="6"/>
            <a:endCxn id="79" idx="2"/>
          </p:cNvCxnSpPr>
          <p:nvPr/>
        </p:nvCxnSpPr>
        <p:spPr>
          <a:xfrm flipV="1">
            <a:off x="1744368" y="1912874"/>
            <a:ext cx="1399844" cy="1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 bwMode="auto">
          <a:xfrm>
            <a:off x="2066773" y="1805444"/>
            <a:ext cx="536220" cy="215444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outlet</a:t>
            </a:r>
          </a:p>
        </p:txBody>
      </p:sp>
      <p:sp>
        <p:nvSpPr>
          <p:cNvPr id="79" name="Oval 78"/>
          <p:cNvSpPr/>
          <p:nvPr/>
        </p:nvSpPr>
        <p:spPr>
          <a:xfrm>
            <a:off x="3144212" y="1660846"/>
            <a:ext cx="1319755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Galway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81" name="Straight Arrow Connector 80"/>
          <p:cNvCxnSpPr>
            <a:stCxn id="62" idx="0"/>
            <a:endCxn id="156" idx="4"/>
          </p:cNvCxnSpPr>
          <p:nvPr/>
        </p:nvCxnSpPr>
        <p:spPr>
          <a:xfrm flipH="1" flipV="1">
            <a:off x="6832397" y="2164900"/>
            <a:ext cx="311" cy="477952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 bwMode="auto">
          <a:xfrm>
            <a:off x="6420486" y="2355984"/>
            <a:ext cx="864096" cy="215444"/>
          </a:xfrm>
          <a:prstGeom prst="rect">
            <a:avLst/>
          </a:prstGeom>
          <a:solidFill>
            <a:srgbClr val="FFFFF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livesIn</a:t>
            </a:r>
            <a:endParaRPr lang="en-IE" sz="1400" i="1" dirty="0" smtClean="0">
              <a:latin typeface="cmss8" pitchFamily="34" charset="0"/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3381720" y="3146177"/>
            <a:ext cx="346632" cy="57672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64" name="Rectangle 35863"/>
          <p:cNvSpPr/>
          <p:nvPr/>
        </p:nvSpPr>
        <p:spPr>
          <a:xfrm>
            <a:off x="3381720" y="3714777"/>
            <a:ext cx="693264" cy="432048"/>
          </a:xfrm>
          <a:prstGeom prst="rect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</a:rPr>
              <a:t>2.49</a:t>
            </a:r>
            <a:endParaRPr lang="en-IE" dirty="0">
              <a:solidFill>
                <a:schemeClr val="tx1"/>
              </a:solidFill>
            </a:endParaRPr>
          </a:p>
        </p:txBody>
      </p:sp>
      <p:sp>
        <p:nvSpPr>
          <p:cNvPr id="89" name="TextBox 88"/>
          <p:cNvSpPr txBox="1"/>
          <p:nvPr/>
        </p:nvSpPr>
        <p:spPr bwMode="auto">
          <a:xfrm>
            <a:off x="3097729" y="3302253"/>
            <a:ext cx="1105975" cy="215444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priceInEuro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2321696" y="3714777"/>
            <a:ext cx="776033" cy="432048"/>
          </a:xfrm>
          <a:prstGeom prst="rect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</a:rPr>
              <a:t>0.227</a:t>
            </a:r>
            <a:endParaRPr lang="en-IE" dirty="0">
              <a:solidFill>
                <a:schemeClr val="tx1"/>
              </a:solidFill>
            </a:endParaRPr>
          </a:p>
        </p:txBody>
      </p:sp>
      <p:cxnSp>
        <p:nvCxnSpPr>
          <p:cNvPr id="91" name="Straight Arrow Connector 90"/>
          <p:cNvCxnSpPr>
            <a:endCxn id="90" idx="0"/>
          </p:cNvCxnSpPr>
          <p:nvPr/>
        </p:nvCxnSpPr>
        <p:spPr>
          <a:xfrm flipH="1">
            <a:off x="2709713" y="3146177"/>
            <a:ext cx="21134" cy="56860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 bwMode="auto">
          <a:xfrm>
            <a:off x="2060017" y="3302253"/>
            <a:ext cx="1105975" cy="215444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weightInKg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338582" y="3617442"/>
            <a:ext cx="1872207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IE" dirty="0" err="1" smtClean="0">
                <a:solidFill>
                  <a:schemeClr val="tx1"/>
                </a:solidFill>
                <a:latin typeface="cmss8" pitchFamily="34" charset="0"/>
              </a:rPr>
              <a:t>DriedDates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16" name="Straight Arrow Connector 115"/>
          <p:cNvCxnSpPr>
            <a:stCxn id="60" idx="3"/>
            <a:endCxn id="115" idx="0"/>
          </p:cNvCxnSpPr>
          <p:nvPr/>
        </p:nvCxnSpPr>
        <p:spPr>
          <a:xfrm flipH="1">
            <a:off x="1274686" y="3072360"/>
            <a:ext cx="586475" cy="545082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 bwMode="auto">
          <a:xfrm>
            <a:off x="1115224" y="3156426"/>
            <a:ext cx="766894" cy="215444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contains</a:t>
            </a:r>
          </a:p>
        </p:txBody>
      </p:sp>
      <p:cxnSp>
        <p:nvCxnSpPr>
          <p:cNvPr id="125" name="Straight Arrow Connector 124"/>
          <p:cNvCxnSpPr>
            <a:endCxn id="130" idx="0"/>
          </p:cNvCxnSpPr>
          <p:nvPr/>
        </p:nvCxnSpPr>
        <p:spPr>
          <a:xfrm>
            <a:off x="4294458" y="2985816"/>
            <a:ext cx="837353" cy="678484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 bwMode="auto">
          <a:xfrm>
            <a:off x="4074984" y="3156426"/>
            <a:ext cx="1105975" cy="215444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allergyInfo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4463968" y="3664300"/>
            <a:ext cx="1335686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Gluten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31" name="Straight Arrow Connector 130"/>
          <p:cNvCxnSpPr>
            <a:stCxn id="62" idx="4"/>
            <a:endCxn id="138" idx="0"/>
          </p:cNvCxnSpPr>
          <p:nvPr/>
        </p:nvCxnSpPr>
        <p:spPr>
          <a:xfrm flipH="1">
            <a:off x="6832397" y="3146907"/>
            <a:ext cx="311" cy="531867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Oval 137"/>
          <p:cNvSpPr/>
          <p:nvPr/>
        </p:nvSpPr>
        <p:spPr>
          <a:xfrm>
            <a:off x="6105870" y="3678774"/>
            <a:ext cx="1453054" cy="504054"/>
          </a:xfrm>
          <a:prstGeom prst="ellipse">
            <a:avLst/>
          </a:prstGeom>
          <a:solidFill>
            <a:srgbClr val="FFFFF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i="1" dirty="0" smtClean="0">
                <a:solidFill>
                  <a:schemeClr val="tx1"/>
                </a:solidFill>
                <a:latin typeface="cmss8" pitchFamily="34" charset="0"/>
              </a:rPr>
              <a:t>Coeliac</a:t>
            </a:r>
            <a:endParaRPr lang="en-IE" i="1" dirty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154" name="TextBox 153"/>
          <p:cNvSpPr txBox="1"/>
          <p:nvPr/>
        </p:nvSpPr>
        <p:spPr bwMode="auto">
          <a:xfrm>
            <a:off x="6591474" y="3317612"/>
            <a:ext cx="572814" cy="215444"/>
          </a:xfrm>
          <a:prstGeom prst="rect">
            <a:avLst/>
          </a:prstGeom>
          <a:solidFill>
            <a:srgbClr val="FFFFF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type</a:t>
            </a:r>
          </a:p>
        </p:txBody>
      </p:sp>
      <p:sp>
        <p:nvSpPr>
          <p:cNvPr id="156" name="Oval 155"/>
          <p:cNvSpPr/>
          <p:nvPr/>
        </p:nvSpPr>
        <p:spPr>
          <a:xfrm>
            <a:off x="6172519" y="1660845"/>
            <a:ext cx="1319755" cy="504055"/>
          </a:xfrm>
          <a:prstGeom prst="ellipse">
            <a:avLst/>
          </a:prstGeom>
          <a:solidFill>
            <a:srgbClr val="FFFFF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Galway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52" name="Straight Connector 151"/>
          <p:cNvCxnSpPr>
            <a:stCxn id="79" idx="6"/>
            <a:endCxn id="156" idx="2"/>
          </p:cNvCxnSpPr>
          <p:nvPr/>
        </p:nvCxnSpPr>
        <p:spPr>
          <a:xfrm flipV="1">
            <a:off x="4463967" y="1912873"/>
            <a:ext cx="1708552" cy="1"/>
          </a:xfrm>
          <a:prstGeom prst="line">
            <a:avLst/>
          </a:prstGeom>
          <a:ln w="444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>
            <a:endCxn id="115" idx="4"/>
          </p:cNvCxnSpPr>
          <p:nvPr/>
        </p:nvCxnSpPr>
        <p:spPr>
          <a:xfrm flipV="1">
            <a:off x="1274685" y="4121497"/>
            <a:ext cx="1" cy="750475"/>
          </a:xfrm>
          <a:prstGeom prst="line">
            <a:avLst/>
          </a:prstGeom>
          <a:ln w="444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>
            <a:stCxn id="130" idx="6"/>
          </p:cNvCxnSpPr>
          <p:nvPr/>
        </p:nvCxnSpPr>
        <p:spPr>
          <a:xfrm flipV="1">
            <a:off x="5799654" y="3916327"/>
            <a:ext cx="284514" cy="1"/>
          </a:xfrm>
          <a:prstGeom prst="line">
            <a:avLst/>
          </a:prstGeom>
          <a:ln w="444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Automatic Integration possible …</a:t>
            </a:r>
          </a:p>
        </p:txBody>
      </p:sp>
    </p:spTree>
    <p:extLst>
      <p:ext uri="{BB962C8B-B14F-4D97-AF65-F5344CB8AC3E}">
        <p14:creationId xmlns:p14="http://schemas.microsoft.com/office/powerpoint/2010/main" val="72628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58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0" animBg="1"/>
      <p:bldP spid="190" grpId="0" animBg="1"/>
      <p:bldP spid="189" grpId="0" animBg="1"/>
      <p:bldP spid="4" grpId="0" animBg="1"/>
      <p:bldP spid="23" grpId="0" animBg="1"/>
      <p:bldP spid="24" grpId="0" animBg="1"/>
      <p:bldP spid="25" grpId="0" animBg="1"/>
      <p:bldP spid="10" grpId="0" animBg="1"/>
      <p:bldP spid="37" grpId="0" animBg="1"/>
      <p:bldP spid="43" grpId="0" animBg="1"/>
      <p:bldP spid="44" grpId="0" animBg="1"/>
      <p:bldP spid="48" grpId="0" animBg="1"/>
      <p:bldP spid="60" grpId="0" animBg="1"/>
      <p:bldP spid="61" grpId="0" animBg="1"/>
      <p:bldP spid="62" grpId="0" animBg="1"/>
      <p:bldP spid="65" grpId="0" animBg="1"/>
      <p:bldP spid="74" grpId="0" animBg="1"/>
      <p:bldP spid="84" grpId="0" animBg="1"/>
      <p:bldP spid="35864" grpId="0" animBg="1"/>
      <p:bldP spid="89" grpId="0" animBg="1"/>
      <p:bldP spid="90" grpId="0" animBg="1"/>
      <p:bldP spid="95" grpId="0" animBg="1"/>
      <p:bldP spid="115" grpId="0" animBg="1"/>
      <p:bldP spid="120" grpId="0" animBg="1"/>
      <p:bldP spid="128" grpId="0" animBg="1"/>
      <p:bldP spid="130" grpId="0" animBg="1"/>
      <p:bldP spid="138" grpId="0" animBg="1"/>
      <p:bldP spid="154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Rectangle 175"/>
          <p:cNvSpPr/>
          <p:nvPr/>
        </p:nvSpPr>
        <p:spPr>
          <a:xfrm>
            <a:off x="6012160" y="1510373"/>
            <a:ext cx="1641478" cy="2756096"/>
          </a:xfrm>
          <a:prstGeom prst="rect">
            <a:avLst/>
          </a:prstGeom>
          <a:solidFill>
            <a:srgbClr val="FFFF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7" name="Rectangle 116"/>
          <p:cNvSpPr/>
          <p:nvPr/>
        </p:nvSpPr>
        <p:spPr>
          <a:xfrm>
            <a:off x="136516" y="1350012"/>
            <a:ext cx="5577959" cy="2756096"/>
          </a:xfrm>
          <a:prstGeom prst="rect">
            <a:avLst/>
          </a:prstGeom>
          <a:solidFill>
            <a:srgbClr val="FF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1" name="Rectangle 160"/>
          <p:cNvSpPr/>
          <p:nvPr/>
        </p:nvSpPr>
        <p:spPr>
          <a:xfrm>
            <a:off x="221695" y="1434288"/>
            <a:ext cx="5577959" cy="2756096"/>
          </a:xfrm>
          <a:prstGeom prst="rect">
            <a:avLst/>
          </a:prstGeom>
          <a:solidFill>
            <a:srgbClr val="FF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2" name="Rectangle 161"/>
          <p:cNvSpPr/>
          <p:nvPr/>
        </p:nvSpPr>
        <p:spPr>
          <a:xfrm>
            <a:off x="323528" y="1511104"/>
            <a:ext cx="5577959" cy="2756096"/>
          </a:xfrm>
          <a:prstGeom prst="rect">
            <a:avLst/>
          </a:prstGeom>
          <a:solidFill>
            <a:srgbClr val="FF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6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96279"/>
            <a:ext cx="1235696" cy="147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" name="Oval 78"/>
          <p:cNvSpPr/>
          <p:nvPr/>
        </p:nvSpPr>
        <p:spPr>
          <a:xfrm>
            <a:off x="3144212" y="1655118"/>
            <a:ext cx="1319755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Galway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6172519" y="1655117"/>
            <a:ext cx="1319755" cy="504055"/>
          </a:xfrm>
          <a:prstGeom prst="ellipse">
            <a:avLst/>
          </a:prstGeom>
          <a:solidFill>
            <a:srgbClr val="FFFFF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Galway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52" name="Straight Connector 151"/>
          <p:cNvCxnSpPr>
            <a:stCxn id="79" idx="6"/>
            <a:endCxn id="156" idx="2"/>
          </p:cNvCxnSpPr>
          <p:nvPr/>
        </p:nvCxnSpPr>
        <p:spPr>
          <a:xfrm flipV="1">
            <a:off x="4463967" y="1907145"/>
            <a:ext cx="1708552" cy="1"/>
          </a:xfrm>
          <a:prstGeom prst="line">
            <a:avLst/>
          </a:prstGeom>
          <a:ln w="444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Automatic Integration possible …</a:t>
            </a:r>
          </a:p>
        </p:txBody>
      </p:sp>
      <p:pic>
        <p:nvPicPr>
          <p:cNvPr id="105477" name="Picture 5" descr="http://www.bestplaces.net/images/city/Galway_N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33" y="4450896"/>
            <a:ext cx="2330904" cy="233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9" name="Picture 7" descr="http://corofin.galway-ireland.ie/images/map-corof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617" y="4582357"/>
            <a:ext cx="2193313" cy="206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Straight Arrow Connector 56"/>
          <p:cNvCxnSpPr>
            <a:endCxn id="58" idx="0"/>
          </p:cNvCxnSpPr>
          <p:nvPr/>
        </p:nvCxnSpPr>
        <p:spPr>
          <a:xfrm>
            <a:off x="4100711" y="2134718"/>
            <a:ext cx="0" cy="803796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3773438" y="2938514"/>
            <a:ext cx="654546" cy="432048"/>
          </a:xfrm>
          <a:prstGeom prst="rect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</a:rPr>
              <a:t>53.3</a:t>
            </a:r>
            <a:endParaRPr lang="en-IE" dirty="0">
              <a:solidFill>
                <a:schemeClr val="tx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 bwMode="auto">
          <a:xfrm>
            <a:off x="3982692" y="2424562"/>
            <a:ext cx="274756" cy="215444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lat</a:t>
            </a:r>
            <a:endParaRPr lang="en-IE" sz="1400" i="1" dirty="0" smtClean="0">
              <a:latin typeface="cmss8" pitchFamily="34" charset="0"/>
            </a:endParaRPr>
          </a:p>
        </p:txBody>
      </p:sp>
      <p:cxnSp>
        <p:nvCxnSpPr>
          <p:cNvPr id="66" name="Straight Arrow Connector 65"/>
          <p:cNvCxnSpPr/>
          <p:nvPr/>
        </p:nvCxnSpPr>
        <p:spPr>
          <a:xfrm flipH="1">
            <a:off x="3481501" y="2134718"/>
            <a:ext cx="10379" cy="803795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3089200" y="2938513"/>
            <a:ext cx="640588" cy="432048"/>
          </a:xfrm>
          <a:prstGeom prst="rect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−</a:t>
            </a:r>
            <a:r>
              <a:rPr lang="en-IE" dirty="0" smtClean="0">
                <a:solidFill>
                  <a:schemeClr val="tx1"/>
                </a:solidFill>
              </a:rPr>
              <a:t>9.0</a:t>
            </a:r>
            <a:endParaRPr lang="en-IE" dirty="0">
              <a:solidFill>
                <a:schemeClr val="tx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 bwMode="auto">
          <a:xfrm>
            <a:off x="3275856" y="2428894"/>
            <a:ext cx="369976" cy="215444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long</a:t>
            </a:r>
          </a:p>
        </p:txBody>
      </p:sp>
      <p:cxnSp>
        <p:nvCxnSpPr>
          <p:cNvPr id="82" name="Straight Arrow Connector 81"/>
          <p:cNvCxnSpPr>
            <a:endCxn id="83" idx="0"/>
          </p:cNvCxnSpPr>
          <p:nvPr/>
        </p:nvCxnSpPr>
        <p:spPr>
          <a:xfrm>
            <a:off x="7159669" y="2130723"/>
            <a:ext cx="0" cy="803796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>
          <a:xfrm>
            <a:off x="6832396" y="2934519"/>
            <a:ext cx="654546" cy="432048"/>
          </a:xfrm>
          <a:prstGeom prst="rect">
            <a:avLst/>
          </a:prstGeom>
          <a:solidFill>
            <a:srgbClr val="FFFFF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</a:rPr>
              <a:t>53.3</a:t>
            </a:r>
            <a:endParaRPr lang="en-IE" dirty="0">
              <a:solidFill>
                <a:schemeClr val="tx1"/>
              </a:solidFill>
            </a:endParaRPr>
          </a:p>
        </p:txBody>
      </p:sp>
      <p:sp>
        <p:nvSpPr>
          <p:cNvPr id="86" name="TextBox 85"/>
          <p:cNvSpPr txBox="1"/>
          <p:nvPr/>
        </p:nvSpPr>
        <p:spPr bwMode="auto">
          <a:xfrm>
            <a:off x="7041650" y="2420567"/>
            <a:ext cx="274756" cy="215444"/>
          </a:xfrm>
          <a:prstGeom prst="rect">
            <a:avLst/>
          </a:prstGeom>
          <a:solidFill>
            <a:srgbClr val="FFFFF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lat</a:t>
            </a:r>
            <a:endParaRPr lang="en-IE" sz="1400" i="1" dirty="0" smtClean="0">
              <a:latin typeface="cmss8" pitchFamily="34" charset="0"/>
            </a:endParaRPr>
          </a:p>
        </p:txBody>
      </p:sp>
      <p:cxnSp>
        <p:nvCxnSpPr>
          <p:cNvPr id="87" name="Straight Arrow Connector 86"/>
          <p:cNvCxnSpPr/>
          <p:nvPr/>
        </p:nvCxnSpPr>
        <p:spPr>
          <a:xfrm flipH="1">
            <a:off x="6540459" y="2130723"/>
            <a:ext cx="10379" cy="803795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6148158" y="2934518"/>
            <a:ext cx="640588" cy="432048"/>
          </a:xfrm>
          <a:prstGeom prst="rect">
            <a:avLst/>
          </a:prstGeom>
          <a:solidFill>
            <a:srgbClr val="FFFFF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−</a:t>
            </a:r>
            <a:r>
              <a:rPr lang="en-IE" dirty="0" smtClean="0">
                <a:solidFill>
                  <a:schemeClr val="tx1"/>
                </a:solidFill>
              </a:rPr>
              <a:t>9.0</a:t>
            </a:r>
            <a:endParaRPr lang="en-IE" dirty="0">
              <a:solidFill>
                <a:schemeClr val="tx1"/>
              </a:solidFill>
            </a:endParaRPr>
          </a:p>
        </p:txBody>
      </p:sp>
      <p:sp>
        <p:nvSpPr>
          <p:cNvPr id="92" name="TextBox 91"/>
          <p:cNvSpPr txBox="1"/>
          <p:nvPr/>
        </p:nvSpPr>
        <p:spPr bwMode="auto">
          <a:xfrm>
            <a:off x="6334814" y="2424899"/>
            <a:ext cx="369976" cy="215444"/>
          </a:xfrm>
          <a:prstGeom prst="rect">
            <a:avLst/>
          </a:prstGeom>
          <a:solidFill>
            <a:srgbClr val="FFFFF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long</a:t>
            </a:r>
          </a:p>
        </p:txBody>
      </p:sp>
      <p:sp>
        <p:nvSpPr>
          <p:cNvPr id="93" name="Oval 92"/>
          <p:cNvSpPr/>
          <p:nvPr/>
        </p:nvSpPr>
        <p:spPr>
          <a:xfrm>
            <a:off x="1420299" y="2636394"/>
            <a:ext cx="3010394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err="1" smtClean="0">
                <a:solidFill>
                  <a:schemeClr val="tx1"/>
                </a:solidFill>
                <a:latin typeface="cmss8" pitchFamily="34" charset="0"/>
              </a:rPr>
              <a:t>EatMeDriedDates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376216" y="1655119"/>
            <a:ext cx="1368152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Tesco</a:t>
            </a:r>
          </a:p>
        </p:txBody>
      </p:sp>
      <p:sp>
        <p:nvSpPr>
          <p:cNvPr id="96" name="Oval 95"/>
          <p:cNvSpPr/>
          <p:nvPr/>
        </p:nvSpPr>
        <p:spPr>
          <a:xfrm>
            <a:off x="6333402" y="2637124"/>
            <a:ext cx="998612" cy="504055"/>
          </a:xfrm>
          <a:prstGeom prst="ellipse">
            <a:avLst/>
          </a:prstGeom>
          <a:solidFill>
            <a:srgbClr val="FFFFF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Jen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97" name="Straight Arrow Connector 96"/>
          <p:cNvCxnSpPr>
            <a:endCxn id="93" idx="0"/>
          </p:cNvCxnSpPr>
          <p:nvPr/>
        </p:nvCxnSpPr>
        <p:spPr>
          <a:xfrm flipH="1">
            <a:off x="2925496" y="2085356"/>
            <a:ext cx="411990" cy="551038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 bwMode="auto">
          <a:xfrm>
            <a:off x="2865516" y="2231764"/>
            <a:ext cx="641417" cy="215444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product</a:t>
            </a:r>
          </a:p>
        </p:txBody>
      </p:sp>
      <p:cxnSp>
        <p:nvCxnSpPr>
          <p:cNvPr id="99" name="Straight Arrow Connector 98"/>
          <p:cNvCxnSpPr>
            <a:stCxn id="94" idx="6"/>
          </p:cNvCxnSpPr>
          <p:nvPr/>
        </p:nvCxnSpPr>
        <p:spPr>
          <a:xfrm flipV="1">
            <a:off x="1744368" y="1907146"/>
            <a:ext cx="1399844" cy="1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 bwMode="auto">
          <a:xfrm>
            <a:off x="2066773" y="1799716"/>
            <a:ext cx="536220" cy="215444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outlet</a:t>
            </a:r>
          </a:p>
        </p:txBody>
      </p:sp>
      <p:cxnSp>
        <p:nvCxnSpPr>
          <p:cNvPr id="102" name="Straight Arrow Connector 101"/>
          <p:cNvCxnSpPr>
            <a:stCxn id="96" idx="0"/>
          </p:cNvCxnSpPr>
          <p:nvPr/>
        </p:nvCxnSpPr>
        <p:spPr>
          <a:xfrm flipH="1" flipV="1">
            <a:off x="6832397" y="2159172"/>
            <a:ext cx="311" cy="477952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 bwMode="auto">
          <a:xfrm>
            <a:off x="6420486" y="2350256"/>
            <a:ext cx="864096" cy="215444"/>
          </a:xfrm>
          <a:prstGeom prst="rect">
            <a:avLst/>
          </a:prstGeom>
          <a:solidFill>
            <a:srgbClr val="FFFFF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livesIn</a:t>
            </a:r>
            <a:endParaRPr lang="en-IE" sz="1400" i="1" dirty="0" smtClean="0">
              <a:latin typeface="cmss8" pitchFamily="34" charset="0"/>
            </a:endParaRPr>
          </a:p>
        </p:txBody>
      </p:sp>
      <p:cxnSp>
        <p:nvCxnSpPr>
          <p:cNvPr id="114" name="Straight Arrow Connector 113"/>
          <p:cNvCxnSpPr>
            <a:stCxn id="96" idx="1"/>
          </p:cNvCxnSpPr>
          <p:nvPr/>
        </p:nvCxnSpPr>
        <p:spPr>
          <a:xfrm flipH="1" flipV="1">
            <a:off x="4270693" y="2085356"/>
            <a:ext cx="2208952" cy="625585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 bwMode="auto">
          <a:xfrm>
            <a:off x="4788024" y="2253153"/>
            <a:ext cx="864096" cy="215444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livesIn</a:t>
            </a:r>
            <a:endParaRPr lang="en-IE" sz="1400" i="1" dirty="0" smtClean="0">
              <a:latin typeface="cmss8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54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5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156" grpId="0" animBg="1"/>
      <p:bldP spid="58" grpId="0" animBg="1"/>
      <p:bldP spid="58" grpId="1" animBg="1"/>
      <p:bldP spid="59" grpId="0" animBg="1"/>
      <p:bldP spid="59" grpId="1" animBg="1"/>
      <p:bldP spid="67" grpId="0" animBg="1"/>
      <p:bldP spid="67" grpId="1" animBg="1"/>
      <p:bldP spid="68" grpId="0" animBg="1"/>
      <p:bldP spid="68" grpId="1" animBg="1"/>
      <p:bldP spid="83" grpId="0" animBg="1"/>
      <p:bldP spid="83" grpId="1" animBg="1"/>
      <p:bldP spid="86" grpId="0" animBg="1"/>
      <p:bldP spid="86" grpId="1" animBg="1"/>
      <p:bldP spid="88" grpId="0" animBg="1"/>
      <p:bldP spid="88" grpId="1" animBg="1"/>
      <p:bldP spid="92" grpId="0" animBg="1"/>
      <p:bldP spid="92" grpId="1" animBg="1"/>
      <p:bldP spid="92" grpId="2" animBg="1"/>
      <p:bldP spid="93" grpId="0" animBg="1"/>
      <p:bldP spid="94" grpId="0" animBg="1"/>
      <p:bldP spid="96" grpId="0" animBg="1"/>
      <p:bldP spid="98" grpId="0" animBg="1"/>
      <p:bldP spid="100" grpId="0" animBg="1"/>
      <p:bldP spid="103" grpId="0" animBg="1"/>
      <p:bldP spid="103" grpId="1" animBg="1"/>
      <p:bldP spid="118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Rectangle 190"/>
          <p:cNvSpPr/>
          <p:nvPr/>
        </p:nvSpPr>
        <p:spPr>
          <a:xfrm>
            <a:off x="136516" y="4566548"/>
            <a:ext cx="7330110" cy="1896324"/>
          </a:xfrm>
          <a:prstGeom prst="rect">
            <a:avLst/>
          </a:prstGeom>
          <a:solidFill>
            <a:srgbClr val="F5F5FF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0" name="Rectangle 189"/>
          <p:cNvSpPr/>
          <p:nvPr/>
        </p:nvSpPr>
        <p:spPr>
          <a:xfrm>
            <a:off x="233672" y="4640104"/>
            <a:ext cx="7330110" cy="1896324"/>
          </a:xfrm>
          <a:prstGeom prst="rect">
            <a:avLst/>
          </a:prstGeom>
          <a:solidFill>
            <a:srgbClr val="F5F5FF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9" name="Rectangle 188"/>
          <p:cNvSpPr/>
          <p:nvPr/>
        </p:nvSpPr>
        <p:spPr>
          <a:xfrm>
            <a:off x="323528" y="4733076"/>
            <a:ext cx="7330110" cy="1896324"/>
          </a:xfrm>
          <a:prstGeom prst="rect">
            <a:avLst/>
          </a:prstGeom>
          <a:solidFill>
            <a:srgbClr val="F5F5FF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6" name="Rectangle 175"/>
          <p:cNvSpPr/>
          <p:nvPr/>
        </p:nvSpPr>
        <p:spPr>
          <a:xfrm>
            <a:off x="6012160" y="1516101"/>
            <a:ext cx="1641478" cy="2756096"/>
          </a:xfrm>
          <a:prstGeom prst="rect">
            <a:avLst/>
          </a:prstGeom>
          <a:solidFill>
            <a:srgbClr val="FFFF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7" name="Rectangle 116"/>
          <p:cNvSpPr/>
          <p:nvPr/>
        </p:nvSpPr>
        <p:spPr>
          <a:xfrm>
            <a:off x="136516" y="1355740"/>
            <a:ext cx="5577959" cy="2756096"/>
          </a:xfrm>
          <a:prstGeom prst="rect">
            <a:avLst/>
          </a:prstGeom>
          <a:solidFill>
            <a:srgbClr val="FF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1" name="Rectangle 160"/>
          <p:cNvSpPr/>
          <p:nvPr/>
        </p:nvSpPr>
        <p:spPr>
          <a:xfrm>
            <a:off x="221695" y="1440016"/>
            <a:ext cx="5577959" cy="2756096"/>
          </a:xfrm>
          <a:prstGeom prst="rect">
            <a:avLst/>
          </a:prstGeom>
          <a:solidFill>
            <a:srgbClr val="FF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2" name="Rectangle 161"/>
          <p:cNvSpPr/>
          <p:nvPr/>
        </p:nvSpPr>
        <p:spPr>
          <a:xfrm>
            <a:off x="323528" y="1516832"/>
            <a:ext cx="5577959" cy="2756096"/>
          </a:xfrm>
          <a:prstGeom prst="rect">
            <a:avLst/>
          </a:prstGeom>
          <a:solidFill>
            <a:srgbClr val="FF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6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96279"/>
            <a:ext cx="1235696" cy="147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4074390" y="5850974"/>
            <a:ext cx="3240361" cy="576063"/>
          </a:xfrm>
          <a:prstGeom prst="ellipse">
            <a:avLst/>
          </a:prstGeom>
          <a:solidFill>
            <a:srgbClr val="F5F5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err="1" smtClean="0">
                <a:solidFill>
                  <a:schemeClr val="tx1"/>
                </a:solidFill>
                <a:latin typeface="cmss8" pitchFamily="34" charset="0"/>
              </a:rPr>
              <a:t>StickyToffeePudding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442544" y="4871971"/>
            <a:ext cx="1872207" cy="504055"/>
          </a:xfrm>
          <a:prstGeom prst="ellipse">
            <a:avLst/>
          </a:prstGeom>
          <a:solidFill>
            <a:srgbClr val="F5F5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Soda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366096" y="4871971"/>
            <a:ext cx="1872207" cy="504055"/>
          </a:xfrm>
          <a:prstGeom prst="ellipse">
            <a:avLst/>
          </a:prstGeom>
          <a:solidFill>
            <a:srgbClr val="F5F5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IE" dirty="0" err="1" smtClean="0">
                <a:solidFill>
                  <a:schemeClr val="tx1"/>
                </a:solidFill>
                <a:latin typeface="cmss8" pitchFamily="34" charset="0"/>
              </a:rPr>
              <a:t>DriedDates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059832" y="4871971"/>
            <a:ext cx="1872207" cy="504055"/>
          </a:xfrm>
          <a:prstGeom prst="ellipse">
            <a:avLst/>
          </a:prstGeom>
          <a:solidFill>
            <a:srgbClr val="F5F5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err="1" smtClean="0">
                <a:solidFill>
                  <a:schemeClr val="tx1"/>
                </a:solidFill>
                <a:latin typeface="cmss8" pitchFamily="34" charset="0"/>
              </a:rPr>
              <a:t>BlackTea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9" name="Straight Arrow Connector 8"/>
          <p:cNvCxnSpPr>
            <a:endCxn id="24" idx="5"/>
          </p:cNvCxnSpPr>
          <p:nvPr/>
        </p:nvCxnSpPr>
        <p:spPr>
          <a:xfrm flipH="1" flipV="1">
            <a:off x="1964125" y="5302209"/>
            <a:ext cx="2308308" cy="701193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 bwMode="auto">
          <a:xfrm>
            <a:off x="2489610" y="5505778"/>
            <a:ext cx="864096" cy="215444"/>
          </a:xfrm>
          <a:prstGeom prst="rect">
            <a:avLst/>
          </a:prstGeom>
          <a:solidFill>
            <a:srgbClr val="F5F5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ingredient</a:t>
            </a:r>
          </a:p>
        </p:txBody>
      </p:sp>
      <p:cxnSp>
        <p:nvCxnSpPr>
          <p:cNvPr id="33" name="Straight Arrow Connector 32"/>
          <p:cNvCxnSpPr>
            <a:stCxn id="4" idx="1"/>
            <a:endCxn id="25" idx="4"/>
          </p:cNvCxnSpPr>
          <p:nvPr/>
        </p:nvCxnSpPr>
        <p:spPr>
          <a:xfrm flipH="1" flipV="1">
            <a:off x="3995936" y="5376026"/>
            <a:ext cx="552994" cy="55931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 bwMode="auto">
          <a:xfrm>
            <a:off x="3851920" y="5514710"/>
            <a:ext cx="864096" cy="215444"/>
          </a:xfrm>
          <a:prstGeom prst="rect">
            <a:avLst/>
          </a:prstGeom>
          <a:solidFill>
            <a:srgbClr val="F5F5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ingredient</a:t>
            </a:r>
          </a:p>
        </p:txBody>
      </p:sp>
      <p:cxnSp>
        <p:nvCxnSpPr>
          <p:cNvPr id="38" name="Straight Arrow Connector 37"/>
          <p:cNvCxnSpPr>
            <a:stCxn id="4" idx="0"/>
            <a:endCxn id="23" idx="4"/>
          </p:cNvCxnSpPr>
          <p:nvPr/>
        </p:nvCxnSpPr>
        <p:spPr>
          <a:xfrm flipV="1">
            <a:off x="5694571" y="5376026"/>
            <a:ext cx="684077" cy="474948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 bwMode="auto">
          <a:xfrm>
            <a:off x="5652120" y="5477272"/>
            <a:ext cx="864096" cy="215444"/>
          </a:xfrm>
          <a:prstGeom prst="rect">
            <a:avLst/>
          </a:prstGeom>
          <a:solidFill>
            <a:srgbClr val="F5F5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ingredient</a:t>
            </a:r>
          </a:p>
        </p:txBody>
      </p:sp>
      <p:sp>
        <p:nvSpPr>
          <p:cNvPr id="44" name="Oval 43"/>
          <p:cNvSpPr/>
          <p:nvPr/>
        </p:nvSpPr>
        <p:spPr>
          <a:xfrm>
            <a:off x="722248" y="5874109"/>
            <a:ext cx="2409243" cy="504055"/>
          </a:xfrm>
          <a:prstGeom prst="ellipse">
            <a:avLst/>
          </a:prstGeom>
          <a:solidFill>
            <a:srgbClr val="F5F5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i="1" dirty="0" err="1" smtClean="0">
                <a:solidFill>
                  <a:schemeClr val="tx1"/>
                </a:solidFill>
                <a:latin typeface="cmss8" pitchFamily="34" charset="0"/>
              </a:rPr>
              <a:t>DessertRecipe</a:t>
            </a:r>
            <a:endParaRPr lang="en-IE" i="1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45" name="Straight Arrow Connector 44"/>
          <p:cNvCxnSpPr>
            <a:stCxn id="4" idx="2"/>
            <a:endCxn id="44" idx="6"/>
          </p:cNvCxnSpPr>
          <p:nvPr/>
        </p:nvCxnSpPr>
        <p:spPr>
          <a:xfrm flipH="1" flipV="1">
            <a:off x="3131491" y="6126137"/>
            <a:ext cx="942899" cy="12869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 bwMode="auto">
          <a:xfrm>
            <a:off x="3114369" y="6003402"/>
            <a:ext cx="432048" cy="215444"/>
          </a:xfrm>
          <a:prstGeom prst="rect">
            <a:avLst/>
          </a:prstGeom>
          <a:solidFill>
            <a:srgbClr val="F5F5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type</a:t>
            </a:r>
          </a:p>
        </p:txBody>
      </p:sp>
      <p:sp>
        <p:nvSpPr>
          <p:cNvPr id="60" name="Oval 59"/>
          <p:cNvSpPr/>
          <p:nvPr/>
        </p:nvSpPr>
        <p:spPr>
          <a:xfrm>
            <a:off x="1420299" y="2642122"/>
            <a:ext cx="3010394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err="1" smtClean="0">
                <a:solidFill>
                  <a:schemeClr val="tx1"/>
                </a:solidFill>
                <a:latin typeface="cmss8" pitchFamily="34" charset="0"/>
              </a:rPr>
              <a:t>EatMeDriedDates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376216" y="1660847"/>
            <a:ext cx="1368152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Tesco</a:t>
            </a:r>
          </a:p>
        </p:txBody>
      </p:sp>
      <p:sp>
        <p:nvSpPr>
          <p:cNvPr id="62" name="Oval 61"/>
          <p:cNvSpPr/>
          <p:nvPr/>
        </p:nvSpPr>
        <p:spPr>
          <a:xfrm>
            <a:off x="6333402" y="2642852"/>
            <a:ext cx="998612" cy="504055"/>
          </a:xfrm>
          <a:prstGeom prst="ellipse">
            <a:avLst/>
          </a:prstGeom>
          <a:solidFill>
            <a:srgbClr val="FFFFF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Jen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63" name="Straight Arrow Connector 62"/>
          <p:cNvCxnSpPr>
            <a:stCxn id="79" idx="3"/>
            <a:endCxn id="60" idx="0"/>
          </p:cNvCxnSpPr>
          <p:nvPr/>
        </p:nvCxnSpPr>
        <p:spPr>
          <a:xfrm flipH="1">
            <a:off x="2925496" y="2091084"/>
            <a:ext cx="411990" cy="551038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 bwMode="auto">
          <a:xfrm>
            <a:off x="2865516" y="2237492"/>
            <a:ext cx="641417" cy="215444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product</a:t>
            </a:r>
          </a:p>
        </p:txBody>
      </p:sp>
      <p:cxnSp>
        <p:nvCxnSpPr>
          <p:cNvPr id="72" name="Straight Arrow Connector 71"/>
          <p:cNvCxnSpPr>
            <a:stCxn id="61" idx="6"/>
            <a:endCxn id="79" idx="2"/>
          </p:cNvCxnSpPr>
          <p:nvPr/>
        </p:nvCxnSpPr>
        <p:spPr>
          <a:xfrm flipV="1">
            <a:off x="1744368" y="1912874"/>
            <a:ext cx="1399844" cy="1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 bwMode="auto">
          <a:xfrm>
            <a:off x="2066773" y="1805444"/>
            <a:ext cx="536220" cy="215444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outlet</a:t>
            </a:r>
          </a:p>
        </p:txBody>
      </p:sp>
      <p:sp>
        <p:nvSpPr>
          <p:cNvPr id="79" name="Oval 78"/>
          <p:cNvSpPr/>
          <p:nvPr/>
        </p:nvSpPr>
        <p:spPr>
          <a:xfrm>
            <a:off x="3144212" y="1660846"/>
            <a:ext cx="1319755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Galway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81" name="Straight Arrow Connector 80"/>
          <p:cNvCxnSpPr>
            <a:stCxn id="62" idx="0"/>
            <a:endCxn id="156" idx="4"/>
          </p:cNvCxnSpPr>
          <p:nvPr/>
        </p:nvCxnSpPr>
        <p:spPr>
          <a:xfrm flipH="1" flipV="1">
            <a:off x="6832397" y="2164900"/>
            <a:ext cx="311" cy="477952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 bwMode="auto">
          <a:xfrm>
            <a:off x="6420486" y="2355984"/>
            <a:ext cx="864096" cy="215444"/>
          </a:xfrm>
          <a:prstGeom prst="rect">
            <a:avLst/>
          </a:prstGeom>
          <a:solidFill>
            <a:srgbClr val="FFFFF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livesIn</a:t>
            </a:r>
            <a:endParaRPr lang="en-IE" sz="1400" i="1" dirty="0" smtClean="0">
              <a:latin typeface="cmss8" pitchFamily="34" charset="0"/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3381720" y="3146177"/>
            <a:ext cx="346632" cy="57672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64" name="Rectangle 35863"/>
          <p:cNvSpPr/>
          <p:nvPr/>
        </p:nvSpPr>
        <p:spPr>
          <a:xfrm>
            <a:off x="3381720" y="3714777"/>
            <a:ext cx="693264" cy="432048"/>
          </a:xfrm>
          <a:prstGeom prst="rect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</a:rPr>
              <a:t>2.49</a:t>
            </a:r>
            <a:endParaRPr lang="en-IE" dirty="0">
              <a:solidFill>
                <a:schemeClr val="tx1"/>
              </a:solidFill>
            </a:endParaRPr>
          </a:p>
        </p:txBody>
      </p:sp>
      <p:sp>
        <p:nvSpPr>
          <p:cNvPr id="89" name="TextBox 88"/>
          <p:cNvSpPr txBox="1"/>
          <p:nvPr/>
        </p:nvSpPr>
        <p:spPr bwMode="auto">
          <a:xfrm>
            <a:off x="3097729" y="3302253"/>
            <a:ext cx="1105975" cy="215444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priceInEuro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2321696" y="3714777"/>
            <a:ext cx="776033" cy="432048"/>
          </a:xfrm>
          <a:prstGeom prst="rect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</a:rPr>
              <a:t>0.227</a:t>
            </a:r>
            <a:endParaRPr lang="en-IE" dirty="0">
              <a:solidFill>
                <a:schemeClr val="tx1"/>
              </a:solidFill>
            </a:endParaRPr>
          </a:p>
        </p:txBody>
      </p:sp>
      <p:cxnSp>
        <p:nvCxnSpPr>
          <p:cNvPr id="91" name="Straight Arrow Connector 90"/>
          <p:cNvCxnSpPr>
            <a:endCxn id="90" idx="0"/>
          </p:cNvCxnSpPr>
          <p:nvPr/>
        </p:nvCxnSpPr>
        <p:spPr>
          <a:xfrm flipH="1">
            <a:off x="2709713" y="3146177"/>
            <a:ext cx="21134" cy="56860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 bwMode="auto">
          <a:xfrm>
            <a:off x="2060017" y="3302253"/>
            <a:ext cx="1105975" cy="215444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weightInKg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338582" y="3617442"/>
            <a:ext cx="1872207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IE" dirty="0" err="1" smtClean="0">
                <a:solidFill>
                  <a:schemeClr val="tx1"/>
                </a:solidFill>
                <a:latin typeface="cmss8" pitchFamily="34" charset="0"/>
              </a:rPr>
              <a:t>DriedDates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16" name="Straight Arrow Connector 115"/>
          <p:cNvCxnSpPr>
            <a:stCxn id="60" idx="3"/>
            <a:endCxn id="115" idx="0"/>
          </p:cNvCxnSpPr>
          <p:nvPr/>
        </p:nvCxnSpPr>
        <p:spPr>
          <a:xfrm flipH="1">
            <a:off x="1274686" y="3072360"/>
            <a:ext cx="586475" cy="545082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 bwMode="auto">
          <a:xfrm>
            <a:off x="1115224" y="3156426"/>
            <a:ext cx="766894" cy="215444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contains</a:t>
            </a:r>
          </a:p>
        </p:txBody>
      </p:sp>
      <p:cxnSp>
        <p:nvCxnSpPr>
          <p:cNvPr id="125" name="Straight Arrow Connector 124"/>
          <p:cNvCxnSpPr>
            <a:endCxn id="130" idx="0"/>
          </p:cNvCxnSpPr>
          <p:nvPr/>
        </p:nvCxnSpPr>
        <p:spPr>
          <a:xfrm>
            <a:off x="4294458" y="2985816"/>
            <a:ext cx="837353" cy="678484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 bwMode="auto">
          <a:xfrm>
            <a:off x="4074984" y="3156426"/>
            <a:ext cx="1105975" cy="215444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allergyInfo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4463968" y="3664300"/>
            <a:ext cx="1335686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Gluten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31" name="Straight Arrow Connector 130"/>
          <p:cNvCxnSpPr>
            <a:stCxn id="62" idx="4"/>
            <a:endCxn id="138" idx="0"/>
          </p:cNvCxnSpPr>
          <p:nvPr/>
        </p:nvCxnSpPr>
        <p:spPr>
          <a:xfrm flipH="1">
            <a:off x="6832397" y="3146907"/>
            <a:ext cx="311" cy="531867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Oval 137"/>
          <p:cNvSpPr/>
          <p:nvPr/>
        </p:nvSpPr>
        <p:spPr>
          <a:xfrm>
            <a:off x="6105870" y="3678774"/>
            <a:ext cx="1453054" cy="504054"/>
          </a:xfrm>
          <a:prstGeom prst="ellipse">
            <a:avLst/>
          </a:prstGeom>
          <a:solidFill>
            <a:srgbClr val="FFFFF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i="1" dirty="0" smtClean="0">
                <a:solidFill>
                  <a:schemeClr val="tx1"/>
                </a:solidFill>
                <a:latin typeface="cmss8" pitchFamily="34" charset="0"/>
              </a:rPr>
              <a:t>Coeliac</a:t>
            </a:r>
            <a:endParaRPr lang="en-IE" i="1" dirty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154" name="TextBox 153"/>
          <p:cNvSpPr txBox="1"/>
          <p:nvPr/>
        </p:nvSpPr>
        <p:spPr bwMode="auto">
          <a:xfrm>
            <a:off x="6516216" y="3317612"/>
            <a:ext cx="572814" cy="215444"/>
          </a:xfrm>
          <a:prstGeom prst="rect">
            <a:avLst/>
          </a:prstGeom>
          <a:solidFill>
            <a:srgbClr val="FFFFF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type</a:t>
            </a:r>
          </a:p>
        </p:txBody>
      </p:sp>
      <p:sp>
        <p:nvSpPr>
          <p:cNvPr id="156" name="Oval 155"/>
          <p:cNvSpPr/>
          <p:nvPr/>
        </p:nvSpPr>
        <p:spPr>
          <a:xfrm>
            <a:off x="6172519" y="1660845"/>
            <a:ext cx="1319755" cy="504055"/>
          </a:xfrm>
          <a:prstGeom prst="ellipse">
            <a:avLst/>
          </a:prstGeom>
          <a:solidFill>
            <a:srgbClr val="FFFFF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Galway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52" name="Straight Connector 151"/>
          <p:cNvCxnSpPr>
            <a:stCxn id="79" idx="6"/>
            <a:endCxn id="156" idx="2"/>
          </p:cNvCxnSpPr>
          <p:nvPr/>
        </p:nvCxnSpPr>
        <p:spPr>
          <a:xfrm flipV="1">
            <a:off x="4463967" y="1912873"/>
            <a:ext cx="1708552" cy="1"/>
          </a:xfrm>
          <a:prstGeom prst="line">
            <a:avLst/>
          </a:prstGeom>
          <a:ln w="444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>
            <a:endCxn id="115" idx="4"/>
          </p:cNvCxnSpPr>
          <p:nvPr/>
        </p:nvCxnSpPr>
        <p:spPr>
          <a:xfrm flipV="1">
            <a:off x="1274685" y="4121497"/>
            <a:ext cx="1" cy="750475"/>
          </a:xfrm>
          <a:prstGeom prst="line">
            <a:avLst/>
          </a:prstGeom>
          <a:ln w="444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>
            <a:stCxn id="130" idx="6"/>
          </p:cNvCxnSpPr>
          <p:nvPr/>
        </p:nvCxnSpPr>
        <p:spPr>
          <a:xfrm flipV="1">
            <a:off x="5799654" y="3916327"/>
            <a:ext cx="284514" cy="1"/>
          </a:xfrm>
          <a:prstGeom prst="line">
            <a:avLst/>
          </a:prstGeom>
          <a:ln w="444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Automatic Integration possible …</a:t>
            </a:r>
          </a:p>
        </p:txBody>
      </p:sp>
    </p:spTree>
    <p:extLst>
      <p:ext uri="{BB962C8B-B14F-4D97-AF65-F5344CB8AC3E}">
        <p14:creationId xmlns:p14="http://schemas.microsoft.com/office/powerpoint/2010/main" val="32455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58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0" animBg="1"/>
      <p:bldP spid="190" grpId="0" animBg="1"/>
      <p:bldP spid="189" grpId="0" animBg="1"/>
      <p:bldP spid="4" grpId="0" animBg="1"/>
      <p:bldP spid="23" grpId="0" animBg="1"/>
      <p:bldP spid="24" grpId="0" animBg="1"/>
      <p:bldP spid="25" grpId="0" animBg="1"/>
      <p:bldP spid="10" grpId="0" animBg="1"/>
      <p:bldP spid="37" grpId="0" animBg="1"/>
      <p:bldP spid="43" grpId="0" animBg="1"/>
      <p:bldP spid="44" grpId="0" animBg="1"/>
      <p:bldP spid="48" grpId="0" animBg="1"/>
      <p:bldP spid="61" grpId="0" animBg="1"/>
      <p:bldP spid="65" grpId="0" animBg="1"/>
      <p:bldP spid="74" grpId="0" animBg="1"/>
      <p:bldP spid="79" grpId="0" animBg="1"/>
      <p:bldP spid="84" grpId="0" animBg="1"/>
      <p:bldP spid="35864" grpId="0" animBg="1"/>
      <p:bldP spid="89" grpId="0" animBg="1"/>
      <p:bldP spid="90" grpId="0" animBg="1"/>
      <p:bldP spid="95" grpId="0" animBg="1"/>
      <p:bldP spid="115" grpId="0" animBg="1"/>
      <p:bldP spid="120" grpId="0" animBg="1"/>
      <p:bldP spid="156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434201" y="4346294"/>
            <a:ext cx="7124723" cy="1060328"/>
          </a:xfrm>
          <a:prstGeom prst="rect">
            <a:avLst/>
          </a:prstGeom>
          <a:solidFill>
            <a:srgbClr val="CDE7FF"/>
          </a:solidFill>
          <a:ln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6" name="Rectangle 175"/>
          <p:cNvSpPr/>
          <p:nvPr/>
        </p:nvSpPr>
        <p:spPr>
          <a:xfrm>
            <a:off x="6012160" y="1517459"/>
            <a:ext cx="1641478" cy="2756096"/>
          </a:xfrm>
          <a:prstGeom prst="rect">
            <a:avLst/>
          </a:prstGeom>
          <a:solidFill>
            <a:srgbClr val="FFFF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7" name="Rectangle 116"/>
          <p:cNvSpPr/>
          <p:nvPr/>
        </p:nvSpPr>
        <p:spPr>
          <a:xfrm>
            <a:off x="136516" y="1357098"/>
            <a:ext cx="5577959" cy="2756096"/>
          </a:xfrm>
          <a:prstGeom prst="rect">
            <a:avLst/>
          </a:prstGeom>
          <a:solidFill>
            <a:srgbClr val="FF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1" name="Rectangle 160"/>
          <p:cNvSpPr/>
          <p:nvPr/>
        </p:nvSpPr>
        <p:spPr>
          <a:xfrm>
            <a:off x="221695" y="1441374"/>
            <a:ext cx="5577959" cy="2756096"/>
          </a:xfrm>
          <a:prstGeom prst="rect">
            <a:avLst/>
          </a:prstGeom>
          <a:solidFill>
            <a:srgbClr val="FF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2" name="Rectangle 161"/>
          <p:cNvSpPr/>
          <p:nvPr/>
        </p:nvSpPr>
        <p:spPr>
          <a:xfrm>
            <a:off x="323528" y="1518190"/>
            <a:ext cx="5577959" cy="2756096"/>
          </a:xfrm>
          <a:prstGeom prst="rect">
            <a:avLst/>
          </a:prstGeom>
          <a:solidFill>
            <a:srgbClr val="FF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6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96279"/>
            <a:ext cx="1235696" cy="147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Oval 59"/>
          <p:cNvSpPr/>
          <p:nvPr/>
        </p:nvSpPr>
        <p:spPr>
          <a:xfrm>
            <a:off x="1420299" y="2643480"/>
            <a:ext cx="3010394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err="1" smtClean="0">
                <a:solidFill>
                  <a:schemeClr val="tx1"/>
                </a:solidFill>
                <a:latin typeface="cmss8" pitchFamily="34" charset="0"/>
              </a:rPr>
              <a:t>EatMeDriedDates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6333402" y="2644210"/>
            <a:ext cx="998612" cy="504055"/>
          </a:xfrm>
          <a:prstGeom prst="ellipse">
            <a:avLst/>
          </a:prstGeom>
          <a:solidFill>
            <a:srgbClr val="FFFFF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Jen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25" name="Straight Arrow Connector 124"/>
          <p:cNvCxnSpPr>
            <a:endCxn id="130" idx="0"/>
          </p:cNvCxnSpPr>
          <p:nvPr/>
        </p:nvCxnSpPr>
        <p:spPr>
          <a:xfrm>
            <a:off x="4294458" y="2987174"/>
            <a:ext cx="837353" cy="678484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 bwMode="auto">
          <a:xfrm>
            <a:off x="4074984" y="3157784"/>
            <a:ext cx="1105975" cy="215444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allergyInfo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4463968" y="3665658"/>
            <a:ext cx="1335686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Gluten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31" name="Straight Arrow Connector 130"/>
          <p:cNvCxnSpPr>
            <a:stCxn id="62" idx="4"/>
            <a:endCxn id="138" idx="0"/>
          </p:cNvCxnSpPr>
          <p:nvPr/>
        </p:nvCxnSpPr>
        <p:spPr>
          <a:xfrm flipH="1">
            <a:off x="6832397" y="3148265"/>
            <a:ext cx="311" cy="531867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Oval 137"/>
          <p:cNvSpPr/>
          <p:nvPr/>
        </p:nvSpPr>
        <p:spPr>
          <a:xfrm>
            <a:off x="6105870" y="3680132"/>
            <a:ext cx="1453054" cy="504054"/>
          </a:xfrm>
          <a:prstGeom prst="ellipse">
            <a:avLst/>
          </a:prstGeom>
          <a:solidFill>
            <a:srgbClr val="FFFFF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i="1" dirty="0" smtClean="0">
                <a:solidFill>
                  <a:schemeClr val="tx1"/>
                </a:solidFill>
                <a:latin typeface="cmss8" pitchFamily="34" charset="0"/>
              </a:rPr>
              <a:t>Coeliac</a:t>
            </a:r>
            <a:endParaRPr lang="en-IE" i="1" dirty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154" name="TextBox 153"/>
          <p:cNvSpPr txBox="1"/>
          <p:nvPr/>
        </p:nvSpPr>
        <p:spPr bwMode="auto">
          <a:xfrm>
            <a:off x="6516216" y="3318970"/>
            <a:ext cx="572814" cy="215444"/>
          </a:xfrm>
          <a:prstGeom prst="rect">
            <a:avLst/>
          </a:prstGeom>
          <a:solidFill>
            <a:srgbClr val="FFFFF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type</a:t>
            </a:r>
          </a:p>
        </p:txBody>
      </p:sp>
      <p:cxnSp>
        <p:nvCxnSpPr>
          <p:cNvPr id="198" name="Straight Connector 197"/>
          <p:cNvCxnSpPr>
            <a:stCxn id="130" idx="6"/>
          </p:cNvCxnSpPr>
          <p:nvPr/>
        </p:nvCxnSpPr>
        <p:spPr>
          <a:xfrm flipV="1">
            <a:off x="5799654" y="3917685"/>
            <a:ext cx="284514" cy="1"/>
          </a:xfrm>
          <a:prstGeom prst="line">
            <a:avLst/>
          </a:prstGeom>
          <a:ln w="444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Automatic Integration possible …</a:t>
            </a:r>
          </a:p>
        </p:txBody>
      </p:sp>
      <p:sp>
        <p:nvSpPr>
          <p:cNvPr id="53" name="Content Placeholder 2"/>
          <p:cNvSpPr>
            <a:spLocks noGrp="1"/>
          </p:cNvSpPr>
          <p:nvPr>
            <p:ph idx="1"/>
          </p:nvPr>
        </p:nvSpPr>
        <p:spPr>
          <a:xfrm>
            <a:off x="392113" y="5456039"/>
            <a:ext cx="8356600" cy="2087761"/>
          </a:xfrm>
        </p:spPr>
        <p:txBody>
          <a:bodyPr/>
          <a:lstStyle/>
          <a:p>
            <a:pPr marL="0" indent="0">
              <a:spcBef>
                <a:spcPts val="300"/>
              </a:spcBef>
              <a:buNone/>
            </a:pPr>
            <a:r>
              <a:rPr lang="en-IE" sz="1800" dirty="0" smtClean="0"/>
              <a:t>Relationship between Coeliac and Gluten?</a:t>
            </a:r>
          </a:p>
          <a:p>
            <a:pPr>
              <a:spcBef>
                <a:spcPts val="300"/>
              </a:spcBef>
            </a:pPr>
            <a:r>
              <a:rPr lang="en-IE" sz="1800" dirty="0" smtClean="0"/>
              <a:t>Coeliac(Jen)	</a:t>
            </a:r>
            <a:r>
              <a:rPr lang="en-IE" sz="1800" dirty="0" smtClean="0">
                <a:solidFill>
                  <a:srgbClr val="00B050"/>
                </a:solidFill>
              </a:rPr>
              <a:t> 		</a:t>
            </a:r>
            <a:r>
              <a:rPr lang="en-IE" sz="1800" dirty="0" smtClean="0"/>
              <a:t>[</a:t>
            </a:r>
            <a:r>
              <a:rPr lang="en-IE" sz="1800" dirty="0" smtClean="0">
                <a:solidFill>
                  <a:srgbClr val="00B050"/>
                </a:solidFill>
              </a:rPr>
              <a:t>Jen is a Coeliac</a:t>
            </a:r>
            <a:r>
              <a:rPr lang="en-IE" sz="1800" dirty="0" smtClean="0"/>
              <a:t>]</a:t>
            </a:r>
          </a:p>
          <a:p>
            <a:pPr>
              <a:spcBef>
                <a:spcPts val="300"/>
              </a:spcBef>
            </a:pPr>
            <a:r>
              <a:rPr lang="en-IE" sz="1800" dirty="0"/>
              <a:t>Coeliac </a:t>
            </a:r>
            <a:r>
              <a:rPr lang="en-IE" sz="1800" dirty="0" smtClean="0"/>
              <a:t>≡ ∃allergy.</a:t>
            </a:r>
            <a:r>
              <a:rPr lang="en-IE" sz="1800" dirty="0" smtClean="0">
                <a:latin typeface="+mn-lt"/>
              </a:rPr>
              <a:t>{</a:t>
            </a:r>
            <a:r>
              <a:rPr lang="en-IE" sz="1800" dirty="0" smtClean="0"/>
              <a:t>Gluten</a:t>
            </a:r>
            <a:r>
              <a:rPr lang="en-IE" sz="1800" dirty="0" smtClean="0">
                <a:latin typeface="+mn-lt"/>
              </a:rPr>
              <a:t>}</a:t>
            </a:r>
            <a:r>
              <a:rPr lang="en-IE" sz="1800" dirty="0" smtClean="0"/>
              <a:t>  	[</a:t>
            </a:r>
            <a:r>
              <a:rPr lang="en-IE" sz="1800" dirty="0" smtClean="0">
                <a:solidFill>
                  <a:srgbClr val="0033CC"/>
                </a:solidFill>
              </a:rPr>
              <a:t>a Coeliac has allergy to Gluten</a:t>
            </a:r>
            <a:r>
              <a:rPr lang="en-IE" sz="1800" dirty="0" smtClean="0"/>
              <a:t>]</a:t>
            </a:r>
          </a:p>
          <a:p>
            <a:pPr>
              <a:spcBef>
                <a:spcPts val="300"/>
              </a:spcBef>
            </a:pPr>
            <a:r>
              <a:rPr lang="en-IE" sz="1800" dirty="0" smtClean="0"/>
              <a:t>∴ allergy(</a:t>
            </a:r>
            <a:r>
              <a:rPr lang="en-IE" sz="1800" dirty="0" err="1" smtClean="0"/>
              <a:t>Jen,Gluten</a:t>
            </a:r>
            <a:r>
              <a:rPr lang="en-IE" sz="1800" dirty="0" smtClean="0"/>
              <a:t>) 	 	[</a:t>
            </a:r>
            <a:r>
              <a:rPr lang="en-IE" sz="1800" dirty="0" smtClean="0">
                <a:solidFill>
                  <a:srgbClr val="CE8A02"/>
                </a:solidFill>
              </a:rPr>
              <a:t>Jen has allergy to Gluten</a:t>
            </a:r>
            <a:r>
              <a:rPr lang="en-IE" sz="1800" dirty="0" smtClean="0"/>
              <a:t>]</a:t>
            </a:r>
            <a:endParaRPr lang="en-IE" sz="1800" dirty="0"/>
          </a:p>
        </p:txBody>
      </p:sp>
      <p:pic>
        <p:nvPicPr>
          <p:cNvPr id="109570" name="Picture 2" descr="http://www.webont.org/owl/1.1/images/ow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808" y="5622646"/>
            <a:ext cx="628275" cy="100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Oval 54"/>
          <p:cNvSpPr/>
          <p:nvPr/>
        </p:nvSpPr>
        <p:spPr>
          <a:xfrm>
            <a:off x="539552" y="4406866"/>
            <a:ext cx="1453054" cy="504054"/>
          </a:xfrm>
          <a:prstGeom prst="ellipse">
            <a:avLst/>
          </a:prstGeom>
          <a:solidFill>
            <a:srgbClr val="CDE7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i="1" dirty="0" smtClean="0">
                <a:solidFill>
                  <a:schemeClr val="tx1"/>
                </a:solidFill>
                <a:latin typeface="cmss8" pitchFamily="34" charset="0"/>
              </a:rPr>
              <a:t>Coeliac</a:t>
            </a:r>
            <a:endParaRPr lang="en-IE" i="1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56" name="Straight Arrow Connector 55"/>
          <p:cNvCxnSpPr>
            <a:stCxn id="55" idx="6"/>
          </p:cNvCxnSpPr>
          <p:nvPr/>
        </p:nvCxnSpPr>
        <p:spPr>
          <a:xfrm>
            <a:off x="1992606" y="4658893"/>
            <a:ext cx="1931322" cy="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6171999" y="4406866"/>
            <a:ext cx="1335686" cy="360039"/>
          </a:xfrm>
          <a:prstGeom prst="ellipse">
            <a:avLst/>
          </a:prstGeom>
          <a:solidFill>
            <a:srgbClr val="CDE7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Gluten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6162314" y="4974575"/>
            <a:ext cx="1335686" cy="360039"/>
          </a:xfrm>
          <a:prstGeom prst="ellipse">
            <a:avLst/>
          </a:prstGeom>
          <a:solidFill>
            <a:srgbClr val="CDE7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i="1" dirty="0" smtClean="0">
                <a:solidFill>
                  <a:schemeClr val="tx1"/>
                </a:solidFill>
                <a:latin typeface="cmss8" pitchFamily="34" charset="0"/>
              </a:rPr>
              <a:t>allergy</a:t>
            </a:r>
            <a:endParaRPr lang="en-IE" i="1" dirty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66" name="TextBox 65"/>
          <p:cNvSpPr txBox="1"/>
          <p:nvPr/>
        </p:nvSpPr>
        <p:spPr bwMode="auto">
          <a:xfrm>
            <a:off x="2222556" y="4551171"/>
            <a:ext cx="1105975" cy="215444"/>
          </a:xfrm>
          <a:prstGeom prst="rect">
            <a:avLst/>
          </a:prstGeom>
          <a:solidFill>
            <a:srgbClr val="CDE7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equivClass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3932136" y="4406866"/>
            <a:ext cx="578346" cy="504054"/>
          </a:xfrm>
          <a:prstGeom prst="ellipse">
            <a:avLst/>
          </a:prstGeom>
          <a:solidFill>
            <a:srgbClr val="CDE7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68" name="Straight Arrow Connector 67"/>
          <p:cNvCxnSpPr>
            <a:stCxn id="67" idx="6"/>
            <a:endCxn id="58" idx="2"/>
          </p:cNvCxnSpPr>
          <p:nvPr/>
        </p:nvCxnSpPr>
        <p:spPr>
          <a:xfrm flipV="1">
            <a:off x="4510482" y="4586886"/>
            <a:ext cx="1661517" cy="72007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 bwMode="auto">
          <a:xfrm>
            <a:off x="4914653" y="4551171"/>
            <a:ext cx="830767" cy="215444"/>
          </a:xfrm>
          <a:prstGeom prst="rect">
            <a:avLst/>
          </a:prstGeom>
          <a:solidFill>
            <a:srgbClr val="CDE7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hasValue</a:t>
            </a:r>
            <a:endParaRPr lang="en-IE" sz="1400" i="1" dirty="0" smtClean="0">
              <a:latin typeface="cmss8" pitchFamily="34" charset="0"/>
            </a:endParaRPr>
          </a:p>
        </p:txBody>
      </p:sp>
      <p:cxnSp>
        <p:nvCxnSpPr>
          <p:cNvPr id="70" name="Straight Arrow Connector 69"/>
          <p:cNvCxnSpPr>
            <a:stCxn id="67" idx="5"/>
            <a:endCxn id="59" idx="2"/>
          </p:cNvCxnSpPr>
          <p:nvPr/>
        </p:nvCxnSpPr>
        <p:spPr>
          <a:xfrm>
            <a:off x="4425785" y="4837103"/>
            <a:ext cx="1736529" cy="317492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 bwMode="auto">
          <a:xfrm>
            <a:off x="4744782" y="4910922"/>
            <a:ext cx="1105975" cy="215444"/>
          </a:xfrm>
          <a:prstGeom prst="rect">
            <a:avLst/>
          </a:prstGeom>
          <a:solidFill>
            <a:srgbClr val="CDE7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onProperty</a:t>
            </a:r>
            <a:endParaRPr lang="en-IE" sz="1400" i="1" dirty="0" smtClean="0">
              <a:latin typeface="cmss8" pitchFamily="34" charset="0"/>
            </a:endParaRPr>
          </a:p>
        </p:txBody>
      </p:sp>
      <p:cxnSp>
        <p:nvCxnSpPr>
          <p:cNvPr id="82" name="Straight Arrow Connector 81"/>
          <p:cNvCxnSpPr/>
          <p:nvPr/>
        </p:nvCxnSpPr>
        <p:spPr>
          <a:xfrm flipH="1">
            <a:off x="5652121" y="3074448"/>
            <a:ext cx="827524" cy="649807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 bwMode="auto">
          <a:xfrm>
            <a:off x="5948645" y="3174374"/>
            <a:ext cx="567571" cy="215444"/>
          </a:xfrm>
          <a:prstGeom prst="rect">
            <a:avLst/>
          </a:prstGeom>
          <a:solidFill>
            <a:srgbClr val="FFFFF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allergy</a:t>
            </a:r>
          </a:p>
        </p:txBody>
      </p:sp>
      <p:pic>
        <p:nvPicPr>
          <p:cNvPr id="86" name="Picture 2" descr="http://www.netanimations.net/large%20gears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741" y="3205955"/>
            <a:ext cx="445357" cy="44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91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AFFA7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AFFA7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AFFA7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AFFA7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B57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B57"/>
                                      </p:to>
                                    </p:animClr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176" grpId="0" animBg="1"/>
      <p:bldP spid="117" grpId="0" animBg="1"/>
      <p:bldP spid="161" grpId="0" animBg="1"/>
      <p:bldP spid="162" grpId="0" animBg="1"/>
      <p:bldP spid="60" grpId="0" animBg="1"/>
      <p:bldP spid="62" grpId="0" animBg="1"/>
      <p:bldP spid="128" grpId="0" animBg="1"/>
      <p:bldP spid="130" grpId="0" animBg="1"/>
      <p:bldP spid="138" grpId="0" animBg="1"/>
      <p:bldP spid="154" grpId="0" animBg="1"/>
      <p:bldP spid="55" grpId="0" animBg="1"/>
      <p:bldP spid="58" grpId="0" animBg="1"/>
      <p:bldP spid="59" grpId="0" animBg="1"/>
      <p:bldP spid="66" grpId="0" animBg="1"/>
      <p:bldP spid="67" grpId="0" animBg="1"/>
      <p:bldP spid="69" grpId="0" animBg="1"/>
      <p:bldP spid="73" grpId="0" animBg="1"/>
      <p:bldP spid="83" grpId="0" animBg="1"/>
      <p:bldP spid="83" grpId="1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434201" y="4346294"/>
            <a:ext cx="7124723" cy="1060328"/>
          </a:xfrm>
          <a:prstGeom prst="rect">
            <a:avLst/>
          </a:prstGeom>
          <a:solidFill>
            <a:srgbClr val="CDE7FF"/>
          </a:solidFill>
          <a:ln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6" name="Rectangle 175"/>
          <p:cNvSpPr/>
          <p:nvPr/>
        </p:nvSpPr>
        <p:spPr>
          <a:xfrm>
            <a:off x="6012160" y="1517459"/>
            <a:ext cx="1641478" cy="2756096"/>
          </a:xfrm>
          <a:prstGeom prst="rect">
            <a:avLst/>
          </a:prstGeom>
          <a:solidFill>
            <a:srgbClr val="FFFF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7" name="Rectangle 116"/>
          <p:cNvSpPr/>
          <p:nvPr/>
        </p:nvSpPr>
        <p:spPr>
          <a:xfrm>
            <a:off x="136516" y="1357098"/>
            <a:ext cx="5577959" cy="2756096"/>
          </a:xfrm>
          <a:prstGeom prst="rect">
            <a:avLst/>
          </a:prstGeom>
          <a:solidFill>
            <a:srgbClr val="FF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1" name="Rectangle 160"/>
          <p:cNvSpPr/>
          <p:nvPr/>
        </p:nvSpPr>
        <p:spPr>
          <a:xfrm>
            <a:off x="221695" y="1441374"/>
            <a:ext cx="5577959" cy="2756096"/>
          </a:xfrm>
          <a:prstGeom prst="rect">
            <a:avLst/>
          </a:prstGeom>
          <a:solidFill>
            <a:srgbClr val="FF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2" name="Rectangle 161"/>
          <p:cNvSpPr/>
          <p:nvPr/>
        </p:nvSpPr>
        <p:spPr>
          <a:xfrm>
            <a:off x="323528" y="1518190"/>
            <a:ext cx="5577959" cy="2756096"/>
          </a:xfrm>
          <a:prstGeom prst="rect">
            <a:avLst/>
          </a:prstGeom>
          <a:solidFill>
            <a:srgbClr val="FF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6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96279"/>
            <a:ext cx="1235696" cy="147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Oval 59"/>
          <p:cNvSpPr/>
          <p:nvPr/>
        </p:nvSpPr>
        <p:spPr>
          <a:xfrm>
            <a:off x="1420299" y="2643480"/>
            <a:ext cx="3010394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err="1" smtClean="0">
                <a:solidFill>
                  <a:schemeClr val="tx1"/>
                </a:solidFill>
                <a:latin typeface="cmss8" pitchFamily="34" charset="0"/>
              </a:rPr>
              <a:t>EatMeDriedDates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6333402" y="2644210"/>
            <a:ext cx="998612" cy="504055"/>
          </a:xfrm>
          <a:prstGeom prst="ellipse">
            <a:avLst/>
          </a:prstGeom>
          <a:solidFill>
            <a:srgbClr val="FFFFF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Jen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25" name="Straight Arrow Connector 124"/>
          <p:cNvCxnSpPr>
            <a:endCxn id="130" idx="0"/>
          </p:cNvCxnSpPr>
          <p:nvPr/>
        </p:nvCxnSpPr>
        <p:spPr>
          <a:xfrm>
            <a:off x="4294458" y="2987174"/>
            <a:ext cx="837353" cy="678484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 bwMode="auto">
          <a:xfrm>
            <a:off x="4074984" y="3157784"/>
            <a:ext cx="1105975" cy="215444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allergyInfo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4463968" y="3665658"/>
            <a:ext cx="1335686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Gluten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31" name="Straight Arrow Connector 130"/>
          <p:cNvCxnSpPr>
            <a:stCxn id="62" idx="4"/>
            <a:endCxn id="138" idx="0"/>
          </p:cNvCxnSpPr>
          <p:nvPr/>
        </p:nvCxnSpPr>
        <p:spPr>
          <a:xfrm flipH="1">
            <a:off x="6832397" y="3148265"/>
            <a:ext cx="311" cy="531867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Oval 137"/>
          <p:cNvSpPr/>
          <p:nvPr/>
        </p:nvSpPr>
        <p:spPr>
          <a:xfrm>
            <a:off x="6105870" y="3680132"/>
            <a:ext cx="1453054" cy="504054"/>
          </a:xfrm>
          <a:prstGeom prst="ellipse">
            <a:avLst/>
          </a:prstGeom>
          <a:solidFill>
            <a:srgbClr val="FFFFF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i="1" dirty="0" smtClean="0">
                <a:solidFill>
                  <a:schemeClr val="tx1"/>
                </a:solidFill>
                <a:latin typeface="cmss8" pitchFamily="34" charset="0"/>
              </a:rPr>
              <a:t>Coeliac</a:t>
            </a:r>
            <a:endParaRPr lang="en-IE" i="1" dirty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154" name="TextBox 153"/>
          <p:cNvSpPr txBox="1"/>
          <p:nvPr/>
        </p:nvSpPr>
        <p:spPr bwMode="auto">
          <a:xfrm>
            <a:off x="6516216" y="3318970"/>
            <a:ext cx="572814" cy="215444"/>
          </a:xfrm>
          <a:prstGeom prst="rect">
            <a:avLst/>
          </a:prstGeom>
          <a:solidFill>
            <a:srgbClr val="FFFFF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type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rgbClr val="FF0000"/>
                </a:solidFill>
              </a:rPr>
              <a:t>But not everything on the Web is true</a:t>
            </a:r>
            <a:endParaRPr lang="en-IE" dirty="0">
              <a:solidFill>
                <a:srgbClr val="FF0000"/>
              </a:solidFill>
            </a:endParaRPr>
          </a:p>
        </p:txBody>
      </p:sp>
      <p:sp>
        <p:nvSpPr>
          <p:cNvPr id="53" name="Content Placeholder 2"/>
          <p:cNvSpPr>
            <a:spLocks noGrp="1"/>
          </p:cNvSpPr>
          <p:nvPr>
            <p:ph idx="1"/>
          </p:nvPr>
        </p:nvSpPr>
        <p:spPr>
          <a:xfrm>
            <a:off x="392113" y="5456039"/>
            <a:ext cx="8356600" cy="2087761"/>
          </a:xfrm>
        </p:spPr>
        <p:txBody>
          <a:bodyPr/>
          <a:lstStyle/>
          <a:p>
            <a:pPr marL="0" indent="0">
              <a:spcBef>
                <a:spcPts val="300"/>
              </a:spcBef>
              <a:buNone/>
            </a:pPr>
            <a:endParaRPr lang="en-IE" sz="1800" dirty="0" smtClean="0"/>
          </a:p>
          <a:p>
            <a:pPr>
              <a:spcBef>
                <a:spcPts val="300"/>
              </a:spcBef>
            </a:pPr>
            <a:r>
              <a:rPr lang="en-IE" sz="1800" dirty="0" smtClean="0"/>
              <a:t>Coeliac(Jen)	</a:t>
            </a:r>
            <a:r>
              <a:rPr lang="en-IE" sz="1800" dirty="0" smtClean="0">
                <a:solidFill>
                  <a:srgbClr val="00B050"/>
                </a:solidFill>
              </a:rPr>
              <a:t> 		</a:t>
            </a:r>
            <a:r>
              <a:rPr lang="en-IE" sz="1800" dirty="0" smtClean="0"/>
              <a:t>[</a:t>
            </a:r>
            <a:r>
              <a:rPr lang="en-IE" sz="1800" dirty="0" smtClean="0">
                <a:solidFill>
                  <a:srgbClr val="00B050"/>
                </a:solidFill>
              </a:rPr>
              <a:t>Jen is a Coeliac</a:t>
            </a:r>
            <a:r>
              <a:rPr lang="en-IE" sz="1800" dirty="0" smtClean="0"/>
              <a:t>]</a:t>
            </a:r>
          </a:p>
          <a:p>
            <a:pPr>
              <a:spcBef>
                <a:spcPts val="300"/>
              </a:spcBef>
            </a:pPr>
            <a:r>
              <a:rPr lang="en-IE" sz="1800" dirty="0"/>
              <a:t>Coeliac </a:t>
            </a:r>
            <a:r>
              <a:rPr lang="en-IE" sz="1800" dirty="0" smtClean="0"/>
              <a:t>≡ ∃allergy.</a:t>
            </a:r>
            <a:r>
              <a:rPr lang="en-IE" sz="1800" dirty="0" smtClean="0">
                <a:latin typeface="+mn-lt"/>
              </a:rPr>
              <a:t>{</a:t>
            </a:r>
            <a:r>
              <a:rPr lang="en-IE" sz="1800" dirty="0" smtClean="0"/>
              <a:t>Gluten</a:t>
            </a:r>
            <a:r>
              <a:rPr lang="en-IE" sz="1800" dirty="0" smtClean="0">
                <a:latin typeface="+mn-lt"/>
              </a:rPr>
              <a:t>}</a:t>
            </a:r>
            <a:r>
              <a:rPr lang="en-IE" sz="1800" dirty="0" smtClean="0"/>
              <a:t>  	[</a:t>
            </a:r>
            <a:r>
              <a:rPr lang="en-IE" sz="1800" dirty="0" smtClean="0">
                <a:solidFill>
                  <a:srgbClr val="0033CC"/>
                </a:solidFill>
              </a:rPr>
              <a:t>a Coeliac has allergy to Gluten</a:t>
            </a:r>
            <a:r>
              <a:rPr lang="en-IE" sz="1800" dirty="0" smtClean="0"/>
              <a:t>]</a:t>
            </a:r>
          </a:p>
          <a:p>
            <a:pPr>
              <a:spcBef>
                <a:spcPts val="300"/>
              </a:spcBef>
            </a:pPr>
            <a:r>
              <a:rPr lang="en-IE" sz="1800" dirty="0" smtClean="0"/>
              <a:t>∴ allergy(</a:t>
            </a:r>
            <a:r>
              <a:rPr lang="en-IE" sz="1800" dirty="0" err="1" smtClean="0"/>
              <a:t>Jen,Gluten</a:t>
            </a:r>
            <a:r>
              <a:rPr lang="en-IE" sz="1800" dirty="0" smtClean="0"/>
              <a:t>) 	 	[</a:t>
            </a:r>
            <a:r>
              <a:rPr lang="en-IE" sz="1800" dirty="0" smtClean="0">
                <a:solidFill>
                  <a:srgbClr val="CE8A02"/>
                </a:solidFill>
              </a:rPr>
              <a:t>Jen has allergy to Gluten</a:t>
            </a:r>
            <a:r>
              <a:rPr lang="en-IE" sz="1800" dirty="0" smtClean="0"/>
              <a:t>]</a:t>
            </a:r>
            <a:endParaRPr lang="en-IE" sz="1800" dirty="0"/>
          </a:p>
        </p:txBody>
      </p:sp>
      <p:pic>
        <p:nvPicPr>
          <p:cNvPr id="109570" name="Picture 2" descr="http://www.webont.org/owl/1.1/images/ow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808" y="5622646"/>
            <a:ext cx="628275" cy="100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Oval 54"/>
          <p:cNvSpPr/>
          <p:nvPr/>
        </p:nvSpPr>
        <p:spPr>
          <a:xfrm>
            <a:off x="539552" y="4406866"/>
            <a:ext cx="1453054" cy="504054"/>
          </a:xfrm>
          <a:prstGeom prst="ellipse">
            <a:avLst/>
          </a:prstGeom>
          <a:solidFill>
            <a:srgbClr val="CDE7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i="1" dirty="0" smtClean="0">
                <a:solidFill>
                  <a:schemeClr val="tx1"/>
                </a:solidFill>
                <a:latin typeface="cmss8" pitchFamily="34" charset="0"/>
              </a:rPr>
              <a:t>Coeliac</a:t>
            </a:r>
            <a:endParaRPr lang="en-IE" i="1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56" name="Straight Arrow Connector 55"/>
          <p:cNvCxnSpPr>
            <a:stCxn id="55" idx="6"/>
          </p:cNvCxnSpPr>
          <p:nvPr/>
        </p:nvCxnSpPr>
        <p:spPr>
          <a:xfrm>
            <a:off x="1992606" y="4658893"/>
            <a:ext cx="1931322" cy="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6171999" y="4406866"/>
            <a:ext cx="1335686" cy="360039"/>
          </a:xfrm>
          <a:prstGeom prst="ellipse">
            <a:avLst/>
          </a:prstGeom>
          <a:solidFill>
            <a:srgbClr val="CDE7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Gluten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6162314" y="4974575"/>
            <a:ext cx="1335686" cy="360039"/>
          </a:xfrm>
          <a:prstGeom prst="ellipse">
            <a:avLst/>
          </a:prstGeom>
          <a:solidFill>
            <a:srgbClr val="CDE7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i="1" dirty="0" smtClean="0">
                <a:solidFill>
                  <a:schemeClr val="tx1"/>
                </a:solidFill>
                <a:latin typeface="cmss8" pitchFamily="34" charset="0"/>
              </a:rPr>
              <a:t>allergy</a:t>
            </a:r>
            <a:endParaRPr lang="en-IE" i="1" dirty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66" name="TextBox 65"/>
          <p:cNvSpPr txBox="1"/>
          <p:nvPr/>
        </p:nvSpPr>
        <p:spPr bwMode="auto">
          <a:xfrm>
            <a:off x="2222556" y="4551171"/>
            <a:ext cx="1105975" cy="215444"/>
          </a:xfrm>
          <a:prstGeom prst="rect">
            <a:avLst/>
          </a:prstGeom>
          <a:solidFill>
            <a:srgbClr val="CDE7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equivClass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3932136" y="4406866"/>
            <a:ext cx="578346" cy="504054"/>
          </a:xfrm>
          <a:prstGeom prst="ellipse">
            <a:avLst/>
          </a:prstGeom>
          <a:solidFill>
            <a:srgbClr val="CDE7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68" name="Straight Arrow Connector 67"/>
          <p:cNvCxnSpPr>
            <a:stCxn id="67" idx="6"/>
            <a:endCxn id="58" idx="2"/>
          </p:cNvCxnSpPr>
          <p:nvPr/>
        </p:nvCxnSpPr>
        <p:spPr>
          <a:xfrm flipV="1">
            <a:off x="4510482" y="4586886"/>
            <a:ext cx="1661517" cy="72007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 bwMode="auto">
          <a:xfrm>
            <a:off x="4914653" y="4551171"/>
            <a:ext cx="830767" cy="215444"/>
          </a:xfrm>
          <a:prstGeom prst="rect">
            <a:avLst/>
          </a:prstGeom>
          <a:solidFill>
            <a:srgbClr val="CDE7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hasValue</a:t>
            </a:r>
            <a:endParaRPr lang="en-IE" sz="1400" i="1" dirty="0" smtClean="0">
              <a:latin typeface="cmss8" pitchFamily="34" charset="0"/>
            </a:endParaRPr>
          </a:p>
        </p:txBody>
      </p:sp>
      <p:cxnSp>
        <p:nvCxnSpPr>
          <p:cNvPr id="70" name="Straight Arrow Connector 69"/>
          <p:cNvCxnSpPr>
            <a:stCxn id="67" idx="5"/>
            <a:endCxn id="59" idx="2"/>
          </p:cNvCxnSpPr>
          <p:nvPr/>
        </p:nvCxnSpPr>
        <p:spPr>
          <a:xfrm>
            <a:off x="4425785" y="4837103"/>
            <a:ext cx="1736529" cy="317492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 bwMode="auto">
          <a:xfrm>
            <a:off x="4744782" y="4910922"/>
            <a:ext cx="1105975" cy="215444"/>
          </a:xfrm>
          <a:prstGeom prst="rect">
            <a:avLst/>
          </a:prstGeom>
          <a:solidFill>
            <a:srgbClr val="CDE7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onProperty</a:t>
            </a:r>
            <a:endParaRPr lang="en-IE" sz="1400" i="1" dirty="0" smtClean="0">
              <a:latin typeface="cmss8" pitchFamily="34" charset="0"/>
            </a:endParaRPr>
          </a:p>
        </p:txBody>
      </p:sp>
      <p:cxnSp>
        <p:nvCxnSpPr>
          <p:cNvPr id="82" name="Straight Arrow Connector 81"/>
          <p:cNvCxnSpPr/>
          <p:nvPr/>
        </p:nvCxnSpPr>
        <p:spPr>
          <a:xfrm flipH="1">
            <a:off x="5652121" y="3074448"/>
            <a:ext cx="827524" cy="649807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 bwMode="auto">
          <a:xfrm>
            <a:off x="5948645" y="3174374"/>
            <a:ext cx="567571" cy="215444"/>
          </a:xfrm>
          <a:prstGeom prst="rect">
            <a:avLst/>
          </a:prstGeom>
          <a:solidFill>
            <a:srgbClr val="FFFFF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allergy</a:t>
            </a:r>
          </a:p>
        </p:txBody>
      </p:sp>
      <p:pic>
        <p:nvPicPr>
          <p:cNvPr id="86" name="Picture 2" descr="http://www.netanimations.net/large%20gears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741" y="3205955"/>
            <a:ext cx="445357" cy="44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Freeform 32"/>
          <p:cNvSpPr/>
          <p:nvPr/>
        </p:nvSpPr>
        <p:spPr>
          <a:xfrm>
            <a:off x="5118300" y="6226661"/>
            <a:ext cx="2066925" cy="72527"/>
          </a:xfrm>
          <a:custGeom>
            <a:avLst/>
            <a:gdLst>
              <a:gd name="connsiteX0" fmla="*/ 0 w 2066925"/>
              <a:gd name="connsiteY0" fmla="*/ 24902 h 72527"/>
              <a:gd name="connsiteX1" fmla="*/ 209550 w 2066925"/>
              <a:gd name="connsiteY1" fmla="*/ 15377 h 72527"/>
              <a:gd name="connsiteX2" fmla="*/ 266700 w 2066925"/>
              <a:gd name="connsiteY2" fmla="*/ 43952 h 72527"/>
              <a:gd name="connsiteX3" fmla="*/ 304800 w 2066925"/>
              <a:gd name="connsiteY3" fmla="*/ 53477 h 72527"/>
              <a:gd name="connsiteX4" fmla="*/ 495300 w 2066925"/>
              <a:gd name="connsiteY4" fmla="*/ 53477 h 72527"/>
              <a:gd name="connsiteX5" fmla="*/ 533400 w 2066925"/>
              <a:gd name="connsiteY5" fmla="*/ 72527 h 72527"/>
              <a:gd name="connsiteX6" fmla="*/ 590550 w 2066925"/>
              <a:gd name="connsiteY6" fmla="*/ 63002 h 72527"/>
              <a:gd name="connsiteX7" fmla="*/ 666750 w 2066925"/>
              <a:gd name="connsiteY7" fmla="*/ 34427 h 72527"/>
              <a:gd name="connsiteX8" fmla="*/ 809625 w 2066925"/>
              <a:gd name="connsiteY8" fmla="*/ 15377 h 72527"/>
              <a:gd name="connsiteX9" fmla="*/ 1400175 w 2066925"/>
              <a:gd name="connsiteY9" fmla="*/ 5852 h 72527"/>
              <a:gd name="connsiteX10" fmla="*/ 1638300 w 2066925"/>
              <a:gd name="connsiteY10" fmla="*/ 24902 h 72527"/>
              <a:gd name="connsiteX11" fmla="*/ 1666875 w 2066925"/>
              <a:gd name="connsiteY11" fmla="*/ 34427 h 72527"/>
              <a:gd name="connsiteX12" fmla="*/ 1685925 w 2066925"/>
              <a:gd name="connsiteY12" fmla="*/ 63002 h 72527"/>
              <a:gd name="connsiteX13" fmla="*/ 1847850 w 2066925"/>
              <a:gd name="connsiteY13" fmla="*/ 34427 h 72527"/>
              <a:gd name="connsiteX14" fmla="*/ 1876425 w 2066925"/>
              <a:gd name="connsiteY14" fmla="*/ 24902 h 72527"/>
              <a:gd name="connsiteX15" fmla="*/ 1924050 w 2066925"/>
              <a:gd name="connsiteY15" fmla="*/ 15377 h 72527"/>
              <a:gd name="connsiteX16" fmla="*/ 2066925 w 2066925"/>
              <a:gd name="connsiteY16" fmla="*/ 24902 h 7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66925" h="72527">
                <a:moveTo>
                  <a:pt x="0" y="24902"/>
                </a:moveTo>
                <a:cubicBezTo>
                  <a:pt x="93165" y="-12364"/>
                  <a:pt x="45297" y="-1048"/>
                  <a:pt x="209550" y="15377"/>
                </a:cubicBezTo>
                <a:cubicBezTo>
                  <a:pt x="244451" y="18867"/>
                  <a:pt x="234941" y="30341"/>
                  <a:pt x="266700" y="43952"/>
                </a:cubicBezTo>
                <a:cubicBezTo>
                  <a:pt x="278732" y="49109"/>
                  <a:pt x="292100" y="50302"/>
                  <a:pt x="304800" y="53477"/>
                </a:cubicBezTo>
                <a:cubicBezTo>
                  <a:pt x="383498" y="46323"/>
                  <a:pt x="419574" y="36002"/>
                  <a:pt x="495300" y="53477"/>
                </a:cubicBezTo>
                <a:cubicBezTo>
                  <a:pt x="509135" y="56670"/>
                  <a:pt x="520700" y="66177"/>
                  <a:pt x="533400" y="72527"/>
                </a:cubicBezTo>
                <a:cubicBezTo>
                  <a:pt x="552450" y="69352"/>
                  <a:pt x="571918" y="68084"/>
                  <a:pt x="590550" y="63002"/>
                </a:cubicBezTo>
                <a:cubicBezTo>
                  <a:pt x="595959" y="61527"/>
                  <a:pt x="652219" y="36849"/>
                  <a:pt x="666750" y="34427"/>
                </a:cubicBezTo>
                <a:cubicBezTo>
                  <a:pt x="714143" y="26528"/>
                  <a:pt x="761615" y="17248"/>
                  <a:pt x="809625" y="15377"/>
                </a:cubicBezTo>
                <a:cubicBezTo>
                  <a:pt x="1006351" y="7712"/>
                  <a:pt x="1203325" y="9027"/>
                  <a:pt x="1400175" y="5852"/>
                </a:cubicBezTo>
                <a:cubicBezTo>
                  <a:pt x="1479550" y="12202"/>
                  <a:pt x="1559125" y="16419"/>
                  <a:pt x="1638300" y="24902"/>
                </a:cubicBezTo>
                <a:cubicBezTo>
                  <a:pt x="1648283" y="25972"/>
                  <a:pt x="1659035" y="28155"/>
                  <a:pt x="1666875" y="34427"/>
                </a:cubicBezTo>
                <a:cubicBezTo>
                  <a:pt x="1675814" y="41578"/>
                  <a:pt x="1679575" y="53477"/>
                  <a:pt x="1685925" y="63002"/>
                </a:cubicBezTo>
                <a:cubicBezTo>
                  <a:pt x="1857858" y="20019"/>
                  <a:pt x="1661606" y="65468"/>
                  <a:pt x="1847850" y="34427"/>
                </a:cubicBezTo>
                <a:cubicBezTo>
                  <a:pt x="1857754" y="32776"/>
                  <a:pt x="1866685" y="27337"/>
                  <a:pt x="1876425" y="24902"/>
                </a:cubicBezTo>
                <a:cubicBezTo>
                  <a:pt x="1892131" y="20975"/>
                  <a:pt x="1908175" y="18552"/>
                  <a:pt x="1924050" y="15377"/>
                </a:cubicBezTo>
                <a:cubicBezTo>
                  <a:pt x="2060567" y="25128"/>
                  <a:pt x="2012837" y="24902"/>
                  <a:pt x="2066925" y="24902"/>
                </a:cubicBezTo>
              </a:path>
            </a:pathLst>
          </a:custGeom>
          <a:solidFill>
            <a:srgbClr val="CDE7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34" name="Group 33"/>
          <p:cNvGrpSpPr/>
          <p:nvPr/>
        </p:nvGrpSpPr>
        <p:grpSpPr>
          <a:xfrm>
            <a:off x="865210" y="6308713"/>
            <a:ext cx="675964" cy="191070"/>
            <a:chOff x="4953000" y="5429250"/>
            <a:chExt cx="942975" cy="238125"/>
          </a:xfrm>
        </p:grpSpPr>
        <p:sp>
          <p:nvSpPr>
            <p:cNvPr id="35" name="Freeform 34"/>
            <p:cNvSpPr/>
            <p:nvPr/>
          </p:nvSpPr>
          <p:spPr>
            <a:xfrm>
              <a:off x="4953000" y="5429250"/>
              <a:ext cx="77374" cy="200572"/>
            </a:xfrm>
            <a:custGeom>
              <a:avLst/>
              <a:gdLst>
                <a:gd name="connsiteX0" fmla="*/ 0 w 77374"/>
                <a:gd name="connsiteY0" fmla="*/ 0 h 200572"/>
                <a:gd name="connsiteX1" fmla="*/ 9525 w 77374"/>
                <a:gd name="connsiteY1" fmla="*/ 180975 h 200572"/>
                <a:gd name="connsiteX2" fmla="*/ 76200 w 77374"/>
                <a:gd name="connsiteY2" fmla="*/ 190500 h 200572"/>
                <a:gd name="connsiteX3" fmla="*/ 76200 w 77374"/>
                <a:gd name="connsiteY3" fmla="*/ 180975 h 200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374" h="200572">
                  <a:moveTo>
                    <a:pt x="0" y="0"/>
                  </a:moveTo>
                  <a:cubicBezTo>
                    <a:pt x="3175" y="60325"/>
                    <a:pt x="-4467" y="122209"/>
                    <a:pt x="9525" y="180975"/>
                  </a:cubicBezTo>
                  <a:cubicBezTo>
                    <a:pt x="16739" y="211272"/>
                    <a:pt x="62345" y="199737"/>
                    <a:pt x="76200" y="190500"/>
                  </a:cubicBezTo>
                  <a:cubicBezTo>
                    <a:pt x="78842" y="188739"/>
                    <a:pt x="76200" y="184150"/>
                    <a:pt x="76200" y="180975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5076737" y="5513007"/>
              <a:ext cx="150531" cy="125793"/>
            </a:xfrm>
            <a:custGeom>
              <a:avLst/>
              <a:gdLst>
                <a:gd name="connsiteX0" fmla="*/ 57238 w 150531"/>
                <a:gd name="connsiteY0" fmla="*/ 1968 h 125793"/>
                <a:gd name="connsiteX1" fmla="*/ 9613 w 150531"/>
                <a:gd name="connsiteY1" fmla="*/ 21018 h 125793"/>
                <a:gd name="connsiteX2" fmla="*/ 9613 w 150531"/>
                <a:gd name="connsiteY2" fmla="*/ 97218 h 125793"/>
                <a:gd name="connsiteX3" fmla="*/ 66763 w 150531"/>
                <a:gd name="connsiteY3" fmla="*/ 116268 h 125793"/>
                <a:gd name="connsiteX4" fmla="*/ 95338 w 150531"/>
                <a:gd name="connsiteY4" fmla="*/ 125793 h 125793"/>
                <a:gd name="connsiteX5" fmla="*/ 123913 w 150531"/>
                <a:gd name="connsiteY5" fmla="*/ 11493 h 125793"/>
                <a:gd name="connsiteX6" fmla="*/ 85813 w 150531"/>
                <a:gd name="connsiteY6" fmla="*/ 1968 h 125793"/>
                <a:gd name="connsiteX7" fmla="*/ 57238 w 150531"/>
                <a:gd name="connsiteY7" fmla="*/ 1968 h 125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531" h="125793">
                  <a:moveTo>
                    <a:pt x="57238" y="1968"/>
                  </a:moveTo>
                  <a:cubicBezTo>
                    <a:pt x="44538" y="5143"/>
                    <a:pt x="22748" y="10072"/>
                    <a:pt x="9613" y="21018"/>
                  </a:cubicBezTo>
                  <a:cubicBezTo>
                    <a:pt x="-6786" y="34684"/>
                    <a:pt x="948" y="88553"/>
                    <a:pt x="9613" y="97218"/>
                  </a:cubicBezTo>
                  <a:cubicBezTo>
                    <a:pt x="23812" y="111417"/>
                    <a:pt x="47713" y="109918"/>
                    <a:pt x="66763" y="116268"/>
                  </a:cubicBezTo>
                  <a:lnTo>
                    <a:pt x="95338" y="125793"/>
                  </a:lnTo>
                  <a:cubicBezTo>
                    <a:pt x="154485" y="111006"/>
                    <a:pt x="169381" y="120616"/>
                    <a:pt x="123913" y="11493"/>
                  </a:cubicBezTo>
                  <a:cubicBezTo>
                    <a:pt x="118878" y="-591"/>
                    <a:pt x="98850" y="3153"/>
                    <a:pt x="85813" y="1968"/>
                  </a:cubicBezTo>
                  <a:cubicBezTo>
                    <a:pt x="63679" y="-44"/>
                    <a:pt x="69938" y="-1207"/>
                    <a:pt x="57238" y="1968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5295900" y="5476875"/>
              <a:ext cx="143509" cy="178148"/>
            </a:xfrm>
            <a:custGeom>
              <a:avLst/>
              <a:gdLst>
                <a:gd name="connsiteX0" fmla="*/ 0 w 143509"/>
                <a:gd name="connsiteY0" fmla="*/ 38100 h 178148"/>
                <a:gd name="connsiteX1" fmla="*/ 47625 w 143509"/>
                <a:gd name="connsiteY1" fmla="*/ 114300 h 178148"/>
                <a:gd name="connsiteX2" fmla="*/ 76200 w 143509"/>
                <a:gd name="connsiteY2" fmla="*/ 142875 h 178148"/>
                <a:gd name="connsiteX3" fmla="*/ 114300 w 143509"/>
                <a:gd name="connsiteY3" fmla="*/ 161925 h 178148"/>
                <a:gd name="connsiteX4" fmla="*/ 123825 w 143509"/>
                <a:gd name="connsiteY4" fmla="*/ 114300 h 178148"/>
                <a:gd name="connsiteX5" fmla="*/ 142875 w 143509"/>
                <a:gd name="connsiteY5" fmla="*/ 0 h 178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509" h="178148">
                  <a:moveTo>
                    <a:pt x="0" y="38100"/>
                  </a:moveTo>
                  <a:cubicBezTo>
                    <a:pt x="3983" y="44739"/>
                    <a:pt x="37154" y="101735"/>
                    <a:pt x="47625" y="114300"/>
                  </a:cubicBezTo>
                  <a:cubicBezTo>
                    <a:pt x="56249" y="124648"/>
                    <a:pt x="66675" y="133350"/>
                    <a:pt x="76200" y="142875"/>
                  </a:cubicBezTo>
                  <a:cubicBezTo>
                    <a:pt x="79022" y="151342"/>
                    <a:pt x="86078" y="204258"/>
                    <a:pt x="114300" y="161925"/>
                  </a:cubicBezTo>
                  <a:cubicBezTo>
                    <a:pt x="123280" y="148455"/>
                    <a:pt x="119565" y="129919"/>
                    <a:pt x="123825" y="114300"/>
                  </a:cubicBezTo>
                  <a:cubicBezTo>
                    <a:pt x="148899" y="22361"/>
                    <a:pt x="142875" y="93089"/>
                    <a:pt x="142875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5543550" y="5486400"/>
              <a:ext cx="142875" cy="171450"/>
            </a:xfrm>
            <a:custGeom>
              <a:avLst/>
              <a:gdLst>
                <a:gd name="connsiteX0" fmla="*/ 0 w 142875"/>
                <a:gd name="connsiteY0" fmla="*/ 114300 h 171450"/>
                <a:gd name="connsiteX1" fmla="*/ 57150 w 142875"/>
                <a:gd name="connsiteY1" fmla="*/ 85725 h 171450"/>
                <a:gd name="connsiteX2" fmla="*/ 114300 w 142875"/>
                <a:gd name="connsiteY2" fmla="*/ 57150 h 171450"/>
                <a:gd name="connsiteX3" fmla="*/ 133350 w 142875"/>
                <a:gd name="connsiteY3" fmla="*/ 19050 h 171450"/>
                <a:gd name="connsiteX4" fmla="*/ 76200 w 142875"/>
                <a:gd name="connsiteY4" fmla="*/ 0 h 171450"/>
                <a:gd name="connsiteX5" fmla="*/ 28575 w 142875"/>
                <a:gd name="connsiteY5" fmla="*/ 9525 h 171450"/>
                <a:gd name="connsiteX6" fmla="*/ 19050 w 142875"/>
                <a:gd name="connsiteY6" fmla="*/ 38100 h 171450"/>
                <a:gd name="connsiteX7" fmla="*/ 57150 w 142875"/>
                <a:gd name="connsiteY7" fmla="*/ 171450 h 171450"/>
                <a:gd name="connsiteX8" fmla="*/ 142875 w 142875"/>
                <a:gd name="connsiteY8" fmla="*/ 1619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875" h="171450">
                  <a:moveTo>
                    <a:pt x="0" y="114300"/>
                  </a:moveTo>
                  <a:cubicBezTo>
                    <a:pt x="19050" y="104775"/>
                    <a:pt x="38532" y="96068"/>
                    <a:pt x="57150" y="85725"/>
                  </a:cubicBezTo>
                  <a:cubicBezTo>
                    <a:pt x="112543" y="54951"/>
                    <a:pt x="58670" y="75693"/>
                    <a:pt x="114300" y="57150"/>
                  </a:cubicBezTo>
                  <a:cubicBezTo>
                    <a:pt x="120650" y="44450"/>
                    <a:pt x="141226" y="30864"/>
                    <a:pt x="133350" y="19050"/>
                  </a:cubicBezTo>
                  <a:cubicBezTo>
                    <a:pt x="122211" y="2342"/>
                    <a:pt x="76200" y="0"/>
                    <a:pt x="76200" y="0"/>
                  </a:cubicBezTo>
                  <a:cubicBezTo>
                    <a:pt x="60325" y="3175"/>
                    <a:pt x="42045" y="545"/>
                    <a:pt x="28575" y="9525"/>
                  </a:cubicBezTo>
                  <a:cubicBezTo>
                    <a:pt x="20221" y="15094"/>
                    <a:pt x="19050" y="28060"/>
                    <a:pt x="19050" y="38100"/>
                  </a:cubicBezTo>
                  <a:cubicBezTo>
                    <a:pt x="19050" y="168504"/>
                    <a:pt x="-8201" y="149666"/>
                    <a:pt x="57150" y="171450"/>
                  </a:cubicBezTo>
                  <a:lnTo>
                    <a:pt x="142875" y="161925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5772015" y="5457825"/>
              <a:ext cx="123960" cy="209550"/>
            </a:xfrm>
            <a:custGeom>
              <a:avLst/>
              <a:gdLst>
                <a:gd name="connsiteX0" fmla="*/ 123960 w 123960"/>
                <a:gd name="connsiteY0" fmla="*/ 38100 h 209550"/>
                <a:gd name="connsiteX1" fmla="*/ 47760 w 123960"/>
                <a:gd name="connsiteY1" fmla="*/ 0 h 209550"/>
                <a:gd name="connsiteX2" fmla="*/ 19185 w 123960"/>
                <a:gd name="connsiteY2" fmla="*/ 9525 h 209550"/>
                <a:gd name="connsiteX3" fmla="*/ 9660 w 123960"/>
                <a:gd name="connsiteY3" fmla="*/ 38100 h 209550"/>
                <a:gd name="connsiteX4" fmla="*/ 66810 w 123960"/>
                <a:gd name="connsiteY4" fmla="*/ 76200 h 209550"/>
                <a:gd name="connsiteX5" fmla="*/ 76335 w 123960"/>
                <a:gd name="connsiteY5" fmla="*/ 104775 h 209550"/>
                <a:gd name="connsiteX6" fmla="*/ 104910 w 123960"/>
                <a:gd name="connsiteY6" fmla="*/ 114300 h 209550"/>
                <a:gd name="connsiteX7" fmla="*/ 66810 w 123960"/>
                <a:gd name="connsiteY7" fmla="*/ 209550 h 209550"/>
                <a:gd name="connsiteX8" fmla="*/ 135 w 123960"/>
                <a:gd name="connsiteY8" fmla="*/ 180975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3960" h="209550">
                  <a:moveTo>
                    <a:pt x="123960" y="38100"/>
                  </a:moveTo>
                  <a:cubicBezTo>
                    <a:pt x="114989" y="32718"/>
                    <a:pt x="68266" y="0"/>
                    <a:pt x="47760" y="0"/>
                  </a:cubicBezTo>
                  <a:cubicBezTo>
                    <a:pt x="37720" y="0"/>
                    <a:pt x="28710" y="6350"/>
                    <a:pt x="19185" y="9525"/>
                  </a:cubicBezTo>
                  <a:cubicBezTo>
                    <a:pt x="16010" y="19050"/>
                    <a:pt x="3824" y="29930"/>
                    <a:pt x="9660" y="38100"/>
                  </a:cubicBezTo>
                  <a:cubicBezTo>
                    <a:pt x="22968" y="56731"/>
                    <a:pt x="66810" y="76200"/>
                    <a:pt x="66810" y="76200"/>
                  </a:cubicBezTo>
                  <a:cubicBezTo>
                    <a:pt x="69985" y="85725"/>
                    <a:pt x="69235" y="97675"/>
                    <a:pt x="76335" y="104775"/>
                  </a:cubicBezTo>
                  <a:cubicBezTo>
                    <a:pt x="83435" y="111875"/>
                    <a:pt x="102941" y="104455"/>
                    <a:pt x="104910" y="114300"/>
                  </a:cubicBezTo>
                  <a:cubicBezTo>
                    <a:pt x="122190" y="200699"/>
                    <a:pt x="112913" y="194182"/>
                    <a:pt x="66810" y="209550"/>
                  </a:cubicBezTo>
                  <a:cubicBezTo>
                    <a:pt x="-6151" y="199127"/>
                    <a:pt x="135" y="222476"/>
                    <a:pt x="135" y="180975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403034" y="5870563"/>
            <a:ext cx="790575" cy="295756"/>
            <a:chOff x="6153150" y="5381625"/>
            <a:chExt cx="790575" cy="295756"/>
          </a:xfrm>
        </p:grpSpPr>
        <p:sp>
          <p:nvSpPr>
            <p:cNvPr id="41" name="Freeform 40"/>
            <p:cNvSpPr/>
            <p:nvPr/>
          </p:nvSpPr>
          <p:spPr>
            <a:xfrm>
              <a:off x="6153150" y="5381625"/>
              <a:ext cx="115047" cy="285750"/>
            </a:xfrm>
            <a:custGeom>
              <a:avLst/>
              <a:gdLst>
                <a:gd name="connsiteX0" fmla="*/ 19050 w 115047"/>
                <a:gd name="connsiteY0" fmla="*/ 0 h 285750"/>
                <a:gd name="connsiteX1" fmla="*/ 57150 w 115047"/>
                <a:gd name="connsiteY1" fmla="*/ 266700 h 285750"/>
                <a:gd name="connsiteX2" fmla="*/ 85725 w 115047"/>
                <a:gd name="connsiteY2" fmla="*/ 285750 h 285750"/>
                <a:gd name="connsiteX3" fmla="*/ 114300 w 115047"/>
                <a:gd name="connsiteY3" fmla="*/ 257175 h 285750"/>
                <a:gd name="connsiteX4" fmla="*/ 85725 w 115047"/>
                <a:gd name="connsiteY4" fmla="*/ 142875 h 285750"/>
                <a:gd name="connsiteX5" fmla="*/ 0 w 115047"/>
                <a:gd name="connsiteY5" fmla="*/ 1333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047" h="285750">
                  <a:moveTo>
                    <a:pt x="19050" y="0"/>
                  </a:moveTo>
                  <a:cubicBezTo>
                    <a:pt x="34855" y="426741"/>
                    <a:pt x="-53498" y="211376"/>
                    <a:pt x="57150" y="266700"/>
                  </a:cubicBezTo>
                  <a:cubicBezTo>
                    <a:pt x="67389" y="271820"/>
                    <a:pt x="76200" y="279400"/>
                    <a:pt x="85725" y="285750"/>
                  </a:cubicBezTo>
                  <a:cubicBezTo>
                    <a:pt x="95250" y="276225"/>
                    <a:pt x="111890" y="270428"/>
                    <a:pt x="114300" y="257175"/>
                  </a:cubicBezTo>
                  <a:cubicBezTo>
                    <a:pt x="117996" y="236848"/>
                    <a:pt x="107912" y="165062"/>
                    <a:pt x="85725" y="142875"/>
                  </a:cubicBezTo>
                  <a:cubicBezTo>
                    <a:pt x="70176" y="127326"/>
                    <a:pt x="8185" y="133350"/>
                    <a:pt x="0" y="13335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6353175" y="5524500"/>
              <a:ext cx="133350" cy="114300"/>
            </a:xfrm>
            <a:custGeom>
              <a:avLst/>
              <a:gdLst>
                <a:gd name="connsiteX0" fmla="*/ 9525 w 133350"/>
                <a:gd name="connsiteY0" fmla="*/ 47625 h 114300"/>
                <a:gd name="connsiteX1" fmla="*/ 114300 w 133350"/>
                <a:gd name="connsiteY1" fmla="*/ 38100 h 114300"/>
                <a:gd name="connsiteX2" fmla="*/ 104775 w 133350"/>
                <a:gd name="connsiteY2" fmla="*/ 9525 h 114300"/>
                <a:gd name="connsiteX3" fmla="*/ 76200 w 133350"/>
                <a:gd name="connsiteY3" fmla="*/ 0 h 114300"/>
                <a:gd name="connsiteX4" fmla="*/ 9525 w 133350"/>
                <a:gd name="connsiteY4" fmla="*/ 9525 h 114300"/>
                <a:gd name="connsiteX5" fmla="*/ 0 w 133350"/>
                <a:gd name="connsiteY5" fmla="*/ 38100 h 114300"/>
                <a:gd name="connsiteX6" fmla="*/ 9525 w 133350"/>
                <a:gd name="connsiteY6" fmla="*/ 85725 h 114300"/>
                <a:gd name="connsiteX7" fmla="*/ 66675 w 133350"/>
                <a:gd name="connsiteY7" fmla="*/ 114300 h 114300"/>
                <a:gd name="connsiteX8" fmla="*/ 133350 w 133350"/>
                <a:gd name="connsiteY8" fmla="*/ 10477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350" h="114300">
                  <a:moveTo>
                    <a:pt x="9525" y="47625"/>
                  </a:moveTo>
                  <a:cubicBezTo>
                    <a:pt x="44450" y="44450"/>
                    <a:pt x="81739" y="51124"/>
                    <a:pt x="114300" y="38100"/>
                  </a:cubicBezTo>
                  <a:cubicBezTo>
                    <a:pt x="123622" y="34371"/>
                    <a:pt x="111875" y="16625"/>
                    <a:pt x="104775" y="9525"/>
                  </a:cubicBezTo>
                  <a:cubicBezTo>
                    <a:pt x="97675" y="2425"/>
                    <a:pt x="85725" y="3175"/>
                    <a:pt x="76200" y="0"/>
                  </a:cubicBezTo>
                  <a:cubicBezTo>
                    <a:pt x="53975" y="3175"/>
                    <a:pt x="29605" y="-515"/>
                    <a:pt x="9525" y="9525"/>
                  </a:cubicBezTo>
                  <a:cubicBezTo>
                    <a:pt x="545" y="14015"/>
                    <a:pt x="0" y="28060"/>
                    <a:pt x="0" y="38100"/>
                  </a:cubicBezTo>
                  <a:cubicBezTo>
                    <a:pt x="0" y="54289"/>
                    <a:pt x="1493" y="71669"/>
                    <a:pt x="9525" y="85725"/>
                  </a:cubicBezTo>
                  <a:cubicBezTo>
                    <a:pt x="18214" y="100931"/>
                    <a:pt x="52008" y="109411"/>
                    <a:pt x="66675" y="114300"/>
                  </a:cubicBezTo>
                  <a:cubicBezTo>
                    <a:pt x="126957" y="104253"/>
                    <a:pt x="104512" y="104775"/>
                    <a:pt x="133350" y="104775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6572031" y="5522783"/>
              <a:ext cx="162144" cy="154598"/>
            </a:xfrm>
            <a:custGeom>
              <a:avLst/>
              <a:gdLst>
                <a:gd name="connsiteX0" fmla="*/ 9744 w 162144"/>
                <a:gd name="connsiteY0" fmla="*/ 68392 h 154598"/>
                <a:gd name="connsiteX1" fmla="*/ 124044 w 162144"/>
                <a:gd name="connsiteY1" fmla="*/ 58867 h 154598"/>
                <a:gd name="connsiteX2" fmla="*/ 133569 w 162144"/>
                <a:gd name="connsiteY2" fmla="*/ 30292 h 154598"/>
                <a:gd name="connsiteX3" fmla="*/ 104994 w 162144"/>
                <a:gd name="connsiteY3" fmla="*/ 1717 h 154598"/>
                <a:gd name="connsiteX4" fmla="*/ 9744 w 162144"/>
                <a:gd name="connsiteY4" fmla="*/ 11242 h 154598"/>
                <a:gd name="connsiteX5" fmla="*/ 9744 w 162144"/>
                <a:gd name="connsiteY5" fmla="*/ 144592 h 154598"/>
                <a:gd name="connsiteX6" fmla="*/ 104994 w 162144"/>
                <a:gd name="connsiteY6" fmla="*/ 154117 h 154598"/>
                <a:gd name="connsiteX7" fmla="*/ 162144 w 162144"/>
                <a:gd name="connsiteY7" fmla="*/ 125542 h 154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2144" h="154598">
                  <a:moveTo>
                    <a:pt x="9744" y="68392"/>
                  </a:moveTo>
                  <a:cubicBezTo>
                    <a:pt x="47844" y="65217"/>
                    <a:pt x="87503" y="70111"/>
                    <a:pt x="124044" y="58867"/>
                  </a:cubicBezTo>
                  <a:cubicBezTo>
                    <a:pt x="133640" y="55914"/>
                    <a:pt x="136744" y="39817"/>
                    <a:pt x="133569" y="30292"/>
                  </a:cubicBezTo>
                  <a:cubicBezTo>
                    <a:pt x="129309" y="17513"/>
                    <a:pt x="114519" y="11242"/>
                    <a:pt x="104994" y="1717"/>
                  </a:cubicBezTo>
                  <a:cubicBezTo>
                    <a:pt x="73244" y="4892"/>
                    <a:pt x="34440" y="-8964"/>
                    <a:pt x="9744" y="11242"/>
                  </a:cubicBezTo>
                  <a:cubicBezTo>
                    <a:pt x="6088" y="14234"/>
                    <a:pt x="-10224" y="131885"/>
                    <a:pt x="9744" y="144592"/>
                  </a:cubicBezTo>
                  <a:cubicBezTo>
                    <a:pt x="36664" y="161723"/>
                    <a:pt x="73244" y="150942"/>
                    <a:pt x="104994" y="154117"/>
                  </a:cubicBezTo>
                  <a:cubicBezTo>
                    <a:pt x="151806" y="142414"/>
                    <a:pt x="133837" y="153849"/>
                    <a:pt x="162144" y="125542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6781800" y="5512297"/>
              <a:ext cx="161925" cy="164603"/>
            </a:xfrm>
            <a:custGeom>
              <a:avLst/>
              <a:gdLst>
                <a:gd name="connsiteX0" fmla="*/ 19050 w 161925"/>
                <a:gd name="connsiteY0" fmla="*/ 164603 h 164603"/>
                <a:gd name="connsiteX1" fmla="*/ 9525 w 161925"/>
                <a:gd name="connsiteY1" fmla="*/ 78878 h 164603"/>
                <a:gd name="connsiteX2" fmla="*/ 0 w 161925"/>
                <a:gd name="connsiteY2" fmla="*/ 2678 h 164603"/>
                <a:gd name="connsiteX3" fmla="*/ 9525 w 161925"/>
                <a:gd name="connsiteY3" fmla="*/ 40778 h 164603"/>
                <a:gd name="connsiteX4" fmla="*/ 38100 w 161925"/>
                <a:gd name="connsiteY4" fmla="*/ 21728 h 164603"/>
                <a:gd name="connsiteX5" fmla="*/ 95250 w 161925"/>
                <a:gd name="connsiteY5" fmla="*/ 2678 h 164603"/>
                <a:gd name="connsiteX6" fmla="*/ 161925 w 161925"/>
                <a:gd name="connsiteY6" fmla="*/ 21728 h 164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925" h="164603">
                  <a:moveTo>
                    <a:pt x="19050" y="164603"/>
                  </a:moveTo>
                  <a:cubicBezTo>
                    <a:pt x="15875" y="136028"/>
                    <a:pt x="12884" y="107432"/>
                    <a:pt x="9525" y="78878"/>
                  </a:cubicBezTo>
                  <a:cubicBezTo>
                    <a:pt x="6534" y="53456"/>
                    <a:pt x="0" y="28276"/>
                    <a:pt x="0" y="2678"/>
                  </a:cubicBezTo>
                  <a:cubicBezTo>
                    <a:pt x="0" y="-10413"/>
                    <a:pt x="6350" y="28078"/>
                    <a:pt x="9525" y="40778"/>
                  </a:cubicBezTo>
                  <a:cubicBezTo>
                    <a:pt x="19050" y="34428"/>
                    <a:pt x="27639" y="26377"/>
                    <a:pt x="38100" y="21728"/>
                  </a:cubicBezTo>
                  <a:cubicBezTo>
                    <a:pt x="56450" y="13573"/>
                    <a:pt x="95250" y="2678"/>
                    <a:pt x="95250" y="2678"/>
                  </a:cubicBezTo>
                  <a:cubicBezTo>
                    <a:pt x="149837" y="13595"/>
                    <a:pt x="128395" y="4963"/>
                    <a:pt x="161925" y="21728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45" name="Freeform 44"/>
          <p:cNvSpPr/>
          <p:nvPr/>
        </p:nvSpPr>
        <p:spPr>
          <a:xfrm>
            <a:off x="1848596" y="6203938"/>
            <a:ext cx="609600" cy="85925"/>
          </a:xfrm>
          <a:custGeom>
            <a:avLst/>
            <a:gdLst>
              <a:gd name="connsiteX0" fmla="*/ 0 w 609600"/>
              <a:gd name="connsiteY0" fmla="*/ 76200 h 85925"/>
              <a:gd name="connsiteX1" fmla="*/ 47625 w 609600"/>
              <a:gd name="connsiteY1" fmla="*/ 28575 h 85925"/>
              <a:gd name="connsiteX2" fmla="*/ 85725 w 609600"/>
              <a:gd name="connsiteY2" fmla="*/ 19050 h 85925"/>
              <a:gd name="connsiteX3" fmla="*/ 114300 w 609600"/>
              <a:gd name="connsiteY3" fmla="*/ 0 h 85925"/>
              <a:gd name="connsiteX4" fmla="*/ 295275 w 609600"/>
              <a:gd name="connsiteY4" fmla="*/ 19050 h 85925"/>
              <a:gd name="connsiteX5" fmla="*/ 371475 w 609600"/>
              <a:gd name="connsiteY5" fmla="*/ 38100 h 85925"/>
              <a:gd name="connsiteX6" fmla="*/ 409575 w 609600"/>
              <a:gd name="connsiteY6" fmla="*/ 47625 h 85925"/>
              <a:gd name="connsiteX7" fmla="*/ 428625 w 609600"/>
              <a:gd name="connsiteY7" fmla="*/ 76200 h 85925"/>
              <a:gd name="connsiteX8" fmla="*/ 466725 w 609600"/>
              <a:gd name="connsiteY8" fmla="*/ 85725 h 85925"/>
              <a:gd name="connsiteX9" fmla="*/ 571500 w 609600"/>
              <a:gd name="connsiteY9" fmla="*/ 57150 h 85925"/>
              <a:gd name="connsiteX10" fmla="*/ 609600 w 609600"/>
              <a:gd name="connsiteY10" fmla="*/ 76200 h 8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" h="85925">
                <a:moveTo>
                  <a:pt x="0" y="76200"/>
                </a:moveTo>
                <a:cubicBezTo>
                  <a:pt x="15875" y="60325"/>
                  <a:pt x="28945" y="41028"/>
                  <a:pt x="47625" y="28575"/>
                </a:cubicBezTo>
                <a:cubicBezTo>
                  <a:pt x="58517" y="21313"/>
                  <a:pt x="73693" y="24207"/>
                  <a:pt x="85725" y="19050"/>
                </a:cubicBezTo>
                <a:cubicBezTo>
                  <a:pt x="96247" y="14541"/>
                  <a:pt x="104775" y="6350"/>
                  <a:pt x="114300" y="0"/>
                </a:cubicBezTo>
                <a:cubicBezTo>
                  <a:pt x="163791" y="4124"/>
                  <a:pt x="241947" y="8384"/>
                  <a:pt x="295275" y="19050"/>
                </a:cubicBezTo>
                <a:cubicBezTo>
                  <a:pt x="320948" y="24185"/>
                  <a:pt x="346075" y="31750"/>
                  <a:pt x="371475" y="38100"/>
                </a:cubicBezTo>
                <a:lnTo>
                  <a:pt x="409575" y="47625"/>
                </a:lnTo>
                <a:cubicBezTo>
                  <a:pt x="415925" y="57150"/>
                  <a:pt x="419100" y="69850"/>
                  <a:pt x="428625" y="76200"/>
                </a:cubicBezTo>
                <a:cubicBezTo>
                  <a:pt x="439517" y="83462"/>
                  <a:pt x="453679" y="86812"/>
                  <a:pt x="466725" y="85725"/>
                </a:cubicBezTo>
                <a:cubicBezTo>
                  <a:pt x="495372" y="83338"/>
                  <a:pt x="540058" y="67631"/>
                  <a:pt x="571500" y="57150"/>
                </a:cubicBezTo>
                <a:lnTo>
                  <a:pt x="609600" y="7620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6" name="Freeform 45"/>
          <p:cNvSpPr/>
          <p:nvPr/>
        </p:nvSpPr>
        <p:spPr>
          <a:xfrm>
            <a:off x="2677271" y="6194264"/>
            <a:ext cx="581025" cy="57299"/>
          </a:xfrm>
          <a:custGeom>
            <a:avLst/>
            <a:gdLst>
              <a:gd name="connsiteX0" fmla="*/ 0 w 581025"/>
              <a:gd name="connsiteY0" fmla="*/ 28724 h 57299"/>
              <a:gd name="connsiteX1" fmla="*/ 409575 w 581025"/>
              <a:gd name="connsiteY1" fmla="*/ 9674 h 57299"/>
              <a:gd name="connsiteX2" fmla="*/ 542925 w 581025"/>
              <a:gd name="connsiteY2" fmla="*/ 47774 h 57299"/>
              <a:gd name="connsiteX3" fmla="*/ 581025 w 581025"/>
              <a:gd name="connsiteY3" fmla="*/ 57299 h 57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1025" h="57299">
                <a:moveTo>
                  <a:pt x="0" y="28724"/>
                </a:moveTo>
                <a:cubicBezTo>
                  <a:pt x="314159" y="-4936"/>
                  <a:pt x="177489" y="-5798"/>
                  <a:pt x="409575" y="9674"/>
                </a:cubicBezTo>
                <a:cubicBezTo>
                  <a:pt x="491563" y="37003"/>
                  <a:pt x="447244" y="23854"/>
                  <a:pt x="542925" y="47774"/>
                </a:cubicBezTo>
                <a:lnTo>
                  <a:pt x="581025" y="57299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47" name="Group 46"/>
          <p:cNvGrpSpPr/>
          <p:nvPr/>
        </p:nvGrpSpPr>
        <p:grpSpPr>
          <a:xfrm>
            <a:off x="5018114" y="5912061"/>
            <a:ext cx="942975" cy="238125"/>
            <a:chOff x="4953000" y="5429250"/>
            <a:chExt cx="942975" cy="238125"/>
          </a:xfrm>
        </p:grpSpPr>
        <p:sp>
          <p:nvSpPr>
            <p:cNvPr id="48" name="Freeform 47"/>
            <p:cNvSpPr/>
            <p:nvPr/>
          </p:nvSpPr>
          <p:spPr>
            <a:xfrm>
              <a:off x="4953000" y="5429250"/>
              <a:ext cx="77374" cy="200572"/>
            </a:xfrm>
            <a:custGeom>
              <a:avLst/>
              <a:gdLst>
                <a:gd name="connsiteX0" fmla="*/ 0 w 77374"/>
                <a:gd name="connsiteY0" fmla="*/ 0 h 200572"/>
                <a:gd name="connsiteX1" fmla="*/ 9525 w 77374"/>
                <a:gd name="connsiteY1" fmla="*/ 180975 h 200572"/>
                <a:gd name="connsiteX2" fmla="*/ 76200 w 77374"/>
                <a:gd name="connsiteY2" fmla="*/ 190500 h 200572"/>
                <a:gd name="connsiteX3" fmla="*/ 76200 w 77374"/>
                <a:gd name="connsiteY3" fmla="*/ 180975 h 200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374" h="200572">
                  <a:moveTo>
                    <a:pt x="0" y="0"/>
                  </a:moveTo>
                  <a:cubicBezTo>
                    <a:pt x="3175" y="60325"/>
                    <a:pt x="-4467" y="122209"/>
                    <a:pt x="9525" y="180975"/>
                  </a:cubicBezTo>
                  <a:cubicBezTo>
                    <a:pt x="16739" y="211272"/>
                    <a:pt x="62345" y="199737"/>
                    <a:pt x="76200" y="190500"/>
                  </a:cubicBezTo>
                  <a:cubicBezTo>
                    <a:pt x="78842" y="188739"/>
                    <a:pt x="76200" y="184150"/>
                    <a:pt x="76200" y="180975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5076737" y="5513007"/>
              <a:ext cx="150531" cy="125793"/>
            </a:xfrm>
            <a:custGeom>
              <a:avLst/>
              <a:gdLst>
                <a:gd name="connsiteX0" fmla="*/ 57238 w 150531"/>
                <a:gd name="connsiteY0" fmla="*/ 1968 h 125793"/>
                <a:gd name="connsiteX1" fmla="*/ 9613 w 150531"/>
                <a:gd name="connsiteY1" fmla="*/ 21018 h 125793"/>
                <a:gd name="connsiteX2" fmla="*/ 9613 w 150531"/>
                <a:gd name="connsiteY2" fmla="*/ 97218 h 125793"/>
                <a:gd name="connsiteX3" fmla="*/ 66763 w 150531"/>
                <a:gd name="connsiteY3" fmla="*/ 116268 h 125793"/>
                <a:gd name="connsiteX4" fmla="*/ 95338 w 150531"/>
                <a:gd name="connsiteY4" fmla="*/ 125793 h 125793"/>
                <a:gd name="connsiteX5" fmla="*/ 123913 w 150531"/>
                <a:gd name="connsiteY5" fmla="*/ 11493 h 125793"/>
                <a:gd name="connsiteX6" fmla="*/ 85813 w 150531"/>
                <a:gd name="connsiteY6" fmla="*/ 1968 h 125793"/>
                <a:gd name="connsiteX7" fmla="*/ 57238 w 150531"/>
                <a:gd name="connsiteY7" fmla="*/ 1968 h 125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531" h="125793">
                  <a:moveTo>
                    <a:pt x="57238" y="1968"/>
                  </a:moveTo>
                  <a:cubicBezTo>
                    <a:pt x="44538" y="5143"/>
                    <a:pt x="22748" y="10072"/>
                    <a:pt x="9613" y="21018"/>
                  </a:cubicBezTo>
                  <a:cubicBezTo>
                    <a:pt x="-6786" y="34684"/>
                    <a:pt x="948" y="88553"/>
                    <a:pt x="9613" y="97218"/>
                  </a:cubicBezTo>
                  <a:cubicBezTo>
                    <a:pt x="23812" y="111417"/>
                    <a:pt x="47713" y="109918"/>
                    <a:pt x="66763" y="116268"/>
                  </a:cubicBezTo>
                  <a:lnTo>
                    <a:pt x="95338" y="125793"/>
                  </a:lnTo>
                  <a:cubicBezTo>
                    <a:pt x="154485" y="111006"/>
                    <a:pt x="169381" y="120616"/>
                    <a:pt x="123913" y="11493"/>
                  </a:cubicBezTo>
                  <a:cubicBezTo>
                    <a:pt x="118878" y="-591"/>
                    <a:pt x="98850" y="3153"/>
                    <a:pt x="85813" y="1968"/>
                  </a:cubicBezTo>
                  <a:cubicBezTo>
                    <a:pt x="63679" y="-44"/>
                    <a:pt x="69938" y="-1207"/>
                    <a:pt x="57238" y="1968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5295900" y="5476875"/>
              <a:ext cx="143509" cy="178148"/>
            </a:xfrm>
            <a:custGeom>
              <a:avLst/>
              <a:gdLst>
                <a:gd name="connsiteX0" fmla="*/ 0 w 143509"/>
                <a:gd name="connsiteY0" fmla="*/ 38100 h 178148"/>
                <a:gd name="connsiteX1" fmla="*/ 47625 w 143509"/>
                <a:gd name="connsiteY1" fmla="*/ 114300 h 178148"/>
                <a:gd name="connsiteX2" fmla="*/ 76200 w 143509"/>
                <a:gd name="connsiteY2" fmla="*/ 142875 h 178148"/>
                <a:gd name="connsiteX3" fmla="*/ 114300 w 143509"/>
                <a:gd name="connsiteY3" fmla="*/ 161925 h 178148"/>
                <a:gd name="connsiteX4" fmla="*/ 123825 w 143509"/>
                <a:gd name="connsiteY4" fmla="*/ 114300 h 178148"/>
                <a:gd name="connsiteX5" fmla="*/ 142875 w 143509"/>
                <a:gd name="connsiteY5" fmla="*/ 0 h 178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509" h="178148">
                  <a:moveTo>
                    <a:pt x="0" y="38100"/>
                  </a:moveTo>
                  <a:cubicBezTo>
                    <a:pt x="3983" y="44739"/>
                    <a:pt x="37154" y="101735"/>
                    <a:pt x="47625" y="114300"/>
                  </a:cubicBezTo>
                  <a:cubicBezTo>
                    <a:pt x="56249" y="124648"/>
                    <a:pt x="66675" y="133350"/>
                    <a:pt x="76200" y="142875"/>
                  </a:cubicBezTo>
                  <a:cubicBezTo>
                    <a:pt x="79022" y="151342"/>
                    <a:pt x="86078" y="204258"/>
                    <a:pt x="114300" y="161925"/>
                  </a:cubicBezTo>
                  <a:cubicBezTo>
                    <a:pt x="123280" y="148455"/>
                    <a:pt x="119565" y="129919"/>
                    <a:pt x="123825" y="114300"/>
                  </a:cubicBezTo>
                  <a:cubicBezTo>
                    <a:pt x="148899" y="22361"/>
                    <a:pt x="142875" y="93089"/>
                    <a:pt x="142875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5543550" y="5486400"/>
              <a:ext cx="142875" cy="171450"/>
            </a:xfrm>
            <a:custGeom>
              <a:avLst/>
              <a:gdLst>
                <a:gd name="connsiteX0" fmla="*/ 0 w 142875"/>
                <a:gd name="connsiteY0" fmla="*/ 114300 h 171450"/>
                <a:gd name="connsiteX1" fmla="*/ 57150 w 142875"/>
                <a:gd name="connsiteY1" fmla="*/ 85725 h 171450"/>
                <a:gd name="connsiteX2" fmla="*/ 114300 w 142875"/>
                <a:gd name="connsiteY2" fmla="*/ 57150 h 171450"/>
                <a:gd name="connsiteX3" fmla="*/ 133350 w 142875"/>
                <a:gd name="connsiteY3" fmla="*/ 19050 h 171450"/>
                <a:gd name="connsiteX4" fmla="*/ 76200 w 142875"/>
                <a:gd name="connsiteY4" fmla="*/ 0 h 171450"/>
                <a:gd name="connsiteX5" fmla="*/ 28575 w 142875"/>
                <a:gd name="connsiteY5" fmla="*/ 9525 h 171450"/>
                <a:gd name="connsiteX6" fmla="*/ 19050 w 142875"/>
                <a:gd name="connsiteY6" fmla="*/ 38100 h 171450"/>
                <a:gd name="connsiteX7" fmla="*/ 57150 w 142875"/>
                <a:gd name="connsiteY7" fmla="*/ 171450 h 171450"/>
                <a:gd name="connsiteX8" fmla="*/ 142875 w 142875"/>
                <a:gd name="connsiteY8" fmla="*/ 1619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875" h="171450">
                  <a:moveTo>
                    <a:pt x="0" y="114300"/>
                  </a:moveTo>
                  <a:cubicBezTo>
                    <a:pt x="19050" y="104775"/>
                    <a:pt x="38532" y="96068"/>
                    <a:pt x="57150" y="85725"/>
                  </a:cubicBezTo>
                  <a:cubicBezTo>
                    <a:pt x="112543" y="54951"/>
                    <a:pt x="58670" y="75693"/>
                    <a:pt x="114300" y="57150"/>
                  </a:cubicBezTo>
                  <a:cubicBezTo>
                    <a:pt x="120650" y="44450"/>
                    <a:pt x="141226" y="30864"/>
                    <a:pt x="133350" y="19050"/>
                  </a:cubicBezTo>
                  <a:cubicBezTo>
                    <a:pt x="122211" y="2342"/>
                    <a:pt x="76200" y="0"/>
                    <a:pt x="76200" y="0"/>
                  </a:cubicBezTo>
                  <a:cubicBezTo>
                    <a:pt x="60325" y="3175"/>
                    <a:pt x="42045" y="545"/>
                    <a:pt x="28575" y="9525"/>
                  </a:cubicBezTo>
                  <a:cubicBezTo>
                    <a:pt x="20221" y="15094"/>
                    <a:pt x="19050" y="28060"/>
                    <a:pt x="19050" y="38100"/>
                  </a:cubicBezTo>
                  <a:cubicBezTo>
                    <a:pt x="19050" y="168504"/>
                    <a:pt x="-8201" y="149666"/>
                    <a:pt x="57150" y="171450"/>
                  </a:cubicBezTo>
                  <a:lnTo>
                    <a:pt x="142875" y="161925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5772015" y="5457825"/>
              <a:ext cx="123960" cy="209550"/>
            </a:xfrm>
            <a:custGeom>
              <a:avLst/>
              <a:gdLst>
                <a:gd name="connsiteX0" fmla="*/ 123960 w 123960"/>
                <a:gd name="connsiteY0" fmla="*/ 38100 h 209550"/>
                <a:gd name="connsiteX1" fmla="*/ 47760 w 123960"/>
                <a:gd name="connsiteY1" fmla="*/ 0 h 209550"/>
                <a:gd name="connsiteX2" fmla="*/ 19185 w 123960"/>
                <a:gd name="connsiteY2" fmla="*/ 9525 h 209550"/>
                <a:gd name="connsiteX3" fmla="*/ 9660 w 123960"/>
                <a:gd name="connsiteY3" fmla="*/ 38100 h 209550"/>
                <a:gd name="connsiteX4" fmla="*/ 66810 w 123960"/>
                <a:gd name="connsiteY4" fmla="*/ 76200 h 209550"/>
                <a:gd name="connsiteX5" fmla="*/ 76335 w 123960"/>
                <a:gd name="connsiteY5" fmla="*/ 104775 h 209550"/>
                <a:gd name="connsiteX6" fmla="*/ 104910 w 123960"/>
                <a:gd name="connsiteY6" fmla="*/ 114300 h 209550"/>
                <a:gd name="connsiteX7" fmla="*/ 66810 w 123960"/>
                <a:gd name="connsiteY7" fmla="*/ 209550 h 209550"/>
                <a:gd name="connsiteX8" fmla="*/ 135 w 123960"/>
                <a:gd name="connsiteY8" fmla="*/ 180975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3960" h="209550">
                  <a:moveTo>
                    <a:pt x="123960" y="38100"/>
                  </a:moveTo>
                  <a:cubicBezTo>
                    <a:pt x="114989" y="32718"/>
                    <a:pt x="68266" y="0"/>
                    <a:pt x="47760" y="0"/>
                  </a:cubicBezTo>
                  <a:cubicBezTo>
                    <a:pt x="37720" y="0"/>
                    <a:pt x="28710" y="6350"/>
                    <a:pt x="19185" y="9525"/>
                  </a:cubicBezTo>
                  <a:cubicBezTo>
                    <a:pt x="16010" y="19050"/>
                    <a:pt x="3824" y="29930"/>
                    <a:pt x="9660" y="38100"/>
                  </a:cubicBezTo>
                  <a:cubicBezTo>
                    <a:pt x="22968" y="56731"/>
                    <a:pt x="66810" y="76200"/>
                    <a:pt x="66810" y="76200"/>
                  </a:cubicBezTo>
                  <a:cubicBezTo>
                    <a:pt x="69985" y="85725"/>
                    <a:pt x="69235" y="97675"/>
                    <a:pt x="76335" y="104775"/>
                  </a:cubicBezTo>
                  <a:cubicBezTo>
                    <a:pt x="83435" y="111875"/>
                    <a:pt x="102941" y="104455"/>
                    <a:pt x="104910" y="114300"/>
                  </a:cubicBezTo>
                  <a:cubicBezTo>
                    <a:pt x="122190" y="200699"/>
                    <a:pt x="112913" y="194182"/>
                    <a:pt x="66810" y="209550"/>
                  </a:cubicBezTo>
                  <a:cubicBezTo>
                    <a:pt x="-6151" y="199127"/>
                    <a:pt x="135" y="222476"/>
                    <a:pt x="135" y="180975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839951" y="5927713"/>
            <a:ext cx="709612" cy="257026"/>
            <a:chOff x="6153150" y="5381625"/>
            <a:chExt cx="790575" cy="295756"/>
          </a:xfrm>
        </p:grpSpPr>
        <p:sp>
          <p:nvSpPr>
            <p:cNvPr id="57" name="Freeform 56"/>
            <p:cNvSpPr/>
            <p:nvPr/>
          </p:nvSpPr>
          <p:spPr>
            <a:xfrm>
              <a:off x="6153150" y="5381625"/>
              <a:ext cx="115047" cy="285750"/>
            </a:xfrm>
            <a:custGeom>
              <a:avLst/>
              <a:gdLst>
                <a:gd name="connsiteX0" fmla="*/ 19050 w 115047"/>
                <a:gd name="connsiteY0" fmla="*/ 0 h 285750"/>
                <a:gd name="connsiteX1" fmla="*/ 57150 w 115047"/>
                <a:gd name="connsiteY1" fmla="*/ 266700 h 285750"/>
                <a:gd name="connsiteX2" fmla="*/ 85725 w 115047"/>
                <a:gd name="connsiteY2" fmla="*/ 285750 h 285750"/>
                <a:gd name="connsiteX3" fmla="*/ 114300 w 115047"/>
                <a:gd name="connsiteY3" fmla="*/ 257175 h 285750"/>
                <a:gd name="connsiteX4" fmla="*/ 85725 w 115047"/>
                <a:gd name="connsiteY4" fmla="*/ 142875 h 285750"/>
                <a:gd name="connsiteX5" fmla="*/ 0 w 115047"/>
                <a:gd name="connsiteY5" fmla="*/ 1333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047" h="285750">
                  <a:moveTo>
                    <a:pt x="19050" y="0"/>
                  </a:moveTo>
                  <a:cubicBezTo>
                    <a:pt x="34855" y="426741"/>
                    <a:pt x="-53498" y="211376"/>
                    <a:pt x="57150" y="266700"/>
                  </a:cubicBezTo>
                  <a:cubicBezTo>
                    <a:pt x="67389" y="271820"/>
                    <a:pt x="76200" y="279400"/>
                    <a:pt x="85725" y="285750"/>
                  </a:cubicBezTo>
                  <a:cubicBezTo>
                    <a:pt x="95250" y="276225"/>
                    <a:pt x="111890" y="270428"/>
                    <a:pt x="114300" y="257175"/>
                  </a:cubicBezTo>
                  <a:cubicBezTo>
                    <a:pt x="117996" y="236848"/>
                    <a:pt x="107912" y="165062"/>
                    <a:pt x="85725" y="142875"/>
                  </a:cubicBezTo>
                  <a:cubicBezTo>
                    <a:pt x="70176" y="127326"/>
                    <a:pt x="8185" y="133350"/>
                    <a:pt x="0" y="13335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1" name="Freeform 60"/>
            <p:cNvSpPr/>
            <p:nvPr/>
          </p:nvSpPr>
          <p:spPr>
            <a:xfrm>
              <a:off x="6353175" y="5524500"/>
              <a:ext cx="133350" cy="114300"/>
            </a:xfrm>
            <a:custGeom>
              <a:avLst/>
              <a:gdLst>
                <a:gd name="connsiteX0" fmla="*/ 9525 w 133350"/>
                <a:gd name="connsiteY0" fmla="*/ 47625 h 114300"/>
                <a:gd name="connsiteX1" fmla="*/ 114300 w 133350"/>
                <a:gd name="connsiteY1" fmla="*/ 38100 h 114300"/>
                <a:gd name="connsiteX2" fmla="*/ 104775 w 133350"/>
                <a:gd name="connsiteY2" fmla="*/ 9525 h 114300"/>
                <a:gd name="connsiteX3" fmla="*/ 76200 w 133350"/>
                <a:gd name="connsiteY3" fmla="*/ 0 h 114300"/>
                <a:gd name="connsiteX4" fmla="*/ 9525 w 133350"/>
                <a:gd name="connsiteY4" fmla="*/ 9525 h 114300"/>
                <a:gd name="connsiteX5" fmla="*/ 0 w 133350"/>
                <a:gd name="connsiteY5" fmla="*/ 38100 h 114300"/>
                <a:gd name="connsiteX6" fmla="*/ 9525 w 133350"/>
                <a:gd name="connsiteY6" fmla="*/ 85725 h 114300"/>
                <a:gd name="connsiteX7" fmla="*/ 66675 w 133350"/>
                <a:gd name="connsiteY7" fmla="*/ 114300 h 114300"/>
                <a:gd name="connsiteX8" fmla="*/ 133350 w 133350"/>
                <a:gd name="connsiteY8" fmla="*/ 10477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350" h="114300">
                  <a:moveTo>
                    <a:pt x="9525" y="47625"/>
                  </a:moveTo>
                  <a:cubicBezTo>
                    <a:pt x="44450" y="44450"/>
                    <a:pt x="81739" y="51124"/>
                    <a:pt x="114300" y="38100"/>
                  </a:cubicBezTo>
                  <a:cubicBezTo>
                    <a:pt x="123622" y="34371"/>
                    <a:pt x="111875" y="16625"/>
                    <a:pt x="104775" y="9525"/>
                  </a:cubicBezTo>
                  <a:cubicBezTo>
                    <a:pt x="97675" y="2425"/>
                    <a:pt x="85725" y="3175"/>
                    <a:pt x="76200" y="0"/>
                  </a:cubicBezTo>
                  <a:cubicBezTo>
                    <a:pt x="53975" y="3175"/>
                    <a:pt x="29605" y="-515"/>
                    <a:pt x="9525" y="9525"/>
                  </a:cubicBezTo>
                  <a:cubicBezTo>
                    <a:pt x="545" y="14015"/>
                    <a:pt x="0" y="28060"/>
                    <a:pt x="0" y="38100"/>
                  </a:cubicBezTo>
                  <a:cubicBezTo>
                    <a:pt x="0" y="54289"/>
                    <a:pt x="1493" y="71669"/>
                    <a:pt x="9525" y="85725"/>
                  </a:cubicBezTo>
                  <a:cubicBezTo>
                    <a:pt x="18214" y="100931"/>
                    <a:pt x="52008" y="109411"/>
                    <a:pt x="66675" y="114300"/>
                  </a:cubicBezTo>
                  <a:cubicBezTo>
                    <a:pt x="126957" y="104253"/>
                    <a:pt x="104512" y="104775"/>
                    <a:pt x="133350" y="104775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3" name="Freeform 62"/>
            <p:cNvSpPr/>
            <p:nvPr/>
          </p:nvSpPr>
          <p:spPr>
            <a:xfrm>
              <a:off x="6572031" y="5522783"/>
              <a:ext cx="162144" cy="154598"/>
            </a:xfrm>
            <a:custGeom>
              <a:avLst/>
              <a:gdLst>
                <a:gd name="connsiteX0" fmla="*/ 9744 w 162144"/>
                <a:gd name="connsiteY0" fmla="*/ 68392 h 154598"/>
                <a:gd name="connsiteX1" fmla="*/ 124044 w 162144"/>
                <a:gd name="connsiteY1" fmla="*/ 58867 h 154598"/>
                <a:gd name="connsiteX2" fmla="*/ 133569 w 162144"/>
                <a:gd name="connsiteY2" fmla="*/ 30292 h 154598"/>
                <a:gd name="connsiteX3" fmla="*/ 104994 w 162144"/>
                <a:gd name="connsiteY3" fmla="*/ 1717 h 154598"/>
                <a:gd name="connsiteX4" fmla="*/ 9744 w 162144"/>
                <a:gd name="connsiteY4" fmla="*/ 11242 h 154598"/>
                <a:gd name="connsiteX5" fmla="*/ 9744 w 162144"/>
                <a:gd name="connsiteY5" fmla="*/ 144592 h 154598"/>
                <a:gd name="connsiteX6" fmla="*/ 104994 w 162144"/>
                <a:gd name="connsiteY6" fmla="*/ 154117 h 154598"/>
                <a:gd name="connsiteX7" fmla="*/ 162144 w 162144"/>
                <a:gd name="connsiteY7" fmla="*/ 125542 h 154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2144" h="154598">
                  <a:moveTo>
                    <a:pt x="9744" y="68392"/>
                  </a:moveTo>
                  <a:cubicBezTo>
                    <a:pt x="47844" y="65217"/>
                    <a:pt x="87503" y="70111"/>
                    <a:pt x="124044" y="58867"/>
                  </a:cubicBezTo>
                  <a:cubicBezTo>
                    <a:pt x="133640" y="55914"/>
                    <a:pt x="136744" y="39817"/>
                    <a:pt x="133569" y="30292"/>
                  </a:cubicBezTo>
                  <a:cubicBezTo>
                    <a:pt x="129309" y="17513"/>
                    <a:pt x="114519" y="11242"/>
                    <a:pt x="104994" y="1717"/>
                  </a:cubicBezTo>
                  <a:cubicBezTo>
                    <a:pt x="73244" y="4892"/>
                    <a:pt x="34440" y="-8964"/>
                    <a:pt x="9744" y="11242"/>
                  </a:cubicBezTo>
                  <a:cubicBezTo>
                    <a:pt x="6088" y="14234"/>
                    <a:pt x="-10224" y="131885"/>
                    <a:pt x="9744" y="144592"/>
                  </a:cubicBezTo>
                  <a:cubicBezTo>
                    <a:pt x="36664" y="161723"/>
                    <a:pt x="73244" y="150942"/>
                    <a:pt x="104994" y="154117"/>
                  </a:cubicBezTo>
                  <a:cubicBezTo>
                    <a:pt x="151806" y="142414"/>
                    <a:pt x="133837" y="153849"/>
                    <a:pt x="162144" y="125542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5" name="Freeform 64"/>
            <p:cNvSpPr/>
            <p:nvPr/>
          </p:nvSpPr>
          <p:spPr>
            <a:xfrm>
              <a:off x="6781800" y="5512297"/>
              <a:ext cx="161925" cy="164603"/>
            </a:xfrm>
            <a:custGeom>
              <a:avLst/>
              <a:gdLst>
                <a:gd name="connsiteX0" fmla="*/ 19050 w 161925"/>
                <a:gd name="connsiteY0" fmla="*/ 164603 h 164603"/>
                <a:gd name="connsiteX1" fmla="*/ 9525 w 161925"/>
                <a:gd name="connsiteY1" fmla="*/ 78878 h 164603"/>
                <a:gd name="connsiteX2" fmla="*/ 0 w 161925"/>
                <a:gd name="connsiteY2" fmla="*/ 2678 h 164603"/>
                <a:gd name="connsiteX3" fmla="*/ 9525 w 161925"/>
                <a:gd name="connsiteY3" fmla="*/ 40778 h 164603"/>
                <a:gd name="connsiteX4" fmla="*/ 38100 w 161925"/>
                <a:gd name="connsiteY4" fmla="*/ 21728 h 164603"/>
                <a:gd name="connsiteX5" fmla="*/ 95250 w 161925"/>
                <a:gd name="connsiteY5" fmla="*/ 2678 h 164603"/>
                <a:gd name="connsiteX6" fmla="*/ 161925 w 161925"/>
                <a:gd name="connsiteY6" fmla="*/ 21728 h 164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925" h="164603">
                  <a:moveTo>
                    <a:pt x="19050" y="164603"/>
                  </a:moveTo>
                  <a:cubicBezTo>
                    <a:pt x="15875" y="136028"/>
                    <a:pt x="12884" y="107432"/>
                    <a:pt x="9525" y="78878"/>
                  </a:cubicBezTo>
                  <a:cubicBezTo>
                    <a:pt x="6534" y="53456"/>
                    <a:pt x="0" y="28276"/>
                    <a:pt x="0" y="2678"/>
                  </a:cubicBezTo>
                  <a:cubicBezTo>
                    <a:pt x="0" y="-10413"/>
                    <a:pt x="6350" y="28078"/>
                    <a:pt x="9525" y="40778"/>
                  </a:cubicBezTo>
                  <a:cubicBezTo>
                    <a:pt x="19050" y="34428"/>
                    <a:pt x="27639" y="26377"/>
                    <a:pt x="38100" y="21728"/>
                  </a:cubicBezTo>
                  <a:cubicBezTo>
                    <a:pt x="56450" y="13573"/>
                    <a:pt x="95250" y="2678"/>
                    <a:pt x="95250" y="2678"/>
                  </a:cubicBezTo>
                  <a:cubicBezTo>
                    <a:pt x="149837" y="13595"/>
                    <a:pt x="128395" y="4963"/>
                    <a:pt x="161925" y="21728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71" name="Freeform 70"/>
          <p:cNvSpPr/>
          <p:nvPr/>
        </p:nvSpPr>
        <p:spPr>
          <a:xfrm>
            <a:off x="838200" y="6537913"/>
            <a:ext cx="609600" cy="85925"/>
          </a:xfrm>
          <a:custGeom>
            <a:avLst/>
            <a:gdLst>
              <a:gd name="connsiteX0" fmla="*/ 0 w 609600"/>
              <a:gd name="connsiteY0" fmla="*/ 76200 h 85925"/>
              <a:gd name="connsiteX1" fmla="*/ 47625 w 609600"/>
              <a:gd name="connsiteY1" fmla="*/ 28575 h 85925"/>
              <a:gd name="connsiteX2" fmla="*/ 85725 w 609600"/>
              <a:gd name="connsiteY2" fmla="*/ 19050 h 85925"/>
              <a:gd name="connsiteX3" fmla="*/ 114300 w 609600"/>
              <a:gd name="connsiteY3" fmla="*/ 0 h 85925"/>
              <a:gd name="connsiteX4" fmla="*/ 295275 w 609600"/>
              <a:gd name="connsiteY4" fmla="*/ 19050 h 85925"/>
              <a:gd name="connsiteX5" fmla="*/ 371475 w 609600"/>
              <a:gd name="connsiteY5" fmla="*/ 38100 h 85925"/>
              <a:gd name="connsiteX6" fmla="*/ 409575 w 609600"/>
              <a:gd name="connsiteY6" fmla="*/ 47625 h 85925"/>
              <a:gd name="connsiteX7" fmla="*/ 428625 w 609600"/>
              <a:gd name="connsiteY7" fmla="*/ 76200 h 85925"/>
              <a:gd name="connsiteX8" fmla="*/ 466725 w 609600"/>
              <a:gd name="connsiteY8" fmla="*/ 85725 h 85925"/>
              <a:gd name="connsiteX9" fmla="*/ 571500 w 609600"/>
              <a:gd name="connsiteY9" fmla="*/ 57150 h 85925"/>
              <a:gd name="connsiteX10" fmla="*/ 609600 w 609600"/>
              <a:gd name="connsiteY10" fmla="*/ 76200 h 8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" h="85925">
                <a:moveTo>
                  <a:pt x="0" y="76200"/>
                </a:moveTo>
                <a:cubicBezTo>
                  <a:pt x="15875" y="60325"/>
                  <a:pt x="28945" y="41028"/>
                  <a:pt x="47625" y="28575"/>
                </a:cubicBezTo>
                <a:cubicBezTo>
                  <a:pt x="58517" y="21313"/>
                  <a:pt x="73693" y="24207"/>
                  <a:pt x="85725" y="19050"/>
                </a:cubicBezTo>
                <a:cubicBezTo>
                  <a:pt x="96247" y="14541"/>
                  <a:pt x="104775" y="6350"/>
                  <a:pt x="114300" y="0"/>
                </a:cubicBezTo>
                <a:cubicBezTo>
                  <a:pt x="163791" y="4124"/>
                  <a:pt x="241947" y="8384"/>
                  <a:pt x="295275" y="19050"/>
                </a:cubicBezTo>
                <a:cubicBezTo>
                  <a:pt x="320948" y="24185"/>
                  <a:pt x="346075" y="31750"/>
                  <a:pt x="371475" y="38100"/>
                </a:cubicBezTo>
                <a:lnTo>
                  <a:pt x="409575" y="47625"/>
                </a:lnTo>
                <a:cubicBezTo>
                  <a:pt x="415925" y="57150"/>
                  <a:pt x="419100" y="69850"/>
                  <a:pt x="428625" y="76200"/>
                </a:cubicBezTo>
                <a:cubicBezTo>
                  <a:pt x="439517" y="83462"/>
                  <a:pt x="453679" y="86812"/>
                  <a:pt x="466725" y="85725"/>
                </a:cubicBezTo>
                <a:cubicBezTo>
                  <a:pt x="495372" y="83338"/>
                  <a:pt x="540058" y="67631"/>
                  <a:pt x="571500" y="57150"/>
                </a:cubicBezTo>
                <a:lnTo>
                  <a:pt x="609600" y="7620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2" name="Freeform 71"/>
          <p:cNvSpPr/>
          <p:nvPr/>
        </p:nvSpPr>
        <p:spPr>
          <a:xfrm>
            <a:off x="2067671" y="6538713"/>
            <a:ext cx="609600" cy="85925"/>
          </a:xfrm>
          <a:custGeom>
            <a:avLst/>
            <a:gdLst>
              <a:gd name="connsiteX0" fmla="*/ 0 w 609600"/>
              <a:gd name="connsiteY0" fmla="*/ 76200 h 85925"/>
              <a:gd name="connsiteX1" fmla="*/ 47625 w 609600"/>
              <a:gd name="connsiteY1" fmla="*/ 28575 h 85925"/>
              <a:gd name="connsiteX2" fmla="*/ 85725 w 609600"/>
              <a:gd name="connsiteY2" fmla="*/ 19050 h 85925"/>
              <a:gd name="connsiteX3" fmla="*/ 114300 w 609600"/>
              <a:gd name="connsiteY3" fmla="*/ 0 h 85925"/>
              <a:gd name="connsiteX4" fmla="*/ 295275 w 609600"/>
              <a:gd name="connsiteY4" fmla="*/ 19050 h 85925"/>
              <a:gd name="connsiteX5" fmla="*/ 371475 w 609600"/>
              <a:gd name="connsiteY5" fmla="*/ 38100 h 85925"/>
              <a:gd name="connsiteX6" fmla="*/ 409575 w 609600"/>
              <a:gd name="connsiteY6" fmla="*/ 47625 h 85925"/>
              <a:gd name="connsiteX7" fmla="*/ 428625 w 609600"/>
              <a:gd name="connsiteY7" fmla="*/ 76200 h 85925"/>
              <a:gd name="connsiteX8" fmla="*/ 466725 w 609600"/>
              <a:gd name="connsiteY8" fmla="*/ 85725 h 85925"/>
              <a:gd name="connsiteX9" fmla="*/ 571500 w 609600"/>
              <a:gd name="connsiteY9" fmla="*/ 57150 h 85925"/>
              <a:gd name="connsiteX10" fmla="*/ 609600 w 609600"/>
              <a:gd name="connsiteY10" fmla="*/ 76200 h 8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" h="85925">
                <a:moveTo>
                  <a:pt x="0" y="76200"/>
                </a:moveTo>
                <a:cubicBezTo>
                  <a:pt x="15875" y="60325"/>
                  <a:pt x="28945" y="41028"/>
                  <a:pt x="47625" y="28575"/>
                </a:cubicBezTo>
                <a:cubicBezTo>
                  <a:pt x="58517" y="21313"/>
                  <a:pt x="73693" y="24207"/>
                  <a:pt x="85725" y="19050"/>
                </a:cubicBezTo>
                <a:cubicBezTo>
                  <a:pt x="96247" y="14541"/>
                  <a:pt x="104775" y="6350"/>
                  <a:pt x="114300" y="0"/>
                </a:cubicBezTo>
                <a:cubicBezTo>
                  <a:pt x="163791" y="4124"/>
                  <a:pt x="241947" y="8384"/>
                  <a:pt x="295275" y="19050"/>
                </a:cubicBezTo>
                <a:cubicBezTo>
                  <a:pt x="320948" y="24185"/>
                  <a:pt x="346075" y="31750"/>
                  <a:pt x="371475" y="38100"/>
                </a:cubicBezTo>
                <a:lnTo>
                  <a:pt x="409575" y="47625"/>
                </a:lnTo>
                <a:cubicBezTo>
                  <a:pt x="415925" y="57150"/>
                  <a:pt x="419100" y="69850"/>
                  <a:pt x="428625" y="76200"/>
                </a:cubicBezTo>
                <a:cubicBezTo>
                  <a:pt x="439517" y="83462"/>
                  <a:pt x="453679" y="86812"/>
                  <a:pt x="466725" y="85725"/>
                </a:cubicBezTo>
                <a:cubicBezTo>
                  <a:pt x="495372" y="83338"/>
                  <a:pt x="540058" y="67631"/>
                  <a:pt x="571500" y="57150"/>
                </a:cubicBezTo>
                <a:lnTo>
                  <a:pt x="609600" y="7620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74" name="Group 73"/>
          <p:cNvGrpSpPr/>
          <p:nvPr/>
        </p:nvGrpSpPr>
        <p:grpSpPr>
          <a:xfrm>
            <a:off x="2372471" y="6308712"/>
            <a:ext cx="659606" cy="247501"/>
            <a:chOff x="6153150" y="5381625"/>
            <a:chExt cx="790575" cy="295756"/>
          </a:xfrm>
        </p:grpSpPr>
        <p:sp>
          <p:nvSpPr>
            <p:cNvPr id="75" name="Freeform 74"/>
            <p:cNvSpPr/>
            <p:nvPr/>
          </p:nvSpPr>
          <p:spPr>
            <a:xfrm>
              <a:off x="6153150" y="5381625"/>
              <a:ext cx="115047" cy="285750"/>
            </a:xfrm>
            <a:custGeom>
              <a:avLst/>
              <a:gdLst>
                <a:gd name="connsiteX0" fmla="*/ 19050 w 115047"/>
                <a:gd name="connsiteY0" fmla="*/ 0 h 285750"/>
                <a:gd name="connsiteX1" fmla="*/ 57150 w 115047"/>
                <a:gd name="connsiteY1" fmla="*/ 266700 h 285750"/>
                <a:gd name="connsiteX2" fmla="*/ 85725 w 115047"/>
                <a:gd name="connsiteY2" fmla="*/ 285750 h 285750"/>
                <a:gd name="connsiteX3" fmla="*/ 114300 w 115047"/>
                <a:gd name="connsiteY3" fmla="*/ 257175 h 285750"/>
                <a:gd name="connsiteX4" fmla="*/ 85725 w 115047"/>
                <a:gd name="connsiteY4" fmla="*/ 142875 h 285750"/>
                <a:gd name="connsiteX5" fmla="*/ 0 w 115047"/>
                <a:gd name="connsiteY5" fmla="*/ 1333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047" h="285750">
                  <a:moveTo>
                    <a:pt x="19050" y="0"/>
                  </a:moveTo>
                  <a:cubicBezTo>
                    <a:pt x="34855" y="426741"/>
                    <a:pt x="-53498" y="211376"/>
                    <a:pt x="57150" y="266700"/>
                  </a:cubicBezTo>
                  <a:cubicBezTo>
                    <a:pt x="67389" y="271820"/>
                    <a:pt x="76200" y="279400"/>
                    <a:pt x="85725" y="285750"/>
                  </a:cubicBezTo>
                  <a:cubicBezTo>
                    <a:pt x="95250" y="276225"/>
                    <a:pt x="111890" y="270428"/>
                    <a:pt x="114300" y="257175"/>
                  </a:cubicBezTo>
                  <a:cubicBezTo>
                    <a:pt x="117996" y="236848"/>
                    <a:pt x="107912" y="165062"/>
                    <a:pt x="85725" y="142875"/>
                  </a:cubicBezTo>
                  <a:cubicBezTo>
                    <a:pt x="70176" y="127326"/>
                    <a:pt x="8185" y="133350"/>
                    <a:pt x="0" y="13335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6" name="Freeform 75"/>
            <p:cNvSpPr/>
            <p:nvPr/>
          </p:nvSpPr>
          <p:spPr>
            <a:xfrm>
              <a:off x="6353175" y="5524500"/>
              <a:ext cx="133350" cy="114300"/>
            </a:xfrm>
            <a:custGeom>
              <a:avLst/>
              <a:gdLst>
                <a:gd name="connsiteX0" fmla="*/ 9525 w 133350"/>
                <a:gd name="connsiteY0" fmla="*/ 47625 h 114300"/>
                <a:gd name="connsiteX1" fmla="*/ 114300 w 133350"/>
                <a:gd name="connsiteY1" fmla="*/ 38100 h 114300"/>
                <a:gd name="connsiteX2" fmla="*/ 104775 w 133350"/>
                <a:gd name="connsiteY2" fmla="*/ 9525 h 114300"/>
                <a:gd name="connsiteX3" fmla="*/ 76200 w 133350"/>
                <a:gd name="connsiteY3" fmla="*/ 0 h 114300"/>
                <a:gd name="connsiteX4" fmla="*/ 9525 w 133350"/>
                <a:gd name="connsiteY4" fmla="*/ 9525 h 114300"/>
                <a:gd name="connsiteX5" fmla="*/ 0 w 133350"/>
                <a:gd name="connsiteY5" fmla="*/ 38100 h 114300"/>
                <a:gd name="connsiteX6" fmla="*/ 9525 w 133350"/>
                <a:gd name="connsiteY6" fmla="*/ 85725 h 114300"/>
                <a:gd name="connsiteX7" fmla="*/ 66675 w 133350"/>
                <a:gd name="connsiteY7" fmla="*/ 114300 h 114300"/>
                <a:gd name="connsiteX8" fmla="*/ 133350 w 133350"/>
                <a:gd name="connsiteY8" fmla="*/ 10477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350" h="114300">
                  <a:moveTo>
                    <a:pt x="9525" y="47625"/>
                  </a:moveTo>
                  <a:cubicBezTo>
                    <a:pt x="44450" y="44450"/>
                    <a:pt x="81739" y="51124"/>
                    <a:pt x="114300" y="38100"/>
                  </a:cubicBezTo>
                  <a:cubicBezTo>
                    <a:pt x="123622" y="34371"/>
                    <a:pt x="111875" y="16625"/>
                    <a:pt x="104775" y="9525"/>
                  </a:cubicBezTo>
                  <a:cubicBezTo>
                    <a:pt x="97675" y="2425"/>
                    <a:pt x="85725" y="3175"/>
                    <a:pt x="76200" y="0"/>
                  </a:cubicBezTo>
                  <a:cubicBezTo>
                    <a:pt x="53975" y="3175"/>
                    <a:pt x="29605" y="-515"/>
                    <a:pt x="9525" y="9525"/>
                  </a:cubicBezTo>
                  <a:cubicBezTo>
                    <a:pt x="545" y="14015"/>
                    <a:pt x="0" y="28060"/>
                    <a:pt x="0" y="38100"/>
                  </a:cubicBezTo>
                  <a:cubicBezTo>
                    <a:pt x="0" y="54289"/>
                    <a:pt x="1493" y="71669"/>
                    <a:pt x="9525" y="85725"/>
                  </a:cubicBezTo>
                  <a:cubicBezTo>
                    <a:pt x="18214" y="100931"/>
                    <a:pt x="52008" y="109411"/>
                    <a:pt x="66675" y="114300"/>
                  </a:cubicBezTo>
                  <a:cubicBezTo>
                    <a:pt x="126957" y="104253"/>
                    <a:pt x="104512" y="104775"/>
                    <a:pt x="133350" y="104775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6572031" y="5522783"/>
              <a:ext cx="162144" cy="154598"/>
            </a:xfrm>
            <a:custGeom>
              <a:avLst/>
              <a:gdLst>
                <a:gd name="connsiteX0" fmla="*/ 9744 w 162144"/>
                <a:gd name="connsiteY0" fmla="*/ 68392 h 154598"/>
                <a:gd name="connsiteX1" fmla="*/ 124044 w 162144"/>
                <a:gd name="connsiteY1" fmla="*/ 58867 h 154598"/>
                <a:gd name="connsiteX2" fmla="*/ 133569 w 162144"/>
                <a:gd name="connsiteY2" fmla="*/ 30292 h 154598"/>
                <a:gd name="connsiteX3" fmla="*/ 104994 w 162144"/>
                <a:gd name="connsiteY3" fmla="*/ 1717 h 154598"/>
                <a:gd name="connsiteX4" fmla="*/ 9744 w 162144"/>
                <a:gd name="connsiteY4" fmla="*/ 11242 h 154598"/>
                <a:gd name="connsiteX5" fmla="*/ 9744 w 162144"/>
                <a:gd name="connsiteY5" fmla="*/ 144592 h 154598"/>
                <a:gd name="connsiteX6" fmla="*/ 104994 w 162144"/>
                <a:gd name="connsiteY6" fmla="*/ 154117 h 154598"/>
                <a:gd name="connsiteX7" fmla="*/ 162144 w 162144"/>
                <a:gd name="connsiteY7" fmla="*/ 125542 h 154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2144" h="154598">
                  <a:moveTo>
                    <a:pt x="9744" y="68392"/>
                  </a:moveTo>
                  <a:cubicBezTo>
                    <a:pt x="47844" y="65217"/>
                    <a:pt x="87503" y="70111"/>
                    <a:pt x="124044" y="58867"/>
                  </a:cubicBezTo>
                  <a:cubicBezTo>
                    <a:pt x="133640" y="55914"/>
                    <a:pt x="136744" y="39817"/>
                    <a:pt x="133569" y="30292"/>
                  </a:cubicBezTo>
                  <a:cubicBezTo>
                    <a:pt x="129309" y="17513"/>
                    <a:pt x="114519" y="11242"/>
                    <a:pt x="104994" y="1717"/>
                  </a:cubicBezTo>
                  <a:cubicBezTo>
                    <a:pt x="73244" y="4892"/>
                    <a:pt x="34440" y="-8964"/>
                    <a:pt x="9744" y="11242"/>
                  </a:cubicBezTo>
                  <a:cubicBezTo>
                    <a:pt x="6088" y="14234"/>
                    <a:pt x="-10224" y="131885"/>
                    <a:pt x="9744" y="144592"/>
                  </a:cubicBezTo>
                  <a:cubicBezTo>
                    <a:pt x="36664" y="161723"/>
                    <a:pt x="73244" y="150942"/>
                    <a:pt x="104994" y="154117"/>
                  </a:cubicBezTo>
                  <a:cubicBezTo>
                    <a:pt x="151806" y="142414"/>
                    <a:pt x="133837" y="153849"/>
                    <a:pt x="162144" y="125542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6781800" y="5512297"/>
              <a:ext cx="161925" cy="164603"/>
            </a:xfrm>
            <a:custGeom>
              <a:avLst/>
              <a:gdLst>
                <a:gd name="connsiteX0" fmla="*/ 19050 w 161925"/>
                <a:gd name="connsiteY0" fmla="*/ 164603 h 164603"/>
                <a:gd name="connsiteX1" fmla="*/ 9525 w 161925"/>
                <a:gd name="connsiteY1" fmla="*/ 78878 h 164603"/>
                <a:gd name="connsiteX2" fmla="*/ 0 w 161925"/>
                <a:gd name="connsiteY2" fmla="*/ 2678 h 164603"/>
                <a:gd name="connsiteX3" fmla="*/ 9525 w 161925"/>
                <a:gd name="connsiteY3" fmla="*/ 40778 h 164603"/>
                <a:gd name="connsiteX4" fmla="*/ 38100 w 161925"/>
                <a:gd name="connsiteY4" fmla="*/ 21728 h 164603"/>
                <a:gd name="connsiteX5" fmla="*/ 95250 w 161925"/>
                <a:gd name="connsiteY5" fmla="*/ 2678 h 164603"/>
                <a:gd name="connsiteX6" fmla="*/ 161925 w 161925"/>
                <a:gd name="connsiteY6" fmla="*/ 21728 h 164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925" h="164603">
                  <a:moveTo>
                    <a:pt x="19050" y="164603"/>
                  </a:moveTo>
                  <a:cubicBezTo>
                    <a:pt x="15875" y="136028"/>
                    <a:pt x="12884" y="107432"/>
                    <a:pt x="9525" y="78878"/>
                  </a:cubicBezTo>
                  <a:cubicBezTo>
                    <a:pt x="6534" y="53456"/>
                    <a:pt x="0" y="28276"/>
                    <a:pt x="0" y="2678"/>
                  </a:cubicBezTo>
                  <a:cubicBezTo>
                    <a:pt x="0" y="-10413"/>
                    <a:pt x="6350" y="28078"/>
                    <a:pt x="9525" y="40778"/>
                  </a:cubicBezTo>
                  <a:cubicBezTo>
                    <a:pt x="19050" y="34428"/>
                    <a:pt x="27639" y="26377"/>
                    <a:pt x="38100" y="21728"/>
                  </a:cubicBezTo>
                  <a:cubicBezTo>
                    <a:pt x="56450" y="13573"/>
                    <a:pt x="95250" y="2678"/>
                    <a:pt x="95250" y="2678"/>
                  </a:cubicBezTo>
                  <a:cubicBezTo>
                    <a:pt x="149837" y="13595"/>
                    <a:pt x="128395" y="4963"/>
                    <a:pt x="161925" y="21728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79" name="Freeform 78"/>
          <p:cNvSpPr/>
          <p:nvPr/>
        </p:nvSpPr>
        <p:spPr>
          <a:xfrm>
            <a:off x="4686252" y="6537913"/>
            <a:ext cx="2066925" cy="72527"/>
          </a:xfrm>
          <a:custGeom>
            <a:avLst/>
            <a:gdLst>
              <a:gd name="connsiteX0" fmla="*/ 0 w 2066925"/>
              <a:gd name="connsiteY0" fmla="*/ 24902 h 72527"/>
              <a:gd name="connsiteX1" fmla="*/ 209550 w 2066925"/>
              <a:gd name="connsiteY1" fmla="*/ 15377 h 72527"/>
              <a:gd name="connsiteX2" fmla="*/ 266700 w 2066925"/>
              <a:gd name="connsiteY2" fmla="*/ 43952 h 72527"/>
              <a:gd name="connsiteX3" fmla="*/ 304800 w 2066925"/>
              <a:gd name="connsiteY3" fmla="*/ 53477 h 72527"/>
              <a:gd name="connsiteX4" fmla="*/ 495300 w 2066925"/>
              <a:gd name="connsiteY4" fmla="*/ 53477 h 72527"/>
              <a:gd name="connsiteX5" fmla="*/ 533400 w 2066925"/>
              <a:gd name="connsiteY5" fmla="*/ 72527 h 72527"/>
              <a:gd name="connsiteX6" fmla="*/ 590550 w 2066925"/>
              <a:gd name="connsiteY6" fmla="*/ 63002 h 72527"/>
              <a:gd name="connsiteX7" fmla="*/ 666750 w 2066925"/>
              <a:gd name="connsiteY7" fmla="*/ 34427 h 72527"/>
              <a:gd name="connsiteX8" fmla="*/ 809625 w 2066925"/>
              <a:gd name="connsiteY8" fmla="*/ 15377 h 72527"/>
              <a:gd name="connsiteX9" fmla="*/ 1400175 w 2066925"/>
              <a:gd name="connsiteY9" fmla="*/ 5852 h 72527"/>
              <a:gd name="connsiteX10" fmla="*/ 1638300 w 2066925"/>
              <a:gd name="connsiteY10" fmla="*/ 24902 h 72527"/>
              <a:gd name="connsiteX11" fmla="*/ 1666875 w 2066925"/>
              <a:gd name="connsiteY11" fmla="*/ 34427 h 72527"/>
              <a:gd name="connsiteX12" fmla="*/ 1685925 w 2066925"/>
              <a:gd name="connsiteY12" fmla="*/ 63002 h 72527"/>
              <a:gd name="connsiteX13" fmla="*/ 1847850 w 2066925"/>
              <a:gd name="connsiteY13" fmla="*/ 34427 h 72527"/>
              <a:gd name="connsiteX14" fmla="*/ 1876425 w 2066925"/>
              <a:gd name="connsiteY14" fmla="*/ 24902 h 72527"/>
              <a:gd name="connsiteX15" fmla="*/ 1924050 w 2066925"/>
              <a:gd name="connsiteY15" fmla="*/ 15377 h 72527"/>
              <a:gd name="connsiteX16" fmla="*/ 2066925 w 2066925"/>
              <a:gd name="connsiteY16" fmla="*/ 24902 h 7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66925" h="72527">
                <a:moveTo>
                  <a:pt x="0" y="24902"/>
                </a:moveTo>
                <a:cubicBezTo>
                  <a:pt x="93165" y="-12364"/>
                  <a:pt x="45297" y="-1048"/>
                  <a:pt x="209550" y="15377"/>
                </a:cubicBezTo>
                <a:cubicBezTo>
                  <a:pt x="244451" y="18867"/>
                  <a:pt x="234941" y="30341"/>
                  <a:pt x="266700" y="43952"/>
                </a:cubicBezTo>
                <a:cubicBezTo>
                  <a:pt x="278732" y="49109"/>
                  <a:pt x="292100" y="50302"/>
                  <a:pt x="304800" y="53477"/>
                </a:cubicBezTo>
                <a:cubicBezTo>
                  <a:pt x="383498" y="46323"/>
                  <a:pt x="419574" y="36002"/>
                  <a:pt x="495300" y="53477"/>
                </a:cubicBezTo>
                <a:cubicBezTo>
                  <a:pt x="509135" y="56670"/>
                  <a:pt x="520700" y="66177"/>
                  <a:pt x="533400" y="72527"/>
                </a:cubicBezTo>
                <a:cubicBezTo>
                  <a:pt x="552450" y="69352"/>
                  <a:pt x="571918" y="68084"/>
                  <a:pt x="590550" y="63002"/>
                </a:cubicBezTo>
                <a:cubicBezTo>
                  <a:pt x="595959" y="61527"/>
                  <a:pt x="652219" y="36849"/>
                  <a:pt x="666750" y="34427"/>
                </a:cubicBezTo>
                <a:cubicBezTo>
                  <a:pt x="714143" y="26528"/>
                  <a:pt x="761615" y="17248"/>
                  <a:pt x="809625" y="15377"/>
                </a:cubicBezTo>
                <a:cubicBezTo>
                  <a:pt x="1006351" y="7712"/>
                  <a:pt x="1203325" y="9027"/>
                  <a:pt x="1400175" y="5852"/>
                </a:cubicBezTo>
                <a:cubicBezTo>
                  <a:pt x="1479550" y="12202"/>
                  <a:pt x="1559125" y="16419"/>
                  <a:pt x="1638300" y="24902"/>
                </a:cubicBezTo>
                <a:cubicBezTo>
                  <a:pt x="1648283" y="25972"/>
                  <a:pt x="1659035" y="28155"/>
                  <a:pt x="1666875" y="34427"/>
                </a:cubicBezTo>
                <a:cubicBezTo>
                  <a:pt x="1675814" y="41578"/>
                  <a:pt x="1679575" y="53477"/>
                  <a:pt x="1685925" y="63002"/>
                </a:cubicBezTo>
                <a:cubicBezTo>
                  <a:pt x="1857858" y="20019"/>
                  <a:pt x="1661606" y="65468"/>
                  <a:pt x="1847850" y="34427"/>
                </a:cubicBezTo>
                <a:cubicBezTo>
                  <a:pt x="1857754" y="32776"/>
                  <a:pt x="1866685" y="27337"/>
                  <a:pt x="1876425" y="24902"/>
                </a:cubicBezTo>
                <a:cubicBezTo>
                  <a:pt x="1892131" y="20975"/>
                  <a:pt x="1908175" y="18552"/>
                  <a:pt x="1924050" y="15377"/>
                </a:cubicBezTo>
                <a:cubicBezTo>
                  <a:pt x="2060567" y="25128"/>
                  <a:pt x="2012837" y="24902"/>
                  <a:pt x="2066925" y="24902"/>
                </a:cubicBezTo>
              </a:path>
            </a:pathLst>
          </a:custGeom>
          <a:solidFill>
            <a:srgbClr val="CDE7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81" name="Group 80"/>
          <p:cNvGrpSpPr/>
          <p:nvPr/>
        </p:nvGrpSpPr>
        <p:grpSpPr>
          <a:xfrm>
            <a:off x="5684284" y="6550103"/>
            <a:ext cx="790575" cy="295756"/>
            <a:chOff x="6153150" y="5381625"/>
            <a:chExt cx="790575" cy="295756"/>
          </a:xfrm>
        </p:grpSpPr>
        <p:sp>
          <p:nvSpPr>
            <p:cNvPr id="84" name="Freeform 83"/>
            <p:cNvSpPr/>
            <p:nvPr/>
          </p:nvSpPr>
          <p:spPr>
            <a:xfrm>
              <a:off x="6153150" y="5381625"/>
              <a:ext cx="115047" cy="285750"/>
            </a:xfrm>
            <a:custGeom>
              <a:avLst/>
              <a:gdLst>
                <a:gd name="connsiteX0" fmla="*/ 19050 w 115047"/>
                <a:gd name="connsiteY0" fmla="*/ 0 h 285750"/>
                <a:gd name="connsiteX1" fmla="*/ 57150 w 115047"/>
                <a:gd name="connsiteY1" fmla="*/ 266700 h 285750"/>
                <a:gd name="connsiteX2" fmla="*/ 85725 w 115047"/>
                <a:gd name="connsiteY2" fmla="*/ 285750 h 285750"/>
                <a:gd name="connsiteX3" fmla="*/ 114300 w 115047"/>
                <a:gd name="connsiteY3" fmla="*/ 257175 h 285750"/>
                <a:gd name="connsiteX4" fmla="*/ 85725 w 115047"/>
                <a:gd name="connsiteY4" fmla="*/ 142875 h 285750"/>
                <a:gd name="connsiteX5" fmla="*/ 0 w 115047"/>
                <a:gd name="connsiteY5" fmla="*/ 1333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047" h="285750">
                  <a:moveTo>
                    <a:pt x="19050" y="0"/>
                  </a:moveTo>
                  <a:cubicBezTo>
                    <a:pt x="34855" y="426741"/>
                    <a:pt x="-53498" y="211376"/>
                    <a:pt x="57150" y="266700"/>
                  </a:cubicBezTo>
                  <a:cubicBezTo>
                    <a:pt x="67389" y="271820"/>
                    <a:pt x="76200" y="279400"/>
                    <a:pt x="85725" y="285750"/>
                  </a:cubicBezTo>
                  <a:cubicBezTo>
                    <a:pt x="95250" y="276225"/>
                    <a:pt x="111890" y="270428"/>
                    <a:pt x="114300" y="257175"/>
                  </a:cubicBezTo>
                  <a:cubicBezTo>
                    <a:pt x="117996" y="236848"/>
                    <a:pt x="107912" y="165062"/>
                    <a:pt x="85725" y="142875"/>
                  </a:cubicBezTo>
                  <a:cubicBezTo>
                    <a:pt x="70176" y="127326"/>
                    <a:pt x="8185" y="133350"/>
                    <a:pt x="0" y="13335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5" name="Freeform 84"/>
            <p:cNvSpPr/>
            <p:nvPr/>
          </p:nvSpPr>
          <p:spPr>
            <a:xfrm>
              <a:off x="6353175" y="5524500"/>
              <a:ext cx="133350" cy="114300"/>
            </a:xfrm>
            <a:custGeom>
              <a:avLst/>
              <a:gdLst>
                <a:gd name="connsiteX0" fmla="*/ 9525 w 133350"/>
                <a:gd name="connsiteY0" fmla="*/ 47625 h 114300"/>
                <a:gd name="connsiteX1" fmla="*/ 114300 w 133350"/>
                <a:gd name="connsiteY1" fmla="*/ 38100 h 114300"/>
                <a:gd name="connsiteX2" fmla="*/ 104775 w 133350"/>
                <a:gd name="connsiteY2" fmla="*/ 9525 h 114300"/>
                <a:gd name="connsiteX3" fmla="*/ 76200 w 133350"/>
                <a:gd name="connsiteY3" fmla="*/ 0 h 114300"/>
                <a:gd name="connsiteX4" fmla="*/ 9525 w 133350"/>
                <a:gd name="connsiteY4" fmla="*/ 9525 h 114300"/>
                <a:gd name="connsiteX5" fmla="*/ 0 w 133350"/>
                <a:gd name="connsiteY5" fmla="*/ 38100 h 114300"/>
                <a:gd name="connsiteX6" fmla="*/ 9525 w 133350"/>
                <a:gd name="connsiteY6" fmla="*/ 85725 h 114300"/>
                <a:gd name="connsiteX7" fmla="*/ 66675 w 133350"/>
                <a:gd name="connsiteY7" fmla="*/ 114300 h 114300"/>
                <a:gd name="connsiteX8" fmla="*/ 133350 w 133350"/>
                <a:gd name="connsiteY8" fmla="*/ 10477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350" h="114300">
                  <a:moveTo>
                    <a:pt x="9525" y="47625"/>
                  </a:moveTo>
                  <a:cubicBezTo>
                    <a:pt x="44450" y="44450"/>
                    <a:pt x="81739" y="51124"/>
                    <a:pt x="114300" y="38100"/>
                  </a:cubicBezTo>
                  <a:cubicBezTo>
                    <a:pt x="123622" y="34371"/>
                    <a:pt x="111875" y="16625"/>
                    <a:pt x="104775" y="9525"/>
                  </a:cubicBezTo>
                  <a:cubicBezTo>
                    <a:pt x="97675" y="2425"/>
                    <a:pt x="85725" y="3175"/>
                    <a:pt x="76200" y="0"/>
                  </a:cubicBezTo>
                  <a:cubicBezTo>
                    <a:pt x="53975" y="3175"/>
                    <a:pt x="29605" y="-515"/>
                    <a:pt x="9525" y="9525"/>
                  </a:cubicBezTo>
                  <a:cubicBezTo>
                    <a:pt x="545" y="14015"/>
                    <a:pt x="0" y="28060"/>
                    <a:pt x="0" y="38100"/>
                  </a:cubicBezTo>
                  <a:cubicBezTo>
                    <a:pt x="0" y="54289"/>
                    <a:pt x="1493" y="71669"/>
                    <a:pt x="9525" y="85725"/>
                  </a:cubicBezTo>
                  <a:cubicBezTo>
                    <a:pt x="18214" y="100931"/>
                    <a:pt x="52008" y="109411"/>
                    <a:pt x="66675" y="114300"/>
                  </a:cubicBezTo>
                  <a:cubicBezTo>
                    <a:pt x="126957" y="104253"/>
                    <a:pt x="104512" y="104775"/>
                    <a:pt x="133350" y="104775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7" name="Freeform 86"/>
            <p:cNvSpPr/>
            <p:nvPr/>
          </p:nvSpPr>
          <p:spPr>
            <a:xfrm>
              <a:off x="6572031" y="5522783"/>
              <a:ext cx="162144" cy="154598"/>
            </a:xfrm>
            <a:custGeom>
              <a:avLst/>
              <a:gdLst>
                <a:gd name="connsiteX0" fmla="*/ 9744 w 162144"/>
                <a:gd name="connsiteY0" fmla="*/ 68392 h 154598"/>
                <a:gd name="connsiteX1" fmla="*/ 124044 w 162144"/>
                <a:gd name="connsiteY1" fmla="*/ 58867 h 154598"/>
                <a:gd name="connsiteX2" fmla="*/ 133569 w 162144"/>
                <a:gd name="connsiteY2" fmla="*/ 30292 h 154598"/>
                <a:gd name="connsiteX3" fmla="*/ 104994 w 162144"/>
                <a:gd name="connsiteY3" fmla="*/ 1717 h 154598"/>
                <a:gd name="connsiteX4" fmla="*/ 9744 w 162144"/>
                <a:gd name="connsiteY4" fmla="*/ 11242 h 154598"/>
                <a:gd name="connsiteX5" fmla="*/ 9744 w 162144"/>
                <a:gd name="connsiteY5" fmla="*/ 144592 h 154598"/>
                <a:gd name="connsiteX6" fmla="*/ 104994 w 162144"/>
                <a:gd name="connsiteY6" fmla="*/ 154117 h 154598"/>
                <a:gd name="connsiteX7" fmla="*/ 162144 w 162144"/>
                <a:gd name="connsiteY7" fmla="*/ 125542 h 154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2144" h="154598">
                  <a:moveTo>
                    <a:pt x="9744" y="68392"/>
                  </a:moveTo>
                  <a:cubicBezTo>
                    <a:pt x="47844" y="65217"/>
                    <a:pt x="87503" y="70111"/>
                    <a:pt x="124044" y="58867"/>
                  </a:cubicBezTo>
                  <a:cubicBezTo>
                    <a:pt x="133640" y="55914"/>
                    <a:pt x="136744" y="39817"/>
                    <a:pt x="133569" y="30292"/>
                  </a:cubicBezTo>
                  <a:cubicBezTo>
                    <a:pt x="129309" y="17513"/>
                    <a:pt x="114519" y="11242"/>
                    <a:pt x="104994" y="1717"/>
                  </a:cubicBezTo>
                  <a:cubicBezTo>
                    <a:pt x="73244" y="4892"/>
                    <a:pt x="34440" y="-8964"/>
                    <a:pt x="9744" y="11242"/>
                  </a:cubicBezTo>
                  <a:cubicBezTo>
                    <a:pt x="6088" y="14234"/>
                    <a:pt x="-10224" y="131885"/>
                    <a:pt x="9744" y="144592"/>
                  </a:cubicBezTo>
                  <a:cubicBezTo>
                    <a:pt x="36664" y="161723"/>
                    <a:pt x="73244" y="150942"/>
                    <a:pt x="104994" y="154117"/>
                  </a:cubicBezTo>
                  <a:cubicBezTo>
                    <a:pt x="151806" y="142414"/>
                    <a:pt x="133837" y="153849"/>
                    <a:pt x="162144" y="125542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8" name="Freeform 87"/>
            <p:cNvSpPr/>
            <p:nvPr/>
          </p:nvSpPr>
          <p:spPr>
            <a:xfrm>
              <a:off x="6781800" y="5512297"/>
              <a:ext cx="161925" cy="164603"/>
            </a:xfrm>
            <a:custGeom>
              <a:avLst/>
              <a:gdLst>
                <a:gd name="connsiteX0" fmla="*/ 19050 w 161925"/>
                <a:gd name="connsiteY0" fmla="*/ 164603 h 164603"/>
                <a:gd name="connsiteX1" fmla="*/ 9525 w 161925"/>
                <a:gd name="connsiteY1" fmla="*/ 78878 h 164603"/>
                <a:gd name="connsiteX2" fmla="*/ 0 w 161925"/>
                <a:gd name="connsiteY2" fmla="*/ 2678 h 164603"/>
                <a:gd name="connsiteX3" fmla="*/ 9525 w 161925"/>
                <a:gd name="connsiteY3" fmla="*/ 40778 h 164603"/>
                <a:gd name="connsiteX4" fmla="*/ 38100 w 161925"/>
                <a:gd name="connsiteY4" fmla="*/ 21728 h 164603"/>
                <a:gd name="connsiteX5" fmla="*/ 95250 w 161925"/>
                <a:gd name="connsiteY5" fmla="*/ 2678 h 164603"/>
                <a:gd name="connsiteX6" fmla="*/ 161925 w 161925"/>
                <a:gd name="connsiteY6" fmla="*/ 21728 h 164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925" h="164603">
                  <a:moveTo>
                    <a:pt x="19050" y="164603"/>
                  </a:moveTo>
                  <a:cubicBezTo>
                    <a:pt x="15875" y="136028"/>
                    <a:pt x="12884" y="107432"/>
                    <a:pt x="9525" y="78878"/>
                  </a:cubicBezTo>
                  <a:cubicBezTo>
                    <a:pt x="6534" y="53456"/>
                    <a:pt x="0" y="28276"/>
                    <a:pt x="0" y="2678"/>
                  </a:cubicBezTo>
                  <a:cubicBezTo>
                    <a:pt x="0" y="-10413"/>
                    <a:pt x="6350" y="28078"/>
                    <a:pt x="9525" y="40778"/>
                  </a:cubicBezTo>
                  <a:cubicBezTo>
                    <a:pt x="19050" y="34428"/>
                    <a:pt x="27639" y="26377"/>
                    <a:pt x="38100" y="21728"/>
                  </a:cubicBezTo>
                  <a:cubicBezTo>
                    <a:pt x="56450" y="13573"/>
                    <a:pt x="95250" y="2678"/>
                    <a:pt x="95250" y="2678"/>
                  </a:cubicBezTo>
                  <a:cubicBezTo>
                    <a:pt x="149837" y="13595"/>
                    <a:pt x="128395" y="4963"/>
                    <a:pt x="161925" y="21728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4534861" y="6619875"/>
            <a:ext cx="942975" cy="238125"/>
            <a:chOff x="4953000" y="5429250"/>
            <a:chExt cx="942975" cy="238125"/>
          </a:xfrm>
        </p:grpSpPr>
        <p:sp>
          <p:nvSpPr>
            <p:cNvPr id="90" name="Freeform 89"/>
            <p:cNvSpPr/>
            <p:nvPr/>
          </p:nvSpPr>
          <p:spPr>
            <a:xfrm>
              <a:off x="4953000" y="5429250"/>
              <a:ext cx="77374" cy="200572"/>
            </a:xfrm>
            <a:custGeom>
              <a:avLst/>
              <a:gdLst>
                <a:gd name="connsiteX0" fmla="*/ 0 w 77374"/>
                <a:gd name="connsiteY0" fmla="*/ 0 h 200572"/>
                <a:gd name="connsiteX1" fmla="*/ 9525 w 77374"/>
                <a:gd name="connsiteY1" fmla="*/ 180975 h 200572"/>
                <a:gd name="connsiteX2" fmla="*/ 76200 w 77374"/>
                <a:gd name="connsiteY2" fmla="*/ 190500 h 200572"/>
                <a:gd name="connsiteX3" fmla="*/ 76200 w 77374"/>
                <a:gd name="connsiteY3" fmla="*/ 180975 h 200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374" h="200572">
                  <a:moveTo>
                    <a:pt x="0" y="0"/>
                  </a:moveTo>
                  <a:cubicBezTo>
                    <a:pt x="3175" y="60325"/>
                    <a:pt x="-4467" y="122209"/>
                    <a:pt x="9525" y="180975"/>
                  </a:cubicBezTo>
                  <a:cubicBezTo>
                    <a:pt x="16739" y="211272"/>
                    <a:pt x="62345" y="199737"/>
                    <a:pt x="76200" y="190500"/>
                  </a:cubicBezTo>
                  <a:cubicBezTo>
                    <a:pt x="78842" y="188739"/>
                    <a:pt x="76200" y="184150"/>
                    <a:pt x="76200" y="180975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1" name="Freeform 90"/>
            <p:cNvSpPr/>
            <p:nvPr/>
          </p:nvSpPr>
          <p:spPr>
            <a:xfrm>
              <a:off x="5076737" y="5513007"/>
              <a:ext cx="150531" cy="125793"/>
            </a:xfrm>
            <a:custGeom>
              <a:avLst/>
              <a:gdLst>
                <a:gd name="connsiteX0" fmla="*/ 57238 w 150531"/>
                <a:gd name="connsiteY0" fmla="*/ 1968 h 125793"/>
                <a:gd name="connsiteX1" fmla="*/ 9613 w 150531"/>
                <a:gd name="connsiteY1" fmla="*/ 21018 h 125793"/>
                <a:gd name="connsiteX2" fmla="*/ 9613 w 150531"/>
                <a:gd name="connsiteY2" fmla="*/ 97218 h 125793"/>
                <a:gd name="connsiteX3" fmla="*/ 66763 w 150531"/>
                <a:gd name="connsiteY3" fmla="*/ 116268 h 125793"/>
                <a:gd name="connsiteX4" fmla="*/ 95338 w 150531"/>
                <a:gd name="connsiteY4" fmla="*/ 125793 h 125793"/>
                <a:gd name="connsiteX5" fmla="*/ 123913 w 150531"/>
                <a:gd name="connsiteY5" fmla="*/ 11493 h 125793"/>
                <a:gd name="connsiteX6" fmla="*/ 85813 w 150531"/>
                <a:gd name="connsiteY6" fmla="*/ 1968 h 125793"/>
                <a:gd name="connsiteX7" fmla="*/ 57238 w 150531"/>
                <a:gd name="connsiteY7" fmla="*/ 1968 h 125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531" h="125793">
                  <a:moveTo>
                    <a:pt x="57238" y="1968"/>
                  </a:moveTo>
                  <a:cubicBezTo>
                    <a:pt x="44538" y="5143"/>
                    <a:pt x="22748" y="10072"/>
                    <a:pt x="9613" y="21018"/>
                  </a:cubicBezTo>
                  <a:cubicBezTo>
                    <a:pt x="-6786" y="34684"/>
                    <a:pt x="948" y="88553"/>
                    <a:pt x="9613" y="97218"/>
                  </a:cubicBezTo>
                  <a:cubicBezTo>
                    <a:pt x="23812" y="111417"/>
                    <a:pt x="47713" y="109918"/>
                    <a:pt x="66763" y="116268"/>
                  </a:cubicBezTo>
                  <a:lnTo>
                    <a:pt x="95338" y="125793"/>
                  </a:lnTo>
                  <a:cubicBezTo>
                    <a:pt x="154485" y="111006"/>
                    <a:pt x="169381" y="120616"/>
                    <a:pt x="123913" y="11493"/>
                  </a:cubicBezTo>
                  <a:cubicBezTo>
                    <a:pt x="118878" y="-591"/>
                    <a:pt x="98850" y="3153"/>
                    <a:pt x="85813" y="1968"/>
                  </a:cubicBezTo>
                  <a:cubicBezTo>
                    <a:pt x="63679" y="-44"/>
                    <a:pt x="69938" y="-1207"/>
                    <a:pt x="57238" y="1968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2" name="Freeform 91"/>
            <p:cNvSpPr/>
            <p:nvPr/>
          </p:nvSpPr>
          <p:spPr>
            <a:xfrm>
              <a:off x="5295900" y="5476875"/>
              <a:ext cx="143509" cy="178148"/>
            </a:xfrm>
            <a:custGeom>
              <a:avLst/>
              <a:gdLst>
                <a:gd name="connsiteX0" fmla="*/ 0 w 143509"/>
                <a:gd name="connsiteY0" fmla="*/ 38100 h 178148"/>
                <a:gd name="connsiteX1" fmla="*/ 47625 w 143509"/>
                <a:gd name="connsiteY1" fmla="*/ 114300 h 178148"/>
                <a:gd name="connsiteX2" fmla="*/ 76200 w 143509"/>
                <a:gd name="connsiteY2" fmla="*/ 142875 h 178148"/>
                <a:gd name="connsiteX3" fmla="*/ 114300 w 143509"/>
                <a:gd name="connsiteY3" fmla="*/ 161925 h 178148"/>
                <a:gd name="connsiteX4" fmla="*/ 123825 w 143509"/>
                <a:gd name="connsiteY4" fmla="*/ 114300 h 178148"/>
                <a:gd name="connsiteX5" fmla="*/ 142875 w 143509"/>
                <a:gd name="connsiteY5" fmla="*/ 0 h 178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509" h="178148">
                  <a:moveTo>
                    <a:pt x="0" y="38100"/>
                  </a:moveTo>
                  <a:cubicBezTo>
                    <a:pt x="3983" y="44739"/>
                    <a:pt x="37154" y="101735"/>
                    <a:pt x="47625" y="114300"/>
                  </a:cubicBezTo>
                  <a:cubicBezTo>
                    <a:pt x="56249" y="124648"/>
                    <a:pt x="66675" y="133350"/>
                    <a:pt x="76200" y="142875"/>
                  </a:cubicBezTo>
                  <a:cubicBezTo>
                    <a:pt x="79022" y="151342"/>
                    <a:pt x="86078" y="204258"/>
                    <a:pt x="114300" y="161925"/>
                  </a:cubicBezTo>
                  <a:cubicBezTo>
                    <a:pt x="123280" y="148455"/>
                    <a:pt x="119565" y="129919"/>
                    <a:pt x="123825" y="114300"/>
                  </a:cubicBezTo>
                  <a:cubicBezTo>
                    <a:pt x="148899" y="22361"/>
                    <a:pt x="142875" y="93089"/>
                    <a:pt x="142875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3" name="Freeform 92"/>
            <p:cNvSpPr/>
            <p:nvPr/>
          </p:nvSpPr>
          <p:spPr>
            <a:xfrm>
              <a:off x="5543550" y="5486400"/>
              <a:ext cx="142875" cy="171450"/>
            </a:xfrm>
            <a:custGeom>
              <a:avLst/>
              <a:gdLst>
                <a:gd name="connsiteX0" fmla="*/ 0 w 142875"/>
                <a:gd name="connsiteY0" fmla="*/ 114300 h 171450"/>
                <a:gd name="connsiteX1" fmla="*/ 57150 w 142875"/>
                <a:gd name="connsiteY1" fmla="*/ 85725 h 171450"/>
                <a:gd name="connsiteX2" fmla="*/ 114300 w 142875"/>
                <a:gd name="connsiteY2" fmla="*/ 57150 h 171450"/>
                <a:gd name="connsiteX3" fmla="*/ 133350 w 142875"/>
                <a:gd name="connsiteY3" fmla="*/ 19050 h 171450"/>
                <a:gd name="connsiteX4" fmla="*/ 76200 w 142875"/>
                <a:gd name="connsiteY4" fmla="*/ 0 h 171450"/>
                <a:gd name="connsiteX5" fmla="*/ 28575 w 142875"/>
                <a:gd name="connsiteY5" fmla="*/ 9525 h 171450"/>
                <a:gd name="connsiteX6" fmla="*/ 19050 w 142875"/>
                <a:gd name="connsiteY6" fmla="*/ 38100 h 171450"/>
                <a:gd name="connsiteX7" fmla="*/ 57150 w 142875"/>
                <a:gd name="connsiteY7" fmla="*/ 171450 h 171450"/>
                <a:gd name="connsiteX8" fmla="*/ 142875 w 142875"/>
                <a:gd name="connsiteY8" fmla="*/ 1619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875" h="171450">
                  <a:moveTo>
                    <a:pt x="0" y="114300"/>
                  </a:moveTo>
                  <a:cubicBezTo>
                    <a:pt x="19050" y="104775"/>
                    <a:pt x="38532" y="96068"/>
                    <a:pt x="57150" y="85725"/>
                  </a:cubicBezTo>
                  <a:cubicBezTo>
                    <a:pt x="112543" y="54951"/>
                    <a:pt x="58670" y="75693"/>
                    <a:pt x="114300" y="57150"/>
                  </a:cubicBezTo>
                  <a:cubicBezTo>
                    <a:pt x="120650" y="44450"/>
                    <a:pt x="141226" y="30864"/>
                    <a:pt x="133350" y="19050"/>
                  </a:cubicBezTo>
                  <a:cubicBezTo>
                    <a:pt x="122211" y="2342"/>
                    <a:pt x="76200" y="0"/>
                    <a:pt x="76200" y="0"/>
                  </a:cubicBezTo>
                  <a:cubicBezTo>
                    <a:pt x="60325" y="3175"/>
                    <a:pt x="42045" y="545"/>
                    <a:pt x="28575" y="9525"/>
                  </a:cubicBezTo>
                  <a:cubicBezTo>
                    <a:pt x="20221" y="15094"/>
                    <a:pt x="19050" y="28060"/>
                    <a:pt x="19050" y="38100"/>
                  </a:cubicBezTo>
                  <a:cubicBezTo>
                    <a:pt x="19050" y="168504"/>
                    <a:pt x="-8201" y="149666"/>
                    <a:pt x="57150" y="171450"/>
                  </a:cubicBezTo>
                  <a:lnTo>
                    <a:pt x="142875" y="161925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4" name="Freeform 93"/>
            <p:cNvSpPr/>
            <p:nvPr/>
          </p:nvSpPr>
          <p:spPr>
            <a:xfrm>
              <a:off x="5772015" y="5457825"/>
              <a:ext cx="123960" cy="209550"/>
            </a:xfrm>
            <a:custGeom>
              <a:avLst/>
              <a:gdLst>
                <a:gd name="connsiteX0" fmla="*/ 123960 w 123960"/>
                <a:gd name="connsiteY0" fmla="*/ 38100 h 209550"/>
                <a:gd name="connsiteX1" fmla="*/ 47760 w 123960"/>
                <a:gd name="connsiteY1" fmla="*/ 0 h 209550"/>
                <a:gd name="connsiteX2" fmla="*/ 19185 w 123960"/>
                <a:gd name="connsiteY2" fmla="*/ 9525 h 209550"/>
                <a:gd name="connsiteX3" fmla="*/ 9660 w 123960"/>
                <a:gd name="connsiteY3" fmla="*/ 38100 h 209550"/>
                <a:gd name="connsiteX4" fmla="*/ 66810 w 123960"/>
                <a:gd name="connsiteY4" fmla="*/ 76200 h 209550"/>
                <a:gd name="connsiteX5" fmla="*/ 76335 w 123960"/>
                <a:gd name="connsiteY5" fmla="*/ 104775 h 209550"/>
                <a:gd name="connsiteX6" fmla="*/ 104910 w 123960"/>
                <a:gd name="connsiteY6" fmla="*/ 114300 h 209550"/>
                <a:gd name="connsiteX7" fmla="*/ 66810 w 123960"/>
                <a:gd name="connsiteY7" fmla="*/ 209550 h 209550"/>
                <a:gd name="connsiteX8" fmla="*/ 135 w 123960"/>
                <a:gd name="connsiteY8" fmla="*/ 180975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3960" h="209550">
                  <a:moveTo>
                    <a:pt x="123960" y="38100"/>
                  </a:moveTo>
                  <a:cubicBezTo>
                    <a:pt x="114989" y="32718"/>
                    <a:pt x="68266" y="0"/>
                    <a:pt x="47760" y="0"/>
                  </a:cubicBezTo>
                  <a:cubicBezTo>
                    <a:pt x="37720" y="0"/>
                    <a:pt x="28710" y="6350"/>
                    <a:pt x="19185" y="9525"/>
                  </a:cubicBezTo>
                  <a:cubicBezTo>
                    <a:pt x="16010" y="19050"/>
                    <a:pt x="3824" y="29930"/>
                    <a:pt x="9660" y="38100"/>
                  </a:cubicBezTo>
                  <a:cubicBezTo>
                    <a:pt x="22968" y="56731"/>
                    <a:pt x="66810" y="76200"/>
                    <a:pt x="66810" y="76200"/>
                  </a:cubicBezTo>
                  <a:cubicBezTo>
                    <a:pt x="69985" y="85725"/>
                    <a:pt x="69235" y="97675"/>
                    <a:pt x="76335" y="104775"/>
                  </a:cubicBezTo>
                  <a:cubicBezTo>
                    <a:pt x="83435" y="111875"/>
                    <a:pt x="102941" y="104455"/>
                    <a:pt x="104910" y="114300"/>
                  </a:cubicBezTo>
                  <a:cubicBezTo>
                    <a:pt x="122190" y="200699"/>
                    <a:pt x="112913" y="194182"/>
                    <a:pt x="66810" y="209550"/>
                  </a:cubicBezTo>
                  <a:cubicBezTo>
                    <a:pt x="-6151" y="199127"/>
                    <a:pt x="135" y="222476"/>
                    <a:pt x="135" y="180975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1919024" y="6013438"/>
            <a:ext cx="675964" cy="191070"/>
            <a:chOff x="4953000" y="5429250"/>
            <a:chExt cx="942975" cy="238125"/>
          </a:xfrm>
        </p:grpSpPr>
        <p:sp>
          <p:nvSpPr>
            <p:cNvPr id="96" name="Freeform 95"/>
            <p:cNvSpPr/>
            <p:nvPr/>
          </p:nvSpPr>
          <p:spPr>
            <a:xfrm>
              <a:off x="4953000" y="5429250"/>
              <a:ext cx="77374" cy="200572"/>
            </a:xfrm>
            <a:custGeom>
              <a:avLst/>
              <a:gdLst>
                <a:gd name="connsiteX0" fmla="*/ 0 w 77374"/>
                <a:gd name="connsiteY0" fmla="*/ 0 h 200572"/>
                <a:gd name="connsiteX1" fmla="*/ 9525 w 77374"/>
                <a:gd name="connsiteY1" fmla="*/ 180975 h 200572"/>
                <a:gd name="connsiteX2" fmla="*/ 76200 w 77374"/>
                <a:gd name="connsiteY2" fmla="*/ 190500 h 200572"/>
                <a:gd name="connsiteX3" fmla="*/ 76200 w 77374"/>
                <a:gd name="connsiteY3" fmla="*/ 180975 h 200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374" h="200572">
                  <a:moveTo>
                    <a:pt x="0" y="0"/>
                  </a:moveTo>
                  <a:cubicBezTo>
                    <a:pt x="3175" y="60325"/>
                    <a:pt x="-4467" y="122209"/>
                    <a:pt x="9525" y="180975"/>
                  </a:cubicBezTo>
                  <a:cubicBezTo>
                    <a:pt x="16739" y="211272"/>
                    <a:pt x="62345" y="199737"/>
                    <a:pt x="76200" y="190500"/>
                  </a:cubicBezTo>
                  <a:cubicBezTo>
                    <a:pt x="78842" y="188739"/>
                    <a:pt x="76200" y="184150"/>
                    <a:pt x="76200" y="180975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5076737" y="5513007"/>
              <a:ext cx="150531" cy="125793"/>
            </a:xfrm>
            <a:custGeom>
              <a:avLst/>
              <a:gdLst>
                <a:gd name="connsiteX0" fmla="*/ 57238 w 150531"/>
                <a:gd name="connsiteY0" fmla="*/ 1968 h 125793"/>
                <a:gd name="connsiteX1" fmla="*/ 9613 w 150531"/>
                <a:gd name="connsiteY1" fmla="*/ 21018 h 125793"/>
                <a:gd name="connsiteX2" fmla="*/ 9613 w 150531"/>
                <a:gd name="connsiteY2" fmla="*/ 97218 h 125793"/>
                <a:gd name="connsiteX3" fmla="*/ 66763 w 150531"/>
                <a:gd name="connsiteY3" fmla="*/ 116268 h 125793"/>
                <a:gd name="connsiteX4" fmla="*/ 95338 w 150531"/>
                <a:gd name="connsiteY4" fmla="*/ 125793 h 125793"/>
                <a:gd name="connsiteX5" fmla="*/ 123913 w 150531"/>
                <a:gd name="connsiteY5" fmla="*/ 11493 h 125793"/>
                <a:gd name="connsiteX6" fmla="*/ 85813 w 150531"/>
                <a:gd name="connsiteY6" fmla="*/ 1968 h 125793"/>
                <a:gd name="connsiteX7" fmla="*/ 57238 w 150531"/>
                <a:gd name="connsiteY7" fmla="*/ 1968 h 125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531" h="125793">
                  <a:moveTo>
                    <a:pt x="57238" y="1968"/>
                  </a:moveTo>
                  <a:cubicBezTo>
                    <a:pt x="44538" y="5143"/>
                    <a:pt x="22748" y="10072"/>
                    <a:pt x="9613" y="21018"/>
                  </a:cubicBezTo>
                  <a:cubicBezTo>
                    <a:pt x="-6786" y="34684"/>
                    <a:pt x="948" y="88553"/>
                    <a:pt x="9613" y="97218"/>
                  </a:cubicBezTo>
                  <a:cubicBezTo>
                    <a:pt x="23812" y="111417"/>
                    <a:pt x="47713" y="109918"/>
                    <a:pt x="66763" y="116268"/>
                  </a:cubicBezTo>
                  <a:lnTo>
                    <a:pt x="95338" y="125793"/>
                  </a:lnTo>
                  <a:cubicBezTo>
                    <a:pt x="154485" y="111006"/>
                    <a:pt x="169381" y="120616"/>
                    <a:pt x="123913" y="11493"/>
                  </a:cubicBezTo>
                  <a:cubicBezTo>
                    <a:pt x="118878" y="-591"/>
                    <a:pt x="98850" y="3153"/>
                    <a:pt x="85813" y="1968"/>
                  </a:cubicBezTo>
                  <a:cubicBezTo>
                    <a:pt x="63679" y="-44"/>
                    <a:pt x="69938" y="-1207"/>
                    <a:pt x="57238" y="1968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8" name="Freeform 97"/>
            <p:cNvSpPr/>
            <p:nvPr/>
          </p:nvSpPr>
          <p:spPr>
            <a:xfrm>
              <a:off x="5295900" y="5476875"/>
              <a:ext cx="143509" cy="178148"/>
            </a:xfrm>
            <a:custGeom>
              <a:avLst/>
              <a:gdLst>
                <a:gd name="connsiteX0" fmla="*/ 0 w 143509"/>
                <a:gd name="connsiteY0" fmla="*/ 38100 h 178148"/>
                <a:gd name="connsiteX1" fmla="*/ 47625 w 143509"/>
                <a:gd name="connsiteY1" fmla="*/ 114300 h 178148"/>
                <a:gd name="connsiteX2" fmla="*/ 76200 w 143509"/>
                <a:gd name="connsiteY2" fmla="*/ 142875 h 178148"/>
                <a:gd name="connsiteX3" fmla="*/ 114300 w 143509"/>
                <a:gd name="connsiteY3" fmla="*/ 161925 h 178148"/>
                <a:gd name="connsiteX4" fmla="*/ 123825 w 143509"/>
                <a:gd name="connsiteY4" fmla="*/ 114300 h 178148"/>
                <a:gd name="connsiteX5" fmla="*/ 142875 w 143509"/>
                <a:gd name="connsiteY5" fmla="*/ 0 h 178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509" h="178148">
                  <a:moveTo>
                    <a:pt x="0" y="38100"/>
                  </a:moveTo>
                  <a:cubicBezTo>
                    <a:pt x="3983" y="44739"/>
                    <a:pt x="37154" y="101735"/>
                    <a:pt x="47625" y="114300"/>
                  </a:cubicBezTo>
                  <a:cubicBezTo>
                    <a:pt x="56249" y="124648"/>
                    <a:pt x="66675" y="133350"/>
                    <a:pt x="76200" y="142875"/>
                  </a:cubicBezTo>
                  <a:cubicBezTo>
                    <a:pt x="79022" y="151342"/>
                    <a:pt x="86078" y="204258"/>
                    <a:pt x="114300" y="161925"/>
                  </a:cubicBezTo>
                  <a:cubicBezTo>
                    <a:pt x="123280" y="148455"/>
                    <a:pt x="119565" y="129919"/>
                    <a:pt x="123825" y="114300"/>
                  </a:cubicBezTo>
                  <a:cubicBezTo>
                    <a:pt x="148899" y="22361"/>
                    <a:pt x="142875" y="93089"/>
                    <a:pt x="142875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9" name="Freeform 98"/>
            <p:cNvSpPr/>
            <p:nvPr/>
          </p:nvSpPr>
          <p:spPr>
            <a:xfrm>
              <a:off x="5543550" y="5486400"/>
              <a:ext cx="142875" cy="171450"/>
            </a:xfrm>
            <a:custGeom>
              <a:avLst/>
              <a:gdLst>
                <a:gd name="connsiteX0" fmla="*/ 0 w 142875"/>
                <a:gd name="connsiteY0" fmla="*/ 114300 h 171450"/>
                <a:gd name="connsiteX1" fmla="*/ 57150 w 142875"/>
                <a:gd name="connsiteY1" fmla="*/ 85725 h 171450"/>
                <a:gd name="connsiteX2" fmla="*/ 114300 w 142875"/>
                <a:gd name="connsiteY2" fmla="*/ 57150 h 171450"/>
                <a:gd name="connsiteX3" fmla="*/ 133350 w 142875"/>
                <a:gd name="connsiteY3" fmla="*/ 19050 h 171450"/>
                <a:gd name="connsiteX4" fmla="*/ 76200 w 142875"/>
                <a:gd name="connsiteY4" fmla="*/ 0 h 171450"/>
                <a:gd name="connsiteX5" fmla="*/ 28575 w 142875"/>
                <a:gd name="connsiteY5" fmla="*/ 9525 h 171450"/>
                <a:gd name="connsiteX6" fmla="*/ 19050 w 142875"/>
                <a:gd name="connsiteY6" fmla="*/ 38100 h 171450"/>
                <a:gd name="connsiteX7" fmla="*/ 57150 w 142875"/>
                <a:gd name="connsiteY7" fmla="*/ 171450 h 171450"/>
                <a:gd name="connsiteX8" fmla="*/ 142875 w 142875"/>
                <a:gd name="connsiteY8" fmla="*/ 1619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875" h="171450">
                  <a:moveTo>
                    <a:pt x="0" y="114300"/>
                  </a:moveTo>
                  <a:cubicBezTo>
                    <a:pt x="19050" y="104775"/>
                    <a:pt x="38532" y="96068"/>
                    <a:pt x="57150" y="85725"/>
                  </a:cubicBezTo>
                  <a:cubicBezTo>
                    <a:pt x="112543" y="54951"/>
                    <a:pt x="58670" y="75693"/>
                    <a:pt x="114300" y="57150"/>
                  </a:cubicBezTo>
                  <a:cubicBezTo>
                    <a:pt x="120650" y="44450"/>
                    <a:pt x="141226" y="30864"/>
                    <a:pt x="133350" y="19050"/>
                  </a:cubicBezTo>
                  <a:cubicBezTo>
                    <a:pt x="122211" y="2342"/>
                    <a:pt x="76200" y="0"/>
                    <a:pt x="76200" y="0"/>
                  </a:cubicBezTo>
                  <a:cubicBezTo>
                    <a:pt x="60325" y="3175"/>
                    <a:pt x="42045" y="545"/>
                    <a:pt x="28575" y="9525"/>
                  </a:cubicBezTo>
                  <a:cubicBezTo>
                    <a:pt x="20221" y="15094"/>
                    <a:pt x="19050" y="28060"/>
                    <a:pt x="19050" y="38100"/>
                  </a:cubicBezTo>
                  <a:cubicBezTo>
                    <a:pt x="19050" y="168504"/>
                    <a:pt x="-8201" y="149666"/>
                    <a:pt x="57150" y="171450"/>
                  </a:cubicBezTo>
                  <a:lnTo>
                    <a:pt x="142875" y="161925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00" name="Freeform 99"/>
            <p:cNvSpPr/>
            <p:nvPr/>
          </p:nvSpPr>
          <p:spPr>
            <a:xfrm>
              <a:off x="5772015" y="5457825"/>
              <a:ext cx="123960" cy="209550"/>
            </a:xfrm>
            <a:custGeom>
              <a:avLst/>
              <a:gdLst>
                <a:gd name="connsiteX0" fmla="*/ 123960 w 123960"/>
                <a:gd name="connsiteY0" fmla="*/ 38100 h 209550"/>
                <a:gd name="connsiteX1" fmla="*/ 47760 w 123960"/>
                <a:gd name="connsiteY1" fmla="*/ 0 h 209550"/>
                <a:gd name="connsiteX2" fmla="*/ 19185 w 123960"/>
                <a:gd name="connsiteY2" fmla="*/ 9525 h 209550"/>
                <a:gd name="connsiteX3" fmla="*/ 9660 w 123960"/>
                <a:gd name="connsiteY3" fmla="*/ 38100 h 209550"/>
                <a:gd name="connsiteX4" fmla="*/ 66810 w 123960"/>
                <a:gd name="connsiteY4" fmla="*/ 76200 h 209550"/>
                <a:gd name="connsiteX5" fmla="*/ 76335 w 123960"/>
                <a:gd name="connsiteY5" fmla="*/ 104775 h 209550"/>
                <a:gd name="connsiteX6" fmla="*/ 104910 w 123960"/>
                <a:gd name="connsiteY6" fmla="*/ 114300 h 209550"/>
                <a:gd name="connsiteX7" fmla="*/ 66810 w 123960"/>
                <a:gd name="connsiteY7" fmla="*/ 209550 h 209550"/>
                <a:gd name="connsiteX8" fmla="*/ 135 w 123960"/>
                <a:gd name="connsiteY8" fmla="*/ 180975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3960" h="209550">
                  <a:moveTo>
                    <a:pt x="123960" y="38100"/>
                  </a:moveTo>
                  <a:cubicBezTo>
                    <a:pt x="114989" y="32718"/>
                    <a:pt x="68266" y="0"/>
                    <a:pt x="47760" y="0"/>
                  </a:cubicBezTo>
                  <a:cubicBezTo>
                    <a:pt x="37720" y="0"/>
                    <a:pt x="28710" y="6350"/>
                    <a:pt x="19185" y="9525"/>
                  </a:cubicBezTo>
                  <a:cubicBezTo>
                    <a:pt x="16010" y="19050"/>
                    <a:pt x="3824" y="29930"/>
                    <a:pt x="9660" y="38100"/>
                  </a:cubicBezTo>
                  <a:cubicBezTo>
                    <a:pt x="22968" y="56731"/>
                    <a:pt x="66810" y="76200"/>
                    <a:pt x="66810" y="76200"/>
                  </a:cubicBezTo>
                  <a:cubicBezTo>
                    <a:pt x="69985" y="85725"/>
                    <a:pt x="69235" y="97675"/>
                    <a:pt x="76335" y="104775"/>
                  </a:cubicBezTo>
                  <a:cubicBezTo>
                    <a:pt x="83435" y="111875"/>
                    <a:pt x="102941" y="104455"/>
                    <a:pt x="104910" y="114300"/>
                  </a:cubicBezTo>
                  <a:cubicBezTo>
                    <a:pt x="122190" y="200699"/>
                    <a:pt x="112913" y="194182"/>
                    <a:pt x="66810" y="209550"/>
                  </a:cubicBezTo>
                  <a:cubicBezTo>
                    <a:pt x="-6151" y="199127"/>
                    <a:pt x="135" y="222476"/>
                    <a:pt x="135" y="180975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101" name="Oval 100"/>
          <p:cNvSpPr/>
          <p:nvPr/>
        </p:nvSpPr>
        <p:spPr>
          <a:xfrm>
            <a:off x="6103887" y="1567930"/>
            <a:ext cx="1453054" cy="504054"/>
          </a:xfrm>
          <a:prstGeom prst="ellipse">
            <a:avLst/>
          </a:prstGeom>
          <a:solidFill>
            <a:srgbClr val="FFFFF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rgbClr val="FF0000"/>
                </a:solidFill>
                <a:latin typeface="cmss8" pitchFamily="34" charset="0"/>
              </a:rPr>
              <a:t>Beer</a:t>
            </a:r>
            <a:endParaRPr lang="en-IE" dirty="0">
              <a:solidFill>
                <a:srgbClr val="FF0000"/>
              </a:solidFill>
              <a:latin typeface="cmss8" pitchFamily="34" charset="0"/>
            </a:endParaRPr>
          </a:p>
        </p:txBody>
      </p:sp>
      <p:cxnSp>
        <p:nvCxnSpPr>
          <p:cNvPr id="102" name="Straight Arrow Connector 101"/>
          <p:cNvCxnSpPr>
            <a:endCxn id="101" idx="4"/>
          </p:cNvCxnSpPr>
          <p:nvPr/>
        </p:nvCxnSpPr>
        <p:spPr>
          <a:xfrm flipH="1" flipV="1">
            <a:off x="6830414" y="2071984"/>
            <a:ext cx="2294" cy="549164"/>
          </a:xfrm>
          <a:prstGeom prst="straightConnector1">
            <a:avLst/>
          </a:prstGeom>
          <a:ln w="1587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 bwMode="auto">
          <a:xfrm>
            <a:off x="6516216" y="2287796"/>
            <a:ext cx="572814" cy="215444"/>
          </a:xfrm>
          <a:prstGeom prst="rect">
            <a:avLst/>
          </a:prstGeom>
          <a:solidFill>
            <a:srgbClr val="FFFFF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solidFill>
                  <a:srgbClr val="FF0000"/>
                </a:solidFill>
                <a:latin typeface="cmss8" pitchFamily="34" charset="0"/>
              </a:rPr>
              <a:t>loves</a:t>
            </a:r>
          </a:p>
        </p:txBody>
      </p:sp>
      <p:pic>
        <p:nvPicPr>
          <p:cNvPr id="104" name="Picture 2" descr="http://www.netanimations.net/large%20gears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071" y="1895694"/>
            <a:ext cx="445357" cy="44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10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decel="100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decel="100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 animBg="1"/>
      <p:bldP spid="117" grpId="0" animBg="1"/>
      <p:bldP spid="161" grpId="0" animBg="1"/>
      <p:bldP spid="162" grpId="0" animBg="1"/>
      <p:bldP spid="60" grpId="0" animBg="1"/>
      <p:bldP spid="62" grpId="0" animBg="1"/>
      <p:bldP spid="128" grpId="0" animBg="1"/>
      <p:bldP spid="130" grpId="0" animBg="1"/>
      <p:bldP spid="138" grpId="0" animBg="1"/>
      <p:bldP spid="154" grpId="0" animBg="1"/>
      <p:bldP spid="83" grpId="0" animBg="1"/>
      <p:bldP spid="83" grpId="1" animBg="1"/>
      <p:bldP spid="33" grpId="0" animBg="1"/>
      <p:bldP spid="45" grpId="0" animBg="1"/>
      <p:bldP spid="46" grpId="0" animBg="1"/>
      <p:bldP spid="71" grpId="0" animBg="1"/>
      <p:bldP spid="72" grpId="0" animBg="1"/>
      <p:bldP spid="79" grpId="0" animBg="1"/>
      <p:bldP spid="101" grpId="0" animBg="1"/>
      <p:bldP spid="103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ACTUALLY THERE ARE LOTS OF OPEN ISSUES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109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These link to other RDF documents …</a:t>
            </a:r>
            <a:endParaRPr lang="en-IE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66" y="1371599"/>
            <a:ext cx="8809630" cy="4455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0" y="5181600"/>
            <a:ext cx="5486400" cy="152400"/>
          </a:xfrm>
          <a:prstGeom prst="rect">
            <a:avLst/>
          </a:prstGeom>
          <a:noFill/>
          <a:ln w="38100">
            <a:solidFill>
              <a:srgbClr val="C0009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304800" y="5410200"/>
            <a:ext cx="5638800" cy="152400"/>
          </a:xfrm>
          <a:prstGeom prst="rect">
            <a:avLst/>
          </a:prstGeom>
          <a:noFill/>
          <a:ln w="38100">
            <a:solidFill>
              <a:srgbClr val="C0009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304800" y="5638800"/>
            <a:ext cx="5257800" cy="187996"/>
          </a:xfrm>
          <a:prstGeom prst="rect">
            <a:avLst/>
          </a:prstGeom>
          <a:noFill/>
          <a:ln w="38100">
            <a:solidFill>
              <a:srgbClr val="C0009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2743200" y="4038600"/>
            <a:ext cx="3352800" cy="187996"/>
          </a:xfrm>
          <a:prstGeom prst="rect">
            <a:avLst/>
          </a:prstGeom>
          <a:noFill/>
          <a:ln w="38100">
            <a:solidFill>
              <a:srgbClr val="C0009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2590800" y="4267200"/>
            <a:ext cx="4343400" cy="187996"/>
          </a:xfrm>
          <a:prstGeom prst="rect">
            <a:avLst/>
          </a:prstGeom>
          <a:noFill/>
          <a:ln w="38100">
            <a:solidFill>
              <a:srgbClr val="C0009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304800" y="4494603"/>
            <a:ext cx="3962400" cy="187996"/>
          </a:xfrm>
          <a:prstGeom prst="rect">
            <a:avLst/>
          </a:prstGeom>
          <a:noFill/>
          <a:ln w="38100">
            <a:solidFill>
              <a:srgbClr val="C0009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1066800" y="2707604"/>
            <a:ext cx="1066800" cy="18799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1066800" y="2936204"/>
            <a:ext cx="1524000" cy="18799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1066800" y="3164804"/>
            <a:ext cx="1295400" cy="18799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Rectangle 12"/>
          <p:cNvSpPr/>
          <p:nvPr/>
        </p:nvSpPr>
        <p:spPr>
          <a:xfrm>
            <a:off x="1066800" y="3393404"/>
            <a:ext cx="1371600" cy="18799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Rectangle 13"/>
          <p:cNvSpPr/>
          <p:nvPr/>
        </p:nvSpPr>
        <p:spPr>
          <a:xfrm>
            <a:off x="1066800" y="3622004"/>
            <a:ext cx="1371600" cy="18799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Rectangle 14"/>
          <p:cNvSpPr/>
          <p:nvPr/>
        </p:nvSpPr>
        <p:spPr>
          <a:xfrm>
            <a:off x="1066800" y="3810000"/>
            <a:ext cx="1371600" cy="18799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Rectangle 15"/>
          <p:cNvSpPr/>
          <p:nvPr/>
        </p:nvSpPr>
        <p:spPr>
          <a:xfrm>
            <a:off x="1066800" y="4038600"/>
            <a:ext cx="1600200" cy="18799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Rectangle 16"/>
          <p:cNvSpPr/>
          <p:nvPr/>
        </p:nvSpPr>
        <p:spPr>
          <a:xfrm>
            <a:off x="1066800" y="4267200"/>
            <a:ext cx="1371600" cy="18799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Rectangle 17"/>
          <p:cNvSpPr/>
          <p:nvPr/>
        </p:nvSpPr>
        <p:spPr>
          <a:xfrm>
            <a:off x="1066800" y="4724400"/>
            <a:ext cx="838200" cy="18799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Rectangle 18"/>
          <p:cNvSpPr/>
          <p:nvPr/>
        </p:nvSpPr>
        <p:spPr>
          <a:xfrm>
            <a:off x="1066800" y="4917404"/>
            <a:ext cx="1981200" cy="18799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Rectangle 19"/>
          <p:cNvSpPr/>
          <p:nvPr/>
        </p:nvSpPr>
        <p:spPr>
          <a:xfrm>
            <a:off x="1066800" y="5146004"/>
            <a:ext cx="1066800" cy="18799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" name="Rectangle 20"/>
          <p:cNvSpPr/>
          <p:nvPr/>
        </p:nvSpPr>
        <p:spPr>
          <a:xfrm>
            <a:off x="1066800" y="2479004"/>
            <a:ext cx="1143000" cy="18799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Rectangle 21"/>
          <p:cNvSpPr/>
          <p:nvPr/>
        </p:nvSpPr>
        <p:spPr>
          <a:xfrm>
            <a:off x="838200" y="2481508"/>
            <a:ext cx="152400" cy="18799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1376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Open Issues / Research Questions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4419600"/>
          </a:xfrm>
        </p:spPr>
        <p:txBody>
          <a:bodyPr>
            <a:normAutofit fontScale="92500" lnSpcReduction="20000"/>
          </a:bodyPr>
          <a:lstStyle/>
          <a:p>
            <a:r>
              <a:rPr lang="en-IE" dirty="0"/>
              <a:t>How to efficiently access Linked Data</a:t>
            </a:r>
            <a:r>
              <a:rPr lang="en-IE" dirty="0" smtClean="0"/>
              <a:t>?</a:t>
            </a:r>
          </a:p>
          <a:p>
            <a:r>
              <a:rPr lang="en-IE" dirty="0" smtClean="0"/>
              <a:t>How to automatically link datasets?</a:t>
            </a:r>
          </a:p>
          <a:p>
            <a:r>
              <a:rPr lang="en-IE" dirty="0" smtClean="0"/>
              <a:t>How to reason over Web data?</a:t>
            </a:r>
          </a:p>
          <a:p>
            <a:r>
              <a:rPr lang="en-IE" dirty="0" smtClean="0"/>
              <a:t>How to verify/measure quality?</a:t>
            </a:r>
          </a:p>
          <a:p>
            <a:r>
              <a:rPr lang="en-IE" dirty="0" smtClean="0"/>
              <a:t>How to deal with deceit?</a:t>
            </a:r>
          </a:p>
          <a:p>
            <a:r>
              <a:rPr lang="en-IE" dirty="0" smtClean="0"/>
              <a:t>How to make it all “easy to use”?</a:t>
            </a:r>
          </a:p>
          <a:p>
            <a:r>
              <a:rPr lang="en-IE" dirty="0" smtClean="0"/>
              <a:t>How best to model vocabularies for re-use?</a:t>
            </a:r>
          </a:p>
          <a:p>
            <a:r>
              <a:rPr lang="en-IE" dirty="0" smtClean="0"/>
              <a:t>How to convert legacy data to Linked Data?</a:t>
            </a:r>
            <a:endParaRPr lang="en-IE" dirty="0"/>
          </a:p>
          <a:p>
            <a:r>
              <a:rPr lang="en-IE" dirty="0" smtClean="0"/>
              <a:t>...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" y="5867400"/>
            <a:ext cx="7239000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None of these problems is a deal-breaker.</a:t>
            </a:r>
          </a:p>
          <a:p>
            <a:pPr algn="ctr"/>
            <a:r>
              <a:rPr lang="en-IE" dirty="0" smtClean="0"/>
              <a:t>All of these problems are subject to research!</a:t>
            </a:r>
          </a:p>
          <a:p>
            <a:pPr algn="ctr"/>
            <a:r>
              <a:rPr lang="en-IE" dirty="0" smtClean="0"/>
              <a:t>Solutions are being proposed!</a:t>
            </a:r>
          </a:p>
        </p:txBody>
      </p:sp>
    </p:spTree>
    <p:extLst>
      <p:ext uri="{BB962C8B-B14F-4D97-AF65-F5344CB8AC3E}">
        <p14:creationId xmlns:p14="http://schemas.microsoft.com/office/powerpoint/2010/main" val="165235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RECAP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75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Data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Four principles:</a:t>
            </a:r>
          </a:p>
          <a:p>
            <a:pPr lvl="1"/>
            <a:r>
              <a:rPr lang="en-IE" dirty="0" smtClean="0">
                <a:solidFill>
                  <a:srgbClr val="0070C0"/>
                </a:solidFill>
              </a:rPr>
              <a:t>Use URIs </a:t>
            </a:r>
            <a:r>
              <a:rPr lang="en-IE" dirty="0" smtClean="0"/>
              <a:t>(IRIs) to name things</a:t>
            </a:r>
          </a:p>
          <a:p>
            <a:pPr lvl="1"/>
            <a:r>
              <a:rPr lang="en-IE" dirty="0" smtClean="0">
                <a:solidFill>
                  <a:srgbClr val="0070C0"/>
                </a:solidFill>
              </a:rPr>
              <a:t>Use HTTP URIs </a:t>
            </a:r>
            <a:r>
              <a:rPr lang="en-IE" dirty="0" smtClean="0"/>
              <a:t>that can be looked up</a:t>
            </a:r>
          </a:p>
          <a:p>
            <a:pPr lvl="1"/>
            <a:r>
              <a:rPr lang="en-IE" dirty="0" smtClean="0">
                <a:solidFill>
                  <a:srgbClr val="0070C0"/>
                </a:solidFill>
              </a:rPr>
              <a:t>Return RDF </a:t>
            </a:r>
            <a:r>
              <a:rPr lang="en-IE" dirty="0" smtClean="0"/>
              <a:t>about that thing when looked up</a:t>
            </a:r>
          </a:p>
          <a:p>
            <a:pPr lvl="1"/>
            <a:r>
              <a:rPr lang="en-IE" dirty="0" smtClean="0">
                <a:solidFill>
                  <a:srgbClr val="0070C0"/>
                </a:solidFill>
              </a:rPr>
              <a:t>Provide links </a:t>
            </a:r>
            <a:r>
              <a:rPr lang="en-IE" dirty="0" smtClean="0"/>
              <a:t>in the RDF to other RDF documents</a:t>
            </a:r>
          </a:p>
          <a:p>
            <a:endParaRPr lang="en-IE" dirty="0" smtClean="0"/>
          </a:p>
          <a:p>
            <a:r>
              <a:rPr lang="en-IE" dirty="0" smtClean="0"/>
              <a:t>Identifying things, not documents:</a:t>
            </a:r>
          </a:p>
          <a:p>
            <a:pPr lvl="1"/>
            <a:r>
              <a:rPr lang="en-IE" dirty="0" smtClean="0">
                <a:solidFill>
                  <a:srgbClr val="0070C0"/>
                </a:solidFill>
              </a:rPr>
              <a:t>Hash</a:t>
            </a:r>
            <a:r>
              <a:rPr lang="en-IE" dirty="0" smtClean="0"/>
              <a:t>: use a fragment identifier</a:t>
            </a:r>
          </a:p>
          <a:p>
            <a:pPr lvl="1"/>
            <a:r>
              <a:rPr lang="en-IE" dirty="0" smtClean="0">
                <a:solidFill>
                  <a:srgbClr val="0070C0"/>
                </a:solidFill>
              </a:rPr>
              <a:t>Slash</a:t>
            </a:r>
            <a:r>
              <a:rPr lang="en-IE" dirty="0" smtClean="0"/>
              <a:t>: use a </a:t>
            </a:r>
            <a:r>
              <a:rPr lang="en-IE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303 See Other</a:t>
            </a:r>
            <a:r>
              <a:rPr lang="en-IE" dirty="0" smtClean="0"/>
              <a:t> redirect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5811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Data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70C0"/>
                </a:solidFill>
              </a:rPr>
              <a:t>Linked Open Data</a:t>
            </a:r>
            <a:r>
              <a:rPr lang="en-IE" dirty="0" smtClean="0"/>
              <a:t>:</a:t>
            </a:r>
          </a:p>
          <a:p>
            <a:pPr lvl="1"/>
            <a:r>
              <a:rPr lang="en-IE" dirty="0" smtClean="0"/>
              <a:t>Publishing Open Data as Linked Data</a:t>
            </a:r>
          </a:p>
          <a:p>
            <a:pPr lvl="1"/>
            <a:endParaRPr lang="en-IE" dirty="0"/>
          </a:p>
          <a:p>
            <a:r>
              <a:rPr lang="en-IE" dirty="0" smtClean="0">
                <a:solidFill>
                  <a:srgbClr val="0070C0"/>
                </a:solidFill>
              </a:rPr>
              <a:t>Many open issues</a:t>
            </a:r>
            <a:r>
              <a:rPr lang="en-IE" dirty="0" smtClean="0"/>
              <a:t>:</a:t>
            </a:r>
          </a:p>
          <a:p>
            <a:pPr lvl="1"/>
            <a:r>
              <a:rPr lang="en-IE" dirty="0" smtClean="0"/>
              <a:t>How to integrate/link data</a:t>
            </a:r>
          </a:p>
          <a:p>
            <a:pPr lvl="1"/>
            <a:r>
              <a:rPr lang="en-IE" dirty="0" smtClean="0"/>
              <a:t>How to apply reasoning</a:t>
            </a:r>
          </a:p>
          <a:p>
            <a:pPr lvl="1"/>
            <a:r>
              <a:rPr lang="en-IE" dirty="0" smtClean="0"/>
              <a:t>How to access data efficiently</a:t>
            </a:r>
          </a:p>
          <a:p>
            <a:pPr lvl="1"/>
            <a:r>
              <a:rPr lang="en-IE" dirty="0" smtClean="0"/>
              <a:t>Dealing with data quality</a:t>
            </a:r>
          </a:p>
          <a:p>
            <a:pPr marL="457200" lvl="1" indent="0">
              <a:buNone/>
            </a:pPr>
            <a:r>
              <a:rPr lang="en-IE" dirty="0" smtClean="0"/>
              <a:t>…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5009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3010" name="Picture 2" descr="http://art.ngfiles.com/images/35000/35438_zero-drk_lost-fore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1800" y="-2514600"/>
            <a:ext cx="19050000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04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Structure of the course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Marking structure:</a:t>
            </a:r>
            <a:endParaRPr lang="en-IE" dirty="0" smtClean="0"/>
          </a:p>
          <a:p>
            <a:pPr lvl="1"/>
            <a:r>
              <a:rPr lang="en-IE" dirty="0" smtClean="0"/>
              <a:t>40% </a:t>
            </a:r>
            <a:r>
              <a:rPr lang="en-IE" dirty="0" smtClean="0"/>
              <a:t>labs</a:t>
            </a:r>
          </a:p>
          <a:p>
            <a:pPr lvl="1"/>
            <a:r>
              <a:rPr lang="en-IE" dirty="0" smtClean="0"/>
              <a:t>25</a:t>
            </a:r>
            <a:r>
              <a:rPr lang="en-IE" dirty="0" smtClean="0"/>
              <a:t>% </a:t>
            </a:r>
            <a:r>
              <a:rPr lang="en-IE" dirty="0" smtClean="0"/>
              <a:t>project</a:t>
            </a:r>
          </a:p>
          <a:p>
            <a:pPr lvl="1"/>
            <a:r>
              <a:rPr lang="en-IE" dirty="0" smtClean="0"/>
              <a:t>5</a:t>
            </a:r>
            <a:r>
              <a:rPr lang="en-IE" dirty="0"/>
              <a:t>% reading </a:t>
            </a:r>
            <a:r>
              <a:rPr lang="en-IE" dirty="0" smtClean="0"/>
              <a:t>group </a:t>
            </a:r>
          </a:p>
          <a:p>
            <a:pPr lvl="1"/>
            <a:r>
              <a:rPr lang="en-IE" dirty="0" smtClean="0"/>
              <a:t>30</a:t>
            </a:r>
            <a:r>
              <a:rPr lang="en-IE" dirty="0" smtClean="0"/>
              <a:t>% </a:t>
            </a:r>
            <a:r>
              <a:rPr lang="en-IE" dirty="0" smtClean="0"/>
              <a:t>exam</a:t>
            </a:r>
            <a:endParaRPr lang="en-IE" dirty="0" smtClean="0"/>
          </a:p>
        </p:txBody>
      </p:sp>
    </p:spTree>
    <p:extLst>
      <p:ext uri="{BB962C8B-B14F-4D97-AF65-F5344CB8AC3E}">
        <p14:creationId xmlns:p14="http://schemas.microsoft.com/office/powerpoint/2010/main" val="359285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Speculative Schedule </a:t>
            </a:r>
            <a:r>
              <a:rPr lang="en-IE" dirty="0" smtClean="0">
                <a:sym typeface="Wingdings" panose="05000000000000000000" pitchFamily="2" charset="2"/>
              </a:rPr>
              <a:t> (NOT DEFINITE!)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IE" dirty="0" smtClean="0"/>
              <a:t>Now: Week 10(1)</a:t>
            </a:r>
          </a:p>
          <a:p>
            <a:r>
              <a:rPr lang="en-IE" dirty="0" smtClean="0"/>
              <a:t>10(2): Lab</a:t>
            </a:r>
          </a:p>
          <a:p>
            <a:r>
              <a:rPr lang="en-IE" dirty="0" smtClean="0"/>
              <a:t>11(1): </a:t>
            </a:r>
            <a:r>
              <a:rPr lang="en-IE" dirty="0"/>
              <a:t>Reading </a:t>
            </a:r>
            <a:r>
              <a:rPr lang="en-IE" dirty="0" smtClean="0"/>
              <a:t>Group / Project Preparation </a:t>
            </a:r>
            <a:r>
              <a:rPr lang="en-IE" sz="2300" dirty="0" smtClean="0"/>
              <a:t>(maybe short lecture)</a:t>
            </a:r>
          </a:p>
          <a:p>
            <a:r>
              <a:rPr lang="en-IE" dirty="0" smtClean="0"/>
              <a:t>11(2): Lab</a:t>
            </a:r>
          </a:p>
          <a:p>
            <a:r>
              <a:rPr lang="en-IE" dirty="0" smtClean="0"/>
              <a:t>12(1): Reading Group Presentations</a:t>
            </a:r>
          </a:p>
          <a:p>
            <a:r>
              <a:rPr lang="en-IE" dirty="0" smtClean="0"/>
              <a:t>12(2): Project</a:t>
            </a:r>
          </a:p>
          <a:p>
            <a:r>
              <a:rPr lang="en-IE" dirty="0" smtClean="0"/>
              <a:t>13(1):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Lecture or Project</a:t>
            </a:r>
            <a:r>
              <a:rPr lang="en-IE" sz="2600" dirty="0" smtClean="0">
                <a:solidFill>
                  <a:schemeClr val="accent6">
                    <a:lumMod val="75000"/>
                  </a:schemeClr>
                </a:solidFill>
              </a:rPr>
              <a:t> (not sure yet)</a:t>
            </a:r>
            <a:endParaRPr lang="en-IE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IE" dirty="0" smtClean="0"/>
              <a:t>13(2): Project</a:t>
            </a:r>
          </a:p>
          <a:p>
            <a:r>
              <a:rPr lang="en-IE" dirty="0" smtClean="0"/>
              <a:t>14(1): 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Lecture or Project</a:t>
            </a:r>
            <a:r>
              <a:rPr lang="en-IE" sz="2600" dirty="0">
                <a:solidFill>
                  <a:schemeClr val="accent6">
                    <a:lumMod val="75000"/>
                  </a:schemeClr>
                </a:solidFill>
              </a:rPr>
              <a:t> (not sure yet) </a:t>
            </a:r>
            <a:endParaRPr lang="en-IE" sz="26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IE" dirty="0" smtClean="0"/>
              <a:t>14(2): </a:t>
            </a:r>
            <a:r>
              <a:rPr lang="en-IE" dirty="0"/>
              <a:t>Project Presentations </a:t>
            </a:r>
            <a:endParaRPr lang="en-IE" dirty="0" smtClean="0"/>
          </a:p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15(1): Lecture (Recap/Revision)</a:t>
            </a:r>
          </a:p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15(2): Informal lab			(no marking week 15)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94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images.clipartpanda.com/question-701-question-mark-desig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Questions?</a:t>
            </a:r>
            <a:endParaRPr lang="en-IE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05783">
            <a:off x="1971583" y="4078091"/>
            <a:ext cx="10763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17019">
            <a:off x="1667658" y="1030770"/>
            <a:ext cx="80977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039" y="-685800"/>
            <a:ext cx="75876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4639">
            <a:off x="6262144" y="3799028"/>
            <a:ext cx="1039312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9219">
            <a:off x="6527800" y="799843"/>
            <a:ext cx="981926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122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00" y="-1676400"/>
            <a:ext cx="8809630" cy="4455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4134" y="2133601"/>
            <a:ext cx="5486400" cy="152400"/>
          </a:xfrm>
          <a:prstGeom prst="rect">
            <a:avLst/>
          </a:prstGeom>
          <a:noFill/>
          <a:ln w="38100">
            <a:solidFill>
              <a:srgbClr val="C0009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-1657066" y="2362201"/>
            <a:ext cx="5638800" cy="152400"/>
          </a:xfrm>
          <a:prstGeom prst="rect">
            <a:avLst/>
          </a:prstGeom>
          <a:noFill/>
          <a:ln w="38100">
            <a:solidFill>
              <a:srgbClr val="C0009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-1657066" y="2590801"/>
            <a:ext cx="5257800" cy="187996"/>
          </a:xfrm>
          <a:prstGeom prst="rect">
            <a:avLst/>
          </a:prstGeom>
          <a:noFill/>
          <a:ln w="38100">
            <a:solidFill>
              <a:srgbClr val="C0009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781334" y="990601"/>
            <a:ext cx="3352800" cy="187996"/>
          </a:xfrm>
          <a:prstGeom prst="rect">
            <a:avLst/>
          </a:prstGeom>
          <a:noFill/>
          <a:ln w="38100">
            <a:solidFill>
              <a:srgbClr val="C0009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628934" y="1219201"/>
            <a:ext cx="4343400" cy="187996"/>
          </a:xfrm>
          <a:prstGeom prst="rect">
            <a:avLst/>
          </a:prstGeom>
          <a:noFill/>
          <a:ln w="38100">
            <a:solidFill>
              <a:srgbClr val="C0009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-1657066" y="1446604"/>
            <a:ext cx="3962400" cy="187996"/>
          </a:xfrm>
          <a:prstGeom prst="rect">
            <a:avLst/>
          </a:prstGeom>
          <a:noFill/>
          <a:ln w="38100">
            <a:solidFill>
              <a:srgbClr val="C0009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Freeform 9"/>
          <p:cNvSpPr/>
          <p:nvPr/>
        </p:nvSpPr>
        <p:spPr>
          <a:xfrm>
            <a:off x="5993606" y="2133601"/>
            <a:ext cx="3100387" cy="1170997"/>
          </a:xfrm>
          <a:custGeom>
            <a:avLst/>
            <a:gdLst>
              <a:gd name="connsiteX0" fmla="*/ 0 w 3100387"/>
              <a:gd name="connsiteY0" fmla="*/ 57150 h 1843087"/>
              <a:gd name="connsiteX1" fmla="*/ 128587 w 3100387"/>
              <a:gd name="connsiteY1" fmla="*/ 28575 h 1843087"/>
              <a:gd name="connsiteX2" fmla="*/ 414337 w 3100387"/>
              <a:gd name="connsiteY2" fmla="*/ 0 h 1843087"/>
              <a:gd name="connsiteX3" fmla="*/ 1871662 w 3100387"/>
              <a:gd name="connsiteY3" fmla="*/ 14287 h 1843087"/>
              <a:gd name="connsiteX4" fmla="*/ 2000250 w 3100387"/>
              <a:gd name="connsiteY4" fmla="*/ 28575 h 1843087"/>
              <a:gd name="connsiteX5" fmla="*/ 2286000 w 3100387"/>
              <a:gd name="connsiteY5" fmla="*/ 71437 h 1843087"/>
              <a:gd name="connsiteX6" fmla="*/ 2328862 w 3100387"/>
              <a:gd name="connsiteY6" fmla="*/ 85725 h 1843087"/>
              <a:gd name="connsiteX7" fmla="*/ 2428875 w 3100387"/>
              <a:gd name="connsiteY7" fmla="*/ 114300 h 1843087"/>
              <a:gd name="connsiteX8" fmla="*/ 2471737 w 3100387"/>
              <a:gd name="connsiteY8" fmla="*/ 142875 h 1843087"/>
              <a:gd name="connsiteX9" fmla="*/ 2543175 w 3100387"/>
              <a:gd name="connsiteY9" fmla="*/ 185737 h 1843087"/>
              <a:gd name="connsiteX10" fmla="*/ 2671762 w 3100387"/>
              <a:gd name="connsiteY10" fmla="*/ 242887 h 1843087"/>
              <a:gd name="connsiteX11" fmla="*/ 2700337 w 3100387"/>
              <a:gd name="connsiteY11" fmla="*/ 300037 h 1843087"/>
              <a:gd name="connsiteX12" fmla="*/ 2743200 w 3100387"/>
              <a:gd name="connsiteY12" fmla="*/ 342900 h 1843087"/>
              <a:gd name="connsiteX13" fmla="*/ 2771775 w 3100387"/>
              <a:gd name="connsiteY13" fmla="*/ 385762 h 1843087"/>
              <a:gd name="connsiteX14" fmla="*/ 2786062 w 3100387"/>
              <a:gd name="connsiteY14" fmla="*/ 428625 h 1843087"/>
              <a:gd name="connsiteX15" fmla="*/ 2828925 w 3100387"/>
              <a:gd name="connsiteY15" fmla="*/ 542925 h 1843087"/>
              <a:gd name="connsiteX16" fmla="*/ 2857500 w 3100387"/>
              <a:gd name="connsiteY16" fmla="*/ 714375 h 1843087"/>
              <a:gd name="connsiteX17" fmla="*/ 2871787 w 3100387"/>
              <a:gd name="connsiteY17" fmla="*/ 1371600 h 1843087"/>
              <a:gd name="connsiteX18" fmla="*/ 2900362 w 3100387"/>
              <a:gd name="connsiteY18" fmla="*/ 1757362 h 1843087"/>
              <a:gd name="connsiteX19" fmla="*/ 2857500 w 3100387"/>
              <a:gd name="connsiteY19" fmla="*/ 1743075 h 1843087"/>
              <a:gd name="connsiteX20" fmla="*/ 2786062 w 3100387"/>
              <a:gd name="connsiteY20" fmla="*/ 1685925 h 1843087"/>
              <a:gd name="connsiteX21" fmla="*/ 2743200 w 3100387"/>
              <a:gd name="connsiteY21" fmla="*/ 1643062 h 1843087"/>
              <a:gd name="connsiteX22" fmla="*/ 2800350 w 3100387"/>
              <a:gd name="connsiteY22" fmla="*/ 1728787 h 1843087"/>
              <a:gd name="connsiteX23" fmla="*/ 2886075 w 3100387"/>
              <a:gd name="connsiteY23" fmla="*/ 1785937 h 1843087"/>
              <a:gd name="connsiteX24" fmla="*/ 2914650 w 3100387"/>
              <a:gd name="connsiteY24" fmla="*/ 1828800 h 1843087"/>
              <a:gd name="connsiteX25" fmla="*/ 2971800 w 3100387"/>
              <a:gd name="connsiteY25" fmla="*/ 1757362 h 1843087"/>
              <a:gd name="connsiteX26" fmla="*/ 3057525 w 3100387"/>
              <a:gd name="connsiteY26" fmla="*/ 1614487 h 1843087"/>
              <a:gd name="connsiteX27" fmla="*/ 3100387 w 3100387"/>
              <a:gd name="connsiteY27" fmla="*/ 1585912 h 1843087"/>
              <a:gd name="connsiteX28" fmla="*/ 3057525 w 3100387"/>
              <a:gd name="connsiteY28" fmla="*/ 1571625 h 1843087"/>
              <a:gd name="connsiteX29" fmla="*/ 2871787 w 3100387"/>
              <a:gd name="connsiteY29" fmla="*/ 1600200 h 1843087"/>
              <a:gd name="connsiteX30" fmla="*/ 2757487 w 3100387"/>
              <a:gd name="connsiteY30" fmla="*/ 1614487 h 1843087"/>
              <a:gd name="connsiteX31" fmla="*/ 2814637 w 3100387"/>
              <a:gd name="connsiteY31" fmla="*/ 1700212 h 1843087"/>
              <a:gd name="connsiteX32" fmla="*/ 2828925 w 3100387"/>
              <a:gd name="connsiteY32" fmla="*/ 1743075 h 1843087"/>
              <a:gd name="connsiteX33" fmla="*/ 2871787 w 3100387"/>
              <a:gd name="connsiteY33" fmla="*/ 1785937 h 1843087"/>
              <a:gd name="connsiteX34" fmla="*/ 2857500 w 3100387"/>
              <a:gd name="connsiteY34" fmla="*/ 1728787 h 1843087"/>
              <a:gd name="connsiteX35" fmla="*/ 2771775 w 3100387"/>
              <a:gd name="connsiteY35" fmla="*/ 1671637 h 1843087"/>
              <a:gd name="connsiteX36" fmla="*/ 2743200 w 3100387"/>
              <a:gd name="connsiteY36" fmla="*/ 1628775 h 1843087"/>
              <a:gd name="connsiteX37" fmla="*/ 2814637 w 3100387"/>
              <a:gd name="connsiteY37" fmla="*/ 1728787 h 1843087"/>
              <a:gd name="connsiteX38" fmla="*/ 2857500 w 3100387"/>
              <a:gd name="connsiteY38" fmla="*/ 1757362 h 1843087"/>
              <a:gd name="connsiteX39" fmla="*/ 2914650 w 3100387"/>
              <a:gd name="connsiteY39" fmla="*/ 1843087 h 1843087"/>
              <a:gd name="connsiteX40" fmla="*/ 2957512 w 3100387"/>
              <a:gd name="connsiteY40" fmla="*/ 1757362 h 1843087"/>
              <a:gd name="connsiteX41" fmla="*/ 2986087 w 3100387"/>
              <a:gd name="connsiteY41" fmla="*/ 1714500 h 1843087"/>
              <a:gd name="connsiteX42" fmla="*/ 3000375 w 3100387"/>
              <a:gd name="connsiteY42" fmla="*/ 1671637 h 1843087"/>
              <a:gd name="connsiteX43" fmla="*/ 3028950 w 3100387"/>
              <a:gd name="connsiteY43" fmla="*/ 1628775 h 1843087"/>
              <a:gd name="connsiteX44" fmla="*/ 3071812 w 3100387"/>
              <a:gd name="connsiteY44" fmla="*/ 1585912 h 184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100387" h="1843087">
                <a:moveTo>
                  <a:pt x="0" y="57150"/>
                </a:moveTo>
                <a:cubicBezTo>
                  <a:pt x="42862" y="47625"/>
                  <a:pt x="85277" y="35793"/>
                  <a:pt x="128587" y="28575"/>
                </a:cubicBezTo>
                <a:cubicBezTo>
                  <a:pt x="176831" y="20534"/>
                  <a:pt x="375995" y="3485"/>
                  <a:pt x="414337" y="0"/>
                </a:cubicBezTo>
                <a:lnTo>
                  <a:pt x="1871662" y="14287"/>
                </a:lnTo>
                <a:cubicBezTo>
                  <a:pt x="1914781" y="15064"/>
                  <a:pt x="1957486" y="22997"/>
                  <a:pt x="2000250" y="28575"/>
                </a:cubicBezTo>
                <a:cubicBezTo>
                  <a:pt x="2150533" y="48177"/>
                  <a:pt x="2167569" y="51699"/>
                  <a:pt x="2286000" y="71437"/>
                </a:cubicBezTo>
                <a:cubicBezTo>
                  <a:pt x="2300287" y="76200"/>
                  <a:pt x="2314381" y="81588"/>
                  <a:pt x="2328862" y="85725"/>
                </a:cubicBezTo>
                <a:cubicBezTo>
                  <a:pt x="2350231" y="91830"/>
                  <a:pt x="2406033" y="102879"/>
                  <a:pt x="2428875" y="114300"/>
                </a:cubicBezTo>
                <a:cubicBezTo>
                  <a:pt x="2444233" y="121979"/>
                  <a:pt x="2457176" y="133774"/>
                  <a:pt x="2471737" y="142875"/>
                </a:cubicBezTo>
                <a:cubicBezTo>
                  <a:pt x="2495286" y="157593"/>
                  <a:pt x="2518900" y="172251"/>
                  <a:pt x="2543175" y="185737"/>
                </a:cubicBezTo>
                <a:cubicBezTo>
                  <a:pt x="2594662" y="214341"/>
                  <a:pt x="2614991" y="220178"/>
                  <a:pt x="2671762" y="242887"/>
                </a:cubicBezTo>
                <a:cubicBezTo>
                  <a:pt x="2681287" y="261937"/>
                  <a:pt x="2687957" y="282706"/>
                  <a:pt x="2700337" y="300037"/>
                </a:cubicBezTo>
                <a:cubicBezTo>
                  <a:pt x="2712081" y="316479"/>
                  <a:pt x="2730265" y="327378"/>
                  <a:pt x="2743200" y="342900"/>
                </a:cubicBezTo>
                <a:cubicBezTo>
                  <a:pt x="2754193" y="356091"/>
                  <a:pt x="2762250" y="371475"/>
                  <a:pt x="2771775" y="385762"/>
                </a:cubicBezTo>
                <a:cubicBezTo>
                  <a:pt x="2776537" y="400050"/>
                  <a:pt x="2780774" y="414523"/>
                  <a:pt x="2786062" y="428625"/>
                </a:cubicBezTo>
                <a:cubicBezTo>
                  <a:pt x="2804176" y="476931"/>
                  <a:pt x="2815954" y="497526"/>
                  <a:pt x="2828925" y="542925"/>
                </a:cubicBezTo>
                <a:cubicBezTo>
                  <a:pt x="2849901" y="616342"/>
                  <a:pt x="2845905" y="621620"/>
                  <a:pt x="2857500" y="714375"/>
                </a:cubicBezTo>
                <a:cubicBezTo>
                  <a:pt x="2862262" y="933450"/>
                  <a:pt x="2864103" y="1152608"/>
                  <a:pt x="2871787" y="1371600"/>
                </a:cubicBezTo>
                <a:cubicBezTo>
                  <a:pt x="2874780" y="1456897"/>
                  <a:pt x="2909220" y="1690923"/>
                  <a:pt x="2900362" y="1757362"/>
                </a:cubicBezTo>
                <a:cubicBezTo>
                  <a:pt x="2898372" y="1772290"/>
                  <a:pt x="2871787" y="1747837"/>
                  <a:pt x="2857500" y="1743075"/>
                </a:cubicBezTo>
                <a:cubicBezTo>
                  <a:pt x="2793592" y="1647212"/>
                  <a:pt x="2868877" y="1741135"/>
                  <a:pt x="2786062" y="1685925"/>
                </a:cubicBezTo>
                <a:cubicBezTo>
                  <a:pt x="2769250" y="1674717"/>
                  <a:pt x="2736810" y="1623893"/>
                  <a:pt x="2743200" y="1643062"/>
                </a:cubicBezTo>
                <a:cubicBezTo>
                  <a:pt x="2754061" y="1675642"/>
                  <a:pt x="2771775" y="1709737"/>
                  <a:pt x="2800350" y="1728787"/>
                </a:cubicBezTo>
                <a:lnTo>
                  <a:pt x="2886075" y="1785937"/>
                </a:lnTo>
                <a:cubicBezTo>
                  <a:pt x="2895600" y="1800225"/>
                  <a:pt x="2897812" y="1825432"/>
                  <a:pt x="2914650" y="1828800"/>
                </a:cubicBezTo>
                <a:cubicBezTo>
                  <a:pt x="2957008" y="1837272"/>
                  <a:pt x="2963514" y="1776695"/>
                  <a:pt x="2971800" y="1757362"/>
                </a:cubicBezTo>
                <a:cubicBezTo>
                  <a:pt x="2985562" y="1725251"/>
                  <a:pt x="3037211" y="1628030"/>
                  <a:pt x="3057525" y="1614487"/>
                </a:cubicBezTo>
                <a:lnTo>
                  <a:pt x="3100387" y="1585912"/>
                </a:lnTo>
                <a:cubicBezTo>
                  <a:pt x="3086100" y="1581150"/>
                  <a:pt x="3072585" y="1571625"/>
                  <a:pt x="3057525" y="1571625"/>
                </a:cubicBezTo>
                <a:cubicBezTo>
                  <a:pt x="2979820" y="1571625"/>
                  <a:pt x="2942491" y="1589323"/>
                  <a:pt x="2871787" y="1600200"/>
                </a:cubicBezTo>
                <a:cubicBezTo>
                  <a:pt x="2833837" y="1606038"/>
                  <a:pt x="2795587" y="1609725"/>
                  <a:pt x="2757487" y="1614487"/>
                </a:cubicBezTo>
                <a:cubicBezTo>
                  <a:pt x="2776537" y="1643062"/>
                  <a:pt x="2803777" y="1667632"/>
                  <a:pt x="2814637" y="1700212"/>
                </a:cubicBezTo>
                <a:cubicBezTo>
                  <a:pt x="2819400" y="1714500"/>
                  <a:pt x="2820571" y="1730544"/>
                  <a:pt x="2828925" y="1743075"/>
                </a:cubicBezTo>
                <a:cubicBezTo>
                  <a:pt x="2840133" y="1759887"/>
                  <a:pt x="2857500" y="1771650"/>
                  <a:pt x="2871787" y="1785937"/>
                </a:cubicBezTo>
                <a:cubicBezTo>
                  <a:pt x="2867025" y="1766887"/>
                  <a:pt x="2870431" y="1743565"/>
                  <a:pt x="2857500" y="1728787"/>
                </a:cubicBezTo>
                <a:cubicBezTo>
                  <a:pt x="2834885" y="1702941"/>
                  <a:pt x="2771775" y="1671637"/>
                  <a:pt x="2771775" y="1671637"/>
                </a:cubicBezTo>
                <a:lnTo>
                  <a:pt x="2743200" y="1628775"/>
                </a:lnTo>
                <a:cubicBezTo>
                  <a:pt x="2776537" y="1728787"/>
                  <a:pt x="2743200" y="1704975"/>
                  <a:pt x="2814637" y="1728787"/>
                </a:cubicBezTo>
                <a:cubicBezTo>
                  <a:pt x="2828925" y="1738312"/>
                  <a:pt x="2846192" y="1744439"/>
                  <a:pt x="2857500" y="1757362"/>
                </a:cubicBezTo>
                <a:cubicBezTo>
                  <a:pt x="2880115" y="1783208"/>
                  <a:pt x="2914650" y="1843087"/>
                  <a:pt x="2914650" y="1843087"/>
                </a:cubicBezTo>
                <a:cubicBezTo>
                  <a:pt x="2996541" y="1720252"/>
                  <a:pt x="2898360" y="1875667"/>
                  <a:pt x="2957512" y="1757362"/>
                </a:cubicBezTo>
                <a:cubicBezTo>
                  <a:pt x="2965191" y="1742003"/>
                  <a:pt x="2978408" y="1729858"/>
                  <a:pt x="2986087" y="1714500"/>
                </a:cubicBezTo>
                <a:cubicBezTo>
                  <a:pt x="2992822" y="1701029"/>
                  <a:pt x="2993640" y="1685108"/>
                  <a:pt x="3000375" y="1671637"/>
                </a:cubicBezTo>
                <a:cubicBezTo>
                  <a:pt x="3008054" y="1656279"/>
                  <a:pt x="3016808" y="1640917"/>
                  <a:pt x="3028950" y="1628775"/>
                </a:cubicBezTo>
                <a:cubicBezTo>
                  <a:pt x="3075775" y="1581950"/>
                  <a:pt x="3071812" y="1621700"/>
                  <a:pt x="3071812" y="1585912"/>
                </a:cubicBezTo>
              </a:path>
            </a:pathLst>
          </a:custGeom>
          <a:noFill/>
          <a:ln>
            <a:solidFill>
              <a:srgbClr val="C0009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TextBox 10"/>
          <p:cNvSpPr txBox="1"/>
          <p:nvPr/>
        </p:nvSpPr>
        <p:spPr>
          <a:xfrm>
            <a:off x="7162800" y="1446604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 GET</a:t>
            </a:r>
            <a:endParaRPr lang="en-IE" sz="3200" dirty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04598"/>
            <a:ext cx="8886825" cy="3553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503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-1676400"/>
            <a:ext cx="8809630" cy="4455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7934" y="2133601"/>
            <a:ext cx="5486400" cy="152400"/>
          </a:xfrm>
          <a:prstGeom prst="rect">
            <a:avLst/>
          </a:prstGeom>
          <a:noFill/>
          <a:ln w="38100">
            <a:solidFill>
              <a:srgbClr val="C0009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-1733266" y="2362201"/>
            <a:ext cx="5638800" cy="152400"/>
          </a:xfrm>
          <a:prstGeom prst="rect">
            <a:avLst/>
          </a:prstGeom>
          <a:noFill/>
          <a:ln w="38100">
            <a:solidFill>
              <a:srgbClr val="C0009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-1733266" y="2590801"/>
            <a:ext cx="5257800" cy="187996"/>
          </a:xfrm>
          <a:prstGeom prst="rect">
            <a:avLst/>
          </a:prstGeom>
          <a:noFill/>
          <a:ln w="38100">
            <a:solidFill>
              <a:srgbClr val="C0009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705134" y="990601"/>
            <a:ext cx="3352800" cy="187996"/>
          </a:xfrm>
          <a:prstGeom prst="rect">
            <a:avLst/>
          </a:prstGeom>
          <a:noFill/>
          <a:ln w="38100">
            <a:solidFill>
              <a:srgbClr val="C0009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552734" y="1219201"/>
            <a:ext cx="4343400" cy="187996"/>
          </a:xfrm>
          <a:prstGeom prst="rect">
            <a:avLst/>
          </a:prstGeom>
          <a:noFill/>
          <a:ln w="38100">
            <a:solidFill>
              <a:srgbClr val="C0009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-1733266" y="1446604"/>
            <a:ext cx="3962400" cy="187996"/>
          </a:xfrm>
          <a:prstGeom prst="rect">
            <a:avLst/>
          </a:prstGeom>
          <a:noFill/>
          <a:ln w="38100">
            <a:solidFill>
              <a:srgbClr val="C0009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6" y="3124200"/>
            <a:ext cx="8991600" cy="4000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reeform 9"/>
          <p:cNvSpPr/>
          <p:nvPr/>
        </p:nvSpPr>
        <p:spPr>
          <a:xfrm>
            <a:off x="4900613" y="1271588"/>
            <a:ext cx="3100387" cy="1843087"/>
          </a:xfrm>
          <a:custGeom>
            <a:avLst/>
            <a:gdLst>
              <a:gd name="connsiteX0" fmla="*/ 0 w 3100387"/>
              <a:gd name="connsiteY0" fmla="*/ 57150 h 1843087"/>
              <a:gd name="connsiteX1" fmla="*/ 128587 w 3100387"/>
              <a:gd name="connsiteY1" fmla="*/ 28575 h 1843087"/>
              <a:gd name="connsiteX2" fmla="*/ 414337 w 3100387"/>
              <a:gd name="connsiteY2" fmla="*/ 0 h 1843087"/>
              <a:gd name="connsiteX3" fmla="*/ 1871662 w 3100387"/>
              <a:gd name="connsiteY3" fmla="*/ 14287 h 1843087"/>
              <a:gd name="connsiteX4" fmla="*/ 2000250 w 3100387"/>
              <a:gd name="connsiteY4" fmla="*/ 28575 h 1843087"/>
              <a:gd name="connsiteX5" fmla="*/ 2286000 w 3100387"/>
              <a:gd name="connsiteY5" fmla="*/ 71437 h 1843087"/>
              <a:gd name="connsiteX6" fmla="*/ 2328862 w 3100387"/>
              <a:gd name="connsiteY6" fmla="*/ 85725 h 1843087"/>
              <a:gd name="connsiteX7" fmla="*/ 2428875 w 3100387"/>
              <a:gd name="connsiteY7" fmla="*/ 114300 h 1843087"/>
              <a:gd name="connsiteX8" fmla="*/ 2471737 w 3100387"/>
              <a:gd name="connsiteY8" fmla="*/ 142875 h 1843087"/>
              <a:gd name="connsiteX9" fmla="*/ 2543175 w 3100387"/>
              <a:gd name="connsiteY9" fmla="*/ 185737 h 1843087"/>
              <a:gd name="connsiteX10" fmla="*/ 2671762 w 3100387"/>
              <a:gd name="connsiteY10" fmla="*/ 242887 h 1843087"/>
              <a:gd name="connsiteX11" fmla="*/ 2700337 w 3100387"/>
              <a:gd name="connsiteY11" fmla="*/ 300037 h 1843087"/>
              <a:gd name="connsiteX12" fmla="*/ 2743200 w 3100387"/>
              <a:gd name="connsiteY12" fmla="*/ 342900 h 1843087"/>
              <a:gd name="connsiteX13" fmla="*/ 2771775 w 3100387"/>
              <a:gd name="connsiteY13" fmla="*/ 385762 h 1843087"/>
              <a:gd name="connsiteX14" fmla="*/ 2786062 w 3100387"/>
              <a:gd name="connsiteY14" fmla="*/ 428625 h 1843087"/>
              <a:gd name="connsiteX15" fmla="*/ 2828925 w 3100387"/>
              <a:gd name="connsiteY15" fmla="*/ 542925 h 1843087"/>
              <a:gd name="connsiteX16" fmla="*/ 2857500 w 3100387"/>
              <a:gd name="connsiteY16" fmla="*/ 714375 h 1843087"/>
              <a:gd name="connsiteX17" fmla="*/ 2871787 w 3100387"/>
              <a:gd name="connsiteY17" fmla="*/ 1371600 h 1843087"/>
              <a:gd name="connsiteX18" fmla="*/ 2900362 w 3100387"/>
              <a:gd name="connsiteY18" fmla="*/ 1757362 h 1843087"/>
              <a:gd name="connsiteX19" fmla="*/ 2857500 w 3100387"/>
              <a:gd name="connsiteY19" fmla="*/ 1743075 h 1843087"/>
              <a:gd name="connsiteX20" fmla="*/ 2786062 w 3100387"/>
              <a:gd name="connsiteY20" fmla="*/ 1685925 h 1843087"/>
              <a:gd name="connsiteX21" fmla="*/ 2743200 w 3100387"/>
              <a:gd name="connsiteY21" fmla="*/ 1643062 h 1843087"/>
              <a:gd name="connsiteX22" fmla="*/ 2800350 w 3100387"/>
              <a:gd name="connsiteY22" fmla="*/ 1728787 h 1843087"/>
              <a:gd name="connsiteX23" fmla="*/ 2886075 w 3100387"/>
              <a:gd name="connsiteY23" fmla="*/ 1785937 h 1843087"/>
              <a:gd name="connsiteX24" fmla="*/ 2914650 w 3100387"/>
              <a:gd name="connsiteY24" fmla="*/ 1828800 h 1843087"/>
              <a:gd name="connsiteX25" fmla="*/ 2971800 w 3100387"/>
              <a:gd name="connsiteY25" fmla="*/ 1757362 h 1843087"/>
              <a:gd name="connsiteX26" fmla="*/ 3057525 w 3100387"/>
              <a:gd name="connsiteY26" fmla="*/ 1614487 h 1843087"/>
              <a:gd name="connsiteX27" fmla="*/ 3100387 w 3100387"/>
              <a:gd name="connsiteY27" fmla="*/ 1585912 h 1843087"/>
              <a:gd name="connsiteX28" fmla="*/ 3057525 w 3100387"/>
              <a:gd name="connsiteY28" fmla="*/ 1571625 h 1843087"/>
              <a:gd name="connsiteX29" fmla="*/ 2871787 w 3100387"/>
              <a:gd name="connsiteY29" fmla="*/ 1600200 h 1843087"/>
              <a:gd name="connsiteX30" fmla="*/ 2757487 w 3100387"/>
              <a:gd name="connsiteY30" fmla="*/ 1614487 h 1843087"/>
              <a:gd name="connsiteX31" fmla="*/ 2814637 w 3100387"/>
              <a:gd name="connsiteY31" fmla="*/ 1700212 h 1843087"/>
              <a:gd name="connsiteX32" fmla="*/ 2828925 w 3100387"/>
              <a:gd name="connsiteY32" fmla="*/ 1743075 h 1843087"/>
              <a:gd name="connsiteX33" fmla="*/ 2871787 w 3100387"/>
              <a:gd name="connsiteY33" fmla="*/ 1785937 h 1843087"/>
              <a:gd name="connsiteX34" fmla="*/ 2857500 w 3100387"/>
              <a:gd name="connsiteY34" fmla="*/ 1728787 h 1843087"/>
              <a:gd name="connsiteX35" fmla="*/ 2771775 w 3100387"/>
              <a:gd name="connsiteY35" fmla="*/ 1671637 h 1843087"/>
              <a:gd name="connsiteX36" fmla="*/ 2743200 w 3100387"/>
              <a:gd name="connsiteY36" fmla="*/ 1628775 h 1843087"/>
              <a:gd name="connsiteX37" fmla="*/ 2814637 w 3100387"/>
              <a:gd name="connsiteY37" fmla="*/ 1728787 h 1843087"/>
              <a:gd name="connsiteX38" fmla="*/ 2857500 w 3100387"/>
              <a:gd name="connsiteY38" fmla="*/ 1757362 h 1843087"/>
              <a:gd name="connsiteX39" fmla="*/ 2914650 w 3100387"/>
              <a:gd name="connsiteY39" fmla="*/ 1843087 h 1843087"/>
              <a:gd name="connsiteX40" fmla="*/ 2957512 w 3100387"/>
              <a:gd name="connsiteY40" fmla="*/ 1757362 h 1843087"/>
              <a:gd name="connsiteX41" fmla="*/ 2986087 w 3100387"/>
              <a:gd name="connsiteY41" fmla="*/ 1714500 h 1843087"/>
              <a:gd name="connsiteX42" fmla="*/ 3000375 w 3100387"/>
              <a:gd name="connsiteY42" fmla="*/ 1671637 h 1843087"/>
              <a:gd name="connsiteX43" fmla="*/ 3028950 w 3100387"/>
              <a:gd name="connsiteY43" fmla="*/ 1628775 h 1843087"/>
              <a:gd name="connsiteX44" fmla="*/ 3071812 w 3100387"/>
              <a:gd name="connsiteY44" fmla="*/ 1585912 h 184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100387" h="1843087">
                <a:moveTo>
                  <a:pt x="0" y="57150"/>
                </a:moveTo>
                <a:cubicBezTo>
                  <a:pt x="42862" y="47625"/>
                  <a:pt x="85277" y="35793"/>
                  <a:pt x="128587" y="28575"/>
                </a:cubicBezTo>
                <a:cubicBezTo>
                  <a:pt x="176831" y="20534"/>
                  <a:pt x="375995" y="3485"/>
                  <a:pt x="414337" y="0"/>
                </a:cubicBezTo>
                <a:lnTo>
                  <a:pt x="1871662" y="14287"/>
                </a:lnTo>
                <a:cubicBezTo>
                  <a:pt x="1914781" y="15064"/>
                  <a:pt x="1957486" y="22997"/>
                  <a:pt x="2000250" y="28575"/>
                </a:cubicBezTo>
                <a:cubicBezTo>
                  <a:pt x="2150533" y="48177"/>
                  <a:pt x="2167569" y="51699"/>
                  <a:pt x="2286000" y="71437"/>
                </a:cubicBezTo>
                <a:cubicBezTo>
                  <a:pt x="2300287" y="76200"/>
                  <a:pt x="2314381" y="81588"/>
                  <a:pt x="2328862" y="85725"/>
                </a:cubicBezTo>
                <a:cubicBezTo>
                  <a:pt x="2350231" y="91830"/>
                  <a:pt x="2406033" y="102879"/>
                  <a:pt x="2428875" y="114300"/>
                </a:cubicBezTo>
                <a:cubicBezTo>
                  <a:pt x="2444233" y="121979"/>
                  <a:pt x="2457176" y="133774"/>
                  <a:pt x="2471737" y="142875"/>
                </a:cubicBezTo>
                <a:cubicBezTo>
                  <a:pt x="2495286" y="157593"/>
                  <a:pt x="2518900" y="172251"/>
                  <a:pt x="2543175" y="185737"/>
                </a:cubicBezTo>
                <a:cubicBezTo>
                  <a:pt x="2594662" y="214341"/>
                  <a:pt x="2614991" y="220178"/>
                  <a:pt x="2671762" y="242887"/>
                </a:cubicBezTo>
                <a:cubicBezTo>
                  <a:pt x="2681287" y="261937"/>
                  <a:pt x="2687957" y="282706"/>
                  <a:pt x="2700337" y="300037"/>
                </a:cubicBezTo>
                <a:cubicBezTo>
                  <a:pt x="2712081" y="316479"/>
                  <a:pt x="2730265" y="327378"/>
                  <a:pt x="2743200" y="342900"/>
                </a:cubicBezTo>
                <a:cubicBezTo>
                  <a:pt x="2754193" y="356091"/>
                  <a:pt x="2762250" y="371475"/>
                  <a:pt x="2771775" y="385762"/>
                </a:cubicBezTo>
                <a:cubicBezTo>
                  <a:pt x="2776537" y="400050"/>
                  <a:pt x="2780774" y="414523"/>
                  <a:pt x="2786062" y="428625"/>
                </a:cubicBezTo>
                <a:cubicBezTo>
                  <a:pt x="2804176" y="476931"/>
                  <a:pt x="2815954" y="497526"/>
                  <a:pt x="2828925" y="542925"/>
                </a:cubicBezTo>
                <a:cubicBezTo>
                  <a:pt x="2849901" y="616342"/>
                  <a:pt x="2845905" y="621620"/>
                  <a:pt x="2857500" y="714375"/>
                </a:cubicBezTo>
                <a:cubicBezTo>
                  <a:pt x="2862262" y="933450"/>
                  <a:pt x="2864103" y="1152608"/>
                  <a:pt x="2871787" y="1371600"/>
                </a:cubicBezTo>
                <a:cubicBezTo>
                  <a:pt x="2874780" y="1456897"/>
                  <a:pt x="2909220" y="1690923"/>
                  <a:pt x="2900362" y="1757362"/>
                </a:cubicBezTo>
                <a:cubicBezTo>
                  <a:pt x="2898372" y="1772290"/>
                  <a:pt x="2871787" y="1747837"/>
                  <a:pt x="2857500" y="1743075"/>
                </a:cubicBezTo>
                <a:cubicBezTo>
                  <a:pt x="2793592" y="1647212"/>
                  <a:pt x="2868877" y="1741135"/>
                  <a:pt x="2786062" y="1685925"/>
                </a:cubicBezTo>
                <a:cubicBezTo>
                  <a:pt x="2769250" y="1674717"/>
                  <a:pt x="2736810" y="1623893"/>
                  <a:pt x="2743200" y="1643062"/>
                </a:cubicBezTo>
                <a:cubicBezTo>
                  <a:pt x="2754061" y="1675642"/>
                  <a:pt x="2771775" y="1709737"/>
                  <a:pt x="2800350" y="1728787"/>
                </a:cubicBezTo>
                <a:lnTo>
                  <a:pt x="2886075" y="1785937"/>
                </a:lnTo>
                <a:cubicBezTo>
                  <a:pt x="2895600" y="1800225"/>
                  <a:pt x="2897812" y="1825432"/>
                  <a:pt x="2914650" y="1828800"/>
                </a:cubicBezTo>
                <a:cubicBezTo>
                  <a:pt x="2957008" y="1837272"/>
                  <a:pt x="2963514" y="1776695"/>
                  <a:pt x="2971800" y="1757362"/>
                </a:cubicBezTo>
                <a:cubicBezTo>
                  <a:pt x="2985562" y="1725251"/>
                  <a:pt x="3037211" y="1628030"/>
                  <a:pt x="3057525" y="1614487"/>
                </a:cubicBezTo>
                <a:lnTo>
                  <a:pt x="3100387" y="1585912"/>
                </a:lnTo>
                <a:cubicBezTo>
                  <a:pt x="3086100" y="1581150"/>
                  <a:pt x="3072585" y="1571625"/>
                  <a:pt x="3057525" y="1571625"/>
                </a:cubicBezTo>
                <a:cubicBezTo>
                  <a:pt x="2979820" y="1571625"/>
                  <a:pt x="2942491" y="1589323"/>
                  <a:pt x="2871787" y="1600200"/>
                </a:cubicBezTo>
                <a:cubicBezTo>
                  <a:pt x="2833837" y="1606038"/>
                  <a:pt x="2795587" y="1609725"/>
                  <a:pt x="2757487" y="1614487"/>
                </a:cubicBezTo>
                <a:cubicBezTo>
                  <a:pt x="2776537" y="1643062"/>
                  <a:pt x="2803777" y="1667632"/>
                  <a:pt x="2814637" y="1700212"/>
                </a:cubicBezTo>
                <a:cubicBezTo>
                  <a:pt x="2819400" y="1714500"/>
                  <a:pt x="2820571" y="1730544"/>
                  <a:pt x="2828925" y="1743075"/>
                </a:cubicBezTo>
                <a:cubicBezTo>
                  <a:pt x="2840133" y="1759887"/>
                  <a:pt x="2857500" y="1771650"/>
                  <a:pt x="2871787" y="1785937"/>
                </a:cubicBezTo>
                <a:cubicBezTo>
                  <a:pt x="2867025" y="1766887"/>
                  <a:pt x="2870431" y="1743565"/>
                  <a:pt x="2857500" y="1728787"/>
                </a:cubicBezTo>
                <a:cubicBezTo>
                  <a:pt x="2834885" y="1702941"/>
                  <a:pt x="2771775" y="1671637"/>
                  <a:pt x="2771775" y="1671637"/>
                </a:cubicBezTo>
                <a:lnTo>
                  <a:pt x="2743200" y="1628775"/>
                </a:lnTo>
                <a:cubicBezTo>
                  <a:pt x="2776537" y="1728787"/>
                  <a:pt x="2743200" y="1704975"/>
                  <a:pt x="2814637" y="1728787"/>
                </a:cubicBezTo>
                <a:cubicBezTo>
                  <a:pt x="2828925" y="1738312"/>
                  <a:pt x="2846192" y="1744439"/>
                  <a:pt x="2857500" y="1757362"/>
                </a:cubicBezTo>
                <a:cubicBezTo>
                  <a:pt x="2880115" y="1783208"/>
                  <a:pt x="2914650" y="1843087"/>
                  <a:pt x="2914650" y="1843087"/>
                </a:cubicBezTo>
                <a:cubicBezTo>
                  <a:pt x="2996541" y="1720252"/>
                  <a:pt x="2898360" y="1875667"/>
                  <a:pt x="2957512" y="1757362"/>
                </a:cubicBezTo>
                <a:cubicBezTo>
                  <a:pt x="2965191" y="1742003"/>
                  <a:pt x="2978408" y="1729858"/>
                  <a:pt x="2986087" y="1714500"/>
                </a:cubicBezTo>
                <a:cubicBezTo>
                  <a:pt x="2992822" y="1701029"/>
                  <a:pt x="2993640" y="1685108"/>
                  <a:pt x="3000375" y="1671637"/>
                </a:cubicBezTo>
                <a:cubicBezTo>
                  <a:pt x="3008054" y="1656279"/>
                  <a:pt x="3016808" y="1640917"/>
                  <a:pt x="3028950" y="1628775"/>
                </a:cubicBezTo>
                <a:cubicBezTo>
                  <a:pt x="3075775" y="1581950"/>
                  <a:pt x="3071812" y="1621700"/>
                  <a:pt x="3071812" y="1585912"/>
                </a:cubicBezTo>
              </a:path>
            </a:pathLst>
          </a:custGeom>
          <a:noFill/>
          <a:ln>
            <a:solidFill>
              <a:srgbClr val="C0009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TextBox 10"/>
          <p:cNvSpPr txBox="1"/>
          <p:nvPr/>
        </p:nvSpPr>
        <p:spPr>
          <a:xfrm>
            <a:off x="7162800" y="761578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 GET</a:t>
            </a:r>
            <a:endParaRPr lang="en-IE" sz="3200" dirty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41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These </a:t>
            </a:r>
            <a:r>
              <a:rPr lang="en-IE" dirty="0" smtClean="0">
                <a:solidFill>
                  <a:srgbClr val="0000FF"/>
                </a:solidFill>
              </a:rPr>
              <a:t>also</a:t>
            </a:r>
            <a:r>
              <a:rPr lang="en-IE" dirty="0" smtClean="0"/>
              <a:t> link to other RDF documents …</a:t>
            </a:r>
            <a:endParaRPr lang="en-IE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66" y="1371599"/>
            <a:ext cx="8809630" cy="4455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66800" y="2707604"/>
            <a:ext cx="1066800" cy="18799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1066800" y="2936204"/>
            <a:ext cx="1524000" cy="18799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1066800" y="3164804"/>
            <a:ext cx="1295400" cy="18799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1066800" y="3393404"/>
            <a:ext cx="1371600" cy="18799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Rectangle 12"/>
          <p:cNvSpPr/>
          <p:nvPr/>
        </p:nvSpPr>
        <p:spPr>
          <a:xfrm>
            <a:off x="1066800" y="3622004"/>
            <a:ext cx="1371600" cy="18799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Rectangle 13"/>
          <p:cNvSpPr/>
          <p:nvPr/>
        </p:nvSpPr>
        <p:spPr>
          <a:xfrm>
            <a:off x="1066800" y="3810000"/>
            <a:ext cx="1371600" cy="18799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Rectangle 14"/>
          <p:cNvSpPr/>
          <p:nvPr/>
        </p:nvSpPr>
        <p:spPr>
          <a:xfrm>
            <a:off x="1066800" y="4038600"/>
            <a:ext cx="1600200" cy="18799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Rectangle 15"/>
          <p:cNvSpPr/>
          <p:nvPr/>
        </p:nvSpPr>
        <p:spPr>
          <a:xfrm>
            <a:off x="1066800" y="4267200"/>
            <a:ext cx="1371600" cy="18799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Rectangle 16"/>
          <p:cNvSpPr/>
          <p:nvPr/>
        </p:nvSpPr>
        <p:spPr>
          <a:xfrm>
            <a:off x="1066800" y="4724400"/>
            <a:ext cx="838200" cy="18799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Rectangle 17"/>
          <p:cNvSpPr/>
          <p:nvPr/>
        </p:nvSpPr>
        <p:spPr>
          <a:xfrm>
            <a:off x="1066800" y="4917404"/>
            <a:ext cx="1981200" cy="18799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Rectangle 18"/>
          <p:cNvSpPr/>
          <p:nvPr/>
        </p:nvSpPr>
        <p:spPr>
          <a:xfrm>
            <a:off x="1066800" y="5146004"/>
            <a:ext cx="1066800" cy="18799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Rectangle 19"/>
          <p:cNvSpPr/>
          <p:nvPr/>
        </p:nvSpPr>
        <p:spPr>
          <a:xfrm>
            <a:off x="1066800" y="2479004"/>
            <a:ext cx="1143000" cy="18799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" name="Rectangle 20"/>
          <p:cNvSpPr/>
          <p:nvPr/>
        </p:nvSpPr>
        <p:spPr>
          <a:xfrm>
            <a:off x="838200" y="2481508"/>
            <a:ext cx="152400" cy="18799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1499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630" y="-2590800"/>
            <a:ext cx="8809630" cy="4455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29904" y="-1254795"/>
            <a:ext cx="1066800" cy="18799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429904" y="-1026195"/>
            <a:ext cx="1524000" cy="18799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429904" y="-797595"/>
            <a:ext cx="1295400" cy="18799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29904" y="-568995"/>
            <a:ext cx="1371600" cy="18799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Rectangle 12"/>
          <p:cNvSpPr/>
          <p:nvPr/>
        </p:nvSpPr>
        <p:spPr>
          <a:xfrm>
            <a:off x="429904" y="-340395"/>
            <a:ext cx="1371600" cy="18799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Rectangle 13"/>
          <p:cNvSpPr/>
          <p:nvPr/>
        </p:nvSpPr>
        <p:spPr>
          <a:xfrm>
            <a:off x="429904" y="-152399"/>
            <a:ext cx="1371600" cy="18799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Rectangle 14"/>
          <p:cNvSpPr/>
          <p:nvPr/>
        </p:nvSpPr>
        <p:spPr>
          <a:xfrm>
            <a:off x="429904" y="76201"/>
            <a:ext cx="1600200" cy="18799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Rectangle 15"/>
          <p:cNvSpPr/>
          <p:nvPr/>
        </p:nvSpPr>
        <p:spPr>
          <a:xfrm>
            <a:off x="429904" y="304801"/>
            <a:ext cx="1371600" cy="18799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Rectangle 16"/>
          <p:cNvSpPr/>
          <p:nvPr/>
        </p:nvSpPr>
        <p:spPr>
          <a:xfrm>
            <a:off x="429904" y="762001"/>
            <a:ext cx="838200" cy="18799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Rectangle 17"/>
          <p:cNvSpPr/>
          <p:nvPr/>
        </p:nvSpPr>
        <p:spPr>
          <a:xfrm>
            <a:off x="429904" y="955005"/>
            <a:ext cx="1981200" cy="18799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Rectangle 18"/>
          <p:cNvSpPr/>
          <p:nvPr/>
        </p:nvSpPr>
        <p:spPr>
          <a:xfrm>
            <a:off x="429904" y="1183605"/>
            <a:ext cx="1066800" cy="18799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Rectangle 19"/>
          <p:cNvSpPr/>
          <p:nvPr/>
        </p:nvSpPr>
        <p:spPr>
          <a:xfrm>
            <a:off x="429904" y="-1483395"/>
            <a:ext cx="1143000" cy="18799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" name="Rectangle 20"/>
          <p:cNvSpPr/>
          <p:nvPr/>
        </p:nvSpPr>
        <p:spPr>
          <a:xfrm>
            <a:off x="201304" y="-1480891"/>
            <a:ext cx="152400" cy="18799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453" y="2057400"/>
            <a:ext cx="8001000" cy="485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324600" y="1371601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 smtClean="0">
                <a:solidFill>
                  <a:schemeClr val="bg1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 GET</a:t>
            </a:r>
            <a:endParaRPr lang="en-IE" sz="3200" dirty="0">
              <a:solidFill>
                <a:schemeClr val="bg1"/>
              </a:solidFill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1471613" y="1200150"/>
            <a:ext cx="3100387" cy="857250"/>
          </a:xfrm>
          <a:custGeom>
            <a:avLst/>
            <a:gdLst>
              <a:gd name="connsiteX0" fmla="*/ 0 w 3100387"/>
              <a:gd name="connsiteY0" fmla="*/ 57150 h 1843087"/>
              <a:gd name="connsiteX1" fmla="*/ 128587 w 3100387"/>
              <a:gd name="connsiteY1" fmla="*/ 28575 h 1843087"/>
              <a:gd name="connsiteX2" fmla="*/ 414337 w 3100387"/>
              <a:gd name="connsiteY2" fmla="*/ 0 h 1843087"/>
              <a:gd name="connsiteX3" fmla="*/ 1871662 w 3100387"/>
              <a:gd name="connsiteY3" fmla="*/ 14287 h 1843087"/>
              <a:gd name="connsiteX4" fmla="*/ 2000250 w 3100387"/>
              <a:gd name="connsiteY4" fmla="*/ 28575 h 1843087"/>
              <a:gd name="connsiteX5" fmla="*/ 2286000 w 3100387"/>
              <a:gd name="connsiteY5" fmla="*/ 71437 h 1843087"/>
              <a:gd name="connsiteX6" fmla="*/ 2328862 w 3100387"/>
              <a:gd name="connsiteY6" fmla="*/ 85725 h 1843087"/>
              <a:gd name="connsiteX7" fmla="*/ 2428875 w 3100387"/>
              <a:gd name="connsiteY7" fmla="*/ 114300 h 1843087"/>
              <a:gd name="connsiteX8" fmla="*/ 2471737 w 3100387"/>
              <a:gd name="connsiteY8" fmla="*/ 142875 h 1843087"/>
              <a:gd name="connsiteX9" fmla="*/ 2543175 w 3100387"/>
              <a:gd name="connsiteY9" fmla="*/ 185737 h 1843087"/>
              <a:gd name="connsiteX10" fmla="*/ 2671762 w 3100387"/>
              <a:gd name="connsiteY10" fmla="*/ 242887 h 1843087"/>
              <a:gd name="connsiteX11" fmla="*/ 2700337 w 3100387"/>
              <a:gd name="connsiteY11" fmla="*/ 300037 h 1843087"/>
              <a:gd name="connsiteX12" fmla="*/ 2743200 w 3100387"/>
              <a:gd name="connsiteY12" fmla="*/ 342900 h 1843087"/>
              <a:gd name="connsiteX13" fmla="*/ 2771775 w 3100387"/>
              <a:gd name="connsiteY13" fmla="*/ 385762 h 1843087"/>
              <a:gd name="connsiteX14" fmla="*/ 2786062 w 3100387"/>
              <a:gd name="connsiteY14" fmla="*/ 428625 h 1843087"/>
              <a:gd name="connsiteX15" fmla="*/ 2828925 w 3100387"/>
              <a:gd name="connsiteY15" fmla="*/ 542925 h 1843087"/>
              <a:gd name="connsiteX16" fmla="*/ 2857500 w 3100387"/>
              <a:gd name="connsiteY16" fmla="*/ 714375 h 1843087"/>
              <a:gd name="connsiteX17" fmla="*/ 2871787 w 3100387"/>
              <a:gd name="connsiteY17" fmla="*/ 1371600 h 1843087"/>
              <a:gd name="connsiteX18" fmla="*/ 2900362 w 3100387"/>
              <a:gd name="connsiteY18" fmla="*/ 1757362 h 1843087"/>
              <a:gd name="connsiteX19" fmla="*/ 2857500 w 3100387"/>
              <a:gd name="connsiteY19" fmla="*/ 1743075 h 1843087"/>
              <a:gd name="connsiteX20" fmla="*/ 2786062 w 3100387"/>
              <a:gd name="connsiteY20" fmla="*/ 1685925 h 1843087"/>
              <a:gd name="connsiteX21" fmla="*/ 2743200 w 3100387"/>
              <a:gd name="connsiteY21" fmla="*/ 1643062 h 1843087"/>
              <a:gd name="connsiteX22" fmla="*/ 2800350 w 3100387"/>
              <a:gd name="connsiteY22" fmla="*/ 1728787 h 1843087"/>
              <a:gd name="connsiteX23" fmla="*/ 2886075 w 3100387"/>
              <a:gd name="connsiteY23" fmla="*/ 1785937 h 1843087"/>
              <a:gd name="connsiteX24" fmla="*/ 2914650 w 3100387"/>
              <a:gd name="connsiteY24" fmla="*/ 1828800 h 1843087"/>
              <a:gd name="connsiteX25" fmla="*/ 2971800 w 3100387"/>
              <a:gd name="connsiteY25" fmla="*/ 1757362 h 1843087"/>
              <a:gd name="connsiteX26" fmla="*/ 3057525 w 3100387"/>
              <a:gd name="connsiteY26" fmla="*/ 1614487 h 1843087"/>
              <a:gd name="connsiteX27" fmla="*/ 3100387 w 3100387"/>
              <a:gd name="connsiteY27" fmla="*/ 1585912 h 1843087"/>
              <a:gd name="connsiteX28" fmla="*/ 3057525 w 3100387"/>
              <a:gd name="connsiteY28" fmla="*/ 1571625 h 1843087"/>
              <a:gd name="connsiteX29" fmla="*/ 2871787 w 3100387"/>
              <a:gd name="connsiteY29" fmla="*/ 1600200 h 1843087"/>
              <a:gd name="connsiteX30" fmla="*/ 2757487 w 3100387"/>
              <a:gd name="connsiteY30" fmla="*/ 1614487 h 1843087"/>
              <a:gd name="connsiteX31" fmla="*/ 2814637 w 3100387"/>
              <a:gd name="connsiteY31" fmla="*/ 1700212 h 1843087"/>
              <a:gd name="connsiteX32" fmla="*/ 2828925 w 3100387"/>
              <a:gd name="connsiteY32" fmla="*/ 1743075 h 1843087"/>
              <a:gd name="connsiteX33" fmla="*/ 2871787 w 3100387"/>
              <a:gd name="connsiteY33" fmla="*/ 1785937 h 1843087"/>
              <a:gd name="connsiteX34" fmla="*/ 2857500 w 3100387"/>
              <a:gd name="connsiteY34" fmla="*/ 1728787 h 1843087"/>
              <a:gd name="connsiteX35" fmla="*/ 2771775 w 3100387"/>
              <a:gd name="connsiteY35" fmla="*/ 1671637 h 1843087"/>
              <a:gd name="connsiteX36" fmla="*/ 2743200 w 3100387"/>
              <a:gd name="connsiteY36" fmla="*/ 1628775 h 1843087"/>
              <a:gd name="connsiteX37" fmla="*/ 2814637 w 3100387"/>
              <a:gd name="connsiteY37" fmla="*/ 1728787 h 1843087"/>
              <a:gd name="connsiteX38" fmla="*/ 2857500 w 3100387"/>
              <a:gd name="connsiteY38" fmla="*/ 1757362 h 1843087"/>
              <a:gd name="connsiteX39" fmla="*/ 2914650 w 3100387"/>
              <a:gd name="connsiteY39" fmla="*/ 1843087 h 1843087"/>
              <a:gd name="connsiteX40" fmla="*/ 2957512 w 3100387"/>
              <a:gd name="connsiteY40" fmla="*/ 1757362 h 1843087"/>
              <a:gd name="connsiteX41" fmla="*/ 2986087 w 3100387"/>
              <a:gd name="connsiteY41" fmla="*/ 1714500 h 1843087"/>
              <a:gd name="connsiteX42" fmla="*/ 3000375 w 3100387"/>
              <a:gd name="connsiteY42" fmla="*/ 1671637 h 1843087"/>
              <a:gd name="connsiteX43" fmla="*/ 3028950 w 3100387"/>
              <a:gd name="connsiteY43" fmla="*/ 1628775 h 1843087"/>
              <a:gd name="connsiteX44" fmla="*/ 3071812 w 3100387"/>
              <a:gd name="connsiteY44" fmla="*/ 1585912 h 184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100387" h="1843087">
                <a:moveTo>
                  <a:pt x="0" y="57150"/>
                </a:moveTo>
                <a:cubicBezTo>
                  <a:pt x="42862" y="47625"/>
                  <a:pt x="85277" y="35793"/>
                  <a:pt x="128587" y="28575"/>
                </a:cubicBezTo>
                <a:cubicBezTo>
                  <a:pt x="176831" y="20534"/>
                  <a:pt x="375995" y="3485"/>
                  <a:pt x="414337" y="0"/>
                </a:cubicBezTo>
                <a:lnTo>
                  <a:pt x="1871662" y="14287"/>
                </a:lnTo>
                <a:cubicBezTo>
                  <a:pt x="1914781" y="15064"/>
                  <a:pt x="1957486" y="22997"/>
                  <a:pt x="2000250" y="28575"/>
                </a:cubicBezTo>
                <a:cubicBezTo>
                  <a:pt x="2150533" y="48177"/>
                  <a:pt x="2167569" y="51699"/>
                  <a:pt x="2286000" y="71437"/>
                </a:cubicBezTo>
                <a:cubicBezTo>
                  <a:pt x="2300287" y="76200"/>
                  <a:pt x="2314381" y="81588"/>
                  <a:pt x="2328862" y="85725"/>
                </a:cubicBezTo>
                <a:cubicBezTo>
                  <a:pt x="2350231" y="91830"/>
                  <a:pt x="2406033" y="102879"/>
                  <a:pt x="2428875" y="114300"/>
                </a:cubicBezTo>
                <a:cubicBezTo>
                  <a:pt x="2444233" y="121979"/>
                  <a:pt x="2457176" y="133774"/>
                  <a:pt x="2471737" y="142875"/>
                </a:cubicBezTo>
                <a:cubicBezTo>
                  <a:pt x="2495286" y="157593"/>
                  <a:pt x="2518900" y="172251"/>
                  <a:pt x="2543175" y="185737"/>
                </a:cubicBezTo>
                <a:cubicBezTo>
                  <a:pt x="2594662" y="214341"/>
                  <a:pt x="2614991" y="220178"/>
                  <a:pt x="2671762" y="242887"/>
                </a:cubicBezTo>
                <a:cubicBezTo>
                  <a:pt x="2681287" y="261937"/>
                  <a:pt x="2687957" y="282706"/>
                  <a:pt x="2700337" y="300037"/>
                </a:cubicBezTo>
                <a:cubicBezTo>
                  <a:pt x="2712081" y="316479"/>
                  <a:pt x="2730265" y="327378"/>
                  <a:pt x="2743200" y="342900"/>
                </a:cubicBezTo>
                <a:cubicBezTo>
                  <a:pt x="2754193" y="356091"/>
                  <a:pt x="2762250" y="371475"/>
                  <a:pt x="2771775" y="385762"/>
                </a:cubicBezTo>
                <a:cubicBezTo>
                  <a:pt x="2776537" y="400050"/>
                  <a:pt x="2780774" y="414523"/>
                  <a:pt x="2786062" y="428625"/>
                </a:cubicBezTo>
                <a:cubicBezTo>
                  <a:pt x="2804176" y="476931"/>
                  <a:pt x="2815954" y="497526"/>
                  <a:pt x="2828925" y="542925"/>
                </a:cubicBezTo>
                <a:cubicBezTo>
                  <a:pt x="2849901" y="616342"/>
                  <a:pt x="2845905" y="621620"/>
                  <a:pt x="2857500" y="714375"/>
                </a:cubicBezTo>
                <a:cubicBezTo>
                  <a:pt x="2862262" y="933450"/>
                  <a:pt x="2864103" y="1152608"/>
                  <a:pt x="2871787" y="1371600"/>
                </a:cubicBezTo>
                <a:cubicBezTo>
                  <a:pt x="2874780" y="1456897"/>
                  <a:pt x="2909220" y="1690923"/>
                  <a:pt x="2900362" y="1757362"/>
                </a:cubicBezTo>
                <a:cubicBezTo>
                  <a:pt x="2898372" y="1772290"/>
                  <a:pt x="2871787" y="1747837"/>
                  <a:pt x="2857500" y="1743075"/>
                </a:cubicBezTo>
                <a:cubicBezTo>
                  <a:pt x="2793592" y="1647212"/>
                  <a:pt x="2868877" y="1741135"/>
                  <a:pt x="2786062" y="1685925"/>
                </a:cubicBezTo>
                <a:cubicBezTo>
                  <a:pt x="2769250" y="1674717"/>
                  <a:pt x="2736810" y="1623893"/>
                  <a:pt x="2743200" y="1643062"/>
                </a:cubicBezTo>
                <a:cubicBezTo>
                  <a:pt x="2754061" y="1675642"/>
                  <a:pt x="2771775" y="1709737"/>
                  <a:pt x="2800350" y="1728787"/>
                </a:cubicBezTo>
                <a:lnTo>
                  <a:pt x="2886075" y="1785937"/>
                </a:lnTo>
                <a:cubicBezTo>
                  <a:pt x="2895600" y="1800225"/>
                  <a:pt x="2897812" y="1825432"/>
                  <a:pt x="2914650" y="1828800"/>
                </a:cubicBezTo>
                <a:cubicBezTo>
                  <a:pt x="2957008" y="1837272"/>
                  <a:pt x="2963514" y="1776695"/>
                  <a:pt x="2971800" y="1757362"/>
                </a:cubicBezTo>
                <a:cubicBezTo>
                  <a:pt x="2985562" y="1725251"/>
                  <a:pt x="3037211" y="1628030"/>
                  <a:pt x="3057525" y="1614487"/>
                </a:cubicBezTo>
                <a:lnTo>
                  <a:pt x="3100387" y="1585912"/>
                </a:lnTo>
                <a:cubicBezTo>
                  <a:pt x="3086100" y="1581150"/>
                  <a:pt x="3072585" y="1571625"/>
                  <a:pt x="3057525" y="1571625"/>
                </a:cubicBezTo>
                <a:cubicBezTo>
                  <a:pt x="2979820" y="1571625"/>
                  <a:pt x="2942491" y="1589323"/>
                  <a:pt x="2871787" y="1600200"/>
                </a:cubicBezTo>
                <a:cubicBezTo>
                  <a:pt x="2833837" y="1606038"/>
                  <a:pt x="2795587" y="1609725"/>
                  <a:pt x="2757487" y="1614487"/>
                </a:cubicBezTo>
                <a:cubicBezTo>
                  <a:pt x="2776537" y="1643062"/>
                  <a:pt x="2803777" y="1667632"/>
                  <a:pt x="2814637" y="1700212"/>
                </a:cubicBezTo>
                <a:cubicBezTo>
                  <a:pt x="2819400" y="1714500"/>
                  <a:pt x="2820571" y="1730544"/>
                  <a:pt x="2828925" y="1743075"/>
                </a:cubicBezTo>
                <a:cubicBezTo>
                  <a:pt x="2840133" y="1759887"/>
                  <a:pt x="2857500" y="1771650"/>
                  <a:pt x="2871787" y="1785937"/>
                </a:cubicBezTo>
                <a:cubicBezTo>
                  <a:pt x="2867025" y="1766887"/>
                  <a:pt x="2870431" y="1743565"/>
                  <a:pt x="2857500" y="1728787"/>
                </a:cubicBezTo>
                <a:cubicBezTo>
                  <a:pt x="2834885" y="1702941"/>
                  <a:pt x="2771775" y="1671637"/>
                  <a:pt x="2771775" y="1671637"/>
                </a:cubicBezTo>
                <a:lnTo>
                  <a:pt x="2743200" y="1628775"/>
                </a:lnTo>
                <a:cubicBezTo>
                  <a:pt x="2776537" y="1728787"/>
                  <a:pt x="2743200" y="1704975"/>
                  <a:pt x="2814637" y="1728787"/>
                </a:cubicBezTo>
                <a:cubicBezTo>
                  <a:pt x="2828925" y="1738312"/>
                  <a:pt x="2846192" y="1744439"/>
                  <a:pt x="2857500" y="1757362"/>
                </a:cubicBezTo>
                <a:cubicBezTo>
                  <a:pt x="2880115" y="1783208"/>
                  <a:pt x="2914650" y="1843087"/>
                  <a:pt x="2914650" y="1843087"/>
                </a:cubicBezTo>
                <a:cubicBezTo>
                  <a:pt x="2996541" y="1720252"/>
                  <a:pt x="2898360" y="1875667"/>
                  <a:pt x="2957512" y="1757362"/>
                </a:cubicBezTo>
                <a:cubicBezTo>
                  <a:pt x="2965191" y="1742003"/>
                  <a:pt x="2978408" y="1729858"/>
                  <a:pt x="2986087" y="1714500"/>
                </a:cubicBezTo>
                <a:cubicBezTo>
                  <a:pt x="2992822" y="1701029"/>
                  <a:pt x="2993640" y="1685108"/>
                  <a:pt x="3000375" y="1671637"/>
                </a:cubicBezTo>
                <a:cubicBezTo>
                  <a:pt x="3008054" y="1656279"/>
                  <a:pt x="3016808" y="1640917"/>
                  <a:pt x="3028950" y="1628775"/>
                </a:cubicBezTo>
                <a:cubicBezTo>
                  <a:pt x="3075775" y="1581950"/>
                  <a:pt x="3071812" y="1621700"/>
                  <a:pt x="3071812" y="1585912"/>
                </a:cubicBezTo>
              </a:path>
            </a:pathLst>
          </a:cu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Freeform 4"/>
          <p:cNvSpPr/>
          <p:nvPr/>
        </p:nvSpPr>
        <p:spPr>
          <a:xfrm>
            <a:off x="2415654" y="1009934"/>
            <a:ext cx="1897039" cy="549527"/>
          </a:xfrm>
          <a:custGeom>
            <a:avLst/>
            <a:gdLst>
              <a:gd name="connsiteX0" fmla="*/ 0 w 1897039"/>
              <a:gd name="connsiteY0" fmla="*/ 68239 h 549527"/>
              <a:gd name="connsiteX1" fmla="*/ 259307 w 1897039"/>
              <a:gd name="connsiteY1" fmla="*/ 27296 h 549527"/>
              <a:gd name="connsiteX2" fmla="*/ 354842 w 1897039"/>
              <a:gd name="connsiteY2" fmla="*/ 13648 h 549527"/>
              <a:gd name="connsiteX3" fmla="*/ 504967 w 1897039"/>
              <a:gd name="connsiteY3" fmla="*/ 0 h 549527"/>
              <a:gd name="connsiteX4" fmla="*/ 1064525 w 1897039"/>
              <a:gd name="connsiteY4" fmla="*/ 27296 h 549527"/>
              <a:gd name="connsiteX5" fmla="*/ 1351128 w 1897039"/>
              <a:gd name="connsiteY5" fmla="*/ 54591 h 549527"/>
              <a:gd name="connsiteX6" fmla="*/ 1460310 w 1897039"/>
              <a:gd name="connsiteY6" fmla="*/ 68239 h 549527"/>
              <a:gd name="connsiteX7" fmla="*/ 1583140 w 1897039"/>
              <a:gd name="connsiteY7" fmla="*/ 95535 h 549527"/>
              <a:gd name="connsiteX8" fmla="*/ 1624083 w 1897039"/>
              <a:gd name="connsiteY8" fmla="*/ 109182 h 549527"/>
              <a:gd name="connsiteX9" fmla="*/ 1678674 w 1897039"/>
              <a:gd name="connsiteY9" fmla="*/ 191069 h 549527"/>
              <a:gd name="connsiteX10" fmla="*/ 1760561 w 1897039"/>
              <a:gd name="connsiteY10" fmla="*/ 259308 h 549527"/>
              <a:gd name="connsiteX11" fmla="*/ 1801504 w 1897039"/>
              <a:gd name="connsiteY11" fmla="*/ 341194 h 549527"/>
              <a:gd name="connsiteX12" fmla="*/ 1828800 w 1897039"/>
              <a:gd name="connsiteY12" fmla="*/ 382138 h 549527"/>
              <a:gd name="connsiteX13" fmla="*/ 1856095 w 1897039"/>
              <a:gd name="connsiteY13" fmla="*/ 464024 h 549527"/>
              <a:gd name="connsiteX14" fmla="*/ 1869743 w 1897039"/>
              <a:gd name="connsiteY14" fmla="*/ 545911 h 549527"/>
              <a:gd name="connsiteX15" fmla="*/ 1897039 w 1897039"/>
              <a:gd name="connsiteY15" fmla="*/ 545911 h 549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97039" h="549527">
                <a:moveTo>
                  <a:pt x="0" y="68239"/>
                </a:moveTo>
                <a:cubicBezTo>
                  <a:pt x="148045" y="18891"/>
                  <a:pt x="32814" y="49946"/>
                  <a:pt x="259307" y="27296"/>
                </a:cubicBezTo>
                <a:cubicBezTo>
                  <a:pt x="291316" y="24095"/>
                  <a:pt x="322870" y="17200"/>
                  <a:pt x="354842" y="13648"/>
                </a:cubicBezTo>
                <a:cubicBezTo>
                  <a:pt x="404783" y="8099"/>
                  <a:pt x="454925" y="4549"/>
                  <a:pt x="504967" y="0"/>
                </a:cubicBezTo>
                <a:cubicBezTo>
                  <a:pt x="838081" y="13325"/>
                  <a:pt x="784429" y="8623"/>
                  <a:pt x="1064525" y="27296"/>
                </a:cubicBezTo>
                <a:cubicBezTo>
                  <a:pt x="1316732" y="44110"/>
                  <a:pt x="1177748" y="31474"/>
                  <a:pt x="1351128" y="54591"/>
                </a:cubicBezTo>
                <a:cubicBezTo>
                  <a:pt x="1387484" y="59438"/>
                  <a:pt x="1424059" y="62662"/>
                  <a:pt x="1460310" y="68239"/>
                </a:cubicBezTo>
                <a:cubicBezTo>
                  <a:pt x="1490802" y="72930"/>
                  <a:pt x="1551440" y="86478"/>
                  <a:pt x="1583140" y="95535"/>
                </a:cubicBezTo>
                <a:cubicBezTo>
                  <a:pt x="1596972" y="99487"/>
                  <a:pt x="1610435" y="104633"/>
                  <a:pt x="1624083" y="109182"/>
                </a:cubicBezTo>
                <a:cubicBezTo>
                  <a:pt x="1642280" y="136478"/>
                  <a:pt x="1651378" y="172872"/>
                  <a:pt x="1678674" y="191069"/>
                </a:cubicBezTo>
                <a:cubicBezTo>
                  <a:pt x="1718932" y="217908"/>
                  <a:pt x="1727723" y="219902"/>
                  <a:pt x="1760561" y="259308"/>
                </a:cubicBezTo>
                <a:cubicBezTo>
                  <a:pt x="1809450" y="317975"/>
                  <a:pt x="1770728" y="279643"/>
                  <a:pt x="1801504" y="341194"/>
                </a:cubicBezTo>
                <a:cubicBezTo>
                  <a:pt x="1808840" y="355865"/>
                  <a:pt x="1819701" y="368490"/>
                  <a:pt x="1828800" y="382138"/>
                </a:cubicBezTo>
                <a:cubicBezTo>
                  <a:pt x="1837898" y="409433"/>
                  <a:pt x="1851365" y="435644"/>
                  <a:pt x="1856095" y="464024"/>
                </a:cubicBezTo>
                <a:cubicBezTo>
                  <a:pt x="1860644" y="491320"/>
                  <a:pt x="1857368" y="521160"/>
                  <a:pt x="1869743" y="545911"/>
                </a:cubicBezTo>
                <a:cubicBezTo>
                  <a:pt x="1873812" y="554049"/>
                  <a:pt x="1887940" y="545911"/>
                  <a:pt x="1897039" y="545911"/>
                </a:cubicBezTo>
              </a:path>
            </a:pathLst>
          </a:cu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7" name="Freeform 26"/>
          <p:cNvSpPr/>
          <p:nvPr/>
        </p:nvSpPr>
        <p:spPr>
          <a:xfrm>
            <a:off x="1295400" y="745873"/>
            <a:ext cx="2895600" cy="549527"/>
          </a:xfrm>
          <a:custGeom>
            <a:avLst/>
            <a:gdLst>
              <a:gd name="connsiteX0" fmla="*/ 0 w 1897039"/>
              <a:gd name="connsiteY0" fmla="*/ 68239 h 549527"/>
              <a:gd name="connsiteX1" fmla="*/ 259307 w 1897039"/>
              <a:gd name="connsiteY1" fmla="*/ 27296 h 549527"/>
              <a:gd name="connsiteX2" fmla="*/ 354842 w 1897039"/>
              <a:gd name="connsiteY2" fmla="*/ 13648 h 549527"/>
              <a:gd name="connsiteX3" fmla="*/ 504967 w 1897039"/>
              <a:gd name="connsiteY3" fmla="*/ 0 h 549527"/>
              <a:gd name="connsiteX4" fmla="*/ 1064525 w 1897039"/>
              <a:gd name="connsiteY4" fmla="*/ 27296 h 549527"/>
              <a:gd name="connsiteX5" fmla="*/ 1351128 w 1897039"/>
              <a:gd name="connsiteY5" fmla="*/ 54591 h 549527"/>
              <a:gd name="connsiteX6" fmla="*/ 1460310 w 1897039"/>
              <a:gd name="connsiteY6" fmla="*/ 68239 h 549527"/>
              <a:gd name="connsiteX7" fmla="*/ 1583140 w 1897039"/>
              <a:gd name="connsiteY7" fmla="*/ 95535 h 549527"/>
              <a:gd name="connsiteX8" fmla="*/ 1624083 w 1897039"/>
              <a:gd name="connsiteY8" fmla="*/ 109182 h 549527"/>
              <a:gd name="connsiteX9" fmla="*/ 1678674 w 1897039"/>
              <a:gd name="connsiteY9" fmla="*/ 191069 h 549527"/>
              <a:gd name="connsiteX10" fmla="*/ 1760561 w 1897039"/>
              <a:gd name="connsiteY10" fmla="*/ 259308 h 549527"/>
              <a:gd name="connsiteX11" fmla="*/ 1801504 w 1897039"/>
              <a:gd name="connsiteY11" fmla="*/ 341194 h 549527"/>
              <a:gd name="connsiteX12" fmla="*/ 1828800 w 1897039"/>
              <a:gd name="connsiteY12" fmla="*/ 382138 h 549527"/>
              <a:gd name="connsiteX13" fmla="*/ 1856095 w 1897039"/>
              <a:gd name="connsiteY13" fmla="*/ 464024 h 549527"/>
              <a:gd name="connsiteX14" fmla="*/ 1869743 w 1897039"/>
              <a:gd name="connsiteY14" fmla="*/ 545911 h 549527"/>
              <a:gd name="connsiteX15" fmla="*/ 1897039 w 1897039"/>
              <a:gd name="connsiteY15" fmla="*/ 545911 h 549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97039" h="549527">
                <a:moveTo>
                  <a:pt x="0" y="68239"/>
                </a:moveTo>
                <a:cubicBezTo>
                  <a:pt x="148045" y="18891"/>
                  <a:pt x="32814" y="49946"/>
                  <a:pt x="259307" y="27296"/>
                </a:cubicBezTo>
                <a:cubicBezTo>
                  <a:pt x="291316" y="24095"/>
                  <a:pt x="322870" y="17200"/>
                  <a:pt x="354842" y="13648"/>
                </a:cubicBezTo>
                <a:cubicBezTo>
                  <a:pt x="404783" y="8099"/>
                  <a:pt x="454925" y="4549"/>
                  <a:pt x="504967" y="0"/>
                </a:cubicBezTo>
                <a:cubicBezTo>
                  <a:pt x="838081" y="13325"/>
                  <a:pt x="784429" y="8623"/>
                  <a:pt x="1064525" y="27296"/>
                </a:cubicBezTo>
                <a:cubicBezTo>
                  <a:pt x="1316732" y="44110"/>
                  <a:pt x="1177748" y="31474"/>
                  <a:pt x="1351128" y="54591"/>
                </a:cubicBezTo>
                <a:cubicBezTo>
                  <a:pt x="1387484" y="59438"/>
                  <a:pt x="1424059" y="62662"/>
                  <a:pt x="1460310" y="68239"/>
                </a:cubicBezTo>
                <a:cubicBezTo>
                  <a:pt x="1490802" y="72930"/>
                  <a:pt x="1551440" y="86478"/>
                  <a:pt x="1583140" y="95535"/>
                </a:cubicBezTo>
                <a:cubicBezTo>
                  <a:pt x="1596972" y="99487"/>
                  <a:pt x="1610435" y="104633"/>
                  <a:pt x="1624083" y="109182"/>
                </a:cubicBezTo>
                <a:cubicBezTo>
                  <a:pt x="1642280" y="136478"/>
                  <a:pt x="1651378" y="172872"/>
                  <a:pt x="1678674" y="191069"/>
                </a:cubicBezTo>
                <a:cubicBezTo>
                  <a:pt x="1718932" y="217908"/>
                  <a:pt x="1727723" y="219902"/>
                  <a:pt x="1760561" y="259308"/>
                </a:cubicBezTo>
                <a:cubicBezTo>
                  <a:pt x="1809450" y="317975"/>
                  <a:pt x="1770728" y="279643"/>
                  <a:pt x="1801504" y="341194"/>
                </a:cubicBezTo>
                <a:cubicBezTo>
                  <a:pt x="1808840" y="355865"/>
                  <a:pt x="1819701" y="368490"/>
                  <a:pt x="1828800" y="382138"/>
                </a:cubicBezTo>
                <a:cubicBezTo>
                  <a:pt x="1837898" y="409433"/>
                  <a:pt x="1851365" y="435644"/>
                  <a:pt x="1856095" y="464024"/>
                </a:cubicBezTo>
                <a:cubicBezTo>
                  <a:pt x="1860644" y="491320"/>
                  <a:pt x="1857368" y="521160"/>
                  <a:pt x="1869743" y="545911"/>
                </a:cubicBezTo>
                <a:cubicBezTo>
                  <a:pt x="1873812" y="554049"/>
                  <a:pt x="1887940" y="545911"/>
                  <a:pt x="1897039" y="545911"/>
                </a:cubicBezTo>
              </a:path>
            </a:pathLst>
          </a:cu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8" name="Freeform 27"/>
          <p:cNvSpPr/>
          <p:nvPr/>
        </p:nvSpPr>
        <p:spPr>
          <a:xfrm>
            <a:off x="1828800" y="304800"/>
            <a:ext cx="2483893" cy="1066801"/>
          </a:xfrm>
          <a:custGeom>
            <a:avLst/>
            <a:gdLst>
              <a:gd name="connsiteX0" fmla="*/ 0 w 1897039"/>
              <a:gd name="connsiteY0" fmla="*/ 68239 h 549527"/>
              <a:gd name="connsiteX1" fmla="*/ 259307 w 1897039"/>
              <a:gd name="connsiteY1" fmla="*/ 27296 h 549527"/>
              <a:gd name="connsiteX2" fmla="*/ 354842 w 1897039"/>
              <a:gd name="connsiteY2" fmla="*/ 13648 h 549527"/>
              <a:gd name="connsiteX3" fmla="*/ 504967 w 1897039"/>
              <a:gd name="connsiteY3" fmla="*/ 0 h 549527"/>
              <a:gd name="connsiteX4" fmla="*/ 1064525 w 1897039"/>
              <a:gd name="connsiteY4" fmla="*/ 27296 h 549527"/>
              <a:gd name="connsiteX5" fmla="*/ 1351128 w 1897039"/>
              <a:gd name="connsiteY5" fmla="*/ 54591 h 549527"/>
              <a:gd name="connsiteX6" fmla="*/ 1460310 w 1897039"/>
              <a:gd name="connsiteY6" fmla="*/ 68239 h 549527"/>
              <a:gd name="connsiteX7" fmla="*/ 1583140 w 1897039"/>
              <a:gd name="connsiteY7" fmla="*/ 95535 h 549527"/>
              <a:gd name="connsiteX8" fmla="*/ 1624083 w 1897039"/>
              <a:gd name="connsiteY8" fmla="*/ 109182 h 549527"/>
              <a:gd name="connsiteX9" fmla="*/ 1678674 w 1897039"/>
              <a:gd name="connsiteY9" fmla="*/ 191069 h 549527"/>
              <a:gd name="connsiteX10" fmla="*/ 1760561 w 1897039"/>
              <a:gd name="connsiteY10" fmla="*/ 259308 h 549527"/>
              <a:gd name="connsiteX11" fmla="*/ 1801504 w 1897039"/>
              <a:gd name="connsiteY11" fmla="*/ 341194 h 549527"/>
              <a:gd name="connsiteX12" fmla="*/ 1828800 w 1897039"/>
              <a:gd name="connsiteY12" fmla="*/ 382138 h 549527"/>
              <a:gd name="connsiteX13" fmla="*/ 1856095 w 1897039"/>
              <a:gd name="connsiteY13" fmla="*/ 464024 h 549527"/>
              <a:gd name="connsiteX14" fmla="*/ 1869743 w 1897039"/>
              <a:gd name="connsiteY14" fmla="*/ 545911 h 549527"/>
              <a:gd name="connsiteX15" fmla="*/ 1897039 w 1897039"/>
              <a:gd name="connsiteY15" fmla="*/ 545911 h 549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97039" h="549527">
                <a:moveTo>
                  <a:pt x="0" y="68239"/>
                </a:moveTo>
                <a:cubicBezTo>
                  <a:pt x="148045" y="18891"/>
                  <a:pt x="32814" y="49946"/>
                  <a:pt x="259307" y="27296"/>
                </a:cubicBezTo>
                <a:cubicBezTo>
                  <a:pt x="291316" y="24095"/>
                  <a:pt x="322870" y="17200"/>
                  <a:pt x="354842" y="13648"/>
                </a:cubicBezTo>
                <a:cubicBezTo>
                  <a:pt x="404783" y="8099"/>
                  <a:pt x="454925" y="4549"/>
                  <a:pt x="504967" y="0"/>
                </a:cubicBezTo>
                <a:cubicBezTo>
                  <a:pt x="838081" y="13325"/>
                  <a:pt x="784429" y="8623"/>
                  <a:pt x="1064525" y="27296"/>
                </a:cubicBezTo>
                <a:cubicBezTo>
                  <a:pt x="1316732" y="44110"/>
                  <a:pt x="1177748" y="31474"/>
                  <a:pt x="1351128" y="54591"/>
                </a:cubicBezTo>
                <a:cubicBezTo>
                  <a:pt x="1387484" y="59438"/>
                  <a:pt x="1424059" y="62662"/>
                  <a:pt x="1460310" y="68239"/>
                </a:cubicBezTo>
                <a:cubicBezTo>
                  <a:pt x="1490802" y="72930"/>
                  <a:pt x="1551440" y="86478"/>
                  <a:pt x="1583140" y="95535"/>
                </a:cubicBezTo>
                <a:cubicBezTo>
                  <a:pt x="1596972" y="99487"/>
                  <a:pt x="1610435" y="104633"/>
                  <a:pt x="1624083" y="109182"/>
                </a:cubicBezTo>
                <a:cubicBezTo>
                  <a:pt x="1642280" y="136478"/>
                  <a:pt x="1651378" y="172872"/>
                  <a:pt x="1678674" y="191069"/>
                </a:cubicBezTo>
                <a:cubicBezTo>
                  <a:pt x="1718932" y="217908"/>
                  <a:pt x="1727723" y="219902"/>
                  <a:pt x="1760561" y="259308"/>
                </a:cubicBezTo>
                <a:cubicBezTo>
                  <a:pt x="1809450" y="317975"/>
                  <a:pt x="1770728" y="279643"/>
                  <a:pt x="1801504" y="341194"/>
                </a:cubicBezTo>
                <a:cubicBezTo>
                  <a:pt x="1808840" y="355865"/>
                  <a:pt x="1819701" y="368490"/>
                  <a:pt x="1828800" y="382138"/>
                </a:cubicBezTo>
                <a:cubicBezTo>
                  <a:pt x="1837898" y="409433"/>
                  <a:pt x="1851365" y="435644"/>
                  <a:pt x="1856095" y="464024"/>
                </a:cubicBezTo>
                <a:cubicBezTo>
                  <a:pt x="1860644" y="491320"/>
                  <a:pt x="1857368" y="521160"/>
                  <a:pt x="1869743" y="545911"/>
                </a:cubicBezTo>
                <a:cubicBezTo>
                  <a:pt x="1873812" y="554049"/>
                  <a:pt x="1887940" y="545911"/>
                  <a:pt x="1897039" y="545911"/>
                </a:cubicBezTo>
              </a:path>
            </a:pathLst>
          </a:cu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9" name="Freeform 28"/>
          <p:cNvSpPr/>
          <p:nvPr/>
        </p:nvSpPr>
        <p:spPr>
          <a:xfrm>
            <a:off x="1981201" y="76200"/>
            <a:ext cx="2209800" cy="1066801"/>
          </a:xfrm>
          <a:custGeom>
            <a:avLst/>
            <a:gdLst>
              <a:gd name="connsiteX0" fmla="*/ 0 w 1897039"/>
              <a:gd name="connsiteY0" fmla="*/ 68239 h 549527"/>
              <a:gd name="connsiteX1" fmla="*/ 259307 w 1897039"/>
              <a:gd name="connsiteY1" fmla="*/ 27296 h 549527"/>
              <a:gd name="connsiteX2" fmla="*/ 354842 w 1897039"/>
              <a:gd name="connsiteY2" fmla="*/ 13648 h 549527"/>
              <a:gd name="connsiteX3" fmla="*/ 504967 w 1897039"/>
              <a:gd name="connsiteY3" fmla="*/ 0 h 549527"/>
              <a:gd name="connsiteX4" fmla="*/ 1064525 w 1897039"/>
              <a:gd name="connsiteY4" fmla="*/ 27296 h 549527"/>
              <a:gd name="connsiteX5" fmla="*/ 1351128 w 1897039"/>
              <a:gd name="connsiteY5" fmla="*/ 54591 h 549527"/>
              <a:gd name="connsiteX6" fmla="*/ 1460310 w 1897039"/>
              <a:gd name="connsiteY6" fmla="*/ 68239 h 549527"/>
              <a:gd name="connsiteX7" fmla="*/ 1583140 w 1897039"/>
              <a:gd name="connsiteY7" fmla="*/ 95535 h 549527"/>
              <a:gd name="connsiteX8" fmla="*/ 1624083 w 1897039"/>
              <a:gd name="connsiteY8" fmla="*/ 109182 h 549527"/>
              <a:gd name="connsiteX9" fmla="*/ 1678674 w 1897039"/>
              <a:gd name="connsiteY9" fmla="*/ 191069 h 549527"/>
              <a:gd name="connsiteX10" fmla="*/ 1760561 w 1897039"/>
              <a:gd name="connsiteY10" fmla="*/ 259308 h 549527"/>
              <a:gd name="connsiteX11" fmla="*/ 1801504 w 1897039"/>
              <a:gd name="connsiteY11" fmla="*/ 341194 h 549527"/>
              <a:gd name="connsiteX12" fmla="*/ 1828800 w 1897039"/>
              <a:gd name="connsiteY12" fmla="*/ 382138 h 549527"/>
              <a:gd name="connsiteX13" fmla="*/ 1856095 w 1897039"/>
              <a:gd name="connsiteY13" fmla="*/ 464024 h 549527"/>
              <a:gd name="connsiteX14" fmla="*/ 1869743 w 1897039"/>
              <a:gd name="connsiteY14" fmla="*/ 545911 h 549527"/>
              <a:gd name="connsiteX15" fmla="*/ 1897039 w 1897039"/>
              <a:gd name="connsiteY15" fmla="*/ 545911 h 549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97039" h="549527">
                <a:moveTo>
                  <a:pt x="0" y="68239"/>
                </a:moveTo>
                <a:cubicBezTo>
                  <a:pt x="148045" y="18891"/>
                  <a:pt x="32814" y="49946"/>
                  <a:pt x="259307" y="27296"/>
                </a:cubicBezTo>
                <a:cubicBezTo>
                  <a:pt x="291316" y="24095"/>
                  <a:pt x="322870" y="17200"/>
                  <a:pt x="354842" y="13648"/>
                </a:cubicBezTo>
                <a:cubicBezTo>
                  <a:pt x="404783" y="8099"/>
                  <a:pt x="454925" y="4549"/>
                  <a:pt x="504967" y="0"/>
                </a:cubicBezTo>
                <a:cubicBezTo>
                  <a:pt x="838081" y="13325"/>
                  <a:pt x="784429" y="8623"/>
                  <a:pt x="1064525" y="27296"/>
                </a:cubicBezTo>
                <a:cubicBezTo>
                  <a:pt x="1316732" y="44110"/>
                  <a:pt x="1177748" y="31474"/>
                  <a:pt x="1351128" y="54591"/>
                </a:cubicBezTo>
                <a:cubicBezTo>
                  <a:pt x="1387484" y="59438"/>
                  <a:pt x="1424059" y="62662"/>
                  <a:pt x="1460310" y="68239"/>
                </a:cubicBezTo>
                <a:cubicBezTo>
                  <a:pt x="1490802" y="72930"/>
                  <a:pt x="1551440" y="86478"/>
                  <a:pt x="1583140" y="95535"/>
                </a:cubicBezTo>
                <a:cubicBezTo>
                  <a:pt x="1596972" y="99487"/>
                  <a:pt x="1610435" y="104633"/>
                  <a:pt x="1624083" y="109182"/>
                </a:cubicBezTo>
                <a:cubicBezTo>
                  <a:pt x="1642280" y="136478"/>
                  <a:pt x="1651378" y="172872"/>
                  <a:pt x="1678674" y="191069"/>
                </a:cubicBezTo>
                <a:cubicBezTo>
                  <a:pt x="1718932" y="217908"/>
                  <a:pt x="1727723" y="219902"/>
                  <a:pt x="1760561" y="259308"/>
                </a:cubicBezTo>
                <a:cubicBezTo>
                  <a:pt x="1809450" y="317975"/>
                  <a:pt x="1770728" y="279643"/>
                  <a:pt x="1801504" y="341194"/>
                </a:cubicBezTo>
                <a:cubicBezTo>
                  <a:pt x="1808840" y="355865"/>
                  <a:pt x="1819701" y="368490"/>
                  <a:pt x="1828800" y="382138"/>
                </a:cubicBezTo>
                <a:cubicBezTo>
                  <a:pt x="1837898" y="409433"/>
                  <a:pt x="1851365" y="435644"/>
                  <a:pt x="1856095" y="464024"/>
                </a:cubicBezTo>
                <a:cubicBezTo>
                  <a:pt x="1860644" y="491320"/>
                  <a:pt x="1857368" y="521160"/>
                  <a:pt x="1869743" y="545911"/>
                </a:cubicBezTo>
                <a:cubicBezTo>
                  <a:pt x="1873812" y="554049"/>
                  <a:pt x="1887940" y="545911"/>
                  <a:pt x="1897039" y="545911"/>
                </a:cubicBezTo>
              </a:path>
            </a:pathLst>
          </a:cu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0" name="Freeform 29"/>
          <p:cNvSpPr/>
          <p:nvPr/>
        </p:nvSpPr>
        <p:spPr>
          <a:xfrm>
            <a:off x="2133601" y="228600"/>
            <a:ext cx="2209800" cy="1066801"/>
          </a:xfrm>
          <a:custGeom>
            <a:avLst/>
            <a:gdLst>
              <a:gd name="connsiteX0" fmla="*/ 0 w 1897039"/>
              <a:gd name="connsiteY0" fmla="*/ 68239 h 549527"/>
              <a:gd name="connsiteX1" fmla="*/ 259307 w 1897039"/>
              <a:gd name="connsiteY1" fmla="*/ 27296 h 549527"/>
              <a:gd name="connsiteX2" fmla="*/ 354842 w 1897039"/>
              <a:gd name="connsiteY2" fmla="*/ 13648 h 549527"/>
              <a:gd name="connsiteX3" fmla="*/ 504967 w 1897039"/>
              <a:gd name="connsiteY3" fmla="*/ 0 h 549527"/>
              <a:gd name="connsiteX4" fmla="*/ 1064525 w 1897039"/>
              <a:gd name="connsiteY4" fmla="*/ 27296 h 549527"/>
              <a:gd name="connsiteX5" fmla="*/ 1351128 w 1897039"/>
              <a:gd name="connsiteY5" fmla="*/ 54591 h 549527"/>
              <a:gd name="connsiteX6" fmla="*/ 1460310 w 1897039"/>
              <a:gd name="connsiteY6" fmla="*/ 68239 h 549527"/>
              <a:gd name="connsiteX7" fmla="*/ 1583140 w 1897039"/>
              <a:gd name="connsiteY7" fmla="*/ 95535 h 549527"/>
              <a:gd name="connsiteX8" fmla="*/ 1624083 w 1897039"/>
              <a:gd name="connsiteY8" fmla="*/ 109182 h 549527"/>
              <a:gd name="connsiteX9" fmla="*/ 1678674 w 1897039"/>
              <a:gd name="connsiteY9" fmla="*/ 191069 h 549527"/>
              <a:gd name="connsiteX10" fmla="*/ 1760561 w 1897039"/>
              <a:gd name="connsiteY10" fmla="*/ 259308 h 549527"/>
              <a:gd name="connsiteX11" fmla="*/ 1801504 w 1897039"/>
              <a:gd name="connsiteY11" fmla="*/ 341194 h 549527"/>
              <a:gd name="connsiteX12" fmla="*/ 1828800 w 1897039"/>
              <a:gd name="connsiteY12" fmla="*/ 382138 h 549527"/>
              <a:gd name="connsiteX13" fmla="*/ 1856095 w 1897039"/>
              <a:gd name="connsiteY13" fmla="*/ 464024 h 549527"/>
              <a:gd name="connsiteX14" fmla="*/ 1869743 w 1897039"/>
              <a:gd name="connsiteY14" fmla="*/ 545911 h 549527"/>
              <a:gd name="connsiteX15" fmla="*/ 1897039 w 1897039"/>
              <a:gd name="connsiteY15" fmla="*/ 545911 h 549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97039" h="549527">
                <a:moveTo>
                  <a:pt x="0" y="68239"/>
                </a:moveTo>
                <a:cubicBezTo>
                  <a:pt x="148045" y="18891"/>
                  <a:pt x="32814" y="49946"/>
                  <a:pt x="259307" y="27296"/>
                </a:cubicBezTo>
                <a:cubicBezTo>
                  <a:pt x="291316" y="24095"/>
                  <a:pt x="322870" y="17200"/>
                  <a:pt x="354842" y="13648"/>
                </a:cubicBezTo>
                <a:cubicBezTo>
                  <a:pt x="404783" y="8099"/>
                  <a:pt x="454925" y="4549"/>
                  <a:pt x="504967" y="0"/>
                </a:cubicBezTo>
                <a:cubicBezTo>
                  <a:pt x="838081" y="13325"/>
                  <a:pt x="784429" y="8623"/>
                  <a:pt x="1064525" y="27296"/>
                </a:cubicBezTo>
                <a:cubicBezTo>
                  <a:pt x="1316732" y="44110"/>
                  <a:pt x="1177748" y="31474"/>
                  <a:pt x="1351128" y="54591"/>
                </a:cubicBezTo>
                <a:cubicBezTo>
                  <a:pt x="1387484" y="59438"/>
                  <a:pt x="1424059" y="62662"/>
                  <a:pt x="1460310" y="68239"/>
                </a:cubicBezTo>
                <a:cubicBezTo>
                  <a:pt x="1490802" y="72930"/>
                  <a:pt x="1551440" y="86478"/>
                  <a:pt x="1583140" y="95535"/>
                </a:cubicBezTo>
                <a:cubicBezTo>
                  <a:pt x="1596972" y="99487"/>
                  <a:pt x="1610435" y="104633"/>
                  <a:pt x="1624083" y="109182"/>
                </a:cubicBezTo>
                <a:cubicBezTo>
                  <a:pt x="1642280" y="136478"/>
                  <a:pt x="1651378" y="172872"/>
                  <a:pt x="1678674" y="191069"/>
                </a:cubicBezTo>
                <a:cubicBezTo>
                  <a:pt x="1718932" y="217908"/>
                  <a:pt x="1727723" y="219902"/>
                  <a:pt x="1760561" y="259308"/>
                </a:cubicBezTo>
                <a:cubicBezTo>
                  <a:pt x="1809450" y="317975"/>
                  <a:pt x="1770728" y="279643"/>
                  <a:pt x="1801504" y="341194"/>
                </a:cubicBezTo>
                <a:cubicBezTo>
                  <a:pt x="1808840" y="355865"/>
                  <a:pt x="1819701" y="368490"/>
                  <a:pt x="1828800" y="382138"/>
                </a:cubicBezTo>
                <a:cubicBezTo>
                  <a:pt x="1837898" y="409433"/>
                  <a:pt x="1851365" y="435644"/>
                  <a:pt x="1856095" y="464024"/>
                </a:cubicBezTo>
                <a:cubicBezTo>
                  <a:pt x="1860644" y="491320"/>
                  <a:pt x="1857368" y="521160"/>
                  <a:pt x="1869743" y="545911"/>
                </a:cubicBezTo>
                <a:cubicBezTo>
                  <a:pt x="1873812" y="554049"/>
                  <a:pt x="1887940" y="545911"/>
                  <a:pt x="1897039" y="545911"/>
                </a:cubicBezTo>
              </a:path>
            </a:pathLst>
          </a:cu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72400" y="4788338"/>
            <a:ext cx="609600" cy="97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438" y="4800600"/>
            <a:ext cx="1178296" cy="96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246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5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PRE-Linked DATA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0344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Semantic Web, early days (pre-2006)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Lots of dumps of RDF</a:t>
            </a:r>
            <a:endParaRPr lang="en-IE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170412"/>
            <a:ext cx="6960358" cy="468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594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Semantic Web, early days </a:t>
            </a:r>
            <a:r>
              <a:rPr lang="en-IE" dirty="0"/>
              <a:t>(pre-2006)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Lots of dumps of RDF</a:t>
            </a:r>
          </a:p>
          <a:p>
            <a:r>
              <a:rPr lang="en-IE" dirty="0" smtClean="0"/>
              <a:t>Big OWL ontologies (difficult to re-use)</a:t>
            </a:r>
            <a:endParaRPr lang="en-IE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52131"/>
            <a:ext cx="5257800" cy="4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923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PREVIOUSLY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2639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Semantic Web, early days </a:t>
            </a:r>
            <a:r>
              <a:rPr lang="en-IE" dirty="0"/>
              <a:t>(pre-2006)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Lots of dumps of RDF</a:t>
            </a:r>
          </a:p>
          <a:p>
            <a:r>
              <a:rPr lang="en-IE" dirty="0"/>
              <a:t>Big OWL ontologies (difficult to re-use)</a:t>
            </a:r>
          </a:p>
          <a:p>
            <a:r>
              <a:rPr lang="en-IE" dirty="0" smtClean="0"/>
              <a:t>No reuse of IRIs ... no links … no Web!</a:t>
            </a:r>
            <a:endParaRPr lang="en-IE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234518"/>
            <a:ext cx="6004594" cy="3242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327" y="3947804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491" y="3429000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67" y="3562067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267200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387" y="3479943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13" y="3958753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13" y="5676238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021715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417" y="4405955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384" y="5341961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598" y="6089981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73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Semantic Web, early days </a:t>
            </a:r>
            <a:r>
              <a:rPr lang="en-IE" dirty="0"/>
              <a:t>(pre-2006)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Lots of dumps of RDF</a:t>
            </a:r>
          </a:p>
          <a:p>
            <a:r>
              <a:rPr lang="en-IE" dirty="0"/>
              <a:t>Big OWL ontologies (difficult to re-use)</a:t>
            </a:r>
          </a:p>
          <a:p>
            <a:r>
              <a:rPr lang="en-IE" dirty="0" smtClean="0"/>
              <a:t>No reuse of IRIs ... no links … no Web!</a:t>
            </a:r>
          </a:p>
          <a:p>
            <a:r>
              <a:rPr lang="en-IE" dirty="0" smtClean="0">
                <a:solidFill>
                  <a:schemeClr val="bg1">
                    <a:lumMod val="65000"/>
                  </a:schemeClr>
                </a:solidFill>
              </a:rPr>
              <a:t>Some exceptions, like FOAF</a:t>
            </a:r>
          </a:p>
          <a:p>
            <a:pPr lvl="1"/>
            <a:r>
              <a:rPr lang="en-IE" dirty="0" smtClean="0">
                <a:solidFill>
                  <a:schemeClr val="bg1">
                    <a:lumMod val="65000"/>
                  </a:schemeClr>
                </a:solidFill>
              </a:rPr>
              <a:t>but still, blank nodes used more often than IRIs!</a:t>
            </a:r>
            <a:endParaRPr lang="en-IE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266" name="Picture 2" descr="http://www.ibiblio.org/hhalpin/homepage/presentations/socialnet/foaf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02" y="4191000"/>
            <a:ext cx="4019550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43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DATA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9215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Data … 2006 </a:t>
            </a:r>
            <a:endParaRPr lang="en-IE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79" y="1406192"/>
            <a:ext cx="7167477" cy="537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http://tw.rpi.edu/launch/img/le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8600"/>
            <a:ext cx="1571455" cy="208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76799" y="6437626"/>
            <a:ext cx="269072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</a:rPr>
              <a:t>(I’ll explain the mug later)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987438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hlinkClick r:id="rId4"/>
              </a:rPr>
              <a:t>http://</a:t>
            </a:r>
            <a:r>
              <a:rPr lang="en-IE" dirty="0" smtClean="0">
                <a:hlinkClick r:id="rId4"/>
              </a:rPr>
              <a:t>www.w3.org/DesignIssues/LinkedData.html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37819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Four Principles of Linked Data </a:t>
            </a:r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987438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hlinkClick r:id="rId2"/>
              </a:rPr>
              <a:t>http://</a:t>
            </a:r>
            <a:r>
              <a:rPr lang="en-IE" dirty="0" smtClean="0">
                <a:hlinkClick r:id="rId2"/>
              </a:rPr>
              <a:t>www.w3.org/DesignIssues/LinkedData.html</a:t>
            </a:r>
            <a:endParaRPr lang="en-IE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79" y="1905000"/>
            <a:ext cx="7167477" cy="327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http://tw.rpi.edu/launch/img/le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8600"/>
            <a:ext cx="1571455" cy="208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67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This is Linked Data …</a:t>
            </a:r>
            <a:endParaRPr lang="en-IE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66" y="1371599"/>
            <a:ext cx="8809630" cy="4455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0" y="5181600"/>
            <a:ext cx="5486400" cy="152400"/>
          </a:xfrm>
          <a:prstGeom prst="rect">
            <a:avLst/>
          </a:prstGeom>
          <a:noFill/>
          <a:ln w="38100">
            <a:solidFill>
              <a:srgbClr val="C0009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304800" y="5410200"/>
            <a:ext cx="5638800" cy="152400"/>
          </a:xfrm>
          <a:prstGeom prst="rect">
            <a:avLst/>
          </a:prstGeom>
          <a:noFill/>
          <a:ln w="38100">
            <a:solidFill>
              <a:srgbClr val="C0009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04800" y="5638800"/>
            <a:ext cx="5257800" cy="187996"/>
          </a:xfrm>
          <a:prstGeom prst="rect">
            <a:avLst/>
          </a:prstGeom>
          <a:noFill/>
          <a:ln w="38100">
            <a:solidFill>
              <a:srgbClr val="C0009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2743200" y="4038600"/>
            <a:ext cx="3352800" cy="187996"/>
          </a:xfrm>
          <a:prstGeom prst="rect">
            <a:avLst/>
          </a:prstGeom>
          <a:noFill/>
          <a:ln w="38100">
            <a:solidFill>
              <a:srgbClr val="C0009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2590800" y="4267200"/>
            <a:ext cx="4343400" cy="187996"/>
          </a:xfrm>
          <a:prstGeom prst="rect">
            <a:avLst/>
          </a:prstGeom>
          <a:noFill/>
          <a:ln w="38100">
            <a:solidFill>
              <a:srgbClr val="C0009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304800" y="4494603"/>
            <a:ext cx="3962400" cy="187996"/>
          </a:xfrm>
          <a:prstGeom prst="rect">
            <a:avLst/>
          </a:prstGeom>
          <a:noFill/>
          <a:ln w="38100">
            <a:solidFill>
              <a:srgbClr val="C0009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1066800" y="2707604"/>
            <a:ext cx="1066800" cy="18799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1066800" y="2936204"/>
            <a:ext cx="1524000" cy="18799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Rectangle 12"/>
          <p:cNvSpPr/>
          <p:nvPr/>
        </p:nvSpPr>
        <p:spPr>
          <a:xfrm>
            <a:off x="1066800" y="3164804"/>
            <a:ext cx="1295400" cy="18799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Rectangle 13"/>
          <p:cNvSpPr/>
          <p:nvPr/>
        </p:nvSpPr>
        <p:spPr>
          <a:xfrm>
            <a:off x="1066800" y="3393404"/>
            <a:ext cx="1371600" cy="18799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Rectangle 14"/>
          <p:cNvSpPr/>
          <p:nvPr/>
        </p:nvSpPr>
        <p:spPr>
          <a:xfrm>
            <a:off x="1066800" y="3622004"/>
            <a:ext cx="1371600" cy="18799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Rectangle 15"/>
          <p:cNvSpPr/>
          <p:nvPr/>
        </p:nvSpPr>
        <p:spPr>
          <a:xfrm>
            <a:off x="1066800" y="3810000"/>
            <a:ext cx="1371600" cy="18799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Rectangle 16"/>
          <p:cNvSpPr/>
          <p:nvPr/>
        </p:nvSpPr>
        <p:spPr>
          <a:xfrm>
            <a:off x="1066800" y="4038600"/>
            <a:ext cx="1600200" cy="18799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Rectangle 17"/>
          <p:cNvSpPr/>
          <p:nvPr/>
        </p:nvSpPr>
        <p:spPr>
          <a:xfrm>
            <a:off x="1066800" y="4267200"/>
            <a:ext cx="1371600" cy="18799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Rectangle 18"/>
          <p:cNvSpPr/>
          <p:nvPr/>
        </p:nvSpPr>
        <p:spPr>
          <a:xfrm>
            <a:off x="1066800" y="4724400"/>
            <a:ext cx="838200" cy="18799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Rectangle 19"/>
          <p:cNvSpPr/>
          <p:nvPr/>
        </p:nvSpPr>
        <p:spPr>
          <a:xfrm>
            <a:off x="1066800" y="4917404"/>
            <a:ext cx="1981200" cy="18799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" name="Rectangle 20"/>
          <p:cNvSpPr/>
          <p:nvPr/>
        </p:nvSpPr>
        <p:spPr>
          <a:xfrm>
            <a:off x="1066800" y="5146004"/>
            <a:ext cx="1066800" cy="18799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Rectangle 21"/>
          <p:cNvSpPr/>
          <p:nvPr/>
        </p:nvSpPr>
        <p:spPr>
          <a:xfrm>
            <a:off x="1066800" y="2479004"/>
            <a:ext cx="1143000" cy="18799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3" name="Rectangle 22"/>
          <p:cNvSpPr/>
          <p:nvPr/>
        </p:nvSpPr>
        <p:spPr>
          <a:xfrm>
            <a:off x="838200" y="2481508"/>
            <a:ext cx="152400" cy="18799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7776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616" y="1231746"/>
            <a:ext cx="6362700" cy="481965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And so we have our “Web of Data”!!!!!</a:t>
            </a:r>
            <a:endParaRPr lang="en-IE" dirty="0"/>
          </a:p>
        </p:txBody>
      </p:sp>
      <p:sp>
        <p:nvSpPr>
          <p:cNvPr id="4" name="Freeform 3"/>
          <p:cNvSpPr/>
          <p:nvPr/>
        </p:nvSpPr>
        <p:spPr>
          <a:xfrm>
            <a:off x="3179681" y="3997671"/>
            <a:ext cx="2402253" cy="424204"/>
          </a:xfrm>
          <a:custGeom>
            <a:avLst/>
            <a:gdLst>
              <a:gd name="connsiteX0" fmla="*/ 518862 w 2402253"/>
              <a:gd name="connsiteY0" fmla="*/ 301374 h 424204"/>
              <a:gd name="connsiteX1" fmla="*/ 505215 w 2402253"/>
              <a:gd name="connsiteY1" fmla="*/ 233135 h 424204"/>
              <a:gd name="connsiteX2" fmla="*/ 450623 w 2402253"/>
              <a:gd name="connsiteY2" fmla="*/ 164896 h 424204"/>
              <a:gd name="connsiteX3" fmla="*/ 341441 w 2402253"/>
              <a:gd name="connsiteY3" fmla="*/ 151248 h 424204"/>
              <a:gd name="connsiteX4" fmla="*/ 177668 w 2402253"/>
              <a:gd name="connsiteY4" fmla="*/ 164896 h 424204"/>
              <a:gd name="connsiteX5" fmla="*/ 95782 w 2402253"/>
              <a:gd name="connsiteY5" fmla="*/ 192192 h 424204"/>
              <a:gd name="connsiteX6" fmla="*/ 54838 w 2402253"/>
              <a:gd name="connsiteY6" fmla="*/ 205839 h 424204"/>
              <a:gd name="connsiteX7" fmla="*/ 13895 w 2402253"/>
              <a:gd name="connsiteY7" fmla="*/ 233135 h 424204"/>
              <a:gd name="connsiteX8" fmla="*/ 247 w 2402253"/>
              <a:gd name="connsiteY8" fmla="*/ 274078 h 424204"/>
              <a:gd name="connsiteX9" fmla="*/ 27543 w 2402253"/>
              <a:gd name="connsiteY9" fmla="*/ 355965 h 424204"/>
              <a:gd name="connsiteX10" fmla="*/ 68486 w 2402253"/>
              <a:gd name="connsiteY10" fmla="*/ 383260 h 424204"/>
              <a:gd name="connsiteX11" fmla="*/ 177668 w 2402253"/>
              <a:gd name="connsiteY11" fmla="*/ 410556 h 424204"/>
              <a:gd name="connsiteX12" fmla="*/ 232259 w 2402253"/>
              <a:gd name="connsiteY12" fmla="*/ 424204 h 424204"/>
              <a:gd name="connsiteX13" fmla="*/ 464271 w 2402253"/>
              <a:gd name="connsiteY13" fmla="*/ 410556 h 424204"/>
              <a:gd name="connsiteX14" fmla="*/ 491567 w 2402253"/>
              <a:gd name="connsiteY14" fmla="*/ 369613 h 424204"/>
              <a:gd name="connsiteX15" fmla="*/ 518862 w 2402253"/>
              <a:gd name="connsiteY15" fmla="*/ 287726 h 424204"/>
              <a:gd name="connsiteX16" fmla="*/ 532510 w 2402253"/>
              <a:gd name="connsiteY16" fmla="*/ 246783 h 424204"/>
              <a:gd name="connsiteX17" fmla="*/ 873704 w 2402253"/>
              <a:gd name="connsiteY17" fmla="*/ 233135 h 424204"/>
              <a:gd name="connsiteX18" fmla="*/ 1187603 w 2402253"/>
              <a:gd name="connsiteY18" fmla="*/ 246783 h 424204"/>
              <a:gd name="connsiteX19" fmla="*/ 1788104 w 2402253"/>
              <a:gd name="connsiteY19" fmla="*/ 219487 h 424204"/>
              <a:gd name="connsiteX20" fmla="*/ 1829047 w 2402253"/>
              <a:gd name="connsiteY20" fmla="*/ 205839 h 424204"/>
              <a:gd name="connsiteX21" fmla="*/ 1938229 w 2402253"/>
              <a:gd name="connsiteY21" fmla="*/ 178544 h 424204"/>
              <a:gd name="connsiteX22" fmla="*/ 1992820 w 2402253"/>
              <a:gd name="connsiteY22" fmla="*/ 164896 h 424204"/>
              <a:gd name="connsiteX23" fmla="*/ 2047412 w 2402253"/>
              <a:gd name="connsiteY23" fmla="*/ 151248 h 424204"/>
              <a:gd name="connsiteX24" fmla="*/ 2183889 w 2402253"/>
              <a:gd name="connsiteY24" fmla="*/ 110305 h 424204"/>
              <a:gd name="connsiteX25" fmla="*/ 2402253 w 2402253"/>
              <a:gd name="connsiteY25" fmla="*/ 83010 h 424204"/>
              <a:gd name="connsiteX26" fmla="*/ 2238480 w 2402253"/>
              <a:gd name="connsiteY26" fmla="*/ 1123 h 424204"/>
              <a:gd name="connsiteX27" fmla="*/ 2279423 w 2402253"/>
              <a:gd name="connsiteY27" fmla="*/ 14771 h 424204"/>
              <a:gd name="connsiteX28" fmla="*/ 2361310 w 2402253"/>
              <a:gd name="connsiteY28" fmla="*/ 55714 h 424204"/>
              <a:gd name="connsiteX29" fmla="*/ 2388606 w 2402253"/>
              <a:gd name="connsiteY29" fmla="*/ 96657 h 424204"/>
              <a:gd name="connsiteX30" fmla="*/ 2320367 w 2402253"/>
              <a:gd name="connsiteY30" fmla="*/ 151248 h 424204"/>
              <a:gd name="connsiteX31" fmla="*/ 2279423 w 2402253"/>
              <a:gd name="connsiteY31" fmla="*/ 233135 h 424204"/>
              <a:gd name="connsiteX32" fmla="*/ 2252128 w 2402253"/>
              <a:gd name="connsiteY32" fmla="*/ 246783 h 424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402253" h="424204">
                <a:moveTo>
                  <a:pt x="518862" y="301374"/>
                </a:moveTo>
                <a:cubicBezTo>
                  <a:pt x="514313" y="278628"/>
                  <a:pt x="510841" y="255639"/>
                  <a:pt x="505215" y="233135"/>
                </a:cubicBezTo>
                <a:cubicBezTo>
                  <a:pt x="496339" y="197629"/>
                  <a:pt x="492182" y="176230"/>
                  <a:pt x="450623" y="164896"/>
                </a:cubicBezTo>
                <a:cubicBezTo>
                  <a:pt x="415238" y="155245"/>
                  <a:pt x="377835" y="155797"/>
                  <a:pt x="341441" y="151248"/>
                </a:cubicBezTo>
                <a:cubicBezTo>
                  <a:pt x="286850" y="155797"/>
                  <a:pt x="231703" y="155890"/>
                  <a:pt x="177668" y="164896"/>
                </a:cubicBezTo>
                <a:cubicBezTo>
                  <a:pt x="149288" y="169626"/>
                  <a:pt x="123077" y="183094"/>
                  <a:pt x="95782" y="192192"/>
                </a:cubicBezTo>
                <a:lnTo>
                  <a:pt x="54838" y="205839"/>
                </a:lnTo>
                <a:cubicBezTo>
                  <a:pt x="41190" y="214938"/>
                  <a:pt x="24142" y="220327"/>
                  <a:pt x="13895" y="233135"/>
                </a:cubicBezTo>
                <a:cubicBezTo>
                  <a:pt x="4908" y="244369"/>
                  <a:pt x="-1342" y="259780"/>
                  <a:pt x="247" y="274078"/>
                </a:cubicBezTo>
                <a:cubicBezTo>
                  <a:pt x="3424" y="302674"/>
                  <a:pt x="18444" y="328669"/>
                  <a:pt x="27543" y="355965"/>
                </a:cubicBezTo>
                <a:cubicBezTo>
                  <a:pt x="32730" y="371526"/>
                  <a:pt x="53815" y="375925"/>
                  <a:pt x="68486" y="383260"/>
                </a:cubicBezTo>
                <a:cubicBezTo>
                  <a:pt x="97753" y="397893"/>
                  <a:pt x="149634" y="404326"/>
                  <a:pt x="177668" y="410556"/>
                </a:cubicBezTo>
                <a:cubicBezTo>
                  <a:pt x="195978" y="414625"/>
                  <a:pt x="214062" y="419655"/>
                  <a:pt x="232259" y="424204"/>
                </a:cubicBezTo>
                <a:cubicBezTo>
                  <a:pt x="309596" y="419655"/>
                  <a:pt x="388462" y="426516"/>
                  <a:pt x="464271" y="410556"/>
                </a:cubicBezTo>
                <a:cubicBezTo>
                  <a:pt x="480322" y="407177"/>
                  <a:pt x="484905" y="384602"/>
                  <a:pt x="491567" y="369613"/>
                </a:cubicBezTo>
                <a:cubicBezTo>
                  <a:pt x="503252" y="343321"/>
                  <a:pt x="509764" y="315022"/>
                  <a:pt x="518862" y="287726"/>
                </a:cubicBezTo>
                <a:cubicBezTo>
                  <a:pt x="523411" y="274078"/>
                  <a:pt x="518136" y="247358"/>
                  <a:pt x="532510" y="246783"/>
                </a:cubicBezTo>
                <a:lnTo>
                  <a:pt x="873704" y="233135"/>
                </a:lnTo>
                <a:cubicBezTo>
                  <a:pt x="978337" y="237684"/>
                  <a:pt x="1082871" y="246783"/>
                  <a:pt x="1187603" y="246783"/>
                </a:cubicBezTo>
                <a:cubicBezTo>
                  <a:pt x="1411668" y="246783"/>
                  <a:pt x="1576049" y="233624"/>
                  <a:pt x="1788104" y="219487"/>
                </a:cubicBezTo>
                <a:cubicBezTo>
                  <a:pt x="1801752" y="214938"/>
                  <a:pt x="1815168" y="209624"/>
                  <a:pt x="1829047" y="205839"/>
                </a:cubicBezTo>
                <a:cubicBezTo>
                  <a:pt x="1865239" y="195968"/>
                  <a:pt x="1901835" y="187642"/>
                  <a:pt x="1938229" y="178544"/>
                </a:cubicBezTo>
                <a:lnTo>
                  <a:pt x="1992820" y="164896"/>
                </a:lnTo>
                <a:cubicBezTo>
                  <a:pt x="2011017" y="160347"/>
                  <a:pt x="2029617" y="157180"/>
                  <a:pt x="2047412" y="151248"/>
                </a:cubicBezTo>
                <a:cubicBezTo>
                  <a:pt x="2099631" y="133842"/>
                  <a:pt x="2132327" y="120618"/>
                  <a:pt x="2183889" y="110305"/>
                </a:cubicBezTo>
                <a:cubicBezTo>
                  <a:pt x="2268547" y="93373"/>
                  <a:pt x="2308171" y="92418"/>
                  <a:pt x="2402253" y="83010"/>
                </a:cubicBezTo>
                <a:cubicBezTo>
                  <a:pt x="2296429" y="12460"/>
                  <a:pt x="2351487" y="38792"/>
                  <a:pt x="2238480" y="1123"/>
                </a:cubicBezTo>
                <a:cubicBezTo>
                  <a:pt x="2224832" y="-3426"/>
                  <a:pt x="2267453" y="6791"/>
                  <a:pt x="2279423" y="14771"/>
                </a:cubicBezTo>
                <a:cubicBezTo>
                  <a:pt x="2332337" y="50046"/>
                  <a:pt x="2304806" y="36879"/>
                  <a:pt x="2361310" y="55714"/>
                </a:cubicBezTo>
                <a:cubicBezTo>
                  <a:pt x="2370409" y="69362"/>
                  <a:pt x="2388606" y="80254"/>
                  <a:pt x="2388606" y="96657"/>
                </a:cubicBezTo>
                <a:cubicBezTo>
                  <a:pt x="2388606" y="137813"/>
                  <a:pt x="2345933" y="142726"/>
                  <a:pt x="2320367" y="151248"/>
                </a:cubicBezTo>
                <a:cubicBezTo>
                  <a:pt x="2309266" y="184550"/>
                  <a:pt x="2305881" y="206677"/>
                  <a:pt x="2279423" y="233135"/>
                </a:cubicBezTo>
                <a:cubicBezTo>
                  <a:pt x="2272230" y="240328"/>
                  <a:pt x="2261226" y="242234"/>
                  <a:pt x="2252128" y="246783"/>
                </a:cubicBezTo>
              </a:path>
            </a:pathLst>
          </a:custGeom>
          <a:noFill/>
          <a:ln>
            <a:solidFill>
              <a:srgbClr val="A800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Freeform 5"/>
          <p:cNvSpPr/>
          <p:nvPr/>
        </p:nvSpPr>
        <p:spPr>
          <a:xfrm>
            <a:off x="5436327" y="1905000"/>
            <a:ext cx="54591" cy="395895"/>
          </a:xfrm>
          <a:custGeom>
            <a:avLst/>
            <a:gdLst>
              <a:gd name="connsiteX0" fmla="*/ 54591 w 54591"/>
              <a:gd name="connsiteY0" fmla="*/ 0 h 395895"/>
              <a:gd name="connsiteX1" fmla="*/ 13648 w 54591"/>
              <a:gd name="connsiteY1" fmla="*/ 150125 h 395895"/>
              <a:gd name="connsiteX2" fmla="*/ 0 w 54591"/>
              <a:gd name="connsiteY2" fmla="*/ 191069 h 395895"/>
              <a:gd name="connsiteX3" fmla="*/ 27295 w 54591"/>
              <a:gd name="connsiteY3" fmla="*/ 354842 h 395895"/>
              <a:gd name="connsiteX4" fmla="*/ 54591 w 54591"/>
              <a:gd name="connsiteY4" fmla="*/ 395785 h 395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91" h="395895">
                <a:moveTo>
                  <a:pt x="54591" y="0"/>
                </a:moveTo>
                <a:cubicBezTo>
                  <a:pt x="35300" y="96451"/>
                  <a:pt x="48278" y="46234"/>
                  <a:pt x="13648" y="150125"/>
                </a:cubicBezTo>
                <a:lnTo>
                  <a:pt x="0" y="191069"/>
                </a:lnTo>
                <a:cubicBezTo>
                  <a:pt x="9098" y="245660"/>
                  <a:pt x="9793" y="302338"/>
                  <a:pt x="27295" y="354842"/>
                </a:cubicBezTo>
                <a:cubicBezTo>
                  <a:pt x="42382" y="400101"/>
                  <a:pt x="26557" y="395785"/>
                  <a:pt x="54591" y="395785"/>
                </a:cubicBezTo>
              </a:path>
            </a:pathLst>
          </a:custGeom>
          <a:noFill/>
          <a:ln>
            <a:solidFill>
              <a:srgbClr val="C00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Freeform 7"/>
          <p:cNvSpPr/>
          <p:nvPr/>
        </p:nvSpPr>
        <p:spPr>
          <a:xfrm>
            <a:off x="5568741" y="1932295"/>
            <a:ext cx="167873" cy="327547"/>
          </a:xfrm>
          <a:custGeom>
            <a:avLst/>
            <a:gdLst>
              <a:gd name="connsiteX0" fmla="*/ 113245 w 167873"/>
              <a:gd name="connsiteY0" fmla="*/ 0 h 327547"/>
              <a:gd name="connsiteX1" fmla="*/ 99598 w 167873"/>
              <a:gd name="connsiteY1" fmla="*/ 68239 h 327547"/>
              <a:gd name="connsiteX2" fmla="*/ 45007 w 167873"/>
              <a:gd name="connsiteY2" fmla="*/ 150126 h 327547"/>
              <a:gd name="connsiteX3" fmla="*/ 31359 w 167873"/>
              <a:gd name="connsiteY3" fmla="*/ 191069 h 327547"/>
              <a:gd name="connsiteX4" fmla="*/ 4063 w 167873"/>
              <a:gd name="connsiteY4" fmla="*/ 232012 h 327547"/>
              <a:gd name="connsiteX5" fmla="*/ 154189 w 167873"/>
              <a:gd name="connsiteY5" fmla="*/ 218365 h 327547"/>
              <a:gd name="connsiteX6" fmla="*/ 140541 w 167873"/>
              <a:gd name="connsiteY6" fmla="*/ 95535 h 327547"/>
              <a:gd name="connsiteX7" fmla="*/ 126893 w 167873"/>
              <a:gd name="connsiteY7" fmla="*/ 40944 h 327547"/>
              <a:gd name="connsiteX8" fmla="*/ 113245 w 167873"/>
              <a:gd name="connsiteY8" fmla="*/ 81887 h 327547"/>
              <a:gd name="connsiteX9" fmla="*/ 126893 w 167873"/>
              <a:gd name="connsiteY9" fmla="*/ 191069 h 327547"/>
              <a:gd name="connsiteX10" fmla="*/ 154189 w 167873"/>
              <a:gd name="connsiteY10" fmla="*/ 272956 h 327547"/>
              <a:gd name="connsiteX11" fmla="*/ 167837 w 167873"/>
              <a:gd name="connsiteY11" fmla="*/ 327547 h 327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7873" h="327547">
                <a:moveTo>
                  <a:pt x="113245" y="0"/>
                </a:moveTo>
                <a:cubicBezTo>
                  <a:pt x="108696" y="22746"/>
                  <a:pt x="109197" y="47121"/>
                  <a:pt x="99598" y="68239"/>
                </a:cubicBezTo>
                <a:cubicBezTo>
                  <a:pt x="86023" y="98104"/>
                  <a:pt x="55381" y="119004"/>
                  <a:pt x="45007" y="150126"/>
                </a:cubicBezTo>
                <a:cubicBezTo>
                  <a:pt x="40458" y="163774"/>
                  <a:pt x="37793" y="178202"/>
                  <a:pt x="31359" y="191069"/>
                </a:cubicBezTo>
                <a:cubicBezTo>
                  <a:pt x="24023" y="205740"/>
                  <a:pt x="-11949" y="228454"/>
                  <a:pt x="4063" y="232012"/>
                </a:cubicBezTo>
                <a:cubicBezTo>
                  <a:pt x="53115" y="242913"/>
                  <a:pt x="104147" y="222914"/>
                  <a:pt x="154189" y="218365"/>
                </a:cubicBezTo>
                <a:cubicBezTo>
                  <a:pt x="149640" y="177422"/>
                  <a:pt x="146805" y="136251"/>
                  <a:pt x="140541" y="95535"/>
                </a:cubicBezTo>
                <a:cubicBezTo>
                  <a:pt x="137689" y="76996"/>
                  <a:pt x="143670" y="49332"/>
                  <a:pt x="126893" y="40944"/>
                </a:cubicBezTo>
                <a:cubicBezTo>
                  <a:pt x="114026" y="34510"/>
                  <a:pt x="117794" y="68239"/>
                  <a:pt x="113245" y="81887"/>
                </a:cubicBezTo>
                <a:cubicBezTo>
                  <a:pt x="117794" y="118281"/>
                  <a:pt x="119208" y="155206"/>
                  <a:pt x="126893" y="191069"/>
                </a:cubicBezTo>
                <a:cubicBezTo>
                  <a:pt x="132922" y="219203"/>
                  <a:pt x="145090" y="245660"/>
                  <a:pt x="154189" y="272956"/>
                </a:cubicBezTo>
                <a:cubicBezTo>
                  <a:pt x="169276" y="318215"/>
                  <a:pt x="167837" y="299513"/>
                  <a:pt x="167837" y="327547"/>
                </a:cubicBezTo>
              </a:path>
            </a:pathLst>
          </a:custGeom>
          <a:noFill/>
          <a:ln>
            <a:solidFill>
              <a:srgbClr val="C00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Freeform 8"/>
          <p:cNvSpPr/>
          <p:nvPr/>
        </p:nvSpPr>
        <p:spPr>
          <a:xfrm>
            <a:off x="5804816" y="1905000"/>
            <a:ext cx="136478" cy="382137"/>
          </a:xfrm>
          <a:custGeom>
            <a:avLst/>
            <a:gdLst>
              <a:gd name="connsiteX0" fmla="*/ 0 w 136478"/>
              <a:gd name="connsiteY0" fmla="*/ 0 h 382137"/>
              <a:gd name="connsiteX1" fmla="*/ 68239 w 136478"/>
              <a:gd name="connsiteY1" fmla="*/ 40943 h 382137"/>
              <a:gd name="connsiteX2" fmla="*/ 109182 w 136478"/>
              <a:gd name="connsiteY2" fmla="*/ 122830 h 382137"/>
              <a:gd name="connsiteX3" fmla="*/ 136478 w 136478"/>
              <a:gd name="connsiteY3" fmla="*/ 163773 h 382137"/>
              <a:gd name="connsiteX4" fmla="*/ 122830 w 136478"/>
              <a:gd name="connsiteY4" fmla="*/ 327546 h 382137"/>
              <a:gd name="connsiteX5" fmla="*/ 95535 w 136478"/>
              <a:gd name="connsiteY5" fmla="*/ 368489 h 382137"/>
              <a:gd name="connsiteX6" fmla="*/ 54591 w 136478"/>
              <a:gd name="connsiteY6" fmla="*/ 382137 h 382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478" h="382137">
                <a:moveTo>
                  <a:pt x="0" y="0"/>
                </a:moveTo>
                <a:cubicBezTo>
                  <a:pt x="22746" y="13648"/>
                  <a:pt x="48098" y="23680"/>
                  <a:pt x="68239" y="40943"/>
                </a:cubicBezTo>
                <a:cubicBezTo>
                  <a:pt x="102466" y="70280"/>
                  <a:pt x="91269" y="87003"/>
                  <a:pt x="109182" y="122830"/>
                </a:cubicBezTo>
                <a:cubicBezTo>
                  <a:pt x="116517" y="137501"/>
                  <a:pt x="127379" y="150125"/>
                  <a:pt x="136478" y="163773"/>
                </a:cubicBezTo>
                <a:cubicBezTo>
                  <a:pt x="131929" y="218364"/>
                  <a:pt x="133573" y="273830"/>
                  <a:pt x="122830" y="327546"/>
                </a:cubicBezTo>
                <a:cubicBezTo>
                  <a:pt x="119613" y="343630"/>
                  <a:pt x="108343" y="358243"/>
                  <a:pt x="95535" y="368489"/>
                </a:cubicBezTo>
                <a:cubicBezTo>
                  <a:pt x="84301" y="377476"/>
                  <a:pt x="54591" y="382137"/>
                  <a:pt x="54591" y="382137"/>
                </a:cubicBezTo>
              </a:path>
            </a:pathLst>
          </a:custGeom>
          <a:noFill/>
          <a:ln>
            <a:solidFill>
              <a:srgbClr val="C00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Freeform 10"/>
          <p:cNvSpPr/>
          <p:nvPr/>
        </p:nvSpPr>
        <p:spPr>
          <a:xfrm>
            <a:off x="6124896" y="1986886"/>
            <a:ext cx="198535" cy="300735"/>
          </a:xfrm>
          <a:custGeom>
            <a:avLst/>
            <a:gdLst>
              <a:gd name="connsiteX0" fmla="*/ 7467 w 198535"/>
              <a:gd name="connsiteY0" fmla="*/ 0 h 300735"/>
              <a:gd name="connsiteX1" fmla="*/ 171240 w 198535"/>
              <a:gd name="connsiteY1" fmla="*/ 286603 h 300735"/>
              <a:gd name="connsiteX2" fmla="*/ 198535 w 198535"/>
              <a:gd name="connsiteY2" fmla="*/ 286603 h 300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535" h="300735">
                <a:moveTo>
                  <a:pt x="7467" y="0"/>
                </a:moveTo>
                <a:cubicBezTo>
                  <a:pt x="23711" y="357392"/>
                  <a:pt x="-78820" y="305839"/>
                  <a:pt x="171240" y="286603"/>
                </a:cubicBezTo>
                <a:cubicBezTo>
                  <a:pt x="180312" y="285905"/>
                  <a:pt x="189437" y="286603"/>
                  <a:pt x="198535" y="286603"/>
                </a:cubicBezTo>
              </a:path>
            </a:pathLst>
          </a:custGeom>
          <a:noFill/>
          <a:ln>
            <a:solidFill>
              <a:srgbClr val="C00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Freeform 11"/>
          <p:cNvSpPr/>
          <p:nvPr/>
        </p:nvSpPr>
        <p:spPr>
          <a:xfrm>
            <a:off x="6459909" y="2109716"/>
            <a:ext cx="0" cy="191069"/>
          </a:xfrm>
          <a:custGeom>
            <a:avLst/>
            <a:gdLst>
              <a:gd name="connsiteX0" fmla="*/ 0 w 0"/>
              <a:gd name="connsiteY0" fmla="*/ 0 h 191069"/>
              <a:gd name="connsiteX1" fmla="*/ 0 w 0"/>
              <a:gd name="connsiteY1" fmla="*/ 191069 h 191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1069">
                <a:moveTo>
                  <a:pt x="0" y="0"/>
                </a:moveTo>
                <a:lnTo>
                  <a:pt x="0" y="191069"/>
                </a:lnTo>
              </a:path>
            </a:pathLst>
          </a:custGeom>
          <a:noFill/>
          <a:ln>
            <a:solidFill>
              <a:srgbClr val="C00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Freeform 12"/>
          <p:cNvSpPr/>
          <p:nvPr/>
        </p:nvSpPr>
        <p:spPr>
          <a:xfrm>
            <a:off x="6595134" y="2094044"/>
            <a:ext cx="139280" cy="206741"/>
          </a:xfrm>
          <a:custGeom>
            <a:avLst/>
            <a:gdLst>
              <a:gd name="connsiteX0" fmla="*/ 1252 w 139280"/>
              <a:gd name="connsiteY0" fmla="*/ 206741 h 206741"/>
              <a:gd name="connsiteX1" fmla="*/ 14900 w 139280"/>
              <a:gd name="connsiteY1" fmla="*/ 138502 h 206741"/>
              <a:gd name="connsiteX2" fmla="*/ 1252 w 139280"/>
              <a:gd name="connsiteY2" fmla="*/ 70263 h 206741"/>
              <a:gd name="connsiteX3" fmla="*/ 42196 w 139280"/>
              <a:gd name="connsiteY3" fmla="*/ 42968 h 206741"/>
              <a:gd name="connsiteX4" fmla="*/ 69491 w 139280"/>
              <a:gd name="connsiteY4" fmla="*/ 2025 h 206741"/>
              <a:gd name="connsiteX5" fmla="*/ 124082 w 139280"/>
              <a:gd name="connsiteY5" fmla="*/ 15672 h 206741"/>
              <a:gd name="connsiteX6" fmla="*/ 137730 w 139280"/>
              <a:gd name="connsiteY6" fmla="*/ 56616 h 206741"/>
              <a:gd name="connsiteX7" fmla="*/ 137730 w 139280"/>
              <a:gd name="connsiteY7" fmla="*/ 193093 h 206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9280" h="206741">
                <a:moveTo>
                  <a:pt x="1252" y="206741"/>
                </a:moveTo>
                <a:cubicBezTo>
                  <a:pt x="5801" y="183995"/>
                  <a:pt x="14900" y="161699"/>
                  <a:pt x="14900" y="138502"/>
                </a:cubicBezTo>
                <a:cubicBezTo>
                  <a:pt x="14900" y="115305"/>
                  <a:pt x="-5121" y="92567"/>
                  <a:pt x="1252" y="70263"/>
                </a:cubicBezTo>
                <a:cubicBezTo>
                  <a:pt x="5758" y="54491"/>
                  <a:pt x="28548" y="52066"/>
                  <a:pt x="42196" y="42968"/>
                </a:cubicBezTo>
                <a:cubicBezTo>
                  <a:pt x="51294" y="29320"/>
                  <a:pt x="53930" y="7212"/>
                  <a:pt x="69491" y="2025"/>
                </a:cubicBezTo>
                <a:cubicBezTo>
                  <a:pt x="87285" y="-3907"/>
                  <a:pt x="109435" y="3955"/>
                  <a:pt x="124082" y="15672"/>
                </a:cubicBezTo>
                <a:cubicBezTo>
                  <a:pt x="135316" y="24659"/>
                  <a:pt x="136627" y="42272"/>
                  <a:pt x="137730" y="56616"/>
                </a:cubicBezTo>
                <a:cubicBezTo>
                  <a:pt x="141219" y="101974"/>
                  <a:pt x="137730" y="147601"/>
                  <a:pt x="137730" y="193093"/>
                </a:cubicBezTo>
              </a:path>
            </a:pathLst>
          </a:custGeom>
          <a:noFill/>
          <a:ln>
            <a:solidFill>
              <a:srgbClr val="C00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Freeform 13"/>
          <p:cNvSpPr/>
          <p:nvPr/>
        </p:nvSpPr>
        <p:spPr>
          <a:xfrm>
            <a:off x="6868716" y="1989644"/>
            <a:ext cx="164399" cy="324789"/>
          </a:xfrm>
          <a:custGeom>
            <a:avLst/>
            <a:gdLst>
              <a:gd name="connsiteX0" fmla="*/ 14273 w 164399"/>
              <a:gd name="connsiteY0" fmla="*/ 324789 h 324789"/>
              <a:gd name="connsiteX1" fmla="*/ 626 w 164399"/>
              <a:gd name="connsiteY1" fmla="*/ 10890 h 324789"/>
              <a:gd name="connsiteX2" fmla="*/ 14273 w 164399"/>
              <a:gd name="connsiteY2" fmla="*/ 174663 h 324789"/>
              <a:gd name="connsiteX3" fmla="*/ 55217 w 164399"/>
              <a:gd name="connsiteY3" fmla="*/ 161016 h 324789"/>
              <a:gd name="connsiteX4" fmla="*/ 96160 w 164399"/>
              <a:gd name="connsiteY4" fmla="*/ 133720 h 324789"/>
              <a:gd name="connsiteX5" fmla="*/ 14273 w 164399"/>
              <a:gd name="connsiteY5" fmla="*/ 188311 h 324789"/>
              <a:gd name="connsiteX6" fmla="*/ 55217 w 164399"/>
              <a:gd name="connsiteY6" fmla="*/ 201959 h 324789"/>
              <a:gd name="connsiteX7" fmla="*/ 164399 w 164399"/>
              <a:gd name="connsiteY7" fmla="*/ 283845 h 324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4399" h="324789">
                <a:moveTo>
                  <a:pt x="14273" y="324789"/>
                </a:moveTo>
                <a:cubicBezTo>
                  <a:pt x="9724" y="220156"/>
                  <a:pt x="626" y="115622"/>
                  <a:pt x="626" y="10890"/>
                </a:cubicBezTo>
                <a:cubicBezTo>
                  <a:pt x="626" y="-43890"/>
                  <a:pt x="-4448" y="123181"/>
                  <a:pt x="14273" y="174663"/>
                </a:cubicBezTo>
                <a:cubicBezTo>
                  <a:pt x="19189" y="188183"/>
                  <a:pt x="41569" y="165565"/>
                  <a:pt x="55217" y="161016"/>
                </a:cubicBezTo>
                <a:lnTo>
                  <a:pt x="96160" y="133720"/>
                </a:lnTo>
                <a:lnTo>
                  <a:pt x="14273" y="188311"/>
                </a:lnTo>
                <a:cubicBezTo>
                  <a:pt x="27921" y="192860"/>
                  <a:pt x="42641" y="194972"/>
                  <a:pt x="55217" y="201959"/>
                </a:cubicBezTo>
                <a:cubicBezTo>
                  <a:pt x="124659" y="240538"/>
                  <a:pt x="122986" y="242434"/>
                  <a:pt x="164399" y="283845"/>
                </a:cubicBezTo>
              </a:path>
            </a:pathLst>
          </a:custGeom>
          <a:noFill/>
          <a:ln>
            <a:solidFill>
              <a:srgbClr val="C00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Freeform 14"/>
          <p:cNvSpPr/>
          <p:nvPr/>
        </p:nvSpPr>
        <p:spPr>
          <a:xfrm>
            <a:off x="7087392" y="2119650"/>
            <a:ext cx="151608" cy="181135"/>
          </a:xfrm>
          <a:custGeom>
            <a:avLst/>
            <a:gdLst>
              <a:gd name="connsiteX0" fmla="*/ 150439 w 151608"/>
              <a:gd name="connsiteY0" fmla="*/ 44657 h 181135"/>
              <a:gd name="connsiteX1" fmla="*/ 82200 w 151608"/>
              <a:gd name="connsiteY1" fmla="*/ 3714 h 181135"/>
              <a:gd name="connsiteX2" fmla="*/ 13962 w 151608"/>
              <a:gd name="connsiteY2" fmla="*/ 17362 h 181135"/>
              <a:gd name="connsiteX3" fmla="*/ 95848 w 151608"/>
              <a:gd name="connsiteY3" fmla="*/ 71953 h 181135"/>
              <a:gd name="connsiteX4" fmla="*/ 136791 w 151608"/>
              <a:gd name="connsiteY4" fmla="*/ 99248 h 181135"/>
              <a:gd name="connsiteX5" fmla="*/ 150439 w 151608"/>
              <a:gd name="connsiteY5" fmla="*/ 140192 h 181135"/>
              <a:gd name="connsiteX6" fmla="*/ 68553 w 151608"/>
              <a:gd name="connsiteY6" fmla="*/ 181135 h 181135"/>
              <a:gd name="connsiteX7" fmla="*/ 314 w 151608"/>
              <a:gd name="connsiteY7" fmla="*/ 140192 h 181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608" h="181135">
                <a:moveTo>
                  <a:pt x="150439" y="44657"/>
                </a:moveTo>
                <a:cubicBezTo>
                  <a:pt x="127693" y="31009"/>
                  <a:pt x="108211" y="8916"/>
                  <a:pt x="82200" y="3714"/>
                </a:cubicBezTo>
                <a:cubicBezTo>
                  <a:pt x="59454" y="-835"/>
                  <a:pt x="9413" y="-5384"/>
                  <a:pt x="13962" y="17362"/>
                </a:cubicBezTo>
                <a:cubicBezTo>
                  <a:pt x="20396" y="49530"/>
                  <a:pt x="68553" y="53756"/>
                  <a:pt x="95848" y="71953"/>
                </a:cubicBezTo>
                <a:lnTo>
                  <a:pt x="136791" y="99248"/>
                </a:lnTo>
                <a:cubicBezTo>
                  <a:pt x="141340" y="112896"/>
                  <a:pt x="155782" y="126835"/>
                  <a:pt x="150439" y="140192"/>
                </a:cubicBezTo>
                <a:cubicBezTo>
                  <a:pt x="142299" y="160542"/>
                  <a:pt x="85788" y="175390"/>
                  <a:pt x="68553" y="181135"/>
                </a:cubicBezTo>
                <a:cubicBezTo>
                  <a:pt x="-8608" y="165703"/>
                  <a:pt x="314" y="190684"/>
                  <a:pt x="314" y="140192"/>
                </a:cubicBezTo>
              </a:path>
            </a:pathLst>
          </a:custGeom>
          <a:noFill/>
          <a:ln>
            <a:solidFill>
              <a:srgbClr val="C00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5884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22530" name="Picture 2" descr="http://lovelace-media.imgix.net/uploads/413/c751e960-fbf4-0132-451a-0a2ca390b447.gif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685800"/>
            <a:ext cx="962669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3072485" cy="1825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60198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IE" dirty="0" smtClean="0"/>
              <a:t>So what’s the catch?</a:t>
            </a:r>
            <a:endParaRPr lang="en-IE" dirty="0"/>
          </a:p>
        </p:txBody>
      </p:sp>
      <p:pic>
        <p:nvPicPr>
          <p:cNvPr id="22532" name="Picture 4" descr="http://www.everyjoe.com/wp-content/uploads/2013/05/arvind-mahankali-celebration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967" y="228600"/>
            <a:ext cx="34099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65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ONE MINOR CATCH … </a:t>
            </a:r>
            <a:br>
              <a:rPr lang="en-IE" dirty="0" smtClean="0"/>
            </a:br>
            <a:r>
              <a:rPr lang="en-IE" dirty="0" smtClean="0"/>
              <a:t>… NAMING </a:t>
            </a:r>
            <a:r>
              <a:rPr lang="en-IE" i="1" dirty="0" smtClean="0"/>
              <a:t>THINGS </a:t>
            </a:r>
            <a:r>
              <a:rPr lang="en-IE" dirty="0" smtClean="0"/>
              <a:t>NOT DOCUMENTS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6159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HTTP IRIs usually for documents, not pipes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28215"/>
            <a:ext cx="6381750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290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81800" y="60960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First SPARQL (1.0)</a:t>
            </a:r>
          </a:p>
          <a:p>
            <a:r>
              <a:rPr lang="en-I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Then SPARQL 1.1</a:t>
            </a:r>
            <a:endParaRPr lang="en-IE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28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My FOAF file is not me</a:t>
            </a:r>
            <a:endParaRPr lang="en-IE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05000"/>
            <a:ext cx="7643812" cy="491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5800" y="987438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hlinkClick r:id="rId3"/>
              </a:rPr>
              <a:t>http://aidanhogan.com/foaf.rdf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9412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How to identify things not documents?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We could invent a new protocol </a:t>
            </a:r>
            <a:r>
              <a:rPr lang="en-IE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real://</a:t>
            </a:r>
            <a:r>
              <a:rPr lang="en-IE" dirty="0" smtClean="0"/>
              <a:t>?</a:t>
            </a:r>
          </a:p>
          <a:p>
            <a:pPr marL="457200" lvl="1" indent="0">
              <a:buNone/>
            </a:pPr>
            <a:r>
              <a:rPr lang="en-IE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real://aidanhogan.com/foaf.rdf</a:t>
            </a:r>
            <a:endParaRPr lang="en-IE" dirty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3523" y="2438400"/>
            <a:ext cx="72390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Problems?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673" y="3010216"/>
            <a:ext cx="6421527" cy="2933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71600" y="3860601"/>
            <a:ext cx="6212528" cy="292615"/>
          </a:xfrm>
          <a:prstGeom prst="rect">
            <a:avLst/>
          </a:prstGeom>
          <a:solidFill>
            <a:srgbClr val="FF0000">
              <a:alpha val="43000"/>
            </a:srgb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1362501" y="4534216"/>
            <a:ext cx="6212528" cy="573510"/>
          </a:xfrm>
          <a:prstGeom prst="rect">
            <a:avLst/>
          </a:prstGeom>
          <a:solidFill>
            <a:srgbClr val="FF0000">
              <a:alpha val="43000"/>
            </a:srgb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TextBox 8"/>
          <p:cNvSpPr txBox="1"/>
          <p:nvPr/>
        </p:nvSpPr>
        <p:spPr>
          <a:xfrm>
            <a:off x="833523" y="6248400"/>
            <a:ext cx="72390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Solutions?</a:t>
            </a:r>
          </a:p>
        </p:txBody>
      </p:sp>
    </p:spTree>
    <p:extLst>
      <p:ext uri="{BB962C8B-B14F-4D97-AF65-F5344CB8AC3E}">
        <p14:creationId xmlns:p14="http://schemas.microsoft.com/office/powerpoint/2010/main" val="345311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How to identify things not documents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IE" dirty="0" smtClean="0"/>
              <a:t>Hash (aka. fragment identifier)</a:t>
            </a:r>
          </a:p>
          <a:p>
            <a:pPr lvl="1"/>
            <a:r>
              <a:rPr lang="en-IE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http://aidanhogan.com/foaf.rdf</a:t>
            </a:r>
          </a:p>
          <a:p>
            <a:pPr lvl="2"/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Identifies my FOAF file</a:t>
            </a:r>
          </a:p>
          <a:p>
            <a:pPr lvl="1"/>
            <a:r>
              <a:rPr lang="en-IE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http://aidanhogan.com/foaf.rdf#me</a:t>
            </a:r>
            <a:endParaRPr lang="en-IE" dirty="0" smtClean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lvl="2"/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Identifies me</a:t>
            </a:r>
          </a:p>
          <a:p>
            <a:pPr lvl="2"/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Look it up with HTTP, you get my FOAF file</a:t>
            </a:r>
          </a:p>
          <a:p>
            <a:pPr marL="914400" lvl="2" indent="0">
              <a:buNone/>
            </a:pPr>
            <a:endParaRPr lang="en-IE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2"/>
            <a:endParaRPr lang="en-IE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46482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1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05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1905000" y="5120038"/>
            <a:ext cx="53340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438400" y="4766846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600" dirty="0" smtClean="0"/>
              <a:t>GET 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://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aidanhogan.com/foaf.rdf</a:t>
            </a:r>
            <a:r>
              <a:rPr lang="en-IE" sz="1600" dirty="0" smtClean="0">
                <a:solidFill>
                  <a:schemeClr val="bg1">
                    <a:lumMod val="6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#me</a:t>
            </a:r>
            <a:endParaRPr lang="en-IE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1905000" y="5577238"/>
            <a:ext cx="5334000" cy="1139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362200" y="5250076"/>
            <a:ext cx="434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600" dirty="0" smtClean="0"/>
              <a:t>200 Okay: 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://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aidanhogan.com/foaf.rdf</a:t>
            </a:r>
            <a:endParaRPr lang="en-IE" sz="1600" dirty="0"/>
          </a:p>
        </p:txBody>
      </p:sp>
      <p:pic>
        <p:nvPicPr>
          <p:cNvPr id="22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805838"/>
            <a:ext cx="459401" cy="49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09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How to identify things not documents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en-IE" dirty="0" smtClean="0"/>
              <a:t>Slash (with </a:t>
            </a:r>
            <a:r>
              <a:rPr lang="en-IE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303 redirect</a:t>
            </a:r>
            <a:r>
              <a:rPr lang="en-IE" dirty="0" smtClean="0"/>
              <a:t>) </a:t>
            </a:r>
          </a:p>
          <a:p>
            <a:pPr lvl="1"/>
            <a:r>
              <a:rPr lang="en-IE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http://dbpedia.org/data/Sharknado.xml</a:t>
            </a:r>
          </a:p>
          <a:p>
            <a:pPr lvl="2"/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Identifies RDF document about Sharknado</a:t>
            </a:r>
          </a:p>
          <a:p>
            <a:pPr lvl="1"/>
            <a:r>
              <a:rPr lang="en-IE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http://dbpedia.org/resource/Sharknado</a:t>
            </a:r>
            <a:endParaRPr lang="en-IE" dirty="0" smtClean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lvl="2"/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Identifies the movie Sharknado</a:t>
            </a:r>
          </a:p>
          <a:p>
            <a:pPr lvl="2"/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Look it up, it redirects with </a:t>
            </a:r>
            <a:r>
              <a:rPr lang="en-IE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303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to RDF doc. above</a:t>
            </a:r>
          </a:p>
          <a:p>
            <a:pPr marL="914400" lvl="2" indent="0">
              <a:buNone/>
            </a:pPr>
            <a:endParaRPr lang="en-IE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2"/>
            <a:endParaRPr lang="en-IE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905000" y="4839901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86000" y="4501347"/>
            <a:ext cx="457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600" dirty="0" smtClean="0"/>
              <a:t>GET 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http://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dbpedia.org/resource/Sharknado</a:t>
            </a:r>
            <a:endParaRPr lang="en-IE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905000" y="5297101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905000" y="4969939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600" dirty="0" smtClean="0"/>
              <a:t>303 See Other: 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http://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dbpedia.org/data/Sharknado.xml</a:t>
            </a:r>
            <a:endParaRPr lang="en-IE" sz="1600" dirty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3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406" y="6307667"/>
            <a:ext cx="459401" cy="49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Arrow Connector 17"/>
          <p:cNvCxnSpPr/>
          <p:nvPr/>
        </p:nvCxnSpPr>
        <p:spPr>
          <a:xfrm>
            <a:off x="1981200" y="5867400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362200" y="5528846"/>
            <a:ext cx="457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600" dirty="0" smtClean="0"/>
              <a:t>GET h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ttp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://dbpedia.org/data/Sharknado.xml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1905000" y="6270762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905000" y="5943600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600" dirty="0" smtClean="0"/>
              <a:t>200 Okay: 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http://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dbpedia.org/data/Sharknado.xml</a:t>
            </a:r>
            <a:endParaRPr lang="en-IE" sz="1600" dirty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46482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05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80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9" grpId="0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Hash vs. Slash</a:t>
            </a:r>
            <a:endParaRPr lang="en-IE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664" y="12192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4" y="13915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1888066" y="1691038"/>
            <a:ext cx="53340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438400" y="1337846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600" dirty="0" smtClean="0"/>
              <a:t>GET 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://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aidanhogan.com/foaf.rdf</a:t>
            </a:r>
            <a:r>
              <a:rPr lang="en-IE" sz="1600" dirty="0" smtClean="0">
                <a:solidFill>
                  <a:schemeClr val="bg1">
                    <a:lumMod val="6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#me</a:t>
            </a:r>
            <a:endParaRPr lang="en-IE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888066" y="2148238"/>
            <a:ext cx="5334000" cy="1139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345266" y="1821076"/>
            <a:ext cx="434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600" dirty="0" smtClean="0"/>
              <a:t>200 Okay: 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://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aidanhogan.com/foaf.rdf</a:t>
            </a:r>
            <a:endParaRPr lang="en-IE" sz="1600" dirty="0"/>
          </a:p>
        </p:txBody>
      </p:sp>
      <p:pic>
        <p:nvPicPr>
          <p:cNvPr id="10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866" y="2376838"/>
            <a:ext cx="459401" cy="49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>
            <a:off x="1905000" y="4839901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86000" y="4501347"/>
            <a:ext cx="457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600" dirty="0" smtClean="0"/>
              <a:t>GET 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http://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dbpedia.org/resource/Sharknado</a:t>
            </a:r>
            <a:endParaRPr lang="en-IE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905000" y="5297101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905000" y="4969939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600" dirty="0" smtClean="0"/>
              <a:t>303 See Other: 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http://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dbpedia.org/data/Sharknado.xml</a:t>
            </a:r>
            <a:endParaRPr lang="en-IE" sz="1600" dirty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5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406" y="6307667"/>
            <a:ext cx="459401" cy="49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>
            <a:off x="1981200" y="5867400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362200" y="5528846"/>
            <a:ext cx="457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600" dirty="0" smtClean="0"/>
              <a:t>GET h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ttp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://dbpedia.org/data/Sharknado.xml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1905000" y="6270762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905000" y="5943600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600" dirty="0" smtClean="0"/>
              <a:t>200 Okay: 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http://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dbpedia.org/data/Sharknado.xml</a:t>
            </a:r>
            <a:endParaRPr lang="en-IE" sz="1600" dirty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46482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05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833523" y="3200400"/>
            <a:ext cx="72390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Which is better, hash or slash?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3523" y="3679335"/>
            <a:ext cx="723900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Well, hash has half the number of requests!</a:t>
            </a:r>
          </a:p>
        </p:txBody>
      </p:sp>
    </p:spTree>
    <p:extLst>
      <p:ext uri="{BB962C8B-B14F-4D97-AF65-F5344CB8AC3E}">
        <p14:creationId xmlns:p14="http://schemas.microsoft.com/office/powerpoint/2010/main" val="184962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Why does slash exist then?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Good question</a:t>
            </a:r>
          </a:p>
          <a:p>
            <a:pPr marL="0" indent="0">
              <a:buNone/>
            </a:pPr>
            <a:endParaRPr lang="en-IE" dirty="0" smtClean="0"/>
          </a:p>
          <a:p>
            <a:r>
              <a:rPr lang="en-IE" dirty="0" smtClean="0"/>
              <a:t>Hash often used to describe multiple resources in one document</a:t>
            </a:r>
          </a:p>
          <a:p>
            <a:endParaRPr lang="en-IE" dirty="0" smtClean="0"/>
          </a:p>
          <a:p>
            <a:r>
              <a:rPr lang="en-IE" dirty="0" smtClean="0"/>
              <a:t>Slash often used when there are too many resources to fit in one document</a:t>
            </a:r>
          </a:p>
          <a:p>
            <a:pPr lvl="1"/>
            <a:r>
              <a:rPr lang="en-IE" dirty="0" smtClean="0"/>
              <a:t>But nothing would stop, e.g.:</a:t>
            </a:r>
          </a:p>
          <a:p>
            <a:pPr lvl="2"/>
            <a:r>
              <a:rPr lang="en-IE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http://</a:t>
            </a:r>
            <a:r>
              <a:rPr lang="en-IE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dbpedia.org/data/Sharknado</a:t>
            </a:r>
            <a:r>
              <a:rPr lang="en-IE" dirty="0" smtClean="0">
                <a:solidFill>
                  <a:schemeClr val="bg1">
                    <a:lumMod val="6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.xml</a:t>
            </a:r>
            <a:r>
              <a:rPr lang="en-IE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#this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9786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So … </a:t>
            </a:r>
            <a:r>
              <a:rPr lang="en-IE" dirty="0" err="1" smtClean="0"/>
              <a:t>erm</a:t>
            </a:r>
            <a:r>
              <a:rPr lang="en-IE" dirty="0" smtClean="0"/>
              <a:t> … why does slash exist then?</a:t>
            </a:r>
            <a:endParaRPr lang="en-IE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664" y="12192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4" y="13915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1888066" y="1691038"/>
            <a:ext cx="53340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438400" y="1337846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600" dirty="0" smtClean="0"/>
              <a:t>GET 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://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aidanhogan.com/foaf.rdf</a:t>
            </a:r>
            <a:r>
              <a:rPr lang="en-IE" sz="1600" dirty="0" smtClean="0">
                <a:solidFill>
                  <a:schemeClr val="bg1">
                    <a:lumMod val="6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#me</a:t>
            </a:r>
            <a:endParaRPr lang="en-IE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888066" y="2148238"/>
            <a:ext cx="5334000" cy="1139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345266" y="1821076"/>
            <a:ext cx="434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600" dirty="0" smtClean="0"/>
              <a:t>200 Okay: 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://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aidanhogan.com/foaf.rdf</a:t>
            </a:r>
            <a:endParaRPr lang="en-IE" sz="1600" dirty="0"/>
          </a:p>
        </p:txBody>
      </p:sp>
      <p:pic>
        <p:nvPicPr>
          <p:cNvPr id="11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866" y="2376838"/>
            <a:ext cx="459401" cy="49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1905000" y="4839901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86000" y="4501347"/>
            <a:ext cx="457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600" dirty="0" smtClean="0"/>
              <a:t>GET 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http://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dbpedia.org/resource/Sharknado</a:t>
            </a:r>
            <a:endParaRPr lang="en-IE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905000" y="5297101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905000" y="4969939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600" dirty="0" smtClean="0"/>
              <a:t>303 See Other: 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://dbpedia.org/</a:t>
            </a:r>
            <a:r>
              <a:rPr lang="en-IE" sz="1600" dirty="0" smtClean="0">
                <a:solidFill>
                  <a:srgbClr val="C0009B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rdf/Sharknado</a:t>
            </a:r>
            <a:endParaRPr lang="en-IE" sz="1600" dirty="0">
              <a:solidFill>
                <a:srgbClr val="C0009B"/>
              </a:solidFill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6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406" y="6307667"/>
            <a:ext cx="459401" cy="49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>
            <a:off x="1981200" y="5867400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362200" y="5528846"/>
            <a:ext cx="457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600" dirty="0" smtClean="0"/>
              <a:t>GET h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ttp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://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dbpedia.org/</a:t>
            </a:r>
            <a:r>
              <a:rPr lang="en-IE" sz="1600" dirty="0" smtClean="0">
                <a:solidFill>
                  <a:srgbClr val="C0009B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rdf/Sharknado</a:t>
            </a:r>
            <a:endParaRPr lang="en-IE" sz="1600" dirty="0">
              <a:solidFill>
                <a:srgbClr val="C0009B"/>
              </a:solidFill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1905000" y="6270762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905000" y="5943600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600" dirty="0" smtClean="0"/>
              <a:t>200 Okay: 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http://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dbpedia.org/</a:t>
            </a:r>
            <a:r>
              <a:rPr lang="en-IE" sz="1600" dirty="0" smtClean="0">
                <a:solidFill>
                  <a:srgbClr val="C0009B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rdf/Sharknado</a:t>
            </a:r>
            <a:endParaRPr lang="en-IE" sz="1600" dirty="0">
              <a:solidFill>
                <a:srgbClr val="C0009B"/>
              </a:solidFill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46482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05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914400" y="3392269"/>
            <a:ext cx="7239000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Well, server has more flexibility. It can change which document is returned.</a:t>
            </a:r>
          </a:p>
          <a:p>
            <a:pPr algn="ctr"/>
            <a:r>
              <a:rPr lang="en-IE" dirty="0" smtClean="0"/>
              <a:t>In the hash scenario, the document is fixed in the resource IRI.</a:t>
            </a:r>
          </a:p>
        </p:txBody>
      </p:sp>
    </p:spTree>
    <p:extLst>
      <p:ext uri="{BB962C8B-B14F-4D97-AF65-F5344CB8AC3E}">
        <p14:creationId xmlns:p14="http://schemas.microsoft.com/office/powerpoint/2010/main" val="187746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Content negotiation with h</a:t>
            </a:r>
            <a:r>
              <a:rPr lang="en-IE" dirty="0" smtClean="0"/>
              <a:t>ash</a:t>
            </a:r>
            <a:endParaRPr lang="en-IE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13716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39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1905000" y="1843438"/>
            <a:ext cx="53340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455334" y="1490246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600" dirty="0" smtClean="0"/>
              <a:t>GET 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://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aidanhogan.com/foaf</a:t>
            </a:r>
            <a:r>
              <a:rPr lang="en-IE" sz="1600" dirty="0" smtClean="0">
                <a:solidFill>
                  <a:schemeClr val="bg1">
                    <a:lumMod val="6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#me</a:t>
            </a:r>
            <a:endParaRPr lang="en-IE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905000" y="2300638"/>
            <a:ext cx="5334000" cy="1139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362200" y="1973476"/>
            <a:ext cx="434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600" dirty="0" smtClean="0"/>
              <a:t>200 Okay: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</a:t>
            </a:r>
            <a:r>
              <a:rPr lang="en-IE" sz="1600" dirty="0">
                <a:solidFill>
                  <a:schemeClr val="accent6">
                    <a:lumMod val="7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://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aidanhogan.com/foaf.rdf</a:t>
            </a:r>
            <a:endParaRPr lang="en-IE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529238"/>
            <a:ext cx="459401" cy="49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379134" y="1219200"/>
            <a:ext cx="457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600" dirty="0" smtClean="0"/>
              <a:t>ACCEPT: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application/</a:t>
            </a:r>
            <a:r>
              <a:rPr lang="en-IE" sz="1600" dirty="0" err="1" smtClean="0">
                <a:solidFill>
                  <a:schemeClr val="accent6">
                    <a:lumMod val="7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rdf+xml</a:t>
            </a:r>
            <a:endParaRPr lang="en-IE" sz="1600" dirty="0">
              <a:solidFill>
                <a:schemeClr val="accent6">
                  <a:lumMod val="75000"/>
                </a:schemeClr>
              </a:solidFill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997" y="36576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01" y="38299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>
            <a:off x="1896399" y="4129438"/>
            <a:ext cx="53340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446733" y="3776246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600" dirty="0" smtClean="0"/>
              <a:t>GET 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://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aidanhogan.com/foaf</a:t>
            </a:r>
            <a:r>
              <a:rPr lang="en-IE" sz="1600" dirty="0" smtClean="0">
                <a:solidFill>
                  <a:schemeClr val="bg1">
                    <a:lumMod val="6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#me</a:t>
            </a:r>
            <a:endParaRPr lang="en-IE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1896399" y="4586638"/>
            <a:ext cx="5334000" cy="1139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353599" y="4259476"/>
            <a:ext cx="441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600" dirty="0" smtClean="0"/>
              <a:t>200 Okay: </a:t>
            </a:r>
            <a:r>
              <a:rPr lang="en-IE" sz="1600" dirty="0" smtClean="0">
                <a:solidFill>
                  <a:srgbClr val="0070C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</a:t>
            </a:r>
            <a:r>
              <a:rPr lang="en-IE" sz="1600" dirty="0">
                <a:solidFill>
                  <a:srgbClr val="0070C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://</a:t>
            </a:r>
            <a:r>
              <a:rPr lang="en-IE" sz="1600" dirty="0" smtClean="0">
                <a:solidFill>
                  <a:srgbClr val="0070C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aidanhogan.com/foaf.html</a:t>
            </a:r>
            <a:endParaRPr lang="en-IE" sz="1600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70533" y="3505200"/>
            <a:ext cx="457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600" dirty="0" smtClean="0"/>
              <a:t>ACCEPT: </a:t>
            </a:r>
            <a:r>
              <a:rPr lang="en-IE" sz="1600" dirty="0" smtClean="0">
                <a:solidFill>
                  <a:srgbClr val="0070C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text/html</a:t>
            </a:r>
            <a:endParaRPr lang="en-IE" sz="1600" dirty="0">
              <a:solidFill>
                <a:srgbClr val="0070C0"/>
              </a:solidFill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0" name="Picture 2" descr="http://www.lrsc.edu/Image%20Library/LakeRegion/Academic/Term%20Schedules/html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998" y="4829439"/>
            <a:ext cx="530893" cy="51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62000" y="5867400"/>
            <a:ext cx="7239000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Can also choose from different RDF formats; e.g., Turtle, </a:t>
            </a:r>
            <a:r>
              <a:rPr lang="en-IE" dirty="0" err="1" smtClean="0"/>
              <a:t>RDFa</a:t>
            </a:r>
            <a:r>
              <a:rPr lang="en-IE" dirty="0" smtClean="0"/>
              <a:t>, etc.</a:t>
            </a:r>
          </a:p>
          <a:p>
            <a:pPr algn="ctr"/>
            <a:r>
              <a:rPr lang="en-IE" dirty="0" smtClean="0"/>
              <a:t>(if supported by the server that is!)</a:t>
            </a:r>
          </a:p>
          <a:p>
            <a:pPr algn="ctr"/>
            <a:r>
              <a:rPr lang="en-IE" dirty="0" smtClean="0"/>
              <a:t>Can also specify preferences using </a:t>
            </a:r>
            <a:r>
              <a:rPr lang="en-IE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q</a:t>
            </a:r>
            <a:r>
              <a:rPr lang="en-IE" dirty="0" smtClean="0"/>
              <a:t> values …</a:t>
            </a:r>
          </a:p>
        </p:txBody>
      </p:sp>
    </p:spTree>
    <p:extLst>
      <p:ext uri="{BB962C8B-B14F-4D97-AF65-F5344CB8AC3E}">
        <p14:creationId xmlns:p14="http://schemas.microsoft.com/office/powerpoint/2010/main" val="317842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Content negotiation with slash</a:t>
            </a:r>
            <a:endParaRPr lang="en-IE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905000" y="1938754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286000" y="1600200"/>
            <a:ext cx="457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600" dirty="0" smtClean="0"/>
              <a:t>GET 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http://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dbpedia.org/resource/Sharknado</a:t>
            </a:r>
            <a:endParaRPr lang="en-IE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905000" y="2395954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905000" y="2068792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600" dirty="0" smtClean="0"/>
              <a:t>303 See Other: </a:t>
            </a:r>
            <a:r>
              <a:rPr lang="en-IE" sz="1600" dirty="0">
                <a:solidFill>
                  <a:schemeClr val="accent6">
                    <a:lumMod val="7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http://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dbpedia.org/data/Sharknado.xml</a:t>
            </a:r>
            <a:endParaRPr lang="en-IE" sz="1600" dirty="0">
              <a:solidFill>
                <a:schemeClr val="accent6">
                  <a:lumMod val="75000"/>
                </a:schemeClr>
              </a:solidFill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9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406" y="3406520"/>
            <a:ext cx="459401" cy="49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1981200" y="2966253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362200" y="2627699"/>
            <a:ext cx="457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600" dirty="0" smtClean="0"/>
              <a:t>GET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</a:rPr>
              <a:t>h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ttp</a:t>
            </a:r>
            <a:r>
              <a:rPr lang="en-IE" sz="1600" dirty="0">
                <a:solidFill>
                  <a:schemeClr val="accent6">
                    <a:lumMod val="7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://dbpedia.org/data/Sharknado.xml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905000" y="3369615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905000" y="3042453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600" dirty="0" smtClean="0"/>
              <a:t>200 Okay: </a:t>
            </a:r>
            <a:r>
              <a:rPr lang="en-IE" sz="1600" dirty="0">
                <a:solidFill>
                  <a:schemeClr val="accent6">
                    <a:lumMod val="7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http://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dbpedia.org/data/Sharknado.xml</a:t>
            </a:r>
            <a:endParaRPr lang="en-IE" sz="1600" dirty="0">
              <a:solidFill>
                <a:schemeClr val="accent6">
                  <a:lumMod val="75000"/>
                </a:schemeClr>
              </a:solidFill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1747053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9423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362200" y="1337846"/>
            <a:ext cx="457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600" dirty="0" smtClean="0"/>
              <a:t>ACCEPT: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application/</a:t>
            </a:r>
            <a:r>
              <a:rPr lang="en-IE" sz="1600" dirty="0" err="1" smtClean="0">
                <a:solidFill>
                  <a:schemeClr val="accent6">
                    <a:lumMod val="7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rdf+xml</a:t>
            </a:r>
            <a:endParaRPr lang="en-IE" sz="1600" dirty="0">
              <a:solidFill>
                <a:schemeClr val="accent6">
                  <a:lumMod val="75000"/>
                </a:schemeClr>
              </a:solidFill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896399" y="4815699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277399" y="4477145"/>
            <a:ext cx="457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600" dirty="0" smtClean="0"/>
              <a:t>GET 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http://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dbpedia.org/resource/Sharknado</a:t>
            </a:r>
            <a:endParaRPr lang="en-IE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1896399" y="5272899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896399" y="4945737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600" dirty="0" smtClean="0"/>
              <a:t>303 See Other: </a:t>
            </a:r>
            <a:r>
              <a:rPr lang="en-IE" sz="1600" dirty="0">
                <a:solidFill>
                  <a:srgbClr val="0070C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http://</a:t>
            </a:r>
            <a:r>
              <a:rPr lang="en-IE" sz="1600" dirty="0" smtClean="0">
                <a:solidFill>
                  <a:srgbClr val="0070C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dbpedia.org/page/Sharknado</a:t>
            </a:r>
            <a:endParaRPr lang="en-IE" sz="1600" dirty="0">
              <a:solidFill>
                <a:srgbClr val="0070C0"/>
              </a:solidFill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972599" y="5843198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353599" y="5504644"/>
            <a:ext cx="457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600" dirty="0" smtClean="0"/>
              <a:t>GET </a:t>
            </a:r>
            <a:r>
              <a:rPr lang="en-IE" sz="1600" dirty="0" smtClean="0">
                <a:solidFill>
                  <a:srgbClr val="0070C0"/>
                </a:solidFill>
              </a:rPr>
              <a:t>h</a:t>
            </a:r>
            <a:r>
              <a:rPr lang="en-IE" sz="1600" dirty="0" smtClean="0">
                <a:solidFill>
                  <a:srgbClr val="0070C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ttp</a:t>
            </a:r>
            <a:r>
              <a:rPr lang="en-IE" sz="1600" dirty="0">
                <a:solidFill>
                  <a:srgbClr val="0070C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://</a:t>
            </a:r>
            <a:r>
              <a:rPr lang="en-IE" sz="1600" dirty="0" smtClean="0">
                <a:solidFill>
                  <a:srgbClr val="0070C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dbpedia.org/page/Sharknado</a:t>
            </a:r>
            <a:endParaRPr lang="en-IE" sz="1600" dirty="0">
              <a:solidFill>
                <a:srgbClr val="0070C0"/>
              </a:solidFill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1896399" y="6246560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896399" y="5919398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600" dirty="0" smtClean="0"/>
              <a:t>200 Okay: </a:t>
            </a:r>
            <a:r>
              <a:rPr lang="en-IE" sz="1600" dirty="0">
                <a:solidFill>
                  <a:srgbClr val="0070C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http://</a:t>
            </a:r>
            <a:r>
              <a:rPr lang="en-IE" sz="1600" dirty="0" smtClean="0">
                <a:solidFill>
                  <a:srgbClr val="0070C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dbpedia.org/page/Sharknado</a:t>
            </a:r>
            <a:endParaRPr lang="en-IE" sz="1600" dirty="0">
              <a:solidFill>
                <a:srgbClr val="0070C0"/>
              </a:solidFill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997" y="4623998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01" y="4796368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353599" y="4214791"/>
            <a:ext cx="457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600" dirty="0" smtClean="0"/>
              <a:t>ACCEPT: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600" dirty="0" smtClean="0">
                <a:solidFill>
                  <a:srgbClr val="0070C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text/html</a:t>
            </a:r>
            <a:endParaRPr lang="en-IE" sz="1600" dirty="0">
              <a:solidFill>
                <a:srgbClr val="0070C0"/>
              </a:solidFill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30722" name="Picture 2" descr="http://www.lrsc.edu/Image%20Library/LakeRegion/Academic/Term%20Schedules/html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659" y="6317908"/>
            <a:ext cx="530893" cy="51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49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3" grpId="0"/>
      <p:bldP spid="25" grpId="0"/>
      <p:bldP spid="2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LINKING OPEN DATA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3645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761" y="3211591"/>
            <a:ext cx="600075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424" y="3199738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sp>
        <p:nvSpPr>
          <p:cNvPr id="5" name="Freeform 4"/>
          <p:cNvSpPr/>
          <p:nvPr/>
        </p:nvSpPr>
        <p:spPr>
          <a:xfrm>
            <a:off x="379648" y="2895793"/>
            <a:ext cx="3201751" cy="1905000"/>
          </a:xfrm>
          <a:custGeom>
            <a:avLst/>
            <a:gdLst>
              <a:gd name="connsiteX0" fmla="*/ 0 w 1188444"/>
              <a:gd name="connsiteY0" fmla="*/ 115780 h 1556653"/>
              <a:gd name="connsiteX1" fmla="*/ 207818 w 1188444"/>
              <a:gd name="connsiteY1" fmla="*/ 88071 h 1556653"/>
              <a:gd name="connsiteX2" fmla="*/ 443346 w 1188444"/>
              <a:gd name="connsiteY2" fmla="*/ 74216 h 1556653"/>
              <a:gd name="connsiteX3" fmla="*/ 540327 w 1188444"/>
              <a:gd name="connsiteY3" fmla="*/ 60362 h 1556653"/>
              <a:gd name="connsiteX4" fmla="*/ 609600 w 1188444"/>
              <a:gd name="connsiteY4" fmla="*/ 46507 h 1556653"/>
              <a:gd name="connsiteX5" fmla="*/ 900546 w 1188444"/>
              <a:gd name="connsiteY5" fmla="*/ 32653 h 1556653"/>
              <a:gd name="connsiteX6" fmla="*/ 969818 w 1188444"/>
              <a:gd name="connsiteY6" fmla="*/ 18798 h 1556653"/>
              <a:gd name="connsiteX7" fmla="*/ 1163782 w 1188444"/>
              <a:gd name="connsiteY7" fmla="*/ 32653 h 1556653"/>
              <a:gd name="connsiteX8" fmla="*/ 1149927 w 1188444"/>
              <a:gd name="connsiteY8" fmla="*/ 1376544 h 1556653"/>
              <a:gd name="connsiteX9" fmla="*/ 1136073 w 1188444"/>
              <a:gd name="connsiteY9" fmla="*/ 1445816 h 1556653"/>
              <a:gd name="connsiteX10" fmla="*/ 1122218 w 1188444"/>
              <a:gd name="connsiteY10" fmla="*/ 1556653 h 1556653"/>
              <a:gd name="connsiteX11" fmla="*/ 1052946 w 1188444"/>
              <a:gd name="connsiteY11" fmla="*/ 1542798 h 1556653"/>
              <a:gd name="connsiteX12" fmla="*/ 969818 w 1188444"/>
              <a:gd name="connsiteY12" fmla="*/ 1528944 h 1556653"/>
              <a:gd name="connsiteX13" fmla="*/ 914400 w 1188444"/>
              <a:gd name="connsiteY13" fmla="*/ 1515089 h 1556653"/>
              <a:gd name="connsiteX14" fmla="*/ 138546 w 1188444"/>
              <a:gd name="connsiteY14" fmla="*/ 1487380 h 1556653"/>
              <a:gd name="connsiteX15" fmla="*/ 166255 w 1188444"/>
              <a:gd name="connsiteY15" fmla="*/ 739235 h 1556653"/>
              <a:gd name="connsiteX16" fmla="*/ 152400 w 1188444"/>
              <a:gd name="connsiteY16" fmla="*/ 365162 h 1556653"/>
              <a:gd name="connsiteX17" fmla="*/ 124691 w 1188444"/>
              <a:gd name="connsiteY17" fmla="*/ 240471 h 1556653"/>
              <a:gd name="connsiteX18" fmla="*/ 110837 w 1188444"/>
              <a:gd name="connsiteY18" fmla="*/ 129635 h 1556653"/>
              <a:gd name="connsiteX19" fmla="*/ 83127 w 1188444"/>
              <a:gd name="connsiteY19" fmla="*/ 88071 h 155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88444" h="1556653">
                <a:moveTo>
                  <a:pt x="0" y="115780"/>
                </a:moveTo>
                <a:cubicBezTo>
                  <a:pt x="43885" y="109511"/>
                  <a:pt x="167143" y="91325"/>
                  <a:pt x="207818" y="88071"/>
                </a:cubicBezTo>
                <a:cubicBezTo>
                  <a:pt x="286213" y="81799"/>
                  <a:pt x="364837" y="78834"/>
                  <a:pt x="443346" y="74216"/>
                </a:cubicBezTo>
                <a:cubicBezTo>
                  <a:pt x="475673" y="69598"/>
                  <a:pt x="508116" y="65730"/>
                  <a:pt x="540327" y="60362"/>
                </a:cubicBezTo>
                <a:cubicBezTo>
                  <a:pt x="563555" y="56491"/>
                  <a:pt x="586121" y="48313"/>
                  <a:pt x="609600" y="46507"/>
                </a:cubicBezTo>
                <a:cubicBezTo>
                  <a:pt x="706406" y="39060"/>
                  <a:pt x="803564" y="37271"/>
                  <a:pt x="900546" y="32653"/>
                </a:cubicBezTo>
                <a:cubicBezTo>
                  <a:pt x="923637" y="28035"/>
                  <a:pt x="946270" y="18798"/>
                  <a:pt x="969818" y="18798"/>
                </a:cubicBezTo>
                <a:cubicBezTo>
                  <a:pt x="1034637" y="18798"/>
                  <a:pt x="1155258" y="-31604"/>
                  <a:pt x="1163782" y="32653"/>
                </a:cubicBezTo>
                <a:cubicBezTo>
                  <a:pt x="1222693" y="476750"/>
                  <a:pt x="1158709" y="928643"/>
                  <a:pt x="1149927" y="1376544"/>
                </a:cubicBezTo>
                <a:cubicBezTo>
                  <a:pt x="1149465" y="1400087"/>
                  <a:pt x="1139654" y="1422542"/>
                  <a:pt x="1136073" y="1445816"/>
                </a:cubicBezTo>
                <a:cubicBezTo>
                  <a:pt x="1130411" y="1482616"/>
                  <a:pt x="1126836" y="1519707"/>
                  <a:pt x="1122218" y="1556653"/>
                </a:cubicBezTo>
                <a:lnTo>
                  <a:pt x="1052946" y="1542798"/>
                </a:lnTo>
                <a:cubicBezTo>
                  <a:pt x="1025308" y="1537773"/>
                  <a:pt x="997364" y="1534453"/>
                  <a:pt x="969818" y="1528944"/>
                </a:cubicBezTo>
                <a:cubicBezTo>
                  <a:pt x="951147" y="1525210"/>
                  <a:pt x="933381" y="1516607"/>
                  <a:pt x="914400" y="1515089"/>
                </a:cubicBezTo>
                <a:cubicBezTo>
                  <a:pt x="746841" y="1501684"/>
                  <a:pt x="246007" y="1490450"/>
                  <a:pt x="138546" y="1487380"/>
                </a:cubicBezTo>
                <a:cubicBezTo>
                  <a:pt x="148956" y="1268751"/>
                  <a:pt x="166255" y="940754"/>
                  <a:pt x="166255" y="739235"/>
                </a:cubicBezTo>
                <a:cubicBezTo>
                  <a:pt x="166255" y="614459"/>
                  <a:pt x="160183" y="489696"/>
                  <a:pt x="152400" y="365162"/>
                </a:cubicBezTo>
                <a:cubicBezTo>
                  <a:pt x="150934" y="341703"/>
                  <a:pt x="131221" y="266591"/>
                  <a:pt x="124691" y="240471"/>
                </a:cubicBezTo>
                <a:cubicBezTo>
                  <a:pt x="120073" y="203526"/>
                  <a:pt x="116958" y="166361"/>
                  <a:pt x="110837" y="129635"/>
                </a:cubicBezTo>
                <a:cubicBezTo>
                  <a:pt x="99809" y="63468"/>
                  <a:pt x="108933" y="62265"/>
                  <a:pt x="83127" y="8807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82" y="3276793"/>
            <a:ext cx="838200" cy="2214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99" y="3725941"/>
            <a:ext cx="2197989" cy="774954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5439580" y="2906011"/>
            <a:ext cx="3333084" cy="1894782"/>
          </a:xfrm>
          <a:custGeom>
            <a:avLst/>
            <a:gdLst>
              <a:gd name="connsiteX0" fmla="*/ 0 w 1188444"/>
              <a:gd name="connsiteY0" fmla="*/ 115780 h 1556653"/>
              <a:gd name="connsiteX1" fmla="*/ 207818 w 1188444"/>
              <a:gd name="connsiteY1" fmla="*/ 88071 h 1556653"/>
              <a:gd name="connsiteX2" fmla="*/ 443346 w 1188444"/>
              <a:gd name="connsiteY2" fmla="*/ 74216 h 1556653"/>
              <a:gd name="connsiteX3" fmla="*/ 540327 w 1188444"/>
              <a:gd name="connsiteY3" fmla="*/ 60362 h 1556653"/>
              <a:gd name="connsiteX4" fmla="*/ 609600 w 1188444"/>
              <a:gd name="connsiteY4" fmla="*/ 46507 h 1556653"/>
              <a:gd name="connsiteX5" fmla="*/ 900546 w 1188444"/>
              <a:gd name="connsiteY5" fmla="*/ 32653 h 1556653"/>
              <a:gd name="connsiteX6" fmla="*/ 969818 w 1188444"/>
              <a:gd name="connsiteY6" fmla="*/ 18798 h 1556653"/>
              <a:gd name="connsiteX7" fmla="*/ 1163782 w 1188444"/>
              <a:gd name="connsiteY7" fmla="*/ 32653 h 1556653"/>
              <a:gd name="connsiteX8" fmla="*/ 1149927 w 1188444"/>
              <a:gd name="connsiteY8" fmla="*/ 1376544 h 1556653"/>
              <a:gd name="connsiteX9" fmla="*/ 1136073 w 1188444"/>
              <a:gd name="connsiteY9" fmla="*/ 1445816 h 1556653"/>
              <a:gd name="connsiteX10" fmla="*/ 1122218 w 1188444"/>
              <a:gd name="connsiteY10" fmla="*/ 1556653 h 1556653"/>
              <a:gd name="connsiteX11" fmla="*/ 1052946 w 1188444"/>
              <a:gd name="connsiteY11" fmla="*/ 1542798 h 1556653"/>
              <a:gd name="connsiteX12" fmla="*/ 969818 w 1188444"/>
              <a:gd name="connsiteY12" fmla="*/ 1528944 h 1556653"/>
              <a:gd name="connsiteX13" fmla="*/ 914400 w 1188444"/>
              <a:gd name="connsiteY13" fmla="*/ 1515089 h 1556653"/>
              <a:gd name="connsiteX14" fmla="*/ 138546 w 1188444"/>
              <a:gd name="connsiteY14" fmla="*/ 1487380 h 1556653"/>
              <a:gd name="connsiteX15" fmla="*/ 166255 w 1188444"/>
              <a:gd name="connsiteY15" fmla="*/ 739235 h 1556653"/>
              <a:gd name="connsiteX16" fmla="*/ 152400 w 1188444"/>
              <a:gd name="connsiteY16" fmla="*/ 365162 h 1556653"/>
              <a:gd name="connsiteX17" fmla="*/ 124691 w 1188444"/>
              <a:gd name="connsiteY17" fmla="*/ 240471 h 1556653"/>
              <a:gd name="connsiteX18" fmla="*/ 110837 w 1188444"/>
              <a:gd name="connsiteY18" fmla="*/ 129635 h 1556653"/>
              <a:gd name="connsiteX19" fmla="*/ 83127 w 1188444"/>
              <a:gd name="connsiteY19" fmla="*/ 88071 h 155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88444" h="1556653">
                <a:moveTo>
                  <a:pt x="0" y="115780"/>
                </a:moveTo>
                <a:cubicBezTo>
                  <a:pt x="43885" y="109511"/>
                  <a:pt x="167143" y="91325"/>
                  <a:pt x="207818" y="88071"/>
                </a:cubicBezTo>
                <a:cubicBezTo>
                  <a:pt x="286213" y="81799"/>
                  <a:pt x="364837" y="78834"/>
                  <a:pt x="443346" y="74216"/>
                </a:cubicBezTo>
                <a:cubicBezTo>
                  <a:pt x="475673" y="69598"/>
                  <a:pt x="508116" y="65730"/>
                  <a:pt x="540327" y="60362"/>
                </a:cubicBezTo>
                <a:cubicBezTo>
                  <a:pt x="563555" y="56491"/>
                  <a:pt x="586121" y="48313"/>
                  <a:pt x="609600" y="46507"/>
                </a:cubicBezTo>
                <a:cubicBezTo>
                  <a:pt x="706406" y="39060"/>
                  <a:pt x="803564" y="37271"/>
                  <a:pt x="900546" y="32653"/>
                </a:cubicBezTo>
                <a:cubicBezTo>
                  <a:pt x="923637" y="28035"/>
                  <a:pt x="946270" y="18798"/>
                  <a:pt x="969818" y="18798"/>
                </a:cubicBezTo>
                <a:cubicBezTo>
                  <a:pt x="1034637" y="18798"/>
                  <a:pt x="1155258" y="-31604"/>
                  <a:pt x="1163782" y="32653"/>
                </a:cubicBezTo>
                <a:cubicBezTo>
                  <a:pt x="1222693" y="476750"/>
                  <a:pt x="1158709" y="928643"/>
                  <a:pt x="1149927" y="1376544"/>
                </a:cubicBezTo>
                <a:cubicBezTo>
                  <a:pt x="1149465" y="1400087"/>
                  <a:pt x="1139654" y="1422542"/>
                  <a:pt x="1136073" y="1445816"/>
                </a:cubicBezTo>
                <a:cubicBezTo>
                  <a:pt x="1130411" y="1482616"/>
                  <a:pt x="1126836" y="1519707"/>
                  <a:pt x="1122218" y="1556653"/>
                </a:cubicBezTo>
                <a:lnTo>
                  <a:pt x="1052946" y="1542798"/>
                </a:lnTo>
                <a:cubicBezTo>
                  <a:pt x="1025308" y="1537773"/>
                  <a:pt x="997364" y="1534453"/>
                  <a:pt x="969818" y="1528944"/>
                </a:cubicBezTo>
                <a:cubicBezTo>
                  <a:pt x="951147" y="1525210"/>
                  <a:pt x="933381" y="1516607"/>
                  <a:pt x="914400" y="1515089"/>
                </a:cubicBezTo>
                <a:cubicBezTo>
                  <a:pt x="746841" y="1501684"/>
                  <a:pt x="246007" y="1490450"/>
                  <a:pt x="138546" y="1487380"/>
                </a:cubicBezTo>
                <a:cubicBezTo>
                  <a:pt x="148956" y="1268751"/>
                  <a:pt x="166255" y="940754"/>
                  <a:pt x="166255" y="739235"/>
                </a:cubicBezTo>
                <a:cubicBezTo>
                  <a:pt x="166255" y="614459"/>
                  <a:pt x="160183" y="489696"/>
                  <a:pt x="152400" y="365162"/>
                </a:cubicBezTo>
                <a:cubicBezTo>
                  <a:pt x="150934" y="341703"/>
                  <a:pt x="131221" y="266591"/>
                  <a:pt x="124691" y="240471"/>
                </a:cubicBezTo>
                <a:cubicBezTo>
                  <a:pt x="120073" y="203526"/>
                  <a:pt x="116958" y="166361"/>
                  <a:pt x="110837" y="129635"/>
                </a:cubicBezTo>
                <a:cubicBezTo>
                  <a:pt x="99809" y="63468"/>
                  <a:pt x="108933" y="62265"/>
                  <a:pt x="83127" y="8807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21" name="Picture 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330654"/>
            <a:ext cx="819150" cy="2214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96" y="2613767"/>
            <a:ext cx="2787015" cy="236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256" y="2642533"/>
            <a:ext cx="2655570" cy="236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96" y="1372453"/>
            <a:ext cx="2862072" cy="304038"/>
          </a:xfrm>
          <a:prstGeom prst="rect">
            <a:avLst/>
          </a:prstGeom>
        </p:spPr>
      </p:pic>
      <p:sp>
        <p:nvSpPr>
          <p:cNvPr id="49" name="Title 4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(1) Data, </a:t>
            </a:r>
            <a:r>
              <a:rPr lang="en-IE" dirty="0" smtClean="0"/>
              <a:t>(</a:t>
            </a:r>
            <a:r>
              <a:rPr lang="en-IE" dirty="0"/>
              <a:t>2</a:t>
            </a:r>
            <a:r>
              <a:rPr lang="en-IE" dirty="0" smtClean="0"/>
              <a:t>) Rules/Ontologies, (3) Query</a:t>
            </a:r>
            <a:endParaRPr lang="en-IE" dirty="0"/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96" y="6096000"/>
            <a:ext cx="8675370" cy="6697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891" y="3885389"/>
            <a:ext cx="2696909" cy="2280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96" y="4892802"/>
            <a:ext cx="6825996" cy="66979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96" y="2228088"/>
            <a:ext cx="802386" cy="21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8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Data … 2006 </a:t>
            </a:r>
            <a:endParaRPr lang="en-IE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79" y="1406192"/>
            <a:ext cx="7167477" cy="537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http://tw.rpi.edu/launch/img/le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8600"/>
            <a:ext cx="1571455" cy="208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76799" y="6437626"/>
            <a:ext cx="269072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</a:rPr>
              <a:t>(I’ll explain the mug later)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987438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hlinkClick r:id="rId4"/>
              </a:rPr>
              <a:t>http://</a:t>
            </a:r>
            <a:r>
              <a:rPr lang="en-IE" dirty="0" smtClean="0">
                <a:hlinkClick r:id="rId4"/>
              </a:rPr>
              <a:t>www.w3.org/DesignIssues/LinkedData.html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1424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Open Data, meet Linked Data</a:t>
            </a:r>
            <a:endParaRPr lang="en-IE" dirty="0"/>
          </a:p>
        </p:txBody>
      </p:sp>
      <p:pic>
        <p:nvPicPr>
          <p:cNvPr id="33794" name="Picture 2" descr="http://l1.alamy.com/thumbs/4/e5f2a23d-7174-48d9-b3a4-e045aced1f1d/C408C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726106"/>
            <a:ext cx="161925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1549589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2667000" y="1676400"/>
            <a:ext cx="6267450" cy="1676400"/>
          </a:xfrm>
          <a:prstGeom prst="cloudCallout">
            <a:avLst>
              <a:gd name="adj1" fmla="val -64490"/>
              <a:gd name="adj2" fmla="val -1474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chemeClr val="tx1"/>
                </a:solidFill>
              </a:rPr>
              <a:t>We’ve got all these people who want to publish Open Data but how should they publish it on the Web?</a:t>
            </a:r>
            <a:endParaRPr lang="en-IE" sz="2000" dirty="0">
              <a:solidFill>
                <a:schemeClr val="tx1"/>
              </a:solidFill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52651" y="4191119"/>
            <a:ext cx="6096000" cy="1944687"/>
          </a:xfrm>
          <a:prstGeom prst="cloudCallout">
            <a:avLst>
              <a:gd name="adj1" fmla="val 67040"/>
              <a:gd name="adj2" fmla="val 1661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chemeClr val="tx1"/>
                </a:solidFill>
              </a:rPr>
              <a:t>We’ve got this new way of publishing Linked Data on the Web but no data to publish … </a:t>
            </a:r>
            <a:endParaRPr lang="en-IE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12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0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Open Data</a:t>
            </a:r>
            <a:endParaRPr lang="en-IE" dirty="0"/>
          </a:p>
        </p:txBody>
      </p:sp>
      <p:pic>
        <p:nvPicPr>
          <p:cNvPr id="4" name="Picture 2" descr="http://l1.alamy.com/thumbs/4/e5f2a23d-7174-48d9-b3a4-e045aced1f1d/C408C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726106"/>
            <a:ext cx="161925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1549589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2006788" y="2893953"/>
            <a:ext cx="5384611" cy="1676400"/>
          </a:xfrm>
          <a:prstGeom prst="cloudCallout">
            <a:avLst>
              <a:gd name="adj1" fmla="val -49536"/>
              <a:gd name="adj2" fmla="val -77431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chemeClr val="tx1"/>
                </a:solidFill>
              </a:rPr>
              <a:t>We’ve got all these people who want to publish Open Data but how should they publish it on the Web?</a:t>
            </a:r>
            <a:endParaRPr lang="en-IE" sz="2000" dirty="0">
              <a:solidFill>
                <a:schemeClr val="tx1"/>
              </a:solidFill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1752600" y="2759810"/>
            <a:ext cx="6096000" cy="1944687"/>
          </a:xfrm>
          <a:prstGeom prst="cloudCallout">
            <a:avLst>
              <a:gd name="adj1" fmla="val 40846"/>
              <a:gd name="adj2" fmla="val 76753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chemeClr val="tx1"/>
                </a:solidFill>
              </a:rPr>
              <a:t>We’ve got this new way of publishing Linked Data on the Web but no data to publish … </a:t>
            </a:r>
            <a:endParaRPr lang="en-IE" sz="2000" dirty="0">
              <a:solidFill>
                <a:schemeClr val="tx1"/>
              </a:solidFill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1752600" y="2781419"/>
            <a:ext cx="6096000" cy="1944687"/>
          </a:xfrm>
          <a:prstGeom prst="cloudCallout">
            <a:avLst>
              <a:gd name="adj1" fmla="val -187064"/>
              <a:gd name="adj2" fmla="val 167285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chemeClr val="tx1"/>
                </a:solidFill>
              </a:rPr>
              <a:t>Are you thinking what I’m thinking?</a:t>
            </a:r>
            <a:endParaRPr lang="en-IE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00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5 </a:t>
            </a:r>
            <a:r>
              <a:rPr lang="en-IE" dirty="0" smtClean="0">
                <a:solidFill>
                  <a:srgbClr val="FFC000"/>
                </a:solidFill>
              </a:rPr>
              <a:t>★</a:t>
            </a:r>
            <a:r>
              <a:rPr lang="en-IE" dirty="0" smtClean="0"/>
              <a:t>’s of Linked Open Data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 smtClean="0"/>
          </a:p>
          <a:p>
            <a:r>
              <a:rPr lang="en-IE" sz="2000" dirty="0" smtClean="0">
                <a:solidFill>
                  <a:srgbClr val="FFC000"/>
                </a:solidFill>
              </a:rPr>
              <a:t>★</a:t>
            </a:r>
            <a:r>
              <a:rPr lang="en-IE" sz="2800" dirty="0" smtClean="0">
                <a:solidFill>
                  <a:srgbClr val="FFC000"/>
                </a:solidFill>
              </a:rPr>
              <a:t> </a:t>
            </a:r>
            <a:r>
              <a:rPr lang="en-IE" sz="2800" dirty="0" smtClean="0"/>
              <a:t>Publish data under open licence</a:t>
            </a:r>
            <a:endParaRPr lang="en-IE" sz="2400" dirty="0" smtClean="0"/>
          </a:p>
          <a:p>
            <a:r>
              <a:rPr lang="en-IE" sz="2000" dirty="0" smtClean="0">
                <a:solidFill>
                  <a:srgbClr val="FFC000"/>
                </a:solidFill>
              </a:rPr>
              <a:t>★★</a:t>
            </a:r>
            <a:r>
              <a:rPr lang="en-IE" sz="2800" dirty="0" smtClean="0">
                <a:solidFill>
                  <a:srgbClr val="FFC000"/>
                </a:solidFill>
              </a:rPr>
              <a:t> </a:t>
            </a:r>
            <a:r>
              <a:rPr lang="en-IE" sz="2800" dirty="0" smtClean="0"/>
              <a:t>Make the data “machine readable”</a:t>
            </a:r>
          </a:p>
          <a:p>
            <a:pPr lvl="1"/>
            <a:r>
              <a:rPr lang="en-IE" sz="2400" dirty="0" smtClean="0">
                <a:solidFill>
                  <a:schemeClr val="bg1">
                    <a:lumMod val="50000"/>
                  </a:schemeClr>
                </a:solidFill>
              </a:rPr>
              <a:t>e.g., a Spreadsheet better than a PDF table </a:t>
            </a:r>
          </a:p>
          <a:p>
            <a:r>
              <a:rPr lang="en-IE" sz="2000" dirty="0" smtClean="0">
                <a:solidFill>
                  <a:srgbClr val="FFC000"/>
                </a:solidFill>
              </a:rPr>
              <a:t>★★★</a:t>
            </a:r>
            <a:r>
              <a:rPr lang="en-IE" sz="2800" dirty="0" smtClean="0">
                <a:solidFill>
                  <a:srgbClr val="FFC000"/>
                </a:solidFill>
              </a:rPr>
              <a:t> </a:t>
            </a:r>
            <a:r>
              <a:rPr lang="en-IE" sz="2800" dirty="0" smtClean="0"/>
              <a:t>Use non-proprietary formats</a:t>
            </a:r>
          </a:p>
          <a:p>
            <a:pPr lvl="1"/>
            <a:r>
              <a:rPr lang="en-IE" sz="2400" dirty="0" smtClean="0">
                <a:solidFill>
                  <a:schemeClr val="bg1">
                    <a:lumMod val="50000"/>
                  </a:schemeClr>
                </a:solidFill>
              </a:rPr>
              <a:t>e.g., a CSV text file better than Excel</a:t>
            </a:r>
          </a:p>
          <a:p>
            <a:r>
              <a:rPr lang="en-IE" sz="2000" dirty="0" smtClean="0">
                <a:solidFill>
                  <a:srgbClr val="FFC000"/>
                </a:solidFill>
              </a:rPr>
              <a:t>★★★★</a:t>
            </a:r>
            <a:r>
              <a:rPr lang="en-IE" sz="2800" dirty="0" smtClean="0">
                <a:solidFill>
                  <a:srgbClr val="FFC000"/>
                </a:solidFill>
              </a:rPr>
              <a:t> </a:t>
            </a:r>
            <a:r>
              <a:rPr lang="en-IE" sz="2800" dirty="0" smtClean="0"/>
              <a:t>Use URIs to name your stuff </a:t>
            </a:r>
            <a:r>
              <a:rPr lang="en-IE" sz="2000" dirty="0" smtClean="0">
                <a:solidFill>
                  <a:srgbClr val="0070C0"/>
                </a:solidFill>
              </a:rPr>
              <a:t>(hint: RDF)</a:t>
            </a:r>
          </a:p>
          <a:p>
            <a:pPr lvl="1"/>
            <a:r>
              <a:rPr lang="en-IE" sz="2400" dirty="0" smtClean="0">
                <a:solidFill>
                  <a:schemeClr val="bg1">
                    <a:lumMod val="50000"/>
                  </a:schemeClr>
                </a:solidFill>
              </a:rPr>
              <a:t>use unambiguous identifiers that can be linked/looked up</a:t>
            </a:r>
          </a:p>
          <a:p>
            <a:r>
              <a:rPr lang="en-IE" sz="2000" dirty="0" smtClean="0">
                <a:solidFill>
                  <a:srgbClr val="FFC000"/>
                </a:solidFill>
              </a:rPr>
              <a:t>★★★★★</a:t>
            </a:r>
            <a:r>
              <a:rPr lang="en-IE" sz="2800" dirty="0" smtClean="0">
                <a:solidFill>
                  <a:srgbClr val="FFC000"/>
                </a:solidFill>
              </a:rPr>
              <a:t> </a:t>
            </a:r>
            <a:r>
              <a:rPr lang="en-IE" sz="2800" dirty="0" smtClean="0"/>
              <a:t>Provide links to other content</a:t>
            </a:r>
          </a:p>
          <a:p>
            <a:pPr lvl="1"/>
            <a:r>
              <a:rPr lang="en-IE" sz="2400" dirty="0" smtClean="0">
                <a:solidFill>
                  <a:schemeClr val="bg1">
                    <a:lumMod val="50000"/>
                  </a:schemeClr>
                </a:solidFill>
              </a:rPr>
              <a:t>so consumers can follow links to find out more</a:t>
            </a:r>
            <a:endParaRPr lang="en-I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134" y="609600"/>
            <a:ext cx="2286000" cy="2369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736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Growth of the Linked Data Cloud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1026" name="Picture 2" descr="http://lod-cloud.net/versions/2007-10-08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45732"/>
            <a:ext cx="5347408" cy="412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461665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</p:txBody>
      </p:sp>
    </p:spTree>
    <p:extLst>
      <p:ext uri="{BB962C8B-B14F-4D97-AF65-F5344CB8AC3E}">
        <p14:creationId xmlns:p14="http://schemas.microsoft.com/office/powerpoint/2010/main" val="130411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Growth of the Linked </a:t>
            </a:r>
            <a:r>
              <a:rPr lang="en-IE" dirty="0" smtClean="0"/>
              <a:t>Data Cloud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2050" name="Picture 2" descr="http://lod-cloud.net/versions/2007-11-10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12" y="1870365"/>
            <a:ext cx="5981907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830997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</p:txBody>
      </p:sp>
    </p:spTree>
    <p:extLst>
      <p:ext uri="{BB962C8B-B14F-4D97-AF65-F5344CB8AC3E}">
        <p14:creationId xmlns:p14="http://schemas.microsoft.com/office/powerpoint/2010/main" val="134964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Growth of the Linked </a:t>
            </a:r>
            <a:r>
              <a:rPr lang="en-IE" dirty="0" smtClean="0"/>
              <a:t>Data Cloud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122" name="Picture 2" descr="http://lod-cloud.net/versions/2008-02-28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676400"/>
            <a:ext cx="6466990" cy="473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1200329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</p:txBody>
      </p:sp>
    </p:spTree>
    <p:extLst>
      <p:ext uri="{BB962C8B-B14F-4D97-AF65-F5344CB8AC3E}">
        <p14:creationId xmlns:p14="http://schemas.microsoft.com/office/powerpoint/2010/main" val="19962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Growth of the Linked </a:t>
            </a:r>
            <a:r>
              <a:rPr lang="en-IE" dirty="0" smtClean="0"/>
              <a:t>Data Cloud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6146" name="Picture 2" descr="http://lod-cloud.net/versions/2008-09-18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6066914" cy="469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1569660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</p:txBody>
      </p:sp>
    </p:spTree>
    <p:extLst>
      <p:ext uri="{BB962C8B-B14F-4D97-AF65-F5344CB8AC3E}">
        <p14:creationId xmlns:p14="http://schemas.microsoft.com/office/powerpoint/2010/main" val="65990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Growth of the Linked </a:t>
            </a:r>
            <a:r>
              <a:rPr lang="en-IE" dirty="0" smtClean="0"/>
              <a:t>Data Cloud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7170" name="Picture 2" descr="http://lod-cloud.net/versions/2009-03-05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5" y="1447800"/>
            <a:ext cx="6600452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1938992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</p:txBody>
      </p:sp>
    </p:spTree>
    <p:extLst>
      <p:ext uri="{BB962C8B-B14F-4D97-AF65-F5344CB8AC3E}">
        <p14:creationId xmlns:p14="http://schemas.microsoft.com/office/powerpoint/2010/main" val="64081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Growth of the Linked </a:t>
            </a:r>
            <a:r>
              <a:rPr lang="en-IE" dirty="0" smtClean="0"/>
              <a:t>Data Cloud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8196" name="Picture 4" descr="http://lod-cloud.net/versions/2009-07-14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6815143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2308324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</p:txBody>
      </p:sp>
    </p:spTree>
    <p:extLst>
      <p:ext uri="{BB962C8B-B14F-4D97-AF65-F5344CB8AC3E}">
        <p14:creationId xmlns:p14="http://schemas.microsoft.com/office/powerpoint/2010/main" val="28202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But we have not spoken much about …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2674938"/>
            <a:ext cx="314325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reeform 3"/>
          <p:cNvSpPr/>
          <p:nvPr/>
        </p:nvSpPr>
        <p:spPr>
          <a:xfrm>
            <a:off x="2975212" y="3152633"/>
            <a:ext cx="3398292" cy="614193"/>
          </a:xfrm>
          <a:custGeom>
            <a:avLst/>
            <a:gdLst>
              <a:gd name="connsiteX0" fmla="*/ 818866 w 3398292"/>
              <a:gd name="connsiteY0" fmla="*/ 27295 h 614193"/>
              <a:gd name="connsiteX1" fmla="*/ 600501 w 3398292"/>
              <a:gd name="connsiteY1" fmla="*/ 13648 h 614193"/>
              <a:gd name="connsiteX2" fmla="*/ 559558 w 3398292"/>
              <a:gd name="connsiteY2" fmla="*/ 0 h 614193"/>
              <a:gd name="connsiteX3" fmla="*/ 68239 w 3398292"/>
              <a:gd name="connsiteY3" fmla="*/ 13648 h 614193"/>
              <a:gd name="connsiteX4" fmla="*/ 27295 w 3398292"/>
              <a:gd name="connsiteY4" fmla="*/ 27295 h 614193"/>
              <a:gd name="connsiteX5" fmla="*/ 13648 w 3398292"/>
              <a:gd name="connsiteY5" fmla="*/ 122830 h 614193"/>
              <a:gd name="connsiteX6" fmla="*/ 0 w 3398292"/>
              <a:gd name="connsiteY6" fmla="*/ 191068 h 614193"/>
              <a:gd name="connsiteX7" fmla="*/ 13648 w 3398292"/>
              <a:gd name="connsiteY7" fmla="*/ 409433 h 614193"/>
              <a:gd name="connsiteX8" fmla="*/ 27295 w 3398292"/>
              <a:gd name="connsiteY8" fmla="*/ 450376 h 614193"/>
              <a:gd name="connsiteX9" fmla="*/ 122830 w 3398292"/>
              <a:gd name="connsiteY9" fmla="*/ 477671 h 614193"/>
              <a:gd name="connsiteX10" fmla="*/ 259307 w 3398292"/>
              <a:gd name="connsiteY10" fmla="*/ 504967 h 614193"/>
              <a:gd name="connsiteX11" fmla="*/ 368489 w 3398292"/>
              <a:gd name="connsiteY11" fmla="*/ 532263 h 614193"/>
              <a:gd name="connsiteX12" fmla="*/ 600501 w 3398292"/>
              <a:gd name="connsiteY12" fmla="*/ 545910 h 614193"/>
              <a:gd name="connsiteX13" fmla="*/ 1214651 w 3398292"/>
              <a:gd name="connsiteY13" fmla="*/ 573206 h 614193"/>
              <a:gd name="connsiteX14" fmla="*/ 1624084 w 3398292"/>
              <a:gd name="connsiteY14" fmla="*/ 586854 h 614193"/>
              <a:gd name="connsiteX15" fmla="*/ 2156346 w 3398292"/>
              <a:gd name="connsiteY15" fmla="*/ 586854 h 614193"/>
              <a:gd name="connsiteX16" fmla="*/ 2224585 w 3398292"/>
              <a:gd name="connsiteY16" fmla="*/ 559558 h 614193"/>
              <a:gd name="connsiteX17" fmla="*/ 2265528 w 3398292"/>
              <a:gd name="connsiteY17" fmla="*/ 532263 h 614193"/>
              <a:gd name="connsiteX18" fmla="*/ 2770495 w 3398292"/>
              <a:gd name="connsiteY18" fmla="*/ 545910 h 614193"/>
              <a:gd name="connsiteX19" fmla="*/ 2947916 w 3398292"/>
              <a:gd name="connsiteY19" fmla="*/ 573206 h 614193"/>
              <a:gd name="connsiteX20" fmla="*/ 3138985 w 3398292"/>
              <a:gd name="connsiteY20" fmla="*/ 559558 h 614193"/>
              <a:gd name="connsiteX21" fmla="*/ 3302758 w 3398292"/>
              <a:gd name="connsiteY21" fmla="*/ 532263 h 614193"/>
              <a:gd name="connsiteX22" fmla="*/ 3370997 w 3398292"/>
              <a:gd name="connsiteY22" fmla="*/ 436728 h 614193"/>
              <a:gd name="connsiteX23" fmla="*/ 3398292 w 3398292"/>
              <a:gd name="connsiteY23" fmla="*/ 354842 h 614193"/>
              <a:gd name="connsiteX24" fmla="*/ 3370997 w 3398292"/>
              <a:gd name="connsiteY24" fmla="*/ 218364 h 614193"/>
              <a:gd name="connsiteX25" fmla="*/ 3343701 w 3398292"/>
              <a:gd name="connsiteY25" fmla="*/ 177421 h 614193"/>
              <a:gd name="connsiteX26" fmla="*/ 3302758 w 3398292"/>
              <a:gd name="connsiteY26" fmla="*/ 163773 h 614193"/>
              <a:gd name="connsiteX27" fmla="*/ 3261815 w 3398292"/>
              <a:gd name="connsiteY27" fmla="*/ 136477 h 614193"/>
              <a:gd name="connsiteX28" fmla="*/ 3098042 w 3398292"/>
              <a:gd name="connsiteY28" fmla="*/ 95534 h 614193"/>
              <a:gd name="connsiteX29" fmla="*/ 2797791 w 3398292"/>
              <a:gd name="connsiteY29" fmla="*/ 68239 h 614193"/>
              <a:gd name="connsiteX30" fmla="*/ 2743200 w 3398292"/>
              <a:gd name="connsiteY30" fmla="*/ 54591 h 614193"/>
              <a:gd name="connsiteX31" fmla="*/ 2702257 w 3398292"/>
              <a:gd name="connsiteY31" fmla="*/ 40943 h 614193"/>
              <a:gd name="connsiteX32" fmla="*/ 1624084 w 3398292"/>
              <a:gd name="connsiteY32" fmla="*/ 27295 h 614193"/>
              <a:gd name="connsiteX33" fmla="*/ 1433015 w 3398292"/>
              <a:gd name="connsiteY33" fmla="*/ 13648 h 614193"/>
              <a:gd name="connsiteX34" fmla="*/ 914400 w 3398292"/>
              <a:gd name="connsiteY34" fmla="*/ 27295 h 614193"/>
              <a:gd name="connsiteX35" fmla="*/ 818866 w 3398292"/>
              <a:gd name="connsiteY35" fmla="*/ 27295 h 614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398292" h="614193">
                <a:moveTo>
                  <a:pt x="818866" y="27295"/>
                </a:moveTo>
                <a:cubicBezTo>
                  <a:pt x="766550" y="25021"/>
                  <a:pt x="673031" y="21283"/>
                  <a:pt x="600501" y="13648"/>
                </a:cubicBezTo>
                <a:cubicBezTo>
                  <a:pt x="586194" y="12142"/>
                  <a:pt x="573944" y="0"/>
                  <a:pt x="559558" y="0"/>
                </a:cubicBezTo>
                <a:cubicBezTo>
                  <a:pt x="395722" y="0"/>
                  <a:pt x="232012" y="9099"/>
                  <a:pt x="68239" y="13648"/>
                </a:cubicBezTo>
                <a:cubicBezTo>
                  <a:pt x="54591" y="18197"/>
                  <a:pt x="33729" y="14428"/>
                  <a:pt x="27295" y="27295"/>
                </a:cubicBezTo>
                <a:cubicBezTo>
                  <a:pt x="12909" y="56067"/>
                  <a:pt x="18936" y="91099"/>
                  <a:pt x="13648" y="122830"/>
                </a:cubicBezTo>
                <a:cubicBezTo>
                  <a:pt x="9835" y="145711"/>
                  <a:pt x="4549" y="168322"/>
                  <a:pt x="0" y="191068"/>
                </a:cubicBezTo>
                <a:cubicBezTo>
                  <a:pt x="4549" y="263856"/>
                  <a:pt x="6013" y="336903"/>
                  <a:pt x="13648" y="409433"/>
                </a:cubicBezTo>
                <a:cubicBezTo>
                  <a:pt x="15154" y="423740"/>
                  <a:pt x="17123" y="440204"/>
                  <a:pt x="27295" y="450376"/>
                </a:cubicBezTo>
                <a:cubicBezTo>
                  <a:pt x="33841" y="456922"/>
                  <a:pt x="122332" y="477529"/>
                  <a:pt x="122830" y="477671"/>
                </a:cubicBezTo>
                <a:cubicBezTo>
                  <a:pt x="266737" y="518787"/>
                  <a:pt x="-12465" y="450612"/>
                  <a:pt x="259307" y="504967"/>
                </a:cubicBezTo>
                <a:cubicBezTo>
                  <a:pt x="296093" y="512324"/>
                  <a:pt x="331040" y="530060"/>
                  <a:pt x="368489" y="532263"/>
                </a:cubicBezTo>
                <a:lnTo>
                  <a:pt x="600501" y="545910"/>
                </a:lnTo>
                <a:cubicBezTo>
                  <a:pt x="880269" y="580881"/>
                  <a:pt x="656946" y="556558"/>
                  <a:pt x="1214651" y="573206"/>
                </a:cubicBezTo>
                <a:lnTo>
                  <a:pt x="1624084" y="586854"/>
                </a:lnTo>
                <a:cubicBezTo>
                  <a:pt x="1831528" y="628341"/>
                  <a:pt x="1752730" y="617901"/>
                  <a:pt x="2156346" y="586854"/>
                </a:cubicBezTo>
                <a:cubicBezTo>
                  <a:pt x="2180772" y="584975"/>
                  <a:pt x="2202673" y="570514"/>
                  <a:pt x="2224585" y="559558"/>
                </a:cubicBezTo>
                <a:cubicBezTo>
                  <a:pt x="2239256" y="552223"/>
                  <a:pt x="2251880" y="541361"/>
                  <a:pt x="2265528" y="532263"/>
                </a:cubicBezTo>
                <a:lnTo>
                  <a:pt x="2770495" y="545910"/>
                </a:lnTo>
                <a:cubicBezTo>
                  <a:pt x="2891497" y="551059"/>
                  <a:pt x="2872974" y="548225"/>
                  <a:pt x="2947916" y="573206"/>
                </a:cubicBezTo>
                <a:lnTo>
                  <a:pt x="3138985" y="559558"/>
                </a:lnTo>
                <a:cubicBezTo>
                  <a:pt x="3262668" y="548803"/>
                  <a:pt x="3227429" y="557372"/>
                  <a:pt x="3302758" y="532263"/>
                </a:cubicBezTo>
                <a:cubicBezTo>
                  <a:pt x="3308252" y="524938"/>
                  <a:pt x="3363743" y="453050"/>
                  <a:pt x="3370997" y="436728"/>
                </a:cubicBezTo>
                <a:cubicBezTo>
                  <a:pt x="3382682" y="410436"/>
                  <a:pt x="3398292" y="354842"/>
                  <a:pt x="3398292" y="354842"/>
                </a:cubicBezTo>
                <a:cubicBezTo>
                  <a:pt x="3393262" y="319633"/>
                  <a:pt x="3390054" y="256477"/>
                  <a:pt x="3370997" y="218364"/>
                </a:cubicBezTo>
                <a:cubicBezTo>
                  <a:pt x="3363661" y="203693"/>
                  <a:pt x="3356509" y="187668"/>
                  <a:pt x="3343701" y="177421"/>
                </a:cubicBezTo>
                <a:cubicBezTo>
                  <a:pt x="3332467" y="168434"/>
                  <a:pt x="3315625" y="170207"/>
                  <a:pt x="3302758" y="163773"/>
                </a:cubicBezTo>
                <a:cubicBezTo>
                  <a:pt x="3288087" y="156437"/>
                  <a:pt x="3276804" y="143139"/>
                  <a:pt x="3261815" y="136477"/>
                </a:cubicBezTo>
                <a:cubicBezTo>
                  <a:pt x="3192817" y="105811"/>
                  <a:pt x="3170665" y="108738"/>
                  <a:pt x="3098042" y="95534"/>
                </a:cubicBezTo>
                <a:cubicBezTo>
                  <a:pt x="2932521" y="65439"/>
                  <a:pt x="3124147" y="87435"/>
                  <a:pt x="2797791" y="68239"/>
                </a:cubicBezTo>
                <a:cubicBezTo>
                  <a:pt x="2779594" y="63690"/>
                  <a:pt x="2761235" y="59744"/>
                  <a:pt x="2743200" y="54591"/>
                </a:cubicBezTo>
                <a:cubicBezTo>
                  <a:pt x="2729368" y="50639"/>
                  <a:pt x="2716639" y="41294"/>
                  <a:pt x="2702257" y="40943"/>
                </a:cubicBezTo>
                <a:cubicBezTo>
                  <a:pt x="2342944" y="32179"/>
                  <a:pt x="1983475" y="31844"/>
                  <a:pt x="1624084" y="27295"/>
                </a:cubicBezTo>
                <a:cubicBezTo>
                  <a:pt x="1560394" y="22746"/>
                  <a:pt x="1496867" y="13648"/>
                  <a:pt x="1433015" y="13648"/>
                </a:cubicBezTo>
                <a:cubicBezTo>
                  <a:pt x="1260083" y="13648"/>
                  <a:pt x="1087291" y="23537"/>
                  <a:pt x="914400" y="27295"/>
                </a:cubicBezTo>
                <a:cubicBezTo>
                  <a:pt x="878015" y="28086"/>
                  <a:pt x="871182" y="29569"/>
                  <a:pt x="818866" y="27295"/>
                </a:cubicBezTo>
                <a:close/>
              </a:path>
            </a:pathLst>
          </a:custGeom>
          <a:solidFill>
            <a:schemeClr val="accent6">
              <a:lumMod val="75000"/>
              <a:alpha val="26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5486400"/>
            <a:ext cx="82296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IE" dirty="0" smtClean="0"/>
              <a:t>… how do we use RDF(S)/OWL/SPARQL </a:t>
            </a:r>
          </a:p>
          <a:p>
            <a:pPr algn="r"/>
            <a:r>
              <a:rPr lang="en-IE" dirty="0" smtClean="0"/>
              <a:t>to build a “Web of Data”?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493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Growth of the Linked </a:t>
            </a:r>
            <a:r>
              <a:rPr lang="en-IE" dirty="0" smtClean="0"/>
              <a:t>Data Cloud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TextBox 3"/>
          <p:cNvSpPr txBox="1"/>
          <p:nvPr/>
        </p:nvSpPr>
        <p:spPr>
          <a:xfrm>
            <a:off x="7239000" y="1676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smtClean="0"/>
              <a:t>Oct 2007</a:t>
            </a:r>
            <a:endParaRPr lang="en-IE" i="1" dirty="0"/>
          </a:p>
        </p:txBody>
      </p:sp>
      <p:pic>
        <p:nvPicPr>
          <p:cNvPr id="3074" name="Picture 2" descr="http://lod-cloud.net/versions/2010-09-22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398"/>
            <a:ext cx="8194664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222671" y="1808018"/>
            <a:ext cx="1752600" cy="2677656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</p:txBody>
      </p:sp>
    </p:spTree>
    <p:extLst>
      <p:ext uri="{BB962C8B-B14F-4D97-AF65-F5344CB8AC3E}">
        <p14:creationId xmlns:p14="http://schemas.microsoft.com/office/powerpoint/2010/main" val="280654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Growth of the Linked </a:t>
            </a:r>
            <a:r>
              <a:rPr lang="en-IE" dirty="0" smtClean="0"/>
              <a:t>Data Cloud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098" name="Picture 2" descr="http://lod-cloud.net/versions/2011-09-19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371"/>
            <a:ext cx="8098971" cy="534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3046988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</p:txBody>
      </p:sp>
    </p:spTree>
    <p:extLst>
      <p:ext uri="{BB962C8B-B14F-4D97-AF65-F5344CB8AC3E}">
        <p14:creationId xmlns:p14="http://schemas.microsoft.com/office/powerpoint/2010/main" val="136417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Growth of the Linked </a:t>
            </a:r>
            <a:r>
              <a:rPr lang="en-IE" dirty="0" smtClean="0"/>
              <a:t>Data Cloud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098" name="Picture 2" descr="http://lod-cloud.net/versions/2011-09-19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371"/>
            <a:ext cx="8098971" cy="534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3416320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</p:txBody>
      </p:sp>
    </p:spTree>
    <p:extLst>
      <p:ext uri="{BB962C8B-B14F-4D97-AF65-F5344CB8AC3E}">
        <p14:creationId xmlns:p14="http://schemas.microsoft.com/office/powerpoint/2010/main" val="389827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Growth of the Linked </a:t>
            </a:r>
            <a:r>
              <a:rPr lang="en-IE" dirty="0" smtClean="0"/>
              <a:t>Data Cloud</a:t>
            </a:r>
            <a:endParaRPr lang="en-IE" dirty="0"/>
          </a:p>
        </p:txBody>
      </p:sp>
      <p:pic>
        <p:nvPicPr>
          <p:cNvPr id="4098" name="Picture 2" descr="http://lod-cloud.net/versions/2011-09-19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371"/>
            <a:ext cx="8098971" cy="534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3785652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288493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" y="1524371"/>
            <a:ext cx="8013002" cy="5256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Growth of the Linked </a:t>
            </a:r>
            <a:r>
              <a:rPr lang="en-IE" dirty="0" smtClean="0"/>
              <a:t>Data Cloud (sort of)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7222671" y="1808018"/>
            <a:ext cx="1752600" cy="4154984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2013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Aug. 2014</a:t>
            </a:r>
          </a:p>
        </p:txBody>
      </p:sp>
    </p:spTree>
    <p:extLst>
      <p:ext uri="{BB962C8B-B14F-4D97-AF65-F5344CB8AC3E}">
        <p14:creationId xmlns:p14="http://schemas.microsoft.com/office/powerpoint/2010/main" val="231675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THERE IS A LOT OF LINKED DATA</a:t>
            </a:r>
            <a:br>
              <a:rPr lang="en-IE" dirty="0" smtClean="0"/>
            </a:br>
            <a:r>
              <a:rPr lang="en-IE" dirty="0" smtClean="0"/>
              <a:t>OUT THERE NOW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6158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err="1" smtClean="0"/>
              <a:t>DBpedia</a:t>
            </a:r>
            <a:r>
              <a:rPr lang="en-IE" dirty="0" smtClean="0"/>
              <a:t>: </a:t>
            </a:r>
            <a:br>
              <a:rPr lang="en-IE" dirty="0" smtClean="0"/>
            </a:br>
            <a:r>
              <a:rPr lang="en-IE" dirty="0" smtClean="0"/>
              <a:t>An RDF Encyclopaedia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0962" name="Picture 2" descr="http://www-igm.univ-mlv.fr/~dr/XPOSE2009/Le%20Web%203.0/ressources/dbpedia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143000"/>
            <a:ext cx="24669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33901"/>
            <a:ext cx="4876800" cy="532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726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Geographical </a:t>
            </a:r>
            <a:r>
              <a:rPr lang="en-US" dirty="0" smtClean="0"/>
              <a:t>Data:</a:t>
            </a:r>
            <a:br>
              <a:rPr lang="en-US" dirty="0" smtClean="0"/>
            </a:br>
            <a:r>
              <a:rPr lang="en-US" dirty="0" err="1" smtClean="0"/>
              <a:t>Geonames</a:t>
            </a:r>
            <a:endParaRPr lang="de-DE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57</a:t>
            </a:fld>
            <a:endParaRPr lang="de-DE"/>
          </a:p>
        </p:txBody>
      </p:sp>
      <p:pic>
        <p:nvPicPr>
          <p:cNvPr id="5" name="Picture 4" descr="GeoNames.or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1761"/>
            <a:ext cx="9144000" cy="509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82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Linked Government Data:</a:t>
            </a:r>
            <a:br>
              <a:rPr lang="en-US" dirty="0" smtClean="0"/>
            </a:br>
            <a:r>
              <a:rPr lang="en-US" dirty="0" smtClean="0"/>
              <a:t>data.gov</a:t>
            </a:r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58</a:t>
            </a:fld>
            <a:endParaRPr lang="de-DE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5636" y="1600759"/>
            <a:ext cx="6569304" cy="4785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030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Linked Government Data:</a:t>
            </a:r>
            <a:br>
              <a:rPr lang="en-US" dirty="0" smtClean="0"/>
            </a:br>
            <a:r>
              <a:rPr lang="en-US" dirty="0" smtClean="0"/>
              <a:t>data.gov.uk</a:t>
            </a:r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59</a:t>
            </a:fld>
            <a:endParaRPr lang="de-DE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7593" y="1607642"/>
            <a:ext cx="5598159" cy="44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6950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We’ve gotten from here …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16960"/>
            <a:ext cx="6400516" cy="4800387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646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Linked Government Data:</a:t>
            </a:r>
            <a:br>
              <a:rPr lang="en-IE" dirty="0" smtClean="0"/>
            </a:br>
            <a:r>
              <a:rPr lang="en-IE" dirty="0" smtClean="0"/>
              <a:t>datos.gob.cl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8439873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707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Life Sciences</a:t>
            </a:r>
            <a:endParaRPr 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61</a:t>
            </a:fld>
            <a:endParaRPr lang="de-DE"/>
          </a:p>
        </p:txBody>
      </p:sp>
      <p:pic>
        <p:nvPicPr>
          <p:cNvPr id="5" name="Picture 4" descr="HealthData.gov   Health Data Communit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1761"/>
            <a:ext cx="9144000" cy="509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11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Life Sciences</a:t>
            </a:r>
            <a:endParaRPr 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62</a:t>
            </a:fld>
            <a:endParaRPr lang="de-DE"/>
          </a:p>
        </p:txBody>
      </p:sp>
      <p:pic>
        <p:nvPicPr>
          <p:cNvPr id="5" name="Picture 4" descr="Home   ClinicalTrials.go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1761"/>
            <a:ext cx="9144000" cy="509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14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Life Sciences</a:t>
            </a:r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63</a:t>
            </a:fld>
            <a:endParaRPr lang="de-DE"/>
          </a:p>
        </p:txBody>
      </p:sp>
      <p:pic>
        <p:nvPicPr>
          <p:cNvPr id="6" name="Picture 5" descr="DrugBan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1761"/>
            <a:ext cx="9144000" cy="509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0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E-Commerce</a:t>
            </a:r>
            <a:endParaRPr 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64</a:t>
            </a:fld>
            <a:endParaRPr lang="de-DE"/>
          </a:p>
        </p:txBody>
      </p:sp>
      <p:pic>
        <p:nvPicPr>
          <p:cNvPr id="5" name="Picture 4" descr="GoodRelations  The Professional Web Vocabulary for E Commer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1021"/>
            <a:ext cx="9144000" cy="481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15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 York Times Meta-data</a:t>
            </a:r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65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467833" y="6011841"/>
            <a:ext cx="4667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3B3D3C"/>
                </a:solidFill>
                <a:hlinkClick r:id="rId2"/>
              </a:rPr>
              <a:t>http://</a:t>
            </a:r>
            <a:r>
              <a:rPr lang="de-DE" dirty="0" smtClean="0">
                <a:solidFill>
                  <a:srgbClr val="3B3D3C"/>
                </a:solidFill>
                <a:hlinkClick r:id="rId2"/>
              </a:rPr>
              <a:t>data.nytimes.com/schools/schools.html</a:t>
            </a:r>
            <a:r>
              <a:rPr lang="de-DE" dirty="0" smtClean="0">
                <a:solidFill>
                  <a:srgbClr val="3B3D3C"/>
                </a:solidFill>
              </a:rPr>
              <a:t> </a:t>
            </a:r>
            <a:endParaRPr lang="de-DE" dirty="0" smtClean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182" y="1584237"/>
            <a:ext cx="8106927" cy="427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327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BBC Music</a:t>
            </a:r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66</a:t>
            </a:fld>
            <a:endParaRPr lang="de-DE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451" y="1240847"/>
            <a:ext cx="6482530" cy="5064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094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only problem is few people are using the data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6" name="Picture 4" descr="http://www.everyjoe.com/wp-content/uploads/2013/05/arvind-mahankali-celebrati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967" y="228600"/>
            <a:ext cx="34099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91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3010" name="Picture 2" descr="http://art.ngfiles.com/images/35000/35438_zero-drk_lost-fore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1800" y="-2514600"/>
            <a:ext cx="19050000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dirty="0" smtClean="0">
                <a:solidFill>
                  <a:schemeClr val="bg1"/>
                </a:solidFill>
              </a:rPr>
              <a:t>ENTERING UNKNOWN TERRITORY:</a:t>
            </a:r>
            <a:br>
              <a:rPr lang="en-IE" dirty="0" smtClean="0">
                <a:solidFill>
                  <a:schemeClr val="bg1"/>
                </a:solidFill>
              </a:rPr>
            </a:br>
            <a:r>
              <a:rPr lang="en-IE" dirty="0" smtClean="0">
                <a:solidFill>
                  <a:schemeClr val="bg1"/>
                </a:solidFill>
              </a:rPr>
              <a:t>OPEN RESEARCH QUESTIONS!</a:t>
            </a:r>
            <a:endParaRPr lang="en-IE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icons.iconarchive.com/icons/csscreme/halloween/512/ghost-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425" y="152399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77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1.65521 -0.25 " pathEditMode="relative" rAng="0" ptsTypes="AA">
                                      <p:cBhvr>
                                        <p:cTn id="6" dur="5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76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catch number 1:</a:t>
            </a:r>
            <a:br>
              <a:rPr lang="en-IE" dirty="0" smtClean="0"/>
            </a:br>
            <a:r>
              <a:rPr lang="en-IE" dirty="0" smtClean="0"/>
              <a:t>INTEGRATION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2704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To here …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616" y="1231746"/>
            <a:ext cx="6362700" cy="481965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7466" y="6324600"/>
            <a:ext cx="72390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But what are we missing from here before we can have a “Web of Data”?</a:t>
            </a:r>
          </a:p>
        </p:txBody>
      </p:sp>
    </p:spTree>
    <p:extLst>
      <p:ext uri="{BB962C8B-B14F-4D97-AF65-F5344CB8AC3E}">
        <p14:creationId xmlns:p14="http://schemas.microsoft.com/office/powerpoint/2010/main" val="131627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Need for Integration</a:t>
            </a:r>
            <a:endParaRPr lang="en-IE" dirty="0"/>
          </a:p>
        </p:txBody>
      </p:sp>
      <p:sp>
        <p:nvSpPr>
          <p:cNvPr id="9" name="Rectangle 8"/>
          <p:cNvSpPr/>
          <p:nvPr/>
        </p:nvSpPr>
        <p:spPr>
          <a:xfrm>
            <a:off x="1259632" y="4876800"/>
            <a:ext cx="46923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http://rdf.freebase.com/ns/en.bill_clinton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50678" y="5308848"/>
            <a:ext cx="44791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http://data.nytimes.com/clinton_bill_per</a:t>
            </a:r>
          </a:p>
        </p:txBody>
      </p:sp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57" y="1155320"/>
            <a:ext cx="4674240" cy="318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70518"/>
            <a:ext cx="4617760" cy="3155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678" y="1155320"/>
            <a:ext cx="4631804" cy="316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329599" y="568124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http://www.bbc.co.uk/music/artists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/…</a:t>
            </a:r>
            <a:endParaRPr lang="en-IE" sz="1600" dirty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5120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971" y="1135832"/>
            <a:ext cx="4683343" cy="3190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237287" y="4520208"/>
            <a:ext cx="44791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://dbpedia.org/resource/Bill_Clinton</a:t>
            </a:r>
            <a:endParaRPr lang="en-IE" sz="1600" dirty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6096000"/>
            <a:ext cx="72390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How could OWL help here?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09607" y="6465332"/>
            <a:ext cx="723900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owl:sameAs</a:t>
            </a:r>
            <a:endParaRPr lang="en-IE" dirty="0" smtClean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41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1" grpId="1"/>
      <p:bldP spid="13" grpId="0"/>
      <p:bldP spid="13" grpId="1"/>
      <p:bldP spid="37" grpId="0"/>
      <p:bldP spid="37" grpId="1"/>
      <p:bldP spid="12" grpId="0" animBg="1"/>
      <p:bldP spid="1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A (Hypothetical) Integration Example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399" y="136003"/>
            <a:ext cx="859250" cy="85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219200" y="12954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SELECT </a:t>
            </a: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?a (</a:t>
            </a:r>
            <a:r>
              <a:rPr lang="en-IE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COUNT</a:t>
            </a: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IE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DISTINCT ?p2</a:t>
            </a: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IE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AS ?c</a:t>
            </a: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n-IE" sz="16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IE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FROM NAMED </a:t>
            </a: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  <a:p>
            <a:pPr marL="0" indent="0">
              <a:buNone/>
            </a:pPr>
            <a:r>
              <a:rPr lang="en-IE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{</a:t>
            </a:r>
          </a:p>
          <a:p>
            <a:pPr marL="0" indent="0">
              <a:buNone/>
            </a:pP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IE" sz="1600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?p1 </a:t>
            </a:r>
            <a:r>
              <a:rPr lang="en-IE" sz="1600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ex:cites</a:t>
            </a:r>
            <a:r>
              <a:rPr lang="en-IE" sz="1600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?p2 .</a:t>
            </a:r>
          </a:p>
          <a:p>
            <a:pPr marL="0" indent="0">
              <a:buNone/>
            </a:pP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IE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GRAPH</a:t>
            </a:r>
            <a:r>
              <a:rPr lang="en-IE" sz="1600" dirty="0" smtClean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r>
              <a:rPr lang="en-IE" sz="1600" dirty="0" err="1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dblp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r>
              <a:rPr lang="en-IE" sz="1600" dirty="0" smtClean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?p1 a :Paper . ?p2 a :Paper </a:t>
            </a: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marL="0" indent="0">
              <a:buNone/>
            </a:pP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IE" sz="1600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?p1 </a:t>
            </a:r>
            <a:r>
              <a:rPr lang="en-IE" sz="1600" dirty="0" err="1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ex:writtenBy</a:t>
            </a:r>
            <a:r>
              <a:rPr lang="en-IE" sz="1600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?a . ?a </a:t>
            </a:r>
            <a:r>
              <a:rPr lang="en-IE" sz="1600" dirty="0" err="1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ex:basedIn</a:t>
            </a:r>
            <a:r>
              <a:rPr lang="en-IE" sz="1600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err="1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wiki:Chile</a:t>
            </a:r>
            <a:r>
              <a:rPr lang="en-IE" sz="1600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.</a:t>
            </a:r>
          </a:p>
          <a:p>
            <a:pPr marL="0" indent="0">
              <a:buNone/>
            </a:pPr>
            <a:r>
              <a:rPr lang="en-I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IE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NOT EXISTS </a:t>
            </a: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r>
              <a:rPr lang="en-IE" sz="1600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IE" sz="1600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?p1 </a:t>
            </a:r>
            <a:r>
              <a:rPr lang="en-IE" sz="1600" dirty="0" err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ex:writtenBy</a:t>
            </a:r>
            <a:r>
              <a:rPr lang="en-IE" sz="1600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?b . ?p2 </a:t>
            </a:r>
            <a:r>
              <a:rPr lang="en-IE" sz="1600" dirty="0" err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ex:writtenBy</a:t>
            </a:r>
            <a:r>
              <a:rPr lang="en-IE" sz="1600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?b .</a:t>
            </a:r>
          </a:p>
          <a:p>
            <a:pPr marL="0" indent="0">
              <a:buNone/>
            </a:pPr>
            <a:r>
              <a:rPr lang="en-IE" sz="1600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marL="0" indent="0">
              <a:buNone/>
            </a:pP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} </a:t>
            </a:r>
            <a:r>
              <a:rPr lang="en-IE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GROUP BY</a:t>
            </a: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?a </a:t>
            </a:r>
            <a:r>
              <a:rPr lang="en-IE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ORDER BY DESC</a:t>
            </a: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(?c)</a:t>
            </a:r>
            <a:endParaRPr lang="en-IE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833523" y="5562600"/>
            <a:ext cx="72390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What is this query asking?</a:t>
            </a:r>
            <a:endParaRPr lang="en-IE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833523" y="5931932"/>
            <a:ext cx="7239000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Find the top cited authors based in Chile, only including papers from DBLP, excluding self-citations from the count.</a:t>
            </a:r>
            <a:endParaRPr lang="en-IE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95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34" y="1389718"/>
            <a:ext cx="4004130" cy="247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34100"/>
            <a:ext cx="3923958" cy="2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008" y="4241083"/>
            <a:ext cx="4085741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A (Hypothetical) Integration Example</a:t>
            </a:r>
            <a:endParaRPr lang="en-IE" dirty="0"/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008" y="1274594"/>
            <a:ext cx="4076195" cy="2678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2652">
            <a:off x="2091802" y="5149773"/>
            <a:ext cx="809164" cy="88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7740">
            <a:off x="2321545" y="2359747"/>
            <a:ext cx="809164" cy="88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7834">
            <a:off x="6516215" y="906867"/>
            <a:ext cx="809164" cy="88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48599">
            <a:off x="6925702" y="4410421"/>
            <a:ext cx="809164" cy="88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414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21387E-6 L 0.28056 -0.2793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28" y="-1396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68208E-6 L 0.14549 -0.0550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4" y="-2751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00578E-6 L -0.24896 0.1808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48" y="904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5723E-6 L -0.23542 -0.2571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71" y="-1285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897" y="1844824"/>
            <a:ext cx="2080231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A (Hypothetical) Integration Example</a:t>
            </a:r>
          </a:p>
        </p:txBody>
      </p:sp>
      <p:sp>
        <p:nvSpPr>
          <p:cNvPr id="77" name="Rectangle 76"/>
          <p:cNvSpPr/>
          <p:nvPr/>
        </p:nvSpPr>
        <p:spPr>
          <a:xfrm>
            <a:off x="6300192" y="1281866"/>
            <a:ext cx="2592288" cy="2839799"/>
          </a:xfrm>
          <a:prstGeom prst="rect">
            <a:avLst/>
          </a:prstGeom>
          <a:solidFill>
            <a:srgbClr val="EDF6F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8" name="Rectangle 77"/>
          <p:cNvSpPr/>
          <p:nvPr/>
        </p:nvSpPr>
        <p:spPr>
          <a:xfrm>
            <a:off x="6372200" y="1341341"/>
            <a:ext cx="2592288" cy="2839799"/>
          </a:xfrm>
          <a:prstGeom prst="rect">
            <a:avLst/>
          </a:prstGeom>
          <a:solidFill>
            <a:srgbClr val="EDF6F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9" name="Rectangle 78"/>
          <p:cNvSpPr/>
          <p:nvPr/>
        </p:nvSpPr>
        <p:spPr>
          <a:xfrm>
            <a:off x="136516" y="4385048"/>
            <a:ext cx="5577959" cy="18811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0" name="Rectangle 79"/>
          <p:cNvSpPr/>
          <p:nvPr/>
        </p:nvSpPr>
        <p:spPr>
          <a:xfrm>
            <a:off x="233672" y="4458604"/>
            <a:ext cx="5577959" cy="18811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1" name="Rectangle 80"/>
          <p:cNvSpPr/>
          <p:nvPr/>
        </p:nvSpPr>
        <p:spPr>
          <a:xfrm>
            <a:off x="323528" y="4551576"/>
            <a:ext cx="5577959" cy="18811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2" name="Rectangle 81"/>
          <p:cNvSpPr/>
          <p:nvPr/>
        </p:nvSpPr>
        <p:spPr>
          <a:xfrm>
            <a:off x="6444208" y="1417426"/>
            <a:ext cx="2592288" cy="2839799"/>
          </a:xfrm>
          <a:prstGeom prst="rect">
            <a:avLst/>
          </a:prstGeom>
          <a:solidFill>
            <a:srgbClr val="EDF6F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3" name="Rectangle 82"/>
          <p:cNvSpPr/>
          <p:nvPr/>
        </p:nvSpPr>
        <p:spPr>
          <a:xfrm>
            <a:off x="136516" y="1240328"/>
            <a:ext cx="5577959" cy="2856535"/>
          </a:xfrm>
          <a:prstGeom prst="rect">
            <a:avLst/>
          </a:prstGeom>
          <a:solidFill>
            <a:srgbClr val="FFF5F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4" name="Rectangle 83"/>
          <p:cNvSpPr/>
          <p:nvPr/>
        </p:nvSpPr>
        <p:spPr>
          <a:xfrm>
            <a:off x="221695" y="1324604"/>
            <a:ext cx="5577959" cy="2856535"/>
          </a:xfrm>
          <a:prstGeom prst="rect">
            <a:avLst/>
          </a:prstGeom>
          <a:solidFill>
            <a:srgbClr val="FFF5F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5" name="Rectangle 84"/>
          <p:cNvSpPr/>
          <p:nvPr/>
        </p:nvSpPr>
        <p:spPr>
          <a:xfrm>
            <a:off x="323528" y="1401420"/>
            <a:ext cx="5577959" cy="2856535"/>
          </a:xfrm>
          <a:prstGeom prst="rect">
            <a:avLst/>
          </a:prstGeom>
          <a:solidFill>
            <a:srgbClr val="FFF5F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6" name="Rectangle 85"/>
          <p:cNvSpPr/>
          <p:nvPr/>
        </p:nvSpPr>
        <p:spPr>
          <a:xfrm>
            <a:off x="932571" y="3778118"/>
            <a:ext cx="936103" cy="329971"/>
          </a:xfrm>
          <a:prstGeom prst="rect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4,356</a:t>
            </a:r>
            <a:endParaRPr lang="en-IE" sz="1600" dirty="0">
              <a:solidFill>
                <a:schemeClr val="tx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932570" y="3274063"/>
            <a:ext cx="936103" cy="329971"/>
          </a:xfrm>
          <a:prstGeom prst="rect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30</a:t>
            </a:r>
            <a:endParaRPr lang="en-IE" sz="1600" dirty="0">
              <a:solidFill>
                <a:schemeClr val="tx1"/>
              </a:solidFill>
            </a:endParaRPr>
          </a:p>
        </p:txBody>
      </p:sp>
      <p:cxnSp>
        <p:nvCxnSpPr>
          <p:cNvPr id="88" name="Straight Arrow Connector 87"/>
          <p:cNvCxnSpPr>
            <a:stCxn id="123" idx="2"/>
            <a:endCxn id="87" idx="3"/>
          </p:cNvCxnSpPr>
          <p:nvPr/>
        </p:nvCxnSpPr>
        <p:spPr>
          <a:xfrm flipH="1" flipV="1">
            <a:off x="1868673" y="3439049"/>
            <a:ext cx="1882266" cy="424373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 bwMode="auto">
          <a:xfrm>
            <a:off x="2360757" y="3479340"/>
            <a:ext cx="699075" cy="215444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hIndex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3750939" y="2575828"/>
            <a:ext cx="1963536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gs:nSPARQL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484227" y="2566065"/>
            <a:ext cx="1963536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gs:SchemaMap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4264655" y="1711732"/>
            <a:ext cx="936103" cy="329971"/>
          </a:xfrm>
          <a:prstGeom prst="rect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107</a:t>
            </a:r>
            <a:endParaRPr lang="en-IE" sz="1600" dirty="0">
              <a:solidFill>
                <a:schemeClr val="tx1"/>
              </a:solidFill>
            </a:endParaRPr>
          </a:p>
        </p:txBody>
      </p:sp>
      <p:cxnSp>
        <p:nvCxnSpPr>
          <p:cNvPr id="93" name="Straight Arrow Connector 92"/>
          <p:cNvCxnSpPr>
            <a:stCxn id="128" idx="5"/>
            <a:endCxn id="90" idx="1"/>
          </p:cNvCxnSpPr>
          <p:nvPr/>
        </p:nvCxnSpPr>
        <p:spPr>
          <a:xfrm>
            <a:off x="2160210" y="1987030"/>
            <a:ext cx="1878282" cy="662615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>
            <a:endCxn id="86" idx="3"/>
          </p:cNvCxnSpPr>
          <p:nvPr/>
        </p:nvCxnSpPr>
        <p:spPr>
          <a:xfrm flipH="1">
            <a:off x="1868674" y="3943103"/>
            <a:ext cx="1992821" cy="1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stCxn id="90" idx="2"/>
            <a:endCxn id="91" idx="6"/>
          </p:cNvCxnSpPr>
          <p:nvPr/>
        </p:nvCxnSpPr>
        <p:spPr>
          <a:xfrm flipH="1" flipV="1">
            <a:off x="2447763" y="2818093"/>
            <a:ext cx="1303176" cy="9763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 bwMode="auto">
          <a:xfrm>
            <a:off x="2687096" y="2202321"/>
            <a:ext cx="850821" cy="222269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author</a:t>
            </a:r>
          </a:p>
        </p:txBody>
      </p:sp>
      <p:sp>
        <p:nvSpPr>
          <p:cNvPr id="99" name="Oval 98"/>
          <p:cNvSpPr/>
          <p:nvPr/>
        </p:nvSpPr>
        <p:spPr>
          <a:xfrm>
            <a:off x="6775406" y="3604034"/>
            <a:ext cx="1971678" cy="504055"/>
          </a:xfrm>
          <a:prstGeom prst="ellipse">
            <a:avLst/>
          </a:prstGeom>
          <a:solidFill>
            <a:srgbClr val="EDF6F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dblp:ArenasM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00" name="Straight Arrow Connector 99"/>
          <p:cNvCxnSpPr>
            <a:stCxn id="102" idx="4"/>
            <a:endCxn id="99" idx="0"/>
          </p:cNvCxnSpPr>
          <p:nvPr/>
        </p:nvCxnSpPr>
        <p:spPr>
          <a:xfrm>
            <a:off x="7761245" y="3069495"/>
            <a:ext cx="0" cy="534539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 bwMode="auto">
          <a:xfrm>
            <a:off x="7329503" y="3264644"/>
            <a:ext cx="850821" cy="222269"/>
          </a:xfrm>
          <a:prstGeom prst="rect">
            <a:avLst/>
          </a:prstGeom>
          <a:solidFill>
            <a:srgbClr val="EDF6F9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writtenBy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6775406" y="2565440"/>
            <a:ext cx="1971677" cy="504055"/>
          </a:xfrm>
          <a:prstGeom prst="ellipse">
            <a:avLst/>
          </a:prstGeom>
          <a:solidFill>
            <a:srgbClr val="EDF6F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smtClean="0">
                <a:solidFill>
                  <a:schemeClr val="tx1"/>
                </a:solidFill>
                <a:latin typeface="cmss8" pitchFamily="34" charset="0"/>
              </a:rPr>
              <a:t>dblp:PerezAG10</a:t>
            </a:r>
          </a:p>
        </p:txBody>
      </p:sp>
      <p:sp>
        <p:nvSpPr>
          <p:cNvPr id="103" name="Oval 102"/>
          <p:cNvSpPr/>
          <p:nvPr/>
        </p:nvSpPr>
        <p:spPr>
          <a:xfrm>
            <a:off x="6776787" y="1584788"/>
            <a:ext cx="1971677" cy="504055"/>
          </a:xfrm>
          <a:prstGeom prst="ellipse">
            <a:avLst/>
          </a:prstGeom>
          <a:solidFill>
            <a:srgbClr val="EDF6F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dblp:Article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04" name="Straight Arrow Connector 103"/>
          <p:cNvCxnSpPr>
            <a:stCxn id="102" idx="0"/>
            <a:endCxn id="103" idx="4"/>
          </p:cNvCxnSpPr>
          <p:nvPr/>
        </p:nvCxnSpPr>
        <p:spPr>
          <a:xfrm flipV="1">
            <a:off x="7761245" y="2088843"/>
            <a:ext cx="1381" cy="476597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 bwMode="auto">
          <a:xfrm>
            <a:off x="7339777" y="2281551"/>
            <a:ext cx="850821" cy="222269"/>
          </a:xfrm>
          <a:prstGeom prst="rect">
            <a:avLst/>
          </a:prstGeom>
          <a:solidFill>
            <a:srgbClr val="EDF6F9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type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6300195" y="4387181"/>
            <a:ext cx="2592288" cy="1857010"/>
          </a:xfrm>
          <a:prstGeom prst="rect">
            <a:avLst/>
          </a:prstGeom>
          <a:solidFill>
            <a:srgbClr val="D8EE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7" name="Rectangle 106"/>
          <p:cNvSpPr/>
          <p:nvPr/>
        </p:nvSpPr>
        <p:spPr>
          <a:xfrm>
            <a:off x="6372200" y="4458153"/>
            <a:ext cx="2592288" cy="1886194"/>
          </a:xfrm>
          <a:prstGeom prst="rect">
            <a:avLst/>
          </a:prstGeom>
          <a:solidFill>
            <a:srgbClr val="D8EE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8" name="Rectangle 107"/>
          <p:cNvSpPr/>
          <p:nvPr/>
        </p:nvSpPr>
        <p:spPr>
          <a:xfrm>
            <a:off x="6444211" y="4551576"/>
            <a:ext cx="2592288" cy="1881102"/>
          </a:xfrm>
          <a:prstGeom prst="rect">
            <a:avLst/>
          </a:prstGeom>
          <a:solidFill>
            <a:srgbClr val="D8EE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9" name="Oval 108"/>
          <p:cNvSpPr/>
          <p:nvPr/>
        </p:nvSpPr>
        <p:spPr>
          <a:xfrm>
            <a:off x="6682505" y="5610106"/>
            <a:ext cx="1971678" cy="504055"/>
          </a:xfrm>
          <a:prstGeom prst="ellipse">
            <a:avLst/>
          </a:prstGeom>
          <a:solidFill>
            <a:srgbClr val="D8EE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>
                <a:solidFill>
                  <a:schemeClr val="tx1"/>
                </a:solidFill>
                <a:latin typeface="cmss8" pitchFamily="34" charset="0"/>
              </a:rPr>
              <a:t>w</a:t>
            </a:r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iki:PCUC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10" name="Straight Arrow Connector 109"/>
          <p:cNvCxnSpPr>
            <a:stCxn id="109" idx="0"/>
            <a:endCxn id="112" idx="4"/>
          </p:cNvCxnSpPr>
          <p:nvPr/>
        </p:nvCxnSpPr>
        <p:spPr>
          <a:xfrm flipV="1">
            <a:off x="7668344" y="5180761"/>
            <a:ext cx="2695" cy="429345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 bwMode="auto">
          <a:xfrm>
            <a:off x="7249571" y="5358705"/>
            <a:ext cx="850821" cy="222269"/>
          </a:xfrm>
          <a:prstGeom prst="rect">
            <a:avLst/>
          </a:prstGeom>
          <a:solidFill>
            <a:srgbClr val="D8EEC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country</a:t>
            </a:r>
          </a:p>
        </p:txBody>
      </p:sp>
      <p:sp>
        <p:nvSpPr>
          <p:cNvPr id="112" name="Oval 111"/>
          <p:cNvSpPr/>
          <p:nvPr/>
        </p:nvSpPr>
        <p:spPr>
          <a:xfrm>
            <a:off x="6685200" y="4676706"/>
            <a:ext cx="1971677" cy="504055"/>
          </a:xfrm>
          <a:prstGeom prst="ellipse">
            <a:avLst/>
          </a:prstGeom>
          <a:solidFill>
            <a:srgbClr val="D8EE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wiki:Chile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14" name="Straight Arrow Connector 113"/>
          <p:cNvCxnSpPr>
            <a:stCxn id="113" idx="4"/>
            <a:endCxn id="117" idx="0"/>
          </p:cNvCxnSpPr>
          <p:nvPr/>
        </p:nvCxnSpPr>
        <p:spPr>
          <a:xfrm>
            <a:off x="4732707" y="5142664"/>
            <a:ext cx="0" cy="470147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 114"/>
          <p:cNvSpPr/>
          <p:nvPr/>
        </p:nvSpPr>
        <p:spPr>
          <a:xfrm>
            <a:off x="2699793" y="5697149"/>
            <a:ext cx="936103" cy="32997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2,074</a:t>
            </a:r>
            <a:endParaRPr lang="en-IE" sz="1600" dirty="0">
              <a:solidFill>
                <a:schemeClr val="tx1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 bwMode="auto">
          <a:xfrm>
            <a:off x="4367798" y="5233580"/>
            <a:ext cx="780266" cy="22226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affiliation</a:t>
            </a:r>
          </a:p>
        </p:txBody>
      </p:sp>
      <p:sp>
        <p:nvSpPr>
          <p:cNvPr id="117" name="Oval 116"/>
          <p:cNvSpPr/>
          <p:nvPr/>
        </p:nvSpPr>
        <p:spPr>
          <a:xfrm>
            <a:off x="3750939" y="5612811"/>
            <a:ext cx="1963536" cy="50405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mas:PUC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18" name="Straight Arrow Connector 117"/>
          <p:cNvCxnSpPr>
            <a:endCxn id="115" idx="0"/>
          </p:cNvCxnSpPr>
          <p:nvPr/>
        </p:nvCxnSpPr>
        <p:spPr>
          <a:xfrm flipH="1">
            <a:off x="3167845" y="5121399"/>
            <a:ext cx="1273294" cy="57575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 bwMode="auto">
          <a:xfrm>
            <a:off x="3384287" y="5305588"/>
            <a:ext cx="477208" cy="21544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cites</a:t>
            </a:r>
          </a:p>
        </p:txBody>
      </p:sp>
      <p:sp>
        <p:nvSpPr>
          <p:cNvPr id="120" name="Oval 119"/>
          <p:cNvSpPr/>
          <p:nvPr/>
        </p:nvSpPr>
        <p:spPr>
          <a:xfrm>
            <a:off x="484227" y="4638608"/>
            <a:ext cx="1963536" cy="50405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mas:Databases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21" name="Straight Arrow Connector 120"/>
          <p:cNvCxnSpPr>
            <a:stCxn id="113" idx="2"/>
          </p:cNvCxnSpPr>
          <p:nvPr/>
        </p:nvCxnSpPr>
        <p:spPr>
          <a:xfrm flipH="1">
            <a:off x="2447763" y="4890637"/>
            <a:ext cx="1303176" cy="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 bwMode="auto">
          <a:xfrm>
            <a:off x="2876916" y="4779500"/>
            <a:ext cx="486824" cy="22226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field</a:t>
            </a:r>
          </a:p>
        </p:txBody>
      </p:sp>
      <p:sp>
        <p:nvSpPr>
          <p:cNvPr id="123" name="Oval 122"/>
          <p:cNvSpPr/>
          <p:nvPr/>
        </p:nvSpPr>
        <p:spPr>
          <a:xfrm>
            <a:off x="3750939" y="3611394"/>
            <a:ext cx="1963536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gs:M_Arenas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 bwMode="auto">
          <a:xfrm>
            <a:off x="2843808" y="2716720"/>
            <a:ext cx="672226" cy="222269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citedBy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 bwMode="auto">
          <a:xfrm>
            <a:off x="2272437" y="3856061"/>
            <a:ext cx="787395" cy="221429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citations</a:t>
            </a:r>
          </a:p>
        </p:txBody>
      </p:sp>
      <p:sp>
        <p:nvSpPr>
          <p:cNvPr id="128" name="Oval 127"/>
          <p:cNvSpPr/>
          <p:nvPr/>
        </p:nvSpPr>
        <p:spPr>
          <a:xfrm>
            <a:off x="484227" y="1556792"/>
            <a:ext cx="1963536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gs:J_Pérez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29" name="Straight Arrow Connector 128"/>
          <p:cNvCxnSpPr>
            <a:stCxn id="128" idx="4"/>
            <a:endCxn id="91" idx="0"/>
          </p:cNvCxnSpPr>
          <p:nvPr/>
        </p:nvCxnSpPr>
        <p:spPr>
          <a:xfrm>
            <a:off x="1465995" y="2060847"/>
            <a:ext cx="0" cy="505218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/>
          <p:cNvSpPr txBox="1"/>
          <p:nvPr/>
        </p:nvSpPr>
        <p:spPr bwMode="auto">
          <a:xfrm>
            <a:off x="1056883" y="2209543"/>
            <a:ext cx="850821" cy="222269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author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4416303" y="6267719"/>
            <a:ext cx="1485184" cy="515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5" name="Rectangle 134"/>
          <p:cNvSpPr/>
          <p:nvPr/>
        </p:nvSpPr>
        <p:spPr>
          <a:xfrm>
            <a:off x="6444208" y="6266150"/>
            <a:ext cx="1598816" cy="548583"/>
          </a:xfrm>
          <a:prstGeom prst="rect">
            <a:avLst/>
          </a:prstGeom>
          <a:solidFill>
            <a:srgbClr val="D8EE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6" name="Rectangle 135"/>
          <p:cNvSpPr/>
          <p:nvPr/>
        </p:nvSpPr>
        <p:spPr>
          <a:xfrm>
            <a:off x="4432541" y="980730"/>
            <a:ext cx="1468946" cy="515863"/>
          </a:xfrm>
          <a:prstGeom prst="rect">
            <a:avLst/>
          </a:prstGeom>
          <a:solidFill>
            <a:srgbClr val="FFF5F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7" name="Rectangle 136"/>
          <p:cNvSpPr/>
          <p:nvPr/>
        </p:nvSpPr>
        <p:spPr>
          <a:xfrm flipV="1">
            <a:off x="6444211" y="980728"/>
            <a:ext cx="1656181" cy="531869"/>
          </a:xfrm>
          <a:prstGeom prst="rect">
            <a:avLst/>
          </a:prstGeom>
          <a:solidFill>
            <a:srgbClr val="EDF6F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38" name="Picture 2" descr="dblp computer science bibliograph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532" y="1003892"/>
            <a:ext cx="1271844" cy="49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Rectangle 138"/>
          <p:cNvSpPr/>
          <p:nvPr/>
        </p:nvSpPr>
        <p:spPr>
          <a:xfrm>
            <a:off x="4381200" y="1418776"/>
            <a:ext cx="1512168" cy="167180"/>
          </a:xfrm>
          <a:prstGeom prst="rect">
            <a:avLst/>
          </a:prstGeom>
          <a:solidFill>
            <a:srgbClr val="FF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852" y="1052735"/>
            <a:ext cx="1175284" cy="46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1" name="Rectangle 140"/>
          <p:cNvSpPr/>
          <p:nvPr/>
        </p:nvSpPr>
        <p:spPr>
          <a:xfrm flipV="1">
            <a:off x="6465600" y="1436400"/>
            <a:ext cx="1728192" cy="120742"/>
          </a:xfrm>
          <a:prstGeom prst="rect">
            <a:avLst/>
          </a:prstGeom>
          <a:solidFill>
            <a:srgbClr val="ED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2" name="Rectangle 141"/>
          <p:cNvSpPr/>
          <p:nvPr/>
        </p:nvSpPr>
        <p:spPr>
          <a:xfrm>
            <a:off x="6465600" y="6244190"/>
            <a:ext cx="1641992" cy="174785"/>
          </a:xfrm>
          <a:prstGeom prst="rect">
            <a:avLst/>
          </a:prstGeom>
          <a:solidFill>
            <a:srgbClr val="D8E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4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309320"/>
            <a:ext cx="1256305" cy="44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4" name="Rectangle 143"/>
          <p:cNvSpPr/>
          <p:nvPr/>
        </p:nvSpPr>
        <p:spPr>
          <a:xfrm>
            <a:off x="4406400" y="6125793"/>
            <a:ext cx="1485184" cy="2931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45" name="Picture 6" descr="http://www.computing.dcu.ie/~ldominguez/images/MicrosoftAcademicSearch-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964" y="6237312"/>
            <a:ext cx="1298172" cy="47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5" name="Straight Arrow Connector 94"/>
          <p:cNvCxnSpPr>
            <a:stCxn id="123" idx="0"/>
            <a:endCxn id="90" idx="4"/>
          </p:cNvCxnSpPr>
          <p:nvPr/>
        </p:nvCxnSpPr>
        <p:spPr>
          <a:xfrm flipV="1">
            <a:off x="4732707" y="3079883"/>
            <a:ext cx="0" cy="531511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>
            <a:stCxn id="90" idx="0"/>
            <a:endCxn id="92" idx="2"/>
          </p:cNvCxnSpPr>
          <p:nvPr/>
        </p:nvCxnSpPr>
        <p:spPr>
          <a:xfrm flipV="1">
            <a:off x="4732707" y="2041703"/>
            <a:ext cx="0" cy="534125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 bwMode="auto">
          <a:xfrm>
            <a:off x="4283968" y="3289663"/>
            <a:ext cx="850821" cy="222269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author</a:t>
            </a:r>
          </a:p>
        </p:txBody>
      </p:sp>
      <p:sp>
        <p:nvSpPr>
          <p:cNvPr id="127" name="TextBox 126"/>
          <p:cNvSpPr txBox="1"/>
          <p:nvPr/>
        </p:nvSpPr>
        <p:spPr bwMode="auto">
          <a:xfrm>
            <a:off x="4322993" y="2235802"/>
            <a:ext cx="850821" cy="222269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citedBy</a:t>
            </a:r>
            <a:endParaRPr lang="en-IE" sz="1400" i="1" dirty="0" smtClean="0">
              <a:latin typeface="cmss8" pitchFamily="34" charset="0"/>
            </a:endParaRPr>
          </a:p>
        </p:txBody>
      </p:sp>
      <p:cxnSp>
        <p:nvCxnSpPr>
          <p:cNvPr id="147" name="Straight Arrow Connector 146"/>
          <p:cNvCxnSpPr/>
          <p:nvPr/>
        </p:nvCxnSpPr>
        <p:spPr>
          <a:xfrm flipH="1">
            <a:off x="2447764" y="5001769"/>
            <a:ext cx="1455576" cy="69538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xtBox 147"/>
          <p:cNvSpPr txBox="1"/>
          <p:nvPr/>
        </p:nvSpPr>
        <p:spPr bwMode="auto">
          <a:xfrm>
            <a:off x="2869095" y="5139381"/>
            <a:ext cx="486824" cy="22226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name</a:t>
            </a:r>
          </a:p>
        </p:txBody>
      </p:sp>
      <p:sp>
        <p:nvSpPr>
          <p:cNvPr id="149" name="Rectangle 148"/>
          <p:cNvSpPr/>
          <p:nvPr/>
        </p:nvSpPr>
        <p:spPr>
          <a:xfrm>
            <a:off x="484228" y="5697149"/>
            <a:ext cx="1963536" cy="32997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Marcelo Arenas</a:t>
            </a:r>
            <a:endParaRPr lang="en-IE" sz="1600" dirty="0">
              <a:solidFill>
                <a:schemeClr val="tx1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3750939" y="4638609"/>
            <a:ext cx="1963536" cy="50405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mas:Arenas</a:t>
            </a:r>
            <a:r>
              <a:rPr lang="en-IE" sz="1500" dirty="0" smtClean="0">
                <a:solidFill>
                  <a:schemeClr val="tx1"/>
                </a:solidFill>
                <a:latin typeface="cmss8" pitchFamily="34" charset="0"/>
              </a:rPr>
              <a:t>,_M</a:t>
            </a:r>
          </a:p>
        </p:txBody>
      </p:sp>
    </p:spTree>
    <p:extLst>
      <p:ext uri="{BB962C8B-B14F-4D97-AF65-F5344CB8AC3E}">
        <p14:creationId xmlns:p14="http://schemas.microsoft.com/office/powerpoint/2010/main" val="112505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11111E-6 L 0.42882 -0.3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41" y="-1731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5602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9" grpId="0" animBg="1"/>
      <p:bldP spid="90" grpId="0" animBg="1"/>
      <p:bldP spid="91" grpId="0" animBg="1"/>
      <p:bldP spid="92" grpId="0" animBg="1"/>
      <p:bldP spid="98" grpId="0" animBg="1"/>
      <p:bldP spid="99" grpId="0" animBg="1"/>
      <p:bldP spid="101" grpId="0" animBg="1"/>
      <p:bldP spid="102" grpId="0" animBg="1"/>
      <p:bldP spid="103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1" grpId="0" animBg="1"/>
      <p:bldP spid="112" grpId="0" animBg="1"/>
      <p:bldP spid="115" grpId="0" animBg="1"/>
      <p:bldP spid="116" grpId="0" animBg="1"/>
      <p:bldP spid="117" grpId="0" animBg="1"/>
      <p:bldP spid="119" grpId="0" animBg="1"/>
      <p:bldP spid="120" grpId="0" animBg="1"/>
      <p:bldP spid="122" grpId="0" animBg="1"/>
      <p:bldP spid="123" grpId="0" animBg="1"/>
      <p:bldP spid="124" grpId="0" animBg="1"/>
      <p:bldP spid="125" grpId="0" animBg="1"/>
      <p:bldP spid="128" grpId="0" animBg="1"/>
      <p:bldP spid="130" grpId="0" animBg="1"/>
      <p:bldP spid="134" grpId="0" animBg="1"/>
      <p:bldP spid="135" grpId="0" animBg="1"/>
      <p:bldP spid="136" grpId="0" animBg="1"/>
      <p:bldP spid="137" grpId="0" animBg="1"/>
      <p:bldP spid="139" grpId="0" animBg="1"/>
      <p:bldP spid="141" grpId="0" animBg="1"/>
      <p:bldP spid="142" grpId="0" animBg="1"/>
      <p:bldP spid="144" grpId="0" animBg="1"/>
      <p:bldP spid="96" grpId="0" animBg="1"/>
      <p:bldP spid="127" grpId="0" animBg="1"/>
      <p:bldP spid="148" grpId="0" animBg="1"/>
      <p:bldP spid="149" grpId="0" animBg="1"/>
      <p:bldP spid="11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A (Hypothetical) Integration Example</a:t>
            </a:r>
          </a:p>
        </p:txBody>
      </p:sp>
      <p:sp>
        <p:nvSpPr>
          <p:cNvPr id="86" name="Rectangle 85"/>
          <p:cNvSpPr/>
          <p:nvPr/>
        </p:nvSpPr>
        <p:spPr>
          <a:xfrm>
            <a:off x="932571" y="3778118"/>
            <a:ext cx="936103" cy="329971"/>
          </a:xfrm>
          <a:prstGeom prst="rect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4,356</a:t>
            </a:r>
            <a:endParaRPr lang="en-IE" sz="1600" dirty="0">
              <a:solidFill>
                <a:schemeClr val="tx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932570" y="3274063"/>
            <a:ext cx="936103" cy="329971"/>
          </a:xfrm>
          <a:prstGeom prst="rect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30</a:t>
            </a:r>
            <a:endParaRPr lang="en-IE" sz="1600" dirty="0">
              <a:solidFill>
                <a:schemeClr val="tx1"/>
              </a:solidFill>
            </a:endParaRPr>
          </a:p>
        </p:txBody>
      </p:sp>
      <p:cxnSp>
        <p:nvCxnSpPr>
          <p:cNvPr id="88" name="Straight Arrow Connector 87"/>
          <p:cNvCxnSpPr>
            <a:stCxn id="123" idx="2"/>
            <a:endCxn id="87" idx="3"/>
          </p:cNvCxnSpPr>
          <p:nvPr/>
        </p:nvCxnSpPr>
        <p:spPr>
          <a:xfrm flipH="1" flipV="1">
            <a:off x="1868673" y="3439049"/>
            <a:ext cx="1882266" cy="424373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 bwMode="auto">
          <a:xfrm>
            <a:off x="2360757" y="3479340"/>
            <a:ext cx="699075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hIndex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3750939" y="2575828"/>
            <a:ext cx="1963536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gs:nSPARQL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484227" y="2566065"/>
            <a:ext cx="1963536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gs:SchemaMap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4264655" y="1711732"/>
            <a:ext cx="936103" cy="329971"/>
          </a:xfrm>
          <a:prstGeom prst="rect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107</a:t>
            </a:r>
            <a:endParaRPr lang="en-IE" sz="1600" dirty="0">
              <a:solidFill>
                <a:schemeClr val="tx1"/>
              </a:solidFill>
            </a:endParaRPr>
          </a:p>
        </p:txBody>
      </p:sp>
      <p:cxnSp>
        <p:nvCxnSpPr>
          <p:cNvPr id="93" name="Straight Arrow Connector 92"/>
          <p:cNvCxnSpPr>
            <a:stCxn id="128" idx="5"/>
            <a:endCxn id="90" idx="1"/>
          </p:cNvCxnSpPr>
          <p:nvPr/>
        </p:nvCxnSpPr>
        <p:spPr>
          <a:xfrm>
            <a:off x="2160210" y="1987030"/>
            <a:ext cx="1878282" cy="662615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>
            <a:endCxn id="86" idx="3"/>
          </p:cNvCxnSpPr>
          <p:nvPr/>
        </p:nvCxnSpPr>
        <p:spPr>
          <a:xfrm flipH="1">
            <a:off x="1868674" y="3943103"/>
            <a:ext cx="1992821" cy="1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>
            <a:stCxn id="123" idx="0"/>
            <a:endCxn id="90" idx="4"/>
          </p:cNvCxnSpPr>
          <p:nvPr/>
        </p:nvCxnSpPr>
        <p:spPr>
          <a:xfrm flipV="1">
            <a:off x="4732707" y="3079883"/>
            <a:ext cx="0" cy="531511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 bwMode="auto">
          <a:xfrm>
            <a:off x="4283968" y="3289663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author</a:t>
            </a:r>
          </a:p>
        </p:txBody>
      </p:sp>
      <p:cxnSp>
        <p:nvCxnSpPr>
          <p:cNvPr id="97" name="Straight Arrow Connector 96"/>
          <p:cNvCxnSpPr>
            <a:stCxn id="90" idx="2"/>
            <a:endCxn id="91" idx="6"/>
          </p:cNvCxnSpPr>
          <p:nvPr/>
        </p:nvCxnSpPr>
        <p:spPr>
          <a:xfrm flipH="1" flipV="1">
            <a:off x="2447763" y="2818093"/>
            <a:ext cx="1303176" cy="9763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 bwMode="auto">
          <a:xfrm>
            <a:off x="2687096" y="2202321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author</a:t>
            </a:r>
          </a:p>
        </p:txBody>
      </p:sp>
      <p:sp>
        <p:nvSpPr>
          <p:cNvPr id="99" name="Oval 98"/>
          <p:cNvSpPr/>
          <p:nvPr/>
        </p:nvSpPr>
        <p:spPr>
          <a:xfrm>
            <a:off x="6775406" y="3617610"/>
            <a:ext cx="1971678" cy="504055"/>
          </a:xfrm>
          <a:prstGeom prst="ellipse">
            <a:avLst/>
          </a:prstGeom>
          <a:solidFill>
            <a:srgbClr val="EDF6F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dblp:ArenasM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00" name="Straight Arrow Connector 99"/>
          <p:cNvCxnSpPr>
            <a:stCxn id="102" idx="4"/>
            <a:endCxn id="99" idx="0"/>
          </p:cNvCxnSpPr>
          <p:nvPr/>
        </p:nvCxnSpPr>
        <p:spPr>
          <a:xfrm>
            <a:off x="7761245" y="3078190"/>
            <a:ext cx="0" cy="53942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 bwMode="auto">
          <a:xfrm>
            <a:off x="7329503" y="3264644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writtenBy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6775406" y="2574135"/>
            <a:ext cx="1971677" cy="504055"/>
          </a:xfrm>
          <a:prstGeom prst="ellipse">
            <a:avLst/>
          </a:prstGeom>
          <a:solidFill>
            <a:srgbClr val="EDF6F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smtClean="0">
                <a:solidFill>
                  <a:schemeClr val="tx1"/>
                </a:solidFill>
                <a:latin typeface="cmss8" pitchFamily="34" charset="0"/>
              </a:rPr>
              <a:t>dblp:PerezAG10</a:t>
            </a:r>
          </a:p>
        </p:txBody>
      </p:sp>
      <p:sp>
        <p:nvSpPr>
          <p:cNvPr id="103" name="Oval 102"/>
          <p:cNvSpPr/>
          <p:nvPr/>
        </p:nvSpPr>
        <p:spPr>
          <a:xfrm>
            <a:off x="6776787" y="1584788"/>
            <a:ext cx="1971677" cy="504055"/>
          </a:xfrm>
          <a:prstGeom prst="ellipse">
            <a:avLst/>
          </a:prstGeom>
          <a:solidFill>
            <a:srgbClr val="EDF6F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dblp:Article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04" name="Straight Arrow Connector 103"/>
          <p:cNvCxnSpPr>
            <a:stCxn id="102" idx="0"/>
            <a:endCxn id="103" idx="4"/>
          </p:cNvCxnSpPr>
          <p:nvPr/>
        </p:nvCxnSpPr>
        <p:spPr>
          <a:xfrm flipV="1">
            <a:off x="7761245" y="2088843"/>
            <a:ext cx="1381" cy="485292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 bwMode="auto">
          <a:xfrm>
            <a:off x="7339777" y="2281551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type</a:t>
            </a:r>
          </a:p>
        </p:txBody>
      </p:sp>
      <p:sp>
        <p:nvSpPr>
          <p:cNvPr id="109" name="Oval 108"/>
          <p:cNvSpPr/>
          <p:nvPr/>
        </p:nvSpPr>
        <p:spPr>
          <a:xfrm>
            <a:off x="6685200" y="5612811"/>
            <a:ext cx="1971678" cy="504055"/>
          </a:xfrm>
          <a:prstGeom prst="ellipse">
            <a:avLst/>
          </a:prstGeom>
          <a:solidFill>
            <a:srgbClr val="D8EE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>
                <a:solidFill>
                  <a:schemeClr val="tx1"/>
                </a:solidFill>
                <a:latin typeface="cmss8" pitchFamily="34" charset="0"/>
              </a:rPr>
              <a:t>w</a:t>
            </a:r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iki:PCUC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10" name="Straight Arrow Connector 109"/>
          <p:cNvCxnSpPr>
            <a:stCxn id="109" idx="0"/>
            <a:endCxn id="112" idx="4"/>
          </p:cNvCxnSpPr>
          <p:nvPr/>
        </p:nvCxnSpPr>
        <p:spPr>
          <a:xfrm flipV="1">
            <a:off x="7671039" y="5180761"/>
            <a:ext cx="0" cy="43205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 bwMode="auto">
          <a:xfrm>
            <a:off x="7249571" y="5358705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country</a:t>
            </a:r>
          </a:p>
        </p:txBody>
      </p:sp>
      <p:sp>
        <p:nvSpPr>
          <p:cNvPr id="112" name="Oval 111"/>
          <p:cNvSpPr/>
          <p:nvPr/>
        </p:nvSpPr>
        <p:spPr>
          <a:xfrm>
            <a:off x="6685200" y="4676706"/>
            <a:ext cx="1971677" cy="504055"/>
          </a:xfrm>
          <a:prstGeom prst="ellipse">
            <a:avLst/>
          </a:prstGeom>
          <a:solidFill>
            <a:srgbClr val="D8EE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wiki:Chile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14" name="Straight Arrow Connector 113"/>
          <p:cNvCxnSpPr>
            <a:stCxn id="113" idx="4"/>
            <a:endCxn id="117" idx="0"/>
          </p:cNvCxnSpPr>
          <p:nvPr/>
        </p:nvCxnSpPr>
        <p:spPr>
          <a:xfrm>
            <a:off x="4732707" y="5142664"/>
            <a:ext cx="0" cy="470147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 114"/>
          <p:cNvSpPr/>
          <p:nvPr/>
        </p:nvSpPr>
        <p:spPr>
          <a:xfrm>
            <a:off x="2699793" y="5697149"/>
            <a:ext cx="936103" cy="32997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2,074</a:t>
            </a:r>
            <a:endParaRPr lang="en-IE" sz="1600" dirty="0">
              <a:solidFill>
                <a:schemeClr val="tx1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 bwMode="auto">
          <a:xfrm>
            <a:off x="4367798" y="5233580"/>
            <a:ext cx="780266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affiliation</a:t>
            </a:r>
          </a:p>
        </p:txBody>
      </p:sp>
      <p:sp>
        <p:nvSpPr>
          <p:cNvPr id="117" name="Oval 116"/>
          <p:cNvSpPr/>
          <p:nvPr/>
        </p:nvSpPr>
        <p:spPr>
          <a:xfrm>
            <a:off x="3750939" y="5612811"/>
            <a:ext cx="1963536" cy="50405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mas:PUC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18" name="Straight Arrow Connector 117"/>
          <p:cNvCxnSpPr>
            <a:endCxn id="115" idx="0"/>
          </p:cNvCxnSpPr>
          <p:nvPr/>
        </p:nvCxnSpPr>
        <p:spPr>
          <a:xfrm flipH="1">
            <a:off x="3167845" y="5121399"/>
            <a:ext cx="1273294" cy="57575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 bwMode="auto">
          <a:xfrm>
            <a:off x="3384287" y="5305588"/>
            <a:ext cx="477208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cites</a:t>
            </a:r>
          </a:p>
        </p:txBody>
      </p:sp>
      <p:sp>
        <p:nvSpPr>
          <p:cNvPr id="120" name="Oval 119"/>
          <p:cNvSpPr/>
          <p:nvPr/>
        </p:nvSpPr>
        <p:spPr>
          <a:xfrm>
            <a:off x="484227" y="4638608"/>
            <a:ext cx="1963536" cy="50405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mas:Databases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21" name="Straight Arrow Connector 120"/>
          <p:cNvCxnSpPr>
            <a:stCxn id="113" idx="2"/>
          </p:cNvCxnSpPr>
          <p:nvPr/>
        </p:nvCxnSpPr>
        <p:spPr>
          <a:xfrm flipH="1">
            <a:off x="2447763" y="4890637"/>
            <a:ext cx="1303176" cy="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 bwMode="auto">
          <a:xfrm>
            <a:off x="2876916" y="4779500"/>
            <a:ext cx="486824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field</a:t>
            </a:r>
          </a:p>
        </p:txBody>
      </p:sp>
      <p:sp>
        <p:nvSpPr>
          <p:cNvPr id="123" name="Oval 122"/>
          <p:cNvSpPr/>
          <p:nvPr/>
        </p:nvSpPr>
        <p:spPr>
          <a:xfrm>
            <a:off x="3750939" y="3611394"/>
            <a:ext cx="1963536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gs:M_Arenas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 bwMode="auto">
          <a:xfrm>
            <a:off x="2843808" y="2716720"/>
            <a:ext cx="672226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citedBy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 bwMode="auto">
          <a:xfrm>
            <a:off x="2272437" y="3856061"/>
            <a:ext cx="787395" cy="2214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citations</a:t>
            </a:r>
          </a:p>
        </p:txBody>
      </p:sp>
      <p:cxnSp>
        <p:nvCxnSpPr>
          <p:cNvPr id="126" name="Straight Arrow Connector 125"/>
          <p:cNvCxnSpPr>
            <a:stCxn id="90" idx="0"/>
            <a:endCxn id="92" idx="2"/>
          </p:cNvCxnSpPr>
          <p:nvPr/>
        </p:nvCxnSpPr>
        <p:spPr>
          <a:xfrm flipV="1">
            <a:off x="4732707" y="2041703"/>
            <a:ext cx="0" cy="534125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 bwMode="auto">
          <a:xfrm>
            <a:off x="4322993" y="2235802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citedBy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484227" y="1556792"/>
            <a:ext cx="1963536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gs:J_Pérez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29" name="Straight Arrow Connector 128"/>
          <p:cNvCxnSpPr>
            <a:stCxn id="128" idx="4"/>
            <a:endCxn id="91" idx="0"/>
          </p:cNvCxnSpPr>
          <p:nvPr/>
        </p:nvCxnSpPr>
        <p:spPr>
          <a:xfrm>
            <a:off x="1465995" y="2060847"/>
            <a:ext cx="0" cy="505218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/>
          <p:cNvSpPr txBox="1"/>
          <p:nvPr/>
        </p:nvSpPr>
        <p:spPr bwMode="auto">
          <a:xfrm>
            <a:off x="1056883" y="2209543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author</a:t>
            </a:r>
          </a:p>
        </p:txBody>
      </p:sp>
      <p:cxnSp>
        <p:nvCxnSpPr>
          <p:cNvPr id="148" name="Straight Connector 147"/>
          <p:cNvCxnSpPr>
            <a:stCxn id="102" idx="2"/>
            <a:endCxn id="90" idx="6"/>
          </p:cNvCxnSpPr>
          <p:nvPr/>
        </p:nvCxnSpPr>
        <p:spPr>
          <a:xfrm flipH="1">
            <a:off x="5714475" y="2826163"/>
            <a:ext cx="1060931" cy="1693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399" y="136003"/>
            <a:ext cx="859250" cy="85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1" name="Straight Arrow Connector 150"/>
          <p:cNvCxnSpPr/>
          <p:nvPr/>
        </p:nvCxnSpPr>
        <p:spPr>
          <a:xfrm flipH="1">
            <a:off x="2447764" y="5001769"/>
            <a:ext cx="1455576" cy="69538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/>
          <p:cNvSpPr txBox="1"/>
          <p:nvPr/>
        </p:nvSpPr>
        <p:spPr bwMode="auto">
          <a:xfrm>
            <a:off x="2869095" y="5139381"/>
            <a:ext cx="486824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name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484228" y="5697149"/>
            <a:ext cx="1963536" cy="32997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Marcelo Arenas</a:t>
            </a:r>
            <a:endParaRPr lang="en-IE" sz="1600" dirty="0">
              <a:solidFill>
                <a:schemeClr val="tx1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3750939" y="4638609"/>
            <a:ext cx="1963536" cy="50405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mas:Arenas</a:t>
            </a:r>
            <a:r>
              <a:rPr lang="en-IE" sz="1500" dirty="0" smtClean="0">
                <a:solidFill>
                  <a:schemeClr val="tx1"/>
                </a:solidFill>
                <a:latin typeface="cmss8" pitchFamily="34" charset="0"/>
              </a:rPr>
              <a:t>,_M</a:t>
            </a:r>
          </a:p>
        </p:txBody>
      </p:sp>
    </p:spTree>
    <p:extLst>
      <p:ext uri="{BB962C8B-B14F-4D97-AF65-F5344CB8AC3E}">
        <p14:creationId xmlns:p14="http://schemas.microsoft.com/office/powerpoint/2010/main" val="111000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96296E-6 L -0.1519 0.0039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04" y="18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48148E-6 L 0.17935 0.00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8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0" grpId="1" animBg="1"/>
      <p:bldP spid="96" grpId="0" animBg="1"/>
      <p:bldP spid="98" grpId="0" animBg="1"/>
      <p:bldP spid="101" grpId="0" animBg="1"/>
      <p:bldP spid="102" grpId="0" animBg="1"/>
      <p:bldP spid="102" grpId="1" animBg="1"/>
      <p:bldP spid="105" grpId="0" animBg="1"/>
      <p:bldP spid="124" grpId="0" animBg="1"/>
      <p:bldP spid="12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A (Hypothetical) Integration Example</a:t>
            </a:r>
          </a:p>
        </p:txBody>
      </p:sp>
      <p:sp>
        <p:nvSpPr>
          <p:cNvPr id="86" name="Rectangle 85"/>
          <p:cNvSpPr/>
          <p:nvPr/>
        </p:nvSpPr>
        <p:spPr>
          <a:xfrm>
            <a:off x="932571" y="3778118"/>
            <a:ext cx="936103" cy="329971"/>
          </a:xfrm>
          <a:prstGeom prst="rect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4,356</a:t>
            </a:r>
            <a:endParaRPr lang="en-IE" sz="1600" dirty="0">
              <a:solidFill>
                <a:schemeClr val="tx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932570" y="3274063"/>
            <a:ext cx="936103" cy="329971"/>
          </a:xfrm>
          <a:prstGeom prst="rect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30</a:t>
            </a:r>
            <a:endParaRPr lang="en-IE" sz="1600" dirty="0">
              <a:solidFill>
                <a:schemeClr val="tx1"/>
              </a:solidFill>
            </a:endParaRPr>
          </a:p>
        </p:txBody>
      </p:sp>
      <p:cxnSp>
        <p:nvCxnSpPr>
          <p:cNvPr id="88" name="Straight Arrow Connector 87"/>
          <p:cNvCxnSpPr>
            <a:stCxn id="123" idx="2"/>
            <a:endCxn id="87" idx="3"/>
          </p:cNvCxnSpPr>
          <p:nvPr/>
        </p:nvCxnSpPr>
        <p:spPr>
          <a:xfrm flipH="1" flipV="1">
            <a:off x="1868673" y="3439049"/>
            <a:ext cx="1882266" cy="424373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 bwMode="auto">
          <a:xfrm>
            <a:off x="2360757" y="3479340"/>
            <a:ext cx="699075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hIndex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5365967" y="2468802"/>
            <a:ext cx="1963536" cy="698580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gs:nSPARQL</a:t>
            </a:r>
            <a:endParaRPr lang="en-IE" sz="1500" b="1" dirty="0" smtClean="0">
              <a:solidFill>
                <a:schemeClr val="tx1"/>
              </a:solidFill>
              <a:latin typeface="cmss8" pitchFamily="34" charset="0"/>
            </a:endParaRPr>
          </a:p>
          <a:p>
            <a:pPr algn="ctr"/>
            <a:r>
              <a:rPr lang="en-IE" sz="1500" b="1" dirty="0" smtClean="0">
                <a:solidFill>
                  <a:schemeClr val="tx1"/>
                </a:solidFill>
                <a:latin typeface="cmss8" pitchFamily="34" charset="0"/>
              </a:rPr>
              <a:t>dblp:PerezAG10</a:t>
            </a:r>
          </a:p>
        </p:txBody>
      </p:sp>
      <p:sp>
        <p:nvSpPr>
          <p:cNvPr id="91" name="Oval 90"/>
          <p:cNvSpPr/>
          <p:nvPr/>
        </p:nvSpPr>
        <p:spPr>
          <a:xfrm>
            <a:off x="484227" y="2566065"/>
            <a:ext cx="1963536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gs:SchemaMap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4264655" y="1711732"/>
            <a:ext cx="936103" cy="329971"/>
          </a:xfrm>
          <a:prstGeom prst="rect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107</a:t>
            </a:r>
            <a:endParaRPr lang="en-IE" sz="1600" dirty="0">
              <a:solidFill>
                <a:schemeClr val="tx1"/>
              </a:solidFill>
            </a:endParaRPr>
          </a:p>
        </p:txBody>
      </p:sp>
      <p:cxnSp>
        <p:nvCxnSpPr>
          <p:cNvPr id="93" name="Straight Arrow Connector 92"/>
          <p:cNvCxnSpPr>
            <a:stCxn id="128" idx="5"/>
            <a:endCxn id="90" idx="1"/>
          </p:cNvCxnSpPr>
          <p:nvPr/>
        </p:nvCxnSpPr>
        <p:spPr>
          <a:xfrm>
            <a:off x="2160210" y="1987030"/>
            <a:ext cx="3493310" cy="584077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>
            <a:endCxn id="86" idx="3"/>
          </p:cNvCxnSpPr>
          <p:nvPr/>
        </p:nvCxnSpPr>
        <p:spPr>
          <a:xfrm flipH="1">
            <a:off x="1868674" y="3943103"/>
            <a:ext cx="1992821" cy="1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>
            <a:stCxn id="123" idx="0"/>
            <a:endCxn id="90" idx="3"/>
          </p:cNvCxnSpPr>
          <p:nvPr/>
        </p:nvCxnSpPr>
        <p:spPr>
          <a:xfrm flipV="1">
            <a:off x="4732707" y="3065077"/>
            <a:ext cx="920813" cy="546317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 bwMode="auto">
          <a:xfrm>
            <a:off x="4515146" y="3291888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author</a:t>
            </a:r>
          </a:p>
        </p:txBody>
      </p:sp>
      <p:cxnSp>
        <p:nvCxnSpPr>
          <p:cNvPr id="97" name="Straight Arrow Connector 96"/>
          <p:cNvCxnSpPr>
            <a:stCxn id="90" idx="2"/>
            <a:endCxn id="91" idx="6"/>
          </p:cNvCxnSpPr>
          <p:nvPr/>
        </p:nvCxnSpPr>
        <p:spPr>
          <a:xfrm flipH="1">
            <a:off x="2447763" y="2818092"/>
            <a:ext cx="2918204" cy="1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 bwMode="auto">
          <a:xfrm>
            <a:off x="2673940" y="2104200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author</a:t>
            </a:r>
          </a:p>
        </p:txBody>
      </p:sp>
      <p:sp>
        <p:nvSpPr>
          <p:cNvPr id="99" name="Oval 98"/>
          <p:cNvSpPr/>
          <p:nvPr/>
        </p:nvSpPr>
        <p:spPr>
          <a:xfrm>
            <a:off x="6775406" y="3617610"/>
            <a:ext cx="1971678" cy="504055"/>
          </a:xfrm>
          <a:prstGeom prst="ellipse">
            <a:avLst/>
          </a:prstGeom>
          <a:solidFill>
            <a:srgbClr val="EDF6F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dblp:ArenasM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00" name="Straight Arrow Connector 99"/>
          <p:cNvCxnSpPr>
            <a:stCxn id="90" idx="5"/>
            <a:endCxn id="99" idx="0"/>
          </p:cNvCxnSpPr>
          <p:nvPr/>
        </p:nvCxnSpPr>
        <p:spPr>
          <a:xfrm>
            <a:off x="7041950" y="3065077"/>
            <a:ext cx="719295" cy="552533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 bwMode="auto">
          <a:xfrm>
            <a:off x="6945233" y="3267434"/>
            <a:ext cx="842896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writtenBy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6776787" y="1584788"/>
            <a:ext cx="1971677" cy="504055"/>
          </a:xfrm>
          <a:prstGeom prst="ellipse">
            <a:avLst/>
          </a:prstGeom>
          <a:solidFill>
            <a:srgbClr val="EDF6F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dblp:Article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04" name="Straight Arrow Connector 103"/>
          <p:cNvCxnSpPr>
            <a:stCxn id="90" idx="7"/>
            <a:endCxn id="103" idx="4"/>
          </p:cNvCxnSpPr>
          <p:nvPr/>
        </p:nvCxnSpPr>
        <p:spPr>
          <a:xfrm flipV="1">
            <a:off x="7041950" y="2088843"/>
            <a:ext cx="720676" cy="482264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 bwMode="auto">
          <a:xfrm>
            <a:off x="7058382" y="2222253"/>
            <a:ext cx="616599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type</a:t>
            </a:r>
          </a:p>
        </p:txBody>
      </p:sp>
      <p:sp>
        <p:nvSpPr>
          <p:cNvPr id="109" name="Oval 108"/>
          <p:cNvSpPr/>
          <p:nvPr/>
        </p:nvSpPr>
        <p:spPr>
          <a:xfrm>
            <a:off x="6685200" y="5612811"/>
            <a:ext cx="1971678" cy="504055"/>
          </a:xfrm>
          <a:prstGeom prst="ellipse">
            <a:avLst/>
          </a:prstGeom>
          <a:solidFill>
            <a:srgbClr val="D8EE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>
                <a:solidFill>
                  <a:schemeClr val="tx1"/>
                </a:solidFill>
                <a:latin typeface="cmss8" pitchFamily="34" charset="0"/>
              </a:rPr>
              <a:t>w</a:t>
            </a:r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iki:PCUC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10" name="Straight Arrow Connector 109"/>
          <p:cNvCxnSpPr>
            <a:stCxn id="109" idx="0"/>
            <a:endCxn id="112" idx="4"/>
          </p:cNvCxnSpPr>
          <p:nvPr/>
        </p:nvCxnSpPr>
        <p:spPr>
          <a:xfrm flipV="1">
            <a:off x="7671039" y="5180761"/>
            <a:ext cx="0" cy="43205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 bwMode="auto">
          <a:xfrm>
            <a:off x="7249571" y="5358705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country</a:t>
            </a:r>
          </a:p>
        </p:txBody>
      </p:sp>
      <p:sp>
        <p:nvSpPr>
          <p:cNvPr id="112" name="Oval 111"/>
          <p:cNvSpPr/>
          <p:nvPr/>
        </p:nvSpPr>
        <p:spPr>
          <a:xfrm>
            <a:off x="6685200" y="4676706"/>
            <a:ext cx="1971677" cy="504055"/>
          </a:xfrm>
          <a:prstGeom prst="ellipse">
            <a:avLst/>
          </a:prstGeom>
          <a:solidFill>
            <a:srgbClr val="D8EE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wiki:Chile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14" name="Straight Arrow Connector 113"/>
          <p:cNvCxnSpPr>
            <a:stCxn id="113" idx="4"/>
            <a:endCxn id="117" idx="0"/>
          </p:cNvCxnSpPr>
          <p:nvPr/>
        </p:nvCxnSpPr>
        <p:spPr>
          <a:xfrm>
            <a:off x="4732707" y="5142664"/>
            <a:ext cx="0" cy="470147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 114"/>
          <p:cNvSpPr/>
          <p:nvPr/>
        </p:nvSpPr>
        <p:spPr>
          <a:xfrm>
            <a:off x="2699793" y="5697149"/>
            <a:ext cx="936103" cy="32997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2,074</a:t>
            </a:r>
            <a:endParaRPr lang="en-IE" sz="1600" dirty="0">
              <a:solidFill>
                <a:schemeClr val="tx1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 bwMode="auto">
          <a:xfrm>
            <a:off x="4367798" y="5233580"/>
            <a:ext cx="780266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affiliation</a:t>
            </a:r>
          </a:p>
        </p:txBody>
      </p:sp>
      <p:sp>
        <p:nvSpPr>
          <p:cNvPr id="117" name="Oval 116"/>
          <p:cNvSpPr/>
          <p:nvPr/>
        </p:nvSpPr>
        <p:spPr>
          <a:xfrm>
            <a:off x="3750939" y="5612811"/>
            <a:ext cx="1963536" cy="50405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mas:PUC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18" name="Straight Arrow Connector 117"/>
          <p:cNvCxnSpPr>
            <a:endCxn id="115" idx="0"/>
          </p:cNvCxnSpPr>
          <p:nvPr/>
        </p:nvCxnSpPr>
        <p:spPr>
          <a:xfrm flipH="1">
            <a:off x="3167845" y="5121399"/>
            <a:ext cx="1273294" cy="57575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 bwMode="auto">
          <a:xfrm>
            <a:off x="3384287" y="5305588"/>
            <a:ext cx="477208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cites</a:t>
            </a:r>
          </a:p>
        </p:txBody>
      </p:sp>
      <p:sp>
        <p:nvSpPr>
          <p:cNvPr id="120" name="Oval 119"/>
          <p:cNvSpPr/>
          <p:nvPr/>
        </p:nvSpPr>
        <p:spPr>
          <a:xfrm>
            <a:off x="484227" y="4638608"/>
            <a:ext cx="1963536" cy="50405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mas:Databases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21" name="Straight Arrow Connector 120"/>
          <p:cNvCxnSpPr>
            <a:stCxn id="113" idx="2"/>
          </p:cNvCxnSpPr>
          <p:nvPr/>
        </p:nvCxnSpPr>
        <p:spPr>
          <a:xfrm flipH="1">
            <a:off x="2447763" y="4890637"/>
            <a:ext cx="1303176" cy="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 bwMode="auto">
          <a:xfrm>
            <a:off x="2876916" y="4779500"/>
            <a:ext cx="486824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field</a:t>
            </a:r>
          </a:p>
        </p:txBody>
      </p:sp>
      <p:sp>
        <p:nvSpPr>
          <p:cNvPr id="123" name="Oval 122"/>
          <p:cNvSpPr/>
          <p:nvPr/>
        </p:nvSpPr>
        <p:spPr>
          <a:xfrm>
            <a:off x="3750939" y="3611394"/>
            <a:ext cx="1963536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gs:M_Arenas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 bwMode="auto">
          <a:xfrm>
            <a:off x="2843808" y="2716720"/>
            <a:ext cx="672226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citedBy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 bwMode="auto">
          <a:xfrm>
            <a:off x="2272437" y="3856061"/>
            <a:ext cx="787395" cy="2214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citations</a:t>
            </a:r>
          </a:p>
        </p:txBody>
      </p:sp>
      <p:cxnSp>
        <p:nvCxnSpPr>
          <p:cNvPr id="126" name="Straight Arrow Connector 125"/>
          <p:cNvCxnSpPr>
            <a:stCxn id="90" idx="0"/>
            <a:endCxn id="92" idx="2"/>
          </p:cNvCxnSpPr>
          <p:nvPr/>
        </p:nvCxnSpPr>
        <p:spPr>
          <a:xfrm flipH="1" flipV="1">
            <a:off x="4732707" y="2041703"/>
            <a:ext cx="1615028" cy="427099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 bwMode="auto">
          <a:xfrm>
            <a:off x="5173321" y="2131619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citedBy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484227" y="1556792"/>
            <a:ext cx="1963536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gs:J_Pérez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29" name="Straight Arrow Connector 128"/>
          <p:cNvCxnSpPr>
            <a:stCxn id="128" idx="4"/>
            <a:endCxn id="91" idx="0"/>
          </p:cNvCxnSpPr>
          <p:nvPr/>
        </p:nvCxnSpPr>
        <p:spPr>
          <a:xfrm>
            <a:off x="1465995" y="2060847"/>
            <a:ext cx="0" cy="505218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/>
          <p:cNvSpPr txBox="1"/>
          <p:nvPr/>
        </p:nvSpPr>
        <p:spPr bwMode="auto">
          <a:xfrm>
            <a:off x="1056883" y="2209543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author</a:t>
            </a:r>
          </a:p>
        </p:txBody>
      </p:sp>
      <p:cxnSp>
        <p:nvCxnSpPr>
          <p:cNvPr id="4" name="Straight Connector 3"/>
          <p:cNvCxnSpPr>
            <a:stCxn id="99" idx="2"/>
            <a:endCxn id="123" idx="6"/>
          </p:cNvCxnSpPr>
          <p:nvPr/>
        </p:nvCxnSpPr>
        <p:spPr>
          <a:xfrm flipH="1" flipV="1">
            <a:off x="5714475" y="3863422"/>
            <a:ext cx="1060931" cy="6216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>
            <a:endCxn id="113" idx="6"/>
          </p:cNvCxnSpPr>
          <p:nvPr/>
        </p:nvCxnSpPr>
        <p:spPr>
          <a:xfrm flipH="1">
            <a:off x="5714475" y="4022038"/>
            <a:ext cx="1213332" cy="868599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>
            <a:stCxn id="123" idx="4"/>
            <a:endCxn id="113" idx="0"/>
          </p:cNvCxnSpPr>
          <p:nvPr/>
        </p:nvCxnSpPr>
        <p:spPr>
          <a:xfrm>
            <a:off x="4732707" y="4115449"/>
            <a:ext cx="0" cy="52316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399" y="136003"/>
            <a:ext cx="859250" cy="85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1" name="Straight Arrow Connector 150"/>
          <p:cNvCxnSpPr/>
          <p:nvPr/>
        </p:nvCxnSpPr>
        <p:spPr>
          <a:xfrm flipH="1">
            <a:off x="2447764" y="5001769"/>
            <a:ext cx="1455576" cy="69538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/>
          <p:cNvSpPr txBox="1"/>
          <p:nvPr/>
        </p:nvSpPr>
        <p:spPr bwMode="auto">
          <a:xfrm>
            <a:off x="2869095" y="5139381"/>
            <a:ext cx="486824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name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484228" y="5697149"/>
            <a:ext cx="1963536" cy="32997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Marcelo Arenas</a:t>
            </a:r>
            <a:endParaRPr lang="en-IE" sz="1600" dirty="0">
              <a:solidFill>
                <a:schemeClr val="tx1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3750939" y="4638609"/>
            <a:ext cx="1963536" cy="50405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mas:Arenas</a:t>
            </a:r>
            <a:r>
              <a:rPr lang="en-IE" sz="1500" dirty="0" smtClean="0">
                <a:solidFill>
                  <a:schemeClr val="tx1"/>
                </a:solidFill>
                <a:latin typeface="cmss8" pitchFamily="34" charset="0"/>
              </a:rPr>
              <a:t>,_M</a:t>
            </a:r>
          </a:p>
        </p:txBody>
      </p:sp>
    </p:spTree>
    <p:extLst>
      <p:ext uri="{BB962C8B-B14F-4D97-AF65-F5344CB8AC3E}">
        <p14:creationId xmlns:p14="http://schemas.microsoft.com/office/powerpoint/2010/main" val="389648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96296E-6 L -0.24635 0.06297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26" y="3148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44444E-6 L 0.09271 0.07338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5" y="3657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96296E-6 L 0.09271 -0.08703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5" y="-4352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0" grpId="0" animBg="1"/>
      <p:bldP spid="96" grpId="0" animBg="1"/>
      <p:bldP spid="96" grpId="1" animBg="1"/>
      <p:bldP spid="98" grpId="0" animBg="1"/>
      <p:bldP spid="99" grpId="0" animBg="1"/>
      <p:bldP spid="99" grpId="1" animBg="1"/>
      <p:bldP spid="101" grpId="0" animBg="1"/>
      <p:bldP spid="101" grpId="1" animBg="1"/>
      <p:bldP spid="105" grpId="0" animBg="1"/>
      <p:bldP spid="116" grpId="0" animBg="1"/>
      <p:bldP spid="119" grpId="0" animBg="1"/>
      <p:bldP spid="122" grpId="0" animBg="1"/>
      <p:bldP spid="123" grpId="0" animBg="1"/>
      <p:bldP spid="123" grpId="1" animBg="1"/>
      <p:bldP spid="124" grpId="0" animBg="1"/>
      <p:bldP spid="125" grpId="0" animBg="1"/>
      <p:bldP spid="127" grpId="0" animBg="1"/>
      <p:bldP spid="152" grpId="0" animBg="1"/>
      <p:bldP spid="113" grpId="0" animBg="1"/>
      <p:bldP spid="113" grpId="1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Semantic Web: Tackling Heterogeneity</a:t>
            </a:r>
            <a:endParaRPr lang="en-IE" dirty="0"/>
          </a:p>
        </p:txBody>
      </p:sp>
      <p:sp>
        <p:nvSpPr>
          <p:cNvPr id="86" name="Rectangle 85"/>
          <p:cNvSpPr/>
          <p:nvPr/>
        </p:nvSpPr>
        <p:spPr>
          <a:xfrm>
            <a:off x="932571" y="3778118"/>
            <a:ext cx="936103" cy="329971"/>
          </a:xfrm>
          <a:prstGeom prst="rect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4,356</a:t>
            </a:r>
            <a:endParaRPr lang="en-IE" sz="1600" dirty="0">
              <a:solidFill>
                <a:schemeClr val="tx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932570" y="3274063"/>
            <a:ext cx="936103" cy="329971"/>
          </a:xfrm>
          <a:prstGeom prst="rect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30</a:t>
            </a:r>
            <a:endParaRPr lang="en-IE" sz="1600" dirty="0">
              <a:solidFill>
                <a:schemeClr val="tx1"/>
              </a:solidFill>
            </a:endParaRPr>
          </a:p>
        </p:txBody>
      </p:sp>
      <p:cxnSp>
        <p:nvCxnSpPr>
          <p:cNvPr id="88" name="Straight Arrow Connector 87"/>
          <p:cNvCxnSpPr>
            <a:endCxn id="87" idx="3"/>
          </p:cNvCxnSpPr>
          <p:nvPr/>
        </p:nvCxnSpPr>
        <p:spPr>
          <a:xfrm flipH="1" flipV="1">
            <a:off x="1868673" y="3439049"/>
            <a:ext cx="2703327" cy="504054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 bwMode="auto">
          <a:xfrm>
            <a:off x="2360757" y="3479340"/>
            <a:ext cx="699075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hIndex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5365967" y="2468802"/>
            <a:ext cx="1963536" cy="698580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gs:nSPARQL</a:t>
            </a:r>
            <a:endParaRPr lang="en-IE" sz="1500" b="1" dirty="0" smtClean="0">
              <a:solidFill>
                <a:schemeClr val="tx1"/>
              </a:solidFill>
              <a:latin typeface="cmss8" pitchFamily="34" charset="0"/>
            </a:endParaRPr>
          </a:p>
          <a:p>
            <a:pPr algn="ctr"/>
            <a:r>
              <a:rPr lang="en-IE" sz="1500" b="1" dirty="0" smtClean="0">
                <a:solidFill>
                  <a:schemeClr val="tx1"/>
                </a:solidFill>
                <a:latin typeface="cmss8" pitchFamily="34" charset="0"/>
              </a:rPr>
              <a:t>dblp:PerezAG10</a:t>
            </a:r>
          </a:p>
        </p:txBody>
      </p:sp>
      <p:sp>
        <p:nvSpPr>
          <p:cNvPr id="91" name="Oval 90"/>
          <p:cNvSpPr/>
          <p:nvPr/>
        </p:nvSpPr>
        <p:spPr>
          <a:xfrm>
            <a:off x="484227" y="2566065"/>
            <a:ext cx="1963536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gs:SchemaMap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4264655" y="1711732"/>
            <a:ext cx="936103" cy="329971"/>
          </a:xfrm>
          <a:prstGeom prst="rect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107</a:t>
            </a:r>
            <a:endParaRPr lang="en-IE" sz="1600" dirty="0">
              <a:solidFill>
                <a:schemeClr val="tx1"/>
              </a:solidFill>
            </a:endParaRPr>
          </a:p>
        </p:txBody>
      </p:sp>
      <p:cxnSp>
        <p:nvCxnSpPr>
          <p:cNvPr id="93" name="Straight Arrow Connector 92"/>
          <p:cNvCxnSpPr>
            <a:stCxn id="128" idx="5"/>
            <a:endCxn id="90" idx="1"/>
          </p:cNvCxnSpPr>
          <p:nvPr/>
        </p:nvCxnSpPr>
        <p:spPr>
          <a:xfrm>
            <a:off x="2160210" y="1987030"/>
            <a:ext cx="3493310" cy="584077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>
            <a:endCxn id="86" idx="3"/>
          </p:cNvCxnSpPr>
          <p:nvPr/>
        </p:nvCxnSpPr>
        <p:spPr>
          <a:xfrm flipH="1" flipV="1">
            <a:off x="1868674" y="3943104"/>
            <a:ext cx="2572465" cy="277984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>
            <a:endCxn id="90" idx="3"/>
          </p:cNvCxnSpPr>
          <p:nvPr/>
        </p:nvCxnSpPr>
        <p:spPr>
          <a:xfrm flipV="1">
            <a:off x="5077807" y="3065077"/>
            <a:ext cx="575713" cy="713042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 bwMode="auto">
          <a:xfrm>
            <a:off x="4853930" y="3310463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author</a:t>
            </a:r>
          </a:p>
        </p:txBody>
      </p:sp>
      <p:cxnSp>
        <p:nvCxnSpPr>
          <p:cNvPr id="97" name="Straight Arrow Connector 96"/>
          <p:cNvCxnSpPr>
            <a:stCxn id="90" idx="2"/>
            <a:endCxn id="91" idx="6"/>
          </p:cNvCxnSpPr>
          <p:nvPr/>
        </p:nvCxnSpPr>
        <p:spPr>
          <a:xfrm flipH="1">
            <a:off x="2447763" y="2818092"/>
            <a:ext cx="2918204" cy="1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 bwMode="auto">
          <a:xfrm>
            <a:off x="2673940" y="2104200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author</a:t>
            </a:r>
          </a:p>
        </p:txBody>
      </p:sp>
      <p:cxnSp>
        <p:nvCxnSpPr>
          <p:cNvPr id="100" name="Straight Arrow Connector 99"/>
          <p:cNvCxnSpPr>
            <a:endCxn id="123" idx="7"/>
          </p:cNvCxnSpPr>
          <p:nvPr/>
        </p:nvCxnSpPr>
        <p:spPr>
          <a:xfrm flipH="1">
            <a:off x="6117122" y="3167382"/>
            <a:ext cx="462414" cy="649886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 bwMode="auto">
          <a:xfrm>
            <a:off x="5926287" y="3371618"/>
            <a:ext cx="842896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writtenBy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6776787" y="1584788"/>
            <a:ext cx="1971677" cy="504055"/>
          </a:xfrm>
          <a:prstGeom prst="ellipse">
            <a:avLst/>
          </a:prstGeom>
          <a:solidFill>
            <a:srgbClr val="EDF6F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dblp:Article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04" name="Straight Arrow Connector 103"/>
          <p:cNvCxnSpPr>
            <a:stCxn id="90" idx="7"/>
            <a:endCxn id="103" idx="4"/>
          </p:cNvCxnSpPr>
          <p:nvPr/>
        </p:nvCxnSpPr>
        <p:spPr>
          <a:xfrm flipV="1">
            <a:off x="7041950" y="2088843"/>
            <a:ext cx="720676" cy="482264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 bwMode="auto">
          <a:xfrm>
            <a:off x="7058382" y="2222253"/>
            <a:ext cx="616599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type</a:t>
            </a:r>
          </a:p>
        </p:txBody>
      </p:sp>
      <p:sp>
        <p:nvSpPr>
          <p:cNvPr id="109" name="Oval 108"/>
          <p:cNvSpPr/>
          <p:nvPr/>
        </p:nvSpPr>
        <p:spPr>
          <a:xfrm>
            <a:off x="6685200" y="5612811"/>
            <a:ext cx="1971678" cy="504055"/>
          </a:xfrm>
          <a:prstGeom prst="ellipse">
            <a:avLst/>
          </a:prstGeom>
          <a:solidFill>
            <a:srgbClr val="D8EE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>
                <a:solidFill>
                  <a:schemeClr val="tx1"/>
                </a:solidFill>
                <a:latin typeface="cmss8" pitchFamily="34" charset="0"/>
              </a:rPr>
              <a:t>w</a:t>
            </a:r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iki:PCUC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10" name="Straight Arrow Connector 109"/>
          <p:cNvCxnSpPr>
            <a:stCxn id="109" idx="0"/>
            <a:endCxn id="112" idx="4"/>
          </p:cNvCxnSpPr>
          <p:nvPr/>
        </p:nvCxnSpPr>
        <p:spPr>
          <a:xfrm flipV="1">
            <a:off x="7671039" y="5180761"/>
            <a:ext cx="0" cy="43205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 bwMode="auto">
          <a:xfrm>
            <a:off x="7249571" y="5358705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country</a:t>
            </a:r>
          </a:p>
        </p:txBody>
      </p:sp>
      <p:sp>
        <p:nvSpPr>
          <p:cNvPr id="112" name="Oval 111"/>
          <p:cNvSpPr/>
          <p:nvPr/>
        </p:nvSpPr>
        <p:spPr>
          <a:xfrm>
            <a:off x="6685200" y="4676706"/>
            <a:ext cx="1971677" cy="504055"/>
          </a:xfrm>
          <a:prstGeom prst="ellipse">
            <a:avLst/>
          </a:prstGeom>
          <a:solidFill>
            <a:srgbClr val="D8EE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wiki:Chile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14" name="Straight Arrow Connector 113"/>
          <p:cNvCxnSpPr>
            <a:stCxn id="123" idx="4"/>
            <a:endCxn id="117" idx="0"/>
          </p:cNvCxnSpPr>
          <p:nvPr/>
        </p:nvCxnSpPr>
        <p:spPr>
          <a:xfrm flipH="1">
            <a:off x="4732707" y="4584584"/>
            <a:ext cx="690200" cy="1028227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 114"/>
          <p:cNvSpPr/>
          <p:nvPr/>
        </p:nvSpPr>
        <p:spPr>
          <a:xfrm>
            <a:off x="2699793" y="5697149"/>
            <a:ext cx="936103" cy="32997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2,074</a:t>
            </a:r>
            <a:endParaRPr lang="en-IE" sz="1600" dirty="0">
              <a:solidFill>
                <a:schemeClr val="tx1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 bwMode="auto">
          <a:xfrm>
            <a:off x="4367798" y="5233580"/>
            <a:ext cx="780266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affiliation</a:t>
            </a:r>
          </a:p>
        </p:txBody>
      </p:sp>
      <p:sp>
        <p:nvSpPr>
          <p:cNvPr id="117" name="Oval 116"/>
          <p:cNvSpPr/>
          <p:nvPr/>
        </p:nvSpPr>
        <p:spPr>
          <a:xfrm>
            <a:off x="3750939" y="5612811"/>
            <a:ext cx="1963536" cy="50405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mas:PUC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18" name="Straight Arrow Connector 117"/>
          <p:cNvCxnSpPr>
            <a:endCxn id="115" idx="0"/>
          </p:cNvCxnSpPr>
          <p:nvPr/>
        </p:nvCxnSpPr>
        <p:spPr>
          <a:xfrm flipH="1">
            <a:off x="3167845" y="4452933"/>
            <a:ext cx="1836203" cy="1244216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 bwMode="auto">
          <a:xfrm>
            <a:off x="3384287" y="5305588"/>
            <a:ext cx="477208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cites</a:t>
            </a:r>
          </a:p>
        </p:txBody>
      </p:sp>
      <p:sp>
        <p:nvSpPr>
          <p:cNvPr id="120" name="Oval 119"/>
          <p:cNvSpPr/>
          <p:nvPr/>
        </p:nvSpPr>
        <p:spPr>
          <a:xfrm>
            <a:off x="484227" y="4638608"/>
            <a:ext cx="1963536" cy="50405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mas:Databases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21" name="Straight Arrow Connector 120"/>
          <p:cNvCxnSpPr/>
          <p:nvPr/>
        </p:nvCxnSpPr>
        <p:spPr>
          <a:xfrm flipH="1">
            <a:off x="2447763" y="4365104"/>
            <a:ext cx="2124237" cy="525533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 bwMode="auto">
          <a:xfrm>
            <a:off x="2876916" y="4653136"/>
            <a:ext cx="486824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field</a:t>
            </a:r>
          </a:p>
        </p:txBody>
      </p:sp>
      <p:sp>
        <p:nvSpPr>
          <p:cNvPr id="123" name="Oval 122"/>
          <p:cNvSpPr/>
          <p:nvPr/>
        </p:nvSpPr>
        <p:spPr>
          <a:xfrm>
            <a:off x="4441139" y="3685617"/>
            <a:ext cx="1963536" cy="898967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gs:M_Arenas</a:t>
            </a:r>
            <a:endParaRPr lang="en-IE" sz="1500" b="1" dirty="0" smtClean="0">
              <a:solidFill>
                <a:schemeClr val="tx1"/>
              </a:solidFill>
              <a:latin typeface="cmss8" pitchFamily="34" charset="0"/>
            </a:endParaRPr>
          </a:p>
          <a:p>
            <a:pPr algn="ctr"/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mas:Arenas</a:t>
            </a:r>
            <a:r>
              <a:rPr lang="en-IE" sz="1500" b="1" dirty="0" smtClean="0">
                <a:solidFill>
                  <a:schemeClr val="tx1"/>
                </a:solidFill>
                <a:latin typeface="cmss8" pitchFamily="34" charset="0"/>
              </a:rPr>
              <a:t>,_M</a:t>
            </a:r>
          </a:p>
          <a:p>
            <a:pPr algn="ctr"/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dblp:ArenasM</a:t>
            </a:r>
            <a:endParaRPr lang="en-IE" sz="1500" b="1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 bwMode="auto">
          <a:xfrm>
            <a:off x="2843808" y="2716720"/>
            <a:ext cx="672226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citedBy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 bwMode="auto">
          <a:xfrm>
            <a:off x="2272437" y="3856061"/>
            <a:ext cx="787395" cy="2214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citations</a:t>
            </a:r>
          </a:p>
        </p:txBody>
      </p:sp>
      <p:cxnSp>
        <p:nvCxnSpPr>
          <p:cNvPr id="126" name="Straight Arrow Connector 125"/>
          <p:cNvCxnSpPr>
            <a:stCxn id="90" idx="0"/>
            <a:endCxn id="92" idx="2"/>
          </p:cNvCxnSpPr>
          <p:nvPr/>
        </p:nvCxnSpPr>
        <p:spPr>
          <a:xfrm flipH="1" flipV="1">
            <a:off x="4732707" y="2041703"/>
            <a:ext cx="1615028" cy="427099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 bwMode="auto">
          <a:xfrm>
            <a:off x="5173321" y="2131619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citedBy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484227" y="1556792"/>
            <a:ext cx="1963536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gs:J_Pérez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29" name="Straight Arrow Connector 128"/>
          <p:cNvCxnSpPr>
            <a:stCxn id="128" idx="4"/>
            <a:endCxn id="91" idx="0"/>
          </p:cNvCxnSpPr>
          <p:nvPr/>
        </p:nvCxnSpPr>
        <p:spPr>
          <a:xfrm>
            <a:off x="1465995" y="2060847"/>
            <a:ext cx="0" cy="505218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/>
          <p:cNvSpPr txBox="1"/>
          <p:nvPr/>
        </p:nvSpPr>
        <p:spPr bwMode="auto">
          <a:xfrm>
            <a:off x="1056883" y="2209543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author</a:t>
            </a:r>
          </a:p>
        </p:txBody>
      </p:sp>
      <p:cxnSp>
        <p:nvCxnSpPr>
          <p:cNvPr id="149" name="Straight Connector 148"/>
          <p:cNvCxnSpPr>
            <a:stCxn id="109" idx="2"/>
            <a:endCxn id="117" idx="6"/>
          </p:cNvCxnSpPr>
          <p:nvPr/>
        </p:nvCxnSpPr>
        <p:spPr>
          <a:xfrm flipH="1">
            <a:off x="5714475" y="5864839"/>
            <a:ext cx="970725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399" y="136003"/>
            <a:ext cx="859250" cy="85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1" name="Straight Arrow Connector 150"/>
          <p:cNvCxnSpPr>
            <a:stCxn id="123" idx="3"/>
          </p:cNvCxnSpPr>
          <p:nvPr/>
        </p:nvCxnSpPr>
        <p:spPr>
          <a:xfrm flipH="1">
            <a:off x="2447764" y="4452933"/>
            <a:ext cx="2280928" cy="1244216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/>
          <p:cNvSpPr txBox="1"/>
          <p:nvPr/>
        </p:nvSpPr>
        <p:spPr bwMode="auto">
          <a:xfrm>
            <a:off x="2869095" y="5139381"/>
            <a:ext cx="486824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name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484228" y="5697149"/>
            <a:ext cx="1963536" cy="32997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Marcelo Arenas</a:t>
            </a:r>
            <a:endParaRPr lang="en-IE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63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6" grpId="0" animBg="1"/>
      <p:bldP spid="101" grpId="0" animBg="1"/>
      <p:bldP spid="109" grpId="0" animBg="1"/>
      <p:bldP spid="111" grpId="0" animBg="1"/>
      <p:bldP spid="116" grpId="0" animBg="1"/>
      <p:bldP spid="116" grpId="1" animBg="1"/>
      <p:bldP spid="117" grpId="0" animBg="1"/>
      <p:bldP spid="119" grpId="0" animBg="1"/>
      <p:bldP spid="122" grpId="0" animBg="1"/>
      <p:bldP spid="123" grpId="0" animBg="1"/>
      <p:bldP spid="125" grpId="0" animBg="1"/>
      <p:bldP spid="15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A (Hypothetical) Integration Example</a:t>
            </a:r>
          </a:p>
        </p:txBody>
      </p:sp>
      <p:sp>
        <p:nvSpPr>
          <p:cNvPr id="86" name="Rectangle 85"/>
          <p:cNvSpPr/>
          <p:nvPr/>
        </p:nvSpPr>
        <p:spPr>
          <a:xfrm>
            <a:off x="932571" y="3778118"/>
            <a:ext cx="936103" cy="329971"/>
          </a:xfrm>
          <a:prstGeom prst="rect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4,356</a:t>
            </a:r>
            <a:endParaRPr lang="en-IE" sz="1600" dirty="0">
              <a:solidFill>
                <a:schemeClr val="tx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932570" y="3274063"/>
            <a:ext cx="936103" cy="329971"/>
          </a:xfrm>
          <a:prstGeom prst="rect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30</a:t>
            </a:r>
            <a:endParaRPr lang="en-IE" sz="1600" dirty="0">
              <a:solidFill>
                <a:schemeClr val="tx1"/>
              </a:solidFill>
            </a:endParaRPr>
          </a:p>
        </p:txBody>
      </p:sp>
      <p:cxnSp>
        <p:nvCxnSpPr>
          <p:cNvPr id="88" name="Straight Arrow Connector 87"/>
          <p:cNvCxnSpPr>
            <a:endCxn id="87" idx="3"/>
          </p:cNvCxnSpPr>
          <p:nvPr/>
        </p:nvCxnSpPr>
        <p:spPr>
          <a:xfrm flipH="1" flipV="1">
            <a:off x="1868673" y="3439049"/>
            <a:ext cx="2703327" cy="504054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 bwMode="auto">
          <a:xfrm>
            <a:off x="2360757" y="3479340"/>
            <a:ext cx="699075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hIndex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5365967" y="2468802"/>
            <a:ext cx="1963536" cy="698580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gs:nSPARQL</a:t>
            </a:r>
            <a:endParaRPr lang="en-IE" sz="1500" b="1" dirty="0" smtClean="0">
              <a:solidFill>
                <a:schemeClr val="tx1"/>
              </a:solidFill>
              <a:latin typeface="cmss8" pitchFamily="34" charset="0"/>
            </a:endParaRPr>
          </a:p>
          <a:p>
            <a:pPr algn="ctr"/>
            <a:r>
              <a:rPr lang="en-IE" sz="1500" b="1" dirty="0" smtClean="0">
                <a:solidFill>
                  <a:schemeClr val="tx1"/>
                </a:solidFill>
                <a:latin typeface="cmss8" pitchFamily="34" charset="0"/>
              </a:rPr>
              <a:t>dblp:PerezAG10</a:t>
            </a:r>
          </a:p>
        </p:txBody>
      </p:sp>
      <p:sp>
        <p:nvSpPr>
          <p:cNvPr id="91" name="Oval 90"/>
          <p:cNvSpPr/>
          <p:nvPr/>
        </p:nvSpPr>
        <p:spPr>
          <a:xfrm>
            <a:off x="484227" y="2566065"/>
            <a:ext cx="1963536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gs:SchemaMap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4264655" y="1711732"/>
            <a:ext cx="936103" cy="329971"/>
          </a:xfrm>
          <a:prstGeom prst="rect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107</a:t>
            </a:r>
            <a:endParaRPr lang="en-IE" sz="1600" dirty="0">
              <a:solidFill>
                <a:schemeClr val="tx1"/>
              </a:solidFill>
            </a:endParaRPr>
          </a:p>
        </p:txBody>
      </p:sp>
      <p:cxnSp>
        <p:nvCxnSpPr>
          <p:cNvPr id="93" name="Straight Arrow Connector 92"/>
          <p:cNvCxnSpPr>
            <a:stCxn id="128" idx="5"/>
            <a:endCxn id="90" idx="1"/>
          </p:cNvCxnSpPr>
          <p:nvPr/>
        </p:nvCxnSpPr>
        <p:spPr>
          <a:xfrm>
            <a:off x="2160210" y="1987030"/>
            <a:ext cx="3493310" cy="584077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>
            <a:endCxn id="86" idx="3"/>
          </p:cNvCxnSpPr>
          <p:nvPr/>
        </p:nvCxnSpPr>
        <p:spPr>
          <a:xfrm flipH="1" flipV="1">
            <a:off x="1868674" y="3943104"/>
            <a:ext cx="2572465" cy="277984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>
            <a:endCxn id="90" idx="3"/>
          </p:cNvCxnSpPr>
          <p:nvPr/>
        </p:nvCxnSpPr>
        <p:spPr>
          <a:xfrm flipV="1">
            <a:off x="5077807" y="3065077"/>
            <a:ext cx="575713" cy="713042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 bwMode="auto">
          <a:xfrm>
            <a:off x="4853930" y="3310463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author</a:t>
            </a:r>
          </a:p>
        </p:txBody>
      </p:sp>
      <p:cxnSp>
        <p:nvCxnSpPr>
          <p:cNvPr id="97" name="Straight Arrow Connector 96"/>
          <p:cNvCxnSpPr>
            <a:stCxn id="90" idx="2"/>
            <a:endCxn id="91" idx="6"/>
          </p:cNvCxnSpPr>
          <p:nvPr/>
        </p:nvCxnSpPr>
        <p:spPr>
          <a:xfrm flipH="1">
            <a:off x="2447763" y="2818092"/>
            <a:ext cx="2918204" cy="1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 bwMode="auto">
          <a:xfrm>
            <a:off x="2673940" y="2104200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author</a:t>
            </a:r>
          </a:p>
        </p:txBody>
      </p:sp>
      <p:cxnSp>
        <p:nvCxnSpPr>
          <p:cNvPr id="100" name="Straight Arrow Connector 99"/>
          <p:cNvCxnSpPr>
            <a:endCxn id="123" idx="7"/>
          </p:cNvCxnSpPr>
          <p:nvPr/>
        </p:nvCxnSpPr>
        <p:spPr>
          <a:xfrm flipH="1">
            <a:off x="6117122" y="3167382"/>
            <a:ext cx="462414" cy="649886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 bwMode="auto">
          <a:xfrm>
            <a:off x="5926287" y="3371618"/>
            <a:ext cx="842896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writtenBy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6776787" y="1584788"/>
            <a:ext cx="1971677" cy="504055"/>
          </a:xfrm>
          <a:prstGeom prst="ellipse">
            <a:avLst/>
          </a:prstGeom>
          <a:solidFill>
            <a:srgbClr val="EDF6F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dblp:Article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04" name="Straight Arrow Connector 103"/>
          <p:cNvCxnSpPr>
            <a:stCxn id="90" idx="7"/>
            <a:endCxn id="103" idx="4"/>
          </p:cNvCxnSpPr>
          <p:nvPr/>
        </p:nvCxnSpPr>
        <p:spPr>
          <a:xfrm flipV="1">
            <a:off x="7041950" y="2088843"/>
            <a:ext cx="720676" cy="482264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 bwMode="auto">
          <a:xfrm>
            <a:off x="7058382" y="2222253"/>
            <a:ext cx="616599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type</a:t>
            </a:r>
          </a:p>
        </p:txBody>
      </p:sp>
      <p:cxnSp>
        <p:nvCxnSpPr>
          <p:cNvPr id="110" name="Straight Arrow Connector 109"/>
          <p:cNvCxnSpPr>
            <a:stCxn id="48" idx="7"/>
            <a:endCxn id="112" idx="4"/>
          </p:cNvCxnSpPr>
          <p:nvPr/>
        </p:nvCxnSpPr>
        <p:spPr>
          <a:xfrm flipV="1">
            <a:off x="6718357" y="5180761"/>
            <a:ext cx="952682" cy="412112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 bwMode="auto">
          <a:xfrm>
            <a:off x="6824160" y="5280701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country</a:t>
            </a:r>
          </a:p>
        </p:txBody>
      </p:sp>
      <p:sp>
        <p:nvSpPr>
          <p:cNvPr id="112" name="Oval 111"/>
          <p:cNvSpPr/>
          <p:nvPr/>
        </p:nvSpPr>
        <p:spPr>
          <a:xfrm>
            <a:off x="6685200" y="4676706"/>
            <a:ext cx="1971677" cy="504055"/>
          </a:xfrm>
          <a:prstGeom prst="ellipse">
            <a:avLst/>
          </a:prstGeom>
          <a:solidFill>
            <a:srgbClr val="D8EE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wiki:Chile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14" name="Straight Arrow Connector 113"/>
          <p:cNvCxnSpPr>
            <a:stCxn id="123" idx="4"/>
            <a:endCxn id="48" idx="0"/>
          </p:cNvCxnSpPr>
          <p:nvPr/>
        </p:nvCxnSpPr>
        <p:spPr>
          <a:xfrm>
            <a:off x="5422907" y="4584584"/>
            <a:ext cx="601235" cy="918386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 114"/>
          <p:cNvSpPr/>
          <p:nvPr/>
        </p:nvSpPr>
        <p:spPr>
          <a:xfrm>
            <a:off x="2699793" y="5697149"/>
            <a:ext cx="936103" cy="32997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2,074</a:t>
            </a:r>
            <a:endParaRPr lang="en-IE" sz="1600" dirty="0">
              <a:solidFill>
                <a:schemeClr val="tx1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 bwMode="auto">
          <a:xfrm>
            <a:off x="5365967" y="4890637"/>
            <a:ext cx="780266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affiliation</a:t>
            </a:r>
          </a:p>
        </p:txBody>
      </p:sp>
      <p:cxnSp>
        <p:nvCxnSpPr>
          <p:cNvPr id="118" name="Straight Arrow Connector 117"/>
          <p:cNvCxnSpPr>
            <a:endCxn id="115" idx="0"/>
          </p:cNvCxnSpPr>
          <p:nvPr/>
        </p:nvCxnSpPr>
        <p:spPr>
          <a:xfrm flipH="1">
            <a:off x="3167845" y="4452933"/>
            <a:ext cx="1836203" cy="1244216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 bwMode="auto">
          <a:xfrm>
            <a:off x="3384287" y="5305588"/>
            <a:ext cx="477208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cites</a:t>
            </a:r>
          </a:p>
        </p:txBody>
      </p:sp>
      <p:sp>
        <p:nvSpPr>
          <p:cNvPr id="120" name="Oval 119"/>
          <p:cNvSpPr/>
          <p:nvPr/>
        </p:nvSpPr>
        <p:spPr>
          <a:xfrm>
            <a:off x="484227" y="4638608"/>
            <a:ext cx="1963536" cy="50405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mas:Databases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21" name="Straight Arrow Connector 120"/>
          <p:cNvCxnSpPr/>
          <p:nvPr/>
        </p:nvCxnSpPr>
        <p:spPr>
          <a:xfrm flipH="1">
            <a:off x="2447763" y="4365104"/>
            <a:ext cx="2124237" cy="525533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 bwMode="auto">
          <a:xfrm>
            <a:off x="2876916" y="4653136"/>
            <a:ext cx="486824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field</a:t>
            </a:r>
          </a:p>
        </p:txBody>
      </p:sp>
      <p:sp>
        <p:nvSpPr>
          <p:cNvPr id="123" name="Oval 122"/>
          <p:cNvSpPr/>
          <p:nvPr/>
        </p:nvSpPr>
        <p:spPr>
          <a:xfrm>
            <a:off x="4441139" y="3685617"/>
            <a:ext cx="1963536" cy="898967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gs:M_Arenas</a:t>
            </a:r>
            <a:endParaRPr lang="en-IE" sz="1500" b="1" dirty="0" smtClean="0">
              <a:solidFill>
                <a:schemeClr val="tx1"/>
              </a:solidFill>
              <a:latin typeface="cmss8" pitchFamily="34" charset="0"/>
            </a:endParaRPr>
          </a:p>
          <a:p>
            <a:pPr algn="ctr"/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mas:Arenas</a:t>
            </a:r>
            <a:r>
              <a:rPr lang="en-IE" sz="1500" b="1" dirty="0" smtClean="0">
                <a:solidFill>
                  <a:schemeClr val="tx1"/>
                </a:solidFill>
                <a:latin typeface="cmss8" pitchFamily="34" charset="0"/>
              </a:rPr>
              <a:t>,_M</a:t>
            </a:r>
          </a:p>
          <a:p>
            <a:pPr algn="ctr"/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dblp:ArenasM</a:t>
            </a:r>
            <a:endParaRPr lang="en-IE" sz="1500" b="1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 bwMode="auto">
          <a:xfrm>
            <a:off x="2843808" y="2716720"/>
            <a:ext cx="672226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citedBy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 bwMode="auto">
          <a:xfrm>
            <a:off x="2272437" y="3856061"/>
            <a:ext cx="787395" cy="2214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citations</a:t>
            </a:r>
          </a:p>
        </p:txBody>
      </p:sp>
      <p:cxnSp>
        <p:nvCxnSpPr>
          <p:cNvPr id="126" name="Straight Arrow Connector 125"/>
          <p:cNvCxnSpPr>
            <a:stCxn id="90" idx="0"/>
            <a:endCxn id="92" idx="2"/>
          </p:cNvCxnSpPr>
          <p:nvPr/>
        </p:nvCxnSpPr>
        <p:spPr>
          <a:xfrm flipH="1" flipV="1">
            <a:off x="4732707" y="2041703"/>
            <a:ext cx="1615028" cy="427099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 bwMode="auto">
          <a:xfrm>
            <a:off x="5173321" y="2131619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citedBy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484227" y="1556792"/>
            <a:ext cx="1963536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gs:J_Pérez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29" name="Straight Arrow Connector 128"/>
          <p:cNvCxnSpPr>
            <a:stCxn id="128" idx="4"/>
            <a:endCxn id="91" idx="0"/>
          </p:cNvCxnSpPr>
          <p:nvPr/>
        </p:nvCxnSpPr>
        <p:spPr>
          <a:xfrm>
            <a:off x="1465995" y="2060847"/>
            <a:ext cx="0" cy="505218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/>
          <p:cNvSpPr txBox="1"/>
          <p:nvPr/>
        </p:nvSpPr>
        <p:spPr bwMode="auto">
          <a:xfrm>
            <a:off x="1056883" y="2209543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author</a:t>
            </a:r>
          </a:p>
        </p:txBody>
      </p:sp>
      <p:pic>
        <p:nvPicPr>
          <p:cNvPr id="15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399" y="136003"/>
            <a:ext cx="859250" cy="85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1" name="Straight Arrow Connector 150"/>
          <p:cNvCxnSpPr>
            <a:stCxn id="123" idx="3"/>
          </p:cNvCxnSpPr>
          <p:nvPr/>
        </p:nvCxnSpPr>
        <p:spPr>
          <a:xfrm flipH="1">
            <a:off x="2447764" y="4452933"/>
            <a:ext cx="2280928" cy="1244216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/>
          <p:cNvSpPr txBox="1"/>
          <p:nvPr/>
        </p:nvSpPr>
        <p:spPr bwMode="auto">
          <a:xfrm>
            <a:off x="2869095" y="5139381"/>
            <a:ext cx="486824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name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484228" y="5697149"/>
            <a:ext cx="1963536" cy="32997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Marcelo Arenas</a:t>
            </a:r>
            <a:endParaRPr lang="en-IE" sz="1600" dirty="0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5042374" y="5502970"/>
            <a:ext cx="1963536" cy="613896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mas:PUC</a:t>
            </a:r>
            <a:endParaRPr lang="en-IE" sz="1500" b="1" dirty="0" smtClean="0">
              <a:solidFill>
                <a:schemeClr val="tx1"/>
              </a:solidFill>
              <a:latin typeface="cmss8" pitchFamily="34" charset="0"/>
            </a:endParaRPr>
          </a:p>
          <a:p>
            <a:pPr algn="ctr"/>
            <a:r>
              <a:rPr lang="en-IE" sz="1500" b="1" dirty="0" err="1">
                <a:solidFill>
                  <a:schemeClr val="tx1"/>
                </a:solidFill>
                <a:latin typeface="cmss8" pitchFamily="34" charset="0"/>
              </a:rPr>
              <a:t>w</a:t>
            </a:r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iki:PCUC</a:t>
            </a:r>
            <a:endParaRPr lang="en-IE" sz="1500" b="1" dirty="0" smtClean="0">
              <a:solidFill>
                <a:schemeClr val="tx1"/>
              </a:solidFill>
              <a:latin typeface="cmss8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25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16" grpId="0" animBg="1"/>
      <p:bldP spid="128" grpId="0" animBg="1"/>
      <p:bldP spid="48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A (Hypothetical) Integration Example</a:t>
            </a:r>
          </a:p>
        </p:txBody>
      </p:sp>
      <p:sp>
        <p:nvSpPr>
          <p:cNvPr id="86" name="Rectangle 85"/>
          <p:cNvSpPr/>
          <p:nvPr/>
        </p:nvSpPr>
        <p:spPr>
          <a:xfrm>
            <a:off x="932571" y="3778118"/>
            <a:ext cx="936103" cy="329971"/>
          </a:xfrm>
          <a:prstGeom prst="rect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4,356</a:t>
            </a:r>
            <a:endParaRPr lang="en-IE" sz="1600" dirty="0">
              <a:solidFill>
                <a:schemeClr val="tx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932570" y="3274063"/>
            <a:ext cx="936103" cy="329971"/>
          </a:xfrm>
          <a:prstGeom prst="rect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30</a:t>
            </a:r>
            <a:endParaRPr lang="en-IE" sz="1600" dirty="0">
              <a:solidFill>
                <a:schemeClr val="tx1"/>
              </a:solidFill>
            </a:endParaRPr>
          </a:p>
        </p:txBody>
      </p:sp>
      <p:cxnSp>
        <p:nvCxnSpPr>
          <p:cNvPr id="88" name="Straight Arrow Connector 87"/>
          <p:cNvCxnSpPr>
            <a:endCxn id="87" idx="3"/>
          </p:cNvCxnSpPr>
          <p:nvPr/>
        </p:nvCxnSpPr>
        <p:spPr>
          <a:xfrm flipH="1" flipV="1">
            <a:off x="1868673" y="3439049"/>
            <a:ext cx="2703327" cy="504054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 bwMode="auto">
          <a:xfrm>
            <a:off x="2360757" y="3479340"/>
            <a:ext cx="699075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hIndex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5365967" y="2468802"/>
            <a:ext cx="1963536" cy="698580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gs:nSPARQL</a:t>
            </a:r>
            <a:endParaRPr lang="en-IE" sz="1500" b="1" dirty="0" smtClean="0">
              <a:solidFill>
                <a:schemeClr val="tx1"/>
              </a:solidFill>
              <a:latin typeface="cmss8" pitchFamily="34" charset="0"/>
            </a:endParaRPr>
          </a:p>
          <a:p>
            <a:pPr algn="ctr"/>
            <a:r>
              <a:rPr lang="en-IE" sz="1500" b="1" dirty="0" smtClean="0">
                <a:solidFill>
                  <a:schemeClr val="tx1"/>
                </a:solidFill>
                <a:latin typeface="cmss8" pitchFamily="34" charset="0"/>
              </a:rPr>
              <a:t>dblp:PerezAG10</a:t>
            </a:r>
          </a:p>
        </p:txBody>
      </p:sp>
      <p:sp>
        <p:nvSpPr>
          <p:cNvPr id="91" name="Oval 90"/>
          <p:cNvSpPr/>
          <p:nvPr/>
        </p:nvSpPr>
        <p:spPr>
          <a:xfrm>
            <a:off x="484227" y="2566065"/>
            <a:ext cx="1963536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gs:SchemaMap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4264655" y="1711732"/>
            <a:ext cx="936103" cy="329971"/>
          </a:xfrm>
          <a:prstGeom prst="rect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107</a:t>
            </a:r>
            <a:endParaRPr lang="en-IE" sz="1600" dirty="0">
              <a:solidFill>
                <a:schemeClr val="tx1"/>
              </a:solidFill>
            </a:endParaRPr>
          </a:p>
        </p:txBody>
      </p:sp>
      <p:cxnSp>
        <p:nvCxnSpPr>
          <p:cNvPr id="94" name="Straight Arrow Connector 93"/>
          <p:cNvCxnSpPr>
            <a:endCxn id="86" idx="3"/>
          </p:cNvCxnSpPr>
          <p:nvPr/>
        </p:nvCxnSpPr>
        <p:spPr>
          <a:xfrm flipH="1" flipV="1">
            <a:off x="1868674" y="3943104"/>
            <a:ext cx="2572465" cy="277984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>
            <a:endCxn id="90" idx="3"/>
          </p:cNvCxnSpPr>
          <p:nvPr/>
        </p:nvCxnSpPr>
        <p:spPr>
          <a:xfrm flipV="1">
            <a:off x="5077807" y="3065077"/>
            <a:ext cx="575713" cy="713042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 bwMode="auto">
          <a:xfrm>
            <a:off x="4853930" y="3310463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author</a:t>
            </a:r>
          </a:p>
        </p:txBody>
      </p:sp>
      <p:cxnSp>
        <p:nvCxnSpPr>
          <p:cNvPr id="97" name="Straight Arrow Connector 96"/>
          <p:cNvCxnSpPr>
            <a:stCxn id="90" idx="2"/>
            <a:endCxn id="91" idx="6"/>
          </p:cNvCxnSpPr>
          <p:nvPr/>
        </p:nvCxnSpPr>
        <p:spPr>
          <a:xfrm flipH="1">
            <a:off x="2447763" y="2818092"/>
            <a:ext cx="2918204" cy="1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endCxn id="123" idx="7"/>
          </p:cNvCxnSpPr>
          <p:nvPr/>
        </p:nvCxnSpPr>
        <p:spPr>
          <a:xfrm flipH="1">
            <a:off x="6117122" y="3167382"/>
            <a:ext cx="462414" cy="649886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 bwMode="auto">
          <a:xfrm>
            <a:off x="5926287" y="3371618"/>
            <a:ext cx="842896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writtenBy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6776787" y="1584788"/>
            <a:ext cx="1971677" cy="504055"/>
          </a:xfrm>
          <a:prstGeom prst="ellipse">
            <a:avLst/>
          </a:prstGeom>
          <a:solidFill>
            <a:srgbClr val="EDF6F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dblp:Article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04" name="Straight Arrow Connector 103"/>
          <p:cNvCxnSpPr>
            <a:stCxn id="90" idx="7"/>
            <a:endCxn id="103" idx="4"/>
          </p:cNvCxnSpPr>
          <p:nvPr/>
        </p:nvCxnSpPr>
        <p:spPr>
          <a:xfrm flipV="1">
            <a:off x="7041950" y="2088843"/>
            <a:ext cx="720676" cy="482264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 bwMode="auto">
          <a:xfrm>
            <a:off x="7058382" y="2222253"/>
            <a:ext cx="616599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type</a:t>
            </a:r>
          </a:p>
        </p:txBody>
      </p:sp>
      <p:cxnSp>
        <p:nvCxnSpPr>
          <p:cNvPr id="110" name="Straight Arrow Connector 109"/>
          <p:cNvCxnSpPr>
            <a:stCxn id="48" idx="7"/>
            <a:endCxn id="112" idx="4"/>
          </p:cNvCxnSpPr>
          <p:nvPr/>
        </p:nvCxnSpPr>
        <p:spPr>
          <a:xfrm flipV="1">
            <a:off x="6718357" y="5180761"/>
            <a:ext cx="952682" cy="412112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 bwMode="auto">
          <a:xfrm>
            <a:off x="6824160" y="5280701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country</a:t>
            </a:r>
          </a:p>
        </p:txBody>
      </p:sp>
      <p:sp>
        <p:nvSpPr>
          <p:cNvPr id="112" name="Oval 111"/>
          <p:cNvSpPr/>
          <p:nvPr/>
        </p:nvSpPr>
        <p:spPr>
          <a:xfrm>
            <a:off x="6685200" y="4676706"/>
            <a:ext cx="1971677" cy="504055"/>
          </a:xfrm>
          <a:prstGeom prst="ellipse">
            <a:avLst/>
          </a:prstGeom>
          <a:solidFill>
            <a:srgbClr val="D8EE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wiki:Chile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14" name="Straight Arrow Connector 113"/>
          <p:cNvCxnSpPr>
            <a:stCxn id="123" idx="4"/>
            <a:endCxn id="48" idx="0"/>
          </p:cNvCxnSpPr>
          <p:nvPr/>
        </p:nvCxnSpPr>
        <p:spPr>
          <a:xfrm>
            <a:off x="5422907" y="4584584"/>
            <a:ext cx="601235" cy="918386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 114"/>
          <p:cNvSpPr/>
          <p:nvPr/>
        </p:nvSpPr>
        <p:spPr>
          <a:xfrm>
            <a:off x="2699793" y="5697149"/>
            <a:ext cx="936103" cy="32997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2,074</a:t>
            </a:r>
            <a:endParaRPr lang="en-IE" sz="1600" dirty="0">
              <a:solidFill>
                <a:schemeClr val="tx1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 bwMode="auto">
          <a:xfrm>
            <a:off x="5365967" y="4890637"/>
            <a:ext cx="780266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affiliation</a:t>
            </a:r>
          </a:p>
        </p:txBody>
      </p:sp>
      <p:cxnSp>
        <p:nvCxnSpPr>
          <p:cNvPr id="118" name="Straight Arrow Connector 117"/>
          <p:cNvCxnSpPr>
            <a:endCxn id="115" idx="0"/>
          </p:cNvCxnSpPr>
          <p:nvPr/>
        </p:nvCxnSpPr>
        <p:spPr>
          <a:xfrm flipH="1">
            <a:off x="3167845" y="4452933"/>
            <a:ext cx="1836203" cy="1244216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 bwMode="auto">
          <a:xfrm>
            <a:off x="3384287" y="5305588"/>
            <a:ext cx="477208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cites</a:t>
            </a:r>
          </a:p>
        </p:txBody>
      </p:sp>
      <p:sp>
        <p:nvSpPr>
          <p:cNvPr id="120" name="Oval 119"/>
          <p:cNvSpPr/>
          <p:nvPr/>
        </p:nvSpPr>
        <p:spPr>
          <a:xfrm>
            <a:off x="484227" y="4638608"/>
            <a:ext cx="1963536" cy="50405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mas:Databases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21" name="Straight Arrow Connector 120"/>
          <p:cNvCxnSpPr/>
          <p:nvPr/>
        </p:nvCxnSpPr>
        <p:spPr>
          <a:xfrm flipH="1">
            <a:off x="2447763" y="4365104"/>
            <a:ext cx="2124237" cy="525533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 bwMode="auto">
          <a:xfrm>
            <a:off x="2876916" y="4653136"/>
            <a:ext cx="486824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field</a:t>
            </a:r>
          </a:p>
        </p:txBody>
      </p:sp>
      <p:sp>
        <p:nvSpPr>
          <p:cNvPr id="123" name="Oval 122"/>
          <p:cNvSpPr/>
          <p:nvPr/>
        </p:nvSpPr>
        <p:spPr>
          <a:xfrm>
            <a:off x="4441139" y="3685617"/>
            <a:ext cx="1963536" cy="898967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gs:M_Arenas</a:t>
            </a:r>
            <a:endParaRPr lang="en-IE" sz="1500" b="1" dirty="0" smtClean="0">
              <a:solidFill>
                <a:schemeClr val="tx1"/>
              </a:solidFill>
              <a:latin typeface="cmss8" pitchFamily="34" charset="0"/>
            </a:endParaRPr>
          </a:p>
          <a:p>
            <a:pPr algn="ctr"/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mas:Arenas</a:t>
            </a:r>
            <a:r>
              <a:rPr lang="en-IE" sz="1500" b="1" dirty="0" smtClean="0">
                <a:solidFill>
                  <a:schemeClr val="tx1"/>
                </a:solidFill>
                <a:latin typeface="cmss8" pitchFamily="34" charset="0"/>
              </a:rPr>
              <a:t>,_M</a:t>
            </a:r>
          </a:p>
          <a:p>
            <a:pPr algn="ctr"/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dblp:ArenasM</a:t>
            </a:r>
            <a:endParaRPr lang="en-IE" sz="1500" b="1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 bwMode="auto">
          <a:xfrm>
            <a:off x="2843808" y="2716720"/>
            <a:ext cx="672226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citedBy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 bwMode="auto">
          <a:xfrm>
            <a:off x="2272437" y="3856061"/>
            <a:ext cx="787395" cy="2214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citations</a:t>
            </a:r>
          </a:p>
        </p:txBody>
      </p:sp>
      <p:cxnSp>
        <p:nvCxnSpPr>
          <p:cNvPr id="126" name="Straight Arrow Connector 125"/>
          <p:cNvCxnSpPr>
            <a:stCxn id="90" idx="0"/>
            <a:endCxn id="92" idx="2"/>
          </p:cNvCxnSpPr>
          <p:nvPr/>
        </p:nvCxnSpPr>
        <p:spPr>
          <a:xfrm flipH="1" flipV="1">
            <a:off x="4732707" y="2041703"/>
            <a:ext cx="1615028" cy="427099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 bwMode="auto">
          <a:xfrm>
            <a:off x="5173321" y="2131619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citedBy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484227" y="1124744"/>
            <a:ext cx="1963536" cy="936103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gs:J_Pérez</a:t>
            </a:r>
            <a:endParaRPr lang="en-IE" sz="1500" b="1" dirty="0" smtClean="0">
              <a:solidFill>
                <a:schemeClr val="tx1"/>
              </a:solidFill>
              <a:latin typeface="cmss8" pitchFamily="34" charset="0"/>
            </a:endParaRPr>
          </a:p>
          <a:p>
            <a:pPr algn="ctr"/>
            <a:r>
              <a:rPr lang="en-IE" sz="1500" b="1" dirty="0" err="1">
                <a:solidFill>
                  <a:schemeClr val="tx1"/>
                </a:solidFill>
                <a:latin typeface="cmss8" pitchFamily="34" charset="0"/>
              </a:rPr>
              <a:t>m</a:t>
            </a:r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as:Perez</a:t>
            </a:r>
            <a:r>
              <a:rPr lang="en-IE" sz="1500" b="1" dirty="0" smtClean="0">
                <a:solidFill>
                  <a:schemeClr val="tx1"/>
                </a:solidFill>
                <a:latin typeface="cmss8" pitchFamily="34" charset="0"/>
              </a:rPr>
              <a:t>,_J</a:t>
            </a:r>
          </a:p>
          <a:p>
            <a:pPr algn="ctr"/>
            <a:r>
              <a:rPr lang="en-IE" sz="1500" b="1" dirty="0" smtClean="0">
                <a:solidFill>
                  <a:schemeClr val="tx1"/>
                </a:solidFill>
                <a:latin typeface="cmss8" pitchFamily="34" charset="0"/>
              </a:rPr>
              <a:t>dblp:PérezJ001</a:t>
            </a:r>
          </a:p>
        </p:txBody>
      </p:sp>
      <p:cxnSp>
        <p:nvCxnSpPr>
          <p:cNvPr id="129" name="Straight Arrow Connector 128"/>
          <p:cNvCxnSpPr>
            <a:stCxn id="128" idx="4"/>
            <a:endCxn id="91" idx="0"/>
          </p:cNvCxnSpPr>
          <p:nvPr/>
        </p:nvCxnSpPr>
        <p:spPr>
          <a:xfrm>
            <a:off x="1465995" y="2060847"/>
            <a:ext cx="0" cy="505218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/>
          <p:cNvSpPr txBox="1"/>
          <p:nvPr/>
        </p:nvSpPr>
        <p:spPr bwMode="auto">
          <a:xfrm>
            <a:off x="1056883" y="2209543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author</a:t>
            </a:r>
          </a:p>
        </p:txBody>
      </p:sp>
      <p:pic>
        <p:nvPicPr>
          <p:cNvPr id="15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399" y="136003"/>
            <a:ext cx="859250" cy="85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1" name="Straight Arrow Connector 150"/>
          <p:cNvCxnSpPr>
            <a:stCxn id="123" idx="3"/>
          </p:cNvCxnSpPr>
          <p:nvPr/>
        </p:nvCxnSpPr>
        <p:spPr>
          <a:xfrm flipH="1">
            <a:off x="2447764" y="4452933"/>
            <a:ext cx="2280928" cy="1244216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/>
          <p:cNvSpPr txBox="1"/>
          <p:nvPr/>
        </p:nvSpPr>
        <p:spPr bwMode="auto">
          <a:xfrm>
            <a:off x="2869095" y="5139381"/>
            <a:ext cx="486824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name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484228" y="5697149"/>
            <a:ext cx="1963536" cy="32997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Marcelo Arenas</a:t>
            </a:r>
            <a:endParaRPr lang="en-IE" sz="1600" dirty="0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5042374" y="5502970"/>
            <a:ext cx="1963536" cy="613896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mas:PUC</a:t>
            </a:r>
            <a:endParaRPr lang="en-IE" sz="1500" b="1" dirty="0" smtClean="0">
              <a:solidFill>
                <a:schemeClr val="tx1"/>
              </a:solidFill>
              <a:latin typeface="cmss8" pitchFamily="34" charset="0"/>
            </a:endParaRPr>
          </a:p>
          <a:p>
            <a:pPr algn="ctr"/>
            <a:r>
              <a:rPr lang="en-IE" sz="1500" b="1" dirty="0" err="1">
                <a:solidFill>
                  <a:schemeClr val="tx1"/>
                </a:solidFill>
                <a:latin typeface="cmss8" pitchFamily="34" charset="0"/>
              </a:rPr>
              <a:t>w</a:t>
            </a:r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iki:PCUC</a:t>
            </a:r>
            <a:endParaRPr lang="en-IE" sz="1500" b="1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flipH="1">
            <a:off x="-180528" y="1584788"/>
            <a:ext cx="664755" cy="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 flipV="1">
            <a:off x="-180528" y="995253"/>
            <a:ext cx="929909" cy="273507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28" idx="7"/>
          </p:cNvCxnSpPr>
          <p:nvPr/>
        </p:nvCxnSpPr>
        <p:spPr>
          <a:xfrm flipV="1">
            <a:off x="2160210" y="995253"/>
            <a:ext cx="1195709" cy="26658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128" idx="6"/>
            <a:endCxn id="61" idx="2"/>
          </p:cNvCxnSpPr>
          <p:nvPr/>
        </p:nvCxnSpPr>
        <p:spPr>
          <a:xfrm flipV="1">
            <a:off x="2447763" y="1455022"/>
            <a:ext cx="1413732" cy="137774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 bwMode="auto">
          <a:xfrm>
            <a:off x="2792792" y="1477657"/>
            <a:ext cx="306558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…</a:t>
            </a:r>
          </a:p>
        </p:txBody>
      </p:sp>
      <p:sp>
        <p:nvSpPr>
          <p:cNvPr id="59" name="TextBox 58"/>
          <p:cNvSpPr txBox="1"/>
          <p:nvPr/>
        </p:nvSpPr>
        <p:spPr bwMode="auto">
          <a:xfrm>
            <a:off x="2604785" y="1046491"/>
            <a:ext cx="306558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…</a:t>
            </a:r>
          </a:p>
        </p:txBody>
      </p:sp>
      <p:sp>
        <p:nvSpPr>
          <p:cNvPr id="60" name="Rectangle 59"/>
          <p:cNvSpPr/>
          <p:nvPr/>
        </p:nvSpPr>
        <p:spPr>
          <a:xfrm>
            <a:off x="3355920" y="830267"/>
            <a:ext cx="550946" cy="32997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…</a:t>
            </a:r>
            <a:endParaRPr lang="en-IE" sz="1600" dirty="0">
              <a:solidFill>
                <a:schemeClr val="tx1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3861495" y="1329008"/>
            <a:ext cx="579644" cy="25202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smtClean="0">
                <a:solidFill>
                  <a:schemeClr val="tx1"/>
                </a:solidFill>
                <a:latin typeface="cmss8" pitchFamily="34" charset="0"/>
              </a:rPr>
              <a:t>…</a:t>
            </a:r>
          </a:p>
        </p:txBody>
      </p:sp>
      <p:cxnSp>
        <p:nvCxnSpPr>
          <p:cNvPr id="64" name="Straight Arrow Connector 63"/>
          <p:cNvCxnSpPr>
            <a:stCxn id="128" idx="5"/>
          </p:cNvCxnSpPr>
          <p:nvPr/>
        </p:nvCxnSpPr>
        <p:spPr>
          <a:xfrm>
            <a:off x="2160210" y="1923758"/>
            <a:ext cx="3493310" cy="647349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 bwMode="auto">
          <a:xfrm>
            <a:off x="2673940" y="2104200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author</a:t>
            </a:r>
          </a:p>
        </p:txBody>
      </p:sp>
    </p:spTree>
    <p:extLst>
      <p:ext uri="{BB962C8B-B14F-4D97-AF65-F5344CB8AC3E}">
        <p14:creationId xmlns:p14="http://schemas.microsoft.com/office/powerpoint/2010/main" val="361432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8870026" cy="5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399" y="136003"/>
            <a:ext cx="859250" cy="85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A (Hypothetical) Integration Example</a:t>
            </a:r>
          </a:p>
        </p:txBody>
      </p:sp>
    </p:spTree>
    <p:extLst>
      <p:ext uri="{BB962C8B-B14F-4D97-AF65-F5344CB8AC3E}">
        <p14:creationId xmlns:p14="http://schemas.microsoft.com/office/powerpoint/2010/main" val="236259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83237E-6 L -0.26197 0.255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08" y="127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970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We need </a:t>
            </a:r>
            <a:r>
              <a:rPr lang="en-IE" dirty="0" smtClean="0">
                <a:solidFill>
                  <a:srgbClr val="C0009B"/>
                </a:solidFill>
              </a:rPr>
              <a:t>links</a:t>
            </a:r>
            <a:r>
              <a:rPr lang="en-IE" dirty="0" smtClean="0"/>
              <a:t>!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616" y="1231746"/>
            <a:ext cx="6362700" cy="481965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reeform 3"/>
          <p:cNvSpPr/>
          <p:nvPr/>
        </p:nvSpPr>
        <p:spPr>
          <a:xfrm>
            <a:off x="3179681" y="3997671"/>
            <a:ext cx="2402253" cy="424204"/>
          </a:xfrm>
          <a:custGeom>
            <a:avLst/>
            <a:gdLst>
              <a:gd name="connsiteX0" fmla="*/ 518862 w 2402253"/>
              <a:gd name="connsiteY0" fmla="*/ 301374 h 424204"/>
              <a:gd name="connsiteX1" fmla="*/ 505215 w 2402253"/>
              <a:gd name="connsiteY1" fmla="*/ 233135 h 424204"/>
              <a:gd name="connsiteX2" fmla="*/ 450623 w 2402253"/>
              <a:gd name="connsiteY2" fmla="*/ 164896 h 424204"/>
              <a:gd name="connsiteX3" fmla="*/ 341441 w 2402253"/>
              <a:gd name="connsiteY3" fmla="*/ 151248 h 424204"/>
              <a:gd name="connsiteX4" fmla="*/ 177668 w 2402253"/>
              <a:gd name="connsiteY4" fmla="*/ 164896 h 424204"/>
              <a:gd name="connsiteX5" fmla="*/ 95782 w 2402253"/>
              <a:gd name="connsiteY5" fmla="*/ 192192 h 424204"/>
              <a:gd name="connsiteX6" fmla="*/ 54838 w 2402253"/>
              <a:gd name="connsiteY6" fmla="*/ 205839 h 424204"/>
              <a:gd name="connsiteX7" fmla="*/ 13895 w 2402253"/>
              <a:gd name="connsiteY7" fmla="*/ 233135 h 424204"/>
              <a:gd name="connsiteX8" fmla="*/ 247 w 2402253"/>
              <a:gd name="connsiteY8" fmla="*/ 274078 h 424204"/>
              <a:gd name="connsiteX9" fmla="*/ 27543 w 2402253"/>
              <a:gd name="connsiteY9" fmla="*/ 355965 h 424204"/>
              <a:gd name="connsiteX10" fmla="*/ 68486 w 2402253"/>
              <a:gd name="connsiteY10" fmla="*/ 383260 h 424204"/>
              <a:gd name="connsiteX11" fmla="*/ 177668 w 2402253"/>
              <a:gd name="connsiteY11" fmla="*/ 410556 h 424204"/>
              <a:gd name="connsiteX12" fmla="*/ 232259 w 2402253"/>
              <a:gd name="connsiteY12" fmla="*/ 424204 h 424204"/>
              <a:gd name="connsiteX13" fmla="*/ 464271 w 2402253"/>
              <a:gd name="connsiteY13" fmla="*/ 410556 h 424204"/>
              <a:gd name="connsiteX14" fmla="*/ 491567 w 2402253"/>
              <a:gd name="connsiteY14" fmla="*/ 369613 h 424204"/>
              <a:gd name="connsiteX15" fmla="*/ 518862 w 2402253"/>
              <a:gd name="connsiteY15" fmla="*/ 287726 h 424204"/>
              <a:gd name="connsiteX16" fmla="*/ 532510 w 2402253"/>
              <a:gd name="connsiteY16" fmla="*/ 246783 h 424204"/>
              <a:gd name="connsiteX17" fmla="*/ 873704 w 2402253"/>
              <a:gd name="connsiteY17" fmla="*/ 233135 h 424204"/>
              <a:gd name="connsiteX18" fmla="*/ 1187603 w 2402253"/>
              <a:gd name="connsiteY18" fmla="*/ 246783 h 424204"/>
              <a:gd name="connsiteX19" fmla="*/ 1788104 w 2402253"/>
              <a:gd name="connsiteY19" fmla="*/ 219487 h 424204"/>
              <a:gd name="connsiteX20" fmla="*/ 1829047 w 2402253"/>
              <a:gd name="connsiteY20" fmla="*/ 205839 h 424204"/>
              <a:gd name="connsiteX21" fmla="*/ 1938229 w 2402253"/>
              <a:gd name="connsiteY21" fmla="*/ 178544 h 424204"/>
              <a:gd name="connsiteX22" fmla="*/ 1992820 w 2402253"/>
              <a:gd name="connsiteY22" fmla="*/ 164896 h 424204"/>
              <a:gd name="connsiteX23" fmla="*/ 2047412 w 2402253"/>
              <a:gd name="connsiteY23" fmla="*/ 151248 h 424204"/>
              <a:gd name="connsiteX24" fmla="*/ 2183889 w 2402253"/>
              <a:gd name="connsiteY24" fmla="*/ 110305 h 424204"/>
              <a:gd name="connsiteX25" fmla="*/ 2402253 w 2402253"/>
              <a:gd name="connsiteY25" fmla="*/ 83010 h 424204"/>
              <a:gd name="connsiteX26" fmla="*/ 2238480 w 2402253"/>
              <a:gd name="connsiteY26" fmla="*/ 1123 h 424204"/>
              <a:gd name="connsiteX27" fmla="*/ 2279423 w 2402253"/>
              <a:gd name="connsiteY27" fmla="*/ 14771 h 424204"/>
              <a:gd name="connsiteX28" fmla="*/ 2361310 w 2402253"/>
              <a:gd name="connsiteY28" fmla="*/ 55714 h 424204"/>
              <a:gd name="connsiteX29" fmla="*/ 2388606 w 2402253"/>
              <a:gd name="connsiteY29" fmla="*/ 96657 h 424204"/>
              <a:gd name="connsiteX30" fmla="*/ 2320367 w 2402253"/>
              <a:gd name="connsiteY30" fmla="*/ 151248 h 424204"/>
              <a:gd name="connsiteX31" fmla="*/ 2279423 w 2402253"/>
              <a:gd name="connsiteY31" fmla="*/ 233135 h 424204"/>
              <a:gd name="connsiteX32" fmla="*/ 2252128 w 2402253"/>
              <a:gd name="connsiteY32" fmla="*/ 246783 h 424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402253" h="424204">
                <a:moveTo>
                  <a:pt x="518862" y="301374"/>
                </a:moveTo>
                <a:cubicBezTo>
                  <a:pt x="514313" y="278628"/>
                  <a:pt x="510841" y="255639"/>
                  <a:pt x="505215" y="233135"/>
                </a:cubicBezTo>
                <a:cubicBezTo>
                  <a:pt x="496339" y="197629"/>
                  <a:pt x="492182" y="176230"/>
                  <a:pt x="450623" y="164896"/>
                </a:cubicBezTo>
                <a:cubicBezTo>
                  <a:pt x="415238" y="155245"/>
                  <a:pt x="377835" y="155797"/>
                  <a:pt x="341441" y="151248"/>
                </a:cubicBezTo>
                <a:cubicBezTo>
                  <a:pt x="286850" y="155797"/>
                  <a:pt x="231703" y="155890"/>
                  <a:pt x="177668" y="164896"/>
                </a:cubicBezTo>
                <a:cubicBezTo>
                  <a:pt x="149288" y="169626"/>
                  <a:pt x="123077" y="183094"/>
                  <a:pt x="95782" y="192192"/>
                </a:cubicBezTo>
                <a:lnTo>
                  <a:pt x="54838" y="205839"/>
                </a:lnTo>
                <a:cubicBezTo>
                  <a:pt x="41190" y="214938"/>
                  <a:pt x="24142" y="220327"/>
                  <a:pt x="13895" y="233135"/>
                </a:cubicBezTo>
                <a:cubicBezTo>
                  <a:pt x="4908" y="244369"/>
                  <a:pt x="-1342" y="259780"/>
                  <a:pt x="247" y="274078"/>
                </a:cubicBezTo>
                <a:cubicBezTo>
                  <a:pt x="3424" y="302674"/>
                  <a:pt x="18444" y="328669"/>
                  <a:pt x="27543" y="355965"/>
                </a:cubicBezTo>
                <a:cubicBezTo>
                  <a:pt x="32730" y="371526"/>
                  <a:pt x="53815" y="375925"/>
                  <a:pt x="68486" y="383260"/>
                </a:cubicBezTo>
                <a:cubicBezTo>
                  <a:pt x="97753" y="397893"/>
                  <a:pt x="149634" y="404326"/>
                  <a:pt x="177668" y="410556"/>
                </a:cubicBezTo>
                <a:cubicBezTo>
                  <a:pt x="195978" y="414625"/>
                  <a:pt x="214062" y="419655"/>
                  <a:pt x="232259" y="424204"/>
                </a:cubicBezTo>
                <a:cubicBezTo>
                  <a:pt x="309596" y="419655"/>
                  <a:pt x="388462" y="426516"/>
                  <a:pt x="464271" y="410556"/>
                </a:cubicBezTo>
                <a:cubicBezTo>
                  <a:pt x="480322" y="407177"/>
                  <a:pt x="484905" y="384602"/>
                  <a:pt x="491567" y="369613"/>
                </a:cubicBezTo>
                <a:cubicBezTo>
                  <a:pt x="503252" y="343321"/>
                  <a:pt x="509764" y="315022"/>
                  <a:pt x="518862" y="287726"/>
                </a:cubicBezTo>
                <a:cubicBezTo>
                  <a:pt x="523411" y="274078"/>
                  <a:pt x="518136" y="247358"/>
                  <a:pt x="532510" y="246783"/>
                </a:cubicBezTo>
                <a:lnTo>
                  <a:pt x="873704" y="233135"/>
                </a:lnTo>
                <a:cubicBezTo>
                  <a:pt x="978337" y="237684"/>
                  <a:pt x="1082871" y="246783"/>
                  <a:pt x="1187603" y="246783"/>
                </a:cubicBezTo>
                <a:cubicBezTo>
                  <a:pt x="1411668" y="246783"/>
                  <a:pt x="1576049" y="233624"/>
                  <a:pt x="1788104" y="219487"/>
                </a:cubicBezTo>
                <a:cubicBezTo>
                  <a:pt x="1801752" y="214938"/>
                  <a:pt x="1815168" y="209624"/>
                  <a:pt x="1829047" y="205839"/>
                </a:cubicBezTo>
                <a:cubicBezTo>
                  <a:pt x="1865239" y="195968"/>
                  <a:pt x="1901835" y="187642"/>
                  <a:pt x="1938229" y="178544"/>
                </a:cubicBezTo>
                <a:lnTo>
                  <a:pt x="1992820" y="164896"/>
                </a:lnTo>
                <a:cubicBezTo>
                  <a:pt x="2011017" y="160347"/>
                  <a:pt x="2029617" y="157180"/>
                  <a:pt x="2047412" y="151248"/>
                </a:cubicBezTo>
                <a:cubicBezTo>
                  <a:pt x="2099631" y="133842"/>
                  <a:pt x="2132327" y="120618"/>
                  <a:pt x="2183889" y="110305"/>
                </a:cubicBezTo>
                <a:cubicBezTo>
                  <a:pt x="2268547" y="93373"/>
                  <a:pt x="2308171" y="92418"/>
                  <a:pt x="2402253" y="83010"/>
                </a:cubicBezTo>
                <a:cubicBezTo>
                  <a:pt x="2296429" y="12460"/>
                  <a:pt x="2351487" y="38792"/>
                  <a:pt x="2238480" y="1123"/>
                </a:cubicBezTo>
                <a:cubicBezTo>
                  <a:pt x="2224832" y="-3426"/>
                  <a:pt x="2267453" y="6791"/>
                  <a:pt x="2279423" y="14771"/>
                </a:cubicBezTo>
                <a:cubicBezTo>
                  <a:pt x="2332337" y="50046"/>
                  <a:pt x="2304806" y="36879"/>
                  <a:pt x="2361310" y="55714"/>
                </a:cubicBezTo>
                <a:cubicBezTo>
                  <a:pt x="2370409" y="69362"/>
                  <a:pt x="2388606" y="80254"/>
                  <a:pt x="2388606" y="96657"/>
                </a:cubicBezTo>
                <a:cubicBezTo>
                  <a:pt x="2388606" y="137813"/>
                  <a:pt x="2345933" y="142726"/>
                  <a:pt x="2320367" y="151248"/>
                </a:cubicBezTo>
                <a:cubicBezTo>
                  <a:pt x="2309266" y="184550"/>
                  <a:pt x="2305881" y="206677"/>
                  <a:pt x="2279423" y="233135"/>
                </a:cubicBezTo>
                <a:cubicBezTo>
                  <a:pt x="2272230" y="240328"/>
                  <a:pt x="2261226" y="242234"/>
                  <a:pt x="2252128" y="246783"/>
                </a:cubicBezTo>
              </a:path>
            </a:pathLst>
          </a:custGeom>
          <a:noFill/>
          <a:ln>
            <a:solidFill>
              <a:srgbClr val="A800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62182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IE" dirty="0" smtClean="0"/>
              <a:t>… can’t have a Web without links!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33000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A (Hypothetical) Integration Example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825044"/>
            <a:ext cx="4435013" cy="27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399" y="136003"/>
            <a:ext cx="859250" cy="85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771800" y="90872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SELECT </a:t>
            </a:r>
            <a:r>
              <a:rPr lang="en-I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?a (</a:t>
            </a:r>
            <a:r>
              <a:rPr lang="en-IE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COUNT</a:t>
            </a:r>
            <a:r>
              <a:rPr lang="en-I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IE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DISTINCT ?</a:t>
            </a:r>
            <a:r>
              <a:rPr lang="en-I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p2)</a:t>
            </a:r>
            <a:r>
              <a:rPr lang="en-IE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AS </a:t>
            </a:r>
            <a:r>
              <a:rPr lang="en-I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?c)</a:t>
            </a:r>
          </a:p>
          <a:p>
            <a:pPr marL="0" indent="0">
              <a:buNone/>
            </a:pPr>
            <a:r>
              <a:rPr lang="en-IE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n-IE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NAMED </a:t>
            </a: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  <a:p>
            <a:pPr marL="0" indent="0">
              <a:buNone/>
            </a:pPr>
            <a:r>
              <a:rPr lang="en-IE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{</a:t>
            </a:r>
          </a:p>
          <a:p>
            <a:pPr marL="0" indent="0">
              <a:buNone/>
            </a:pP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IE" sz="1600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?p1 </a:t>
            </a:r>
            <a:r>
              <a:rPr lang="en-IE" sz="1600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ex:citedBy</a:t>
            </a:r>
            <a:r>
              <a:rPr lang="en-IE" sz="1600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?p2 .</a:t>
            </a:r>
          </a:p>
          <a:p>
            <a:pPr marL="0" indent="0">
              <a:buNone/>
            </a:pP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IE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GRAPH</a:t>
            </a:r>
            <a:r>
              <a:rPr lang="en-IE" sz="1600" dirty="0" smtClean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r>
              <a:rPr lang="en-IE" sz="1600" dirty="0" err="1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dblp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r>
              <a:rPr lang="en-IE" sz="1600" dirty="0" smtClean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?p1 a :Paper . ?p2 a :Paper </a:t>
            </a: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marL="0" indent="0">
              <a:buNone/>
            </a:pP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IE" sz="1600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?p1 </a:t>
            </a:r>
            <a:r>
              <a:rPr lang="en-IE" sz="1600" dirty="0" err="1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ex:writtenBy</a:t>
            </a:r>
            <a:r>
              <a:rPr lang="en-IE" sz="1600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?a . ?a </a:t>
            </a:r>
            <a:r>
              <a:rPr lang="en-IE" sz="1600" dirty="0" err="1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ex:basedIn</a:t>
            </a:r>
            <a:r>
              <a:rPr lang="en-IE" sz="1600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err="1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wiki:Chile</a:t>
            </a:r>
            <a:r>
              <a:rPr lang="en-IE" sz="1600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.</a:t>
            </a:r>
          </a:p>
          <a:p>
            <a:pPr marL="0" indent="0">
              <a:buNone/>
            </a:pPr>
            <a:r>
              <a:rPr lang="en-I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IE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NOT EXISTS </a:t>
            </a: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r>
              <a:rPr lang="en-IE" sz="1600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IE" sz="1600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?p1 </a:t>
            </a:r>
            <a:r>
              <a:rPr lang="en-IE" sz="1600" dirty="0" err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ex:writtenBy</a:t>
            </a:r>
            <a:r>
              <a:rPr lang="en-IE" sz="1600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?b . ?p2 </a:t>
            </a:r>
            <a:r>
              <a:rPr lang="en-IE" sz="1600" dirty="0" err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ex:writtenBy</a:t>
            </a:r>
            <a:r>
              <a:rPr lang="en-IE" sz="1600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?b .</a:t>
            </a:r>
          </a:p>
          <a:p>
            <a:pPr marL="0" indent="0">
              <a:buNone/>
            </a:pPr>
            <a:r>
              <a:rPr lang="en-IE" sz="1600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marL="0" indent="0">
              <a:buNone/>
            </a:pPr>
            <a:r>
              <a:rPr lang="en-I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 </a:t>
            </a:r>
            <a:r>
              <a:rPr lang="en-IE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GROUP BY</a:t>
            </a:r>
            <a:r>
              <a:rPr lang="en-I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?a </a:t>
            </a:r>
            <a:r>
              <a:rPr lang="en-IE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ORDER BY DESC</a:t>
            </a:r>
            <a:r>
              <a:rPr lang="en-I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(?c)</a:t>
            </a:r>
            <a:endParaRPr lang="en-IE" sz="1600" dirty="0"/>
          </a:p>
        </p:txBody>
      </p:sp>
      <p:sp>
        <p:nvSpPr>
          <p:cNvPr id="8" name="Freeform 7"/>
          <p:cNvSpPr/>
          <p:nvPr/>
        </p:nvSpPr>
        <p:spPr>
          <a:xfrm>
            <a:off x="0" y="4673600"/>
            <a:ext cx="3657600" cy="406400"/>
          </a:xfrm>
          <a:custGeom>
            <a:avLst/>
            <a:gdLst>
              <a:gd name="connsiteX0" fmla="*/ 3657600 w 3657600"/>
              <a:gd name="connsiteY0" fmla="*/ 377371 h 406400"/>
              <a:gd name="connsiteX1" fmla="*/ 3367314 w 3657600"/>
              <a:gd name="connsiteY1" fmla="*/ 0 h 406400"/>
              <a:gd name="connsiteX2" fmla="*/ 29029 w 3657600"/>
              <a:gd name="connsiteY2" fmla="*/ 0 h 406400"/>
              <a:gd name="connsiteX3" fmla="*/ 0 w 3657600"/>
              <a:gd name="connsiteY3" fmla="*/ 406400 h 406400"/>
              <a:gd name="connsiteX4" fmla="*/ 3657600 w 3657600"/>
              <a:gd name="connsiteY4" fmla="*/ 377371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0" h="406400">
                <a:moveTo>
                  <a:pt x="3657600" y="377371"/>
                </a:moveTo>
                <a:lnTo>
                  <a:pt x="3367314" y="0"/>
                </a:lnTo>
                <a:lnTo>
                  <a:pt x="29029" y="0"/>
                </a:lnTo>
                <a:lnTo>
                  <a:pt x="0" y="406400"/>
                </a:lnTo>
                <a:lnTo>
                  <a:pt x="3657600" y="377371"/>
                </a:lnTo>
                <a:close/>
              </a:path>
            </a:pathLst>
          </a:custGeom>
          <a:solidFill>
            <a:srgbClr val="00B050">
              <a:alpha val="3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Freeform 9"/>
          <p:cNvSpPr/>
          <p:nvPr/>
        </p:nvSpPr>
        <p:spPr>
          <a:xfrm>
            <a:off x="2452914" y="4180114"/>
            <a:ext cx="2017486" cy="928915"/>
          </a:xfrm>
          <a:custGeom>
            <a:avLst/>
            <a:gdLst>
              <a:gd name="connsiteX0" fmla="*/ 856343 w 2017486"/>
              <a:gd name="connsiteY0" fmla="*/ 0 h 928915"/>
              <a:gd name="connsiteX1" fmla="*/ 0 w 2017486"/>
              <a:gd name="connsiteY1" fmla="*/ 682172 h 928915"/>
              <a:gd name="connsiteX2" fmla="*/ 174172 w 2017486"/>
              <a:gd name="connsiteY2" fmla="*/ 928915 h 928915"/>
              <a:gd name="connsiteX3" fmla="*/ 1175657 w 2017486"/>
              <a:gd name="connsiteY3" fmla="*/ 914400 h 928915"/>
              <a:gd name="connsiteX4" fmla="*/ 2017486 w 2017486"/>
              <a:gd name="connsiteY4" fmla="*/ 58057 h 928915"/>
              <a:gd name="connsiteX5" fmla="*/ 856343 w 2017486"/>
              <a:gd name="connsiteY5" fmla="*/ 0 h 928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486" h="928915">
                <a:moveTo>
                  <a:pt x="856343" y="0"/>
                </a:moveTo>
                <a:lnTo>
                  <a:pt x="0" y="682172"/>
                </a:lnTo>
                <a:lnTo>
                  <a:pt x="174172" y="928915"/>
                </a:lnTo>
                <a:lnTo>
                  <a:pt x="1175657" y="914400"/>
                </a:lnTo>
                <a:lnTo>
                  <a:pt x="2017486" y="58057"/>
                </a:lnTo>
                <a:lnTo>
                  <a:pt x="856343" y="0"/>
                </a:ln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Freeform 10"/>
          <p:cNvSpPr/>
          <p:nvPr/>
        </p:nvSpPr>
        <p:spPr>
          <a:xfrm>
            <a:off x="1944914" y="4644571"/>
            <a:ext cx="2540000" cy="1973943"/>
          </a:xfrm>
          <a:custGeom>
            <a:avLst/>
            <a:gdLst>
              <a:gd name="connsiteX0" fmla="*/ 1480457 w 2540000"/>
              <a:gd name="connsiteY0" fmla="*/ 928915 h 1973943"/>
              <a:gd name="connsiteX1" fmla="*/ 1727200 w 2540000"/>
              <a:gd name="connsiteY1" fmla="*/ 130629 h 1973943"/>
              <a:gd name="connsiteX2" fmla="*/ 943429 w 2540000"/>
              <a:gd name="connsiteY2" fmla="*/ 0 h 1973943"/>
              <a:gd name="connsiteX3" fmla="*/ 377372 w 2540000"/>
              <a:gd name="connsiteY3" fmla="*/ 261258 h 1973943"/>
              <a:gd name="connsiteX4" fmla="*/ 0 w 2540000"/>
              <a:gd name="connsiteY4" fmla="*/ 1045029 h 1973943"/>
              <a:gd name="connsiteX5" fmla="*/ 348343 w 2540000"/>
              <a:gd name="connsiteY5" fmla="*/ 1973943 h 1973943"/>
              <a:gd name="connsiteX6" fmla="*/ 2365829 w 2540000"/>
              <a:gd name="connsiteY6" fmla="*/ 1915886 h 1973943"/>
              <a:gd name="connsiteX7" fmla="*/ 2540000 w 2540000"/>
              <a:gd name="connsiteY7" fmla="*/ 986972 h 1973943"/>
              <a:gd name="connsiteX8" fmla="*/ 1480457 w 2540000"/>
              <a:gd name="connsiteY8" fmla="*/ 928915 h 1973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0000" h="1973943">
                <a:moveTo>
                  <a:pt x="1480457" y="928915"/>
                </a:moveTo>
                <a:lnTo>
                  <a:pt x="1727200" y="130629"/>
                </a:lnTo>
                <a:lnTo>
                  <a:pt x="943429" y="0"/>
                </a:lnTo>
                <a:lnTo>
                  <a:pt x="377372" y="261258"/>
                </a:lnTo>
                <a:lnTo>
                  <a:pt x="0" y="1045029"/>
                </a:lnTo>
                <a:lnTo>
                  <a:pt x="348343" y="1973943"/>
                </a:lnTo>
                <a:lnTo>
                  <a:pt x="2365829" y="1915886"/>
                </a:lnTo>
                <a:lnTo>
                  <a:pt x="2540000" y="986972"/>
                </a:lnTo>
                <a:lnTo>
                  <a:pt x="1480457" y="928915"/>
                </a:lnTo>
                <a:close/>
              </a:path>
            </a:pathLst>
          </a:cu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Freeform 11"/>
          <p:cNvSpPr/>
          <p:nvPr/>
        </p:nvSpPr>
        <p:spPr>
          <a:xfrm>
            <a:off x="51430" y="3904343"/>
            <a:ext cx="3512458" cy="1190171"/>
          </a:xfrm>
          <a:custGeom>
            <a:avLst/>
            <a:gdLst>
              <a:gd name="connsiteX0" fmla="*/ 0 w 3512458"/>
              <a:gd name="connsiteY0" fmla="*/ 1175657 h 1190171"/>
              <a:gd name="connsiteX1" fmla="*/ 3512458 w 3512458"/>
              <a:gd name="connsiteY1" fmla="*/ 1190171 h 1190171"/>
              <a:gd name="connsiteX2" fmla="*/ 3251200 w 3512458"/>
              <a:gd name="connsiteY2" fmla="*/ 653143 h 1190171"/>
              <a:gd name="connsiteX3" fmla="*/ 2409372 w 3512458"/>
              <a:gd name="connsiteY3" fmla="*/ 783771 h 1190171"/>
              <a:gd name="connsiteX4" fmla="*/ 537029 w 3512458"/>
              <a:gd name="connsiteY4" fmla="*/ 0 h 1190171"/>
              <a:gd name="connsiteX5" fmla="*/ 29029 w 3512458"/>
              <a:gd name="connsiteY5" fmla="*/ 58057 h 1190171"/>
              <a:gd name="connsiteX6" fmla="*/ 0 w 3512458"/>
              <a:gd name="connsiteY6" fmla="*/ 1175657 h 119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12458" h="1190171">
                <a:moveTo>
                  <a:pt x="0" y="1175657"/>
                </a:moveTo>
                <a:lnTo>
                  <a:pt x="3512458" y="1190171"/>
                </a:lnTo>
                <a:lnTo>
                  <a:pt x="3251200" y="653143"/>
                </a:lnTo>
                <a:lnTo>
                  <a:pt x="2409372" y="783771"/>
                </a:lnTo>
                <a:lnTo>
                  <a:pt x="537029" y="0"/>
                </a:lnTo>
                <a:lnTo>
                  <a:pt x="29029" y="58057"/>
                </a:lnTo>
                <a:lnTo>
                  <a:pt x="0" y="1175657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1028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A (Hypothetical) Integration Example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771800" y="90872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SELECT </a:t>
            </a:r>
            <a:r>
              <a:rPr lang="en-I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?a (</a:t>
            </a:r>
            <a:r>
              <a:rPr lang="en-IE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COUNT</a:t>
            </a:r>
            <a:r>
              <a:rPr lang="en-I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IE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DISTINCT ?</a:t>
            </a:r>
            <a:r>
              <a:rPr lang="en-I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p2)</a:t>
            </a:r>
            <a:r>
              <a:rPr lang="en-IE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AS </a:t>
            </a:r>
            <a:r>
              <a:rPr lang="en-I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?c)</a:t>
            </a:r>
          </a:p>
          <a:p>
            <a:pPr marL="0" indent="0">
              <a:buNone/>
            </a:pPr>
            <a:r>
              <a:rPr lang="en-IE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n-IE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NAMED </a:t>
            </a: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  <a:p>
            <a:pPr marL="0" indent="0">
              <a:buNone/>
            </a:pPr>
            <a:r>
              <a:rPr lang="en-IE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{</a:t>
            </a:r>
          </a:p>
          <a:p>
            <a:pPr marL="0" indent="0">
              <a:buNone/>
            </a:pP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IE" sz="1600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?p1 </a:t>
            </a:r>
            <a:r>
              <a:rPr lang="en-IE" sz="1600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ex:citedBy</a:t>
            </a:r>
            <a:r>
              <a:rPr lang="en-IE" sz="1600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?p2 .</a:t>
            </a:r>
          </a:p>
          <a:p>
            <a:pPr marL="0" indent="0">
              <a:buNone/>
            </a:pP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IE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GRAPH</a:t>
            </a:r>
            <a:r>
              <a:rPr lang="en-IE" sz="1600" dirty="0" smtClean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r>
              <a:rPr lang="en-IE" sz="1600" dirty="0" err="1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dblp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r>
              <a:rPr lang="en-IE" sz="1600" dirty="0" smtClean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?p1 a :Paper . ?p2 a :Paper </a:t>
            </a: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marL="0" indent="0">
              <a:buNone/>
            </a:pP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IE" sz="1600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?p1 </a:t>
            </a:r>
            <a:r>
              <a:rPr lang="en-IE" sz="1600" dirty="0" err="1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ex:writtenBy</a:t>
            </a:r>
            <a:r>
              <a:rPr lang="en-IE" sz="1600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?a . ?a </a:t>
            </a:r>
            <a:r>
              <a:rPr lang="en-IE" sz="1600" dirty="0" err="1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ex:basedIn</a:t>
            </a:r>
            <a:r>
              <a:rPr lang="en-IE" sz="1600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err="1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wiki:Chile</a:t>
            </a:r>
            <a:r>
              <a:rPr lang="en-IE" sz="1600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.</a:t>
            </a:r>
          </a:p>
          <a:p>
            <a:pPr marL="0" indent="0">
              <a:buNone/>
            </a:pPr>
            <a:r>
              <a:rPr lang="en-I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IE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NOT EXISTS </a:t>
            </a: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r>
              <a:rPr lang="en-IE" sz="1600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IE" sz="1600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?p1 </a:t>
            </a:r>
            <a:r>
              <a:rPr lang="en-IE" sz="1600" dirty="0" err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ex:writtenBy</a:t>
            </a:r>
            <a:r>
              <a:rPr lang="en-IE" sz="1600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?b . ?p2 </a:t>
            </a:r>
            <a:r>
              <a:rPr lang="en-IE" sz="1600" dirty="0" err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ex:writtenBy</a:t>
            </a:r>
            <a:r>
              <a:rPr lang="en-IE" sz="1600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?b .</a:t>
            </a:r>
          </a:p>
          <a:p>
            <a:pPr marL="0" indent="0">
              <a:buNone/>
            </a:pPr>
            <a:r>
              <a:rPr lang="en-IE" sz="1600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marL="0" indent="0">
              <a:buNone/>
            </a:pPr>
            <a:r>
              <a:rPr lang="en-I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 </a:t>
            </a:r>
            <a:r>
              <a:rPr lang="en-IE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GROUP BY</a:t>
            </a:r>
            <a:r>
              <a:rPr lang="en-I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?a </a:t>
            </a:r>
            <a:r>
              <a:rPr lang="en-IE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ORDER BY DESC</a:t>
            </a:r>
            <a:r>
              <a:rPr lang="en-I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(?c)</a:t>
            </a:r>
            <a:endParaRPr lang="en-IE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330099" y="6093296"/>
            <a:ext cx="8418365" cy="64633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Article </a:t>
            </a:r>
            <a:r>
              <a:rPr lang="en-IE" kern="0" dirty="0"/>
              <a:t>⊑</a:t>
            </a:r>
            <a:r>
              <a:rPr lang="en-IE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Paper</a:t>
            </a:r>
          </a:p>
          <a:p>
            <a:r>
              <a:rPr lang="en-IE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dblp:Article</a:t>
            </a:r>
            <a:r>
              <a:rPr lang="en-IE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IE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rdfs:subClassOf</a:t>
            </a:r>
            <a:r>
              <a:rPr lang="en-IE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IE" dirty="0" err="1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dblp:Paper</a:t>
            </a:r>
            <a:r>
              <a:rPr lang="en-IE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.</a:t>
            </a:r>
            <a:endParaRPr lang="en-IE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32040" y="2132856"/>
            <a:ext cx="3384376" cy="288032"/>
          </a:xfrm>
          <a:prstGeom prst="rect">
            <a:avLst/>
          </a:prstGeom>
          <a:solidFill>
            <a:schemeClr val="accent6">
              <a:lumMod val="75000"/>
              <a:alpha val="1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Oval 16"/>
          <p:cNvSpPr/>
          <p:nvPr/>
        </p:nvSpPr>
        <p:spPr>
          <a:xfrm>
            <a:off x="1740919" y="4006646"/>
            <a:ext cx="1971677" cy="504055"/>
          </a:xfrm>
          <a:prstGeom prst="ellipse">
            <a:avLst/>
          </a:prstGeom>
          <a:solidFill>
            <a:srgbClr val="EDF6F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dblp:Article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8" name="Straight Arrow Connector 17"/>
          <p:cNvCxnSpPr>
            <a:stCxn id="16" idx="7"/>
            <a:endCxn id="17" idx="4"/>
          </p:cNvCxnSpPr>
          <p:nvPr/>
        </p:nvCxnSpPr>
        <p:spPr>
          <a:xfrm flipV="1">
            <a:off x="2006082" y="4510701"/>
            <a:ext cx="720676" cy="482264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 bwMode="auto">
          <a:xfrm>
            <a:off x="2022514" y="4644111"/>
            <a:ext cx="616599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type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2278775" y="5216854"/>
            <a:ext cx="1069089" cy="0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3347864" y="4964826"/>
            <a:ext cx="1971677" cy="504055"/>
          </a:xfrm>
          <a:prstGeom prst="ellipse">
            <a:avLst/>
          </a:prstGeom>
          <a:solidFill>
            <a:srgbClr val="EDF6F9"/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b="1" dirty="0" err="1" smtClean="0">
                <a:solidFill>
                  <a:schemeClr val="accent6">
                    <a:lumMod val="75000"/>
                  </a:schemeClr>
                </a:solidFill>
                <a:latin typeface="cmss8" pitchFamily="34" charset="0"/>
              </a:rPr>
              <a:t>dblp:Paper</a:t>
            </a:r>
            <a:endParaRPr lang="en-IE" sz="1500" b="1" dirty="0" smtClean="0">
              <a:solidFill>
                <a:schemeClr val="accent6">
                  <a:lumMod val="75000"/>
                </a:schemeClr>
              </a:solidFill>
              <a:latin typeface="cmss8" pitchFamily="34" charset="0"/>
            </a:endParaRPr>
          </a:p>
        </p:txBody>
      </p:sp>
      <p:sp>
        <p:nvSpPr>
          <p:cNvPr id="33" name="TextBox 32"/>
          <p:cNvSpPr txBox="1"/>
          <p:nvPr/>
        </p:nvSpPr>
        <p:spPr bwMode="auto">
          <a:xfrm>
            <a:off x="2443233" y="5107264"/>
            <a:ext cx="616599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solidFill>
                  <a:schemeClr val="accent6">
                    <a:lumMod val="75000"/>
                  </a:schemeClr>
                </a:solidFill>
                <a:latin typeface="cmss8" pitchFamily="34" charset="0"/>
              </a:rPr>
              <a:t>type</a:t>
            </a:r>
          </a:p>
        </p:txBody>
      </p:sp>
      <p:sp>
        <p:nvSpPr>
          <p:cNvPr id="16" name="Oval 15"/>
          <p:cNvSpPr/>
          <p:nvPr/>
        </p:nvSpPr>
        <p:spPr>
          <a:xfrm>
            <a:off x="330099" y="4890660"/>
            <a:ext cx="1963536" cy="698580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gs:nSPARQL</a:t>
            </a:r>
            <a:endParaRPr lang="en-IE" sz="1500" b="1" dirty="0" smtClean="0">
              <a:solidFill>
                <a:schemeClr val="tx1"/>
              </a:solidFill>
              <a:latin typeface="cmss8" pitchFamily="34" charset="0"/>
            </a:endParaRPr>
          </a:p>
          <a:p>
            <a:pPr algn="ctr"/>
            <a:r>
              <a:rPr lang="en-IE" sz="1500" b="1" dirty="0" smtClean="0">
                <a:solidFill>
                  <a:schemeClr val="tx1"/>
                </a:solidFill>
                <a:latin typeface="cmss8" pitchFamily="34" charset="0"/>
              </a:rPr>
              <a:t>dblp:PerezAG10</a:t>
            </a:r>
          </a:p>
        </p:txBody>
      </p:sp>
    </p:spTree>
    <p:extLst>
      <p:ext uri="{BB962C8B-B14F-4D97-AF65-F5344CB8AC3E}">
        <p14:creationId xmlns:p14="http://schemas.microsoft.com/office/powerpoint/2010/main" val="176510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9" grpId="0" animBg="1"/>
      <p:bldP spid="17" grpId="0" animBg="1"/>
      <p:bldP spid="24" grpId="0" animBg="1"/>
      <p:bldP spid="32" grpId="0" animBg="1"/>
      <p:bldP spid="32" grpId="1" animBg="1"/>
      <p:bldP spid="33" grpId="0" animBg="1"/>
      <p:bldP spid="33" grpId="1" animBg="1"/>
      <p:bldP spid="16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A (Hypothetical) Integration Example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771800" y="90872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SELECT </a:t>
            </a:r>
            <a:r>
              <a:rPr lang="en-I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?a (</a:t>
            </a:r>
            <a:r>
              <a:rPr lang="en-IE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COUNT</a:t>
            </a:r>
            <a:r>
              <a:rPr lang="en-I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IE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DISTINCT ?</a:t>
            </a:r>
            <a:r>
              <a:rPr lang="en-I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p2)</a:t>
            </a:r>
            <a:r>
              <a:rPr lang="en-IE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AS </a:t>
            </a:r>
            <a:r>
              <a:rPr lang="en-I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?c)</a:t>
            </a:r>
          </a:p>
          <a:p>
            <a:pPr marL="0" indent="0">
              <a:buNone/>
            </a:pPr>
            <a:r>
              <a:rPr lang="en-IE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n-IE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NAMED </a:t>
            </a: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  <a:p>
            <a:pPr marL="0" indent="0">
              <a:buNone/>
            </a:pPr>
            <a:r>
              <a:rPr lang="en-IE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{</a:t>
            </a:r>
          </a:p>
          <a:p>
            <a:pPr marL="0" indent="0">
              <a:buNone/>
            </a:pP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IE" sz="1600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?p1 </a:t>
            </a:r>
            <a:r>
              <a:rPr lang="en-IE" sz="1600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ex:citedBy</a:t>
            </a:r>
            <a:r>
              <a:rPr lang="en-IE" sz="1600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?p2 .</a:t>
            </a:r>
          </a:p>
          <a:p>
            <a:pPr marL="0" indent="0">
              <a:buNone/>
            </a:pP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IE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GRAPH</a:t>
            </a:r>
            <a:r>
              <a:rPr lang="en-IE" sz="1600" dirty="0" smtClean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r>
              <a:rPr lang="en-IE" sz="1600" dirty="0" err="1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dblp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r>
              <a:rPr lang="en-IE" sz="1600" dirty="0" smtClean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?p1 a :Paper . ?p2 a :Paper </a:t>
            </a: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marL="0" indent="0">
              <a:buNone/>
            </a:pP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IE" sz="1600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?p1 </a:t>
            </a:r>
            <a:r>
              <a:rPr lang="en-IE" sz="1600" dirty="0" err="1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ex:writtenBy</a:t>
            </a:r>
            <a:r>
              <a:rPr lang="en-IE" sz="1600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?a . ?a </a:t>
            </a:r>
            <a:r>
              <a:rPr lang="en-IE" sz="1600" dirty="0" err="1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ex:basedIn</a:t>
            </a:r>
            <a:r>
              <a:rPr lang="en-IE" sz="1600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err="1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wiki:Chile</a:t>
            </a:r>
            <a:r>
              <a:rPr lang="en-IE" sz="1600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.</a:t>
            </a:r>
          </a:p>
          <a:p>
            <a:pPr marL="0" indent="0">
              <a:buNone/>
            </a:pPr>
            <a:r>
              <a:rPr lang="en-I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IE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NOT EXISTS </a:t>
            </a: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r>
              <a:rPr lang="en-IE" sz="1600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IE" sz="1600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?p1 </a:t>
            </a:r>
            <a:r>
              <a:rPr lang="en-IE" sz="1600" dirty="0" err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ex:writtenBy</a:t>
            </a:r>
            <a:r>
              <a:rPr lang="en-IE" sz="1600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?b . ?p2 </a:t>
            </a:r>
            <a:r>
              <a:rPr lang="en-IE" sz="1600" dirty="0" err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ex:writtenBy</a:t>
            </a:r>
            <a:r>
              <a:rPr lang="en-IE" sz="1600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?b .</a:t>
            </a:r>
          </a:p>
          <a:p>
            <a:pPr marL="0" indent="0">
              <a:buNone/>
            </a:pPr>
            <a:r>
              <a:rPr lang="en-IE" sz="1600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marL="0" indent="0">
              <a:buNone/>
            </a:pPr>
            <a:r>
              <a:rPr lang="en-I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 </a:t>
            </a:r>
            <a:r>
              <a:rPr lang="en-IE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GROUP BY</a:t>
            </a:r>
            <a:r>
              <a:rPr lang="en-I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?a </a:t>
            </a:r>
            <a:r>
              <a:rPr lang="en-IE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ORDER BY DESC</a:t>
            </a:r>
            <a:r>
              <a:rPr lang="en-I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(?c)</a:t>
            </a:r>
            <a:endParaRPr lang="en-IE" sz="1600" dirty="0"/>
          </a:p>
        </p:txBody>
      </p:sp>
      <p:sp>
        <p:nvSpPr>
          <p:cNvPr id="5" name="Rectangle 4"/>
          <p:cNvSpPr/>
          <p:nvPr/>
        </p:nvSpPr>
        <p:spPr>
          <a:xfrm>
            <a:off x="3419872" y="2996952"/>
            <a:ext cx="5400600" cy="288032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Oval 5"/>
          <p:cNvSpPr/>
          <p:nvPr/>
        </p:nvSpPr>
        <p:spPr>
          <a:xfrm>
            <a:off x="5848824" y="4917074"/>
            <a:ext cx="1963536" cy="698580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gs:nSPARQL</a:t>
            </a:r>
            <a:endParaRPr lang="en-IE" sz="1500" b="1" dirty="0" smtClean="0">
              <a:solidFill>
                <a:schemeClr val="tx1"/>
              </a:solidFill>
              <a:latin typeface="cmss8" pitchFamily="34" charset="0"/>
            </a:endParaRPr>
          </a:p>
          <a:p>
            <a:pPr algn="ctr"/>
            <a:r>
              <a:rPr lang="en-IE" sz="1500" b="1" dirty="0" smtClean="0">
                <a:solidFill>
                  <a:schemeClr val="tx1"/>
                </a:solidFill>
                <a:latin typeface="cmss8" pitchFamily="34" charset="0"/>
              </a:rPr>
              <a:t>dblp:PerezAG10</a:t>
            </a:r>
          </a:p>
        </p:txBody>
      </p:sp>
      <p:sp>
        <p:nvSpPr>
          <p:cNvPr id="7" name="Oval 6"/>
          <p:cNvSpPr/>
          <p:nvPr/>
        </p:nvSpPr>
        <p:spPr>
          <a:xfrm>
            <a:off x="967084" y="5014337"/>
            <a:ext cx="1963536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gs:SchemaMap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8" name="Straight Arrow Connector 7"/>
          <p:cNvCxnSpPr>
            <a:stCxn id="10" idx="5"/>
            <a:endCxn id="6" idx="1"/>
          </p:cNvCxnSpPr>
          <p:nvPr/>
        </p:nvCxnSpPr>
        <p:spPr>
          <a:xfrm>
            <a:off x="2643067" y="4435302"/>
            <a:ext cx="3493310" cy="584077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 bwMode="auto">
          <a:xfrm>
            <a:off x="3156797" y="4552472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author</a:t>
            </a:r>
          </a:p>
        </p:txBody>
      </p:sp>
      <p:sp>
        <p:nvSpPr>
          <p:cNvPr id="10" name="Oval 9"/>
          <p:cNvSpPr/>
          <p:nvPr/>
        </p:nvSpPr>
        <p:spPr>
          <a:xfrm>
            <a:off x="967084" y="4005064"/>
            <a:ext cx="1963536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gs:J_Pérez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1" name="Straight Arrow Connector 10"/>
          <p:cNvCxnSpPr>
            <a:stCxn id="10" idx="4"/>
            <a:endCxn id="7" idx="0"/>
          </p:cNvCxnSpPr>
          <p:nvPr/>
        </p:nvCxnSpPr>
        <p:spPr>
          <a:xfrm>
            <a:off x="1948852" y="4509119"/>
            <a:ext cx="0" cy="505218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965150" y="6093296"/>
            <a:ext cx="5466686" cy="64633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author ≡ </a:t>
            </a:r>
            <a:r>
              <a:rPr lang="en-IE" dirty="0" err="1" smtClean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writtenBy</a:t>
            </a:r>
            <a:r>
              <a:rPr lang="en-IE" kern="0" baseline="30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IE" kern="0" baseline="300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−</a:t>
            </a:r>
            <a:r>
              <a:rPr lang="en-IE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IE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ex:author</a:t>
            </a:r>
            <a:r>
              <a:rPr lang="en-IE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IE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owl:inverseOf</a:t>
            </a:r>
            <a:r>
              <a:rPr lang="en-IE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IE" dirty="0" err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ex:writtenBy</a:t>
            </a:r>
            <a:r>
              <a:rPr lang="en-IE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.</a:t>
            </a:r>
            <a:endParaRPr lang="en-IE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14" name="Straight Arrow Connector 13"/>
          <p:cNvCxnSpPr>
            <a:endCxn id="10" idx="6"/>
          </p:cNvCxnSpPr>
          <p:nvPr/>
        </p:nvCxnSpPr>
        <p:spPr>
          <a:xfrm flipH="1" flipV="1">
            <a:off x="2930620" y="4257092"/>
            <a:ext cx="3801620" cy="659982"/>
          </a:xfrm>
          <a:prstGeom prst="straightConnector1">
            <a:avLst/>
          </a:prstGeom>
          <a:ln w="1587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 bwMode="auto">
          <a:xfrm>
            <a:off x="4572000" y="4430867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solidFill>
                  <a:srgbClr val="FF0000"/>
                </a:solidFill>
                <a:latin typeface="cmss8" pitchFamily="34" charset="0"/>
              </a:rPr>
              <a:t>writtenBy</a:t>
            </a:r>
            <a:endParaRPr lang="en-IE" sz="1400" i="1" dirty="0" smtClean="0">
              <a:solidFill>
                <a:srgbClr val="FF0000"/>
              </a:solidFill>
              <a:latin typeface="cmss8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403648" y="4452822"/>
            <a:ext cx="0" cy="566557"/>
          </a:xfrm>
          <a:prstGeom prst="straightConnector1">
            <a:avLst/>
          </a:prstGeom>
          <a:ln w="1587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 bwMode="auto">
          <a:xfrm>
            <a:off x="1539740" y="4657815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author</a:t>
            </a:r>
          </a:p>
        </p:txBody>
      </p:sp>
      <p:sp>
        <p:nvSpPr>
          <p:cNvPr id="24" name="TextBox 23"/>
          <p:cNvSpPr txBox="1"/>
          <p:nvPr/>
        </p:nvSpPr>
        <p:spPr bwMode="auto">
          <a:xfrm>
            <a:off x="834579" y="4663606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solidFill>
                  <a:srgbClr val="FF0000"/>
                </a:solidFill>
                <a:latin typeface="cmss8" pitchFamily="34" charset="0"/>
              </a:rPr>
              <a:t>writtenBy</a:t>
            </a:r>
            <a:endParaRPr lang="en-IE" sz="1400" i="1" dirty="0" smtClean="0">
              <a:solidFill>
                <a:srgbClr val="FF0000"/>
              </a:solidFill>
              <a:latin typeface="cmss8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05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3" grpId="0" animBg="1"/>
      <p:bldP spid="13" grpId="1" animBg="1"/>
      <p:bldP spid="17" grpId="0" animBg="1"/>
      <p:bldP spid="17" grpId="1" animBg="1"/>
      <p:bldP spid="12" grpId="0" animBg="1"/>
      <p:bldP spid="24" grpId="0" animBg="1"/>
      <p:bldP spid="24" grpId="1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A (Hypothetical) Integration Example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771800" y="90872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SELECT </a:t>
            </a:r>
            <a:r>
              <a:rPr lang="en-I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?a (</a:t>
            </a:r>
            <a:r>
              <a:rPr lang="en-IE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COUNT</a:t>
            </a:r>
            <a:r>
              <a:rPr lang="en-I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IE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DISTINCT ?</a:t>
            </a:r>
            <a:r>
              <a:rPr lang="en-I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p2)</a:t>
            </a:r>
            <a:r>
              <a:rPr lang="en-IE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AS </a:t>
            </a:r>
            <a:r>
              <a:rPr lang="en-I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?c)</a:t>
            </a:r>
          </a:p>
          <a:p>
            <a:pPr marL="0" indent="0">
              <a:buNone/>
            </a:pPr>
            <a:r>
              <a:rPr lang="en-IE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n-IE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NAMED </a:t>
            </a: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  <a:p>
            <a:pPr marL="0" indent="0">
              <a:buNone/>
            </a:pPr>
            <a:r>
              <a:rPr lang="en-IE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{</a:t>
            </a:r>
          </a:p>
          <a:p>
            <a:pPr marL="0" indent="0">
              <a:buNone/>
            </a:pP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IE" sz="1600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?p1 </a:t>
            </a:r>
            <a:r>
              <a:rPr lang="en-IE" sz="1600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ex:citedBy</a:t>
            </a:r>
            <a:r>
              <a:rPr lang="en-IE" sz="1600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?p2 .</a:t>
            </a:r>
          </a:p>
          <a:p>
            <a:pPr marL="0" indent="0">
              <a:buNone/>
            </a:pP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IE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GRAPH</a:t>
            </a:r>
            <a:r>
              <a:rPr lang="en-IE" sz="1600" dirty="0" smtClean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r>
              <a:rPr lang="en-IE" sz="1600" dirty="0" err="1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dblp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r>
              <a:rPr lang="en-IE" sz="1600" dirty="0" smtClean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?p1 a :Paper . ?p2 a :Paper </a:t>
            </a: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marL="0" indent="0">
              <a:buNone/>
            </a:pP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IE" sz="1600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?p1 </a:t>
            </a:r>
            <a:r>
              <a:rPr lang="en-IE" sz="1600" dirty="0" err="1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ex:writtenBy</a:t>
            </a:r>
            <a:r>
              <a:rPr lang="en-IE" sz="1600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?a . ?a </a:t>
            </a:r>
            <a:r>
              <a:rPr lang="en-IE" sz="1600" dirty="0" err="1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ex:basedIn</a:t>
            </a:r>
            <a:r>
              <a:rPr lang="en-IE" sz="1600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err="1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wiki:Chile</a:t>
            </a:r>
            <a:r>
              <a:rPr lang="en-IE" sz="1600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.</a:t>
            </a:r>
          </a:p>
          <a:p>
            <a:pPr marL="0" indent="0">
              <a:buNone/>
            </a:pPr>
            <a:r>
              <a:rPr lang="en-I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IE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NOT EXISTS </a:t>
            </a: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r>
              <a:rPr lang="en-IE" sz="1600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IE" sz="1600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?p1 </a:t>
            </a:r>
            <a:r>
              <a:rPr lang="en-IE" sz="1600" dirty="0" err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ex:writtenBy</a:t>
            </a:r>
            <a:r>
              <a:rPr lang="en-IE" sz="1600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?b . ?p2 </a:t>
            </a:r>
            <a:r>
              <a:rPr lang="en-IE" sz="1600" dirty="0" err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ex:writtenBy</a:t>
            </a:r>
            <a:r>
              <a:rPr lang="en-IE" sz="1600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?b .</a:t>
            </a:r>
          </a:p>
          <a:p>
            <a:pPr marL="0" indent="0">
              <a:buNone/>
            </a:pPr>
            <a:r>
              <a:rPr lang="en-IE" sz="1600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marL="0" indent="0">
              <a:buNone/>
            </a:pPr>
            <a:r>
              <a:rPr lang="en-I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 </a:t>
            </a:r>
            <a:r>
              <a:rPr lang="en-IE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GROUP BY</a:t>
            </a:r>
            <a:r>
              <a:rPr lang="en-I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?a </a:t>
            </a:r>
            <a:r>
              <a:rPr lang="en-IE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ORDER BY DESC</a:t>
            </a:r>
            <a:r>
              <a:rPr lang="en-I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(?c)</a:t>
            </a:r>
            <a:endParaRPr lang="en-IE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330099" y="6093296"/>
            <a:ext cx="8418365" cy="64633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affiliation </a:t>
            </a:r>
            <a:r>
              <a:rPr lang="en-IE" dirty="0" smtClean="0"/>
              <a:t>○ </a:t>
            </a:r>
            <a:r>
              <a:rPr lang="en-IE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country </a:t>
            </a:r>
            <a:r>
              <a:rPr lang="en-IE" kern="0" dirty="0"/>
              <a:t>⊑</a:t>
            </a:r>
            <a:r>
              <a:rPr lang="en-IE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IE" dirty="0" err="1">
                <a:solidFill>
                  <a:srgbClr val="0070C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basedIn</a:t>
            </a:r>
            <a:r>
              <a:rPr lang="en-IE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endParaRPr lang="en-IE" dirty="0" smtClean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r>
              <a:rPr lang="en-IE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ex:basedIn</a:t>
            </a:r>
            <a:r>
              <a:rPr lang="en-IE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IE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owl:propertyChainAxiom</a:t>
            </a:r>
            <a:r>
              <a:rPr lang="en-IE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 </a:t>
            </a:r>
            <a:r>
              <a:rPr lang="en-IE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ex:affilition</a:t>
            </a:r>
            <a:r>
              <a:rPr lang="en-IE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IE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ex:country</a:t>
            </a:r>
            <a:r>
              <a:rPr lang="en-IE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n-IE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03848" y="2420888"/>
            <a:ext cx="5856440" cy="288032"/>
          </a:xfrm>
          <a:prstGeom prst="rect">
            <a:avLst/>
          </a:prstGeom>
          <a:solidFill>
            <a:srgbClr val="0070C0">
              <a:alpha val="1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20" name="Straight Arrow Connector 19"/>
          <p:cNvCxnSpPr>
            <a:stCxn id="27" idx="7"/>
            <a:endCxn id="22" idx="4"/>
          </p:cNvCxnSpPr>
          <p:nvPr/>
        </p:nvCxnSpPr>
        <p:spPr>
          <a:xfrm flipV="1">
            <a:off x="2374682" y="4884068"/>
            <a:ext cx="952682" cy="412112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 bwMode="auto">
          <a:xfrm>
            <a:off x="2480485" y="4984008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country</a:t>
            </a:r>
          </a:p>
        </p:txBody>
      </p:sp>
      <p:sp>
        <p:nvSpPr>
          <p:cNvPr id="22" name="Oval 21"/>
          <p:cNvSpPr/>
          <p:nvPr/>
        </p:nvSpPr>
        <p:spPr>
          <a:xfrm>
            <a:off x="2341525" y="4380013"/>
            <a:ext cx="1971677" cy="504055"/>
          </a:xfrm>
          <a:prstGeom prst="ellipse">
            <a:avLst/>
          </a:prstGeom>
          <a:solidFill>
            <a:srgbClr val="D8EE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wiki:Chile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23" name="Straight Arrow Connector 22"/>
          <p:cNvCxnSpPr>
            <a:stCxn id="26" idx="4"/>
            <a:endCxn id="27" idx="0"/>
          </p:cNvCxnSpPr>
          <p:nvPr/>
        </p:nvCxnSpPr>
        <p:spPr>
          <a:xfrm>
            <a:off x="1079232" y="4287891"/>
            <a:ext cx="601235" cy="918386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 bwMode="auto">
          <a:xfrm>
            <a:off x="1022292" y="4593944"/>
            <a:ext cx="780266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affiliation</a:t>
            </a:r>
          </a:p>
        </p:txBody>
      </p:sp>
      <p:sp>
        <p:nvSpPr>
          <p:cNvPr id="26" name="Oval 25"/>
          <p:cNvSpPr/>
          <p:nvPr/>
        </p:nvSpPr>
        <p:spPr>
          <a:xfrm>
            <a:off x="97464" y="3388924"/>
            <a:ext cx="1963536" cy="898967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gs:M_Arenas</a:t>
            </a:r>
            <a:endParaRPr lang="en-IE" sz="1500" b="1" dirty="0" smtClean="0">
              <a:solidFill>
                <a:schemeClr val="tx1"/>
              </a:solidFill>
              <a:latin typeface="cmss8" pitchFamily="34" charset="0"/>
            </a:endParaRPr>
          </a:p>
          <a:p>
            <a:pPr algn="ctr"/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mas:Arenas</a:t>
            </a:r>
            <a:r>
              <a:rPr lang="en-IE" sz="1500" b="1" dirty="0" smtClean="0">
                <a:solidFill>
                  <a:schemeClr val="tx1"/>
                </a:solidFill>
                <a:latin typeface="cmss8" pitchFamily="34" charset="0"/>
              </a:rPr>
              <a:t>,_M</a:t>
            </a:r>
          </a:p>
          <a:p>
            <a:pPr algn="ctr"/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dblp:ArenasM</a:t>
            </a:r>
            <a:endParaRPr lang="en-IE" sz="1500" b="1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98699" y="5206277"/>
            <a:ext cx="1963536" cy="613896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mas:PUC</a:t>
            </a:r>
            <a:endParaRPr lang="en-IE" sz="1500" b="1" dirty="0" smtClean="0">
              <a:solidFill>
                <a:schemeClr val="tx1"/>
              </a:solidFill>
              <a:latin typeface="cmss8" pitchFamily="34" charset="0"/>
            </a:endParaRPr>
          </a:p>
          <a:p>
            <a:pPr algn="ctr"/>
            <a:r>
              <a:rPr lang="en-IE" sz="1500" b="1" dirty="0" err="1">
                <a:solidFill>
                  <a:schemeClr val="tx1"/>
                </a:solidFill>
                <a:latin typeface="cmss8" pitchFamily="34" charset="0"/>
              </a:rPr>
              <a:t>w</a:t>
            </a:r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iki:PCUC</a:t>
            </a:r>
            <a:endParaRPr lang="en-IE" sz="1500" b="1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343755" y="2010340"/>
            <a:ext cx="1963536" cy="698580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gs:nSPARQL</a:t>
            </a:r>
            <a:endParaRPr lang="en-IE" sz="1500" b="1" dirty="0" smtClean="0">
              <a:solidFill>
                <a:schemeClr val="tx1"/>
              </a:solidFill>
              <a:latin typeface="cmss8" pitchFamily="34" charset="0"/>
            </a:endParaRPr>
          </a:p>
          <a:p>
            <a:pPr algn="ctr"/>
            <a:r>
              <a:rPr lang="en-IE" sz="1500" b="1" dirty="0" smtClean="0">
                <a:solidFill>
                  <a:schemeClr val="tx1"/>
                </a:solidFill>
                <a:latin typeface="cmss8" pitchFamily="34" charset="0"/>
              </a:rPr>
              <a:t>dblp:PerezAG10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1094910" y="2708920"/>
            <a:ext cx="462414" cy="649886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 bwMode="auto">
          <a:xfrm>
            <a:off x="904075" y="2913156"/>
            <a:ext cx="842896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writtenBy</a:t>
            </a:r>
            <a:endParaRPr lang="en-IE" sz="1400" i="1" dirty="0" smtClean="0">
              <a:latin typeface="cmss8" pitchFamily="34" charset="0"/>
            </a:endParaRPr>
          </a:p>
        </p:txBody>
      </p:sp>
      <p:cxnSp>
        <p:nvCxnSpPr>
          <p:cNvPr id="31" name="Straight Arrow Connector 30"/>
          <p:cNvCxnSpPr>
            <a:stCxn id="26" idx="6"/>
            <a:endCxn id="22" idx="0"/>
          </p:cNvCxnSpPr>
          <p:nvPr/>
        </p:nvCxnSpPr>
        <p:spPr>
          <a:xfrm>
            <a:off x="2061000" y="3838408"/>
            <a:ext cx="1266364" cy="541605"/>
          </a:xfrm>
          <a:prstGeom prst="straightConnector1">
            <a:avLst/>
          </a:prstGeom>
          <a:ln w="15875">
            <a:solidFill>
              <a:srgbClr val="0070C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 bwMode="auto">
          <a:xfrm>
            <a:off x="2347081" y="3998075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solidFill>
                  <a:srgbClr val="0070C0"/>
                </a:solidFill>
                <a:latin typeface="cmss8" pitchFamily="34" charset="0"/>
              </a:rPr>
              <a:t>basedIn</a:t>
            </a:r>
            <a:endParaRPr lang="en-IE" sz="1400" i="1" dirty="0" smtClean="0">
              <a:solidFill>
                <a:srgbClr val="0070C0"/>
              </a:solidFill>
              <a:latin typeface="cmss8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01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9" grpId="0" animBg="1"/>
      <p:bldP spid="21" grpId="0" animBg="1"/>
      <p:bldP spid="22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2" grpId="0" animBg="1"/>
      <p:bldP spid="32" grpId="1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A (Hypothetical) Integration Example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825044"/>
            <a:ext cx="4435013" cy="27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771800" y="90872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SELECT </a:t>
            </a:r>
            <a:r>
              <a:rPr lang="en-I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?a (</a:t>
            </a:r>
            <a:r>
              <a:rPr lang="en-IE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COUNT</a:t>
            </a:r>
            <a:r>
              <a:rPr lang="en-I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IE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DISTINCT ?</a:t>
            </a:r>
            <a:r>
              <a:rPr lang="en-I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p2)</a:t>
            </a:r>
            <a:r>
              <a:rPr lang="en-IE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AS </a:t>
            </a:r>
            <a:r>
              <a:rPr lang="en-I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?c)</a:t>
            </a:r>
          </a:p>
          <a:p>
            <a:pPr marL="0" indent="0">
              <a:buNone/>
            </a:pPr>
            <a:r>
              <a:rPr lang="en-IE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n-IE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NAMED </a:t>
            </a: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  <a:p>
            <a:pPr marL="0" indent="0">
              <a:buNone/>
            </a:pPr>
            <a:r>
              <a:rPr lang="en-IE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{</a:t>
            </a:r>
          </a:p>
          <a:p>
            <a:pPr marL="0" indent="0">
              <a:buNone/>
            </a:pP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IE" sz="1600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?p1 </a:t>
            </a:r>
            <a:r>
              <a:rPr lang="en-IE" sz="1600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ex:citedBy</a:t>
            </a:r>
            <a:r>
              <a:rPr lang="en-IE" sz="1600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?p2 .</a:t>
            </a:r>
          </a:p>
          <a:p>
            <a:pPr marL="0" indent="0">
              <a:buNone/>
            </a:pP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IE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GRAPH</a:t>
            </a:r>
            <a:r>
              <a:rPr lang="en-IE" sz="1600" dirty="0" smtClean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r>
              <a:rPr lang="en-IE" sz="1600" dirty="0" err="1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dblp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r>
              <a:rPr lang="en-IE" sz="1600" dirty="0" smtClean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?p1 a :Paper . ?p2 a :Paper </a:t>
            </a: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marL="0" indent="0">
              <a:buNone/>
            </a:pP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IE" sz="1600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?p1 </a:t>
            </a:r>
            <a:r>
              <a:rPr lang="en-IE" sz="1600" dirty="0" err="1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ex:writtenBy</a:t>
            </a:r>
            <a:r>
              <a:rPr lang="en-IE" sz="1600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?a . ?a </a:t>
            </a:r>
            <a:r>
              <a:rPr lang="en-IE" sz="1600" dirty="0" err="1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ex:basedIn</a:t>
            </a:r>
            <a:r>
              <a:rPr lang="en-IE" sz="1600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err="1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wiki:Chile</a:t>
            </a:r>
            <a:r>
              <a:rPr lang="en-IE" sz="1600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.</a:t>
            </a:r>
          </a:p>
          <a:p>
            <a:pPr marL="0" indent="0">
              <a:buNone/>
            </a:pPr>
            <a:r>
              <a:rPr lang="en-I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IE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NOT EXISTS </a:t>
            </a: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r>
              <a:rPr lang="en-IE" sz="1600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IE" sz="1600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?p1 </a:t>
            </a:r>
            <a:r>
              <a:rPr lang="en-IE" sz="1600" dirty="0" err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ex:writtenBy</a:t>
            </a:r>
            <a:r>
              <a:rPr lang="en-IE" sz="1600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?b . ?p2 </a:t>
            </a:r>
            <a:r>
              <a:rPr lang="en-IE" sz="1600" dirty="0" err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ex:writtenBy</a:t>
            </a:r>
            <a:r>
              <a:rPr lang="en-IE" sz="1600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?b .</a:t>
            </a:r>
          </a:p>
          <a:p>
            <a:pPr marL="0" indent="0">
              <a:buNone/>
            </a:pPr>
            <a:r>
              <a:rPr lang="en-IE" sz="1600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IE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marL="0" indent="0">
              <a:buNone/>
            </a:pPr>
            <a:r>
              <a:rPr lang="en-I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 </a:t>
            </a:r>
            <a:r>
              <a:rPr lang="en-IE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GROUP BY</a:t>
            </a:r>
            <a:r>
              <a:rPr lang="en-I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?a </a:t>
            </a:r>
            <a:r>
              <a:rPr lang="en-IE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ORDER BY DESC</a:t>
            </a:r>
            <a:r>
              <a:rPr lang="en-I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(?c)</a:t>
            </a:r>
            <a:endParaRPr lang="en-IE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148064" y="5322522"/>
            <a:ext cx="3672408" cy="92333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dirty="0">
                <a:latin typeface="Century Gothic" panose="020B0502020202020204" pitchFamily="34" charset="0"/>
                <a:cs typeface="Times New Roman" panose="02020603050405020304" pitchFamily="18" charset="0"/>
              </a:rPr>
              <a:t>Article </a:t>
            </a:r>
            <a:r>
              <a:rPr lang="en-IE" kern="0" dirty="0"/>
              <a:t>⊑</a:t>
            </a:r>
            <a:r>
              <a:rPr lang="en-IE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Paper</a:t>
            </a:r>
            <a:endParaRPr lang="en-IE" dirty="0" smtClean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r>
              <a:rPr lang="en-IE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author ≡ </a:t>
            </a:r>
            <a:r>
              <a:rPr lang="en-IE" dirty="0" err="1" smtClean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writtenBy</a:t>
            </a:r>
            <a:r>
              <a:rPr lang="en-IE" kern="0" baseline="30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IE" kern="0" baseline="300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−</a:t>
            </a:r>
          </a:p>
          <a:p>
            <a:r>
              <a:rPr lang="en-IE" dirty="0">
                <a:latin typeface="Century Gothic" panose="020B0502020202020204" pitchFamily="34" charset="0"/>
                <a:cs typeface="Times New Roman" panose="02020603050405020304" pitchFamily="18" charset="0"/>
              </a:rPr>
              <a:t>affiliation </a:t>
            </a:r>
            <a:r>
              <a:rPr lang="en-IE" dirty="0"/>
              <a:t>○ </a:t>
            </a:r>
            <a:r>
              <a:rPr lang="en-IE" dirty="0">
                <a:latin typeface="Century Gothic" panose="020B0502020202020204" pitchFamily="34" charset="0"/>
                <a:cs typeface="Times New Roman" panose="02020603050405020304" pitchFamily="18" charset="0"/>
              </a:rPr>
              <a:t>country </a:t>
            </a:r>
            <a:r>
              <a:rPr lang="en-IE" kern="0" dirty="0"/>
              <a:t>⊑</a:t>
            </a:r>
            <a:r>
              <a:rPr lang="en-IE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IE" dirty="0" err="1">
                <a:solidFill>
                  <a:srgbClr val="0070C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basedIn</a:t>
            </a:r>
            <a:r>
              <a:rPr lang="en-IE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7740">
            <a:off x="305320" y="3251417"/>
            <a:ext cx="809164" cy="88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t0.gstatic.com/images?q=tbn:ANd9GcQzRkuS5FbWozfWvEDglQl7LpKwDifgAAicvmYyGyBTMCgsbaZ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371" y="1143000"/>
            <a:ext cx="1428750" cy="97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t0.gstatic.com/images?q=tbn:ANd9GcRDdhmXsnpUXZHtR50_d-cNzbT6UEfZGpHHYnJoMymQq1Bi8r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822" y="4227071"/>
            <a:ext cx="628650" cy="100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netanimations.net/large%20gear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043" y="1945392"/>
            <a:ext cx="327660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30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charRg st="253" end="28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0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Not clear yet how to do this!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r>
              <a:rPr lang="en-IE" dirty="0" smtClean="0"/>
              <a:t>Not clear how to do reasoning on the Web!</a:t>
            </a:r>
            <a:endParaRPr lang="en-IE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7740">
            <a:off x="305320" y="3251417"/>
            <a:ext cx="809164" cy="88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t0.gstatic.com/images?q=tbn:ANd9GcQzRkuS5FbWozfWvEDglQl7LpKwDifgAAicvmYyGyBTMCgsbaZ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371" y="1143000"/>
            <a:ext cx="1428750" cy="97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t0.gstatic.com/images?q=tbn:ANd9GcRDdhmXsnpUXZHtR50_d-cNzbT6UEfZGpHHYnJoMymQq1Bi8r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822" y="4227071"/>
            <a:ext cx="628650" cy="100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netanimations.net/large%20gears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043" y="1945392"/>
            <a:ext cx="327660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56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34" y="1313086"/>
            <a:ext cx="4004130" cy="247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54066"/>
            <a:ext cx="3923958" cy="2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008" y="4164451"/>
            <a:ext cx="4085741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008" y="1197962"/>
            <a:ext cx="4076195" cy="2678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2652">
            <a:off x="2091802" y="5149773"/>
            <a:ext cx="809164" cy="88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7740">
            <a:off x="2321545" y="2359747"/>
            <a:ext cx="809164" cy="88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7834">
            <a:off x="6516215" y="906867"/>
            <a:ext cx="809164" cy="88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48599">
            <a:off x="6925702" y="4410421"/>
            <a:ext cx="809164" cy="88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http://i.imgur.com/hCzfVk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34" y="839598"/>
            <a:ext cx="28575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.imgur.com/hCzfVk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34" y="3962400"/>
            <a:ext cx="28575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341" y="1034705"/>
            <a:ext cx="2197759" cy="2531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851" y="3529201"/>
            <a:ext cx="2303509" cy="2653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Side Note: Fact </a:t>
            </a:r>
            <a:r>
              <a:rPr lang="en-IE" dirty="0" smtClean="0"/>
              <a:t>or Fiction?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56856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BIG CATCH NUMBER 2:</a:t>
            </a:r>
            <a:br>
              <a:rPr lang="en-IE" dirty="0" smtClean="0"/>
            </a:br>
            <a:r>
              <a:rPr lang="en-IE" dirty="0" smtClean="0"/>
              <a:t>DATA ACCESS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1526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Access Methods</a:t>
            </a:r>
            <a:endParaRPr lang="en-IE" dirty="0"/>
          </a:p>
        </p:txBody>
      </p:sp>
      <p:pic>
        <p:nvPicPr>
          <p:cNvPr id="3074" name="Picture 2" descr="http://creationwiki.org/pool/images/0/0f/Pers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547359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Client has a request/query </a:t>
            </a:r>
            <a:r>
              <a:rPr lang="en-IE" i="1" dirty="0" smtClean="0"/>
              <a:t>Q</a:t>
            </a:r>
          </a:p>
          <a:p>
            <a:r>
              <a:rPr lang="en-IE" dirty="0" smtClean="0"/>
              <a:t>Server has a dataset </a:t>
            </a:r>
            <a:r>
              <a:rPr lang="en-IE" i="1" dirty="0" smtClean="0"/>
              <a:t>D</a:t>
            </a:r>
          </a:p>
          <a:p>
            <a:r>
              <a:rPr lang="en-IE" dirty="0" smtClean="0"/>
              <a:t>Client issues </a:t>
            </a:r>
            <a:r>
              <a:rPr lang="en-IE" i="1" dirty="0" smtClean="0"/>
              <a:t>Q</a:t>
            </a:r>
            <a:r>
              <a:rPr lang="en-IE" dirty="0" smtClean="0"/>
              <a:t> to server</a:t>
            </a:r>
          </a:p>
          <a:p>
            <a:r>
              <a:rPr lang="en-IE" dirty="0" smtClean="0"/>
              <a:t>Server computes and returns response </a:t>
            </a:r>
            <a:r>
              <a:rPr lang="en-IE" i="1" dirty="0" smtClean="0"/>
              <a:t>Q</a:t>
            </a:r>
            <a:r>
              <a:rPr lang="en-IE" dirty="0" smtClean="0"/>
              <a:t>(</a:t>
            </a:r>
            <a:r>
              <a:rPr lang="en-IE" i="1" dirty="0" smtClean="0"/>
              <a:t>D</a:t>
            </a:r>
            <a:r>
              <a:rPr lang="en-IE" dirty="0" smtClean="0"/>
              <a:t>) </a:t>
            </a:r>
          </a:p>
          <a:p>
            <a:endParaRPr lang="en-IE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683" y="5455920"/>
            <a:ext cx="1104900" cy="1325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1066800" y="4343400"/>
            <a:ext cx="1447800" cy="1112520"/>
          </a:xfrm>
          <a:prstGeom prst="cloudCallout">
            <a:avLst>
              <a:gd name="adj1" fmla="val -29420"/>
              <a:gd name="adj2" fmla="val 700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i="1" dirty="0">
              <a:solidFill>
                <a:schemeClr val="tx1"/>
              </a:solidFill>
            </a:endParaRPr>
          </a:p>
        </p:txBody>
      </p:sp>
      <p:sp>
        <p:nvSpPr>
          <p:cNvPr id="10" name="Rectangular Callout 9"/>
          <p:cNvSpPr/>
          <p:nvPr/>
        </p:nvSpPr>
        <p:spPr>
          <a:xfrm>
            <a:off x="6858000" y="4343400"/>
            <a:ext cx="1219200" cy="990600"/>
          </a:xfrm>
          <a:prstGeom prst="wedgeRectCallout">
            <a:avLst>
              <a:gd name="adj1" fmla="val 49657"/>
              <a:gd name="adj2" fmla="val 67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3200" i="1" dirty="0" smtClean="0">
                <a:solidFill>
                  <a:schemeClr val="tx1"/>
                </a:solidFill>
              </a:rPr>
              <a:t>D</a:t>
            </a:r>
            <a:endParaRPr lang="en-IE" sz="3200" i="1" dirty="0">
              <a:solidFill>
                <a:schemeClr val="tx1"/>
              </a:solidFill>
            </a:endParaRPr>
          </a:p>
        </p:txBody>
      </p:sp>
      <p:sp>
        <p:nvSpPr>
          <p:cNvPr id="11" name="Left-Right Arrow 10"/>
          <p:cNvSpPr/>
          <p:nvPr/>
        </p:nvSpPr>
        <p:spPr>
          <a:xfrm>
            <a:off x="1600200" y="5791200"/>
            <a:ext cx="5867400" cy="685800"/>
          </a:xfrm>
          <a:prstGeom prst="leftRightArrow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 smtClean="0">
                <a:solidFill>
                  <a:schemeClr val="bg1">
                    <a:lumMod val="50000"/>
                  </a:schemeClr>
                </a:solidFill>
              </a:rPr>
              <a:t>HTTP</a:t>
            </a:r>
            <a:endParaRPr lang="en-IE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0" y="4546312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i="1" dirty="0" smtClean="0"/>
              <a:t>Q</a:t>
            </a:r>
            <a:endParaRPr lang="en-IE" sz="32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6019800" y="6273328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i="1" dirty="0" smtClean="0"/>
              <a:t>Q</a:t>
            </a:r>
            <a:r>
              <a:rPr lang="en-IE" sz="3200" dirty="0" smtClean="0"/>
              <a:t>(D)</a:t>
            </a:r>
            <a:endParaRPr lang="en-IE" sz="3200" dirty="0"/>
          </a:p>
        </p:txBody>
      </p:sp>
      <p:pic>
        <p:nvPicPr>
          <p:cNvPr id="18" name="Picture 2" descr="http://www.netanimations.net/large%20gears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560" y="5006339"/>
            <a:ext cx="661086" cy="65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09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8.88889E-6 L 0.04775 0.13495 L 0.55122 0.13495 " pathEditMode="relative" ptsTypes="AAA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73913E-6 L -0.45416 -0.0018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2" grpId="1"/>
      <p:bldP spid="17" grpId="0"/>
      <p:bldP spid="17" grpId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1956465"/>
            <a:ext cx="9966214" cy="3349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Access Methods</a:t>
            </a:r>
            <a:endParaRPr lang="en-IE" dirty="0"/>
          </a:p>
        </p:txBody>
      </p:sp>
      <p:pic>
        <p:nvPicPr>
          <p:cNvPr id="4" name="Picture 2" descr="http://creationwiki.org/pool/images/0/0f/Pers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970021"/>
            <a:ext cx="842211" cy="84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4002505" y="3352800"/>
            <a:ext cx="1066800" cy="617221"/>
          </a:xfrm>
          <a:prstGeom prst="cloudCallout">
            <a:avLst>
              <a:gd name="adj1" fmla="val -29420"/>
              <a:gd name="adj2" fmla="val 700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i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31105" y="3461355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i="1" dirty="0" smtClean="0">
                <a:solidFill>
                  <a:srgbClr val="0070C0"/>
                </a:solidFill>
              </a:rPr>
              <a:t>Q</a:t>
            </a:r>
            <a:endParaRPr lang="en-IE" sz="2000" b="1" i="1" dirty="0">
              <a:solidFill>
                <a:srgbClr val="0070C0"/>
              </a:solidFill>
            </a:endParaRPr>
          </a:p>
        </p:txBody>
      </p:sp>
      <p:pic>
        <p:nvPicPr>
          <p:cNvPr id="10" name="Picture 2" descr="http://creationwiki.org/pool/images/0/0f/Pers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495" y="1977188"/>
            <a:ext cx="842211" cy="84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4800600" y="1359967"/>
            <a:ext cx="1066800" cy="617221"/>
          </a:xfrm>
          <a:prstGeom prst="cloudCallout">
            <a:avLst>
              <a:gd name="adj1" fmla="val -29420"/>
              <a:gd name="adj2" fmla="val 700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i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9200" y="1468522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i="1" dirty="0" smtClean="0">
                <a:solidFill>
                  <a:srgbClr val="FF0000"/>
                </a:solidFill>
              </a:rPr>
              <a:t>Q</a:t>
            </a:r>
            <a:endParaRPr lang="en-IE" sz="2000" b="1" i="1" dirty="0">
              <a:solidFill>
                <a:srgbClr val="FF0000"/>
              </a:solidFill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963" y="2212657"/>
            <a:ext cx="759619" cy="91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ular Callout 13"/>
          <p:cNvSpPr/>
          <p:nvPr/>
        </p:nvSpPr>
        <p:spPr>
          <a:xfrm>
            <a:off x="3200400" y="1717722"/>
            <a:ext cx="838200" cy="541021"/>
          </a:xfrm>
          <a:prstGeom prst="wedgeRectCallout">
            <a:avLst>
              <a:gd name="adj1" fmla="val 49657"/>
              <a:gd name="adj2" fmla="val 67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i="1" dirty="0" smtClean="0">
                <a:solidFill>
                  <a:srgbClr val="0070C0"/>
                </a:solidFill>
              </a:rPr>
              <a:t>D</a:t>
            </a:r>
            <a:endParaRPr lang="en-IE" sz="2000" b="1" i="1" dirty="0">
              <a:solidFill>
                <a:srgbClr val="0070C0"/>
              </a:solidFill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763" y="2060257"/>
            <a:ext cx="759619" cy="91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ular Callout 15"/>
          <p:cNvSpPr/>
          <p:nvPr/>
        </p:nvSpPr>
        <p:spPr>
          <a:xfrm>
            <a:off x="1600200" y="1565322"/>
            <a:ext cx="838200" cy="541021"/>
          </a:xfrm>
          <a:prstGeom prst="wedgeRectCallout">
            <a:avLst>
              <a:gd name="adj1" fmla="val 49657"/>
              <a:gd name="adj2" fmla="val 67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i="1" dirty="0" smtClean="0">
                <a:solidFill>
                  <a:srgbClr val="00B050"/>
                </a:solidFill>
              </a:rPr>
              <a:t>D</a:t>
            </a:r>
            <a:endParaRPr lang="en-IE" sz="2000" b="1" i="1" dirty="0">
              <a:solidFill>
                <a:srgbClr val="00B050"/>
              </a:solidFill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963" y="2669857"/>
            <a:ext cx="759619" cy="91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ular Callout 17"/>
          <p:cNvSpPr/>
          <p:nvPr/>
        </p:nvSpPr>
        <p:spPr>
          <a:xfrm>
            <a:off x="7010400" y="2174922"/>
            <a:ext cx="838200" cy="541021"/>
          </a:xfrm>
          <a:prstGeom prst="wedgeRectCallout">
            <a:avLst>
              <a:gd name="adj1" fmla="val 49657"/>
              <a:gd name="adj2" fmla="val 67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i="1" dirty="0" smtClean="0">
                <a:solidFill>
                  <a:srgbClr val="FF0000"/>
                </a:solidFill>
              </a:rPr>
              <a:t>D</a:t>
            </a:r>
            <a:endParaRPr lang="en-IE" sz="2000" b="1" i="1" dirty="0">
              <a:solidFill>
                <a:srgbClr val="FF0000"/>
              </a:solidFill>
            </a:endParaRPr>
          </a:p>
        </p:txBody>
      </p:sp>
      <p:pic>
        <p:nvPicPr>
          <p:cNvPr id="7" name="Picture 2" descr="http://creationwiki.org/pool/images/0/0f/Pers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695" y="3055621"/>
            <a:ext cx="842211" cy="84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971800" y="2438400"/>
            <a:ext cx="1066800" cy="617221"/>
          </a:xfrm>
          <a:prstGeom prst="cloudCallout">
            <a:avLst>
              <a:gd name="adj1" fmla="val -29420"/>
              <a:gd name="adj2" fmla="val 700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i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0400" y="2546955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i="1" dirty="0" smtClean="0">
                <a:solidFill>
                  <a:srgbClr val="7030A0"/>
                </a:solidFill>
              </a:rPr>
              <a:t>Q</a:t>
            </a:r>
            <a:endParaRPr lang="en-IE" sz="2000" b="1" i="1" dirty="0">
              <a:solidFill>
                <a:srgbClr val="7030A0"/>
              </a:solidFill>
            </a:endParaRPr>
          </a:p>
        </p:txBody>
      </p:sp>
      <p:sp>
        <p:nvSpPr>
          <p:cNvPr id="22" name="Content Placeholder 3"/>
          <p:cNvSpPr>
            <a:spLocks noGrp="1"/>
          </p:cNvSpPr>
          <p:nvPr>
            <p:ph idx="1"/>
          </p:nvPr>
        </p:nvSpPr>
        <p:spPr>
          <a:xfrm>
            <a:off x="457200" y="5181600"/>
            <a:ext cx="8229600" cy="1600200"/>
          </a:xfrm>
        </p:spPr>
        <p:txBody>
          <a:bodyPr>
            <a:noAutofit/>
          </a:bodyPr>
          <a:lstStyle/>
          <a:p>
            <a:r>
              <a:rPr lang="en-IE" sz="2800" dirty="0" smtClean="0"/>
              <a:t>Multiple clients / multiple servers (blurred)</a:t>
            </a:r>
          </a:p>
          <a:p>
            <a:r>
              <a:rPr lang="en-IE" sz="2800" dirty="0" smtClean="0"/>
              <a:t>Remote, decentralised, uncoordinated</a:t>
            </a:r>
          </a:p>
          <a:p>
            <a:r>
              <a:rPr lang="en-IE" sz="2800" dirty="0" smtClean="0"/>
              <a:t>Web scale</a:t>
            </a:r>
            <a:endParaRPr lang="en-IE" sz="2800" dirty="0"/>
          </a:p>
        </p:txBody>
      </p:sp>
      <p:sp>
        <p:nvSpPr>
          <p:cNvPr id="24" name="Cloud Callout 23"/>
          <p:cNvSpPr/>
          <p:nvPr/>
        </p:nvSpPr>
        <p:spPr>
          <a:xfrm>
            <a:off x="8036772" y="2051207"/>
            <a:ext cx="1066800" cy="617221"/>
          </a:xfrm>
          <a:prstGeom prst="cloudCallout">
            <a:avLst>
              <a:gd name="adj1" fmla="val -29420"/>
              <a:gd name="adj2" fmla="val 700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i="1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265372" y="2159762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i="1" dirty="0" smtClean="0">
                <a:solidFill>
                  <a:srgbClr val="0070C0"/>
                </a:solidFill>
              </a:rPr>
              <a:t>Q</a:t>
            </a:r>
            <a:endParaRPr lang="en-IE" sz="2000" b="1" i="1" dirty="0">
              <a:solidFill>
                <a:srgbClr val="0070C0"/>
              </a:solidFill>
            </a:endParaRPr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881" y="3276600"/>
            <a:ext cx="759619" cy="91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ular Callout 30"/>
          <p:cNvSpPr/>
          <p:nvPr/>
        </p:nvSpPr>
        <p:spPr>
          <a:xfrm>
            <a:off x="6023318" y="2781665"/>
            <a:ext cx="838200" cy="541021"/>
          </a:xfrm>
          <a:prstGeom prst="wedgeRectCallout">
            <a:avLst>
              <a:gd name="adj1" fmla="val 49657"/>
              <a:gd name="adj2" fmla="val 67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i="1" dirty="0" smtClean="0">
                <a:solidFill>
                  <a:srgbClr val="0070C0"/>
                </a:solidFill>
              </a:rPr>
              <a:t>D</a:t>
            </a:r>
            <a:endParaRPr lang="en-IE" sz="20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66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1" grpId="0" animBg="1"/>
      <p:bldP spid="12" grpId="0"/>
      <p:bldP spid="14" grpId="0" animBg="1"/>
      <p:bldP spid="16" grpId="0" animBg="1"/>
      <p:bldP spid="18" grpId="0" animBg="1"/>
      <p:bldP spid="8" grpId="0" animBg="1"/>
      <p:bldP spid="9" grpId="0"/>
      <p:bldP spid="24" grpId="0" animBg="1"/>
      <p:bldP spid="25" grpId="0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We need </a:t>
            </a:r>
            <a:r>
              <a:rPr lang="en-IE" dirty="0" smtClean="0">
                <a:solidFill>
                  <a:srgbClr val="C0009B"/>
                </a:solidFill>
              </a:rPr>
              <a:t>links</a:t>
            </a:r>
            <a:r>
              <a:rPr lang="en-IE" dirty="0" smtClean="0"/>
              <a:t>!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616" y="1231746"/>
            <a:ext cx="6362700" cy="481965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reeform 3"/>
          <p:cNvSpPr/>
          <p:nvPr/>
        </p:nvSpPr>
        <p:spPr>
          <a:xfrm>
            <a:off x="3179681" y="3997671"/>
            <a:ext cx="2402253" cy="424204"/>
          </a:xfrm>
          <a:custGeom>
            <a:avLst/>
            <a:gdLst>
              <a:gd name="connsiteX0" fmla="*/ 518862 w 2402253"/>
              <a:gd name="connsiteY0" fmla="*/ 301374 h 424204"/>
              <a:gd name="connsiteX1" fmla="*/ 505215 w 2402253"/>
              <a:gd name="connsiteY1" fmla="*/ 233135 h 424204"/>
              <a:gd name="connsiteX2" fmla="*/ 450623 w 2402253"/>
              <a:gd name="connsiteY2" fmla="*/ 164896 h 424204"/>
              <a:gd name="connsiteX3" fmla="*/ 341441 w 2402253"/>
              <a:gd name="connsiteY3" fmla="*/ 151248 h 424204"/>
              <a:gd name="connsiteX4" fmla="*/ 177668 w 2402253"/>
              <a:gd name="connsiteY4" fmla="*/ 164896 h 424204"/>
              <a:gd name="connsiteX5" fmla="*/ 95782 w 2402253"/>
              <a:gd name="connsiteY5" fmla="*/ 192192 h 424204"/>
              <a:gd name="connsiteX6" fmla="*/ 54838 w 2402253"/>
              <a:gd name="connsiteY6" fmla="*/ 205839 h 424204"/>
              <a:gd name="connsiteX7" fmla="*/ 13895 w 2402253"/>
              <a:gd name="connsiteY7" fmla="*/ 233135 h 424204"/>
              <a:gd name="connsiteX8" fmla="*/ 247 w 2402253"/>
              <a:gd name="connsiteY8" fmla="*/ 274078 h 424204"/>
              <a:gd name="connsiteX9" fmla="*/ 27543 w 2402253"/>
              <a:gd name="connsiteY9" fmla="*/ 355965 h 424204"/>
              <a:gd name="connsiteX10" fmla="*/ 68486 w 2402253"/>
              <a:gd name="connsiteY10" fmla="*/ 383260 h 424204"/>
              <a:gd name="connsiteX11" fmla="*/ 177668 w 2402253"/>
              <a:gd name="connsiteY11" fmla="*/ 410556 h 424204"/>
              <a:gd name="connsiteX12" fmla="*/ 232259 w 2402253"/>
              <a:gd name="connsiteY12" fmla="*/ 424204 h 424204"/>
              <a:gd name="connsiteX13" fmla="*/ 464271 w 2402253"/>
              <a:gd name="connsiteY13" fmla="*/ 410556 h 424204"/>
              <a:gd name="connsiteX14" fmla="*/ 491567 w 2402253"/>
              <a:gd name="connsiteY14" fmla="*/ 369613 h 424204"/>
              <a:gd name="connsiteX15" fmla="*/ 518862 w 2402253"/>
              <a:gd name="connsiteY15" fmla="*/ 287726 h 424204"/>
              <a:gd name="connsiteX16" fmla="*/ 532510 w 2402253"/>
              <a:gd name="connsiteY16" fmla="*/ 246783 h 424204"/>
              <a:gd name="connsiteX17" fmla="*/ 873704 w 2402253"/>
              <a:gd name="connsiteY17" fmla="*/ 233135 h 424204"/>
              <a:gd name="connsiteX18" fmla="*/ 1187603 w 2402253"/>
              <a:gd name="connsiteY18" fmla="*/ 246783 h 424204"/>
              <a:gd name="connsiteX19" fmla="*/ 1788104 w 2402253"/>
              <a:gd name="connsiteY19" fmla="*/ 219487 h 424204"/>
              <a:gd name="connsiteX20" fmla="*/ 1829047 w 2402253"/>
              <a:gd name="connsiteY20" fmla="*/ 205839 h 424204"/>
              <a:gd name="connsiteX21" fmla="*/ 1938229 w 2402253"/>
              <a:gd name="connsiteY21" fmla="*/ 178544 h 424204"/>
              <a:gd name="connsiteX22" fmla="*/ 1992820 w 2402253"/>
              <a:gd name="connsiteY22" fmla="*/ 164896 h 424204"/>
              <a:gd name="connsiteX23" fmla="*/ 2047412 w 2402253"/>
              <a:gd name="connsiteY23" fmla="*/ 151248 h 424204"/>
              <a:gd name="connsiteX24" fmla="*/ 2183889 w 2402253"/>
              <a:gd name="connsiteY24" fmla="*/ 110305 h 424204"/>
              <a:gd name="connsiteX25" fmla="*/ 2402253 w 2402253"/>
              <a:gd name="connsiteY25" fmla="*/ 83010 h 424204"/>
              <a:gd name="connsiteX26" fmla="*/ 2238480 w 2402253"/>
              <a:gd name="connsiteY26" fmla="*/ 1123 h 424204"/>
              <a:gd name="connsiteX27" fmla="*/ 2279423 w 2402253"/>
              <a:gd name="connsiteY27" fmla="*/ 14771 h 424204"/>
              <a:gd name="connsiteX28" fmla="*/ 2361310 w 2402253"/>
              <a:gd name="connsiteY28" fmla="*/ 55714 h 424204"/>
              <a:gd name="connsiteX29" fmla="*/ 2388606 w 2402253"/>
              <a:gd name="connsiteY29" fmla="*/ 96657 h 424204"/>
              <a:gd name="connsiteX30" fmla="*/ 2320367 w 2402253"/>
              <a:gd name="connsiteY30" fmla="*/ 151248 h 424204"/>
              <a:gd name="connsiteX31" fmla="*/ 2279423 w 2402253"/>
              <a:gd name="connsiteY31" fmla="*/ 233135 h 424204"/>
              <a:gd name="connsiteX32" fmla="*/ 2252128 w 2402253"/>
              <a:gd name="connsiteY32" fmla="*/ 246783 h 424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402253" h="424204">
                <a:moveTo>
                  <a:pt x="518862" y="301374"/>
                </a:moveTo>
                <a:cubicBezTo>
                  <a:pt x="514313" y="278628"/>
                  <a:pt x="510841" y="255639"/>
                  <a:pt x="505215" y="233135"/>
                </a:cubicBezTo>
                <a:cubicBezTo>
                  <a:pt x="496339" y="197629"/>
                  <a:pt x="492182" y="176230"/>
                  <a:pt x="450623" y="164896"/>
                </a:cubicBezTo>
                <a:cubicBezTo>
                  <a:pt x="415238" y="155245"/>
                  <a:pt x="377835" y="155797"/>
                  <a:pt x="341441" y="151248"/>
                </a:cubicBezTo>
                <a:cubicBezTo>
                  <a:pt x="286850" y="155797"/>
                  <a:pt x="231703" y="155890"/>
                  <a:pt x="177668" y="164896"/>
                </a:cubicBezTo>
                <a:cubicBezTo>
                  <a:pt x="149288" y="169626"/>
                  <a:pt x="123077" y="183094"/>
                  <a:pt x="95782" y="192192"/>
                </a:cubicBezTo>
                <a:lnTo>
                  <a:pt x="54838" y="205839"/>
                </a:lnTo>
                <a:cubicBezTo>
                  <a:pt x="41190" y="214938"/>
                  <a:pt x="24142" y="220327"/>
                  <a:pt x="13895" y="233135"/>
                </a:cubicBezTo>
                <a:cubicBezTo>
                  <a:pt x="4908" y="244369"/>
                  <a:pt x="-1342" y="259780"/>
                  <a:pt x="247" y="274078"/>
                </a:cubicBezTo>
                <a:cubicBezTo>
                  <a:pt x="3424" y="302674"/>
                  <a:pt x="18444" y="328669"/>
                  <a:pt x="27543" y="355965"/>
                </a:cubicBezTo>
                <a:cubicBezTo>
                  <a:pt x="32730" y="371526"/>
                  <a:pt x="53815" y="375925"/>
                  <a:pt x="68486" y="383260"/>
                </a:cubicBezTo>
                <a:cubicBezTo>
                  <a:pt x="97753" y="397893"/>
                  <a:pt x="149634" y="404326"/>
                  <a:pt x="177668" y="410556"/>
                </a:cubicBezTo>
                <a:cubicBezTo>
                  <a:pt x="195978" y="414625"/>
                  <a:pt x="214062" y="419655"/>
                  <a:pt x="232259" y="424204"/>
                </a:cubicBezTo>
                <a:cubicBezTo>
                  <a:pt x="309596" y="419655"/>
                  <a:pt x="388462" y="426516"/>
                  <a:pt x="464271" y="410556"/>
                </a:cubicBezTo>
                <a:cubicBezTo>
                  <a:pt x="480322" y="407177"/>
                  <a:pt x="484905" y="384602"/>
                  <a:pt x="491567" y="369613"/>
                </a:cubicBezTo>
                <a:cubicBezTo>
                  <a:pt x="503252" y="343321"/>
                  <a:pt x="509764" y="315022"/>
                  <a:pt x="518862" y="287726"/>
                </a:cubicBezTo>
                <a:cubicBezTo>
                  <a:pt x="523411" y="274078"/>
                  <a:pt x="518136" y="247358"/>
                  <a:pt x="532510" y="246783"/>
                </a:cubicBezTo>
                <a:lnTo>
                  <a:pt x="873704" y="233135"/>
                </a:lnTo>
                <a:cubicBezTo>
                  <a:pt x="978337" y="237684"/>
                  <a:pt x="1082871" y="246783"/>
                  <a:pt x="1187603" y="246783"/>
                </a:cubicBezTo>
                <a:cubicBezTo>
                  <a:pt x="1411668" y="246783"/>
                  <a:pt x="1576049" y="233624"/>
                  <a:pt x="1788104" y="219487"/>
                </a:cubicBezTo>
                <a:cubicBezTo>
                  <a:pt x="1801752" y="214938"/>
                  <a:pt x="1815168" y="209624"/>
                  <a:pt x="1829047" y="205839"/>
                </a:cubicBezTo>
                <a:cubicBezTo>
                  <a:pt x="1865239" y="195968"/>
                  <a:pt x="1901835" y="187642"/>
                  <a:pt x="1938229" y="178544"/>
                </a:cubicBezTo>
                <a:lnTo>
                  <a:pt x="1992820" y="164896"/>
                </a:lnTo>
                <a:cubicBezTo>
                  <a:pt x="2011017" y="160347"/>
                  <a:pt x="2029617" y="157180"/>
                  <a:pt x="2047412" y="151248"/>
                </a:cubicBezTo>
                <a:cubicBezTo>
                  <a:pt x="2099631" y="133842"/>
                  <a:pt x="2132327" y="120618"/>
                  <a:pt x="2183889" y="110305"/>
                </a:cubicBezTo>
                <a:cubicBezTo>
                  <a:pt x="2268547" y="93373"/>
                  <a:pt x="2308171" y="92418"/>
                  <a:pt x="2402253" y="83010"/>
                </a:cubicBezTo>
                <a:cubicBezTo>
                  <a:pt x="2296429" y="12460"/>
                  <a:pt x="2351487" y="38792"/>
                  <a:pt x="2238480" y="1123"/>
                </a:cubicBezTo>
                <a:cubicBezTo>
                  <a:pt x="2224832" y="-3426"/>
                  <a:pt x="2267453" y="6791"/>
                  <a:pt x="2279423" y="14771"/>
                </a:cubicBezTo>
                <a:cubicBezTo>
                  <a:pt x="2332337" y="50046"/>
                  <a:pt x="2304806" y="36879"/>
                  <a:pt x="2361310" y="55714"/>
                </a:cubicBezTo>
                <a:cubicBezTo>
                  <a:pt x="2370409" y="69362"/>
                  <a:pt x="2388606" y="80254"/>
                  <a:pt x="2388606" y="96657"/>
                </a:cubicBezTo>
                <a:cubicBezTo>
                  <a:pt x="2388606" y="137813"/>
                  <a:pt x="2345933" y="142726"/>
                  <a:pt x="2320367" y="151248"/>
                </a:cubicBezTo>
                <a:cubicBezTo>
                  <a:pt x="2309266" y="184550"/>
                  <a:pt x="2305881" y="206677"/>
                  <a:pt x="2279423" y="233135"/>
                </a:cubicBezTo>
                <a:cubicBezTo>
                  <a:pt x="2272230" y="240328"/>
                  <a:pt x="2261226" y="242234"/>
                  <a:pt x="2252128" y="246783"/>
                </a:cubicBezTo>
              </a:path>
            </a:pathLst>
          </a:custGeom>
          <a:noFill/>
          <a:ln>
            <a:solidFill>
              <a:srgbClr val="A800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TextBox 7"/>
          <p:cNvSpPr txBox="1"/>
          <p:nvPr/>
        </p:nvSpPr>
        <p:spPr>
          <a:xfrm>
            <a:off x="1047466" y="6324600"/>
            <a:ext cx="72390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So how can we include links in this picture?</a:t>
            </a:r>
          </a:p>
        </p:txBody>
      </p:sp>
    </p:spTree>
    <p:extLst>
      <p:ext uri="{BB962C8B-B14F-4D97-AF65-F5344CB8AC3E}">
        <p14:creationId xmlns:p14="http://schemas.microsoft.com/office/powerpoint/2010/main" val="303387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Data Access Methods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 smtClean="0"/>
          </a:p>
          <a:p>
            <a:pPr marL="514350" indent="-514350">
              <a:buFont typeface="+mj-lt"/>
              <a:buAutoNum type="arabicPeriod"/>
            </a:pPr>
            <a:r>
              <a:rPr lang="en-IE" dirty="0" smtClean="0">
                <a:solidFill>
                  <a:srgbClr val="0070C0"/>
                </a:solidFill>
              </a:rPr>
              <a:t>Dereferencing</a:t>
            </a:r>
            <a:r>
              <a:rPr lang="en-IE" dirty="0" smtClean="0"/>
              <a:t>:</a:t>
            </a:r>
          </a:p>
          <a:p>
            <a:pPr marL="914400" lvl="1" indent="-514350"/>
            <a:r>
              <a:rPr lang="en-IE" dirty="0" smtClean="0"/>
              <a:t>Look up a URI, get an RDF document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Dumps</a:t>
            </a:r>
            <a:r>
              <a:rPr lang="en-IE" dirty="0" smtClean="0"/>
              <a:t>:</a:t>
            </a:r>
          </a:p>
          <a:p>
            <a:pPr marL="914400" lvl="1" indent="-514350"/>
            <a:r>
              <a:rPr lang="en-IE" dirty="0" smtClean="0"/>
              <a:t>Get all data in an archive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 smtClean="0">
                <a:solidFill>
                  <a:srgbClr val="00B050"/>
                </a:solidFill>
              </a:rPr>
              <a:t>SPARQL Queries</a:t>
            </a:r>
            <a:r>
              <a:rPr lang="en-IE" dirty="0" smtClean="0"/>
              <a:t>:</a:t>
            </a:r>
          </a:p>
          <a:p>
            <a:pPr marL="914400" lvl="1" indent="-514350"/>
            <a:r>
              <a:rPr lang="en-IE" dirty="0" smtClean="0"/>
              <a:t>Send a query, get the answers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25843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Dereferencing </a:t>
            </a:r>
            <a:r>
              <a:rPr lang="en-IE" sz="3600" dirty="0" smtClean="0">
                <a:solidFill>
                  <a:schemeClr val="bg1">
                    <a:lumMod val="50000"/>
                  </a:schemeClr>
                </a:solidFill>
              </a:rPr>
              <a:t>(what is it?)</a:t>
            </a:r>
            <a:endParaRPr lang="en-IE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E" i="1" dirty="0" smtClean="0"/>
              <a:t>Q</a:t>
            </a:r>
            <a:r>
              <a:rPr lang="en-IE" dirty="0" smtClean="0"/>
              <a:t> = “http://dbpedia.org/resource/Columbia”</a:t>
            </a:r>
          </a:p>
          <a:p>
            <a:pPr marL="0" indent="0">
              <a:buNone/>
            </a:pPr>
            <a:r>
              <a:rPr lang="en-IE" i="1" dirty="0" smtClean="0"/>
              <a:t>Q</a:t>
            </a:r>
            <a:r>
              <a:rPr lang="en-IE" dirty="0" smtClean="0"/>
              <a:t>(</a:t>
            </a:r>
            <a:r>
              <a:rPr lang="en-IE" i="1" dirty="0"/>
              <a:t>D</a:t>
            </a:r>
            <a:r>
              <a:rPr lang="en-IE" dirty="0" smtClean="0"/>
              <a:t>) = </a:t>
            </a:r>
            <a:endParaRPr lang="en-I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0"/>
            <a:ext cx="8603352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11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Dereferencing </a:t>
            </a:r>
            <a:r>
              <a:rPr lang="en-IE" sz="3600" dirty="0" smtClean="0">
                <a:solidFill>
                  <a:srgbClr val="FF0000"/>
                </a:solidFill>
              </a:rPr>
              <a:t>(what’s wrong with it?)</a:t>
            </a:r>
            <a:endParaRPr lang="en-IE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 smtClean="0"/>
          </a:p>
          <a:p>
            <a:r>
              <a:rPr lang="en-IE" b="1" dirty="0" smtClean="0">
                <a:solidFill>
                  <a:srgbClr val="FF0000"/>
                </a:solidFill>
              </a:rPr>
              <a:t>Responses vary </a:t>
            </a:r>
            <a:r>
              <a:rPr lang="en-IE" b="1" dirty="0" smtClean="0"/>
              <a:t>from server to server</a:t>
            </a:r>
          </a:p>
          <a:p>
            <a:pPr lvl="1"/>
            <a:r>
              <a:rPr lang="en-IE" dirty="0" smtClean="0"/>
              <a:t>local triples where URI is </a:t>
            </a:r>
            <a:r>
              <a:rPr lang="en-IE" b="1" dirty="0" smtClean="0"/>
              <a:t>subject</a:t>
            </a:r>
            <a:r>
              <a:rPr lang="en-IE" dirty="0" smtClean="0"/>
              <a:t> (83%) </a:t>
            </a:r>
            <a:r>
              <a:rPr lang="en-IE" i="1" dirty="0" smtClean="0"/>
              <a:t>vs</a:t>
            </a:r>
            <a:r>
              <a:rPr lang="en-IE" dirty="0" smtClean="0"/>
              <a:t>.</a:t>
            </a:r>
          </a:p>
          <a:p>
            <a:pPr lvl="1"/>
            <a:r>
              <a:rPr lang="en-IE" dirty="0" smtClean="0"/>
              <a:t>local triples where URI is </a:t>
            </a:r>
            <a:r>
              <a:rPr lang="en-IE" b="1" dirty="0" smtClean="0"/>
              <a:t>subject</a:t>
            </a:r>
            <a:r>
              <a:rPr lang="en-IE" dirty="0" smtClean="0"/>
              <a:t> or </a:t>
            </a:r>
            <a:r>
              <a:rPr lang="en-IE" b="1" dirty="0" smtClean="0"/>
              <a:t>object</a:t>
            </a:r>
            <a:r>
              <a:rPr lang="en-IE" dirty="0" smtClean="0"/>
              <a:t> (55%)</a:t>
            </a:r>
            <a:endParaRPr lang="en-IE" cap="small" dirty="0" smtClean="0"/>
          </a:p>
          <a:p>
            <a:pPr marL="0" indent="0">
              <a:buNone/>
            </a:pPr>
            <a:endParaRPr lang="en-IE" cap="small" dirty="0" smtClean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5009" y="5180161"/>
            <a:ext cx="3428999" cy="1569660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cap="small" dirty="0">
                <a:solidFill>
                  <a:srgbClr val="0070C0"/>
                </a:solidFill>
              </a:rPr>
              <a:t>Well-defined</a:t>
            </a:r>
            <a:r>
              <a:rPr lang="en-IE" sz="2400" dirty="0"/>
              <a:t>: For a given </a:t>
            </a:r>
            <a:r>
              <a:rPr lang="en-IE" sz="2400" i="1" dirty="0"/>
              <a:t>Q</a:t>
            </a:r>
            <a:r>
              <a:rPr lang="en-IE" sz="2400" dirty="0"/>
              <a:t> and </a:t>
            </a:r>
            <a:r>
              <a:rPr lang="en-IE" sz="2400" i="1" dirty="0"/>
              <a:t>D</a:t>
            </a:r>
            <a:r>
              <a:rPr lang="en-IE" sz="2400" dirty="0"/>
              <a:t>, clients and servers agree on what </a:t>
            </a:r>
            <a:r>
              <a:rPr lang="en-IE" sz="2400" i="1" dirty="0"/>
              <a:t>Q</a:t>
            </a:r>
            <a:r>
              <a:rPr lang="en-IE" sz="2400" dirty="0"/>
              <a:t>(</a:t>
            </a:r>
            <a:r>
              <a:rPr lang="en-IE" sz="2400" i="1" dirty="0"/>
              <a:t>D</a:t>
            </a:r>
            <a:r>
              <a:rPr lang="en-IE" sz="2400" dirty="0"/>
              <a:t>) should be.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134" y="4664022"/>
            <a:ext cx="4595031" cy="2117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555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Dereferencing </a:t>
            </a:r>
            <a:r>
              <a:rPr lang="en-IE" sz="3600" dirty="0" smtClean="0">
                <a:solidFill>
                  <a:srgbClr val="FF0000"/>
                </a:solidFill>
              </a:rPr>
              <a:t>(what’s wrong with it?)</a:t>
            </a:r>
            <a:endParaRPr lang="en-IE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b="1" dirty="0" smtClean="0"/>
              <a:t>Very</a:t>
            </a:r>
            <a:r>
              <a:rPr lang="en-IE" b="1" dirty="0" smtClean="0">
                <a:solidFill>
                  <a:srgbClr val="FF0000"/>
                </a:solidFill>
              </a:rPr>
              <a:t> coarse</a:t>
            </a:r>
            <a:r>
              <a:rPr lang="en-IE" dirty="0" smtClean="0">
                <a:solidFill>
                  <a:srgbClr val="FF0000"/>
                </a:solidFill>
              </a:rPr>
              <a:t>:</a:t>
            </a:r>
          </a:p>
          <a:p>
            <a:pPr lvl="1"/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Bell MT" panose="02020503060305020303" pitchFamily="18" charset="0"/>
              </a:rPr>
              <a:t>Give me all capitals of South American countries.</a:t>
            </a:r>
            <a:endParaRPr lang="en-IE" cap="small" dirty="0" smtClean="0">
              <a:solidFill>
                <a:schemeClr val="accent6">
                  <a:lumMod val="75000"/>
                </a:schemeClr>
              </a:solidFill>
              <a:latin typeface="Bell MT" panose="02020503060305020303" pitchFamily="18" charset="0"/>
            </a:endParaRPr>
          </a:p>
          <a:p>
            <a:pPr lvl="2"/>
            <a:r>
              <a:rPr lang="en-IE" dirty="0" smtClean="0"/>
              <a:t>Dereference documents for all country URIs</a:t>
            </a:r>
          </a:p>
          <a:p>
            <a:pPr lvl="2"/>
            <a:r>
              <a:rPr lang="en-IE" dirty="0" smtClean="0"/>
              <a:t>See which ones are in South America, throw away rest</a:t>
            </a:r>
          </a:p>
          <a:p>
            <a:pPr lvl="2"/>
            <a:r>
              <a:rPr lang="en-IE" dirty="0" smtClean="0"/>
              <a:t>Throw away triples other than capitals</a:t>
            </a:r>
            <a:endParaRPr lang="en-IE" dirty="0"/>
          </a:p>
          <a:p>
            <a:pPr lvl="2"/>
            <a:endParaRPr lang="en-IE" cap="small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55009" y="5180161"/>
            <a:ext cx="3428999" cy="1569660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cap="small" dirty="0" smtClean="0">
                <a:solidFill>
                  <a:schemeClr val="accent6">
                    <a:lumMod val="75000"/>
                  </a:schemeClr>
                </a:solidFill>
              </a:rPr>
              <a:t>Granular</a:t>
            </a:r>
            <a:r>
              <a:rPr lang="en-IE" sz="2400" dirty="0" smtClean="0"/>
              <a:t>: The language for </a:t>
            </a:r>
            <a:r>
              <a:rPr lang="en-IE" sz="2400" i="1" dirty="0" smtClean="0"/>
              <a:t>Q</a:t>
            </a:r>
            <a:r>
              <a:rPr lang="en-IE" sz="2400" dirty="0" smtClean="0"/>
              <a:t> allows the client to be specific so as to avoid wasting bandwidth</a:t>
            </a:r>
            <a:endParaRPr lang="en-IE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931" y="4664022"/>
            <a:ext cx="4646469" cy="2117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165" y="3630660"/>
            <a:ext cx="2251585" cy="72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373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Dereferencing </a:t>
            </a:r>
            <a:r>
              <a:rPr lang="en-IE" sz="3600" dirty="0" smtClean="0">
                <a:solidFill>
                  <a:srgbClr val="FF0000"/>
                </a:solidFill>
              </a:rPr>
              <a:t>(what’s wrong with it?)</a:t>
            </a:r>
            <a:endParaRPr lang="en-IE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b="1" dirty="0" smtClean="0">
                <a:solidFill>
                  <a:srgbClr val="FF0000"/>
                </a:solidFill>
              </a:rPr>
              <a:t>No pagination</a:t>
            </a:r>
            <a:r>
              <a:rPr lang="en-IE" dirty="0" smtClean="0">
                <a:solidFill>
                  <a:srgbClr val="FF0000"/>
                </a:solidFill>
              </a:rPr>
              <a:t>:</a:t>
            </a:r>
          </a:p>
          <a:p>
            <a:pPr lvl="1"/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Bell MT" panose="02020503060305020303" pitchFamily="18" charset="0"/>
              </a:rPr>
              <a:t>Give me some information about Italy.</a:t>
            </a:r>
            <a:endParaRPr lang="en-IE" cap="small" dirty="0" smtClean="0">
              <a:solidFill>
                <a:schemeClr val="accent6">
                  <a:lumMod val="75000"/>
                </a:schemeClr>
              </a:solidFill>
              <a:latin typeface="Bell MT" panose="02020503060305020303" pitchFamily="18" charset="0"/>
            </a:endParaRPr>
          </a:p>
          <a:p>
            <a:pPr lvl="2"/>
            <a:r>
              <a:rPr lang="en-IE" dirty="0" smtClean="0"/>
              <a:t>Load document with 100,000 triples</a:t>
            </a:r>
          </a:p>
          <a:p>
            <a:pPr lvl="2"/>
            <a:r>
              <a:rPr lang="en-IE" dirty="0" smtClean="0"/>
              <a:t>Throw away 99,900 triples the user won’t read</a:t>
            </a:r>
            <a:endParaRPr lang="en-IE" dirty="0"/>
          </a:p>
          <a:p>
            <a:pPr lvl="2"/>
            <a:endParaRPr lang="en-IE" cap="small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55009" y="5180161"/>
            <a:ext cx="3428999" cy="1200329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cap="small" dirty="0" smtClean="0">
                <a:solidFill>
                  <a:schemeClr val="accent6">
                    <a:lumMod val="75000"/>
                  </a:schemeClr>
                </a:solidFill>
              </a:rPr>
              <a:t>Pagination</a:t>
            </a:r>
            <a:r>
              <a:rPr lang="en-IE" sz="2400" dirty="0" smtClean="0"/>
              <a:t>: A large response </a:t>
            </a:r>
            <a:r>
              <a:rPr lang="en-IE" sz="2400" i="1" dirty="0" smtClean="0"/>
              <a:t>Q</a:t>
            </a:r>
            <a:r>
              <a:rPr lang="en-IE" sz="2400" dirty="0" smtClean="0"/>
              <a:t>(</a:t>
            </a:r>
            <a:r>
              <a:rPr lang="en-IE" sz="2400" i="1" dirty="0" smtClean="0"/>
              <a:t>D</a:t>
            </a:r>
            <a:r>
              <a:rPr lang="en-IE" sz="2400" dirty="0" smtClean="0"/>
              <a:t>) can be split into chunks</a:t>
            </a:r>
            <a:endParaRPr lang="en-IE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673912"/>
            <a:ext cx="4722125" cy="218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507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Dumps </a:t>
            </a:r>
            <a:r>
              <a:rPr lang="en-IE" sz="3600" dirty="0" smtClean="0">
                <a:solidFill>
                  <a:schemeClr val="bg1">
                    <a:lumMod val="50000"/>
                  </a:schemeClr>
                </a:solidFill>
              </a:rPr>
              <a:t>(what are they?)</a:t>
            </a:r>
            <a:endParaRPr lang="en-IE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973" y="1524000"/>
            <a:ext cx="6167438" cy="4869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750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Dumps </a:t>
            </a:r>
            <a:r>
              <a:rPr lang="en-IE" sz="3600" dirty="0">
                <a:solidFill>
                  <a:srgbClr val="FF0000"/>
                </a:solidFill>
              </a:rPr>
              <a:t>(what’s wrong with </a:t>
            </a:r>
            <a:r>
              <a:rPr lang="en-IE" sz="3600" dirty="0" smtClean="0">
                <a:solidFill>
                  <a:srgbClr val="FF0000"/>
                </a:solidFill>
              </a:rPr>
              <a:t>them?)</a:t>
            </a:r>
            <a:endParaRPr lang="en-IE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15× compression for RDF achievable</a:t>
            </a:r>
          </a:p>
          <a:p>
            <a:r>
              <a:rPr lang="en-IE" dirty="0" smtClean="0"/>
              <a:t>But</a:t>
            </a:r>
            <a:r>
              <a:rPr lang="en-IE" dirty="0" smtClean="0">
                <a:solidFill>
                  <a:srgbClr val="FF0000"/>
                </a:solidFill>
              </a:rPr>
              <a:t> same weaknesses as for </a:t>
            </a:r>
            <a:r>
              <a:rPr lang="en-IE" dirty="0" err="1" smtClean="0">
                <a:solidFill>
                  <a:srgbClr val="FF0000"/>
                </a:solidFill>
              </a:rPr>
              <a:t>deref</a:t>
            </a:r>
            <a:r>
              <a:rPr lang="en-IE" dirty="0" smtClean="0">
                <a:solidFill>
                  <a:srgbClr val="FF0000"/>
                </a:solidFill>
              </a:rPr>
              <a:t>. still apply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388" y="4343400"/>
            <a:ext cx="4646469" cy="210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528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Dumps </a:t>
            </a:r>
            <a:r>
              <a:rPr lang="en-IE" sz="3600" dirty="0">
                <a:solidFill>
                  <a:srgbClr val="FF0000"/>
                </a:solidFill>
              </a:rPr>
              <a:t>(what’s wrong with </a:t>
            </a:r>
            <a:r>
              <a:rPr lang="en-IE" sz="3600" dirty="0" smtClean="0">
                <a:solidFill>
                  <a:srgbClr val="FF0000"/>
                </a:solidFill>
              </a:rPr>
              <a:t>them?)</a:t>
            </a:r>
            <a:endParaRPr lang="en-IE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15× compression for RDF achievable</a:t>
            </a:r>
          </a:p>
          <a:p>
            <a:r>
              <a:rPr lang="en-IE" dirty="0" smtClean="0"/>
              <a:t>But</a:t>
            </a:r>
            <a:r>
              <a:rPr lang="en-IE" dirty="0" smtClean="0">
                <a:solidFill>
                  <a:srgbClr val="FF0000"/>
                </a:solidFill>
              </a:rPr>
              <a:t> same weaknesses as for </a:t>
            </a:r>
            <a:r>
              <a:rPr lang="en-IE" dirty="0" err="1" smtClean="0">
                <a:solidFill>
                  <a:srgbClr val="FF0000"/>
                </a:solidFill>
              </a:rPr>
              <a:t>deref</a:t>
            </a:r>
            <a:r>
              <a:rPr lang="en-IE" dirty="0" smtClean="0">
                <a:solidFill>
                  <a:srgbClr val="FF0000"/>
                </a:solidFill>
              </a:rPr>
              <a:t>. still apply</a:t>
            </a:r>
          </a:p>
          <a:p>
            <a:r>
              <a:rPr lang="en-IE" b="1" dirty="0" smtClean="0"/>
              <a:t>Also, </a:t>
            </a:r>
            <a:r>
              <a:rPr lang="en-IE" b="1" dirty="0" smtClean="0">
                <a:solidFill>
                  <a:srgbClr val="FF0000"/>
                </a:solidFill>
              </a:rPr>
              <a:t>no standard access methods:</a:t>
            </a:r>
          </a:p>
          <a:p>
            <a:pPr lvl="1"/>
            <a:r>
              <a:rPr lang="en-IE" dirty="0" smtClean="0"/>
              <a:t>Various compressions and formats</a:t>
            </a:r>
          </a:p>
          <a:p>
            <a:pPr lvl="1"/>
            <a:r>
              <a:rPr lang="en-IE" dirty="0" smtClean="0"/>
              <a:t>Linked through generic HTML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5009" y="5180161"/>
            <a:ext cx="3428999" cy="1569660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cap="small" dirty="0" smtClean="0">
                <a:solidFill>
                  <a:srgbClr val="0070C0"/>
                </a:solidFill>
              </a:rPr>
              <a:t>Accessible</a:t>
            </a:r>
            <a:r>
              <a:rPr lang="en-IE" sz="2400" dirty="0" smtClean="0"/>
              <a:t>: The protocol and formats are defined for automatic access by software agents</a:t>
            </a:r>
            <a:endParaRPr lang="en-IE" sz="24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110" y="4322688"/>
            <a:ext cx="4635690" cy="2109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694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</a:t>
            </a:r>
            <a:r>
              <a:rPr lang="en-IE" sz="3600" dirty="0" smtClean="0">
                <a:solidFill>
                  <a:schemeClr val="bg1">
                    <a:lumMod val="50000"/>
                  </a:schemeClr>
                </a:solidFill>
              </a:rPr>
              <a:t>(what is it?)</a:t>
            </a:r>
            <a:endParaRPr lang="en-IE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523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i="1" dirty="0" smtClean="0"/>
              <a:t>Q</a:t>
            </a:r>
            <a:r>
              <a:rPr lang="en-IE" dirty="0" smtClean="0"/>
              <a:t> = </a:t>
            </a:r>
            <a:endParaRPr lang="en-IE" i="1" dirty="0" smtClean="0"/>
          </a:p>
          <a:p>
            <a:pPr marL="0" indent="0">
              <a:buNone/>
            </a:pPr>
            <a:endParaRPr lang="en-IE" i="1" dirty="0"/>
          </a:p>
          <a:p>
            <a:pPr marL="0" indent="0">
              <a:buNone/>
            </a:pPr>
            <a:endParaRPr lang="en-IE" i="1" dirty="0" smtClean="0"/>
          </a:p>
          <a:p>
            <a:pPr marL="0" indent="0">
              <a:buNone/>
            </a:pPr>
            <a:endParaRPr lang="en-IE" i="1" dirty="0"/>
          </a:p>
          <a:p>
            <a:pPr marL="0" indent="0">
              <a:buNone/>
            </a:pPr>
            <a:endParaRPr lang="en-IE" i="1" dirty="0" smtClean="0"/>
          </a:p>
          <a:p>
            <a:pPr marL="0" indent="0">
              <a:buNone/>
            </a:pPr>
            <a:r>
              <a:rPr lang="en-IE" i="1" dirty="0" smtClean="0"/>
              <a:t>Q</a:t>
            </a:r>
            <a:r>
              <a:rPr lang="en-IE" dirty="0" smtClean="0"/>
              <a:t>(</a:t>
            </a:r>
            <a:r>
              <a:rPr lang="en-IE" i="1" dirty="0" smtClean="0"/>
              <a:t>D</a:t>
            </a:r>
            <a:r>
              <a:rPr lang="en-IE" dirty="0" smtClean="0"/>
              <a:t>) =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50492" y="1295400"/>
            <a:ext cx="5791200" cy="2308324"/>
          </a:xfrm>
          <a:prstGeom prst="rect">
            <a:avLst/>
          </a:prstGeom>
          <a:solidFill>
            <a:srgbClr val="00B050">
              <a:alpha val="26000"/>
            </a:srgb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1600" dirty="0"/>
              <a:t>PREFIX </a:t>
            </a:r>
            <a:r>
              <a:rPr lang="en-IE" sz="1600" dirty="0" err="1"/>
              <a:t>dbo</a:t>
            </a:r>
            <a:r>
              <a:rPr lang="en-IE" sz="1600" dirty="0"/>
              <a:t>: &lt;http://dbpedia.org/ontology/&gt;</a:t>
            </a:r>
          </a:p>
          <a:p>
            <a:r>
              <a:rPr lang="en-IE" sz="1600" dirty="0" smtClean="0"/>
              <a:t>...</a:t>
            </a:r>
            <a:endParaRPr lang="en-IE" sz="1600" dirty="0"/>
          </a:p>
          <a:p>
            <a:endParaRPr lang="en-IE" sz="1600" dirty="0"/>
          </a:p>
          <a:p>
            <a:r>
              <a:rPr lang="en-IE" sz="1600" dirty="0"/>
              <a:t>SELECT ?capital</a:t>
            </a:r>
          </a:p>
          <a:p>
            <a:r>
              <a:rPr lang="en-IE" sz="1600" dirty="0"/>
              <a:t>WHERE {</a:t>
            </a:r>
          </a:p>
          <a:p>
            <a:r>
              <a:rPr lang="en-IE" sz="1600" dirty="0"/>
              <a:t> ?s a </a:t>
            </a:r>
            <a:r>
              <a:rPr lang="en-IE" sz="1600" dirty="0" err="1"/>
              <a:t>dbo:Country</a:t>
            </a:r>
            <a:r>
              <a:rPr lang="en-IE" sz="1600" dirty="0"/>
              <a:t> ; </a:t>
            </a:r>
            <a:r>
              <a:rPr lang="en-IE" sz="1600" dirty="0" err="1" smtClean="0"/>
              <a:t>dbp:capital</a:t>
            </a:r>
            <a:r>
              <a:rPr lang="en-IE" sz="1600" dirty="0" smtClean="0"/>
              <a:t> </a:t>
            </a:r>
            <a:r>
              <a:rPr lang="en-IE" sz="1600" dirty="0"/>
              <a:t>?c ;</a:t>
            </a:r>
          </a:p>
          <a:p>
            <a:r>
              <a:rPr lang="en-IE" sz="1600" dirty="0"/>
              <a:t>    </a:t>
            </a:r>
            <a:r>
              <a:rPr lang="en-IE" sz="1600" dirty="0" err="1"/>
              <a:t>dcterms:subject</a:t>
            </a:r>
            <a:r>
              <a:rPr lang="en-IE" sz="1600" dirty="0"/>
              <a:t> </a:t>
            </a:r>
            <a:r>
              <a:rPr lang="en-IE" sz="1600" dirty="0" err="1"/>
              <a:t>category:Countries_in_South_America</a:t>
            </a:r>
            <a:r>
              <a:rPr lang="en-IE" sz="1600" dirty="0"/>
              <a:t> .</a:t>
            </a:r>
          </a:p>
          <a:p>
            <a:r>
              <a:rPr lang="en-IE" sz="1600" dirty="0"/>
              <a:t> ?c </a:t>
            </a:r>
            <a:r>
              <a:rPr lang="en-IE" sz="1600" dirty="0" err="1"/>
              <a:t>rdfs:label</a:t>
            </a:r>
            <a:r>
              <a:rPr lang="en-IE" sz="1600" dirty="0"/>
              <a:t> ?capital </a:t>
            </a:r>
            <a:r>
              <a:rPr lang="en-IE" sz="1600" dirty="0" smtClean="0"/>
              <a:t>. FILTER </a:t>
            </a:r>
            <a:r>
              <a:rPr lang="en-IE" sz="1600" dirty="0"/>
              <a:t>(</a:t>
            </a:r>
            <a:r>
              <a:rPr lang="en-IE" sz="1600" dirty="0" err="1"/>
              <a:t>lang</a:t>
            </a:r>
            <a:r>
              <a:rPr lang="en-IE" sz="1600" dirty="0"/>
              <a:t>(?capital)="en")</a:t>
            </a:r>
          </a:p>
          <a:p>
            <a:r>
              <a:rPr lang="en-IE" sz="1600" dirty="0"/>
              <a:t>}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61" y="3733800"/>
            <a:ext cx="2061616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317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</a:t>
            </a:r>
            <a:r>
              <a:rPr lang="en-IE" sz="3600" dirty="0" smtClean="0">
                <a:solidFill>
                  <a:srgbClr val="00B050"/>
                </a:solidFill>
              </a:rPr>
              <a:t>(to the rescue?)</a:t>
            </a:r>
            <a:endParaRPr lang="en-IE" sz="3600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7848600" cy="3525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704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pagestyle{empty}&#10;&#10;\usepackage{wasysym}&#10;&#10;&#10;\begin{document}&#10;\sf Ireland&#10;\end{document}"/>
  <p:tag name="IGUANATEXSIZE" val="2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usepackage{wasysym}&#10;&#10;\pagestyle{empty}&#10;\begin{document}&#10;\noindent&#10;\textsc{Data:}&#10;\end{document}"/>
  <p:tag name="IGUANATEXSIZE" val="2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begin{verbatim}&#10;@base &lt;http://ex1.org/&gt; .&#10;@prefix rdfs: &lt;http://www.w3.org/2000/01/rdf-schema#&gt; .&#10;@prefix ex1: &lt;http://ex1.org/#&gt; .&#10;&lt;#Jen&gt; a &lt;http://ex1.org/#Person&gt; , ex1:Female ; &#10;  rdfs:label &quot;Jen&quot;@en ; &lt;#allergy&gt; &lt;#Citrus&gt; ;&#10;  ex1:location [ ex1:lat 53.3 ; ex1:long -9.0 ] .&#10;\end{verbatim}&#10;\end{document}"/>
  <p:tag name="IGUANATEXSIZE" val="3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(Ireland,partOf,Europe)\\&#10;(Ireland,a,Country)\\&#10;(Ireland,capital,Dublin)&#10;\end{document}"/>
  <p:tag name="IGUANATEXSIZE" val="1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pagestyle{empty}&#10;&#10;\begin{document}&#10;\sf Dublin&#10;\end{document}"/>
  <p:tag name="IGUANATEXSIZE" val="2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pagestyle{empty}&#10;\usepackage{wasysym}&#10;&#10;\begin{document}&#10;\tt http://ex.org/Ireland&#10;\end{document}"/>
  <p:tag name="IGUANATEXSIZE" val="2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tt http://ex.org/Dublin&#10;\end{document}"/>
  <p:tag name="IGUANATEXSIZE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usepackage{wasysym}&#10;&#10;\pagestyle{empty}&#10;\begin{document}&#10;\textsc{Input}: \sf``($x$,partOf,$y$)''&#10;\end{document}"/>
  <p:tag name="IGUANATEXSIZE" val="2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usepackage{wasysym}&#10;&#10;\pagestyle{empty}&#10;\begin{document}&#10;\noindent&#10;\begin{tabular}{ll}&#10;\textsc{Output}: &amp; $\{ (x \mapsto \mathsf{Ireland}, y \mapsto \mathsf{Europe}), (x \mapsto \mathsf{Dublin}, y \mapsto \mathsf{Ireland}), $\\&#10; &amp; $(x \mapsto \mathsf{Dublin}, y \mapsto \mathsf{Europe}) \}$&#10;\end{tabular}&#10;\end{document}"/>
  <p:tag name="IGUANATEXSIZE" val="2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marvosym}&#10;\usepackage{wasysym}&#10;\pagestyle{empty}&#10;&#10;\begin{document}&#10;\sf (Dublin,population,1000000)&#10;\end{document}"/>
  <p:tag name="IGUANATEXSIZE" val="1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usepackage{wasysym}&#10;&#10;\pagestyle{empty}&#10;\begin{document}&#10;\noindent&#10;\begin{tabular}{ll}&#10;\textsc{Rules:} &amp; $(a,\mathsf{capital},b) \rightarrow (b,\mathsf{partOf},a)$\\&#10; &amp; $(c,\mathsf{partOf},d), (d,\mathsf{partOf},e) \rightarrow (c,\mathsf{partOf},e)$\\&#10;\end{tabular}&#10;\end{document}"/>
  <p:tag name="IGUANATEXSIZE" val="2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23053</TotalTime>
  <Words>3302</Words>
  <Application>Microsoft Office PowerPoint</Application>
  <PresentationFormat>On-screen Show (4:3)</PresentationFormat>
  <Paragraphs>901</Paragraphs>
  <Slides>127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127</vt:i4>
      </vt:variant>
    </vt:vector>
  </HeadingPairs>
  <TitlesOfParts>
    <vt:vector size="128" baseType="lpstr">
      <vt:lpstr>Office Theme</vt:lpstr>
      <vt:lpstr>CC6202-1 La Web de Datos Primavera 2015  Lecture 9: Linked Data</vt:lpstr>
      <vt:lpstr>PREVIOUSLY …</vt:lpstr>
      <vt:lpstr>PowerPoint Presentation</vt:lpstr>
      <vt:lpstr>(1) Data, (2) Rules/Ontologies, (3) Query</vt:lpstr>
      <vt:lpstr>But we have not spoken much about …</vt:lpstr>
      <vt:lpstr>We’ve gotten from here …</vt:lpstr>
      <vt:lpstr>To here …</vt:lpstr>
      <vt:lpstr>We need links!</vt:lpstr>
      <vt:lpstr>We need links!</vt:lpstr>
      <vt:lpstr>RDF filled with IRIs!</vt:lpstr>
      <vt:lpstr>We already saw this in Lab 1 …</vt:lpstr>
      <vt:lpstr>These link to other RDF documents …</vt:lpstr>
      <vt:lpstr>PowerPoint Presentation</vt:lpstr>
      <vt:lpstr>PowerPoint Presentation</vt:lpstr>
      <vt:lpstr>These also link to other RDF documents …</vt:lpstr>
      <vt:lpstr>PowerPoint Presentation</vt:lpstr>
      <vt:lpstr>PRE-Linked DATA …</vt:lpstr>
      <vt:lpstr>Semantic Web, early days (pre-2006)</vt:lpstr>
      <vt:lpstr>Semantic Web, early days (pre-2006)</vt:lpstr>
      <vt:lpstr>Semantic Web, early days (pre-2006)</vt:lpstr>
      <vt:lpstr>Semantic Web, early days (pre-2006)</vt:lpstr>
      <vt:lpstr>Linked DATA …</vt:lpstr>
      <vt:lpstr>Linked Data … 2006 </vt:lpstr>
      <vt:lpstr>Four Principles of Linked Data </vt:lpstr>
      <vt:lpstr>This is Linked Data …</vt:lpstr>
      <vt:lpstr>And so we have our “Web of Data”!!!!!</vt:lpstr>
      <vt:lpstr>PowerPoint Presentation</vt:lpstr>
      <vt:lpstr>ONE MINOR CATCH …  … NAMING THINGS NOT DOCUMENTS</vt:lpstr>
      <vt:lpstr>HTTP IRIs usually for documents, not pipes</vt:lpstr>
      <vt:lpstr>My FOAF file is not me</vt:lpstr>
      <vt:lpstr>How to identify things not documents?</vt:lpstr>
      <vt:lpstr>How to identify things not documents</vt:lpstr>
      <vt:lpstr>How to identify things not documents</vt:lpstr>
      <vt:lpstr>Hash vs. Slash</vt:lpstr>
      <vt:lpstr>Why does slash exist then?</vt:lpstr>
      <vt:lpstr>So … erm … why does slash exist then?</vt:lpstr>
      <vt:lpstr>Content negotiation with hash</vt:lpstr>
      <vt:lpstr>Content negotiation with slash</vt:lpstr>
      <vt:lpstr>LINKING OPEN DATA</vt:lpstr>
      <vt:lpstr>Linked Data … 2006 </vt:lpstr>
      <vt:lpstr>Open Data, meet Linked Data</vt:lpstr>
      <vt:lpstr>Linked Open Data</vt:lpstr>
      <vt:lpstr>The 5 ★’s of Linked Open Data</vt:lpstr>
      <vt:lpstr>Growth of the Linked Data Cloud</vt:lpstr>
      <vt:lpstr>Growth of the Linked Data Cloud</vt:lpstr>
      <vt:lpstr>Growth of the Linked Data Cloud</vt:lpstr>
      <vt:lpstr>Growth of the Linked Data Cloud</vt:lpstr>
      <vt:lpstr>Growth of the Linked Data Cloud</vt:lpstr>
      <vt:lpstr>Growth of the Linked Data Cloud</vt:lpstr>
      <vt:lpstr>Growth of the Linked Data Cloud</vt:lpstr>
      <vt:lpstr>Growth of the Linked Data Cloud</vt:lpstr>
      <vt:lpstr>Growth of the Linked Data Cloud</vt:lpstr>
      <vt:lpstr>Growth of the Linked Data Cloud</vt:lpstr>
      <vt:lpstr>Growth of the Linked Data Cloud (sort of)</vt:lpstr>
      <vt:lpstr>THERE IS A LOT OF LINKED DATA OUT THERE NOW …</vt:lpstr>
      <vt:lpstr>DBpedia:  An RDF Encyclopaedia</vt:lpstr>
      <vt:lpstr>Geographical Data: Geonames</vt:lpstr>
      <vt:lpstr>Linked Government Data: data.gov</vt:lpstr>
      <vt:lpstr>Linked Government Data: data.gov.uk</vt:lpstr>
      <vt:lpstr>Linked Government Data: datos.gob.cl</vt:lpstr>
      <vt:lpstr>Life Sciences</vt:lpstr>
      <vt:lpstr>Life Sciences</vt:lpstr>
      <vt:lpstr>Life Sciences</vt:lpstr>
      <vt:lpstr>E-Commerce</vt:lpstr>
      <vt:lpstr>New York Times Meta-data</vt:lpstr>
      <vt:lpstr>BBC Music</vt:lpstr>
      <vt:lpstr>only problem is few people are using the data …</vt:lpstr>
      <vt:lpstr>PowerPoint Presentation</vt:lpstr>
      <vt:lpstr>catch number 1: INTEGRATION</vt:lpstr>
      <vt:lpstr>Need for Integration</vt:lpstr>
      <vt:lpstr>A (Hypothetical) Integration Example</vt:lpstr>
      <vt:lpstr>A (Hypothetical) Integration Example</vt:lpstr>
      <vt:lpstr>A (Hypothetical) Integration Example</vt:lpstr>
      <vt:lpstr>A (Hypothetical) Integration Example</vt:lpstr>
      <vt:lpstr>A (Hypothetical) Integration Example</vt:lpstr>
      <vt:lpstr>Semantic Web: Tackling Heterogeneity</vt:lpstr>
      <vt:lpstr>A (Hypothetical) Integration Example</vt:lpstr>
      <vt:lpstr>A (Hypothetical) Integration Example</vt:lpstr>
      <vt:lpstr>A (Hypothetical) Integration Example</vt:lpstr>
      <vt:lpstr>A (Hypothetical) Integration Example</vt:lpstr>
      <vt:lpstr>A (Hypothetical) Integration Example</vt:lpstr>
      <vt:lpstr>A (Hypothetical) Integration Example</vt:lpstr>
      <vt:lpstr>A (Hypothetical) Integration Example</vt:lpstr>
      <vt:lpstr>A (Hypothetical) Integration Example</vt:lpstr>
      <vt:lpstr>Not clear yet how to do this!</vt:lpstr>
      <vt:lpstr>Side Note: Fact or Fiction?</vt:lpstr>
      <vt:lpstr>BIG CATCH NUMBER 2: DATA ACCESS</vt:lpstr>
      <vt:lpstr>Access Methods</vt:lpstr>
      <vt:lpstr>Access Methods</vt:lpstr>
      <vt:lpstr>Linked Data Access Methods</vt:lpstr>
      <vt:lpstr>Dereferencing (what is it?)</vt:lpstr>
      <vt:lpstr>Dereferencing (what’s wrong with it?)</vt:lpstr>
      <vt:lpstr>Dereferencing (what’s wrong with it?)</vt:lpstr>
      <vt:lpstr>Dereferencing (what’s wrong with it?)</vt:lpstr>
      <vt:lpstr>Dumps (what are they?)</vt:lpstr>
      <vt:lpstr>Dumps (what’s wrong with them?)</vt:lpstr>
      <vt:lpstr>Dumps (what’s wrong with them?)</vt:lpstr>
      <vt:lpstr>SPARQL (what is it?)</vt:lpstr>
      <vt:lpstr>SPARQL (to the rescue?)</vt:lpstr>
      <vt:lpstr>SPARQL (what’s wrong with it?)</vt:lpstr>
      <vt:lpstr>SPARQL (what’s wrong with it?)</vt:lpstr>
      <vt:lpstr>SPARQL (what’s wrong with it?)</vt:lpstr>
      <vt:lpstr>SPARQL (what’s wrong with it?)</vt:lpstr>
      <vt:lpstr>SPARQL (what’s wrong with it?)</vt:lpstr>
      <vt:lpstr>SPARQL (what’s wrong with it?)</vt:lpstr>
      <vt:lpstr>SPARQL (what’s wrong with it?)</vt:lpstr>
      <vt:lpstr>SPARQL (what’s wrong with it?)</vt:lpstr>
      <vt:lpstr>SPARQL (what’s wrong with it?)</vt:lpstr>
      <vt:lpstr>Problem Categories</vt:lpstr>
      <vt:lpstr>Data Access: Open Problem</vt:lpstr>
      <vt:lpstr>BIG CATCH NUMBER 3: Data quality</vt:lpstr>
      <vt:lpstr>Can’t trust everything you read on the Web</vt:lpstr>
      <vt:lpstr>Automatic Integration possible …</vt:lpstr>
      <vt:lpstr>Automatic Integration possible …</vt:lpstr>
      <vt:lpstr>Automatic Integration possible …</vt:lpstr>
      <vt:lpstr>Automatic Integration possible …</vt:lpstr>
      <vt:lpstr>Automatic Integration possible …</vt:lpstr>
      <vt:lpstr>But not everything on the Web is true</vt:lpstr>
      <vt:lpstr>ACTUALLY THERE ARE LOTS OF OPEN ISSUES</vt:lpstr>
      <vt:lpstr>Open Issues / Research Questions</vt:lpstr>
      <vt:lpstr>RECAP</vt:lpstr>
      <vt:lpstr>Linked Data</vt:lpstr>
      <vt:lpstr>Linked Data</vt:lpstr>
      <vt:lpstr>PowerPoint Presentation</vt:lpstr>
      <vt:lpstr>Structure of the course</vt:lpstr>
      <vt:lpstr>Speculative Schedule  (NOT DEFINITE!)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CC6202-1 La Web de Datos 2015</dc:title>
  <dc:creator>Aidan Hogan</dc:creator>
  <cp:lastModifiedBy>Aidan Hogan</cp:lastModifiedBy>
  <cp:revision>3069</cp:revision>
  <cp:lastPrinted>2015-10-19T17:17:53Z</cp:lastPrinted>
  <dcterms:created xsi:type="dcterms:W3CDTF">2006-08-16T00:00:00Z</dcterms:created>
  <dcterms:modified xsi:type="dcterms:W3CDTF">2015-11-02T15:07:53Z</dcterms:modified>
</cp:coreProperties>
</file>