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528" r:id="rId2"/>
    <p:sldId id="1118" r:id="rId3"/>
    <p:sldId id="1048" r:id="rId4"/>
    <p:sldId id="1110" r:id="rId5"/>
    <p:sldId id="1113" r:id="rId6"/>
    <p:sldId id="1114" r:id="rId7"/>
    <p:sldId id="1115" r:id="rId8"/>
    <p:sldId id="1116" r:id="rId9"/>
    <p:sldId id="1117" r:id="rId10"/>
    <p:sldId id="1119" r:id="rId11"/>
    <p:sldId id="1120" r:id="rId12"/>
    <p:sldId id="1109" r:id="rId13"/>
    <p:sldId id="1111" r:id="rId14"/>
    <p:sldId id="1112" r:id="rId15"/>
    <p:sldId id="1121" r:id="rId16"/>
    <p:sldId id="1123" r:id="rId17"/>
    <p:sldId id="1124" r:id="rId18"/>
    <p:sldId id="1126" r:id="rId19"/>
    <p:sldId id="1127" r:id="rId20"/>
    <p:sldId id="1125" r:id="rId21"/>
    <p:sldId id="1122" r:id="rId22"/>
    <p:sldId id="1128" r:id="rId23"/>
    <p:sldId id="1129" r:id="rId24"/>
    <p:sldId id="1049" r:id="rId25"/>
    <p:sldId id="1130" r:id="rId26"/>
    <p:sldId id="1132" r:id="rId27"/>
    <p:sldId id="1131" r:id="rId28"/>
    <p:sldId id="1133" r:id="rId29"/>
    <p:sldId id="1134" r:id="rId30"/>
    <p:sldId id="1136" r:id="rId31"/>
    <p:sldId id="1137" r:id="rId32"/>
    <p:sldId id="1139" r:id="rId33"/>
    <p:sldId id="1135" r:id="rId34"/>
    <p:sldId id="1141" r:id="rId35"/>
    <p:sldId id="1143" r:id="rId36"/>
    <p:sldId id="1140" r:id="rId37"/>
    <p:sldId id="1145" r:id="rId38"/>
    <p:sldId id="1150" r:id="rId39"/>
    <p:sldId id="1148" r:id="rId40"/>
    <p:sldId id="1149" r:id="rId41"/>
    <p:sldId id="1146" r:id="rId42"/>
    <p:sldId id="1147" r:id="rId43"/>
    <p:sldId id="1144" r:id="rId44"/>
    <p:sldId id="1155" r:id="rId45"/>
    <p:sldId id="1158" r:id="rId46"/>
    <p:sldId id="1163" r:id="rId47"/>
    <p:sldId id="1154" r:id="rId48"/>
    <p:sldId id="1166" r:id="rId49"/>
    <p:sldId id="1156" r:id="rId50"/>
    <p:sldId id="1164" r:id="rId51"/>
    <p:sldId id="1157" r:id="rId52"/>
    <p:sldId id="1167" r:id="rId53"/>
    <p:sldId id="1161" r:id="rId54"/>
    <p:sldId id="1168" r:id="rId55"/>
    <p:sldId id="1162" r:id="rId56"/>
    <p:sldId id="1169" r:id="rId57"/>
    <p:sldId id="1198" r:id="rId58"/>
    <p:sldId id="1160" r:id="rId59"/>
    <p:sldId id="1151" r:id="rId60"/>
    <p:sldId id="1152" r:id="rId61"/>
    <p:sldId id="1153" r:id="rId62"/>
    <p:sldId id="1170" r:id="rId63"/>
    <p:sldId id="1188" r:id="rId64"/>
    <p:sldId id="1173" r:id="rId65"/>
    <p:sldId id="1174" r:id="rId66"/>
    <p:sldId id="1175" r:id="rId67"/>
    <p:sldId id="1176" r:id="rId68"/>
    <p:sldId id="1177" r:id="rId69"/>
    <p:sldId id="1178" r:id="rId70"/>
    <p:sldId id="1179" r:id="rId71"/>
    <p:sldId id="1180" r:id="rId72"/>
    <p:sldId id="1181" r:id="rId73"/>
    <p:sldId id="1182" r:id="rId74"/>
    <p:sldId id="1183" r:id="rId75"/>
    <p:sldId id="1184" r:id="rId76"/>
    <p:sldId id="1185" r:id="rId77"/>
    <p:sldId id="1186" r:id="rId78"/>
    <p:sldId id="1189" r:id="rId79"/>
    <p:sldId id="1190" r:id="rId80"/>
    <p:sldId id="1194" r:id="rId81"/>
    <p:sldId id="1192" r:id="rId82"/>
    <p:sldId id="1193" r:id="rId83"/>
    <p:sldId id="1195" r:id="rId84"/>
    <p:sldId id="1196" r:id="rId85"/>
    <p:sldId id="1197" r:id="rId86"/>
    <p:sldId id="1104" r:id="rId87"/>
    <p:sldId id="1187" r:id="rId88"/>
    <p:sldId id="1105" r:id="rId89"/>
    <p:sldId id="651" r:id="rId9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17600"/>
    <a:srgbClr val="FF5050"/>
    <a:srgbClr val="0D5C00"/>
    <a:srgbClr val="820069"/>
    <a:srgbClr val="A80088"/>
    <a:srgbClr val="C0009B"/>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62" autoAdjust="0"/>
  </p:normalViewPr>
  <p:slideViewPr>
    <p:cSldViewPr>
      <p:cViewPr varScale="1">
        <p:scale>
          <a:sx n="70" d="100"/>
          <a:sy n="70" d="100"/>
        </p:scale>
        <p:origin x="-11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I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E300012-02A5-4B9A-BBBE-ECC937BD1D5A}" type="datetimeFigureOut">
              <a:rPr lang="en-IE" smtClean="0"/>
              <a:t>21/10/2015</a:t>
            </a:fld>
            <a:endParaRPr lang="en-IE"/>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I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I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04E58D3-AE56-4AF7-BFDD-CAD04963A4E2}" type="slidenum">
              <a:rPr lang="en-IE" smtClean="0"/>
              <a:t>‹#›</a:t>
            </a:fld>
            <a:endParaRPr lang="en-IE"/>
          </a:p>
        </p:txBody>
      </p:sp>
    </p:spTree>
    <p:extLst>
      <p:ext uri="{BB962C8B-B14F-4D97-AF65-F5344CB8AC3E}">
        <p14:creationId xmlns:p14="http://schemas.microsoft.com/office/powerpoint/2010/main" val="71686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6</a:t>
            </a:fld>
            <a:endParaRPr lang="en-IE"/>
          </a:p>
        </p:txBody>
      </p:sp>
    </p:spTree>
    <p:extLst>
      <p:ext uri="{BB962C8B-B14F-4D97-AF65-F5344CB8AC3E}">
        <p14:creationId xmlns:p14="http://schemas.microsoft.com/office/powerpoint/2010/main" val="255573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7</a:t>
            </a:fld>
            <a:endParaRPr lang="en-IE"/>
          </a:p>
        </p:txBody>
      </p:sp>
    </p:spTree>
    <p:extLst>
      <p:ext uri="{BB962C8B-B14F-4D97-AF65-F5344CB8AC3E}">
        <p14:creationId xmlns:p14="http://schemas.microsoft.com/office/powerpoint/2010/main" val="268613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8</a:t>
            </a:fld>
            <a:endParaRPr lang="en-IE"/>
          </a:p>
        </p:txBody>
      </p:sp>
    </p:spTree>
    <p:extLst>
      <p:ext uri="{BB962C8B-B14F-4D97-AF65-F5344CB8AC3E}">
        <p14:creationId xmlns:p14="http://schemas.microsoft.com/office/powerpoint/2010/main" val="268613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9</a:t>
            </a:fld>
            <a:endParaRPr lang="en-IE"/>
          </a:p>
        </p:txBody>
      </p:sp>
    </p:spTree>
    <p:extLst>
      <p:ext uri="{BB962C8B-B14F-4D97-AF65-F5344CB8AC3E}">
        <p14:creationId xmlns:p14="http://schemas.microsoft.com/office/powerpoint/2010/main" val="268613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23</a:t>
            </a:fld>
            <a:endParaRPr lang="en-IE"/>
          </a:p>
        </p:txBody>
      </p:sp>
    </p:spTree>
    <p:extLst>
      <p:ext uri="{BB962C8B-B14F-4D97-AF65-F5344CB8AC3E}">
        <p14:creationId xmlns:p14="http://schemas.microsoft.com/office/powerpoint/2010/main" val="191537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04E58D3-AE56-4AF7-BFDD-CAD04963A4E2}" type="slidenum">
              <a:rPr lang="en-IE" smtClean="0"/>
              <a:t>89</a:t>
            </a:fld>
            <a:endParaRPr lang="en-IE"/>
          </a:p>
        </p:txBody>
      </p:sp>
    </p:spTree>
    <p:extLst>
      <p:ext uri="{BB962C8B-B14F-4D97-AF65-F5344CB8AC3E}">
        <p14:creationId xmlns:p14="http://schemas.microsoft.com/office/powerpoint/2010/main" val="323709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2" name="Rectangle 35"/>
          <p:cNvSpPr>
            <a:spLocks noChangeArrowheads="1"/>
          </p:cNvSpPr>
          <p:nvPr userDrawn="1"/>
        </p:nvSpPr>
        <p:spPr bwMode="auto">
          <a:xfrm>
            <a:off x="0" y="0"/>
            <a:ext cx="9144000" cy="6858000"/>
          </a:xfrm>
          <a:prstGeom prst="rect">
            <a:avLst/>
          </a:prstGeom>
          <a:solidFill>
            <a:srgbClr val="D7D7D7"/>
          </a:solidFill>
          <a:ln w="9525">
            <a:solidFill>
              <a:schemeClr val="tx1"/>
            </a:solidFill>
            <a:miter lim="800000"/>
            <a:headEnd/>
            <a:tailEnd/>
          </a:ln>
          <a:effectLst/>
        </p:spPr>
        <p:txBody>
          <a:bodyPr wrap="none" anchor="ctr"/>
          <a:lstStyle/>
          <a:p>
            <a:pPr>
              <a:defRPr/>
            </a:pPr>
            <a:endParaRPr lang="en-US"/>
          </a:p>
        </p:txBody>
      </p:sp>
      <p:sp>
        <p:nvSpPr>
          <p:cNvPr id="3" name="AutoShape 36"/>
          <p:cNvSpPr>
            <a:spLocks noChangeArrowheads="1"/>
          </p:cNvSpPr>
          <p:nvPr userDrawn="1"/>
        </p:nvSpPr>
        <p:spPr bwMode="auto">
          <a:xfrm>
            <a:off x="179512" y="212874"/>
            <a:ext cx="8748713" cy="6456486"/>
          </a:xfrm>
          <a:prstGeom prst="roundRect">
            <a:avLst>
              <a:gd name="adj" fmla="val 2685"/>
            </a:avLst>
          </a:prstGeom>
          <a:solidFill>
            <a:schemeClr val="bg1"/>
          </a:solidFill>
          <a:ln w="9525">
            <a:noFill/>
            <a:round/>
            <a:headEnd/>
            <a:tailEnd/>
          </a:ln>
          <a:effectLst/>
        </p:spPr>
        <p:txBody>
          <a:bodyPr wrap="none" anchor="ctr"/>
          <a:lstStyle/>
          <a:p>
            <a:pPr>
              <a:defRPr/>
            </a:pPr>
            <a:endParaRPr lang="en-US"/>
          </a:p>
        </p:txBody>
      </p:sp>
      <p:sp>
        <p:nvSpPr>
          <p:cNvPr id="26" name="Titel 1"/>
          <p:cNvSpPr>
            <a:spLocks noGrp="1"/>
          </p:cNvSpPr>
          <p:nvPr>
            <p:ph type="title"/>
          </p:nvPr>
        </p:nvSpPr>
        <p:spPr>
          <a:xfrm>
            <a:off x="376114" y="1772816"/>
            <a:ext cx="8324850" cy="561975"/>
          </a:xfrm>
        </p:spPr>
        <p:txBody>
          <a:bodyPr/>
          <a:lstStyle>
            <a:lvl1pPr>
              <a:defRPr>
                <a:solidFill>
                  <a:srgbClr val="466A64"/>
                </a:solidFill>
                <a:latin typeface="cmss8" pitchFamily="34" charset="0"/>
              </a:defRPr>
            </a:lvl1pPr>
          </a:lstStyle>
          <a:p>
            <a:r>
              <a:rPr lang="de-DE" dirty="0" smtClean="0"/>
              <a:t>Titelmasterformat durch Klicken bearbeiten</a:t>
            </a:r>
            <a:endParaRPr lang="de-DE" dirty="0"/>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49833"/>
            <a:ext cx="9525000" cy="758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657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3600">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2.xml"/><Relationship Id="rId7" Type="http://schemas.openxmlformats.org/officeDocument/2006/relationships/image" Target="../media/image2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slideLayout" Target="../slideLayouts/slideLayout2.xml"/><Relationship Id="rId10" Type="http://schemas.openxmlformats.org/officeDocument/2006/relationships/image" Target="../media/image29.png"/><Relationship Id="rId4" Type="http://schemas.openxmlformats.org/officeDocument/2006/relationships/tags" Target="../tags/tag23.xml"/><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1.xml"/><Relationship Id="rId7" Type="http://schemas.openxmlformats.org/officeDocument/2006/relationships/image" Target="../media/image47.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2.xml"/><Relationship Id="rId7" Type="http://schemas.openxmlformats.org/officeDocument/2006/relationships/image" Target="../media/image54.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www.w3.org/TR/sparql11-query/#SparqlOp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sparql.org/sparql" TargetMode="External"/><Relationship Id="rId4" Type="http://schemas.openxmlformats.org/officeDocument/2006/relationships/hyperlink" Target="http://www.cambridgesemantics.com/semantic-university/sparql-by-example"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80.png"/><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82.png"/><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86.png"/><Relationship Id="rId4" Type="http://schemas.openxmlformats.org/officeDocument/2006/relationships/image" Target="../media/image85.png"/></Relationships>
</file>

<file path=ppt/slides/_rels/slide7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www.w3.org/TR/sparql11-entail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hyperlink" Target="http://www.w3.org/TR/sparql11-protoco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s-ES" b="1" dirty="0" smtClean="0"/>
              <a:t>CC6202-1</a:t>
            </a:r>
            <a:br>
              <a:rPr lang="es-ES" b="1" dirty="0" smtClean="0"/>
            </a:br>
            <a:r>
              <a:rPr lang="en-IE" b="1" cap="small" dirty="0" smtClean="0"/>
              <a:t>La Web de </a:t>
            </a:r>
            <a:r>
              <a:rPr lang="en-IE" b="1" cap="small" dirty="0" err="1" smtClean="0"/>
              <a:t>Datos</a:t>
            </a:r>
            <a:r>
              <a:rPr lang="en-IE" b="1" cap="small" dirty="0"/>
              <a:t/>
            </a:r>
            <a:br>
              <a:rPr lang="en-IE" b="1" cap="small" dirty="0"/>
            </a:br>
            <a:r>
              <a:rPr lang="en-IE" b="1" cap="small" dirty="0" smtClean="0"/>
              <a:t>Primavera </a:t>
            </a:r>
            <a:r>
              <a:rPr lang="es-ES" b="1" dirty="0" smtClean="0"/>
              <a:t>2015</a:t>
            </a:r>
            <a:br>
              <a:rPr lang="es-ES" b="1" dirty="0" smtClean="0"/>
            </a:br>
            <a:r>
              <a:rPr lang="es-ES" b="1" dirty="0" smtClean="0"/>
              <a:t/>
            </a:r>
            <a:br>
              <a:rPr lang="es-ES" b="1" dirty="0" smtClean="0"/>
            </a:br>
            <a:r>
              <a:rPr lang="es-ES" b="1" dirty="0" err="1" smtClean="0"/>
              <a:t>Lecture</a:t>
            </a:r>
            <a:r>
              <a:rPr lang="es-ES" b="1" dirty="0" smtClean="0"/>
              <a:t> 8: SPARQL (1.1)</a:t>
            </a:r>
            <a:endParaRPr lang="en-IE" dirty="0"/>
          </a:p>
        </p:txBody>
      </p:sp>
      <p:sp>
        <p:nvSpPr>
          <p:cNvPr id="3" name="Subtitle 2"/>
          <p:cNvSpPr>
            <a:spLocks noGrp="1"/>
          </p:cNvSpPr>
          <p:nvPr>
            <p:ph type="subTitle" idx="1"/>
          </p:nvPr>
        </p:nvSpPr>
        <p:spPr>
          <a:xfrm>
            <a:off x="1371600" y="4800600"/>
            <a:ext cx="6400800" cy="1295400"/>
          </a:xfrm>
        </p:spPr>
        <p:txBody>
          <a:bodyPr/>
          <a:lstStyle/>
          <a:p>
            <a:r>
              <a:rPr lang="en-IE" dirty="0" smtClean="0"/>
              <a:t>Aidan Hogan</a:t>
            </a:r>
          </a:p>
          <a:p>
            <a:r>
              <a:rPr lang="en-IE" dirty="0" smtClean="0"/>
              <a:t>aidhog@gmail.com</a:t>
            </a:r>
            <a:endParaRPr lang="en-IE" dirty="0"/>
          </a:p>
        </p:txBody>
      </p:sp>
    </p:spTree>
    <p:extLst>
      <p:ext uri="{BB962C8B-B14F-4D97-AF65-F5344CB8AC3E}">
        <p14:creationId xmlns:p14="http://schemas.microsoft.com/office/powerpoint/2010/main" val="348971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Solution modifiers</a:t>
            </a:r>
            <a:endParaRPr lang="en-IE" dirty="0"/>
          </a:p>
        </p:txBody>
      </p:sp>
      <p:sp>
        <p:nvSpPr>
          <p:cNvPr id="5" name="Content Placeholder 4"/>
          <p:cNvSpPr>
            <a:spLocks noGrp="1"/>
          </p:cNvSpPr>
          <p:nvPr>
            <p:ph idx="1"/>
          </p:nvPr>
        </p:nvSpPr>
        <p:spPr/>
        <p:txBody>
          <a:bodyPr>
            <a:normAutofit/>
          </a:bodyPr>
          <a:lstStyle/>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ORDER BY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DESC</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p>
          <a:p>
            <a:pPr lvl="1"/>
            <a:r>
              <a:rPr lang="en-IE" sz="2000" dirty="0" smtClean="0">
                <a:ea typeface="CMU Typewriter Text" panose="02000609000000000000" pitchFamily="49" charset="0"/>
                <a:cs typeface="CMU Typewriter Text" panose="02000609000000000000" pitchFamily="49" charset="0"/>
              </a:rPr>
              <a:t>Can be used to order results</a:t>
            </a:r>
          </a:p>
          <a:p>
            <a:pPr lvl="1"/>
            <a:r>
              <a:rPr lang="en-IE" sz="2000" dirty="0" smtClean="0">
                <a:ea typeface="CMU Typewriter Text" panose="02000609000000000000" pitchFamily="49" charset="0"/>
                <a:cs typeface="CMU Typewriter Text" panose="02000609000000000000" pitchFamily="49" charset="0"/>
              </a:rPr>
              <a:t>By default ascending (</a:t>
            </a:r>
            <a:r>
              <a:rPr lang="en-IE" sz="20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ASC</a:t>
            </a:r>
            <a:r>
              <a:rPr lang="en-IE" sz="2000" dirty="0" smtClean="0">
                <a:ea typeface="CMU Typewriter Text" panose="02000609000000000000" pitchFamily="49" charset="0"/>
                <a:cs typeface="CMU Typewriter Text" panose="02000609000000000000" pitchFamily="49" charset="0"/>
              </a:rPr>
              <a:t>), can specify descending (</a:t>
            </a:r>
            <a:r>
              <a:rPr lang="en-IE" sz="20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DESC</a:t>
            </a:r>
            <a:r>
              <a:rPr lang="en-IE" sz="2000" dirty="0" smtClean="0">
                <a:ea typeface="CMU Typewriter Text" panose="02000609000000000000" pitchFamily="49" charset="0"/>
                <a:cs typeface="CMU Typewriter Text" panose="02000609000000000000" pitchFamily="49" charset="0"/>
              </a:rPr>
              <a:t>)</a:t>
            </a:r>
          </a:p>
          <a:p>
            <a:pPr lvl="1"/>
            <a:r>
              <a:rPr lang="en-IE" sz="2000" dirty="0" smtClean="0">
                <a:ea typeface="CMU Typewriter Text" panose="02000609000000000000" pitchFamily="49" charset="0"/>
                <a:cs typeface="CMU Typewriter Text" panose="02000609000000000000" pitchFamily="49" charset="0"/>
              </a:rPr>
              <a:t>Can order lexicographically on multiple items</a:t>
            </a: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LIMIT</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i="1" dirty="0" smtClean="0">
                <a:latin typeface="CMU Typewriter Text" panose="02000609000000000000" pitchFamily="49" charset="0"/>
                <a:ea typeface="CMU Typewriter Text" panose="02000609000000000000" pitchFamily="49" charset="0"/>
                <a:cs typeface="CMU Typewriter Text" panose="02000609000000000000" pitchFamily="49" charset="0"/>
              </a:rPr>
              <a:t>n</a:t>
            </a:r>
          </a:p>
          <a:p>
            <a:pPr lvl="1"/>
            <a:r>
              <a:rPr lang="en-IE" sz="2000" dirty="0" smtClean="0">
                <a:ea typeface="CMU Typewriter Text" panose="02000609000000000000" pitchFamily="49" charset="0"/>
                <a:cs typeface="CMU Typewriter Text" panose="02000609000000000000" pitchFamily="49" charset="0"/>
              </a:rPr>
              <a:t>Return only </a:t>
            </a:r>
            <a:r>
              <a:rPr lang="en-IE" sz="2000" i="1" dirty="0" smtClean="0">
                <a:latin typeface="CMU Typewriter Text" panose="02000609000000000000" pitchFamily="49" charset="0"/>
                <a:ea typeface="CMU Typewriter Text" panose="02000609000000000000" pitchFamily="49" charset="0"/>
                <a:cs typeface="CMU Typewriter Text" panose="02000609000000000000" pitchFamily="49" charset="0"/>
              </a:rPr>
              <a:t>n</a:t>
            </a:r>
            <a:r>
              <a:rPr lang="en-IE" sz="2000" dirty="0" smtClean="0">
                <a:ea typeface="CMU Typewriter Text" panose="02000609000000000000" pitchFamily="49" charset="0"/>
                <a:cs typeface="CMU Typewriter Text" panose="02000609000000000000" pitchFamily="49" charset="0"/>
              </a:rPr>
              <a:t> results</a:t>
            </a: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OFFSET</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i="1" dirty="0" smtClean="0">
                <a:latin typeface="CMU Typewriter Text" panose="02000609000000000000" pitchFamily="49" charset="0"/>
                <a:ea typeface="CMU Typewriter Text" panose="02000609000000000000" pitchFamily="49" charset="0"/>
                <a:cs typeface="CMU Typewriter Text" panose="02000609000000000000" pitchFamily="49" charset="0"/>
              </a:rPr>
              <a:t>n</a:t>
            </a:r>
          </a:p>
          <a:p>
            <a:pPr lvl="1"/>
            <a:r>
              <a:rPr lang="en-IE" sz="2000" dirty="0" smtClean="0">
                <a:ea typeface="CMU Typewriter Text" panose="02000609000000000000" pitchFamily="49" charset="0"/>
                <a:cs typeface="CMU Typewriter Text" panose="02000609000000000000" pitchFamily="49" charset="0"/>
              </a:rPr>
              <a:t>Skip the first </a:t>
            </a:r>
            <a:r>
              <a:rPr lang="en-IE" sz="2000" i="1" dirty="0" smtClean="0">
                <a:latin typeface="CMU Typewriter Text" panose="02000609000000000000" pitchFamily="49" charset="0"/>
                <a:ea typeface="CMU Typewriter Text" panose="02000609000000000000" pitchFamily="49" charset="0"/>
                <a:cs typeface="CMU Typewriter Text" panose="02000609000000000000" pitchFamily="49" charset="0"/>
              </a:rPr>
              <a:t>n</a:t>
            </a:r>
            <a:r>
              <a:rPr lang="en-IE" sz="2000" dirty="0" smtClean="0">
                <a:ea typeface="CMU Typewriter Text" panose="02000609000000000000" pitchFamily="49" charset="0"/>
                <a:cs typeface="CMU Typewriter Text" panose="02000609000000000000" pitchFamily="49" charset="0"/>
              </a:rPr>
              <a:t> results</a:t>
            </a:r>
          </a:p>
          <a:p>
            <a:pPr lvl="1"/>
            <a:endParaRPr lang="en-IE" sz="2000"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endParaRPr lang="en-IE" sz="2400" dirty="0" smtClean="0">
              <a:ea typeface="CMU Typewriter Text" panose="02000609000000000000" pitchFamily="49" charset="0"/>
              <a:cs typeface="CMU Typewriter Text" panose="02000609000000000000" pitchFamily="49" charset="0"/>
            </a:endParaRPr>
          </a:p>
        </p:txBody>
      </p:sp>
      <p:pic>
        <p:nvPicPr>
          <p:cNvPr id="12" name="Picture 1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133600" y="5181600"/>
            <a:ext cx="4888040" cy="1455611"/>
          </a:xfrm>
          <a:prstGeom prst="rect">
            <a:avLst/>
          </a:prstGeom>
        </p:spPr>
      </p:pic>
      <p:sp>
        <p:nvSpPr>
          <p:cNvPr id="9" name="TextBox 8"/>
          <p:cNvSpPr txBox="1"/>
          <p:nvPr/>
        </p:nvSpPr>
        <p:spPr>
          <a:xfrm>
            <a:off x="1143000" y="4648201"/>
            <a:ext cx="7239000" cy="369332"/>
          </a:xfrm>
          <a:prstGeom prst="rect">
            <a:avLst/>
          </a:prstGeom>
          <a:solidFill>
            <a:schemeClr val="bg1">
              <a:lumMod val="85000"/>
            </a:schemeClr>
          </a:solidFill>
        </p:spPr>
        <p:txBody>
          <a:bodyPr wrap="square" rtlCol="0">
            <a:spAutoFit/>
          </a:bodyPr>
          <a:lstStyle/>
          <a:p>
            <a:pPr algn="ctr"/>
            <a:r>
              <a:rPr lang="en-IE" dirty="0" smtClean="0"/>
              <a:t>How might we ask for the second and third most recently released movies?</a:t>
            </a:r>
          </a:p>
        </p:txBody>
      </p:sp>
      <p:sp>
        <p:nvSpPr>
          <p:cNvPr id="13" name="TextBox 12"/>
          <p:cNvSpPr txBox="1"/>
          <p:nvPr/>
        </p:nvSpPr>
        <p:spPr>
          <a:xfrm>
            <a:off x="4267200" y="2971800"/>
            <a:ext cx="4114800" cy="1477328"/>
          </a:xfrm>
          <a:prstGeom prst="rect">
            <a:avLst/>
          </a:prstGeom>
          <a:solidFill>
            <a:schemeClr val="accent3">
              <a:lumMod val="20000"/>
              <a:lumOff val="80000"/>
            </a:schemeClr>
          </a:solidFill>
        </p:spPr>
        <p:txBody>
          <a:bodyPr wrap="square" rtlCol="0">
            <a:spAutoFit/>
          </a:bodyPr>
          <a:lstStyle/>
          <a:p>
            <a:pPr algn="ctr"/>
            <a:r>
              <a:rPr lang="en-IE" dirty="0" smtClean="0">
                <a:solidFill>
                  <a:srgbClr val="002060"/>
                </a:solidFill>
              </a:rPr>
              <a:t>Strictly speaking, by default, no ordering is applied. Hence </a:t>
            </a:r>
            <a:r>
              <a:rPr lang="en-IE" dirty="0" smtClean="0">
                <a:solidFill>
                  <a:srgbClr val="002060"/>
                </a:solidFill>
                <a:latin typeface="CMU Typewriter Text" panose="02000609000000000000" pitchFamily="49" charset="0"/>
                <a:ea typeface="CMU Typewriter Text" panose="02000609000000000000" pitchFamily="49" charset="0"/>
                <a:cs typeface="CMU Typewriter Text" panose="02000609000000000000" pitchFamily="49" charset="0"/>
              </a:rPr>
              <a:t>OFFSET</a:t>
            </a:r>
            <a:r>
              <a:rPr lang="en-IE" dirty="0" smtClean="0">
                <a:solidFill>
                  <a:srgbClr val="002060"/>
                </a:solidFill>
                <a:ea typeface="CMU Typewriter Text" panose="02000609000000000000" pitchFamily="49" charset="0"/>
                <a:cs typeface="CMU Typewriter Text" panose="02000609000000000000" pitchFamily="49" charset="0"/>
              </a:rPr>
              <a:t> means nothing without </a:t>
            </a:r>
            <a:r>
              <a:rPr lang="en-IE" dirty="0" smtClean="0">
                <a:solidFill>
                  <a:srgbClr val="002060"/>
                </a:solidFill>
                <a:latin typeface="CMU Typewriter Text" panose="02000609000000000000" pitchFamily="49" charset="0"/>
                <a:ea typeface="CMU Typewriter Text" panose="02000609000000000000" pitchFamily="49" charset="0"/>
                <a:cs typeface="CMU Typewriter Text" panose="02000609000000000000" pitchFamily="49" charset="0"/>
              </a:rPr>
              <a:t>ORDER BY</a:t>
            </a:r>
            <a:r>
              <a:rPr lang="en-IE" dirty="0" smtClean="0">
                <a:solidFill>
                  <a:srgbClr val="002060"/>
                </a:solidFill>
                <a:ea typeface="CMU Typewriter Text" panose="02000609000000000000" pitchFamily="49" charset="0"/>
                <a:cs typeface="CMU Typewriter Text" panose="02000609000000000000" pitchFamily="49" charset="0"/>
              </a:rPr>
              <a:t>. However, some engines support a default ordering (e.g., the order of computation of results).</a:t>
            </a:r>
          </a:p>
        </p:txBody>
      </p:sp>
    </p:spTree>
    <p:extLst>
      <p:ext uri="{BB962C8B-B14F-4D97-AF65-F5344CB8AC3E}">
        <p14:creationId xmlns:p14="http://schemas.microsoft.com/office/powerpoint/2010/main" val="1597710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Using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GRAPH</a:t>
            </a:r>
            <a:r>
              <a:rPr lang="en-IE" dirty="0" smtClean="0">
                <a:latin typeface="+mn-lt"/>
                <a:ea typeface="CMU Typewriter Text" panose="02000609000000000000" pitchFamily="49" charset="0"/>
                <a:cs typeface="CMU Typewriter Text" panose="02000609000000000000" pitchFamily="49" charset="0"/>
              </a:rPr>
              <a: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FROM</a:t>
            </a:r>
            <a:r>
              <a:rPr lang="en-IE" dirty="0" smtClean="0">
                <a:latin typeface="+mn-lt"/>
                <a:ea typeface="CMU Typewriter Text" panose="02000609000000000000" pitchFamily="49" charset="0"/>
                <a:cs typeface="CMU Typewriter Text" panose="02000609000000000000" pitchFamily="49" charset="0"/>
              </a:rPr>
              <a:t> and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FROM NAMED</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8" y="1066800"/>
            <a:ext cx="4060363" cy="170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051" y="2826948"/>
            <a:ext cx="6324600" cy="105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8351" y="1066800"/>
            <a:ext cx="4238449" cy="172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95314" y="4648201"/>
            <a:ext cx="4133850" cy="2099310"/>
          </a:xfrm>
          <a:prstGeom prst="rect">
            <a:avLst/>
          </a:prstGeom>
        </p:spPr>
      </p:pic>
      <p:sp>
        <p:nvSpPr>
          <p:cNvPr id="8" name="TextBox 7"/>
          <p:cNvSpPr txBox="1"/>
          <p:nvPr/>
        </p:nvSpPr>
        <p:spPr>
          <a:xfrm>
            <a:off x="4876800" y="4648201"/>
            <a:ext cx="4114800" cy="369332"/>
          </a:xfrm>
          <a:prstGeom prst="rect">
            <a:avLst/>
          </a:prstGeom>
          <a:solidFill>
            <a:schemeClr val="bg1">
              <a:lumMod val="85000"/>
            </a:schemeClr>
          </a:solidFill>
        </p:spPr>
        <p:txBody>
          <a:bodyPr wrap="square" rtlCol="0">
            <a:spAutoFit/>
          </a:bodyPr>
          <a:lstStyle/>
          <a:p>
            <a:pPr algn="ctr"/>
            <a:r>
              <a:rPr lang="en-IE" dirty="0" smtClean="0"/>
              <a:t>What solutions would this query return?</a:t>
            </a:r>
          </a:p>
        </p:txBody>
      </p:sp>
      <p:sp>
        <p:nvSpPr>
          <p:cNvPr id="9" name="Content Placeholder 3"/>
          <p:cNvSpPr txBox="1">
            <a:spLocks/>
          </p:cNvSpPr>
          <p:nvPr/>
        </p:nvSpPr>
        <p:spPr>
          <a:xfrm>
            <a:off x="4800600" y="50292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pic>
        <p:nvPicPr>
          <p:cNvPr id="10" name="Picture 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105400" y="5654021"/>
            <a:ext cx="2556034" cy="517208"/>
          </a:xfrm>
          <a:prstGeom prst="rect">
            <a:avLst/>
          </a:prstGeom>
        </p:spPr>
      </p:pic>
    </p:spTree>
    <p:extLst>
      <p:ext uri="{BB962C8B-B14F-4D97-AF65-F5344CB8AC3E}">
        <p14:creationId xmlns:p14="http://schemas.microsoft.com/office/powerpoint/2010/main" val="3405574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TODAY: SPARQL 1.1</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420748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 recent Web standard</a:t>
            </a:r>
            <a:endParaRPr lang="en-IE" dirty="0"/>
          </a:p>
        </p:txBody>
      </p:sp>
      <p:sp>
        <p:nvSpPr>
          <p:cNvPr id="5" name="Content Placeholder 4"/>
          <p:cNvSpPr>
            <a:spLocks noGrp="1"/>
          </p:cNvSpPr>
          <p:nvPr>
            <p:ph idx="1"/>
          </p:nvPr>
        </p:nvSpPr>
        <p:spPr/>
        <p:txBody>
          <a:bodyPr/>
          <a:lstStyle/>
          <a:p>
            <a:endParaRPr lang="en-I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767353" cy="523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95642" y="1091252"/>
            <a:ext cx="4114800" cy="381000"/>
          </a:xfrm>
          <a:prstGeom prst="rect">
            <a:avLst/>
          </a:prstGeom>
          <a:noFill/>
        </p:spPr>
        <p:txBody>
          <a:bodyPr wrap="square" rtlCol="0">
            <a:spAutoFit/>
          </a:bodyPr>
          <a:lstStyle/>
          <a:p>
            <a:r>
              <a:rPr lang="en-IE" dirty="0">
                <a:solidFill>
                  <a:srgbClr val="0000FF"/>
                </a:solidFill>
              </a:rPr>
              <a:t>http://www.w3.org/TR/sparql11-query/</a:t>
            </a:r>
          </a:p>
        </p:txBody>
      </p:sp>
    </p:spTree>
    <p:extLst>
      <p:ext uri="{BB962C8B-B14F-4D97-AF65-F5344CB8AC3E}">
        <p14:creationId xmlns:p14="http://schemas.microsoft.com/office/powerpoint/2010/main" val="2133774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What’s new in SPARQL 1.1?</a:t>
            </a:r>
            <a:endParaRPr lang="en-IE" dirty="0"/>
          </a:p>
        </p:txBody>
      </p:sp>
      <p:sp>
        <p:nvSpPr>
          <p:cNvPr id="3" name="Content Placeholder 2"/>
          <p:cNvSpPr>
            <a:spLocks noGrp="1"/>
          </p:cNvSpPr>
          <p:nvPr>
            <p:ph idx="1"/>
          </p:nvPr>
        </p:nvSpPr>
        <p:spPr/>
        <p:txBody>
          <a:bodyPr/>
          <a:lstStyle/>
          <a:p>
            <a:r>
              <a:rPr lang="en-IE" dirty="0" smtClean="0"/>
              <a:t>New query features</a:t>
            </a:r>
          </a:p>
          <a:p>
            <a:r>
              <a:rPr lang="en-IE" dirty="0"/>
              <a:t>An update </a:t>
            </a:r>
            <a:r>
              <a:rPr lang="en-IE" dirty="0" smtClean="0"/>
              <a:t>language</a:t>
            </a:r>
          </a:p>
          <a:p>
            <a:r>
              <a:rPr lang="en-IE" dirty="0" smtClean="0">
                <a:solidFill>
                  <a:schemeClr val="bg1">
                    <a:lumMod val="50000"/>
                  </a:schemeClr>
                </a:solidFill>
              </a:rPr>
              <a:t>Support for RDFS/OWL entailment</a:t>
            </a:r>
          </a:p>
          <a:p>
            <a:r>
              <a:rPr lang="en-IE" dirty="0" smtClean="0">
                <a:solidFill>
                  <a:schemeClr val="bg1">
                    <a:lumMod val="50000"/>
                  </a:schemeClr>
                </a:solidFill>
              </a:rPr>
              <a:t>New output formats</a:t>
            </a:r>
            <a:endParaRPr lang="en-IE" dirty="0">
              <a:solidFill>
                <a:schemeClr val="bg1">
                  <a:lumMod val="50000"/>
                </a:schemeClr>
              </a:solidFill>
            </a:endParaRPr>
          </a:p>
        </p:txBody>
      </p:sp>
    </p:spTree>
    <p:extLst>
      <p:ext uri="{BB962C8B-B14F-4D97-AF65-F5344CB8AC3E}">
        <p14:creationId xmlns:p14="http://schemas.microsoft.com/office/powerpoint/2010/main" val="164118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a:t>NEW </a:t>
            </a:r>
            <a:r>
              <a:rPr lang="en-IE" dirty="0" smtClean="0"/>
              <a:t>QUERY FEATURE:</a:t>
            </a:r>
            <a:br>
              <a:rPr lang="en-IE" dirty="0" smtClean="0"/>
            </a:br>
            <a:r>
              <a:rPr lang="en-IE" dirty="0" smtClean="0"/>
              <a:t>NEGATION</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2936801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1.0: Negation possible w/ a trick!</a:t>
            </a:r>
            <a:endParaRPr lang="en-IE" dirty="0"/>
          </a:p>
        </p:txBody>
      </p:sp>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1"/>
            <a:ext cx="4133850" cy="2099310"/>
          </a:xfrm>
          <a:prstGeom prst="rect">
            <a:avLst/>
          </a:prstGeom>
        </p:spPr>
      </p:pic>
      <p:sp>
        <p:nvSpPr>
          <p:cNvPr id="13" name="TextBox 12"/>
          <p:cNvSpPr txBox="1"/>
          <p:nvPr/>
        </p:nvSpPr>
        <p:spPr>
          <a:xfrm>
            <a:off x="4876800" y="4648201"/>
            <a:ext cx="4114800" cy="369332"/>
          </a:xfrm>
          <a:prstGeom prst="rect">
            <a:avLst/>
          </a:prstGeom>
          <a:solidFill>
            <a:schemeClr val="bg1">
              <a:lumMod val="85000"/>
            </a:schemeClr>
          </a:solidFill>
        </p:spPr>
        <p:txBody>
          <a:bodyPr wrap="square" rtlCol="0">
            <a:spAutoFit/>
          </a:bodyPr>
          <a:lstStyle/>
          <a:p>
            <a:pPr algn="ctr"/>
            <a:r>
              <a:rPr lang="en-IE" dirty="0" smtClean="0"/>
              <a:t>What solutions would this query return?</a:t>
            </a:r>
          </a:p>
        </p:txBody>
      </p:sp>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194300" y="5638800"/>
            <a:ext cx="2042160" cy="689610"/>
          </a:xfrm>
          <a:prstGeom prst="rect">
            <a:avLst/>
          </a:prstGeom>
        </p:spPr>
      </p:pic>
      <p:sp>
        <p:nvSpPr>
          <p:cNvPr id="15" name="Content Placeholder 3"/>
          <p:cNvSpPr txBox="1">
            <a:spLocks/>
          </p:cNvSpPr>
          <p:nvPr/>
        </p:nvSpPr>
        <p:spPr>
          <a:xfrm>
            <a:off x="4800600" y="50292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8" name="TextBox 17"/>
          <p:cNvSpPr txBox="1"/>
          <p:nvPr/>
        </p:nvSpPr>
        <p:spPr>
          <a:xfrm>
            <a:off x="4876800" y="6400800"/>
            <a:ext cx="4114800" cy="369332"/>
          </a:xfrm>
          <a:prstGeom prst="rect">
            <a:avLst/>
          </a:prstGeom>
          <a:solidFill>
            <a:schemeClr val="accent3">
              <a:lumMod val="20000"/>
              <a:lumOff val="80000"/>
            </a:schemeClr>
          </a:solidFill>
        </p:spPr>
        <p:txBody>
          <a:bodyPr wrap="square" rtlCol="0">
            <a:spAutoFit/>
          </a:bodyPr>
          <a:lstStyle/>
          <a:p>
            <a:pPr algn="ctr"/>
            <a:r>
              <a:rPr lang="en-IE" dirty="0" smtClean="0">
                <a:solidFill>
                  <a:srgbClr val="002060"/>
                </a:solidFill>
              </a:rPr>
              <a:t>Can do a closed-world style of negation!</a:t>
            </a:r>
          </a:p>
        </p:txBody>
      </p:sp>
    </p:spTree>
    <p:extLst>
      <p:ext uri="{BB962C8B-B14F-4D97-AF65-F5344CB8AC3E}">
        <p14:creationId xmlns:p14="http://schemas.microsoft.com/office/powerpoint/2010/main" val="77993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1.1: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NOT</a:t>
            </a:r>
            <a:r>
              <a:rPr lang="en-IE" dirty="0" smtClean="0"/>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EXISTS</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1"/>
            <a:ext cx="4133850" cy="1857375"/>
          </a:xfrm>
          <a:prstGeom prst="rect">
            <a:avLst/>
          </a:prstGeom>
        </p:spPr>
      </p:pic>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194300" y="5638800"/>
            <a:ext cx="2042160" cy="689610"/>
          </a:xfrm>
          <a:prstGeom prst="rect">
            <a:avLst/>
          </a:prstGeom>
        </p:spPr>
      </p:pic>
      <p:sp>
        <p:nvSpPr>
          <p:cNvPr id="15" name="Content Placeholder 3"/>
          <p:cNvSpPr txBox="1">
            <a:spLocks/>
          </p:cNvSpPr>
          <p:nvPr/>
        </p:nvSpPr>
        <p:spPr>
          <a:xfrm>
            <a:off x="4800600" y="50292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242735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1.1: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MINUS</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1"/>
            <a:ext cx="4133850" cy="1857375"/>
          </a:xfrm>
          <a:prstGeom prst="rect">
            <a:avLst/>
          </a:prstGeom>
        </p:spPr>
      </p:pic>
      <p:sp>
        <p:nvSpPr>
          <p:cNvPr id="15" name="Content Placeholder 3"/>
          <p:cNvSpPr txBox="1">
            <a:spLocks/>
          </p:cNvSpPr>
          <p:nvPr/>
        </p:nvSpPr>
        <p:spPr>
          <a:xfrm>
            <a:off x="4800600" y="50292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194300" y="5638800"/>
            <a:ext cx="2042160" cy="689610"/>
          </a:xfrm>
          <a:prstGeom prst="rect">
            <a:avLst/>
          </a:prstGeom>
        </p:spPr>
      </p:pic>
    </p:spTree>
    <p:extLst>
      <p:ext uri="{BB962C8B-B14F-4D97-AF65-F5344CB8AC3E}">
        <p14:creationId xmlns:p14="http://schemas.microsoft.com/office/powerpoint/2010/main" val="2747715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Difference between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MINUS</a:t>
            </a:r>
            <a:r>
              <a:rPr lang="en-IE" dirty="0" smtClean="0"/>
              <a:t> and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NOT</a:t>
            </a:r>
            <a:r>
              <a:rPr lang="en-IE" dirty="0" smtClean="0">
                <a:latin typeface="+mn-lt"/>
                <a:ea typeface="CMU Typewriter Text" panose="02000609000000000000" pitchFamily="49" charset="0"/>
                <a:cs typeface="CMU Typewriter Text" panose="02000609000000000000" pitchFamily="49" charset="0"/>
              </a:rPr>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EXISTS</a:t>
            </a:r>
            <a:r>
              <a:rPr lang="en-IE" dirty="0" smtClean="0">
                <a:latin typeface="+mn-lt"/>
                <a:ea typeface="CMU Typewriter Text" panose="02000609000000000000" pitchFamily="49" charset="0"/>
                <a:cs typeface="CMU Typewriter Text" panose="02000609000000000000" pitchFamily="49" charset="0"/>
              </a:rPr>
              <a:t>?</a:t>
            </a:r>
            <a:endParaRPr lang="en-IE" dirty="0">
              <a:latin typeface="+mn-lt"/>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NOT EXISTS</a:t>
            </a:r>
            <a:r>
              <a:rPr lang="en-IE" dirty="0" smtClean="0"/>
              <a:t>:  Returns results if right hand side has no matches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MINUS</a:t>
            </a:r>
            <a:r>
              <a:rPr lang="en-IE" dirty="0" smtClean="0">
                <a:ea typeface="CMU Typewriter Text" panose="02000609000000000000" pitchFamily="49" charset="0"/>
                <a:cs typeface="CMU Typewriter Text" panose="02000609000000000000" pitchFamily="49" charset="0"/>
              </a:rPr>
              <a:t>: Removes solutions from the left hand side that would join with the right hand side</a:t>
            </a:r>
          </a:p>
          <a:p>
            <a:r>
              <a:rPr lang="en-IE" dirty="0"/>
              <a:t>Very subtle</a:t>
            </a:r>
            <a:r>
              <a:rPr lang="en-IE" dirty="0" smtClean="0"/>
              <a:t>!</a:t>
            </a:r>
            <a:endParaRPr lang="en-IE" dirty="0"/>
          </a:p>
        </p:txBody>
      </p:sp>
    </p:spTree>
    <p:extLst>
      <p:ext uri="{BB962C8B-B14F-4D97-AF65-F5344CB8AC3E}">
        <p14:creationId xmlns:p14="http://schemas.microsoft.com/office/powerpoint/2010/main" val="2910411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PREVIOUSLY …</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926394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Difference between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MINUS</a:t>
            </a:r>
            <a:r>
              <a:rPr lang="en-IE" dirty="0" smtClean="0"/>
              <a:t> and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NOT</a:t>
            </a:r>
            <a:r>
              <a:rPr lang="en-IE" dirty="0" smtClean="0">
                <a:latin typeface="+mn-lt"/>
                <a:ea typeface="CMU Typewriter Text" panose="02000609000000000000" pitchFamily="49" charset="0"/>
                <a:cs typeface="CMU Typewriter Text" panose="02000609000000000000" pitchFamily="49" charset="0"/>
              </a:rPr>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EXISTS</a:t>
            </a:r>
            <a:r>
              <a:rPr lang="en-IE" dirty="0" smtClean="0">
                <a:latin typeface="+mn-lt"/>
                <a:ea typeface="CMU Typewriter Text" panose="02000609000000000000" pitchFamily="49" charset="0"/>
                <a:cs typeface="CMU Typewriter Text" panose="02000609000000000000" pitchFamily="49" charset="0"/>
              </a:rPr>
              <a:t>?</a:t>
            </a:r>
            <a:endParaRPr lang="en-IE" dirty="0">
              <a:latin typeface="+mn-lt"/>
              <a:ea typeface="CMU Typewriter Text" panose="02000609000000000000" pitchFamily="49" charset="0"/>
              <a:cs typeface="CMU Typewriter Text" panose="02000609000000000000" pitchFamily="49" charset="0"/>
            </a:endParaRPr>
          </a:p>
        </p:txBody>
      </p:sp>
      <p:pic>
        <p:nvPicPr>
          <p:cNvPr id="3074" name="Picture 2" descr="http://nick.mtvnimages.com/nick/promos-thumbs/flipbooks/spot-the-difference/nick-stars-holiday-spot-the-difference-pt-2-flipbook-image-5.jpg?quality=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88409"/>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59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dirty="0"/>
              <a:t>Difference between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MINUS</a:t>
            </a:r>
            <a:r>
              <a:rPr lang="en-IE" dirty="0"/>
              <a:t> and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NOT</a:t>
            </a:r>
            <a:r>
              <a:rPr lang="en-IE" dirty="0">
                <a:ea typeface="CMU Typewriter Text" panose="02000609000000000000" pitchFamily="49" charset="0"/>
                <a:cs typeface="CMU Typewriter Text" panose="02000609000000000000" pitchFamily="49" charset="0"/>
              </a:rPr>
              <a:t>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EXISTS</a:t>
            </a:r>
            <a:r>
              <a:rPr lang="en-IE" dirty="0">
                <a:ea typeface="CMU Typewriter Text" panose="02000609000000000000" pitchFamily="49" charset="0"/>
                <a:cs typeface="CMU Typewriter Text" panose="02000609000000000000" pitchFamily="49" charset="0"/>
              </a:rPr>
              <a:t>?</a:t>
            </a:r>
            <a:endParaRPr lang="en-IE" dirty="0"/>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81000" y="4681182"/>
            <a:ext cx="3596640" cy="1101852"/>
          </a:xfrm>
          <a:prstGeom prst="rect">
            <a:avLst/>
          </a:prstGeom>
        </p:spPr>
      </p:pic>
      <p:pic>
        <p:nvPicPr>
          <p:cNvPr id="18" name="Picture 1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648200" y="4681182"/>
            <a:ext cx="3596640" cy="1101852"/>
          </a:xfrm>
          <a:prstGeom prst="rect">
            <a:avLst/>
          </a:prstGeom>
        </p:spPr>
      </p:pic>
      <p:pic>
        <p:nvPicPr>
          <p:cNvPr id="3" name="Picture 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659573" y="6014313"/>
            <a:ext cx="1633728" cy="794004"/>
          </a:xfrm>
          <a:prstGeom prst="rect">
            <a:avLst/>
          </a:prstGeom>
        </p:spPr>
      </p:pic>
      <p:pic>
        <p:nvPicPr>
          <p:cNvPr id="5" name="Picture 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81000" y="6014312"/>
            <a:ext cx="890016" cy="260604"/>
          </a:xfrm>
          <a:prstGeom prst="rect">
            <a:avLst/>
          </a:prstGeom>
        </p:spPr>
      </p:pic>
      <p:sp>
        <p:nvSpPr>
          <p:cNvPr id="22" name="TextBox 21"/>
          <p:cNvSpPr txBox="1"/>
          <p:nvPr/>
        </p:nvSpPr>
        <p:spPr>
          <a:xfrm>
            <a:off x="1676400" y="5967362"/>
            <a:ext cx="2301240" cy="553998"/>
          </a:xfrm>
          <a:prstGeom prst="rect">
            <a:avLst/>
          </a:prstGeom>
          <a:solidFill>
            <a:schemeClr val="tx1"/>
          </a:solidFill>
        </p:spPr>
        <p:txBody>
          <a:bodyPr wrap="square" rtlCol="0">
            <a:spAutoFit/>
          </a:bodyPr>
          <a:lstStyle/>
          <a:p>
            <a:pPr algn="ctr"/>
            <a:r>
              <a:rPr lang="en-IE" dirty="0" smtClean="0">
                <a:solidFill>
                  <a:schemeClr val="bg1"/>
                </a:solidFill>
              </a:rPr>
              <a:t>There is a match!</a:t>
            </a:r>
            <a:endParaRPr lang="en-IE" sz="1200" dirty="0">
              <a:solidFill>
                <a:schemeClr val="bg1"/>
              </a:solidFill>
            </a:endParaRPr>
          </a:p>
          <a:p>
            <a:pPr algn="ctr"/>
            <a:r>
              <a:rPr lang="en-IE" sz="1200" dirty="0" smtClean="0">
                <a:solidFill>
                  <a:schemeClr val="bg1"/>
                </a:solidFill>
              </a:rPr>
              <a:t>Therefore no results!</a:t>
            </a:r>
            <a:endParaRPr lang="en-IE" dirty="0" smtClean="0">
              <a:solidFill>
                <a:schemeClr val="bg1"/>
              </a:solidFill>
            </a:endParaRPr>
          </a:p>
        </p:txBody>
      </p:sp>
      <p:sp>
        <p:nvSpPr>
          <p:cNvPr id="23" name="Rectangle 22"/>
          <p:cNvSpPr/>
          <p:nvPr/>
        </p:nvSpPr>
        <p:spPr>
          <a:xfrm>
            <a:off x="2276447" y="5307177"/>
            <a:ext cx="1304954" cy="23042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4" name="Straight Arrow Connector 23"/>
          <p:cNvCxnSpPr>
            <a:stCxn id="22" idx="0"/>
            <a:endCxn id="23" idx="2"/>
          </p:cNvCxnSpPr>
          <p:nvPr/>
        </p:nvCxnSpPr>
        <p:spPr>
          <a:xfrm flipV="1">
            <a:off x="2827020" y="5537597"/>
            <a:ext cx="101904" cy="42976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0401" y="5900190"/>
            <a:ext cx="2120192" cy="830997"/>
          </a:xfrm>
          <a:prstGeom prst="rect">
            <a:avLst/>
          </a:prstGeom>
          <a:solidFill>
            <a:schemeClr val="tx1"/>
          </a:solidFill>
        </p:spPr>
        <p:txBody>
          <a:bodyPr wrap="square" rtlCol="0">
            <a:spAutoFit/>
          </a:bodyPr>
          <a:lstStyle/>
          <a:p>
            <a:pPr algn="ctr"/>
            <a:r>
              <a:rPr lang="en-IE" dirty="0" smtClean="0">
                <a:solidFill>
                  <a:schemeClr val="bg1"/>
                </a:solidFill>
              </a:rPr>
              <a:t>There is no join between the results!</a:t>
            </a:r>
          </a:p>
          <a:p>
            <a:pPr algn="ctr"/>
            <a:r>
              <a:rPr lang="en-IE" sz="1200" dirty="0" smtClean="0">
                <a:solidFill>
                  <a:schemeClr val="bg1"/>
                </a:solidFill>
              </a:rPr>
              <a:t>Therefore nothing removed!</a:t>
            </a:r>
          </a:p>
        </p:txBody>
      </p:sp>
      <p:sp>
        <p:nvSpPr>
          <p:cNvPr id="37" name="Rectangle 36"/>
          <p:cNvSpPr/>
          <p:nvPr/>
        </p:nvSpPr>
        <p:spPr>
          <a:xfrm>
            <a:off x="5505447" y="5307177"/>
            <a:ext cx="1304954" cy="23042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0" name="Straight Arrow Connector 39"/>
          <p:cNvCxnSpPr>
            <a:stCxn id="31" idx="0"/>
            <a:endCxn id="37" idx="2"/>
          </p:cNvCxnSpPr>
          <p:nvPr/>
        </p:nvCxnSpPr>
        <p:spPr>
          <a:xfrm flipH="1" flipV="1">
            <a:off x="6157924" y="5537597"/>
            <a:ext cx="1712573" cy="36259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8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1"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PROPERTY PATHS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37164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smtClean="0"/>
              <a:t>Property paths: regular expressions</a:t>
            </a:r>
            <a:endParaRPr lang="en-IE" dirty="0"/>
          </a:p>
        </p:txBody>
      </p:sp>
      <p:pic>
        <p:nvPicPr>
          <p:cNvPr id="17" name="Picture 1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63388" y="2244090"/>
            <a:ext cx="6979920" cy="3623310"/>
          </a:xfrm>
          <a:prstGeom prst="rect">
            <a:avLst/>
          </a:prstGeom>
        </p:spPr>
      </p:pic>
      <p:sp>
        <p:nvSpPr>
          <p:cNvPr id="18" name="TextBox 17"/>
          <p:cNvSpPr txBox="1"/>
          <p:nvPr/>
        </p:nvSpPr>
        <p:spPr>
          <a:xfrm>
            <a:off x="304800" y="1295400"/>
            <a:ext cx="5943600" cy="646331"/>
          </a:xfrm>
          <a:prstGeom prst="rect">
            <a:avLst/>
          </a:prstGeom>
          <a:solidFill>
            <a:schemeClr val="tx1"/>
          </a:solidFill>
        </p:spPr>
        <p:txBody>
          <a:bodyPr wrap="square" rtlCol="0">
            <a:spAutoFit/>
          </a:bodyPr>
          <a:lstStyle/>
          <a:p>
            <a:pPr algn="ctr"/>
            <a:r>
              <a:rPr lang="en-IE" dirty="0" smtClean="0">
                <a:solidFill>
                  <a:schemeClr val="bg1"/>
                </a:solidFill>
              </a:rPr>
              <a:t>Only these features cannot be rewritten to something else. These features are “new”, offering arbitrary length paths!</a:t>
            </a:r>
          </a:p>
        </p:txBody>
      </p:sp>
      <p:sp>
        <p:nvSpPr>
          <p:cNvPr id="19" name="Rectangle 18"/>
          <p:cNvSpPr/>
          <p:nvPr/>
        </p:nvSpPr>
        <p:spPr>
          <a:xfrm>
            <a:off x="971492" y="3996691"/>
            <a:ext cx="7258108" cy="609599"/>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0" name="Straight Arrow Connector 19"/>
          <p:cNvCxnSpPr/>
          <p:nvPr/>
        </p:nvCxnSpPr>
        <p:spPr>
          <a:xfrm>
            <a:off x="457200" y="1941731"/>
            <a:ext cx="514292" cy="205496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8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Property paths example (over RDF list)</a:t>
            </a:r>
            <a:endParaRPr lang="en-IE" dirty="0"/>
          </a:p>
        </p:txBody>
      </p:sp>
      <p:sp>
        <p:nvSpPr>
          <p:cNvPr id="4" name="Content Placeholder 3"/>
          <p:cNvSpPr>
            <a:spLocks noGrp="1"/>
          </p:cNvSpPr>
          <p:nvPr>
            <p:ph idx="1"/>
          </p:nvPr>
        </p:nvSpPr>
        <p:spPr>
          <a:xfrm>
            <a:off x="442182" y="2971800"/>
            <a:ext cx="8229600" cy="609600"/>
          </a:xfrm>
        </p:spPr>
        <p:txBody>
          <a:bodyPr>
            <a:normAutofit/>
          </a:bodyPr>
          <a:lstStyle/>
          <a:p>
            <a:pPr marL="0" indent="0" algn="ctr">
              <a:buNone/>
            </a:pPr>
            <a:r>
              <a:rPr lang="en-IE" sz="2000" dirty="0" smtClean="0">
                <a:solidFill>
                  <a:schemeClr val="bg1">
                    <a:lumMod val="50000"/>
                  </a:schemeClr>
                </a:solidFill>
              </a:rPr>
              <a:t>How to ask:</a:t>
            </a:r>
            <a:r>
              <a:rPr lang="en-IE" sz="2000" dirty="0" smtClean="0"/>
              <a:t> “Which movies are in the Sharknado series?”</a:t>
            </a:r>
            <a:endParaRPr lang="en-IE" sz="2000"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38" y="1371600"/>
            <a:ext cx="8504362"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881117" y="3915157"/>
            <a:ext cx="6871335" cy="1377315"/>
          </a:xfrm>
          <a:prstGeom prst="rect">
            <a:avLst/>
          </a:prstGeom>
        </p:spPr>
      </p:pic>
      <p:pic>
        <p:nvPicPr>
          <p:cNvPr id="17" name="Picture 1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362200" y="5667756"/>
            <a:ext cx="1633728" cy="1037844"/>
          </a:xfrm>
          <a:prstGeom prst="rect">
            <a:avLst/>
          </a:prstGeom>
        </p:spPr>
      </p:pic>
      <p:sp>
        <p:nvSpPr>
          <p:cNvPr id="15" name="Content Placeholder 3"/>
          <p:cNvSpPr txBox="1">
            <a:spLocks/>
          </p:cNvSpPr>
          <p:nvPr/>
        </p:nvSpPr>
        <p:spPr>
          <a:xfrm>
            <a:off x="334838" y="3915156"/>
            <a:ext cx="1371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Query:</a:t>
            </a:r>
            <a:endParaRPr lang="en-IE" dirty="0"/>
          </a:p>
        </p:txBody>
      </p:sp>
      <p:sp>
        <p:nvSpPr>
          <p:cNvPr id="16" name="Content Placeholder 3"/>
          <p:cNvSpPr txBox="1">
            <a:spLocks/>
          </p:cNvSpPr>
          <p:nvPr/>
        </p:nvSpPr>
        <p:spPr>
          <a:xfrm>
            <a:off x="334838" y="5667756"/>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11546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ASSIGNMENT</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3284552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Assignment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BIND</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20" y="4648206"/>
            <a:ext cx="5358765" cy="1617345"/>
          </a:xfrm>
          <a:prstGeom prst="rect">
            <a:avLst/>
          </a:prstGeom>
        </p:spPr>
      </p:pic>
      <p:pic>
        <p:nvPicPr>
          <p:cNvPr id="15" name="Picture 1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408302" y="5238472"/>
            <a:ext cx="2301240" cy="551688"/>
          </a:xfrm>
          <a:prstGeom prst="rect">
            <a:avLst/>
          </a:prstGeom>
        </p:spPr>
      </p:pic>
      <p:sp>
        <p:nvSpPr>
          <p:cNvPr id="10" name="Content Placeholder 3"/>
          <p:cNvSpPr txBox="1">
            <a:spLocks/>
          </p:cNvSpPr>
          <p:nvPr/>
        </p:nvSpPr>
        <p:spPr>
          <a:xfrm>
            <a:off x="6146221" y="4628872"/>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655937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Assignment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VALUES</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11" name="Picture 1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1"/>
            <a:ext cx="4133850" cy="2099310"/>
          </a:xfrm>
          <a:prstGeom prst="rect">
            <a:avLst/>
          </a:prstGeom>
        </p:spPr>
      </p:pic>
      <p:pic>
        <p:nvPicPr>
          <p:cNvPr id="13" name="Picture 1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044440" y="5105400"/>
            <a:ext cx="3258312" cy="794004"/>
          </a:xfrm>
          <a:prstGeom prst="rect">
            <a:avLst/>
          </a:prstGeom>
        </p:spPr>
      </p:pic>
      <p:sp>
        <p:nvSpPr>
          <p:cNvPr id="10" name="Content Placeholder 3"/>
          <p:cNvSpPr txBox="1">
            <a:spLocks/>
          </p:cNvSpPr>
          <p:nvPr/>
        </p:nvSpPr>
        <p:spPr>
          <a:xfrm>
            <a:off x="4800600"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4" name="TextBox 13"/>
          <p:cNvSpPr txBox="1"/>
          <p:nvPr/>
        </p:nvSpPr>
        <p:spPr>
          <a:xfrm>
            <a:off x="4913399" y="6077669"/>
            <a:ext cx="3520393" cy="646331"/>
          </a:xfrm>
          <a:prstGeom prst="rect">
            <a:avLst/>
          </a:prstGeom>
          <a:solidFill>
            <a:schemeClr val="tx1"/>
          </a:solidFill>
        </p:spPr>
        <p:txBody>
          <a:bodyPr wrap="square" rtlCol="0">
            <a:spAutoFit/>
          </a:bodyPr>
          <a:lstStyle/>
          <a:p>
            <a:pPr algn="ctr"/>
            <a:r>
              <a:rPr lang="en-IE" dirty="0" smtClean="0">
                <a:solidFill>
                  <a:schemeClr val="bg1"/>
                </a:solidFill>
              </a:rPr>
              <a:t>No result for</a:t>
            </a:r>
          </a:p>
          <a:p>
            <a:pPr algn="ctr"/>
            <a:r>
              <a:rPr lang="en-IE" dirty="0" err="1"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ex:Sharknado</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err="1"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ex:IanZiering</a:t>
            </a:r>
            <a:r>
              <a:rPr lang="en-IE" dirty="0" smtClean="0">
                <a:solidFill>
                  <a:schemeClr val="bg1"/>
                </a:solidFill>
              </a:rPr>
              <a:t>! </a:t>
            </a:r>
            <a:endParaRPr lang="en-IE" sz="1200" dirty="0" smtClean="0">
              <a:solidFill>
                <a:schemeClr val="bg1"/>
              </a:solidFill>
            </a:endParaRPr>
          </a:p>
        </p:txBody>
      </p:sp>
    </p:spTree>
    <p:extLst>
      <p:ext uri="{BB962C8B-B14F-4D97-AF65-F5344CB8AC3E}">
        <p14:creationId xmlns:p14="http://schemas.microsoft.com/office/powerpoint/2010/main" val="40044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AGGREGATES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549115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a:t>
            </a:r>
            <a:endParaRPr lang="en-I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5334000"/>
            <a:ext cx="8686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000" dirty="0" smtClean="0">
                <a:solidFill>
                  <a:schemeClr val="bg1">
                    <a:lumMod val="50000"/>
                  </a:schemeClr>
                </a:solidFill>
              </a:rPr>
              <a:t>How to ask:</a:t>
            </a:r>
            <a:r>
              <a:rPr lang="en-IE" sz="2000" dirty="0" smtClean="0"/>
              <a:t> “How many movie stars are in the data?”</a:t>
            </a:r>
            <a:endParaRPr lang="en-IE" sz="2000" dirty="0"/>
          </a:p>
        </p:txBody>
      </p:sp>
    </p:spTree>
    <p:extLst>
      <p:ext uri="{BB962C8B-B14F-4D97-AF65-F5344CB8AC3E}">
        <p14:creationId xmlns:p14="http://schemas.microsoft.com/office/powerpoint/2010/main" val="241308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1800" y="6096000"/>
            <a:ext cx="2514600" cy="646331"/>
          </a:xfrm>
          <a:prstGeom prst="rect">
            <a:avLst/>
          </a:prstGeom>
          <a:noFill/>
        </p:spPr>
        <p:txBody>
          <a:bodyPr wrap="square" rtlCol="0">
            <a:spAutoFit/>
          </a:bodyPr>
          <a:lstStyle/>
          <a:p>
            <a:r>
              <a:rPr lang="en-IE" dirty="0" smtClean="0">
                <a:solidFill>
                  <a:schemeClr val="accent6">
                    <a:lumMod val="60000"/>
                    <a:lumOff val="40000"/>
                  </a:schemeClr>
                </a:solidFill>
              </a:rPr>
              <a:t>First SPARQL (1.0)</a:t>
            </a:r>
          </a:p>
          <a:p>
            <a:r>
              <a:rPr lang="en-IE" dirty="0" smtClean="0">
                <a:solidFill>
                  <a:schemeClr val="accent6">
                    <a:lumMod val="60000"/>
                    <a:lumOff val="40000"/>
                  </a:schemeClr>
                </a:solidFill>
              </a:rPr>
              <a:t>Then SPARQL 1.1</a:t>
            </a:r>
            <a:endParaRPr lang="en-IE" dirty="0">
              <a:solidFill>
                <a:schemeClr val="accent6">
                  <a:lumMod val="60000"/>
                  <a:lumOff val="40000"/>
                </a:schemeClr>
              </a:solidFill>
            </a:endParaRPr>
          </a:p>
        </p:txBody>
      </p:sp>
    </p:spTree>
    <p:extLst>
      <p:ext uri="{BB962C8B-B14F-4D97-AF65-F5344CB8AC3E}">
        <p14:creationId xmlns:p14="http://schemas.microsoft.com/office/powerpoint/2010/main" val="373028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COUNT</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3"/>
            <a:ext cx="4133850" cy="1377315"/>
          </a:xfrm>
          <a:prstGeom prst="rect">
            <a:avLst/>
          </a:prstGeom>
        </p:spPr>
      </p:pic>
      <p:pic>
        <p:nvPicPr>
          <p:cNvPr id="12" name="Picture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890016" cy="551688"/>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10808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COUNT</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2" name="Pictur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3"/>
            <a:ext cx="4133850" cy="1617345"/>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890016" cy="551688"/>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35742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a:t>
            </a:r>
            <a:endParaRPr lang="en-I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5334000"/>
            <a:ext cx="8686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000" dirty="0" smtClean="0">
                <a:solidFill>
                  <a:schemeClr val="bg1">
                    <a:lumMod val="50000"/>
                  </a:schemeClr>
                </a:solidFill>
              </a:rPr>
              <a:t>How to ask:</a:t>
            </a:r>
            <a:r>
              <a:rPr lang="en-IE" sz="2000" dirty="0" smtClean="0"/>
              <a:t> “How many stars does each movie have?”</a:t>
            </a:r>
            <a:endParaRPr lang="en-IE" sz="2000" dirty="0"/>
          </a:p>
        </p:txBody>
      </p:sp>
    </p:spTree>
    <p:extLst>
      <p:ext uri="{BB962C8B-B14F-4D97-AF65-F5344CB8AC3E}">
        <p14:creationId xmlns:p14="http://schemas.microsoft.com/office/powerpoint/2010/main" val="1958196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COUNT</a:t>
            </a:r>
            <a:r>
              <a:rPr lang="en-IE" dirty="0" smtClean="0">
                <a:latin typeface="+mn-lt"/>
                <a:ea typeface="CMU Typewriter Text" panose="02000609000000000000" pitchFamily="49" charset="0"/>
                <a:cs typeface="CMU Typewriter Text" panose="02000609000000000000" pitchFamily="49" charset="0"/>
              </a:rPr>
              <a: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GROUP BY</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17" name="Picture 1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3"/>
            <a:ext cx="4133850" cy="1857375"/>
          </a:xfrm>
          <a:prstGeom prst="rect">
            <a:avLst/>
          </a:prstGeom>
        </p:spPr>
      </p:pic>
      <p:pic>
        <p:nvPicPr>
          <p:cNvPr id="16" name="Picture 1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2514600" cy="794004"/>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240466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a:t>
            </a:r>
            <a:endParaRPr lang="en-I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5334000"/>
            <a:ext cx="8686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000" dirty="0" smtClean="0">
                <a:solidFill>
                  <a:schemeClr val="bg1">
                    <a:lumMod val="50000"/>
                  </a:schemeClr>
                </a:solidFill>
              </a:rPr>
              <a:t>How to ask:</a:t>
            </a:r>
            <a:r>
              <a:rPr lang="en-IE" sz="2000" dirty="0" smtClean="0"/>
              <a:t> “Give me movies with more than 1 star?”</a:t>
            </a:r>
            <a:endParaRPr lang="en-IE" sz="2000" dirty="0"/>
          </a:p>
        </p:txBody>
      </p:sp>
    </p:spTree>
    <p:extLst>
      <p:ext uri="{BB962C8B-B14F-4D97-AF65-F5344CB8AC3E}">
        <p14:creationId xmlns:p14="http://schemas.microsoft.com/office/powerpoint/2010/main" val="4077344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COUNT</a:t>
            </a:r>
            <a:r>
              <a:rPr lang="en-IE" dirty="0" smtClean="0"/>
              <a:t>,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GROUP BY</a:t>
            </a:r>
            <a:r>
              <a:rPr lang="en-IE" dirty="0"/>
              <a:t>,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HAVING</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4" y="4648203"/>
            <a:ext cx="4133850" cy="2099310"/>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2407920" cy="551688"/>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1" name="TextBox 10"/>
          <p:cNvSpPr txBox="1"/>
          <p:nvPr/>
        </p:nvSpPr>
        <p:spPr>
          <a:xfrm>
            <a:off x="4913399" y="6077669"/>
            <a:ext cx="3520393" cy="646331"/>
          </a:xfrm>
          <a:prstGeom prst="rect">
            <a:avLst/>
          </a:prstGeom>
          <a:solidFill>
            <a:schemeClr val="tx1"/>
          </a:solidFill>
        </p:spPr>
        <p:txBody>
          <a:bodyPr wrap="square" rtlCol="0">
            <a:spAutoFit/>
          </a:bodyPr>
          <a:lstStyle/>
          <a:p>
            <a:pPr algn="ct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HAVING</a:t>
            </a:r>
            <a:r>
              <a:rPr lang="en-IE" dirty="0" smtClean="0">
                <a:solidFill>
                  <a:schemeClr val="bg1"/>
                </a:solidFill>
              </a:rPr>
              <a:t> is like a </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FILTER</a:t>
            </a:r>
            <a:r>
              <a:rPr lang="en-IE" dirty="0" smtClean="0">
                <a:solidFill>
                  <a:schemeClr val="bg1"/>
                </a:solidFill>
              </a:rPr>
              <a:t> for aggregates</a:t>
            </a:r>
            <a:endParaRPr lang="en-IE" sz="1200" dirty="0" smtClean="0">
              <a:solidFill>
                <a:schemeClr val="bg1"/>
              </a:solidFill>
            </a:endParaRPr>
          </a:p>
        </p:txBody>
      </p:sp>
    </p:spTree>
    <p:extLst>
      <p:ext uri="{BB962C8B-B14F-4D97-AF65-F5344CB8AC3E}">
        <p14:creationId xmlns:p14="http://schemas.microsoft.com/office/powerpoint/2010/main" val="196305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Aggregates in SPARQL 1.1</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2" name="Content Placeholder 1"/>
          <p:cNvSpPr>
            <a:spLocks noGrp="1"/>
          </p:cNvSpPr>
          <p:nvPr>
            <p:ph idx="1"/>
          </p:nvPr>
        </p:nvSpPr>
        <p:spPr/>
        <p:txBody>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COUNT</a:t>
            </a:r>
            <a:r>
              <a:rPr lang="en-IE" dirty="0" smtClean="0">
                <a:solidFill>
                  <a:srgbClr val="0070C0"/>
                </a:solidFill>
              </a:rPr>
              <a:t>: </a:t>
            </a:r>
            <a:r>
              <a:rPr lang="en-IE" dirty="0" smtClean="0"/>
              <a:t>Count values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SUM</a:t>
            </a:r>
            <a:r>
              <a:rPr lang="en-IE" dirty="0" smtClean="0">
                <a:solidFill>
                  <a:srgbClr val="0070C0"/>
                </a:solidFill>
              </a:rPr>
              <a:t>: </a:t>
            </a:r>
            <a:r>
              <a:rPr lang="en-IE" dirty="0" smtClean="0"/>
              <a:t>Sum a set of values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MIN</a:t>
            </a:r>
            <a:r>
              <a:rPr lang="en-IE" dirty="0" smtClean="0">
                <a:solidFill>
                  <a:srgbClr val="0070C0"/>
                </a:solidFill>
              </a:rPr>
              <a:t>: </a:t>
            </a:r>
            <a:r>
              <a:rPr lang="en-IE" dirty="0" smtClean="0"/>
              <a:t>Find the lowest value</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MAX</a:t>
            </a:r>
            <a:r>
              <a:rPr lang="en-IE" dirty="0" smtClean="0">
                <a:solidFill>
                  <a:srgbClr val="0070C0"/>
                </a:solidFill>
              </a:rPr>
              <a:t>: </a:t>
            </a:r>
            <a:r>
              <a:rPr lang="en-IE" dirty="0" smtClean="0"/>
              <a:t>Find the highest value</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AVG</a:t>
            </a:r>
            <a:r>
              <a:rPr lang="en-IE" dirty="0" smtClean="0">
                <a:solidFill>
                  <a:srgbClr val="0070C0"/>
                </a:solidFill>
              </a:rPr>
              <a:t>: </a:t>
            </a:r>
            <a:r>
              <a:rPr lang="en-IE" dirty="0" smtClean="0"/>
              <a:t>Get the average of values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GROUP_CONCAT</a:t>
            </a:r>
            <a:r>
              <a:rPr lang="en-IE" dirty="0" smtClean="0">
                <a:solidFill>
                  <a:srgbClr val="0070C0"/>
                </a:solidFill>
              </a:rPr>
              <a:t>: </a:t>
            </a:r>
            <a:r>
              <a:rPr lang="en-IE" dirty="0" smtClean="0"/>
              <a:t>String-</a:t>
            </a:r>
            <a:r>
              <a:rPr lang="en-IE" dirty="0" err="1" smtClean="0"/>
              <a:t>concat</a:t>
            </a:r>
            <a:r>
              <a:rPr lang="en-IE" dirty="0" smtClean="0"/>
              <a:t> values</a:t>
            </a:r>
            <a:endParaRPr lang="en-IE" dirty="0" smtClean="0">
              <a:solidFill>
                <a:srgbClr val="0070C0"/>
              </a:solidFill>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SAMPLE</a:t>
            </a:r>
            <a:r>
              <a:rPr lang="en-IE" dirty="0" smtClean="0">
                <a:solidFill>
                  <a:srgbClr val="0070C0"/>
                </a:solidFill>
              </a:rPr>
              <a:t>: </a:t>
            </a:r>
            <a:r>
              <a:rPr lang="en-IE" dirty="0" smtClean="0"/>
              <a:t>Select a value (pseudo-randomly)</a:t>
            </a:r>
          </a:p>
        </p:txBody>
      </p:sp>
    </p:spTree>
    <p:extLst>
      <p:ext uri="{BB962C8B-B14F-4D97-AF65-F5344CB8AC3E}">
        <p14:creationId xmlns:p14="http://schemas.microsoft.com/office/powerpoint/2010/main" val="3034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One more aggregates example: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SAMPLE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95314" y="4648203"/>
            <a:ext cx="4133850" cy="2099310"/>
          </a:xfrm>
          <a:prstGeom prst="rect">
            <a:avLst/>
          </a:prstGeom>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449848" y="5105400"/>
            <a:ext cx="3046476" cy="551688"/>
          </a:xfrm>
          <a:prstGeom prst="rect">
            <a:avLst/>
          </a:prstGeom>
        </p:spPr>
      </p:pic>
      <p:sp>
        <p:nvSpPr>
          <p:cNvPr id="10"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pic>
        <p:nvPicPr>
          <p:cNvPr id="12" name="Picture 1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397270" y="6096000"/>
            <a:ext cx="3151632" cy="551688"/>
          </a:xfrm>
          <a:prstGeom prst="rect">
            <a:avLst/>
          </a:prstGeom>
        </p:spPr>
      </p:pic>
      <p:sp>
        <p:nvSpPr>
          <p:cNvPr id="13" name="TextBox 12"/>
          <p:cNvSpPr txBox="1"/>
          <p:nvPr/>
        </p:nvSpPr>
        <p:spPr>
          <a:xfrm>
            <a:off x="6648485" y="5697858"/>
            <a:ext cx="649201" cy="369332"/>
          </a:xfrm>
          <a:prstGeom prst="rect">
            <a:avLst/>
          </a:prstGeom>
          <a:solidFill>
            <a:schemeClr val="tx1"/>
          </a:solidFill>
        </p:spPr>
        <p:txBody>
          <a:bodyPr wrap="square" rtlCol="0">
            <a:spAutoFit/>
          </a:bodyPr>
          <a:lstStyle/>
          <a:p>
            <a:pPr algn="ctr"/>
            <a:r>
              <a:rPr lang="en-IE" dirty="0" smtClean="0">
                <a:solidFill>
                  <a:schemeClr val="bg1"/>
                </a:solidFill>
              </a:rPr>
              <a:t>OR </a:t>
            </a:r>
            <a:endParaRPr lang="en-IE" sz="1200" dirty="0" smtClean="0">
              <a:solidFill>
                <a:schemeClr val="bg1"/>
              </a:solidFill>
            </a:endParaRPr>
          </a:p>
        </p:txBody>
      </p:sp>
    </p:spTree>
    <p:extLst>
      <p:ext uri="{BB962C8B-B14F-4D97-AF65-F5344CB8AC3E}">
        <p14:creationId xmlns:p14="http://schemas.microsoft.com/office/powerpoint/2010/main" val="348010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QUICK NOTE ON SEMANTICS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509110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Recall from OWL: OWA and lack of UNA</a:t>
            </a:r>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726" y="2046288"/>
            <a:ext cx="3873674" cy="2906712"/>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46287"/>
            <a:ext cx="3860207" cy="2906713"/>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46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Covered SPARQL 1.0</a:t>
            </a:r>
            <a:endParaRPr lang="en-IE" dirty="0"/>
          </a:p>
        </p:txBody>
      </p:sp>
      <p:sp>
        <p:nvSpPr>
          <p:cNvPr id="5" name="Content Placeholder 4"/>
          <p:cNvSpPr>
            <a:spLocks noGrp="1"/>
          </p:cNvSpPr>
          <p:nvPr>
            <p:ph idx="1"/>
          </p:nvPr>
        </p:nvSpPr>
        <p:spPr/>
        <p:txBody>
          <a:bodyPr/>
          <a:lstStyle/>
          <a:p>
            <a:endParaRPr lang="en-I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24" y="1124234"/>
            <a:ext cx="718506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95642" y="1091252"/>
            <a:ext cx="4114800" cy="381000"/>
          </a:xfrm>
          <a:prstGeom prst="rect">
            <a:avLst/>
          </a:prstGeom>
          <a:noFill/>
        </p:spPr>
        <p:txBody>
          <a:bodyPr wrap="square" rtlCol="0">
            <a:spAutoFit/>
          </a:bodyPr>
          <a:lstStyle/>
          <a:p>
            <a:r>
              <a:rPr lang="en-IE" dirty="0">
                <a:solidFill>
                  <a:srgbClr val="0000FF"/>
                </a:solidFill>
              </a:rPr>
              <a:t>http://www.w3.org/TR/rdf-sparql-query/</a:t>
            </a:r>
          </a:p>
        </p:txBody>
      </p:sp>
    </p:spTree>
    <p:extLst>
      <p:ext uri="{BB962C8B-B14F-4D97-AF65-F5344CB8AC3E}">
        <p14:creationId xmlns:p14="http://schemas.microsoft.com/office/powerpoint/2010/main" val="2205188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But in SPARQL …</a:t>
            </a:r>
            <a:endParaRPr lang="en-IE" dirty="0"/>
          </a:p>
        </p:txBody>
      </p:sp>
      <p:pic>
        <p:nvPicPr>
          <p:cNvPr id="4" name="Picture 24" descr="154px-Karleone-inside-1"/>
          <p:cNvPicPr>
            <a:picLocks noChangeAspect="1" noChangeArrowheads="1"/>
          </p:cNvPicPr>
          <p:nvPr/>
        </p:nvPicPr>
        <p:blipFill>
          <a:blip r:embed="rId4"/>
          <a:srcRect/>
          <a:stretch>
            <a:fillRect/>
          </a:stretch>
        </p:blipFill>
        <p:spPr bwMode="auto">
          <a:xfrm>
            <a:off x="3860806" y="1234583"/>
            <a:ext cx="889000" cy="1077913"/>
          </a:xfrm>
          <a:prstGeom prst="rect">
            <a:avLst/>
          </a:prstGeom>
          <a:noFill/>
          <a:ln w="9525">
            <a:noFill/>
            <a:miter lim="800000"/>
            <a:headEnd/>
            <a:tailEnd/>
          </a:ln>
        </p:spPr>
      </p:pic>
      <p:pic>
        <p:nvPicPr>
          <p:cNvPr id="5" name="Picture 31"/>
          <p:cNvPicPr>
            <a:picLocks noChangeAspect="1" noChangeArrowheads="1"/>
          </p:cNvPicPr>
          <p:nvPr/>
        </p:nvPicPr>
        <p:blipFill>
          <a:blip r:embed="rId5"/>
          <a:srcRect/>
          <a:stretch>
            <a:fillRect/>
          </a:stretch>
        </p:blipFill>
        <p:spPr bwMode="auto">
          <a:xfrm>
            <a:off x="7065969" y="3712571"/>
            <a:ext cx="889000" cy="1077912"/>
          </a:xfrm>
          <a:prstGeom prst="rect">
            <a:avLst/>
          </a:prstGeom>
          <a:noFill/>
          <a:ln w="9525">
            <a:noFill/>
            <a:miter lim="800000"/>
            <a:headEnd/>
            <a:tailEnd/>
          </a:ln>
        </p:spPr>
      </p:pic>
      <p:pic>
        <p:nvPicPr>
          <p:cNvPr id="6" name="Picture 36"/>
          <p:cNvPicPr>
            <a:picLocks noChangeAspect="1" noChangeArrowheads="1"/>
          </p:cNvPicPr>
          <p:nvPr/>
        </p:nvPicPr>
        <p:blipFill>
          <a:blip r:embed="rId6"/>
          <a:srcRect/>
          <a:stretch>
            <a:fillRect/>
          </a:stretch>
        </p:blipFill>
        <p:spPr bwMode="auto">
          <a:xfrm>
            <a:off x="5410181" y="3712571"/>
            <a:ext cx="889000" cy="1077912"/>
          </a:xfrm>
          <a:prstGeom prst="rect">
            <a:avLst/>
          </a:prstGeom>
          <a:noFill/>
          <a:ln w="9525">
            <a:solidFill>
              <a:schemeClr val="accent2">
                <a:lumMod val="75000"/>
              </a:schemeClr>
            </a:solidFill>
            <a:miter lim="800000"/>
            <a:headEnd/>
            <a:tailEnd/>
          </a:ln>
        </p:spPr>
      </p:pic>
      <p:sp>
        <p:nvSpPr>
          <p:cNvPr id="7" name="Text Box 48"/>
          <p:cNvSpPr txBox="1">
            <a:spLocks noChangeArrowheads="1"/>
          </p:cNvSpPr>
          <p:nvPr/>
        </p:nvSpPr>
        <p:spPr bwMode="auto">
          <a:xfrm>
            <a:off x="3679831" y="2314083"/>
            <a:ext cx="1187450" cy="261938"/>
          </a:xfrm>
          <a:prstGeom prst="rect">
            <a:avLst/>
          </a:prstGeom>
          <a:solidFill>
            <a:schemeClr val="bg1"/>
          </a:solidFill>
          <a:ln w="38100">
            <a:solidFill>
              <a:schemeClr val="tx1"/>
            </a:solidFill>
            <a:miter lim="800000"/>
            <a:headEnd/>
            <a:tailEnd/>
          </a:ln>
        </p:spPr>
        <p:txBody>
          <a:bodyPr anchor="ctr"/>
          <a:lstStyle/>
          <a:p>
            <a:pPr algn="ctr">
              <a:spcBef>
                <a:spcPct val="50000"/>
              </a:spcBef>
            </a:pPr>
            <a:r>
              <a:rPr lang="en-IE" sz="15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rPr>
              <a:t>ex:Vito</a:t>
            </a:r>
            <a:endParaRPr lang="en-US" sz="15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8" name="Text Box 51"/>
          <p:cNvSpPr txBox="1">
            <a:spLocks noChangeArrowheads="1"/>
          </p:cNvSpPr>
          <p:nvPr/>
        </p:nvSpPr>
        <p:spPr bwMode="auto">
          <a:xfrm>
            <a:off x="5229206" y="4790483"/>
            <a:ext cx="1187450" cy="261938"/>
          </a:xfrm>
          <a:prstGeom prst="rect">
            <a:avLst/>
          </a:prstGeom>
          <a:solidFill>
            <a:schemeClr val="bg1"/>
          </a:solidFill>
          <a:ln w="38100">
            <a:solidFill>
              <a:schemeClr val="accent2">
                <a:lumMod val="75000"/>
              </a:schemeClr>
            </a:solidFill>
            <a:miter lim="800000"/>
            <a:headEnd/>
            <a:tailEnd/>
          </a:ln>
        </p:spPr>
        <p:txBody>
          <a:bodyPr anchor="ctr"/>
          <a:lstStyle/>
          <a:p>
            <a:pPr algn="ctr">
              <a:spcBef>
                <a:spcPct val="50000"/>
              </a:spcBef>
            </a:pPr>
            <a:r>
              <a:rPr lang="en-IE" sz="1500" i="1" dirty="0" err="1">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rPr>
              <a:t>ex:Fredo</a:t>
            </a:r>
            <a:endParaRPr lang="en-US" sz="1500" i="1" dirty="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9" name="Text Box 52"/>
          <p:cNvSpPr txBox="1">
            <a:spLocks noChangeArrowheads="1"/>
          </p:cNvSpPr>
          <p:nvPr/>
        </p:nvSpPr>
        <p:spPr bwMode="auto">
          <a:xfrm>
            <a:off x="6886581" y="4790483"/>
            <a:ext cx="1187450" cy="261938"/>
          </a:xfrm>
          <a:prstGeom prst="rect">
            <a:avLst/>
          </a:prstGeom>
          <a:solidFill>
            <a:schemeClr val="bg1"/>
          </a:solidFill>
          <a:ln w="38100">
            <a:solidFill>
              <a:schemeClr val="tx1"/>
            </a:solidFill>
            <a:miter lim="800000"/>
            <a:headEnd/>
            <a:tailEnd/>
          </a:ln>
        </p:spPr>
        <p:txBody>
          <a:bodyPr anchor="ctr"/>
          <a:lstStyle/>
          <a:p>
            <a:pPr algn="ctr">
              <a:spcBef>
                <a:spcPct val="50000"/>
              </a:spcBef>
            </a:pPr>
            <a:r>
              <a:rPr lang="en-IE" sz="15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rPr>
              <a:t>ex:Michael</a:t>
            </a:r>
            <a:endParaRPr lang="en-US" sz="15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cxnSp>
        <p:nvCxnSpPr>
          <p:cNvPr id="10" name="AutoShape 73"/>
          <p:cNvCxnSpPr>
            <a:cxnSpLocks noChangeShapeType="1"/>
          </p:cNvCxnSpPr>
          <p:nvPr/>
        </p:nvCxnSpPr>
        <p:spPr bwMode="auto">
          <a:xfrm>
            <a:off x="4273555" y="3144298"/>
            <a:ext cx="3236913" cy="568273"/>
          </a:xfrm>
          <a:prstGeom prst="bentConnector3">
            <a:avLst>
              <a:gd name="adj1" fmla="val 100132"/>
            </a:avLst>
          </a:prstGeom>
          <a:noFill/>
          <a:ln w="9525">
            <a:solidFill>
              <a:schemeClr val="tx1"/>
            </a:solidFill>
            <a:miter lim="800000"/>
            <a:headEnd/>
            <a:tailEnd type="triangle"/>
          </a:ln>
        </p:spPr>
      </p:cxnSp>
      <p:cxnSp>
        <p:nvCxnSpPr>
          <p:cNvPr id="11" name="AutoShape 75"/>
          <p:cNvCxnSpPr>
            <a:cxnSpLocks noChangeShapeType="1"/>
            <a:endCxn id="6" idx="0"/>
          </p:cNvCxnSpPr>
          <p:nvPr/>
        </p:nvCxnSpPr>
        <p:spPr bwMode="auto">
          <a:xfrm>
            <a:off x="4665645" y="3144300"/>
            <a:ext cx="1189036" cy="568271"/>
          </a:xfrm>
          <a:prstGeom prst="bentConnector2">
            <a:avLst/>
          </a:prstGeom>
          <a:noFill/>
          <a:ln w="9525">
            <a:solidFill>
              <a:schemeClr val="tx1"/>
            </a:solidFill>
            <a:miter lim="800000"/>
            <a:headEnd/>
            <a:tailEnd type="triangle"/>
          </a:ln>
        </p:spPr>
      </p:cxnSp>
      <p:pic>
        <p:nvPicPr>
          <p:cNvPr id="14" name="Picture 40" descr="santino-sonny-corleone"/>
          <p:cNvPicPr>
            <a:picLocks noChangeAspect="1" noChangeArrowheads="1"/>
          </p:cNvPicPr>
          <p:nvPr/>
        </p:nvPicPr>
        <p:blipFill>
          <a:blip r:embed="rId7"/>
          <a:srcRect/>
          <a:stretch>
            <a:fillRect/>
          </a:stretch>
        </p:blipFill>
        <p:spPr bwMode="auto">
          <a:xfrm>
            <a:off x="3829577" y="3720895"/>
            <a:ext cx="889000" cy="1077912"/>
          </a:xfrm>
          <a:prstGeom prst="rect">
            <a:avLst/>
          </a:prstGeom>
          <a:noFill/>
          <a:ln w="9525">
            <a:noFill/>
            <a:miter lim="800000"/>
            <a:headEnd/>
            <a:tailEnd/>
          </a:ln>
        </p:spPr>
      </p:pic>
      <p:sp>
        <p:nvSpPr>
          <p:cNvPr id="15" name="Text Box 49"/>
          <p:cNvSpPr txBox="1">
            <a:spLocks noChangeArrowheads="1"/>
          </p:cNvSpPr>
          <p:nvPr/>
        </p:nvSpPr>
        <p:spPr bwMode="auto">
          <a:xfrm>
            <a:off x="3657606" y="4790483"/>
            <a:ext cx="1187450" cy="261938"/>
          </a:xfrm>
          <a:prstGeom prst="rect">
            <a:avLst/>
          </a:prstGeom>
          <a:solidFill>
            <a:schemeClr val="bg1"/>
          </a:solidFill>
          <a:ln w="38100">
            <a:solidFill>
              <a:schemeClr val="tx1"/>
            </a:solidFill>
            <a:miter lim="800000"/>
            <a:headEnd/>
            <a:tailEnd/>
          </a:ln>
        </p:spPr>
        <p:txBody>
          <a:bodyPr anchor="ctr"/>
          <a:lstStyle/>
          <a:p>
            <a:pPr algn="ctr">
              <a:spcBef>
                <a:spcPct val="50000"/>
              </a:spcBef>
            </a:pPr>
            <a:r>
              <a:rPr lang="en-IE" sz="15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rPr>
              <a:t>ex:Sonny</a:t>
            </a:r>
            <a:endParaRPr lang="en-US" sz="1500">
              <a:solidFill>
                <a:srgbClr val="0033CC"/>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cxnSp>
        <p:nvCxnSpPr>
          <p:cNvPr id="16" name="AutoShape 72"/>
          <p:cNvCxnSpPr>
            <a:cxnSpLocks noChangeShapeType="1"/>
            <a:endCxn id="14" idx="0"/>
          </p:cNvCxnSpPr>
          <p:nvPr/>
        </p:nvCxnSpPr>
        <p:spPr bwMode="auto">
          <a:xfrm rot="16200000" flipH="1">
            <a:off x="3701379" y="3148197"/>
            <a:ext cx="1144874" cy="521"/>
          </a:xfrm>
          <a:prstGeom prst="bentConnector3">
            <a:avLst>
              <a:gd name="adj1" fmla="val 50000"/>
            </a:avLst>
          </a:prstGeom>
          <a:noFill/>
          <a:ln w="9525">
            <a:solidFill>
              <a:schemeClr val="tx1"/>
            </a:solidFill>
            <a:miter lim="800000"/>
            <a:headEnd/>
            <a:tailEnd type="triangle"/>
          </a:ln>
        </p:spPr>
      </p:cxnSp>
      <p:pic>
        <p:nvPicPr>
          <p:cNvPr id="17" name="Picture 45"/>
          <p:cNvPicPr>
            <a:picLocks noChangeAspect="1" noChangeArrowheads="1"/>
          </p:cNvPicPr>
          <p:nvPr/>
        </p:nvPicPr>
        <p:blipFill>
          <a:blip r:embed="rId8"/>
          <a:srcRect/>
          <a:stretch>
            <a:fillRect/>
          </a:stretch>
        </p:blipFill>
        <p:spPr bwMode="auto">
          <a:xfrm>
            <a:off x="1130306" y="3712567"/>
            <a:ext cx="889000" cy="1077912"/>
          </a:xfrm>
          <a:prstGeom prst="rect">
            <a:avLst/>
          </a:prstGeom>
          <a:noFill/>
          <a:ln w="9525">
            <a:noFill/>
            <a:miter lim="800000"/>
            <a:headEnd/>
            <a:tailEnd/>
          </a:ln>
        </p:spPr>
      </p:pic>
      <p:sp>
        <p:nvSpPr>
          <p:cNvPr id="18" name="Text Box 50"/>
          <p:cNvSpPr txBox="1">
            <a:spLocks noChangeArrowheads="1"/>
          </p:cNvSpPr>
          <p:nvPr/>
        </p:nvSpPr>
        <p:spPr bwMode="auto">
          <a:xfrm>
            <a:off x="944048" y="4790479"/>
            <a:ext cx="1187450" cy="261938"/>
          </a:xfrm>
          <a:prstGeom prst="rect">
            <a:avLst/>
          </a:prstGeom>
          <a:solidFill>
            <a:schemeClr val="bg1"/>
          </a:solidFill>
          <a:ln w="38100">
            <a:solidFill>
              <a:schemeClr val="tx1"/>
            </a:solidFill>
            <a:miter lim="800000"/>
            <a:headEnd/>
            <a:tailEnd/>
          </a:ln>
        </p:spPr>
        <p:txBody>
          <a:bodyPr anchor="ctr"/>
          <a:lstStyle/>
          <a:p>
            <a:pPr algn="ctr">
              <a:spcBef>
                <a:spcPct val="50000"/>
              </a:spcBef>
            </a:pPr>
            <a:r>
              <a:rPr lang="en-IE" sz="1500">
                <a:solidFill>
                  <a:srgbClr val="A00078"/>
                </a:solidFill>
                <a:latin typeface="CMU Typewriter Text" panose="02000609000000000000" pitchFamily="49" charset="0"/>
                <a:ea typeface="CMU Typewriter Text" panose="02000609000000000000" pitchFamily="49" charset="0"/>
                <a:cs typeface="CMU Typewriter Text" panose="02000609000000000000" pitchFamily="49" charset="0"/>
              </a:rPr>
              <a:t>ex:Connie</a:t>
            </a:r>
            <a:endParaRPr lang="en-US" sz="1500">
              <a:solidFill>
                <a:srgbClr val="A00078"/>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cxnSp>
        <p:nvCxnSpPr>
          <p:cNvPr id="19" name="AutoShape 75"/>
          <p:cNvCxnSpPr>
            <a:cxnSpLocks noChangeShapeType="1"/>
            <a:endCxn id="17" idx="0"/>
          </p:cNvCxnSpPr>
          <p:nvPr/>
        </p:nvCxnSpPr>
        <p:spPr bwMode="auto">
          <a:xfrm rot="10800000" flipV="1">
            <a:off x="1574807" y="3148457"/>
            <a:ext cx="2627263" cy="564110"/>
          </a:xfrm>
          <a:prstGeom prst="bentConnector2">
            <a:avLst/>
          </a:prstGeom>
          <a:noFill/>
          <a:ln w="9525">
            <a:solidFill>
              <a:schemeClr val="tx1"/>
            </a:solidFill>
            <a:miter lim="800000"/>
            <a:headEnd/>
            <a:tailEnd type="triangle"/>
          </a:ln>
        </p:spPr>
      </p:cxnSp>
      <p:sp>
        <p:nvSpPr>
          <p:cNvPr id="20" name="Rectangle 6"/>
          <p:cNvSpPr>
            <a:spLocks noChangeArrowheads="1"/>
          </p:cNvSpPr>
          <p:nvPr/>
        </p:nvSpPr>
        <p:spPr bwMode="auto">
          <a:xfrm>
            <a:off x="3780910" y="2964189"/>
            <a:ext cx="1093248" cy="276999"/>
          </a:xfrm>
          <a:prstGeom prst="rect">
            <a:avLst/>
          </a:prstGeom>
          <a:solidFill>
            <a:schemeClr val="bg1"/>
          </a:solidFill>
          <a:ln w="9525">
            <a:noFill/>
            <a:miter lim="800000"/>
            <a:headEnd/>
            <a:tailEnd/>
          </a:ln>
        </p:spPr>
        <p:txBody>
          <a:bodyPr wrap="none" lIns="0" tIns="0" rIns="0" bIns="0">
            <a:spAutoFit/>
          </a:bodyPr>
          <a:lstStyle/>
          <a:p>
            <a:r>
              <a:rPr lang="en-US"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US" dirty="0" err="1" smtClean="0">
                <a:latin typeface="CMU Typewriter Text" panose="02000609000000000000" pitchFamily="49" charset="0"/>
                <a:ea typeface="CMU Typewriter Text" panose="02000609000000000000" pitchFamily="49" charset="0"/>
                <a:cs typeface="CMU Typewriter Text" panose="02000609000000000000" pitchFamily="49" charset="0"/>
              </a:rPr>
              <a:t>hasChild</a:t>
            </a:r>
            <a:endParaRPr lang="en-US"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23" name="Picture 2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95314" y="5810250"/>
            <a:ext cx="4133850" cy="895350"/>
          </a:xfrm>
          <a:prstGeom prst="rect">
            <a:avLst/>
          </a:prstGeom>
        </p:spPr>
      </p:pic>
      <p:pic>
        <p:nvPicPr>
          <p:cNvPr id="28" name="Picture 2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547049" y="5934075"/>
            <a:ext cx="890016" cy="551688"/>
          </a:xfrm>
          <a:prstGeom prst="rect">
            <a:avLst/>
          </a:prstGeom>
        </p:spPr>
      </p:pic>
      <p:sp>
        <p:nvSpPr>
          <p:cNvPr id="25" name="Content Placeholder 3"/>
          <p:cNvSpPr txBox="1">
            <a:spLocks/>
          </p:cNvSpPr>
          <p:nvPr/>
        </p:nvSpPr>
        <p:spPr>
          <a:xfrm>
            <a:off x="5303209" y="5324475"/>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26" name="Content Placeholder 3"/>
          <p:cNvSpPr>
            <a:spLocks noGrp="1"/>
          </p:cNvSpPr>
          <p:nvPr>
            <p:ph idx="1"/>
          </p:nvPr>
        </p:nvSpPr>
        <p:spPr>
          <a:xfrm>
            <a:off x="258248" y="5232495"/>
            <a:ext cx="1371600" cy="609600"/>
          </a:xfrm>
        </p:spPr>
        <p:txBody>
          <a:bodyPr/>
          <a:lstStyle/>
          <a:p>
            <a:pPr marL="0" indent="0" algn="ctr">
              <a:buNone/>
            </a:pPr>
            <a:r>
              <a:rPr lang="en-IE" dirty="0" smtClean="0">
                <a:solidFill>
                  <a:schemeClr val="bg1">
                    <a:lumMod val="50000"/>
                  </a:schemeClr>
                </a:solidFill>
              </a:rPr>
              <a:t>Query:</a:t>
            </a:r>
            <a:endParaRPr lang="en-IE" dirty="0"/>
          </a:p>
        </p:txBody>
      </p:sp>
      <p:sp>
        <p:nvSpPr>
          <p:cNvPr id="30" name="TextBox 29"/>
          <p:cNvSpPr txBox="1"/>
          <p:nvPr/>
        </p:nvSpPr>
        <p:spPr>
          <a:xfrm>
            <a:off x="5145925" y="188655"/>
            <a:ext cx="3840087" cy="2554545"/>
          </a:xfrm>
          <a:prstGeom prst="rect">
            <a:avLst/>
          </a:prstGeom>
          <a:solidFill>
            <a:schemeClr val="tx1"/>
          </a:solidFill>
        </p:spPr>
        <p:txBody>
          <a:bodyPr wrap="square" rtlCol="0">
            <a:spAutoFit/>
          </a:bodyPr>
          <a:lstStyle/>
          <a:p>
            <a:pPr algn="ctr"/>
            <a:r>
              <a:rPr lang="en-IE" sz="1600" dirty="0" smtClean="0">
                <a:solidFill>
                  <a:schemeClr val="bg1"/>
                </a:solidFill>
              </a:rPr>
              <a:t>Looks like SPARQL has a UNA and a CWA …</a:t>
            </a:r>
          </a:p>
          <a:p>
            <a:pPr algn="ctr"/>
            <a:endParaRPr lang="en-IE" sz="1600" dirty="0">
              <a:solidFill>
                <a:schemeClr val="bg1"/>
              </a:solidFill>
            </a:endParaRPr>
          </a:p>
          <a:p>
            <a:pPr algn="ctr"/>
            <a:r>
              <a:rPr lang="en-IE" sz="1600" dirty="0" smtClean="0">
                <a:solidFill>
                  <a:schemeClr val="bg1"/>
                </a:solidFill>
              </a:rPr>
              <a:t>But SPARQL does not have “worlds”.</a:t>
            </a:r>
          </a:p>
          <a:p>
            <a:pPr algn="ctr"/>
            <a:r>
              <a:rPr lang="en-IE" sz="1600" dirty="0" smtClean="0">
                <a:solidFill>
                  <a:schemeClr val="bg1"/>
                </a:solidFill>
              </a:rPr>
              <a:t>It does not interpret “real people”.</a:t>
            </a:r>
          </a:p>
          <a:p>
            <a:pPr algn="ctr"/>
            <a:endParaRPr lang="en-IE" sz="1600" dirty="0" smtClean="0">
              <a:solidFill>
                <a:schemeClr val="bg1"/>
              </a:solidFill>
            </a:endParaRPr>
          </a:p>
          <a:p>
            <a:pPr algn="ctr"/>
            <a:r>
              <a:rPr lang="en-IE" sz="1600" dirty="0" smtClean="0">
                <a:solidFill>
                  <a:schemeClr val="bg1"/>
                </a:solidFill>
              </a:rPr>
              <a:t>SPARQL works on data.</a:t>
            </a:r>
          </a:p>
          <a:p>
            <a:pPr algn="ctr"/>
            <a:r>
              <a:rPr lang="en-IE" sz="1600" dirty="0" smtClean="0">
                <a:solidFill>
                  <a:srgbClr val="FFC000"/>
                </a:solidFill>
              </a:rPr>
              <a:t>SPARQL counts RDF terms, not children.</a:t>
            </a:r>
          </a:p>
          <a:p>
            <a:pPr algn="ctr"/>
            <a:endParaRPr lang="en-IE" sz="1600" dirty="0">
              <a:solidFill>
                <a:schemeClr val="bg1"/>
              </a:solidFill>
            </a:endParaRPr>
          </a:p>
          <a:p>
            <a:pPr algn="ctr"/>
            <a:r>
              <a:rPr lang="en-IE" sz="1600" dirty="0" smtClean="0">
                <a:solidFill>
                  <a:schemeClr val="bg1"/>
                </a:solidFill>
              </a:rPr>
              <a:t>(IMO, not problematic once this is properly understood by users)</a:t>
            </a:r>
          </a:p>
        </p:txBody>
      </p:sp>
    </p:spTree>
    <p:extLst>
      <p:ext uri="{BB962C8B-B14F-4D97-AF65-F5344CB8AC3E}">
        <p14:creationId xmlns:p14="http://schemas.microsoft.com/office/powerpoint/2010/main" val="22585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xEl>
                                              <p:pRg st="3" end="3"/>
                                            </p:txEl>
                                          </p:spTgt>
                                        </p:tgtEl>
                                        <p:attrNameLst>
                                          <p:attrName>style.visibility</p:attrName>
                                        </p:attrNameLst>
                                      </p:cBhvr>
                                      <p:to>
                                        <p:strVal val="visible"/>
                                      </p:to>
                                    </p:set>
                                    <p:animEffect transition="in" filter="fade">
                                      <p:cBhvr>
                                        <p:cTn id="20" dur="500"/>
                                        <p:tgtEl>
                                          <p:spTgt spid="3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xEl>
                                              <p:pRg st="5" end="5"/>
                                            </p:txEl>
                                          </p:spTgt>
                                        </p:tgtEl>
                                        <p:attrNameLst>
                                          <p:attrName>style.visibility</p:attrName>
                                        </p:attrNameLst>
                                      </p:cBhvr>
                                      <p:to>
                                        <p:strVal val="visible"/>
                                      </p:to>
                                    </p:set>
                                    <p:animEffect transition="in" filter="fade">
                                      <p:cBhvr>
                                        <p:cTn id="25" dur="500"/>
                                        <p:tgtEl>
                                          <p:spTgt spid="30">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xEl>
                                              <p:pRg st="6" end="6"/>
                                            </p:txEl>
                                          </p:spTgt>
                                        </p:tgtEl>
                                        <p:attrNameLst>
                                          <p:attrName>style.visibility</p:attrName>
                                        </p:attrNameLst>
                                      </p:cBhvr>
                                      <p:to>
                                        <p:strVal val="visible"/>
                                      </p:to>
                                    </p:set>
                                    <p:animEffect transition="in" filter="fade">
                                      <p:cBhvr>
                                        <p:cTn id="28" dur="500"/>
                                        <p:tgtEl>
                                          <p:spTgt spid="3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xEl>
                                              <p:pRg st="8" end="8"/>
                                            </p:txEl>
                                          </p:spTgt>
                                        </p:tgtEl>
                                        <p:attrNameLst>
                                          <p:attrName>style.visibility</p:attrName>
                                        </p:attrNameLst>
                                      </p:cBhvr>
                                      <p:to>
                                        <p:strVal val="visible"/>
                                      </p:to>
                                    </p:set>
                                    <p:animEffect transition="in" filter="fade">
                                      <p:cBhvr>
                                        <p:cTn id="33" dur="5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SUBQUERIES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1030599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Subqueries</a:t>
            </a:r>
            <a:endParaRPr lang="en-I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304800" y="5334000"/>
            <a:ext cx="8686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z="2000" dirty="0" smtClean="0">
                <a:solidFill>
                  <a:schemeClr val="bg1">
                    <a:lumMod val="50000"/>
                  </a:schemeClr>
                </a:solidFill>
              </a:rPr>
              <a:t>How to ask:</a:t>
            </a:r>
            <a:r>
              <a:rPr lang="en-IE" sz="2000" dirty="0" smtClean="0"/>
              <a:t> “How many stars does a movie have </a:t>
            </a:r>
            <a:r>
              <a:rPr lang="en-IE" sz="2000" i="1" dirty="0" smtClean="0"/>
              <a:t>on average</a:t>
            </a:r>
            <a:r>
              <a:rPr lang="en-IE" sz="2000" dirty="0" smtClean="0"/>
              <a:t>?”</a:t>
            </a:r>
            <a:endParaRPr lang="en-IE" sz="2000" dirty="0"/>
          </a:p>
        </p:txBody>
      </p:sp>
    </p:spTree>
    <p:extLst>
      <p:ext uri="{BB962C8B-B14F-4D97-AF65-F5344CB8AC3E}">
        <p14:creationId xmlns:p14="http://schemas.microsoft.com/office/powerpoint/2010/main" val="41408837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Subqueries</a:t>
            </a:r>
            <a:endParaRPr lang="en-IE" dirty="0"/>
          </a:p>
        </p:txBody>
      </p:sp>
      <p:sp>
        <p:nvSpPr>
          <p:cNvPr id="4" name="Content Placeholder 3"/>
          <p:cNvSpPr txBox="1">
            <a:spLocks/>
          </p:cNvSpPr>
          <p:nvPr/>
        </p:nvSpPr>
        <p:spPr>
          <a:xfrm>
            <a:off x="304800" y="3962400"/>
            <a:ext cx="1371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smtClean="0">
                <a:solidFill>
                  <a:schemeClr val="bg1">
                    <a:lumMod val="50000"/>
                  </a:schemeClr>
                </a:solidFill>
              </a:rPr>
              <a:t>Query:</a:t>
            </a:r>
            <a:endParaRPr lang="en-IE" dirty="0"/>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9" y="4589335"/>
            <a:ext cx="4433507" cy="2192465"/>
          </a:xfrm>
          <a:prstGeom prst="rect">
            <a:avLst/>
          </a:prstGeom>
        </p:spPr>
      </p:pic>
      <p:pic>
        <p:nvPicPr>
          <p:cNvPr id="14" name="Picture 1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449848" y="5105400"/>
            <a:ext cx="676656" cy="551688"/>
          </a:xfrm>
          <a:prstGeom prst="rect">
            <a:avLst/>
          </a:prstGeom>
        </p:spPr>
      </p:pic>
      <p:sp>
        <p:nvSpPr>
          <p:cNvPr id="7" name="Content Placeholder 3"/>
          <p:cNvSpPr txBox="1">
            <a:spLocks/>
          </p:cNvSpPr>
          <p:nvPr/>
        </p:nvSpPr>
        <p:spPr>
          <a:xfrm>
            <a:off x="5206008" y="44958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5" name="TextBox 14"/>
          <p:cNvSpPr txBox="1"/>
          <p:nvPr/>
        </p:nvSpPr>
        <p:spPr>
          <a:xfrm>
            <a:off x="5153691" y="5948345"/>
            <a:ext cx="3840087" cy="830997"/>
          </a:xfrm>
          <a:prstGeom prst="rect">
            <a:avLst/>
          </a:prstGeom>
          <a:solidFill>
            <a:schemeClr val="tx1"/>
          </a:solidFill>
        </p:spPr>
        <p:txBody>
          <a:bodyPr wrap="square" rtlCol="0">
            <a:spAutoFit/>
          </a:bodyPr>
          <a:lstStyle/>
          <a:p>
            <a:pPr algn="ctr"/>
            <a:r>
              <a:rPr lang="en-IE" sz="1600" dirty="0" smtClean="0">
                <a:solidFill>
                  <a:schemeClr val="bg1"/>
                </a:solidFill>
              </a:rPr>
              <a:t>Sub-queries useful when you need solution modifiers or aggregates in the </a:t>
            </a:r>
            <a:r>
              <a:rPr lang="en-IE" sz="1600" i="1" dirty="0" smtClean="0">
                <a:solidFill>
                  <a:schemeClr val="bg1"/>
                </a:solidFill>
              </a:rPr>
              <a:t>middle</a:t>
            </a:r>
            <a:r>
              <a:rPr lang="en-IE" sz="1600" dirty="0" smtClean="0">
                <a:solidFill>
                  <a:schemeClr val="bg1"/>
                </a:solidFill>
              </a:rPr>
              <a:t> of a more complex query.</a:t>
            </a:r>
          </a:p>
        </p:txBody>
      </p:sp>
    </p:spTree>
    <p:extLst>
      <p:ext uri="{BB962C8B-B14F-4D97-AF65-F5344CB8AC3E}">
        <p14:creationId xmlns:p14="http://schemas.microsoft.com/office/powerpoint/2010/main" val="164332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EXTENDED QUERY FEATURE:</a:t>
            </a:r>
            <a:br>
              <a:rPr lang="en-IE" dirty="0" smtClean="0"/>
            </a:br>
            <a:r>
              <a:rPr lang="en-IE" dirty="0" smtClean="0"/>
              <a:t>FUNCTIONS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1471844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Lots more functions added</a:t>
            </a:r>
            <a:endParaRPr lang="en-IE" dirty="0"/>
          </a:p>
        </p:txBody>
      </p:sp>
      <p:sp>
        <p:nvSpPr>
          <p:cNvPr id="3" name="Content Placeholder 2"/>
          <p:cNvSpPr>
            <a:spLocks noGrp="1"/>
          </p:cNvSpPr>
          <p:nvPr>
            <p:ph idx="1"/>
          </p:nvPr>
        </p:nvSpPr>
        <p:spPr/>
        <p:txBody>
          <a:bodyPr/>
          <a:lstStyle/>
          <a:p>
            <a:pPr marL="0" indent="0">
              <a:buNone/>
            </a:pPr>
            <a:endParaRPr lang="en-IE" dirty="0"/>
          </a:p>
          <a:p>
            <a:r>
              <a:rPr lang="en-IE" dirty="0" smtClean="0"/>
              <a:t>Includes SPARQL 1.0 features</a:t>
            </a:r>
          </a:p>
          <a:p>
            <a:r>
              <a:rPr lang="en-IE" dirty="0" smtClean="0"/>
              <a:t>Will skim them quickly just to give an idea</a:t>
            </a:r>
          </a:p>
          <a:p>
            <a:pPr lvl="1"/>
            <a:r>
              <a:rPr lang="en-IE" dirty="0" smtClean="0">
                <a:solidFill>
                  <a:schemeClr val="bg1">
                    <a:lumMod val="50000"/>
                  </a:schemeClr>
                </a:solidFill>
              </a:rPr>
              <a:t>No need to remember the list but good to know at least what each does and which are included</a:t>
            </a:r>
          </a:p>
          <a:p>
            <a:r>
              <a:rPr lang="en-IE" dirty="0" smtClean="0"/>
              <a:t>More details available at:                       </a:t>
            </a:r>
            <a:r>
              <a:rPr lang="en-IE" sz="2000" dirty="0" smtClean="0">
                <a:hlinkClick r:id="rId2"/>
              </a:rPr>
              <a:t>http</a:t>
            </a:r>
            <a:r>
              <a:rPr lang="en-IE" sz="2000" dirty="0">
                <a:hlinkClick r:id="rId2"/>
              </a:rPr>
              <a:t>://</a:t>
            </a:r>
            <a:r>
              <a:rPr lang="en-IE" sz="2000" dirty="0" smtClean="0">
                <a:hlinkClick r:id="rId2"/>
              </a:rPr>
              <a:t>www.w3.org/TR/sparql11-query</a:t>
            </a:r>
            <a:r>
              <a:rPr lang="en-IE" sz="2000" dirty="0">
                <a:hlinkClick r:id="rId2"/>
              </a:rPr>
              <a:t>/#</a:t>
            </a:r>
            <a:r>
              <a:rPr lang="en-IE" sz="2000" dirty="0" smtClean="0">
                <a:hlinkClick r:id="rId2"/>
              </a:rPr>
              <a:t>SparqlOps</a:t>
            </a:r>
            <a:r>
              <a:rPr lang="en-IE" sz="2000" dirty="0" smtClean="0"/>
              <a:t> </a:t>
            </a:r>
            <a:endParaRPr lang="en-IE" dirty="0" smtClean="0"/>
          </a:p>
        </p:txBody>
      </p:sp>
    </p:spTree>
    <p:extLst>
      <p:ext uri="{BB962C8B-B14F-4D97-AF65-F5344CB8AC3E}">
        <p14:creationId xmlns:p14="http://schemas.microsoft.com/office/powerpoint/2010/main" val="4252653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Recall: </a:t>
            </a:r>
            <a:r>
              <a:rPr lang="en-IE" dirty="0" err="1" smtClean="0"/>
              <a:t>boolean</a:t>
            </a:r>
            <a:r>
              <a:rPr lang="en-IE" dirty="0" smtClean="0"/>
              <a:t> functions in SPARQL 1.0</a:t>
            </a:r>
            <a:endParaRPr lang="en-IE" dirty="0"/>
          </a:p>
        </p:txBody>
      </p:sp>
      <p:sp>
        <p:nvSpPr>
          <p:cNvPr id="5" name="Content Placeholder 4"/>
          <p:cNvSpPr>
            <a:spLocks noGrp="1"/>
          </p:cNvSpPr>
          <p:nvPr>
            <p:ph idx="1"/>
          </p:nvPr>
        </p:nvSpPr>
        <p:spPr/>
        <p:txBody>
          <a:bodyPr/>
          <a:lstStyle/>
          <a:p>
            <a:endParaRPr lang="en-I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35" y="1235122"/>
            <a:ext cx="6353175" cy="4772025"/>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135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SPARQL 1.1 functions (Branching)</a:t>
            </a:r>
            <a:endParaRPr lang="en-IE" dirty="0"/>
          </a:p>
        </p:txBody>
      </p:sp>
      <p:sp>
        <p:nvSpPr>
          <p:cNvPr id="3" name="Content Placeholder 2"/>
          <p:cNvSpPr>
            <a:spLocks noGrp="1"/>
          </p:cNvSpPr>
          <p:nvPr>
            <p:ph idx="1"/>
          </p:nvPr>
        </p:nvSpPr>
        <p:spPr/>
        <p:txBody>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IF</a:t>
            </a:r>
            <a:r>
              <a:rPr lang="en-IE" dirty="0" smtClean="0"/>
              <a:t>:</a:t>
            </a:r>
            <a:r>
              <a:rPr lang="en-IE" dirty="0" smtClean="0">
                <a:solidFill>
                  <a:srgbClr val="0070C0"/>
                </a:solidFill>
              </a:rPr>
              <a:t> </a:t>
            </a:r>
            <a:r>
              <a:rPr lang="en-IE" dirty="0" smtClean="0"/>
              <a:t>If first argument true, return second argument, else return third argument</a:t>
            </a:r>
          </a:p>
          <a:p>
            <a:endParaRPr lang="en-IE" dirty="0">
              <a:solidFill>
                <a:srgbClr val="0070C0"/>
              </a:solidFill>
            </a:endParaRPr>
          </a:p>
          <a:p>
            <a:endParaRPr lang="en-IE" dirty="0" smtClean="0">
              <a:solidFill>
                <a:srgbClr val="0070C0"/>
              </a:solidFill>
            </a:endParaRPr>
          </a:p>
          <a:p>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COALESCE</a:t>
            </a:r>
            <a:r>
              <a:rPr lang="en-IE" dirty="0" smtClean="0"/>
              <a:t>:</a:t>
            </a:r>
            <a:r>
              <a:rPr lang="en-IE" dirty="0" smtClean="0">
                <a:solidFill>
                  <a:srgbClr val="0070C0"/>
                </a:solidFill>
              </a:rPr>
              <a:t> </a:t>
            </a:r>
            <a:r>
              <a:rPr lang="en-IE" dirty="0" smtClean="0"/>
              <a:t>Return first non-error argument</a:t>
            </a:r>
            <a:endParaRPr lang="en-I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45" y="2343150"/>
            <a:ext cx="59340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682" y="4714875"/>
            <a:ext cx="44196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3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35" y="1232207"/>
            <a:ext cx="6353175" cy="4791075"/>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Recall: RDF term functions in SPARQL 1.0</a:t>
            </a:r>
            <a:endParaRPr lang="en-IE" dirty="0"/>
          </a:p>
        </p:txBody>
      </p:sp>
    </p:spTree>
    <p:extLst>
      <p:ext uri="{BB962C8B-B14F-4D97-AF65-F5344CB8AC3E}">
        <p14:creationId xmlns:p14="http://schemas.microsoft.com/office/powerpoint/2010/main" val="3239476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Lots more functions (Checking values)</a:t>
            </a:r>
            <a:endParaRPr lang="en-IE" dirty="0"/>
          </a:p>
        </p:txBody>
      </p:sp>
      <p:sp>
        <p:nvSpPr>
          <p:cNvPr id="3" name="Content Placeholder 2"/>
          <p:cNvSpPr>
            <a:spLocks noGrp="1"/>
          </p:cNvSpPr>
          <p:nvPr>
            <p:ph idx="1"/>
          </p:nvPr>
        </p:nvSpPr>
        <p:spPr/>
        <p:txBody>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IN</a:t>
            </a:r>
            <a:r>
              <a:rPr lang="en-IE" dirty="0" smtClean="0"/>
              <a:t>:</a:t>
            </a:r>
            <a:r>
              <a:rPr lang="en-IE" dirty="0" smtClean="0">
                <a:solidFill>
                  <a:srgbClr val="0070C0"/>
                </a:solidFill>
              </a:rPr>
              <a:t> </a:t>
            </a:r>
            <a:r>
              <a:rPr lang="en-IE" dirty="0" smtClean="0"/>
              <a:t>Returns true if left-hand term is a member of right-hand list</a:t>
            </a:r>
          </a:p>
          <a:p>
            <a:endParaRPr lang="en-IE" dirty="0"/>
          </a:p>
          <a:p>
            <a:endParaRPr lang="en-IE" dirty="0" smtClean="0"/>
          </a:p>
          <a:p>
            <a:endParaRPr lang="en-IE" dirty="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NOT IN</a:t>
            </a:r>
            <a:r>
              <a:rPr lang="en-IE" dirty="0" smtClean="0">
                <a:ea typeface="CMU Typewriter Text" panose="02000609000000000000" pitchFamily="49" charset="0"/>
                <a:cs typeface="CMU Typewriter Text" panose="02000609000000000000" pitchFamily="49" charset="0"/>
              </a:rPr>
              <a:t>: Same as above but NOT in </a:t>
            </a:r>
            <a:r>
              <a:rPr lang="en-IE" dirty="0" smtClean="0">
                <a:ea typeface="CMU Typewriter Text" panose="02000609000000000000" pitchFamily="49" charset="0"/>
                <a:cs typeface="CMU Typewriter Text" panose="02000609000000000000" pitchFamily="49" charset="0"/>
                <a:sym typeface="Wingdings" panose="05000000000000000000" pitchFamily="2" charset="2"/>
              </a:rPr>
              <a:t></a:t>
            </a:r>
            <a:endParaRPr lang="en-IE" dirty="0" smtClean="0">
              <a:ea typeface="CMU Typewriter Text" panose="02000609000000000000" pitchFamily="49" charset="0"/>
              <a:cs typeface="CMU Typewriter Text" panose="02000609000000000000" pitchFamily="49" charset="0"/>
            </a:endParaRPr>
          </a:p>
          <a:p>
            <a:endParaRPr lang="en-IE" dirty="0">
              <a:solidFill>
                <a:srgbClr val="0070C0"/>
              </a:solidFill>
            </a:endParaRPr>
          </a:p>
          <a:p>
            <a:endParaRPr lang="en-IE" dirty="0" smtClean="0">
              <a:solidFill>
                <a:srgbClr val="0070C0"/>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378" y="2438400"/>
            <a:ext cx="42576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4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WHERE</a:t>
            </a:r>
            <a:r>
              <a:rPr lang="en-IE" dirty="0" smtClean="0"/>
              <a:t> clause example</a:t>
            </a:r>
            <a:endParaRPr lang="en-IE" dirty="0"/>
          </a:p>
        </p:txBody>
      </p:sp>
      <p:sp>
        <p:nvSpPr>
          <p:cNvPr id="6" name="Content Placeholder 3"/>
          <p:cNvSpPr>
            <a:spLocks noGrp="1"/>
          </p:cNvSpPr>
          <p:nvPr>
            <p:ph idx="1"/>
          </p:nvPr>
        </p:nvSpPr>
        <p:spPr>
          <a:xfrm>
            <a:off x="304800" y="3962400"/>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17" name="Picture 1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95311" y="4648201"/>
            <a:ext cx="3973338" cy="2035493"/>
          </a:xfrm>
          <a:prstGeom prst="rect">
            <a:avLst/>
          </a:prstGeom>
        </p:spPr>
      </p:pic>
      <p:sp>
        <p:nvSpPr>
          <p:cNvPr id="13" name="TextBox 12"/>
          <p:cNvSpPr txBox="1"/>
          <p:nvPr/>
        </p:nvSpPr>
        <p:spPr>
          <a:xfrm>
            <a:off x="4876800" y="4648201"/>
            <a:ext cx="4114800" cy="369332"/>
          </a:xfrm>
          <a:prstGeom prst="rect">
            <a:avLst/>
          </a:prstGeom>
          <a:solidFill>
            <a:schemeClr val="bg1">
              <a:lumMod val="85000"/>
            </a:schemeClr>
          </a:solidFill>
        </p:spPr>
        <p:txBody>
          <a:bodyPr wrap="square" rtlCol="0">
            <a:spAutoFit/>
          </a:bodyPr>
          <a:lstStyle/>
          <a:p>
            <a:pPr algn="ctr"/>
            <a:r>
              <a:rPr lang="en-IE" dirty="0" smtClean="0"/>
              <a:t>What solutions would this query return?</a:t>
            </a:r>
          </a:p>
        </p:txBody>
      </p:sp>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889500" y="5948428"/>
            <a:ext cx="4127500" cy="376172"/>
          </a:xfrm>
          <a:prstGeom prst="rect">
            <a:avLst/>
          </a:prstGeom>
        </p:spPr>
      </p:pic>
      <p:sp>
        <p:nvSpPr>
          <p:cNvPr id="15" name="Content Placeholder 3"/>
          <p:cNvSpPr txBox="1">
            <a:spLocks/>
          </p:cNvSpPr>
          <p:nvPr/>
        </p:nvSpPr>
        <p:spPr>
          <a:xfrm>
            <a:off x="4800600" y="5366642"/>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3896022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35" y="1230359"/>
            <a:ext cx="6400800" cy="4781550"/>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Recall: RDF term functions in SPARQL 1.0</a:t>
            </a:r>
            <a:endParaRPr lang="en-IE" dirty="0"/>
          </a:p>
        </p:txBody>
      </p:sp>
    </p:spTree>
    <p:extLst>
      <p:ext uri="{BB962C8B-B14F-4D97-AF65-F5344CB8AC3E}">
        <p14:creationId xmlns:p14="http://schemas.microsoft.com/office/powerpoint/2010/main" val="2060198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(RDF Terms)</a:t>
            </a:r>
            <a:endParaRPr lang="en-IE" dirty="0"/>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ISNUMERIC</a:t>
            </a:r>
            <a:r>
              <a:rPr lang="en-IE" dirty="0" smtClean="0"/>
              <a:t>: Is a term a valid numeric term?</a:t>
            </a:r>
          </a:p>
          <a:p>
            <a:endParaRPr lang="en-IE" dirty="0"/>
          </a:p>
          <a:p>
            <a:pPr marL="0" indent="0">
              <a:buNone/>
            </a:pPr>
            <a:endParaRPr lang="en-IE" dirty="0"/>
          </a:p>
          <a:p>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a:t>
            </a:r>
            <a:r>
              <a:rPr lang="en-IE" dirty="0" smtClean="0"/>
              <a:t>: create an IRI from a string</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BNODE</a:t>
            </a:r>
            <a:r>
              <a:rPr lang="en-IE" dirty="0" smtClean="0"/>
              <a:t>: create a new blank node </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STRDT</a:t>
            </a:r>
            <a:r>
              <a:rPr lang="en-IE" dirty="0" smtClean="0"/>
              <a:t>: create a new datatype literal</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STRLANG</a:t>
            </a:r>
            <a:r>
              <a:rPr lang="en-IE" dirty="0" smtClean="0">
                <a:ea typeface="CMU Typewriter Text" panose="02000609000000000000" pitchFamily="49" charset="0"/>
                <a:cs typeface="CMU Typewriter Text" panose="02000609000000000000" pitchFamily="49" charset="0"/>
              </a:rPr>
              <a:t>: create a new language-typed literal</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UUID</a:t>
            </a:r>
            <a:r>
              <a:rPr lang="en-IE" dirty="0" smtClean="0">
                <a:ea typeface="CMU Typewriter Text" panose="02000609000000000000" pitchFamily="49" charset="0"/>
                <a:cs typeface="CMU Typewriter Text" panose="02000609000000000000" pitchFamily="49" charset="0"/>
              </a:rPr>
              <a:t>: create a fresh IRI (in </a:t>
            </a:r>
            <a:r>
              <a:rPr lang="en-IE" dirty="0" err="1" smtClean="0">
                <a:ea typeface="CMU Typewriter Text" panose="02000609000000000000" pitchFamily="49" charset="0"/>
                <a:cs typeface="CMU Typewriter Text" panose="02000609000000000000" pitchFamily="49" charset="0"/>
              </a:rPr>
              <a:t>uuid</a:t>
            </a:r>
            <a:r>
              <a:rPr lang="en-IE" dirty="0" smtClean="0">
                <a:ea typeface="CMU Typewriter Text" panose="02000609000000000000" pitchFamily="49" charset="0"/>
                <a:cs typeface="CMU Typewriter Text" panose="02000609000000000000" pitchFamily="49" charset="0"/>
              </a:rPr>
              <a:t> scheme)</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STRUUID</a:t>
            </a:r>
            <a:r>
              <a:rPr lang="en-IE" dirty="0" smtClean="0">
                <a:ea typeface="CMU Typewriter Text" panose="02000609000000000000" pitchFamily="49" charset="0"/>
                <a:cs typeface="CMU Typewriter Text" panose="02000609000000000000" pitchFamily="49" charset="0"/>
              </a:rPr>
              <a:t>: create a fresh UUID string</a:t>
            </a:r>
            <a:endParaRPr lang="en-IE" dirty="0">
              <a:ea typeface="CMU Typewriter Text" panose="02000609000000000000" pitchFamily="49" charset="0"/>
              <a:cs typeface="CMU Typewriter Text" panose="02000609000000000000" pitchFamily="49"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81200"/>
            <a:ext cx="35718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79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35" y="1210598"/>
            <a:ext cx="6381750" cy="4791075"/>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Recall: String functions in SPARQL 1.0</a:t>
            </a:r>
            <a:endParaRPr lang="en-IE" dirty="0"/>
          </a:p>
        </p:txBody>
      </p:sp>
    </p:spTree>
    <p:extLst>
      <p:ext uri="{BB962C8B-B14F-4D97-AF65-F5344CB8AC3E}">
        <p14:creationId xmlns:p14="http://schemas.microsoft.com/office/powerpoint/2010/main" val="2334230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(Strings)</a:t>
            </a:r>
            <a:endParaRPr lang="en-IE" dirty="0"/>
          </a:p>
        </p:txBody>
      </p:sp>
      <p:sp>
        <p:nvSpPr>
          <p:cNvPr id="3" name="Content Placeholder 2"/>
          <p:cNvSpPr>
            <a:spLocks noGrp="1"/>
          </p:cNvSpPr>
          <p:nvPr>
            <p:ph idx="1"/>
          </p:nvPr>
        </p:nvSpPr>
        <p:spPr>
          <a:xfrm>
            <a:off x="457200" y="1219200"/>
            <a:ext cx="8229600" cy="5638800"/>
          </a:xfrm>
        </p:spPr>
        <p:txBody>
          <a:bodyPr>
            <a:normAutofit fontScale="92500" lnSpcReduction="20000"/>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STRLEN</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a:latin typeface="CMU Typewriter Text" panose="02000609000000000000" pitchFamily="49" charset="0"/>
                <a:ea typeface="CMU Typewriter Text" panose="02000609000000000000" pitchFamily="49" charset="0"/>
                <a:cs typeface="CMU Typewriter Text" panose="02000609000000000000" pitchFamily="49" charset="0"/>
              </a:rPr>
              <a:t>abc</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3</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STRSUB</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abc",3,1)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UCASE</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("shout") = "SHOUT"</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LCASE</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("WHISPER") = "whisper"</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STRSTARTS</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asd</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,"as") = true</a:t>
            </a:r>
            <a:endParaRPr lang="en-IE" dirty="0" smtClean="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STRENDS</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a:latin typeface="CMU Typewriter Text" panose="02000609000000000000" pitchFamily="49" charset="0"/>
                <a:ea typeface="CMU Typewriter Text" panose="02000609000000000000" pitchFamily="49" charset="0"/>
                <a:cs typeface="CMU Typewriter Text" panose="02000609000000000000" pitchFamily="49" charset="0"/>
              </a:rPr>
              <a:t>asd</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sd</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true</a:t>
            </a:r>
            <a:endParaRPr lang="en-IE" dirty="0" smtClean="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CONTAINS</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WHISPER","HIS")</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 = true</a:t>
            </a:r>
            <a:endParaRPr lang="en-IE" dirty="0" smtClean="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STRBEFORE</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a:latin typeface="CMU Typewriter Text" panose="02000609000000000000" pitchFamily="49" charset="0"/>
                <a:ea typeface="CMU Typewriter Text" panose="02000609000000000000" pitchFamily="49" charset="0"/>
                <a:cs typeface="CMU Typewriter Text" panose="02000609000000000000" pitchFamily="49" charset="0"/>
              </a:rPr>
              <a:t>abc</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","b</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STRAFTER</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a:latin typeface="CMU Typewriter Text" panose="02000609000000000000" pitchFamily="49" charset="0"/>
                <a:ea typeface="CMU Typewriter Text" panose="02000609000000000000" pitchFamily="49" charset="0"/>
                <a:cs typeface="CMU Typewriter Text" panose="02000609000000000000" pitchFamily="49" charset="0"/>
              </a:rPr>
              <a:t>abc</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","b</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"c</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ENCODE_FOR_URI</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 c")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a%20c</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CONCAT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shi</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","p")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ship</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REPLACE</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ship","p","n</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shin</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66258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220834"/>
            <a:ext cx="6372225" cy="4791075"/>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Recall: RDF term functions in SPARQL 1.0</a:t>
            </a:r>
            <a:endParaRPr lang="en-IE" dirty="0"/>
          </a:p>
        </p:txBody>
      </p:sp>
    </p:spTree>
    <p:extLst>
      <p:ext uri="{BB962C8B-B14F-4D97-AF65-F5344CB8AC3E}">
        <p14:creationId xmlns:p14="http://schemas.microsoft.com/office/powerpoint/2010/main" val="2334230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a:t>
            </a:r>
            <a:r>
              <a:rPr lang="en-IE" dirty="0" err="1" smtClean="0"/>
              <a:t>Numerics</a:t>
            </a:r>
            <a:r>
              <a:rPr lang="en-IE" dirty="0" smtClean="0"/>
              <a:t>)</a:t>
            </a:r>
            <a:endParaRPr lang="en-IE" dirty="0"/>
          </a:p>
        </p:txBody>
      </p:sp>
      <p:sp>
        <p:nvSpPr>
          <p:cNvPr id="3" name="Content Placeholder 2"/>
          <p:cNvSpPr>
            <a:spLocks noGrp="1"/>
          </p:cNvSpPr>
          <p:nvPr>
            <p:ph idx="1"/>
          </p:nvPr>
        </p:nvSpPr>
        <p:spPr>
          <a:xfrm>
            <a:off x="457200" y="1219200"/>
            <a:ext cx="8229600" cy="5638800"/>
          </a:xfrm>
        </p:spPr>
        <p:txBody>
          <a:bodyPr>
            <a:normAutofit/>
          </a:bodyPr>
          <a:lstStyle/>
          <a:p>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ABS</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(–3.2) = 3.2</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ROUND</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(2.5) = 3.0</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CEIL</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(–2.5) = –2.0</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FLOOR</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(–2.5) = –3.0</a:t>
            </a:r>
            <a:endParaRPr lang="en-IE" dirty="0" smtClean="0"/>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RAND</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 0.5612381239123 </a:t>
            </a:r>
            <a:r>
              <a:rPr lang="en-IE" dirty="0" smtClean="0">
                <a:solidFill>
                  <a:schemeClr val="bg1">
                    <a:lumMod val="50000"/>
                  </a:schemeClr>
                </a:solidFill>
                <a:ea typeface="CMU Typewriter Text" panose="02000609000000000000" pitchFamily="49" charset="0"/>
                <a:cs typeface="CMU Typewriter Text" panose="02000609000000000000" pitchFamily="49" charset="0"/>
              </a:rPr>
              <a:t>(0 </a:t>
            </a:r>
            <a:r>
              <a:rPr lang="en-IE" dirty="0" smtClean="0">
                <a:solidFill>
                  <a:schemeClr val="bg1">
                    <a:lumMod val="50000"/>
                  </a:schemeClr>
                </a:solidFill>
              </a:rPr>
              <a:t>≥ </a:t>
            </a:r>
            <a:r>
              <a:rPr lang="en-IE" i="1" dirty="0" smtClean="0">
                <a:solidFill>
                  <a:schemeClr val="bg1">
                    <a:lumMod val="50000"/>
                  </a:schemeClr>
                </a:solidFill>
                <a:ea typeface="CMU Typewriter Text" panose="02000609000000000000" pitchFamily="49" charset="0"/>
                <a:cs typeface="CMU Typewriter Text" panose="02000609000000000000" pitchFamily="49" charset="0"/>
              </a:rPr>
              <a:t>n</a:t>
            </a:r>
            <a:r>
              <a:rPr lang="en-IE" dirty="0" smtClean="0">
                <a:solidFill>
                  <a:schemeClr val="bg1">
                    <a:lumMod val="50000"/>
                  </a:schemeClr>
                </a:solidFill>
                <a:ea typeface="CMU Typewriter Text" panose="02000609000000000000" pitchFamily="49" charset="0"/>
                <a:cs typeface="CMU Typewriter Text" panose="02000609000000000000" pitchFamily="49" charset="0"/>
              </a:rPr>
              <a:t> &gt; 1)</a:t>
            </a:r>
            <a:endParaRPr lang="en-IE" dirty="0" smtClean="0">
              <a:solidFill>
                <a:srgbClr val="0070C0"/>
              </a:solidFill>
              <a:ea typeface="CMU Typewriter Text" panose="02000609000000000000" pitchFamily="49" charset="0"/>
              <a:cs typeface="CMU Typewriter Text" panose="02000609000000000000" pitchFamily="49" charset="0"/>
            </a:endParaRPr>
          </a:p>
          <a:p>
            <a:pPr marL="0" lvl="0" indent="0">
              <a:buNone/>
            </a:pPr>
            <a:endParaRPr lang="en-IE" sz="20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marL="0" lvl="0" indent="0">
              <a:buNone/>
            </a:pPr>
            <a:endParaRPr lang="en-IE"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12858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a:t>
            </a:r>
            <a:r>
              <a:rPr lang="en-IE" dirty="0" err="1" smtClean="0"/>
              <a:t>Datetimes</a:t>
            </a:r>
            <a:r>
              <a:rPr lang="en-IE" dirty="0" smtClean="0"/>
              <a:t>)</a:t>
            </a:r>
            <a:endParaRPr lang="en-IE" dirty="0"/>
          </a:p>
        </p:txBody>
      </p:sp>
      <p:sp>
        <p:nvSpPr>
          <p:cNvPr id="3" name="Content Placeholder 2"/>
          <p:cNvSpPr>
            <a:spLocks noGrp="1"/>
          </p:cNvSpPr>
          <p:nvPr>
            <p:ph idx="1"/>
          </p:nvPr>
        </p:nvSpPr>
        <p:spPr>
          <a:xfrm>
            <a:off x="457200" y="1219200"/>
            <a:ext cx="8229600" cy="5638800"/>
          </a:xfrm>
        </p:spPr>
        <p:txBody>
          <a:bodyPr>
            <a:normAutofit/>
          </a:bodyPr>
          <a:lstStyle/>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NOW</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smtClean="0">
                <a:latin typeface="CMU Typewriter Text" panose="02000609000000000000" pitchFamily="49" charset="0"/>
                <a:ea typeface="CMU Typewriter Text" panose="02000609000000000000" pitchFamily="49" charset="0"/>
                <a:cs typeface="CMU Typewriter Text" panose="02000609000000000000" pitchFamily="49" charset="0"/>
              </a:rPr>
              <a:t>xsd:dateTime</a:t>
            </a:r>
            <a:endParaRPr lang="en-IE" sz="1600" dirty="0" smtClean="0">
              <a:solidFill>
                <a:srgbClr val="FF0000"/>
              </a:solidFill>
              <a:ea typeface="CMU Typewriter Text" panose="02000609000000000000" pitchFamily="49" charset="0"/>
              <a:cs typeface="CMU Typewriter Text" panose="02000609000000000000" pitchFamily="49" charset="0"/>
            </a:endParaRP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YEAR</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smtClean="0">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2015</a:t>
            </a: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MONTH</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10</a:t>
            </a: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DAY</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21</a:t>
            </a:r>
          </a:p>
          <a:p>
            <a:pPr lvl="0"/>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HOURS</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02</a:t>
            </a:r>
          </a:p>
          <a:p>
            <a:pPr lvl="0"/>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MINUTES</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12</a:t>
            </a:r>
          </a:p>
          <a:p>
            <a:pPr lvl="0"/>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SECONDS</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14</a:t>
            </a:r>
          </a:p>
          <a:p>
            <a:pPr lvl="0"/>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TIMEZONE</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-PT4H</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xsd:dayTimeDuration</a:t>
            </a:r>
            <a:endPar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TZ</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2015-10-21T02:12:14-04:00"^^</a:t>
            </a:r>
            <a:r>
              <a:rPr lang="en-IE" sz="1600" dirty="0" err="1">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xsd:dateTime</a:t>
            </a:r>
            <a:r>
              <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 = </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24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rPr>
              <a:t>-04:00</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endParaRPr lang="en-IE" sz="2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marL="0" lvl="0" indent="0">
              <a:buNone/>
            </a:pPr>
            <a:endParaRPr lang="en-IE" sz="1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marL="0" lvl="0" indent="0">
              <a:buNone/>
            </a:pPr>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22927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SPARQL 1.1 </a:t>
            </a:r>
            <a:r>
              <a:rPr lang="en-IE" dirty="0" smtClean="0"/>
              <a:t>functions (</a:t>
            </a:r>
            <a:r>
              <a:rPr lang="en-IE" dirty="0" err="1" smtClean="0"/>
              <a:t>Datetimes</a:t>
            </a:r>
            <a:r>
              <a:rPr lang="en-IE" dirty="0" smtClean="0"/>
              <a:t>)</a:t>
            </a:r>
            <a:endParaRPr lang="en-IE" dirty="0"/>
          </a:p>
        </p:txBody>
      </p:sp>
      <p:sp>
        <p:nvSpPr>
          <p:cNvPr id="3" name="Content Placeholder 2"/>
          <p:cNvSpPr>
            <a:spLocks noGrp="1"/>
          </p:cNvSpPr>
          <p:nvPr>
            <p:ph idx="1"/>
          </p:nvPr>
        </p:nvSpPr>
        <p:spPr>
          <a:xfrm>
            <a:off x="457200" y="1219200"/>
            <a:ext cx="8229600" cy="5638800"/>
          </a:xfrm>
        </p:spPr>
        <p:txBody>
          <a:bodyPr>
            <a:normAutofit/>
          </a:bodyPr>
          <a:lstStyle/>
          <a:p>
            <a:r>
              <a:rPr lang="en-IE" sz="2400"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NOW</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2015-10-21T</a:t>
            </a:r>
            <a:r>
              <a:rPr lang="en-IE" sz="1600" dirty="0" smtClean="0">
                <a:solidFill>
                  <a:srgbClr val="FF0000"/>
                </a:solidFill>
                <a:latin typeface="CMU Typewriter Text" panose="02000609000000000000" pitchFamily="49" charset="0"/>
                <a:ea typeface="CMU Typewriter Text" panose="02000609000000000000" pitchFamily="49" charset="0"/>
                <a:cs typeface="CMU Typewriter Text" panose="02000609000000000000" pitchFamily="49" charset="0"/>
              </a:rPr>
              <a:t>02:12:14-04:00</a:t>
            </a:r>
            <a:r>
              <a:rPr lang="en-IE" sz="1600"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sz="1600" dirty="0" err="1" smtClean="0">
                <a:latin typeface="CMU Typewriter Text" panose="02000609000000000000" pitchFamily="49" charset="0"/>
                <a:ea typeface="CMU Typewriter Text" panose="02000609000000000000" pitchFamily="49" charset="0"/>
                <a:cs typeface="CMU Typewriter Text" panose="02000609000000000000" pitchFamily="49" charset="0"/>
              </a:rPr>
              <a:t>xsd:dateTime</a:t>
            </a:r>
            <a:endParaRPr lang="en-IE" sz="1600" dirty="0" smtClean="0">
              <a:solidFill>
                <a:schemeClr val="bg1"/>
              </a:solidFill>
              <a:ea typeface="CMU Typewriter Text" panose="02000609000000000000" pitchFamily="49" charset="0"/>
              <a:cs typeface="CMU Typewriter Text" panose="02000609000000000000" pitchFamily="49" charset="0"/>
            </a:endParaRPr>
          </a:p>
          <a:p>
            <a:pPr marL="0" lvl="0" indent="0">
              <a:buNone/>
            </a:pPr>
            <a:endParaRPr lang="en-IE" sz="1400" dirty="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0"/>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marL="0" lvl="0" indent="0">
              <a:buNone/>
            </a:pPr>
            <a:endParaRPr lang="en-IE" sz="2000" dirty="0" smtClean="0">
              <a:solidFill>
                <a:prstClr val="black"/>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38914" name="Picture 2" descr="https://s3.amazonaws.com/rapgenius/1362935824_true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43099"/>
            <a:ext cx="575310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716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SPARQL 1.1 functions (Hashes)	 </a:t>
            </a:r>
            <a:endParaRPr lang="en-IE" dirty="0"/>
          </a:p>
        </p:txBody>
      </p:sp>
      <p:sp>
        <p:nvSpPr>
          <p:cNvPr id="3" name="Content Placeholder 2"/>
          <p:cNvSpPr>
            <a:spLocks noGrp="1"/>
          </p:cNvSpPr>
          <p:nvPr>
            <p:ph idx="1"/>
          </p:nvPr>
        </p:nvSpPr>
        <p:spPr/>
        <p:txBody>
          <a:bodyPr/>
          <a:lstStyle/>
          <a:p>
            <a:r>
              <a:rPr lang="en-IE" dirty="0" smtClean="0"/>
              <a:t>Creates a hash of the input string</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MD5</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SHA1</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SHA256</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SHA384</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SHA512</a:t>
            </a:r>
            <a:endPar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3747770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QUERY FEATURE:</a:t>
            </a:r>
            <a:br>
              <a:rPr lang="en-IE" dirty="0" smtClean="0"/>
            </a:br>
            <a:r>
              <a:rPr lang="en-IE" dirty="0" smtClean="0"/>
              <a:t>FEDERATION</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922470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SELECT</a:t>
            </a:r>
            <a:r>
              <a:rPr lang="en-IE" dirty="0" smtClean="0"/>
              <a:t> with projection</a:t>
            </a:r>
            <a:endParaRPr lang="en-IE" dirty="0"/>
          </a:p>
        </p:txBody>
      </p:sp>
      <p:pic>
        <p:nvPicPr>
          <p:cNvPr id="28" name="Picture 2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029200" y="5105403"/>
            <a:ext cx="1531620" cy="972979"/>
          </a:xfrm>
          <a:prstGeom prst="rect">
            <a:avLst/>
          </a:prstGeom>
        </p:spPr>
      </p:pic>
      <p:sp>
        <p:nvSpPr>
          <p:cNvPr id="14" name="Content Placeholder 3"/>
          <p:cNvSpPr>
            <a:spLocks noGrp="1"/>
          </p:cNvSpPr>
          <p:nvPr>
            <p:ph idx="1"/>
          </p:nvPr>
        </p:nvSpPr>
        <p:spPr>
          <a:xfrm>
            <a:off x="304800" y="4408223"/>
            <a:ext cx="1371600" cy="609600"/>
          </a:xfrm>
        </p:spPr>
        <p:txBody>
          <a:bodyPr/>
          <a:lstStyle/>
          <a:p>
            <a:pPr marL="0" indent="0" algn="ctr">
              <a:buNone/>
            </a:pPr>
            <a:r>
              <a:rPr lang="en-IE" dirty="0" smtClean="0">
                <a:solidFill>
                  <a:schemeClr val="bg1">
                    <a:lumMod val="50000"/>
                  </a:schemeClr>
                </a:solidFill>
              </a:rPr>
              <a:t>Query:</a:t>
            </a:r>
            <a:endParaRPr lang="en-IE" dirty="0"/>
          </a:p>
        </p:txBody>
      </p:sp>
      <p:pic>
        <p:nvPicPr>
          <p:cNvPr id="27" name="Picture 2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5307" y="5105403"/>
            <a:ext cx="4073366" cy="1213009"/>
          </a:xfrm>
          <a:prstGeom prst="rect">
            <a:avLst/>
          </a:prstGeom>
        </p:spPr>
      </p:pic>
      <p:sp>
        <p:nvSpPr>
          <p:cNvPr id="5" name="Freeform 4"/>
          <p:cNvSpPr/>
          <p:nvPr/>
        </p:nvSpPr>
        <p:spPr>
          <a:xfrm>
            <a:off x="3924300" y="17780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p:nvSpPr>
        <p:spPr>
          <a:xfrm>
            <a:off x="3924300" y="1800225"/>
            <a:ext cx="4124893" cy="1971675"/>
          </a:xfrm>
          <a:custGeom>
            <a:avLst/>
            <a:gdLst>
              <a:gd name="connsiteX0" fmla="*/ 1228725 w 4124893"/>
              <a:gd name="connsiteY0" fmla="*/ 76200 h 1971675"/>
              <a:gd name="connsiteX1" fmla="*/ 1228725 w 4124893"/>
              <a:gd name="connsiteY1" fmla="*/ 76200 h 1971675"/>
              <a:gd name="connsiteX2" fmla="*/ 1123950 w 4124893"/>
              <a:gd name="connsiteY2" fmla="*/ 66675 h 1971675"/>
              <a:gd name="connsiteX3" fmla="*/ 1009650 w 4124893"/>
              <a:gd name="connsiteY3" fmla="*/ 47625 h 1971675"/>
              <a:gd name="connsiteX4" fmla="*/ 895350 w 4124893"/>
              <a:gd name="connsiteY4" fmla="*/ 28575 h 1971675"/>
              <a:gd name="connsiteX5" fmla="*/ 838200 w 4124893"/>
              <a:gd name="connsiteY5" fmla="*/ 19050 h 1971675"/>
              <a:gd name="connsiteX6" fmla="*/ 762000 w 4124893"/>
              <a:gd name="connsiteY6" fmla="*/ 9525 h 1971675"/>
              <a:gd name="connsiteX7" fmla="*/ 723900 w 4124893"/>
              <a:gd name="connsiteY7" fmla="*/ 0 h 1971675"/>
              <a:gd name="connsiteX8" fmla="*/ 485775 w 4124893"/>
              <a:gd name="connsiteY8" fmla="*/ 9525 h 1971675"/>
              <a:gd name="connsiteX9" fmla="*/ 419100 w 4124893"/>
              <a:gd name="connsiteY9" fmla="*/ 19050 h 1971675"/>
              <a:gd name="connsiteX10" fmla="*/ 390525 w 4124893"/>
              <a:gd name="connsiteY10" fmla="*/ 28575 h 1971675"/>
              <a:gd name="connsiteX11" fmla="*/ 180975 w 4124893"/>
              <a:gd name="connsiteY11" fmla="*/ 38100 h 1971675"/>
              <a:gd name="connsiteX12" fmla="*/ 76200 w 4124893"/>
              <a:gd name="connsiteY12" fmla="*/ 66675 h 1971675"/>
              <a:gd name="connsiteX13" fmla="*/ 47625 w 4124893"/>
              <a:gd name="connsiteY13" fmla="*/ 95250 h 1971675"/>
              <a:gd name="connsiteX14" fmla="*/ 19050 w 4124893"/>
              <a:gd name="connsiteY14" fmla="*/ 104775 h 1971675"/>
              <a:gd name="connsiteX15" fmla="*/ 0 w 4124893"/>
              <a:gd name="connsiteY15" fmla="*/ 161925 h 1971675"/>
              <a:gd name="connsiteX16" fmla="*/ 9525 w 4124893"/>
              <a:gd name="connsiteY16" fmla="*/ 257175 h 1971675"/>
              <a:gd name="connsiteX17" fmla="*/ 38100 w 4124893"/>
              <a:gd name="connsiteY17" fmla="*/ 314325 h 1971675"/>
              <a:gd name="connsiteX18" fmla="*/ 57150 w 4124893"/>
              <a:gd name="connsiteY18" fmla="*/ 352425 h 1971675"/>
              <a:gd name="connsiteX19" fmla="*/ 114300 w 4124893"/>
              <a:gd name="connsiteY19" fmla="*/ 400050 h 1971675"/>
              <a:gd name="connsiteX20" fmla="*/ 152400 w 4124893"/>
              <a:gd name="connsiteY20" fmla="*/ 409575 h 1971675"/>
              <a:gd name="connsiteX21" fmla="*/ 200025 w 4124893"/>
              <a:gd name="connsiteY21" fmla="*/ 438150 h 1971675"/>
              <a:gd name="connsiteX22" fmla="*/ 238125 w 4124893"/>
              <a:gd name="connsiteY22" fmla="*/ 447675 h 1971675"/>
              <a:gd name="connsiteX23" fmla="*/ 323850 w 4124893"/>
              <a:gd name="connsiteY23" fmla="*/ 466725 h 1971675"/>
              <a:gd name="connsiteX24" fmla="*/ 619125 w 4124893"/>
              <a:gd name="connsiteY24" fmla="*/ 485775 h 1971675"/>
              <a:gd name="connsiteX25" fmla="*/ 781050 w 4124893"/>
              <a:gd name="connsiteY25" fmla="*/ 504825 h 1971675"/>
              <a:gd name="connsiteX26" fmla="*/ 847725 w 4124893"/>
              <a:gd name="connsiteY26" fmla="*/ 514350 h 1971675"/>
              <a:gd name="connsiteX27" fmla="*/ 952500 w 4124893"/>
              <a:gd name="connsiteY27" fmla="*/ 523875 h 1971675"/>
              <a:gd name="connsiteX28" fmla="*/ 1009650 w 4124893"/>
              <a:gd name="connsiteY28" fmla="*/ 533400 h 1971675"/>
              <a:gd name="connsiteX29" fmla="*/ 1257300 w 4124893"/>
              <a:gd name="connsiteY29" fmla="*/ 542925 h 1971675"/>
              <a:gd name="connsiteX30" fmla="*/ 1400175 w 4124893"/>
              <a:gd name="connsiteY30" fmla="*/ 657225 h 1971675"/>
              <a:gd name="connsiteX31" fmla="*/ 1419225 w 4124893"/>
              <a:gd name="connsiteY31" fmla="*/ 685800 h 1971675"/>
              <a:gd name="connsiteX32" fmla="*/ 1476375 w 4124893"/>
              <a:gd name="connsiteY32" fmla="*/ 752475 h 1971675"/>
              <a:gd name="connsiteX33" fmla="*/ 1495425 w 4124893"/>
              <a:gd name="connsiteY33" fmla="*/ 781050 h 1971675"/>
              <a:gd name="connsiteX34" fmla="*/ 1524000 w 4124893"/>
              <a:gd name="connsiteY34" fmla="*/ 790575 h 1971675"/>
              <a:gd name="connsiteX35" fmla="*/ 1552575 w 4124893"/>
              <a:gd name="connsiteY35" fmla="*/ 809625 h 1971675"/>
              <a:gd name="connsiteX36" fmla="*/ 1609725 w 4124893"/>
              <a:gd name="connsiteY36" fmla="*/ 838200 h 1971675"/>
              <a:gd name="connsiteX37" fmla="*/ 1695450 w 4124893"/>
              <a:gd name="connsiteY37" fmla="*/ 914400 h 1971675"/>
              <a:gd name="connsiteX38" fmla="*/ 1724025 w 4124893"/>
              <a:gd name="connsiteY38" fmla="*/ 952500 h 1971675"/>
              <a:gd name="connsiteX39" fmla="*/ 1752600 w 4124893"/>
              <a:gd name="connsiteY39" fmla="*/ 971550 h 1971675"/>
              <a:gd name="connsiteX40" fmla="*/ 1838325 w 4124893"/>
              <a:gd name="connsiteY40" fmla="*/ 1028700 h 1971675"/>
              <a:gd name="connsiteX41" fmla="*/ 1895475 w 4124893"/>
              <a:gd name="connsiteY41" fmla="*/ 1066800 h 1971675"/>
              <a:gd name="connsiteX42" fmla="*/ 1962150 w 4124893"/>
              <a:gd name="connsiteY42" fmla="*/ 1095375 h 1971675"/>
              <a:gd name="connsiteX43" fmla="*/ 2076450 w 4124893"/>
              <a:gd name="connsiteY43" fmla="*/ 1152525 h 1971675"/>
              <a:gd name="connsiteX44" fmla="*/ 2114550 w 4124893"/>
              <a:gd name="connsiteY44" fmla="*/ 1190625 h 1971675"/>
              <a:gd name="connsiteX45" fmla="*/ 2162175 w 4124893"/>
              <a:gd name="connsiteY45" fmla="*/ 1209675 h 1971675"/>
              <a:gd name="connsiteX46" fmla="*/ 2257425 w 4124893"/>
              <a:gd name="connsiteY46" fmla="*/ 1276350 h 1971675"/>
              <a:gd name="connsiteX47" fmla="*/ 2305050 w 4124893"/>
              <a:gd name="connsiteY47" fmla="*/ 1304925 h 1971675"/>
              <a:gd name="connsiteX48" fmla="*/ 2343150 w 4124893"/>
              <a:gd name="connsiteY48" fmla="*/ 1343025 h 1971675"/>
              <a:gd name="connsiteX49" fmla="*/ 2400300 w 4124893"/>
              <a:gd name="connsiteY49" fmla="*/ 1381125 h 1971675"/>
              <a:gd name="connsiteX50" fmla="*/ 2457450 w 4124893"/>
              <a:gd name="connsiteY50" fmla="*/ 1438275 h 1971675"/>
              <a:gd name="connsiteX51" fmla="*/ 2486025 w 4124893"/>
              <a:gd name="connsiteY51" fmla="*/ 1466850 h 1971675"/>
              <a:gd name="connsiteX52" fmla="*/ 2505075 w 4124893"/>
              <a:gd name="connsiteY52" fmla="*/ 1504950 h 1971675"/>
              <a:gd name="connsiteX53" fmla="*/ 2524125 w 4124893"/>
              <a:gd name="connsiteY53" fmla="*/ 1533525 h 1971675"/>
              <a:gd name="connsiteX54" fmla="*/ 2543175 w 4124893"/>
              <a:gd name="connsiteY54" fmla="*/ 1581150 h 1971675"/>
              <a:gd name="connsiteX55" fmla="*/ 2571750 w 4124893"/>
              <a:gd name="connsiteY55" fmla="*/ 1619250 h 1971675"/>
              <a:gd name="connsiteX56" fmla="*/ 2590800 w 4124893"/>
              <a:gd name="connsiteY56" fmla="*/ 1657350 h 1971675"/>
              <a:gd name="connsiteX57" fmla="*/ 2638425 w 4124893"/>
              <a:gd name="connsiteY57" fmla="*/ 1724025 h 1971675"/>
              <a:gd name="connsiteX58" fmla="*/ 2676525 w 4124893"/>
              <a:gd name="connsiteY58" fmla="*/ 1809750 h 1971675"/>
              <a:gd name="connsiteX59" fmla="*/ 2714625 w 4124893"/>
              <a:gd name="connsiteY59" fmla="*/ 1866900 h 1971675"/>
              <a:gd name="connsiteX60" fmla="*/ 2733675 w 4124893"/>
              <a:gd name="connsiteY60" fmla="*/ 1895475 h 1971675"/>
              <a:gd name="connsiteX61" fmla="*/ 2790825 w 4124893"/>
              <a:gd name="connsiteY61" fmla="*/ 1905000 h 1971675"/>
              <a:gd name="connsiteX62" fmla="*/ 2828925 w 4124893"/>
              <a:gd name="connsiteY62" fmla="*/ 1914525 h 1971675"/>
              <a:gd name="connsiteX63" fmla="*/ 2867025 w 4124893"/>
              <a:gd name="connsiteY63" fmla="*/ 1933575 h 1971675"/>
              <a:gd name="connsiteX64" fmla="*/ 2962275 w 4124893"/>
              <a:gd name="connsiteY64" fmla="*/ 1952625 h 1971675"/>
              <a:gd name="connsiteX65" fmla="*/ 3048000 w 4124893"/>
              <a:gd name="connsiteY65" fmla="*/ 1971675 h 1971675"/>
              <a:gd name="connsiteX66" fmla="*/ 3895725 w 4124893"/>
              <a:gd name="connsiteY66" fmla="*/ 1952625 h 1971675"/>
              <a:gd name="connsiteX67" fmla="*/ 3943350 w 4124893"/>
              <a:gd name="connsiteY67" fmla="*/ 1943100 h 1971675"/>
              <a:gd name="connsiteX68" fmla="*/ 4000500 w 4124893"/>
              <a:gd name="connsiteY68" fmla="*/ 1933575 h 1971675"/>
              <a:gd name="connsiteX69" fmla="*/ 4019550 w 4124893"/>
              <a:gd name="connsiteY69" fmla="*/ 1905000 h 1971675"/>
              <a:gd name="connsiteX70" fmla="*/ 4029075 w 4124893"/>
              <a:gd name="connsiteY70" fmla="*/ 1876425 h 1971675"/>
              <a:gd name="connsiteX71" fmla="*/ 4086225 w 4124893"/>
              <a:gd name="connsiteY71" fmla="*/ 1809750 h 1971675"/>
              <a:gd name="connsiteX72" fmla="*/ 4105275 w 4124893"/>
              <a:gd name="connsiteY72" fmla="*/ 1752600 h 1971675"/>
              <a:gd name="connsiteX73" fmla="*/ 4114800 w 4124893"/>
              <a:gd name="connsiteY73" fmla="*/ 1724025 h 1971675"/>
              <a:gd name="connsiteX74" fmla="*/ 4124325 w 4124893"/>
              <a:gd name="connsiteY74" fmla="*/ 1685925 h 1971675"/>
              <a:gd name="connsiteX75" fmla="*/ 4114800 w 4124893"/>
              <a:gd name="connsiteY75" fmla="*/ 1514475 h 1971675"/>
              <a:gd name="connsiteX76" fmla="*/ 4029075 w 4124893"/>
              <a:gd name="connsiteY76" fmla="*/ 1466850 h 1971675"/>
              <a:gd name="connsiteX77" fmla="*/ 3990975 w 4124893"/>
              <a:gd name="connsiteY77" fmla="*/ 1457325 h 1971675"/>
              <a:gd name="connsiteX78" fmla="*/ 3409950 w 4124893"/>
              <a:gd name="connsiteY78" fmla="*/ 1447800 h 1971675"/>
              <a:gd name="connsiteX79" fmla="*/ 3305175 w 4124893"/>
              <a:gd name="connsiteY79" fmla="*/ 1419225 h 1971675"/>
              <a:gd name="connsiteX80" fmla="*/ 3276600 w 4124893"/>
              <a:gd name="connsiteY80" fmla="*/ 1409700 h 1971675"/>
              <a:gd name="connsiteX81" fmla="*/ 3248025 w 4124893"/>
              <a:gd name="connsiteY81" fmla="*/ 1400175 h 1971675"/>
              <a:gd name="connsiteX82" fmla="*/ 3190875 w 4124893"/>
              <a:gd name="connsiteY82" fmla="*/ 1371600 h 1971675"/>
              <a:gd name="connsiteX83" fmla="*/ 3162300 w 4124893"/>
              <a:gd name="connsiteY83" fmla="*/ 1352550 h 1971675"/>
              <a:gd name="connsiteX84" fmla="*/ 3105150 w 4124893"/>
              <a:gd name="connsiteY84" fmla="*/ 1333500 h 1971675"/>
              <a:gd name="connsiteX85" fmla="*/ 3076575 w 4124893"/>
              <a:gd name="connsiteY85" fmla="*/ 1323975 h 1971675"/>
              <a:gd name="connsiteX86" fmla="*/ 3019425 w 4124893"/>
              <a:gd name="connsiteY86" fmla="*/ 1285875 h 1971675"/>
              <a:gd name="connsiteX87" fmla="*/ 2990850 w 4124893"/>
              <a:gd name="connsiteY87" fmla="*/ 1266825 h 1971675"/>
              <a:gd name="connsiteX88" fmla="*/ 2914650 w 4124893"/>
              <a:gd name="connsiteY88" fmla="*/ 1200150 h 1971675"/>
              <a:gd name="connsiteX89" fmla="*/ 2886075 w 4124893"/>
              <a:gd name="connsiteY89" fmla="*/ 1181100 h 1971675"/>
              <a:gd name="connsiteX90" fmla="*/ 2867025 w 4124893"/>
              <a:gd name="connsiteY90" fmla="*/ 1152525 h 1971675"/>
              <a:gd name="connsiteX91" fmla="*/ 2857500 w 4124893"/>
              <a:gd name="connsiteY91" fmla="*/ 1123950 h 1971675"/>
              <a:gd name="connsiteX92" fmla="*/ 2819400 w 4124893"/>
              <a:gd name="connsiteY92" fmla="*/ 1066800 h 1971675"/>
              <a:gd name="connsiteX93" fmla="*/ 2781300 w 4124893"/>
              <a:gd name="connsiteY93" fmla="*/ 1009650 h 1971675"/>
              <a:gd name="connsiteX94" fmla="*/ 2762250 w 4124893"/>
              <a:gd name="connsiteY94" fmla="*/ 971550 h 1971675"/>
              <a:gd name="connsiteX95" fmla="*/ 2705100 w 4124893"/>
              <a:gd name="connsiteY95" fmla="*/ 923925 h 1971675"/>
              <a:gd name="connsiteX96" fmla="*/ 2676525 w 4124893"/>
              <a:gd name="connsiteY96" fmla="*/ 914400 h 1971675"/>
              <a:gd name="connsiteX97" fmla="*/ 2647950 w 4124893"/>
              <a:gd name="connsiteY97" fmla="*/ 885825 h 1971675"/>
              <a:gd name="connsiteX98" fmla="*/ 2590800 w 4124893"/>
              <a:gd name="connsiteY98" fmla="*/ 847725 h 1971675"/>
              <a:gd name="connsiteX99" fmla="*/ 2562225 w 4124893"/>
              <a:gd name="connsiteY99" fmla="*/ 819150 h 1971675"/>
              <a:gd name="connsiteX100" fmla="*/ 2524125 w 4124893"/>
              <a:gd name="connsiteY100" fmla="*/ 800100 h 1971675"/>
              <a:gd name="connsiteX101" fmla="*/ 2495550 w 4124893"/>
              <a:gd name="connsiteY101" fmla="*/ 771525 h 1971675"/>
              <a:gd name="connsiteX102" fmla="*/ 2447925 w 4124893"/>
              <a:gd name="connsiteY102" fmla="*/ 752475 h 1971675"/>
              <a:gd name="connsiteX103" fmla="*/ 2390775 w 4124893"/>
              <a:gd name="connsiteY103" fmla="*/ 733425 h 1971675"/>
              <a:gd name="connsiteX104" fmla="*/ 2305050 w 4124893"/>
              <a:gd name="connsiteY104" fmla="*/ 695325 h 1971675"/>
              <a:gd name="connsiteX105" fmla="*/ 2238375 w 4124893"/>
              <a:gd name="connsiteY105" fmla="*/ 666750 h 1971675"/>
              <a:gd name="connsiteX106" fmla="*/ 2152650 w 4124893"/>
              <a:gd name="connsiteY106" fmla="*/ 638175 h 1971675"/>
              <a:gd name="connsiteX107" fmla="*/ 2105025 w 4124893"/>
              <a:gd name="connsiteY107" fmla="*/ 619125 h 1971675"/>
              <a:gd name="connsiteX108" fmla="*/ 2047875 w 4124893"/>
              <a:gd name="connsiteY108" fmla="*/ 600075 h 1971675"/>
              <a:gd name="connsiteX109" fmla="*/ 1943100 w 4124893"/>
              <a:gd name="connsiteY109" fmla="*/ 533400 h 1971675"/>
              <a:gd name="connsiteX110" fmla="*/ 1876425 w 4124893"/>
              <a:gd name="connsiteY110" fmla="*/ 485775 h 1971675"/>
              <a:gd name="connsiteX111" fmla="*/ 1819275 w 4124893"/>
              <a:gd name="connsiteY111" fmla="*/ 466725 h 1971675"/>
              <a:gd name="connsiteX112" fmla="*/ 1733550 w 4124893"/>
              <a:gd name="connsiteY112" fmla="*/ 409575 h 1971675"/>
              <a:gd name="connsiteX113" fmla="*/ 1704975 w 4124893"/>
              <a:gd name="connsiteY113" fmla="*/ 390525 h 1971675"/>
              <a:gd name="connsiteX114" fmla="*/ 1685925 w 4124893"/>
              <a:gd name="connsiteY114" fmla="*/ 361950 h 1971675"/>
              <a:gd name="connsiteX115" fmla="*/ 1628775 w 4124893"/>
              <a:gd name="connsiteY115" fmla="*/ 342900 h 1971675"/>
              <a:gd name="connsiteX116" fmla="*/ 1562100 w 4124893"/>
              <a:gd name="connsiteY116" fmla="*/ 304800 h 1971675"/>
              <a:gd name="connsiteX117" fmla="*/ 1533525 w 4124893"/>
              <a:gd name="connsiteY117" fmla="*/ 295275 h 1971675"/>
              <a:gd name="connsiteX118" fmla="*/ 1447800 w 4124893"/>
              <a:gd name="connsiteY118" fmla="*/ 247650 h 1971675"/>
              <a:gd name="connsiteX119" fmla="*/ 1419225 w 4124893"/>
              <a:gd name="connsiteY119" fmla="*/ 219075 h 1971675"/>
              <a:gd name="connsiteX120" fmla="*/ 1362075 w 4124893"/>
              <a:gd name="connsiteY120" fmla="*/ 180975 h 1971675"/>
              <a:gd name="connsiteX121" fmla="*/ 1314450 w 4124893"/>
              <a:gd name="connsiteY121" fmla="*/ 133350 h 1971675"/>
              <a:gd name="connsiteX122" fmla="*/ 1266825 w 4124893"/>
              <a:gd name="connsiteY122" fmla="*/ 95250 h 1971675"/>
              <a:gd name="connsiteX123" fmla="*/ 1228725 w 4124893"/>
              <a:gd name="connsiteY123" fmla="*/ 762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24893" h="1971675">
                <a:moveTo>
                  <a:pt x="1228725" y="76200"/>
                </a:moveTo>
                <a:lnTo>
                  <a:pt x="1228725" y="76200"/>
                </a:lnTo>
                <a:cubicBezTo>
                  <a:pt x="1193800" y="73025"/>
                  <a:pt x="1158805" y="70548"/>
                  <a:pt x="1123950" y="66675"/>
                </a:cubicBezTo>
                <a:cubicBezTo>
                  <a:pt x="1046651" y="58086"/>
                  <a:pt x="1075393" y="59227"/>
                  <a:pt x="1009650" y="47625"/>
                </a:cubicBezTo>
                <a:lnTo>
                  <a:pt x="895350" y="28575"/>
                </a:lnTo>
                <a:lnTo>
                  <a:pt x="838200" y="19050"/>
                </a:lnTo>
                <a:cubicBezTo>
                  <a:pt x="812951" y="14842"/>
                  <a:pt x="787249" y="13733"/>
                  <a:pt x="762000" y="9525"/>
                </a:cubicBezTo>
                <a:cubicBezTo>
                  <a:pt x="749087" y="7373"/>
                  <a:pt x="736600" y="3175"/>
                  <a:pt x="723900" y="0"/>
                </a:cubicBezTo>
                <a:cubicBezTo>
                  <a:pt x="644525" y="3175"/>
                  <a:pt x="565059" y="4570"/>
                  <a:pt x="485775" y="9525"/>
                </a:cubicBezTo>
                <a:cubicBezTo>
                  <a:pt x="463368" y="10925"/>
                  <a:pt x="441115" y="14647"/>
                  <a:pt x="419100" y="19050"/>
                </a:cubicBezTo>
                <a:cubicBezTo>
                  <a:pt x="409255" y="21019"/>
                  <a:pt x="400533" y="27774"/>
                  <a:pt x="390525" y="28575"/>
                </a:cubicBezTo>
                <a:cubicBezTo>
                  <a:pt x="320826" y="34151"/>
                  <a:pt x="250825" y="34925"/>
                  <a:pt x="180975" y="38100"/>
                </a:cubicBezTo>
                <a:cubicBezTo>
                  <a:pt x="95035" y="59585"/>
                  <a:pt x="129613" y="48871"/>
                  <a:pt x="76200" y="66675"/>
                </a:cubicBezTo>
                <a:cubicBezTo>
                  <a:pt x="66675" y="76200"/>
                  <a:pt x="58833" y="87778"/>
                  <a:pt x="47625" y="95250"/>
                </a:cubicBezTo>
                <a:cubicBezTo>
                  <a:pt x="39271" y="100819"/>
                  <a:pt x="24886" y="96605"/>
                  <a:pt x="19050" y="104775"/>
                </a:cubicBezTo>
                <a:cubicBezTo>
                  <a:pt x="7378" y="121115"/>
                  <a:pt x="0" y="161925"/>
                  <a:pt x="0" y="161925"/>
                </a:cubicBezTo>
                <a:cubicBezTo>
                  <a:pt x="3175" y="193675"/>
                  <a:pt x="4673" y="225638"/>
                  <a:pt x="9525" y="257175"/>
                </a:cubicBezTo>
                <a:cubicBezTo>
                  <a:pt x="14121" y="287047"/>
                  <a:pt x="23228" y="288300"/>
                  <a:pt x="38100" y="314325"/>
                </a:cubicBezTo>
                <a:cubicBezTo>
                  <a:pt x="45145" y="326653"/>
                  <a:pt x="48897" y="340871"/>
                  <a:pt x="57150" y="352425"/>
                </a:cubicBezTo>
                <a:cubicBezTo>
                  <a:pt x="67247" y="366560"/>
                  <a:pt x="97100" y="392678"/>
                  <a:pt x="114300" y="400050"/>
                </a:cubicBezTo>
                <a:cubicBezTo>
                  <a:pt x="126332" y="405207"/>
                  <a:pt x="139700" y="406400"/>
                  <a:pt x="152400" y="409575"/>
                </a:cubicBezTo>
                <a:cubicBezTo>
                  <a:pt x="168275" y="419100"/>
                  <a:pt x="183107" y="430631"/>
                  <a:pt x="200025" y="438150"/>
                </a:cubicBezTo>
                <a:cubicBezTo>
                  <a:pt x="211988" y="443467"/>
                  <a:pt x="225369" y="444731"/>
                  <a:pt x="238125" y="447675"/>
                </a:cubicBezTo>
                <a:cubicBezTo>
                  <a:pt x="266647" y="454257"/>
                  <a:pt x="294936" y="462160"/>
                  <a:pt x="323850" y="466725"/>
                </a:cubicBezTo>
                <a:cubicBezTo>
                  <a:pt x="400643" y="478850"/>
                  <a:pt x="564785" y="483187"/>
                  <a:pt x="619125" y="485775"/>
                </a:cubicBezTo>
                <a:cubicBezTo>
                  <a:pt x="686180" y="493226"/>
                  <a:pt x="715594" y="496098"/>
                  <a:pt x="781050" y="504825"/>
                </a:cubicBezTo>
                <a:cubicBezTo>
                  <a:pt x="803304" y="507792"/>
                  <a:pt x="825412" y="511871"/>
                  <a:pt x="847725" y="514350"/>
                </a:cubicBezTo>
                <a:cubicBezTo>
                  <a:pt x="882580" y="518223"/>
                  <a:pt x="917671" y="519777"/>
                  <a:pt x="952500" y="523875"/>
                </a:cubicBezTo>
                <a:cubicBezTo>
                  <a:pt x="971680" y="526132"/>
                  <a:pt x="990375" y="532195"/>
                  <a:pt x="1009650" y="533400"/>
                </a:cubicBezTo>
                <a:cubicBezTo>
                  <a:pt x="1092100" y="538553"/>
                  <a:pt x="1174750" y="539750"/>
                  <a:pt x="1257300" y="542925"/>
                </a:cubicBezTo>
                <a:cubicBezTo>
                  <a:pt x="1308029" y="576744"/>
                  <a:pt x="1360134" y="610511"/>
                  <a:pt x="1400175" y="657225"/>
                </a:cubicBezTo>
                <a:cubicBezTo>
                  <a:pt x="1407625" y="665917"/>
                  <a:pt x="1411896" y="677006"/>
                  <a:pt x="1419225" y="685800"/>
                </a:cubicBezTo>
                <a:cubicBezTo>
                  <a:pt x="1488457" y="768879"/>
                  <a:pt x="1405032" y="652594"/>
                  <a:pt x="1476375" y="752475"/>
                </a:cubicBezTo>
                <a:cubicBezTo>
                  <a:pt x="1483029" y="761790"/>
                  <a:pt x="1486486" y="773899"/>
                  <a:pt x="1495425" y="781050"/>
                </a:cubicBezTo>
                <a:cubicBezTo>
                  <a:pt x="1503265" y="787322"/>
                  <a:pt x="1514475" y="787400"/>
                  <a:pt x="1524000" y="790575"/>
                </a:cubicBezTo>
                <a:cubicBezTo>
                  <a:pt x="1533525" y="796925"/>
                  <a:pt x="1542336" y="804505"/>
                  <a:pt x="1552575" y="809625"/>
                </a:cubicBezTo>
                <a:cubicBezTo>
                  <a:pt x="1590403" y="828539"/>
                  <a:pt x="1574628" y="807003"/>
                  <a:pt x="1609725" y="838200"/>
                </a:cubicBezTo>
                <a:cubicBezTo>
                  <a:pt x="1707592" y="925193"/>
                  <a:pt x="1630597" y="871165"/>
                  <a:pt x="1695450" y="914400"/>
                </a:cubicBezTo>
                <a:cubicBezTo>
                  <a:pt x="1704975" y="927100"/>
                  <a:pt x="1712800" y="941275"/>
                  <a:pt x="1724025" y="952500"/>
                </a:cubicBezTo>
                <a:cubicBezTo>
                  <a:pt x="1732120" y="960595"/>
                  <a:pt x="1743285" y="964896"/>
                  <a:pt x="1752600" y="971550"/>
                </a:cubicBezTo>
                <a:cubicBezTo>
                  <a:pt x="1854266" y="1044169"/>
                  <a:pt x="1720229" y="953548"/>
                  <a:pt x="1838325" y="1028700"/>
                </a:cubicBezTo>
                <a:cubicBezTo>
                  <a:pt x="1857641" y="1040992"/>
                  <a:pt x="1875316" y="1055945"/>
                  <a:pt x="1895475" y="1066800"/>
                </a:cubicBezTo>
                <a:cubicBezTo>
                  <a:pt x="1916765" y="1078264"/>
                  <a:pt x="1940298" y="1085024"/>
                  <a:pt x="1962150" y="1095375"/>
                </a:cubicBezTo>
                <a:cubicBezTo>
                  <a:pt x="2000647" y="1113610"/>
                  <a:pt x="2046329" y="1122404"/>
                  <a:pt x="2076450" y="1152525"/>
                </a:cubicBezTo>
                <a:cubicBezTo>
                  <a:pt x="2089150" y="1165225"/>
                  <a:pt x="2099606" y="1180662"/>
                  <a:pt x="2114550" y="1190625"/>
                </a:cubicBezTo>
                <a:cubicBezTo>
                  <a:pt x="2128776" y="1200109"/>
                  <a:pt x="2147165" y="1201488"/>
                  <a:pt x="2162175" y="1209675"/>
                </a:cubicBezTo>
                <a:cubicBezTo>
                  <a:pt x="2218113" y="1240187"/>
                  <a:pt x="2211008" y="1245405"/>
                  <a:pt x="2257425" y="1276350"/>
                </a:cubicBezTo>
                <a:cubicBezTo>
                  <a:pt x="2272829" y="1286619"/>
                  <a:pt x="2290437" y="1293559"/>
                  <a:pt x="2305050" y="1304925"/>
                </a:cubicBezTo>
                <a:cubicBezTo>
                  <a:pt x="2319227" y="1315952"/>
                  <a:pt x="2329125" y="1331805"/>
                  <a:pt x="2343150" y="1343025"/>
                </a:cubicBezTo>
                <a:cubicBezTo>
                  <a:pt x="2361028" y="1357328"/>
                  <a:pt x="2381250" y="1368425"/>
                  <a:pt x="2400300" y="1381125"/>
                </a:cubicBezTo>
                <a:cubicBezTo>
                  <a:pt x="2422716" y="1396069"/>
                  <a:pt x="2438400" y="1419225"/>
                  <a:pt x="2457450" y="1438275"/>
                </a:cubicBezTo>
                <a:lnTo>
                  <a:pt x="2486025" y="1466850"/>
                </a:lnTo>
                <a:cubicBezTo>
                  <a:pt x="2496065" y="1476890"/>
                  <a:pt x="2498030" y="1492622"/>
                  <a:pt x="2505075" y="1504950"/>
                </a:cubicBezTo>
                <a:cubicBezTo>
                  <a:pt x="2510755" y="1514889"/>
                  <a:pt x="2519005" y="1523286"/>
                  <a:pt x="2524125" y="1533525"/>
                </a:cubicBezTo>
                <a:cubicBezTo>
                  <a:pt x="2531771" y="1548818"/>
                  <a:pt x="2534872" y="1566204"/>
                  <a:pt x="2543175" y="1581150"/>
                </a:cubicBezTo>
                <a:cubicBezTo>
                  <a:pt x="2550885" y="1595027"/>
                  <a:pt x="2563336" y="1605788"/>
                  <a:pt x="2571750" y="1619250"/>
                </a:cubicBezTo>
                <a:cubicBezTo>
                  <a:pt x="2579275" y="1631291"/>
                  <a:pt x="2583275" y="1645309"/>
                  <a:pt x="2590800" y="1657350"/>
                </a:cubicBezTo>
                <a:cubicBezTo>
                  <a:pt x="2596212" y="1666010"/>
                  <a:pt x="2632225" y="1710075"/>
                  <a:pt x="2638425" y="1724025"/>
                </a:cubicBezTo>
                <a:cubicBezTo>
                  <a:pt x="2683765" y="1826040"/>
                  <a:pt x="2633412" y="1745081"/>
                  <a:pt x="2676525" y="1809750"/>
                </a:cubicBezTo>
                <a:cubicBezTo>
                  <a:pt x="2693841" y="1879015"/>
                  <a:pt x="2670772" y="1823047"/>
                  <a:pt x="2714625" y="1866900"/>
                </a:cubicBezTo>
                <a:cubicBezTo>
                  <a:pt x="2722720" y="1874995"/>
                  <a:pt x="2723436" y="1890355"/>
                  <a:pt x="2733675" y="1895475"/>
                </a:cubicBezTo>
                <a:cubicBezTo>
                  <a:pt x="2750949" y="1904112"/>
                  <a:pt x="2771887" y="1901212"/>
                  <a:pt x="2790825" y="1905000"/>
                </a:cubicBezTo>
                <a:cubicBezTo>
                  <a:pt x="2803662" y="1907567"/>
                  <a:pt x="2816668" y="1909928"/>
                  <a:pt x="2828925" y="1914525"/>
                </a:cubicBezTo>
                <a:cubicBezTo>
                  <a:pt x="2842220" y="1919511"/>
                  <a:pt x="2853372" y="1929674"/>
                  <a:pt x="2867025" y="1933575"/>
                </a:cubicBezTo>
                <a:cubicBezTo>
                  <a:pt x="2898158" y="1942470"/>
                  <a:pt x="2930525" y="1946275"/>
                  <a:pt x="2962275" y="1952625"/>
                </a:cubicBezTo>
                <a:cubicBezTo>
                  <a:pt x="3022737" y="1964717"/>
                  <a:pt x="2994194" y="1958223"/>
                  <a:pt x="3048000" y="1971675"/>
                </a:cubicBezTo>
                <a:lnTo>
                  <a:pt x="3895725" y="1952625"/>
                </a:lnTo>
                <a:cubicBezTo>
                  <a:pt x="3911803" y="1950733"/>
                  <a:pt x="3927422" y="1945996"/>
                  <a:pt x="3943350" y="1943100"/>
                </a:cubicBezTo>
                <a:cubicBezTo>
                  <a:pt x="3962351" y="1939645"/>
                  <a:pt x="3981450" y="1936750"/>
                  <a:pt x="4000500" y="1933575"/>
                </a:cubicBezTo>
                <a:cubicBezTo>
                  <a:pt x="4006850" y="1924050"/>
                  <a:pt x="4014430" y="1915239"/>
                  <a:pt x="4019550" y="1905000"/>
                </a:cubicBezTo>
                <a:cubicBezTo>
                  <a:pt x="4024040" y="1896020"/>
                  <a:pt x="4024094" y="1885142"/>
                  <a:pt x="4029075" y="1876425"/>
                </a:cubicBezTo>
                <a:cubicBezTo>
                  <a:pt x="4045367" y="1847914"/>
                  <a:pt x="4063705" y="1832270"/>
                  <a:pt x="4086225" y="1809750"/>
                </a:cubicBezTo>
                <a:lnTo>
                  <a:pt x="4105275" y="1752600"/>
                </a:lnTo>
                <a:cubicBezTo>
                  <a:pt x="4108450" y="1743075"/>
                  <a:pt x="4112365" y="1733765"/>
                  <a:pt x="4114800" y="1724025"/>
                </a:cubicBezTo>
                <a:lnTo>
                  <a:pt x="4124325" y="1685925"/>
                </a:lnTo>
                <a:cubicBezTo>
                  <a:pt x="4121150" y="1628775"/>
                  <a:pt x="4132155" y="1569019"/>
                  <a:pt x="4114800" y="1514475"/>
                </a:cubicBezTo>
                <a:cubicBezTo>
                  <a:pt x="4107978" y="1493033"/>
                  <a:pt x="4053637" y="1473868"/>
                  <a:pt x="4029075" y="1466850"/>
                </a:cubicBezTo>
                <a:cubicBezTo>
                  <a:pt x="4016488" y="1463254"/>
                  <a:pt x="4004060" y="1457728"/>
                  <a:pt x="3990975" y="1457325"/>
                </a:cubicBezTo>
                <a:cubicBezTo>
                  <a:pt x="3797366" y="1451368"/>
                  <a:pt x="3603625" y="1450975"/>
                  <a:pt x="3409950" y="1447800"/>
                </a:cubicBezTo>
                <a:cubicBezTo>
                  <a:pt x="3342634" y="1434337"/>
                  <a:pt x="3377684" y="1443395"/>
                  <a:pt x="3305175" y="1419225"/>
                </a:cubicBezTo>
                <a:lnTo>
                  <a:pt x="3276600" y="1409700"/>
                </a:lnTo>
                <a:lnTo>
                  <a:pt x="3248025" y="1400175"/>
                </a:lnTo>
                <a:cubicBezTo>
                  <a:pt x="3166133" y="1345580"/>
                  <a:pt x="3269745" y="1411035"/>
                  <a:pt x="3190875" y="1371600"/>
                </a:cubicBezTo>
                <a:cubicBezTo>
                  <a:pt x="3180636" y="1366480"/>
                  <a:pt x="3172761" y="1357199"/>
                  <a:pt x="3162300" y="1352550"/>
                </a:cubicBezTo>
                <a:cubicBezTo>
                  <a:pt x="3143950" y="1344395"/>
                  <a:pt x="3124200" y="1339850"/>
                  <a:pt x="3105150" y="1333500"/>
                </a:cubicBezTo>
                <a:lnTo>
                  <a:pt x="3076575" y="1323975"/>
                </a:lnTo>
                <a:lnTo>
                  <a:pt x="3019425" y="1285875"/>
                </a:lnTo>
                <a:lnTo>
                  <a:pt x="2990850" y="1266825"/>
                </a:lnTo>
                <a:cubicBezTo>
                  <a:pt x="2959100" y="1219200"/>
                  <a:pt x="2981325" y="1244600"/>
                  <a:pt x="2914650" y="1200150"/>
                </a:cubicBezTo>
                <a:lnTo>
                  <a:pt x="2886075" y="1181100"/>
                </a:lnTo>
                <a:cubicBezTo>
                  <a:pt x="2879725" y="1171575"/>
                  <a:pt x="2872145" y="1162764"/>
                  <a:pt x="2867025" y="1152525"/>
                </a:cubicBezTo>
                <a:cubicBezTo>
                  <a:pt x="2862535" y="1143545"/>
                  <a:pt x="2862376" y="1132727"/>
                  <a:pt x="2857500" y="1123950"/>
                </a:cubicBezTo>
                <a:cubicBezTo>
                  <a:pt x="2846381" y="1103936"/>
                  <a:pt x="2832100" y="1085850"/>
                  <a:pt x="2819400" y="1066800"/>
                </a:cubicBezTo>
                <a:lnTo>
                  <a:pt x="2781300" y="1009650"/>
                </a:lnTo>
                <a:cubicBezTo>
                  <a:pt x="2773424" y="997836"/>
                  <a:pt x="2770503" y="983104"/>
                  <a:pt x="2762250" y="971550"/>
                </a:cubicBezTo>
                <a:cubicBezTo>
                  <a:pt x="2750547" y="955166"/>
                  <a:pt x="2723665" y="933208"/>
                  <a:pt x="2705100" y="923925"/>
                </a:cubicBezTo>
                <a:cubicBezTo>
                  <a:pt x="2696120" y="919435"/>
                  <a:pt x="2686050" y="917575"/>
                  <a:pt x="2676525" y="914400"/>
                </a:cubicBezTo>
                <a:cubicBezTo>
                  <a:pt x="2667000" y="904875"/>
                  <a:pt x="2658583" y="894095"/>
                  <a:pt x="2647950" y="885825"/>
                </a:cubicBezTo>
                <a:cubicBezTo>
                  <a:pt x="2629878" y="871769"/>
                  <a:pt x="2606989" y="863914"/>
                  <a:pt x="2590800" y="847725"/>
                </a:cubicBezTo>
                <a:cubicBezTo>
                  <a:pt x="2581275" y="838200"/>
                  <a:pt x="2573186" y="826980"/>
                  <a:pt x="2562225" y="819150"/>
                </a:cubicBezTo>
                <a:cubicBezTo>
                  <a:pt x="2550671" y="810897"/>
                  <a:pt x="2535679" y="808353"/>
                  <a:pt x="2524125" y="800100"/>
                </a:cubicBezTo>
                <a:cubicBezTo>
                  <a:pt x="2513164" y="792270"/>
                  <a:pt x="2506973" y="778664"/>
                  <a:pt x="2495550" y="771525"/>
                </a:cubicBezTo>
                <a:cubicBezTo>
                  <a:pt x="2481051" y="762463"/>
                  <a:pt x="2463993" y="758318"/>
                  <a:pt x="2447925" y="752475"/>
                </a:cubicBezTo>
                <a:cubicBezTo>
                  <a:pt x="2429054" y="745613"/>
                  <a:pt x="2390775" y="733425"/>
                  <a:pt x="2390775" y="733425"/>
                </a:cubicBezTo>
                <a:cubicBezTo>
                  <a:pt x="2306720" y="677389"/>
                  <a:pt x="2441070" y="763335"/>
                  <a:pt x="2305050" y="695325"/>
                </a:cubicBezTo>
                <a:cubicBezTo>
                  <a:pt x="2257970" y="671785"/>
                  <a:pt x="2280420" y="680765"/>
                  <a:pt x="2238375" y="666750"/>
                </a:cubicBezTo>
                <a:cubicBezTo>
                  <a:pt x="2182808" y="629706"/>
                  <a:pt x="2239519" y="661866"/>
                  <a:pt x="2152650" y="638175"/>
                </a:cubicBezTo>
                <a:cubicBezTo>
                  <a:pt x="2136155" y="633676"/>
                  <a:pt x="2121093" y="624968"/>
                  <a:pt x="2105025" y="619125"/>
                </a:cubicBezTo>
                <a:cubicBezTo>
                  <a:pt x="2086154" y="612263"/>
                  <a:pt x="2047875" y="600075"/>
                  <a:pt x="2047875" y="600075"/>
                </a:cubicBezTo>
                <a:cubicBezTo>
                  <a:pt x="1963643" y="536901"/>
                  <a:pt x="2001796" y="552965"/>
                  <a:pt x="1943100" y="533400"/>
                </a:cubicBezTo>
                <a:cubicBezTo>
                  <a:pt x="1937983" y="529562"/>
                  <a:pt x="1887821" y="490840"/>
                  <a:pt x="1876425" y="485775"/>
                </a:cubicBezTo>
                <a:cubicBezTo>
                  <a:pt x="1858075" y="477620"/>
                  <a:pt x="1819275" y="466725"/>
                  <a:pt x="1819275" y="466725"/>
                </a:cubicBezTo>
                <a:lnTo>
                  <a:pt x="1733550" y="409575"/>
                </a:lnTo>
                <a:lnTo>
                  <a:pt x="1704975" y="390525"/>
                </a:lnTo>
                <a:cubicBezTo>
                  <a:pt x="1698625" y="381000"/>
                  <a:pt x="1695633" y="368017"/>
                  <a:pt x="1685925" y="361950"/>
                </a:cubicBezTo>
                <a:cubicBezTo>
                  <a:pt x="1668897" y="351307"/>
                  <a:pt x="1628775" y="342900"/>
                  <a:pt x="1628775" y="342900"/>
                </a:cubicBezTo>
                <a:cubicBezTo>
                  <a:pt x="1600077" y="323768"/>
                  <a:pt x="1595937" y="319302"/>
                  <a:pt x="1562100" y="304800"/>
                </a:cubicBezTo>
                <a:cubicBezTo>
                  <a:pt x="1552872" y="300845"/>
                  <a:pt x="1543050" y="298450"/>
                  <a:pt x="1533525" y="295275"/>
                </a:cubicBezTo>
                <a:cubicBezTo>
                  <a:pt x="1468021" y="251606"/>
                  <a:pt x="1498095" y="264415"/>
                  <a:pt x="1447800" y="247650"/>
                </a:cubicBezTo>
                <a:cubicBezTo>
                  <a:pt x="1438275" y="238125"/>
                  <a:pt x="1429858" y="227345"/>
                  <a:pt x="1419225" y="219075"/>
                </a:cubicBezTo>
                <a:cubicBezTo>
                  <a:pt x="1401153" y="205019"/>
                  <a:pt x="1362075" y="180975"/>
                  <a:pt x="1362075" y="180975"/>
                </a:cubicBezTo>
                <a:cubicBezTo>
                  <a:pt x="1311275" y="104775"/>
                  <a:pt x="1377950" y="196850"/>
                  <a:pt x="1314450" y="133350"/>
                </a:cubicBezTo>
                <a:cubicBezTo>
                  <a:pt x="1271366" y="90266"/>
                  <a:pt x="1322455" y="113793"/>
                  <a:pt x="1266825" y="95250"/>
                </a:cubicBezTo>
                <a:cubicBezTo>
                  <a:pt x="1227683" y="69155"/>
                  <a:pt x="1235075" y="79375"/>
                  <a:pt x="1228725" y="76200"/>
                </a:cubicBezTo>
                <a:close/>
              </a:path>
            </a:pathLst>
          </a:custGeom>
          <a:solidFill>
            <a:schemeClr val="accent6">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3886200" y="32258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p:cNvSpPr txBox="1"/>
          <p:nvPr/>
        </p:nvSpPr>
        <p:spPr>
          <a:xfrm>
            <a:off x="6400800" y="4095128"/>
            <a:ext cx="2667000" cy="369332"/>
          </a:xfrm>
          <a:prstGeom prst="rect">
            <a:avLst/>
          </a:prstGeom>
          <a:solidFill>
            <a:schemeClr val="tx1"/>
          </a:solidFill>
        </p:spPr>
        <p:txBody>
          <a:bodyPr wrap="square" rtlCol="0">
            <a:spAutoFit/>
          </a:bodyPr>
          <a:lstStyle/>
          <a:p>
            <a:pPr algn="ctr"/>
            <a:r>
              <a:rPr lang="en-IE" dirty="0" smtClean="0">
                <a:solidFill>
                  <a:schemeClr val="bg1"/>
                </a:solidFill>
              </a:rPr>
              <a:t>DEFAULT “</a:t>
            </a:r>
            <a:r>
              <a:rPr lang="en-IE" dirty="0" smtClean="0">
                <a:solidFill>
                  <a:srgbClr val="FFC000"/>
                </a:solidFill>
              </a:rPr>
              <a:t>Bag Semantics</a:t>
            </a:r>
            <a:r>
              <a:rPr lang="en-IE" dirty="0" smtClean="0">
                <a:solidFill>
                  <a:schemeClr val="bg1"/>
                </a:solidFill>
              </a:rPr>
              <a:t>”</a:t>
            </a:r>
            <a:endParaRPr lang="en-IE" dirty="0">
              <a:solidFill>
                <a:schemeClr val="bg1"/>
              </a:solidFill>
            </a:endParaRPr>
          </a:p>
        </p:txBody>
      </p:sp>
      <p:sp>
        <p:nvSpPr>
          <p:cNvPr id="17" name="TextBox 16"/>
          <p:cNvSpPr txBox="1"/>
          <p:nvPr/>
        </p:nvSpPr>
        <p:spPr>
          <a:xfrm>
            <a:off x="7086600" y="4464460"/>
            <a:ext cx="1981200" cy="1477328"/>
          </a:xfrm>
          <a:prstGeom prst="rect">
            <a:avLst/>
          </a:prstGeom>
          <a:solidFill>
            <a:schemeClr val="tx1"/>
          </a:solidFill>
        </p:spPr>
        <p:txBody>
          <a:bodyPr wrap="square" rtlCol="0">
            <a:spAutoFit/>
          </a:bodyPr>
          <a:lstStyle/>
          <a:p>
            <a:pPr algn="ctr"/>
            <a:r>
              <a:rPr lang="en-IE" dirty="0" smtClean="0">
                <a:solidFill>
                  <a:schemeClr val="bg1"/>
                </a:solidFill>
              </a:rPr>
              <a:t>(number of results returned must correspond to number of matches in data)</a:t>
            </a:r>
            <a:endParaRPr lang="en-IE" dirty="0">
              <a:solidFill>
                <a:schemeClr val="bg1"/>
              </a:solidFill>
            </a:endParaRPr>
          </a:p>
        </p:txBody>
      </p:sp>
      <p:sp>
        <p:nvSpPr>
          <p:cNvPr id="18" name="Rectangle 17"/>
          <p:cNvSpPr/>
          <p:nvPr/>
        </p:nvSpPr>
        <p:spPr>
          <a:xfrm>
            <a:off x="5029200" y="5591892"/>
            <a:ext cx="1531620" cy="48649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9" name="Straight Arrow Connector 18"/>
          <p:cNvCxnSpPr>
            <a:stCxn id="17" idx="1"/>
          </p:cNvCxnSpPr>
          <p:nvPr/>
        </p:nvCxnSpPr>
        <p:spPr>
          <a:xfrm flipH="1">
            <a:off x="6560820" y="5203124"/>
            <a:ext cx="525780" cy="63201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3" name="Content Placeholder 3"/>
          <p:cNvSpPr txBox="1">
            <a:spLocks/>
          </p:cNvSpPr>
          <p:nvPr/>
        </p:nvSpPr>
        <p:spPr>
          <a:xfrm>
            <a:off x="4620577" y="44196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Tree>
    <p:extLst>
      <p:ext uri="{BB962C8B-B14F-4D97-AF65-F5344CB8AC3E}">
        <p14:creationId xmlns:p14="http://schemas.microsoft.com/office/powerpoint/2010/main" val="32378952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Endpoints often made public/online</a:t>
            </a:r>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346" y="1206689"/>
            <a:ext cx="6953250" cy="531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5781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Federation: execute sub-query remotely</a:t>
            </a:r>
            <a:endParaRPr lang="en-IE" dirty="0"/>
          </a:p>
        </p:txBody>
      </p:sp>
      <p:pic>
        <p:nvPicPr>
          <p:cNvPr id="15" name="Picture 1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8601" y="1389797"/>
            <a:ext cx="7799927" cy="3827907"/>
          </a:xfrm>
          <a:prstGeom prst="rect">
            <a:avLst/>
          </a:prstGeom>
        </p:spPr>
      </p:pic>
      <p:sp>
        <p:nvSpPr>
          <p:cNvPr id="5" name="TextBox 4"/>
          <p:cNvSpPr txBox="1"/>
          <p:nvPr/>
        </p:nvSpPr>
        <p:spPr>
          <a:xfrm>
            <a:off x="522030" y="6327577"/>
            <a:ext cx="8077200" cy="307777"/>
          </a:xfrm>
          <a:prstGeom prst="rect">
            <a:avLst/>
          </a:prstGeom>
          <a:noFill/>
        </p:spPr>
        <p:txBody>
          <a:bodyPr wrap="square" rtlCol="0">
            <a:spAutoFit/>
          </a:bodyPr>
          <a:lstStyle/>
          <a:p>
            <a:r>
              <a:rPr lang="en-IE" sz="1400" dirty="0"/>
              <a:t>Example borrowed from: </a:t>
            </a:r>
            <a:r>
              <a:rPr lang="en-IE" sz="1400" dirty="0" smtClean="0">
                <a:hlinkClick r:id="rId4"/>
              </a:rPr>
              <a:t>http</a:t>
            </a:r>
            <a:r>
              <a:rPr lang="en-IE" sz="1400" dirty="0">
                <a:hlinkClick r:id="rId4"/>
              </a:rPr>
              <a:t>://</a:t>
            </a:r>
            <a:r>
              <a:rPr lang="en-IE" sz="1400" dirty="0" smtClean="0">
                <a:hlinkClick r:id="rId4"/>
              </a:rPr>
              <a:t>www.cambridgesemantics.com/semantic-university/sparql-by-example</a:t>
            </a:r>
            <a:endParaRPr lang="en-IE" sz="1400" dirty="0"/>
          </a:p>
        </p:txBody>
      </p:sp>
      <p:sp>
        <p:nvSpPr>
          <p:cNvPr id="13" name="Rectangle 12"/>
          <p:cNvSpPr/>
          <p:nvPr/>
        </p:nvSpPr>
        <p:spPr>
          <a:xfrm>
            <a:off x="2780509" y="5498068"/>
            <a:ext cx="3735382" cy="369332"/>
          </a:xfrm>
          <a:prstGeom prst="rect">
            <a:avLst/>
          </a:prstGeom>
        </p:spPr>
        <p:txBody>
          <a:bodyPr wrap="none">
            <a:spAutoFit/>
          </a:bodyPr>
          <a:lstStyle/>
          <a:p>
            <a:r>
              <a:rPr lang="en-IE" dirty="0" smtClean="0"/>
              <a:t>Can be run at </a:t>
            </a:r>
            <a:r>
              <a:rPr lang="en-IE" dirty="0" smtClean="0">
                <a:hlinkClick r:id="rId5"/>
              </a:rPr>
              <a:t>http</a:t>
            </a:r>
            <a:r>
              <a:rPr lang="en-IE" dirty="0">
                <a:hlinkClick r:id="rId5"/>
              </a:rPr>
              <a:t>://</a:t>
            </a:r>
            <a:r>
              <a:rPr lang="en-IE" dirty="0" smtClean="0">
                <a:hlinkClick r:id="rId5"/>
              </a:rPr>
              <a:t>sparql.org/sparql</a:t>
            </a:r>
            <a:endParaRPr lang="en-IE" dirty="0"/>
          </a:p>
        </p:txBody>
      </p:sp>
      <p:sp>
        <p:nvSpPr>
          <p:cNvPr id="14" name="TextBox 13"/>
          <p:cNvSpPr txBox="1"/>
          <p:nvPr/>
        </p:nvSpPr>
        <p:spPr>
          <a:xfrm>
            <a:off x="5638800" y="4191000"/>
            <a:ext cx="3382887" cy="830997"/>
          </a:xfrm>
          <a:prstGeom prst="rect">
            <a:avLst/>
          </a:prstGeom>
          <a:solidFill>
            <a:schemeClr val="tx1"/>
          </a:solidFill>
        </p:spPr>
        <p:txBody>
          <a:bodyPr wrap="square" rtlCol="0">
            <a:spAutoFit/>
          </a:bodyPr>
          <a:lstStyle/>
          <a:p>
            <a:pPr algn="ctr"/>
            <a:r>
              <a:rPr lang="en-IE" sz="1600" dirty="0" smtClean="0">
                <a:solidFill>
                  <a:schemeClr val="bg1"/>
                </a:solidFill>
              </a:rPr>
              <a:t>Get actors for Star Trek movie from </a:t>
            </a:r>
            <a:r>
              <a:rPr lang="en-IE" sz="1600" dirty="0" err="1" smtClean="0">
                <a:solidFill>
                  <a:schemeClr val="bg1"/>
                </a:solidFill>
              </a:rPr>
              <a:t>LinkedMDB</a:t>
            </a:r>
            <a:r>
              <a:rPr lang="en-IE" sz="1600" dirty="0" smtClean="0">
                <a:solidFill>
                  <a:schemeClr val="bg1"/>
                </a:solidFill>
              </a:rPr>
              <a:t>. Use </a:t>
            </a:r>
            <a:r>
              <a:rPr lang="en-IE" sz="1600" dirty="0" err="1" smtClean="0">
                <a:solidFill>
                  <a:schemeClr val="bg1"/>
                </a:solidFill>
              </a:rPr>
              <a:t>DBpedia</a:t>
            </a:r>
            <a:r>
              <a:rPr lang="en-IE" sz="1600" dirty="0" smtClean="0">
                <a:solidFill>
                  <a:schemeClr val="bg1"/>
                </a:solidFill>
              </a:rPr>
              <a:t> to get the birthdate of the actor</a:t>
            </a:r>
          </a:p>
        </p:txBody>
      </p:sp>
    </p:spTree>
    <p:extLst>
      <p:ext uri="{BB962C8B-B14F-4D97-AF65-F5344CB8AC3E}">
        <p14:creationId xmlns:p14="http://schemas.microsoft.com/office/powerpoint/2010/main" val="3586169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FEATURE:</a:t>
            </a:r>
            <a:br>
              <a:rPr lang="en-IE" dirty="0" smtClean="0"/>
            </a:br>
            <a:r>
              <a:rPr lang="en-IE" dirty="0" smtClean="0"/>
              <a:t>SPARQL 1.1 UPDATE</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39782178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What’s new in SPARQL 1.1?</a:t>
            </a:r>
            <a:endParaRPr lang="en-IE" dirty="0"/>
          </a:p>
        </p:txBody>
      </p:sp>
      <p:sp>
        <p:nvSpPr>
          <p:cNvPr id="3" name="Content Placeholder 2"/>
          <p:cNvSpPr>
            <a:spLocks noGrp="1"/>
          </p:cNvSpPr>
          <p:nvPr>
            <p:ph idx="1"/>
          </p:nvPr>
        </p:nvSpPr>
        <p:spPr/>
        <p:txBody>
          <a:bodyPr/>
          <a:lstStyle/>
          <a:p>
            <a:r>
              <a:rPr lang="en-IE" b="1" dirty="0" smtClean="0"/>
              <a:t>New query features</a:t>
            </a:r>
          </a:p>
          <a:p>
            <a:r>
              <a:rPr lang="en-IE" dirty="0"/>
              <a:t>An update </a:t>
            </a:r>
            <a:r>
              <a:rPr lang="en-IE" dirty="0" smtClean="0"/>
              <a:t>language</a:t>
            </a:r>
          </a:p>
          <a:p>
            <a:r>
              <a:rPr lang="en-IE" dirty="0" smtClean="0">
                <a:solidFill>
                  <a:schemeClr val="bg1">
                    <a:lumMod val="50000"/>
                  </a:schemeClr>
                </a:solidFill>
              </a:rPr>
              <a:t>Support for RDFS/OWL entailment</a:t>
            </a:r>
          </a:p>
          <a:p>
            <a:r>
              <a:rPr lang="en-IE" dirty="0" smtClean="0">
                <a:solidFill>
                  <a:schemeClr val="bg1">
                    <a:lumMod val="50000"/>
                  </a:schemeClr>
                </a:solidFill>
              </a:rPr>
              <a:t>New output formats</a:t>
            </a:r>
            <a:endParaRPr lang="en-IE" dirty="0">
              <a:solidFill>
                <a:schemeClr val="bg1">
                  <a:lumMod val="50000"/>
                </a:schemeClr>
              </a:solidFill>
            </a:endParaRPr>
          </a:p>
        </p:txBody>
      </p:sp>
    </p:spTree>
    <p:extLst>
      <p:ext uri="{BB962C8B-B14F-4D97-AF65-F5344CB8AC3E}">
        <p14:creationId xmlns:p14="http://schemas.microsoft.com/office/powerpoint/2010/main" val="9241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INSERT DATA</a:t>
            </a:r>
            <a:r>
              <a:rPr lang="en-IE" dirty="0" smtClean="0">
                <a:latin typeface="+mn-lt"/>
                <a:ea typeface="CMU Typewriter Text" panose="02000609000000000000" pitchFamily="49" charset="0"/>
                <a:cs typeface="CMU Typewriter Text" panose="02000609000000000000" pitchFamily="49" charset="0"/>
              </a:rPr>
              <a:t> default graph</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3933896" cy="164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036" y="1064525"/>
            <a:ext cx="4115764" cy="16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873355"/>
            <a:ext cx="6248400" cy="101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320165" y="4806316"/>
            <a:ext cx="6656070" cy="1137285"/>
          </a:xfrm>
          <a:prstGeom prst="rect">
            <a:avLst/>
          </a:prstGeom>
        </p:spPr>
      </p:pic>
    </p:spTree>
    <p:extLst>
      <p:ext uri="{BB962C8B-B14F-4D97-AF65-F5344CB8AC3E}">
        <p14:creationId xmlns:p14="http://schemas.microsoft.com/office/powerpoint/2010/main" val="11778274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064525"/>
            <a:ext cx="3939336" cy="16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INSERT DATA</a:t>
            </a:r>
            <a:r>
              <a:rPr lang="en-IE" dirty="0" smtClean="0">
                <a:latin typeface="+mn-lt"/>
                <a:ea typeface="CMU Typewriter Text" panose="02000609000000000000" pitchFamily="49" charset="0"/>
                <a:cs typeface="CMU Typewriter Text" panose="02000609000000000000" pitchFamily="49" charset="0"/>
              </a:rPr>
              <a:t> named graph</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036" y="1064525"/>
            <a:ext cx="4115764" cy="16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20165" y="4806315"/>
            <a:ext cx="6656070" cy="1377315"/>
          </a:xfrm>
          <a:prstGeom prst="rect">
            <a:avLst/>
          </a:prstGeom>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895601"/>
            <a:ext cx="6553199" cy="166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953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DELETE DATA</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20165" y="3651885"/>
            <a:ext cx="6656070" cy="1377315"/>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20165" y="1834516"/>
            <a:ext cx="6656070" cy="1137285"/>
          </a:xfrm>
          <a:prstGeom prst="rect">
            <a:avLst/>
          </a:prstGeom>
        </p:spPr>
      </p:pic>
    </p:spTree>
    <p:extLst>
      <p:ext uri="{BB962C8B-B14F-4D97-AF65-F5344CB8AC3E}">
        <p14:creationId xmlns:p14="http://schemas.microsoft.com/office/powerpoint/2010/main" val="7216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INSERT</a:t>
            </a:r>
            <a:r>
              <a:rPr lang="en-IE" dirty="0" smtClean="0">
                <a:latin typeface="+mn-lt"/>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DELETE</a:t>
            </a:r>
            <a:r>
              <a:rPr lang="en-IE" dirty="0" smtClean="0">
                <a:latin typeface="+mn-lt"/>
                <a:ea typeface="CMU Typewriter Text" panose="02000609000000000000" pitchFamily="49" charset="0"/>
                <a:cs typeface="CMU Typewriter Text" panose="02000609000000000000" pitchFamily="49" charset="0"/>
              </a:rPr>
              <a:t> with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WHERE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20165" y="3733800"/>
            <a:ext cx="6656070" cy="2099310"/>
          </a:xfrm>
          <a:prstGeom prst="rect">
            <a:avLst/>
          </a:prstGeom>
        </p:spPr>
      </p:pic>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20165" y="1447800"/>
            <a:ext cx="6656070" cy="2099310"/>
          </a:xfrm>
          <a:prstGeom prst="rect">
            <a:avLst/>
          </a:prstGeom>
        </p:spPr>
      </p:pic>
    </p:spTree>
    <p:extLst>
      <p:ext uri="{BB962C8B-B14F-4D97-AF65-F5344CB8AC3E}">
        <p14:creationId xmlns:p14="http://schemas.microsoft.com/office/powerpoint/2010/main" val="21127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latin typeface="+mn-lt"/>
                <a:ea typeface="CMU Typewriter Text" panose="02000609000000000000" pitchFamily="49" charset="0"/>
                <a:cs typeface="CMU Typewriter Text" panose="02000609000000000000" pitchFamily="49" charset="0"/>
              </a:rPr>
              <a:t>Combining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INSERT</a:t>
            </a:r>
            <a:r>
              <a:rPr lang="en-IE" dirty="0" smtClean="0">
                <a:latin typeface="+mn-lt"/>
                <a:ea typeface="CMU Typewriter Text" panose="02000609000000000000" pitchFamily="49" charset="0"/>
                <a:cs typeface="CMU Typewriter Text" panose="02000609000000000000" pitchFamily="49" charset="0"/>
              </a:rPr>
              <a: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DELETE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320165" y="1447800"/>
            <a:ext cx="6656070" cy="2819400"/>
          </a:xfrm>
          <a:prstGeom prst="rect">
            <a:avLst/>
          </a:prstGeom>
        </p:spPr>
      </p:pic>
    </p:spTree>
    <p:extLst>
      <p:ext uri="{BB962C8B-B14F-4D97-AF65-F5344CB8AC3E}">
        <p14:creationId xmlns:p14="http://schemas.microsoft.com/office/powerpoint/2010/main" val="34232611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Set default update graph: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WITH</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334950" y="1447800"/>
            <a:ext cx="6656070" cy="2819400"/>
          </a:xfrm>
          <a:prstGeom prst="rect">
            <a:avLst/>
          </a:prstGeom>
        </p:spPr>
      </p:pic>
    </p:spTree>
    <p:extLst>
      <p:ext uri="{BB962C8B-B14F-4D97-AF65-F5344CB8AC3E}">
        <p14:creationId xmlns:p14="http://schemas.microsoft.com/office/powerpoint/2010/main" val="334318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029201" y="5105404"/>
            <a:ext cx="634365" cy="244316"/>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ASK</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14" name="Content Placeholder 3"/>
          <p:cNvSpPr>
            <a:spLocks noGrp="1"/>
          </p:cNvSpPr>
          <p:nvPr>
            <p:ph idx="1"/>
          </p:nvPr>
        </p:nvSpPr>
        <p:spPr>
          <a:xfrm>
            <a:off x="304800" y="4408223"/>
            <a:ext cx="1371600" cy="609600"/>
          </a:xfrm>
        </p:spPr>
        <p:txBody>
          <a:bodyPr/>
          <a:lstStyle/>
          <a:p>
            <a:pPr marL="0" indent="0" algn="ctr">
              <a:buNone/>
            </a:pPr>
            <a:r>
              <a:rPr lang="en-IE" dirty="0" smtClean="0">
                <a:solidFill>
                  <a:schemeClr val="bg1">
                    <a:lumMod val="50000"/>
                  </a:schemeClr>
                </a:solidFill>
              </a:rPr>
              <a:t>Query:</a:t>
            </a:r>
            <a:endParaRPr lang="en-IE" dirty="0"/>
          </a:p>
        </p:txBody>
      </p:sp>
      <p:sp>
        <p:nvSpPr>
          <p:cNvPr id="5" name="Freeform 4"/>
          <p:cNvSpPr/>
          <p:nvPr/>
        </p:nvSpPr>
        <p:spPr>
          <a:xfrm>
            <a:off x="3924300" y="17780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p:nvSpPr>
        <p:spPr>
          <a:xfrm>
            <a:off x="3924300" y="1800225"/>
            <a:ext cx="4124893" cy="1971675"/>
          </a:xfrm>
          <a:custGeom>
            <a:avLst/>
            <a:gdLst>
              <a:gd name="connsiteX0" fmla="*/ 1228725 w 4124893"/>
              <a:gd name="connsiteY0" fmla="*/ 76200 h 1971675"/>
              <a:gd name="connsiteX1" fmla="*/ 1228725 w 4124893"/>
              <a:gd name="connsiteY1" fmla="*/ 76200 h 1971675"/>
              <a:gd name="connsiteX2" fmla="*/ 1123950 w 4124893"/>
              <a:gd name="connsiteY2" fmla="*/ 66675 h 1971675"/>
              <a:gd name="connsiteX3" fmla="*/ 1009650 w 4124893"/>
              <a:gd name="connsiteY3" fmla="*/ 47625 h 1971675"/>
              <a:gd name="connsiteX4" fmla="*/ 895350 w 4124893"/>
              <a:gd name="connsiteY4" fmla="*/ 28575 h 1971675"/>
              <a:gd name="connsiteX5" fmla="*/ 838200 w 4124893"/>
              <a:gd name="connsiteY5" fmla="*/ 19050 h 1971675"/>
              <a:gd name="connsiteX6" fmla="*/ 762000 w 4124893"/>
              <a:gd name="connsiteY6" fmla="*/ 9525 h 1971675"/>
              <a:gd name="connsiteX7" fmla="*/ 723900 w 4124893"/>
              <a:gd name="connsiteY7" fmla="*/ 0 h 1971675"/>
              <a:gd name="connsiteX8" fmla="*/ 485775 w 4124893"/>
              <a:gd name="connsiteY8" fmla="*/ 9525 h 1971675"/>
              <a:gd name="connsiteX9" fmla="*/ 419100 w 4124893"/>
              <a:gd name="connsiteY9" fmla="*/ 19050 h 1971675"/>
              <a:gd name="connsiteX10" fmla="*/ 390525 w 4124893"/>
              <a:gd name="connsiteY10" fmla="*/ 28575 h 1971675"/>
              <a:gd name="connsiteX11" fmla="*/ 180975 w 4124893"/>
              <a:gd name="connsiteY11" fmla="*/ 38100 h 1971675"/>
              <a:gd name="connsiteX12" fmla="*/ 76200 w 4124893"/>
              <a:gd name="connsiteY12" fmla="*/ 66675 h 1971675"/>
              <a:gd name="connsiteX13" fmla="*/ 47625 w 4124893"/>
              <a:gd name="connsiteY13" fmla="*/ 95250 h 1971675"/>
              <a:gd name="connsiteX14" fmla="*/ 19050 w 4124893"/>
              <a:gd name="connsiteY14" fmla="*/ 104775 h 1971675"/>
              <a:gd name="connsiteX15" fmla="*/ 0 w 4124893"/>
              <a:gd name="connsiteY15" fmla="*/ 161925 h 1971675"/>
              <a:gd name="connsiteX16" fmla="*/ 9525 w 4124893"/>
              <a:gd name="connsiteY16" fmla="*/ 257175 h 1971675"/>
              <a:gd name="connsiteX17" fmla="*/ 38100 w 4124893"/>
              <a:gd name="connsiteY17" fmla="*/ 314325 h 1971675"/>
              <a:gd name="connsiteX18" fmla="*/ 57150 w 4124893"/>
              <a:gd name="connsiteY18" fmla="*/ 352425 h 1971675"/>
              <a:gd name="connsiteX19" fmla="*/ 114300 w 4124893"/>
              <a:gd name="connsiteY19" fmla="*/ 400050 h 1971675"/>
              <a:gd name="connsiteX20" fmla="*/ 152400 w 4124893"/>
              <a:gd name="connsiteY20" fmla="*/ 409575 h 1971675"/>
              <a:gd name="connsiteX21" fmla="*/ 200025 w 4124893"/>
              <a:gd name="connsiteY21" fmla="*/ 438150 h 1971675"/>
              <a:gd name="connsiteX22" fmla="*/ 238125 w 4124893"/>
              <a:gd name="connsiteY22" fmla="*/ 447675 h 1971675"/>
              <a:gd name="connsiteX23" fmla="*/ 323850 w 4124893"/>
              <a:gd name="connsiteY23" fmla="*/ 466725 h 1971675"/>
              <a:gd name="connsiteX24" fmla="*/ 619125 w 4124893"/>
              <a:gd name="connsiteY24" fmla="*/ 485775 h 1971675"/>
              <a:gd name="connsiteX25" fmla="*/ 781050 w 4124893"/>
              <a:gd name="connsiteY25" fmla="*/ 504825 h 1971675"/>
              <a:gd name="connsiteX26" fmla="*/ 847725 w 4124893"/>
              <a:gd name="connsiteY26" fmla="*/ 514350 h 1971675"/>
              <a:gd name="connsiteX27" fmla="*/ 952500 w 4124893"/>
              <a:gd name="connsiteY27" fmla="*/ 523875 h 1971675"/>
              <a:gd name="connsiteX28" fmla="*/ 1009650 w 4124893"/>
              <a:gd name="connsiteY28" fmla="*/ 533400 h 1971675"/>
              <a:gd name="connsiteX29" fmla="*/ 1257300 w 4124893"/>
              <a:gd name="connsiteY29" fmla="*/ 542925 h 1971675"/>
              <a:gd name="connsiteX30" fmla="*/ 1400175 w 4124893"/>
              <a:gd name="connsiteY30" fmla="*/ 657225 h 1971675"/>
              <a:gd name="connsiteX31" fmla="*/ 1419225 w 4124893"/>
              <a:gd name="connsiteY31" fmla="*/ 685800 h 1971675"/>
              <a:gd name="connsiteX32" fmla="*/ 1476375 w 4124893"/>
              <a:gd name="connsiteY32" fmla="*/ 752475 h 1971675"/>
              <a:gd name="connsiteX33" fmla="*/ 1495425 w 4124893"/>
              <a:gd name="connsiteY33" fmla="*/ 781050 h 1971675"/>
              <a:gd name="connsiteX34" fmla="*/ 1524000 w 4124893"/>
              <a:gd name="connsiteY34" fmla="*/ 790575 h 1971675"/>
              <a:gd name="connsiteX35" fmla="*/ 1552575 w 4124893"/>
              <a:gd name="connsiteY35" fmla="*/ 809625 h 1971675"/>
              <a:gd name="connsiteX36" fmla="*/ 1609725 w 4124893"/>
              <a:gd name="connsiteY36" fmla="*/ 838200 h 1971675"/>
              <a:gd name="connsiteX37" fmla="*/ 1695450 w 4124893"/>
              <a:gd name="connsiteY37" fmla="*/ 914400 h 1971675"/>
              <a:gd name="connsiteX38" fmla="*/ 1724025 w 4124893"/>
              <a:gd name="connsiteY38" fmla="*/ 952500 h 1971675"/>
              <a:gd name="connsiteX39" fmla="*/ 1752600 w 4124893"/>
              <a:gd name="connsiteY39" fmla="*/ 971550 h 1971675"/>
              <a:gd name="connsiteX40" fmla="*/ 1838325 w 4124893"/>
              <a:gd name="connsiteY40" fmla="*/ 1028700 h 1971675"/>
              <a:gd name="connsiteX41" fmla="*/ 1895475 w 4124893"/>
              <a:gd name="connsiteY41" fmla="*/ 1066800 h 1971675"/>
              <a:gd name="connsiteX42" fmla="*/ 1962150 w 4124893"/>
              <a:gd name="connsiteY42" fmla="*/ 1095375 h 1971675"/>
              <a:gd name="connsiteX43" fmla="*/ 2076450 w 4124893"/>
              <a:gd name="connsiteY43" fmla="*/ 1152525 h 1971675"/>
              <a:gd name="connsiteX44" fmla="*/ 2114550 w 4124893"/>
              <a:gd name="connsiteY44" fmla="*/ 1190625 h 1971675"/>
              <a:gd name="connsiteX45" fmla="*/ 2162175 w 4124893"/>
              <a:gd name="connsiteY45" fmla="*/ 1209675 h 1971675"/>
              <a:gd name="connsiteX46" fmla="*/ 2257425 w 4124893"/>
              <a:gd name="connsiteY46" fmla="*/ 1276350 h 1971675"/>
              <a:gd name="connsiteX47" fmla="*/ 2305050 w 4124893"/>
              <a:gd name="connsiteY47" fmla="*/ 1304925 h 1971675"/>
              <a:gd name="connsiteX48" fmla="*/ 2343150 w 4124893"/>
              <a:gd name="connsiteY48" fmla="*/ 1343025 h 1971675"/>
              <a:gd name="connsiteX49" fmla="*/ 2400300 w 4124893"/>
              <a:gd name="connsiteY49" fmla="*/ 1381125 h 1971675"/>
              <a:gd name="connsiteX50" fmla="*/ 2457450 w 4124893"/>
              <a:gd name="connsiteY50" fmla="*/ 1438275 h 1971675"/>
              <a:gd name="connsiteX51" fmla="*/ 2486025 w 4124893"/>
              <a:gd name="connsiteY51" fmla="*/ 1466850 h 1971675"/>
              <a:gd name="connsiteX52" fmla="*/ 2505075 w 4124893"/>
              <a:gd name="connsiteY52" fmla="*/ 1504950 h 1971675"/>
              <a:gd name="connsiteX53" fmla="*/ 2524125 w 4124893"/>
              <a:gd name="connsiteY53" fmla="*/ 1533525 h 1971675"/>
              <a:gd name="connsiteX54" fmla="*/ 2543175 w 4124893"/>
              <a:gd name="connsiteY54" fmla="*/ 1581150 h 1971675"/>
              <a:gd name="connsiteX55" fmla="*/ 2571750 w 4124893"/>
              <a:gd name="connsiteY55" fmla="*/ 1619250 h 1971675"/>
              <a:gd name="connsiteX56" fmla="*/ 2590800 w 4124893"/>
              <a:gd name="connsiteY56" fmla="*/ 1657350 h 1971675"/>
              <a:gd name="connsiteX57" fmla="*/ 2638425 w 4124893"/>
              <a:gd name="connsiteY57" fmla="*/ 1724025 h 1971675"/>
              <a:gd name="connsiteX58" fmla="*/ 2676525 w 4124893"/>
              <a:gd name="connsiteY58" fmla="*/ 1809750 h 1971675"/>
              <a:gd name="connsiteX59" fmla="*/ 2714625 w 4124893"/>
              <a:gd name="connsiteY59" fmla="*/ 1866900 h 1971675"/>
              <a:gd name="connsiteX60" fmla="*/ 2733675 w 4124893"/>
              <a:gd name="connsiteY60" fmla="*/ 1895475 h 1971675"/>
              <a:gd name="connsiteX61" fmla="*/ 2790825 w 4124893"/>
              <a:gd name="connsiteY61" fmla="*/ 1905000 h 1971675"/>
              <a:gd name="connsiteX62" fmla="*/ 2828925 w 4124893"/>
              <a:gd name="connsiteY62" fmla="*/ 1914525 h 1971675"/>
              <a:gd name="connsiteX63" fmla="*/ 2867025 w 4124893"/>
              <a:gd name="connsiteY63" fmla="*/ 1933575 h 1971675"/>
              <a:gd name="connsiteX64" fmla="*/ 2962275 w 4124893"/>
              <a:gd name="connsiteY64" fmla="*/ 1952625 h 1971675"/>
              <a:gd name="connsiteX65" fmla="*/ 3048000 w 4124893"/>
              <a:gd name="connsiteY65" fmla="*/ 1971675 h 1971675"/>
              <a:gd name="connsiteX66" fmla="*/ 3895725 w 4124893"/>
              <a:gd name="connsiteY66" fmla="*/ 1952625 h 1971675"/>
              <a:gd name="connsiteX67" fmla="*/ 3943350 w 4124893"/>
              <a:gd name="connsiteY67" fmla="*/ 1943100 h 1971675"/>
              <a:gd name="connsiteX68" fmla="*/ 4000500 w 4124893"/>
              <a:gd name="connsiteY68" fmla="*/ 1933575 h 1971675"/>
              <a:gd name="connsiteX69" fmla="*/ 4019550 w 4124893"/>
              <a:gd name="connsiteY69" fmla="*/ 1905000 h 1971675"/>
              <a:gd name="connsiteX70" fmla="*/ 4029075 w 4124893"/>
              <a:gd name="connsiteY70" fmla="*/ 1876425 h 1971675"/>
              <a:gd name="connsiteX71" fmla="*/ 4086225 w 4124893"/>
              <a:gd name="connsiteY71" fmla="*/ 1809750 h 1971675"/>
              <a:gd name="connsiteX72" fmla="*/ 4105275 w 4124893"/>
              <a:gd name="connsiteY72" fmla="*/ 1752600 h 1971675"/>
              <a:gd name="connsiteX73" fmla="*/ 4114800 w 4124893"/>
              <a:gd name="connsiteY73" fmla="*/ 1724025 h 1971675"/>
              <a:gd name="connsiteX74" fmla="*/ 4124325 w 4124893"/>
              <a:gd name="connsiteY74" fmla="*/ 1685925 h 1971675"/>
              <a:gd name="connsiteX75" fmla="*/ 4114800 w 4124893"/>
              <a:gd name="connsiteY75" fmla="*/ 1514475 h 1971675"/>
              <a:gd name="connsiteX76" fmla="*/ 4029075 w 4124893"/>
              <a:gd name="connsiteY76" fmla="*/ 1466850 h 1971675"/>
              <a:gd name="connsiteX77" fmla="*/ 3990975 w 4124893"/>
              <a:gd name="connsiteY77" fmla="*/ 1457325 h 1971675"/>
              <a:gd name="connsiteX78" fmla="*/ 3409950 w 4124893"/>
              <a:gd name="connsiteY78" fmla="*/ 1447800 h 1971675"/>
              <a:gd name="connsiteX79" fmla="*/ 3305175 w 4124893"/>
              <a:gd name="connsiteY79" fmla="*/ 1419225 h 1971675"/>
              <a:gd name="connsiteX80" fmla="*/ 3276600 w 4124893"/>
              <a:gd name="connsiteY80" fmla="*/ 1409700 h 1971675"/>
              <a:gd name="connsiteX81" fmla="*/ 3248025 w 4124893"/>
              <a:gd name="connsiteY81" fmla="*/ 1400175 h 1971675"/>
              <a:gd name="connsiteX82" fmla="*/ 3190875 w 4124893"/>
              <a:gd name="connsiteY82" fmla="*/ 1371600 h 1971675"/>
              <a:gd name="connsiteX83" fmla="*/ 3162300 w 4124893"/>
              <a:gd name="connsiteY83" fmla="*/ 1352550 h 1971675"/>
              <a:gd name="connsiteX84" fmla="*/ 3105150 w 4124893"/>
              <a:gd name="connsiteY84" fmla="*/ 1333500 h 1971675"/>
              <a:gd name="connsiteX85" fmla="*/ 3076575 w 4124893"/>
              <a:gd name="connsiteY85" fmla="*/ 1323975 h 1971675"/>
              <a:gd name="connsiteX86" fmla="*/ 3019425 w 4124893"/>
              <a:gd name="connsiteY86" fmla="*/ 1285875 h 1971675"/>
              <a:gd name="connsiteX87" fmla="*/ 2990850 w 4124893"/>
              <a:gd name="connsiteY87" fmla="*/ 1266825 h 1971675"/>
              <a:gd name="connsiteX88" fmla="*/ 2914650 w 4124893"/>
              <a:gd name="connsiteY88" fmla="*/ 1200150 h 1971675"/>
              <a:gd name="connsiteX89" fmla="*/ 2886075 w 4124893"/>
              <a:gd name="connsiteY89" fmla="*/ 1181100 h 1971675"/>
              <a:gd name="connsiteX90" fmla="*/ 2867025 w 4124893"/>
              <a:gd name="connsiteY90" fmla="*/ 1152525 h 1971675"/>
              <a:gd name="connsiteX91" fmla="*/ 2857500 w 4124893"/>
              <a:gd name="connsiteY91" fmla="*/ 1123950 h 1971675"/>
              <a:gd name="connsiteX92" fmla="*/ 2819400 w 4124893"/>
              <a:gd name="connsiteY92" fmla="*/ 1066800 h 1971675"/>
              <a:gd name="connsiteX93" fmla="*/ 2781300 w 4124893"/>
              <a:gd name="connsiteY93" fmla="*/ 1009650 h 1971675"/>
              <a:gd name="connsiteX94" fmla="*/ 2762250 w 4124893"/>
              <a:gd name="connsiteY94" fmla="*/ 971550 h 1971675"/>
              <a:gd name="connsiteX95" fmla="*/ 2705100 w 4124893"/>
              <a:gd name="connsiteY95" fmla="*/ 923925 h 1971675"/>
              <a:gd name="connsiteX96" fmla="*/ 2676525 w 4124893"/>
              <a:gd name="connsiteY96" fmla="*/ 914400 h 1971675"/>
              <a:gd name="connsiteX97" fmla="*/ 2647950 w 4124893"/>
              <a:gd name="connsiteY97" fmla="*/ 885825 h 1971675"/>
              <a:gd name="connsiteX98" fmla="*/ 2590800 w 4124893"/>
              <a:gd name="connsiteY98" fmla="*/ 847725 h 1971675"/>
              <a:gd name="connsiteX99" fmla="*/ 2562225 w 4124893"/>
              <a:gd name="connsiteY99" fmla="*/ 819150 h 1971675"/>
              <a:gd name="connsiteX100" fmla="*/ 2524125 w 4124893"/>
              <a:gd name="connsiteY100" fmla="*/ 800100 h 1971675"/>
              <a:gd name="connsiteX101" fmla="*/ 2495550 w 4124893"/>
              <a:gd name="connsiteY101" fmla="*/ 771525 h 1971675"/>
              <a:gd name="connsiteX102" fmla="*/ 2447925 w 4124893"/>
              <a:gd name="connsiteY102" fmla="*/ 752475 h 1971675"/>
              <a:gd name="connsiteX103" fmla="*/ 2390775 w 4124893"/>
              <a:gd name="connsiteY103" fmla="*/ 733425 h 1971675"/>
              <a:gd name="connsiteX104" fmla="*/ 2305050 w 4124893"/>
              <a:gd name="connsiteY104" fmla="*/ 695325 h 1971675"/>
              <a:gd name="connsiteX105" fmla="*/ 2238375 w 4124893"/>
              <a:gd name="connsiteY105" fmla="*/ 666750 h 1971675"/>
              <a:gd name="connsiteX106" fmla="*/ 2152650 w 4124893"/>
              <a:gd name="connsiteY106" fmla="*/ 638175 h 1971675"/>
              <a:gd name="connsiteX107" fmla="*/ 2105025 w 4124893"/>
              <a:gd name="connsiteY107" fmla="*/ 619125 h 1971675"/>
              <a:gd name="connsiteX108" fmla="*/ 2047875 w 4124893"/>
              <a:gd name="connsiteY108" fmla="*/ 600075 h 1971675"/>
              <a:gd name="connsiteX109" fmla="*/ 1943100 w 4124893"/>
              <a:gd name="connsiteY109" fmla="*/ 533400 h 1971675"/>
              <a:gd name="connsiteX110" fmla="*/ 1876425 w 4124893"/>
              <a:gd name="connsiteY110" fmla="*/ 485775 h 1971675"/>
              <a:gd name="connsiteX111" fmla="*/ 1819275 w 4124893"/>
              <a:gd name="connsiteY111" fmla="*/ 466725 h 1971675"/>
              <a:gd name="connsiteX112" fmla="*/ 1733550 w 4124893"/>
              <a:gd name="connsiteY112" fmla="*/ 409575 h 1971675"/>
              <a:gd name="connsiteX113" fmla="*/ 1704975 w 4124893"/>
              <a:gd name="connsiteY113" fmla="*/ 390525 h 1971675"/>
              <a:gd name="connsiteX114" fmla="*/ 1685925 w 4124893"/>
              <a:gd name="connsiteY114" fmla="*/ 361950 h 1971675"/>
              <a:gd name="connsiteX115" fmla="*/ 1628775 w 4124893"/>
              <a:gd name="connsiteY115" fmla="*/ 342900 h 1971675"/>
              <a:gd name="connsiteX116" fmla="*/ 1562100 w 4124893"/>
              <a:gd name="connsiteY116" fmla="*/ 304800 h 1971675"/>
              <a:gd name="connsiteX117" fmla="*/ 1533525 w 4124893"/>
              <a:gd name="connsiteY117" fmla="*/ 295275 h 1971675"/>
              <a:gd name="connsiteX118" fmla="*/ 1447800 w 4124893"/>
              <a:gd name="connsiteY118" fmla="*/ 247650 h 1971675"/>
              <a:gd name="connsiteX119" fmla="*/ 1419225 w 4124893"/>
              <a:gd name="connsiteY119" fmla="*/ 219075 h 1971675"/>
              <a:gd name="connsiteX120" fmla="*/ 1362075 w 4124893"/>
              <a:gd name="connsiteY120" fmla="*/ 180975 h 1971675"/>
              <a:gd name="connsiteX121" fmla="*/ 1314450 w 4124893"/>
              <a:gd name="connsiteY121" fmla="*/ 133350 h 1971675"/>
              <a:gd name="connsiteX122" fmla="*/ 1266825 w 4124893"/>
              <a:gd name="connsiteY122" fmla="*/ 95250 h 1971675"/>
              <a:gd name="connsiteX123" fmla="*/ 1228725 w 4124893"/>
              <a:gd name="connsiteY123" fmla="*/ 762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24893" h="1971675">
                <a:moveTo>
                  <a:pt x="1228725" y="76200"/>
                </a:moveTo>
                <a:lnTo>
                  <a:pt x="1228725" y="76200"/>
                </a:lnTo>
                <a:cubicBezTo>
                  <a:pt x="1193800" y="73025"/>
                  <a:pt x="1158805" y="70548"/>
                  <a:pt x="1123950" y="66675"/>
                </a:cubicBezTo>
                <a:cubicBezTo>
                  <a:pt x="1046651" y="58086"/>
                  <a:pt x="1075393" y="59227"/>
                  <a:pt x="1009650" y="47625"/>
                </a:cubicBezTo>
                <a:lnTo>
                  <a:pt x="895350" y="28575"/>
                </a:lnTo>
                <a:lnTo>
                  <a:pt x="838200" y="19050"/>
                </a:lnTo>
                <a:cubicBezTo>
                  <a:pt x="812951" y="14842"/>
                  <a:pt x="787249" y="13733"/>
                  <a:pt x="762000" y="9525"/>
                </a:cubicBezTo>
                <a:cubicBezTo>
                  <a:pt x="749087" y="7373"/>
                  <a:pt x="736600" y="3175"/>
                  <a:pt x="723900" y="0"/>
                </a:cubicBezTo>
                <a:cubicBezTo>
                  <a:pt x="644525" y="3175"/>
                  <a:pt x="565059" y="4570"/>
                  <a:pt x="485775" y="9525"/>
                </a:cubicBezTo>
                <a:cubicBezTo>
                  <a:pt x="463368" y="10925"/>
                  <a:pt x="441115" y="14647"/>
                  <a:pt x="419100" y="19050"/>
                </a:cubicBezTo>
                <a:cubicBezTo>
                  <a:pt x="409255" y="21019"/>
                  <a:pt x="400533" y="27774"/>
                  <a:pt x="390525" y="28575"/>
                </a:cubicBezTo>
                <a:cubicBezTo>
                  <a:pt x="320826" y="34151"/>
                  <a:pt x="250825" y="34925"/>
                  <a:pt x="180975" y="38100"/>
                </a:cubicBezTo>
                <a:cubicBezTo>
                  <a:pt x="95035" y="59585"/>
                  <a:pt x="129613" y="48871"/>
                  <a:pt x="76200" y="66675"/>
                </a:cubicBezTo>
                <a:cubicBezTo>
                  <a:pt x="66675" y="76200"/>
                  <a:pt x="58833" y="87778"/>
                  <a:pt x="47625" y="95250"/>
                </a:cubicBezTo>
                <a:cubicBezTo>
                  <a:pt x="39271" y="100819"/>
                  <a:pt x="24886" y="96605"/>
                  <a:pt x="19050" y="104775"/>
                </a:cubicBezTo>
                <a:cubicBezTo>
                  <a:pt x="7378" y="121115"/>
                  <a:pt x="0" y="161925"/>
                  <a:pt x="0" y="161925"/>
                </a:cubicBezTo>
                <a:cubicBezTo>
                  <a:pt x="3175" y="193675"/>
                  <a:pt x="4673" y="225638"/>
                  <a:pt x="9525" y="257175"/>
                </a:cubicBezTo>
                <a:cubicBezTo>
                  <a:pt x="14121" y="287047"/>
                  <a:pt x="23228" y="288300"/>
                  <a:pt x="38100" y="314325"/>
                </a:cubicBezTo>
                <a:cubicBezTo>
                  <a:pt x="45145" y="326653"/>
                  <a:pt x="48897" y="340871"/>
                  <a:pt x="57150" y="352425"/>
                </a:cubicBezTo>
                <a:cubicBezTo>
                  <a:pt x="67247" y="366560"/>
                  <a:pt x="97100" y="392678"/>
                  <a:pt x="114300" y="400050"/>
                </a:cubicBezTo>
                <a:cubicBezTo>
                  <a:pt x="126332" y="405207"/>
                  <a:pt x="139700" y="406400"/>
                  <a:pt x="152400" y="409575"/>
                </a:cubicBezTo>
                <a:cubicBezTo>
                  <a:pt x="168275" y="419100"/>
                  <a:pt x="183107" y="430631"/>
                  <a:pt x="200025" y="438150"/>
                </a:cubicBezTo>
                <a:cubicBezTo>
                  <a:pt x="211988" y="443467"/>
                  <a:pt x="225369" y="444731"/>
                  <a:pt x="238125" y="447675"/>
                </a:cubicBezTo>
                <a:cubicBezTo>
                  <a:pt x="266647" y="454257"/>
                  <a:pt x="294936" y="462160"/>
                  <a:pt x="323850" y="466725"/>
                </a:cubicBezTo>
                <a:cubicBezTo>
                  <a:pt x="400643" y="478850"/>
                  <a:pt x="564785" y="483187"/>
                  <a:pt x="619125" y="485775"/>
                </a:cubicBezTo>
                <a:cubicBezTo>
                  <a:pt x="686180" y="493226"/>
                  <a:pt x="715594" y="496098"/>
                  <a:pt x="781050" y="504825"/>
                </a:cubicBezTo>
                <a:cubicBezTo>
                  <a:pt x="803304" y="507792"/>
                  <a:pt x="825412" y="511871"/>
                  <a:pt x="847725" y="514350"/>
                </a:cubicBezTo>
                <a:cubicBezTo>
                  <a:pt x="882580" y="518223"/>
                  <a:pt x="917671" y="519777"/>
                  <a:pt x="952500" y="523875"/>
                </a:cubicBezTo>
                <a:cubicBezTo>
                  <a:pt x="971680" y="526132"/>
                  <a:pt x="990375" y="532195"/>
                  <a:pt x="1009650" y="533400"/>
                </a:cubicBezTo>
                <a:cubicBezTo>
                  <a:pt x="1092100" y="538553"/>
                  <a:pt x="1174750" y="539750"/>
                  <a:pt x="1257300" y="542925"/>
                </a:cubicBezTo>
                <a:cubicBezTo>
                  <a:pt x="1308029" y="576744"/>
                  <a:pt x="1360134" y="610511"/>
                  <a:pt x="1400175" y="657225"/>
                </a:cubicBezTo>
                <a:cubicBezTo>
                  <a:pt x="1407625" y="665917"/>
                  <a:pt x="1411896" y="677006"/>
                  <a:pt x="1419225" y="685800"/>
                </a:cubicBezTo>
                <a:cubicBezTo>
                  <a:pt x="1488457" y="768879"/>
                  <a:pt x="1405032" y="652594"/>
                  <a:pt x="1476375" y="752475"/>
                </a:cubicBezTo>
                <a:cubicBezTo>
                  <a:pt x="1483029" y="761790"/>
                  <a:pt x="1486486" y="773899"/>
                  <a:pt x="1495425" y="781050"/>
                </a:cubicBezTo>
                <a:cubicBezTo>
                  <a:pt x="1503265" y="787322"/>
                  <a:pt x="1514475" y="787400"/>
                  <a:pt x="1524000" y="790575"/>
                </a:cubicBezTo>
                <a:cubicBezTo>
                  <a:pt x="1533525" y="796925"/>
                  <a:pt x="1542336" y="804505"/>
                  <a:pt x="1552575" y="809625"/>
                </a:cubicBezTo>
                <a:cubicBezTo>
                  <a:pt x="1590403" y="828539"/>
                  <a:pt x="1574628" y="807003"/>
                  <a:pt x="1609725" y="838200"/>
                </a:cubicBezTo>
                <a:cubicBezTo>
                  <a:pt x="1707592" y="925193"/>
                  <a:pt x="1630597" y="871165"/>
                  <a:pt x="1695450" y="914400"/>
                </a:cubicBezTo>
                <a:cubicBezTo>
                  <a:pt x="1704975" y="927100"/>
                  <a:pt x="1712800" y="941275"/>
                  <a:pt x="1724025" y="952500"/>
                </a:cubicBezTo>
                <a:cubicBezTo>
                  <a:pt x="1732120" y="960595"/>
                  <a:pt x="1743285" y="964896"/>
                  <a:pt x="1752600" y="971550"/>
                </a:cubicBezTo>
                <a:cubicBezTo>
                  <a:pt x="1854266" y="1044169"/>
                  <a:pt x="1720229" y="953548"/>
                  <a:pt x="1838325" y="1028700"/>
                </a:cubicBezTo>
                <a:cubicBezTo>
                  <a:pt x="1857641" y="1040992"/>
                  <a:pt x="1875316" y="1055945"/>
                  <a:pt x="1895475" y="1066800"/>
                </a:cubicBezTo>
                <a:cubicBezTo>
                  <a:pt x="1916765" y="1078264"/>
                  <a:pt x="1940298" y="1085024"/>
                  <a:pt x="1962150" y="1095375"/>
                </a:cubicBezTo>
                <a:cubicBezTo>
                  <a:pt x="2000647" y="1113610"/>
                  <a:pt x="2046329" y="1122404"/>
                  <a:pt x="2076450" y="1152525"/>
                </a:cubicBezTo>
                <a:cubicBezTo>
                  <a:pt x="2089150" y="1165225"/>
                  <a:pt x="2099606" y="1180662"/>
                  <a:pt x="2114550" y="1190625"/>
                </a:cubicBezTo>
                <a:cubicBezTo>
                  <a:pt x="2128776" y="1200109"/>
                  <a:pt x="2147165" y="1201488"/>
                  <a:pt x="2162175" y="1209675"/>
                </a:cubicBezTo>
                <a:cubicBezTo>
                  <a:pt x="2218113" y="1240187"/>
                  <a:pt x="2211008" y="1245405"/>
                  <a:pt x="2257425" y="1276350"/>
                </a:cubicBezTo>
                <a:cubicBezTo>
                  <a:pt x="2272829" y="1286619"/>
                  <a:pt x="2290437" y="1293559"/>
                  <a:pt x="2305050" y="1304925"/>
                </a:cubicBezTo>
                <a:cubicBezTo>
                  <a:pt x="2319227" y="1315952"/>
                  <a:pt x="2329125" y="1331805"/>
                  <a:pt x="2343150" y="1343025"/>
                </a:cubicBezTo>
                <a:cubicBezTo>
                  <a:pt x="2361028" y="1357328"/>
                  <a:pt x="2381250" y="1368425"/>
                  <a:pt x="2400300" y="1381125"/>
                </a:cubicBezTo>
                <a:cubicBezTo>
                  <a:pt x="2422716" y="1396069"/>
                  <a:pt x="2438400" y="1419225"/>
                  <a:pt x="2457450" y="1438275"/>
                </a:cubicBezTo>
                <a:lnTo>
                  <a:pt x="2486025" y="1466850"/>
                </a:lnTo>
                <a:cubicBezTo>
                  <a:pt x="2496065" y="1476890"/>
                  <a:pt x="2498030" y="1492622"/>
                  <a:pt x="2505075" y="1504950"/>
                </a:cubicBezTo>
                <a:cubicBezTo>
                  <a:pt x="2510755" y="1514889"/>
                  <a:pt x="2519005" y="1523286"/>
                  <a:pt x="2524125" y="1533525"/>
                </a:cubicBezTo>
                <a:cubicBezTo>
                  <a:pt x="2531771" y="1548818"/>
                  <a:pt x="2534872" y="1566204"/>
                  <a:pt x="2543175" y="1581150"/>
                </a:cubicBezTo>
                <a:cubicBezTo>
                  <a:pt x="2550885" y="1595027"/>
                  <a:pt x="2563336" y="1605788"/>
                  <a:pt x="2571750" y="1619250"/>
                </a:cubicBezTo>
                <a:cubicBezTo>
                  <a:pt x="2579275" y="1631291"/>
                  <a:pt x="2583275" y="1645309"/>
                  <a:pt x="2590800" y="1657350"/>
                </a:cubicBezTo>
                <a:cubicBezTo>
                  <a:pt x="2596212" y="1666010"/>
                  <a:pt x="2632225" y="1710075"/>
                  <a:pt x="2638425" y="1724025"/>
                </a:cubicBezTo>
                <a:cubicBezTo>
                  <a:pt x="2683765" y="1826040"/>
                  <a:pt x="2633412" y="1745081"/>
                  <a:pt x="2676525" y="1809750"/>
                </a:cubicBezTo>
                <a:cubicBezTo>
                  <a:pt x="2693841" y="1879015"/>
                  <a:pt x="2670772" y="1823047"/>
                  <a:pt x="2714625" y="1866900"/>
                </a:cubicBezTo>
                <a:cubicBezTo>
                  <a:pt x="2722720" y="1874995"/>
                  <a:pt x="2723436" y="1890355"/>
                  <a:pt x="2733675" y="1895475"/>
                </a:cubicBezTo>
                <a:cubicBezTo>
                  <a:pt x="2750949" y="1904112"/>
                  <a:pt x="2771887" y="1901212"/>
                  <a:pt x="2790825" y="1905000"/>
                </a:cubicBezTo>
                <a:cubicBezTo>
                  <a:pt x="2803662" y="1907567"/>
                  <a:pt x="2816668" y="1909928"/>
                  <a:pt x="2828925" y="1914525"/>
                </a:cubicBezTo>
                <a:cubicBezTo>
                  <a:pt x="2842220" y="1919511"/>
                  <a:pt x="2853372" y="1929674"/>
                  <a:pt x="2867025" y="1933575"/>
                </a:cubicBezTo>
                <a:cubicBezTo>
                  <a:pt x="2898158" y="1942470"/>
                  <a:pt x="2930525" y="1946275"/>
                  <a:pt x="2962275" y="1952625"/>
                </a:cubicBezTo>
                <a:cubicBezTo>
                  <a:pt x="3022737" y="1964717"/>
                  <a:pt x="2994194" y="1958223"/>
                  <a:pt x="3048000" y="1971675"/>
                </a:cubicBezTo>
                <a:lnTo>
                  <a:pt x="3895725" y="1952625"/>
                </a:lnTo>
                <a:cubicBezTo>
                  <a:pt x="3911803" y="1950733"/>
                  <a:pt x="3927422" y="1945996"/>
                  <a:pt x="3943350" y="1943100"/>
                </a:cubicBezTo>
                <a:cubicBezTo>
                  <a:pt x="3962351" y="1939645"/>
                  <a:pt x="3981450" y="1936750"/>
                  <a:pt x="4000500" y="1933575"/>
                </a:cubicBezTo>
                <a:cubicBezTo>
                  <a:pt x="4006850" y="1924050"/>
                  <a:pt x="4014430" y="1915239"/>
                  <a:pt x="4019550" y="1905000"/>
                </a:cubicBezTo>
                <a:cubicBezTo>
                  <a:pt x="4024040" y="1896020"/>
                  <a:pt x="4024094" y="1885142"/>
                  <a:pt x="4029075" y="1876425"/>
                </a:cubicBezTo>
                <a:cubicBezTo>
                  <a:pt x="4045367" y="1847914"/>
                  <a:pt x="4063705" y="1832270"/>
                  <a:pt x="4086225" y="1809750"/>
                </a:cubicBezTo>
                <a:lnTo>
                  <a:pt x="4105275" y="1752600"/>
                </a:lnTo>
                <a:cubicBezTo>
                  <a:pt x="4108450" y="1743075"/>
                  <a:pt x="4112365" y="1733765"/>
                  <a:pt x="4114800" y="1724025"/>
                </a:cubicBezTo>
                <a:lnTo>
                  <a:pt x="4124325" y="1685925"/>
                </a:lnTo>
                <a:cubicBezTo>
                  <a:pt x="4121150" y="1628775"/>
                  <a:pt x="4132155" y="1569019"/>
                  <a:pt x="4114800" y="1514475"/>
                </a:cubicBezTo>
                <a:cubicBezTo>
                  <a:pt x="4107978" y="1493033"/>
                  <a:pt x="4053637" y="1473868"/>
                  <a:pt x="4029075" y="1466850"/>
                </a:cubicBezTo>
                <a:cubicBezTo>
                  <a:pt x="4016488" y="1463254"/>
                  <a:pt x="4004060" y="1457728"/>
                  <a:pt x="3990975" y="1457325"/>
                </a:cubicBezTo>
                <a:cubicBezTo>
                  <a:pt x="3797366" y="1451368"/>
                  <a:pt x="3603625" y="1450975"/>
                  <a:pt x="3409950" y="1447800"/>
                </a:cubicBezTo>
                <a:cubicBezTo>
                  <a:pt x="3342634" y="1434337"/>
                  <a:pt x="3377684" y="1443395"/>
                  <a:pt x="3305175" y="1419225"/>
                </a:cubicBezTo>
                <a:lnTo>
                  <a:pt x="3276600" y="1409700"/>
                </a:lnTo>
                <a:lnTo>
                  <a:pt x="3248025" y="1400175"/>
                </a:lnTo>
                <a:cubicBezTo>
                  <a:pt x="3166133" y="1345580"/>
                  <a:pt x="3269745" y="1411035"/>
                  <a:pt x="3190875" y="1371600"/>
                </a:cubicBezTo>
                <a:cubicBezTo>
                  <a:pt x="3180636" y="1366480"/>
                  <a:pt x="3172761" y="1357199"/>
                  <a:pt x="3162300" y="1352550"/>
                </a:cubicBezTo>
                <a:cubicBezTo>
                  <a:pt x="3143950" y="1344395"/>
                  <a:pt x="3124200" y="1339850"/>
                  <a:pt x="3105150" y="1333500"/>
                </a:cubicBezTo>
                <a:lnTo>
                  <a:pt x="3076575" y="1323975"/>
                </a:lnTo>
                <a:lnTo>
                  <a:pt x="3019425" y="1285875"/>
                </a:lnTo>
                <a:lnTo>
                  <a:pt x="2990850" y="1266825"/>
                </a:lnTo>
                <a:cubicBezTo>
                  <a:pt x="2959100" y="1219200"/>
                  <a:pt x="2981325" y="1244600"/>
                  <a:pt x="2914650" y="1200150"/>
                </a:cubicBezTo>
                <a:lnTo>
                  <a:pt x="2886075" y="1181100"/>
                </a:lnTo>
                <a:cubicBezTo>
                  <a:pt x="2879725" y="1171575"/>
                  <a:pt x="2872145" y="1162764"/>
                  <a:pt x="2867025" y="1152525"/>
                </a:cubicBezTo>
                <a:cubicBezTo>
                  <a:pt x="2862535" y="1143545"/>
                  <a:pt x="2862376" y="1132727"/>
                  <a:pt x="2857500" y="1123950"/>
                </a:cubicBezTo>
                <a:cubicBezTo>
                  <a:pt x="2846381" y="1103936"/>
                  <a:pt x="2832100" y="1085850"/>
                  <a:pt x="2819400" y="1066800"/>
                </a:cubicBezTo>
                <a:lnTo>
                  <a:pt x="2781300" y="1009650"/>
                </a:lnTo>
                <a:cubicBezTo>
                  <a:pt x="2773424" y="997836"/>
                  <a:pt x="2770503" y="983104"/>
                  <a:pt x="2762250" y="971550"/>
                </a:cubicBezTo>
                <a:cubicBezTo>
                  <a:pt x="2750547" y="955166"/>
                  <a:pt x="2723665" y="933208"/>
                  <a:pt x="2705100" y="923925"/>
                </a:cubicBezTo>
                <a:cubicBezTo>
                  <a:pt x="2696120" y="919435"/>
                  <a:pt x="2686050" y="917575"/>
                  <a:pt x="2676525" y="914400"/>
                </a:cubicBezTo>
                <a:cubicBezTo>
                  <a:pt x="2667000" y="904875"/>
                  <a:pt x="2658583" y="894095"/>
                  <a:pt x="2647950" y="885825"/>
                </a:cubicBezTo>
                <a:cubicBezTo>
                  <a:pt x="2629878" y="871769"/>
                  <a:pt x="2606989" y="863914"/>
                  <a:pt x="2590800" y="847725"/>
                </a:cubicBezTo>
                <a:cubicBezTo>
                  <a:pt x="2581275" y="838200"/>
                  <a:pt x="2573186" y="826980"/>
                  <a:pt x="2562225" y="819150"/>
                </a:cubicBezTo>
                <a:cubicBezTo>
                  <a:pt x="2550671" y="810897"/>
                  <a:pt x="2535679" y="808353"/>
                  <a:pt x="2524125" y="800100"/>
                </a:cubicBezTo>
                <a:cubicBezTo>
                  <a:pt x="2513164" y="792270"/>
                  <a:pt x="2506973" y="778664"/>
                  <a:pt x="2495550" y="771525"/>
                </a:cubicBezTo>
                <a:cubicBezTo>
                  <a:pt x="2481051" y="762463"/>
                  <a:pt x="2463993" y="758318"/>
                  <a:pt x="2447925" y="752475"/>
                </a:cubicBezTo>
                <a:cubicBezTo>
                  <a:pt x="2429054" y="745613"/>
                  <a:pt x="2390775" y="733425"/>
                  <a:pt x="2390775" y="733425"/>
                </a:cubicBezTo>
                <a:cubicBezTo>
                  <a:pt x="2306720" y="677389"/>
                  <a:pt x="2441070" y="763335"/>
                  <a:pt x="2305050" y="695325"/>
                </a:cubicBezTo>
                <a:cubicBezTo>
                  <a:pt x="2257970" y="671785"/>
                  <a:pt x="2280420" y="680765"/>
                  <a:pt x="2238375" y="666750"/>
                </a:cubicBezTo>
                <a:cubicBezTo>
                  <a:pt x="2182808" y="629706"/>
                  <a:pt x="2239519" y="661866"/>
                  <a:pt x="2152650" y="638175"/>
                </a:cubicBezTo>
                <a:cubicBezTo>
                  <a:pt x="2136155" y="633676"/>
                  <a:pt x="2121093" y="624968"/>
                  <a:pt x="2105025" y="619125"/>
                </a:cubicBezTo>
                <a:cubicBezTo>
                  <a:pt x="2086154" y="612263"/>
                  <a:pt x="2047875" y="600075"/>
                  <a:pt x="2047875" y="600075"/>
                </a:cubicBezTo>
                <a:cubicBezTo>
                  <a:pt x="1963643" y="536901"/>
                  <a:pt x="2001796" y="552965"/>
                  <a:pt x="1943100" y="533400"/>
                </a:cubicBezTo>
                <a:cubicBezTo>
                  <a:pt x="1937983" y="529562"/>
                  <a:pt x="1887821" y="490840"/>
                  <a:pt x="1876425" y="485775"/>
                </a:cubicBezTo>
                <a:cubicBezTo>
                  <a:pt x="1858075" y="477620"/>
                  <a:pt x="1819275" y="466725"/>
                  <a:pt x="1819275" y="466725"/>
                </a:cubicBezTo>
                <a:lnTo>
                  <a:pt x="1733550" y="409575"/>
                </a:lnTo>
                <a:lnTo>
                  <a:pt x="1704975" y="390525"/>
                </a:lnTo>
                <a:cubicBezTo>
                  <a:pt x="1698625" y="381000"/>
                  <a:pt x="1695633" y="368017"/>
                  <a:pt x="1685925" y="361950"/>
                </a:cubicBezTo>
                <a:cubicBezTo>
                  <a:pt x="1668897" y="351307"/>
                  <a:pt x="1628775" y="342900"/>
                  <a:pt x="1628775" y="342900"/>
                </a:cubicBezTo>
                <a:cubicBezTo>
                  <a:pt x="1600077" y="323768"/>
                  <a:pt x="1595937" y="319302"/>
                  <a:pt x="1562100" y="304800"/>
                </a:cubicBezTo>
                <a:cubicBezTo>
                  <a:pt x="1552872" y="300845"/>
                  <a:pt x="1543050" y="298450"/>
                  <a:pt x="1533525" y="295275"/>
                </a:cubicBezTo>
                <a:cubicBezTo>
                  <a:pt x="1468021" y="251606"/>
                  <a:pt x="1498095" y="264415"/>
                  <a:pt x="1447800" y="247650"/>
                </a:cubicBezTo>
                <a:cubicBezTo>
                  <a:pt x="1438275" y="238125"/>
                  <a:pt x="1429858" y="227345"/>
                  <a:pt x="1419225" y="219075"/>
                </a:cubicBezTo>
                <a:cubicBezTo>
                  <a:pt x="1401153" y="205019"/>
                  <a:pt x="1362075" y="180975"/>
                  <a:pt x="1362075" y="180975"/>
                </a:cubicBezTo>
                <a:cubicBezTo>
                  <a:pt x="1311275" y="104775"/>
                  <a:pt x="1377950" y="196850"/>
                  <a:pt x="1314450" y="133350"/>
                </a:cubicBezTo>
                <a:cubicBezTo>
                  <a:pt x="1271366" y="90266"/>
                  <a:pt x="1322455" y="113793"/>
                  <a:pt x="1266825" y="95250"/>
                </a:cubicBezTo>
                <a:cubicBezTo>
                  <a:pt x="1227683" y="69155"/>
                  <a:pt x="1235075" y="79375"/>
                  <a:pt x="1228725" y="76200"/>
                </a:cubicBezTo>
                <a:close/>
              </a:path>
            </a:pathLst>
          </a:custGeom>
          <a:solidFill>
            <a:schemeClr val="accent6">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3886200" y="32258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5307" y="5105406"/>
            <a:ext cx="4073366" cy="1213009"/>
          </a:xfrm>
          <a:prstGeom prst="rect">
            <a:avLst/>
          </a:prstGeom>
        </p:spPr>
      </p:pic>
      <p:sp>
        <p:nvSpPr>
          <p:cNvPr id="22" name="Content Placeholder 3"/>
          <p:cNvSpPr txBox="1">
            <a:spLocks/>
          </p:cNvSpPr>
          <p:nvPr/>
        </p:nvSpPr>
        <p:spPr>
          <a:xfrm>
            <a:off x="4620577" y="44196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18" name="TextBox 17"/>
          <p:cNvSpPr txBox="1"/>
          <p:nvPr/>
        </p:nvSpPr>
        <p:spPr>
          <a:xfrm>
            <a:off x="6642808" y="5105404"/>
            <a:ext cx="2120192" cy="923330"/>
          </a:xfrm>
          <a:prstGeom prst="rect">
            <a:avLst/>
          </a:prstGeom>
          <a:solidFill>
            <a:schemeClr val="tx1"/>
          </a:solidFill>
        </p:spPr>
        <p:txBody>
          <a:bodyPr wrap="square" rtlCol="0">
            <a:spAutoFit/>
          </a:bodyPr>
          <a:lstStyle/>
          <a:p>
            <a:pPr algn="ctr"/>
            <a:r>
              <a:rPr lang="en-IE" dirty="0" smtClean="0">
                <a:solidFill>
                  <a:schemeClr val="bg1"/>
                </a:solidFill>
              </a:rPr>
              <a:t>Returns </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true</a:t>
            </a:r>
            <a:r>
              <a:rPr lang="en-IE" dirty="0" smtClean="0">
                <a:solidFill>
                  <a:schemeClr val="bg1"/>
                </a:solidFill>
              </a:rPr>
              <a:t> if there is a match, </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false</a:t>
            </a:r>
            <a:r>
              <a:rPr lang="en-IE" dirty="0" smtClean="0">
                <a:solidFill>
                  <a:schemeClr val="bg1"/>
                </a:solidFill>
              </a:rPr>
              <a:t> otherwise.</a:t>
            </a:r>
            <a:endParaRPr lang="en-IE" sz="1200" dirty="0">
              <a:solidFill>
                <a:schemeClr val="bg1"/>
              </a:solidFill>
            </a:endParaRPr>
          </a:p>
        </p:txBody>
      </p:sp>
      <p:sp>
        <p:nvSpPr>
          <p:cNvPr id="19" name="Rectangle 18"/>
          <p:cNvSpPr/>
          <p:nvPr/>
        </p:nvSpPr>
        <p:spPr>
          <a:xfrm>
            <a:off x="5029201" y="5119300"/>
            <a:ext cx="634365" cy="230420"/>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3" name="Straight Arrow Connector 22"/>
          <p:cNvCxnSpPr>
            <a:stCxn id="18" idx="1"/>
            <a:endCxn id="19" idx="3"/>
          </p:cNvCxnSpPr>
          <p:nvPr/>
        </p:nvCxnSpPr>
        <p:spPr>
          <a:xfrm flipH="1" flipV="1">
            <a:off x="5663566" y="5234510"/>
            <a:ext cx="979242" cy="33255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2495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Simple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DELETE WHERE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34950" y="1447800"/>
            <a:ext cx="6656070" cy="1377315"/>
          </a:xfrm>
          <a:prstGeom prst="rect">
            <a:avLst/>
          </a:prstGeom>
        </p:spPr>
      </p:pic>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34950" y="3581400"/>
            <a:ext cx="6656070" cy="2099310"/>
          </a:xfrm>
          <a:prstGeom prst="rect">
            <a:avLst/>
          </a:prstGeom>
        </p:spPr>
      </p:pic>
      <p:sp>
        <p:nvSpPr>
          <p:cNvPr id="7" name="TextBox 6"/>
          <p:cNvSpPr txBox="1"/>
          <p:nvPr/>
        </p:nvSpPr>
        <p:spPr>
          <a:xfrm>
            <a:off x="2971541" y="3014246"/>
            <a:ext cx="3382887" cy="338554"/>
          </a:xfrm>
          <a:prstGeom prst="rect">
            <a:avLst/>
          </a:prstGeom>
          <a:solidFill>
            <a:schemeClr val="tx1"/>
          </a:solidFill>
        </p:spPr>
        <p:txBody>
          <a:bodyPr wrap="square" rtlCol="0">
            <a:spAutoFit/>
          </a:bodyPr>
          <a:lstStyle/>
          <a:p>
            <a:pPr algn="ctr"/>
            <a:r>
              <a:rPr lang="en-IE" sz="1600" dirty="0" smtClean="0">
                <a:solidFill>
                  <a:schemeClr val="bg1"/>
                </a:solidFill>
              </a:rPr>
              <a:t>Equivalent to …</a:t>
            </a:r>
          </a:p>
        </p:txBody>
      </p:sp>
    </p:spTree>
    <p:extLst>
      <p:ext uri="{BB962C8B-B14F-4D97-AF65-F5344CB8AC3E}">
        <p14:creationId xmlns:p14="http://schemas.microsoft.com/office/powerpoint/2010/main" val="2529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LOAD</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LOAD</a:t>
            </a:r>
            <a:r>
              <a:rPr lang="en-IE" dirty="0" smtClean="0"/>
              <a:t> a graph from the Web</a:t>
            </a:r>
          </a:p>
          <a:p>
            <a:endParaRPr lang="en-IE" dirty="0"/>
          </a:p>
          <a:p>
            <a:endParaRPr lang="en-IE" dirty="0" smtClean="0"/>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smtClean="0"/>
              <a:t>: If load fails, supress error</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IRIref_from</a:t>
            </a:r>
            <a:r>
              <a:rPr lang="en-IE" dirty="0" smtClean="0"/>
              <a:t>: location of graph online</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ea typeface="CMU Typewriter Text" panose="02000609000000000000" pitchFamily="49" charset="0"/>
                <a:cs typeface="CMU Typewriter Text" panose="02000609000000000000" pitchFamily="49" charset="0"/>
              </a:rPr>
              <a:t> local named graph to load into</a:t>
            </a:r>
          </a:p>
          <a:p>
            <a:pPr lvl="2"/>
            <a:r>
              <a:rPr lang="en-IE" dirty="0" smtClean="0">
                <a:ea typeface="CMU Typewriter Text" panose="02000609000000000000" pitchFamily="49" charset="0"/>
                <a:cs typeface="CMU Typewriter Text" panose="02000609000000000000" pitchFamily="49" charset="0"/>
              </a:rPr>
              <a:t>(If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INTO GRAPH </a:t>
            </a:r>
            <a:r>
              <a:rPr lang="en-IE" dirty="0" err="1" smtClean="0">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not given, default graph will be used)</a:t>
            </a:r>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endParaRPr lang="en-IE"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466" y="2095215"/>
            <a:ext cx="65913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3212" y="5650173"/>
            <a:ext cx="3382887" cy="1077218"/>
          </a:xfrm>
          <a:prstGeom prst="rect">
            <a:avLst/>
          </a:prstGeom>
          <a:solidFill>
            <a:schemeClr val="tx1"/>
          </a:solidFill>
        </p:spPr>
        <p:txBody>
          <a:bodyPr wrap="square" rtlCol="0">
            <a:spAutoFit/>
          </a:bodyPr>
          <a:lstStyle/>
          <a:p>
            <a:pPr algn="ctr"/>
            <a:r>
              <a:rPr lang="en-IE" sz="1600" dirty="0" smtClean="0">
                <a:solidFill>
                  <a:schemeClr val="bg1"/>
                </a:solidFill>
              </a:rPr>
              <a:t>If destination graph exists, data will be appended. Will fail if RDF cannot be extracted from source graph (unless silent is specified).</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28118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2133600"/>
            <a:ext cx="70389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CLEAR</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CLEAR</a:t>
            </a:r>
            <a:r>
              <a:rPr lang="en-IE" dirty="0" smtClean="0"/>
              <a:t> all triples from some graph(s)</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smtClean="0"/>
              <a:t>: If clear fails, supress error</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GRAPH</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a:t>
            </a:r>
            <a:r>
              <a:rPr lang="en-IE" dirty="0" smtClean="0"/>
              <a:t>: clear specific named graph</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smtClean="0">
                <a:ea typeface="CMU Typewriter Text" panose="02000609000000000000" pitchFamily="49" charset="0"/>
                <a:cs typeface="CMU Typewriter Text" panose="02000609000000000000" pitchFamily="49" charset="0"/>
              </a:rPr>
              <a:t> clear default graph</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NAMED</a:t>
            </a:r>
            <a:r>
              <a:rPr lang="en-IE" dirty="0" smtClean="0">
                <a:ea typeface="CMU Typewriter Text" panose="02000609000000000000" pitchFamily="49" charset="0"/>
                <a:cs typeface="CMU Typewriter Text" panose="02000609000000000000" pitchFamily="49" charset="0"/>
              </a:rPr>
              <a:t>: clear all named graphs</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ALL</a:t>
            </a:r>
            <a:r>
              <a:rPr lang="en-IE" dirty="0" smtClean="0">
                <a:ea typeface="CMU Typewriter Text" panose="02000609000000000000" pitchFamily="49" charset="0"/>
                <a:cs typeface="CMU Typewriter Text" panose="02000609000000000000" pitchFamily="49" charset="0"/>
              </a:rPr>
              <a:t>: clear all graphs</a:t>
            </a:r>
          </a:p>
          <a:p>
            <a:endParaRPr lang="en-IE" dirty="0" smtClean="0"/>
          </a:p>
        </p:txBody>
      </p:sp>
      <p:sp>
        <p:nvSpPr>
          <p:cNvPr id="6" name="TextBox 5"/>
          <p:cNvSpPr txBox="1"/>
          <p:nvPr/>
        </p:nvSpPr>
        <p:spPr>
          <a:xfrm>
            <a:off x="5393212" y="5650173"/>
            <a:ext cx="3382887" cy="830997"/>
          </a:xfrm>
          <a:prstGeom prst="rect">
            <a:avLst/>
          </a:prstGeom>
          <a:solidFill>
            <a:schemeClr val="tx1"/>
          </a:solidFill>
        </p:spPr>
        <p:txBody>
          <a:bodyPr wrap="square" rtlCol="0">
            <a:spAutoFit/>
          </a:bodyPr>
          <a:lstStyle/>
          <a:p>
            <a:pPr algn="ctr"/>
            <a:r>
              <a:rPr lang="en-IE" sz="1600" dirty="0" smtClean="0">
                <a:solidFill>
                  <a:schemeClr val="bg1"/>
                </a:solidFill>
              </a:rPr>
              <a:t>Will fail if graph does not exists (unless silent is specified, in which case nothing happens).</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220771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CREATE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CREATE</a:t>
            </a:r>
            <a:r>
              <a:rPr lang="en-IE" dirty="0" smtClean="0"/>
              <a:t> a new blank named graph</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smtClean="0"/>
              <a:t>: If create fails, supress error</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GRAPH</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a:t>
            </a:r>
            <a:r>
              <a:rPr lang="en-IE" dirty="0" smtClean="0"/>
              <a:t>: name of graph to create</a:t>
            </a:r>
          </a:p>
          <a:p>
            <a:pPr marL="0" indent="0">
              <a:buNone/>
            </a:pPr>
            <a:endParaRPr lang="en-IE" dirty="0" smtClean="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080" y="2057400"/>
            <a:ext cx="3971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3212" y="5650173"/>
            <a:ext cx="3382887" cy="830997"/>
          </a:xfrm>
          <a:prstGeom prst="rect">
            <a:avLst/>
          </a:prstGeom>
          <a:solidFill>
            <a:schemeClr val="tx1"/>
          </a:solidFill>
        </p:spPr>
        <p:txBody>
          <a:bodyPr wrap="square" rtlCol="0">
            <a:spAutoFit/>
          </a:bodyPr>
          <a:lstStyle/>
          <a:p>
            <a:pPr algn="ctr"/>
            <a:r>
              <a:rPr lang="en-IE" sz="1600" dirty="0" smtClean="0">
                <a:solidFill>
                  <a:schemeClr val="bg1"/>
                </a:solidFill>
              </a:rPr>
              <a:t>Will fail if graph already exists (unless silent is specified). Existing graphs cannot be affected.</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307398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712" y="2057400"/>
            <a:ext cx="69627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DROP</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DROP</a:t>
            </a:r>
            <a:r>
              <a:rPr lang="en-IE" dirty="0" smtClean="0"/>
              <a:t> (remove) some graph(s)</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smtClean="0"/>
              <a:t>: If drop fails, supress error</a:t>
            </a:r>
          </a:p>
          <a:p>
            <a:pPr lvl="1"/>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GRAPH</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 </a:t>
            </a:r>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a:t>
            </a:r>
            <a:r>
              <a:rPr lang="en-IE" dirty="0" smtClean="0"/>
              <a:t>: name of graph to drop</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drop </a:t>
            </a:r>
            <a:r>
              <a:rPr lang="en-IE" dirty="0">
                <a:ea typeface="CMU Typewriter Text" panose="02000609000000000000" pitchFamily="49" charset="0"/>
                <a:cs typeface="CMU Typewriter Text" panose="02000609000000000000" pitchFamily="49" charset="0"/>
              </a:rPr>
              <a:t>default graph</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NAMED</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drop all </a:t>
            </a:r>
            <a:r>
              <a:rPr lang="en-IE" dirty="0">
                <a:ea typeface="CMU Typewriter Text" panose="02000609000000000000" pitchFamily="49" charset="0"/>
                <a:cs typeface="CMU Typewriter Text" panose="02000609000000000000" pitchFamily="49" charset="0"/>
              </a:rPr>
              <a:t>named graphs</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ALL</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drop </a:t>
            </a:r>
            <a:r>
              <a:rPr lang="en-IE" dirty="0">
                <a:ea typeface="CMU Typewriter Text" panose="02000609000000000000" pitchFamily="49" charset="0"/>
                <a:cs typeface="CMU Typewriter Text" panose="02000609000000000000" pitchFamily="49" charset="0"/>
              </a:rPr>
              <a:t>all graphs</a:t>
            </a:r>
          </a:p>
          <a:p>
            <a:pPr marL="0" indent="0">
              <a:buNone/>
            </a:pPr>
            <a:endParaRPr lang="en-IE" dirty="0" smtClean="0"/>
          </a:p>
        </p:txBody>
      </p:sp>
      <p:sp>
        <p:nvSpPr>
          <p:cNvPr id="6" name="TextBox 5"/>
          <p:cNvSpPr txBox="1"/>
          <p:nvPr/>
        </p:nvSpPr>
        <p:spPr>
          <a:xfrm>
            <a:off x="5393212" y="5650173"/>
            <a:ext cx="3382887" cy="1077218"/>
          </a:xfrm>
          <a:prstGeom prst="rect">
            <a:avLst/>
          </a:prstGeom>
          <a:solidFill>
            <a:schemeClr val="tx1"/>
          </a:solidFill>
        </p:spPr>
        <p:txBody>
          <a:bodyPr wrap="square" rtlCol="0">
            <a:spAutoFit/>
          </a:bodyPr>
          <a:lstStyle/>
          <a:p>
            <a:pPr algn="ctr"/>
            <a:r>
              <a:rPr lang="en-IE" sz="1600" dirty="0" smtClean="0">
                <a:solidFill>
                  <a:schemeClr val="bg1"/>
                </a:solidFill>
              </a:rPr>
              <a:t>Fails if graph does not exist (unless silent is specified). An engine must have a default graph so actually </a:t>
            </a:r>
            <a:r>
              <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DROP DEFAULT</a:t>
            </a:r>
            <a:r>
              <a:rPr lang="en-IE" sz="1600" dirty="0" smtClean="0">
                <a:solidFill>
                  <a:schemeClr val="bg1"/>
                </a:solidFill>
              </a:rPr>
              <a:t> same as </a:t>
            </a:r>
            <a:r>
              <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CLEAR DEFAULT.</a:t>
            </a:r>
          </a:p>
        </p:txBody>
      </p:sp>
    </p:spTree>
    <p:extLst>
      <p:ext uri="{BB962C8B-B14F-4D97-AF65-F5344CB8AC3E}">
        <p14:creationId xmlns:p14="http://schemas.microsoft.com/office/powerpoint/2010/main" val="31472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COPY</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COPY</a:t>
            </a:r>
            <a:r>
              <a:rPr lang="en-IE" dirty="0" smtClean="0"/>
              <a:t> one graph to another</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a:t>: If </a:t>
            </a:r>
            <a:r>
              <a:rPr lang="en-IE" dirty="0" smtClean="0"/>
              <a:t>copy fails</a:t>
            </a:r>
            <a:r>
              <a:rPr lang="en-IE" dirty="0"/>
              <a:t>, supress </a:t>
            </a:r>
            <a:r>
              <a:rPr lang="en-IE" dirty="0" smtClean="0"/>
              <a:t>error</a:t>
            </a:r>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IRIref_from</a:t>
            </a:r>
            <a:r>
              <a:rPr lang="en-IE" dirty="0" smtClean="0"/>
              <a:t>: name of graph to copy from</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smtClean="0"/>
              <a:t>: </a:t>
            </a:r>
            <a:r>
              <a:rPr lang="en-IE" dirty="0"/>
              <a:t>name of graph to copy </a:t>
            </a:r>
            <a:r>
              <a:rPr lang="en-IE" dirty="0" smtClean="0"/>
              <a:t>to</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copy from/to default graph</a:t>
            </a:r>
            <a:endParaRPr lang="en-IE" dirty="0" smtClean="0"/>
          </a:p>
        </p:txBody>
      </p:sp>
      <p:sp>
        <p:nvSpPr>
          <p:cNvPr id="6" name="TextBox 5"/>
          <p:cNvSpPr txBox="1"/>
          <p:nvPr/>
        </p:nvSpPr>
        <p:spPr>
          <a:xfrm>
            <a:off x="5393212" y="5650173"/>
            <a:ext cx="3382887" cy="1077218"/>
          </a:xfrm>
          <a:prstGeom prst="rect">
            <a:avLst/>
          </a:prstGeom>
          <a:solidFill>
            <a:schemeClr val="tx1"/>
          </a:solidFill>
        </p:spPr>
        <p:txBody>
          <a:bodyPr wrap="square" rtlCol="0">
            <a:spAutoFit/>
          </a:bodyPr>
          <a:lstStyle/>
          <a:p>
            <a:pPr algn="ctr"/>
            <a:r>
              <a:rPr lang="en-IE" sz="1600" dirty="0" smtClean="0">
                <a:solidFill>
                  <a:schemeClr val="bg1"/>
                </a:solidFill>
              </a:rPr>
              <a:t>May fail if source graph does not exist (unless silent is specified). Destination graph will be created or cleared before the copy is done.</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82757"/>
            <a:ext cx="8699899" cy="34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41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105607"/>
            <a:ext cx="8541652" cy="3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MOVE</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MOVE</a:t>
            </a:r>
            <a:r>
              <a:rPr lang="en-IE" dirty="0" smtClean="0"/>
              <a:t> one graph to another</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a:t>: If </a:t>
            </a:r>
            <a:r>
              <a:rPr lang="en-IE" dirty="0" smtClean="0"/>
              <a:t>move fails</a:t>
            </a:r>
            <a:r>
              <a:rPr lang="en-IE" dirty="0"/>
              <a:t>, supress </a:t>
            </a:r>
            <a:r>
              <a:rPr lang="en-IE" dirty="0" smtClean="0"/>
              <a:t>error</a:t>
            </a:r>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IRIref_from</a:t>
            </a:r>
            <a:r>
              <a:rPr lang="en-IE" dirty="0" smtClean="0"/>
              <a:t>: name of graph to move</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smtClean="0"/>
              <a:t>: </a:t>
            </a:r>
            <a:r>
              <a:rPr lang="en-IE" dirty="0"/>
              <a:t>name of graph to </a:t>
            </a:r>
            <a:r>
              <a:rPr lang="en-IE" dirty="0" smtClean="0"/>
              <a:t>move to</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move from/to default graph</a:t>
            </a:r>
            <a:endParaRPr lang="en-IE" dirty="0" smtClean="0"/>
          </a:p>
        </p:txBody>
      </p:sp>
      <p:sp>
        <p:nvSpPr>
          <p:cNvPr id="7" name="TextBox 6"/>
          <p:cNvSpPr txBox="1"/>
          <p:nvPr/>
        </p:nvSpPr>
        <p:spPr>
          <a:xfrm>
            <a:off x="5393212" y="5334000"/>
            <a:ext cx="3382887" cy="1323439"/>
          </a:xfrm>
          <a:prstGeom prst="rect">
            <a:avLst/>
          </a:prstGeom>
          <a:solidFill>
            <a:schemeClr val="tx1"/>
          </a:solidFill>
        </p:spPr>
        <p:txBody>
          <a:bodyPr wrap="square" rtlCol="0">
            <a:spAutoFit/>
          </a:bodyPr>
          <a:lstStyle/>
          <a:p>
            <a:pPr algn="ctr"/>
            <a:r>
              <a:rPr lang="en-IE" sz="1600" dirty="0" smtClean="0">
                <a:solidFill>
                  <a:schemeClr val="bg1"/>
                </a:solidFill>
              </a:rPr>
              <a:t>May fail if source graph does not exist (unless silent is specified). Destination graph will be created or cleared before the copy is done. Source graph dropped after the move.</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121096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85" y="2095049"/>
            <a:ext cx="8453437" cy="34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smtClean="0"/>
              <a:t>Managing named graphs: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ADD</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3" name="Content Placeholder 2"/>
          <p:cNvSpPr>
            <a:spLocks noGrp="1"/>
          </p:cNvSpPr>
          <p:nvPr>
            <p:ph idx="1"/>
          </p:nvPr>
        </p:nvSpPr>
        <p:spPr/>
        <p:txBody>
          <a:bodyPr>
            <a:normAutofit/>
          </a:bodyPr>
          <a:lstStyle/>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ADD</a:t>
            </a:r>
            <a:r>
              <a:rPr lang="en-IE" dirty="0" smtClean="0"/>
              <a:t> data from one graph to another</a:t>
            </a:r>
            <a:endParaRPr lang="en-IE" dirty="0"/>
          </a:p>
          <a:p>
            <a:endParaRPr lang="en-IE" dirty="0" smtClean="0"/>
          </a:p>
          <a:p>
            <a:pPr lvl="1"/>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SILENT</a:t>
            </a:r>
            <a:r>
              <a:rPr lang="en-IE" dirty="0"/>
              <a:t>: If </a:t>
            </a:r>
            <a:r>
              <a:rPr lang="en-IE" dirty="0" smtClean="0"/>
              <a:t>move fails</a:t>
            </a:r>
            <a:r>
              <a:rPr lang="en-IE" dirty="0"/>
              <a:t>, supress </a:t>
            </a:r>
            <a:r>
              <a:rPr lang="en-IE" dirty="0" smtClean="0"/>
              <a:t>error</a:t>
            </a:r>
            <a:endPar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endParaRP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IRIref_from</a:t>
            </a:r>
            <a:r>
              <a:rPr lang="en-IE" dirty="0" smtClean="0"/>
              <a:t>: name of graph to move</a:t>
            </a:r>
          </a:p>
          <a:p>
            <a:pPr lvl="1"/>
            <a:r>
              <a:rPr lang="en-IE" dirty="0" err="1"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IRIref_to</a:t>
            </a:r>
            <a:r>
              <a:rPr lang="en-IE" dirty="0" smtClean="0"/>
              <a:t>: </a:t>
            </a:r>
            <a:r>
              <a:rPr lang="en-IE" dirty="0"/>
              <a:t>name of graph to </a:t>
            </a:r>
            <a:r>
              <a:rPr lang="en-IE" dirty="0" smtClean="0"/>
              <a:t>move to</a:t>
            </a:r>
          </a:p>
          <a:p>
            <a:pPr lvl="1"/>
            <a:r>
              <a:rPr lang="en-IE" dirty="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DEFAULT</a:t>
            </a:r>
            <a:r>
              <a:rPr lang="en-IE" dirty="0">
                <a:latin typeface="CMU Typewriter Text" panose="02000609000000000000" pitchFamily="49" charset="0"/>
                <a:ea typeface="CMU Typewriter Text" panose="02000609000000000000" pitchFamily="49" charset="0"/>
                <a:cs typeface="CMU Typewriter Text" panose="02000609000000000000" pitchFamily="49" charset="0"/>
              </a:rPr>
              <a:t>:</a:t>
            </a:r>
            <a:r>
              <a:rPr lang="en-IE" dirty="0">
                <a:ea typeface="CMU Typewriter Text" panose="02000609000000000000" pitchFamily="49" charset="0"/>
                <a:cs typeface="CMU Typewriter Text" panose="02000609000000000000" pitchFamily="49" charset="0"/>
              </a:rPr>
              <a:t> </a:t>
            </a:r>
            <a:r>
              <a:rPr lang="en-IE" dirty="0" smtClean="0">
                <a:ea typeface="CMU Typewriter Text" panose="02000609000000000000" pitchFamily="49" charset="0"/>
                <a:cs typeface="CMU Typewriter Text" panose="02000609000000000000" pitchFamily="49" charset="0"/>
              </a:rPr>
              <a:t>move from/to default graph</a:t>
            </a:r>
            <a:endParaRPr lang="en-IE" dirty="0" smtClean="0"/>
          </a:p>
        </p:txBody>
      </p:sp>
      <p:sp>
        <p:nvSpPr>
          <p:cNvPr id="7" name="TextBox 6"/>
          <p:cNvSpPr txBox="1"/>
          <p:nvPr/>
        </p:nvSpPr>
        <p:spPr>
          <a:xfrm>
            <a:off x="5393212" y="5334000"/>
            <a:ext cx="3382887" cy="1323439"/>
          </a:xfrm>
          <a:prstGeom prst="rect">
            <a:avLst/>
          </a:prstGeom>
          <a:solidFill>
            <a:schemeClr val="tx1"/>
          </a:solidFill>
        </p:spPr>
        <p:txBody>
          <a:bodyPr wrap="square" rtlCol="0">
            <a:spAutoFit/>
          </a:bodyPr>
          <a:lstStyle/>
          <a:p>
            <a:pPr algn="ctr"/>
            <a:r>
              <a:rPr lang="en-IE" sz="1600" dirty="0" smtClean="0">
                <a:solidFill>
                  <a:schemeClr val="bg1"/>
                </a:solidFill>
              </a:rPr>
              <a:t>May fail if source graph does not exist (unless silent is specified). Destination graph will be created  if it does not exist (it will not be cleared if it does). Source graph unaffected. </a:t>
            </a:r>
            <a:endParaRPr lang="en-IE" sz="1600"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11096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FEATURE:</a:t>
            </a:r>
            <a:br>
              <a:rPr lang="en-IE" dirty="0" smtClean="0"/>
            </a:br>
            <a:r>
              <a:rPr lang="en-IE" dirty="0" smtClean="0"/>
              <a:t>SPARQL 1.1 ENTAILMENT REGIMES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40930743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What’s new in SPARQL 1.1?</a:t>
            </a:r>
            <a:endParaRPr lang="en-IE" dirty="0"/>
          </a:p>
        </p:txBody>
      </p:sp>
      <p:sp>
        <p:nvSpPr>
          <p:cNvPr id="3" name="Content Placeholder 2"/>
          <p:cNvSpPr>
            <a:spLocks noGrp="1"/>
          </p:cNvSpPr>
          <p:nvPr>
            <p:ph idx="1"/>
          </p:nvPr>
        </p:nvSpPr>
        <p:spPr/>
        <p:txBody>
          <a:bodyPr/>
          <a:lstStyle/>
          <a:p>
            <a:r>
              <a:rPr lang="en-IE" b="1" dirty="0" smtClean="0"/>
              <a:t>New query features</a:t>
            </a:r>
          </a:p>
          <a:p>
            <a:r>
              <a:rPr lang="en-IE" b="1" dirty="0"/>
              <a:t>An update </a:t>
            </a:r>
            <a:r>
              <a:rPr lang="en-IE" b="1" dirty="0" smtClean="0"/>
              <a:t>language</a:t>
            </a:r>
          </a:p>
          <a:p>
            <a:r>
              <a:rPr lang="en-IE" dirty="0" smtClean="0">
                <a:solidFill>
                  <a:schemeClr val="bg1">
                    <a:lumMod val="50000"/>
                  </a:schemeClr>
                </a:solidFill>
              </a:rPr>
              <a:t>Support for RDFS/OWL entailment</a:t>
            </a:r>
          </a:p>
          <a:p>
            <a:r>
              <a:rPr lang="en-IE" dirty="0" smtClean="0">
                <a:solidFill>
                  <a:schemeClr val="bg1">
                    <a:lumMod val="50000"/>
                  </a:schemeClr>
                </a:solidFill>
              </a:rPr>
              <a:t>New output formats</a:t>
            </a:r>
            <a:endParaRPr lang="en-IE" dirty="0">
              <a:solidFill>
                <a:schemeClr val="bg1">
                  <a:lumMod val="50000"/>
                </a:schemeClr>
              </a:solidFill>
            </a:endParaRPr>
          </a:p>
        </p:txBody>
      </p:sp>
    </p:spTree>
    <p:extLst>
      <p:ext uri="{BB962C8B-B14F-4D97-AF65-F5344CB8AC3E}">
        <p14:creationId xmlns:p14="http://schemas.microsoft.com/office/powerpoint/2010/main" val="34136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876801" y="5105407"/>
            <a:ext cx="3990975" cy="895350"/>
          </a:xfrm>
          <a:prstGeom prst="rect">
            <a:avLst/>
          </a:prstGeom>
        </p:spPr>
      </p:pic>
      <p:sp>
        <p:nvSpPr>
          <p:cNvPr id="21" name="Rectangle 20"/>
          <p:cNvSpPr/>
          <p:nvPr/>
        </p:nvSpPr>
        <p:spPr>
          <a:xfrm>
            <a:off x="4876800" y="5119299"/>
            <a:ext cx="3990975" cy="881457"/>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CONSTRUCT</a:t>
            </a:r>
            <a:endParaRPr lang="en-IE" dirty="0">
              <a:latin typeface="CMU Typewriter Text" panose="02000609000000000000" pitchFamily="49" charset="0"/>
              <a:ea typeface="CMU Typewriter Text" panose="02000609000000000000" pitchFamily="49" charset="0"/>
              <a:cs typeface="CMU Typewriter Text" panose="02000609000000000000" pitchFamily="49" charset="0"/>
            </a:endParaRPr>
          </a:p>
        </p:txBody>
      </p:sp>
      <p:sp>
        <p:nvSpPr>
          <p:cNvPr id="14" name="Content Placeholder 3"/>
          <p:cNvSpPr>
            <a:spLocks noGrp="1"/>
          </p:cNvSpPr>
          <p:nvPr>
            <p:ph idx="1"/>
          </p:nvPr>
        </p:nvSpPr>
        <p:spPr>
          <a:xfrm>
            <a:off x="304800" y="4408223"/>
            <a:ext cx="1371600" cy="609600"/>
          </a:xfrm>
        </p:spPr>
        <p:txBody>
          <a:bodyPr/>
          <a:lstStyle/>
          <a:p>
            <a:pPr marL="0" indent="0" algn="ctr">
              <a:buNone/>
            </a:pPr>
            <a:r>
              <a:rPr lang="en-IE" dirty="0" smtClean="0">
                <a:solidFill>
                  <a:schemeClr val="bg1">
                    <a:lumMod val="50000"/>
                  </a:schemeClr>
                </a:solidFill>
              </a:rPr>
              <a:t>Query:</a:t>
            </a:r>
            <a:endParaRPr lang="en-IE" dirty="0"/>
          </a:p>
        </p:txBody>
      </p:sp>
      <p:sp>
        <p:nvSpPr>
          <p:cNvPr id="5" name="Freeform 4"/>
          <p:cNvSpPr/>
          <p:nvPr/>
        </p:nvSpPr>
        <p:spPr>
          <a:xfrm>
            <a:off x="3924300" y="17780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p:nvSpPr>
        <p:spPr>
          <a:xfrm>
            <a:off x="3924300" y="1800225"/>
            <a:ext cx="4124893" cy="1971675"/>
          </a:xfrm>
          <a:custGeom>
            <a:avLst/>
            <a:gdLst>
              <a:gd name="connsiteX0" fmla="*/ 1228725 w 4124893"/>
              <a:gd name="connsiteY0" fmla="*/ 76200 h 1971675"/>
              <a:gd name="connsiteX1" fmla="*/ 1228725 w 4124893"/>
              <a:gd name="connsiteY1" fmla="*/ 76200 h 1971675"/>
              <a:gd name="connsiteX2" fmla="*/ 1123950 w 4124893"/>
              <a:gd name="connsiteY2" fmla="*/ 66675 h 1971675"/>
              <a:gd name="connsiteX3" fmla="*/ 1009650 w 4124893"/>
              <a:gd name="connsiteY3" fmla="*/ 47625 h 1971675"/>
              <a:gd name="connsiteX4" fmla="*/ 895350 w 4124893"/>
              <a:gd name="connsiteY4" fmla="*/ 28575 h 1971675"/>
              <a:gd name="connsiteX5" fmla="*/ 838200 w 4124893"/>
              <a:gd name="connsiteY5" fmla="*/ 19050 h 1971675"/>
              <a:gd name="connsiteX6" fmla="*/ 762000 w 4124893"/>
              <a:gd name="connsiteY6" fmla="*/ 9525 h 1971675"/>
              <a:gd name="connsiteX7" fmla="*/ 723900 w 4124893"/>
              <a:gd name="connsiteY7" fmla="*/ 0 h 1971675"/>
              <a:gd name="connsiteX8" fmla="*/ 485775 w 4124893"/>
              <a:gd name="connsiteY8" fmla="*/ 9525 h 1971675"/>
              <a:gd name="connsiteX9" fmla="*/ 419100 w 4124893"/>
              <a:gd name="connsiteY9" fmla="*/ 19050 h 1971675"/>
              <a:gd name="connsiteX10" fmla="*/ 390525 w 4124893"/>
              <a:gd name="connsiteY10" fmla="*/ 28575 h 1971675"/>
              <a:gd name="connsiteX11" fmla="*/ 180975 w 4124893"/>
              <a:gd name="connsiteY11" fmla="*/ 38100 h 1971675"/>
              <a:gd name="connsiteX12" fmla="*/ 76200 w 4124893"/>
              <a:gd name="connsiteY12" fmla="*/ 66675 h 1971675"/>
              <a:gd name="connsiteX13" fmla="*/ 47625 w 4124893"/>
              <a:gd name="connsiteY13" fmla="*/ 95250 h 1971675"/>
              <a:gd name="connsiteX14" fmla="*/ 19050 w 4124893"/>
              <a:gd name="connsiteY14" fmla="*/ 104775 h 1971675"/>
              <a:gd name="connsiteX15" fmla="*/ 0 w 4124893"/>
              <a:gd name="connsiteY15" fmla="*/ 161925 h 1971675"/>
              <a:gd name="connsiteX16" fmla="*/ 9525 w 4124893"/>
              <a:gd name="connsiteY16" fmla="*/ 257175 h 1971675"/>
              <a:gd name="connsiteX17" fmla="*/ 38100 w 4124893"/>
              <a:gd name="connsiteY17" fmla="*/ 314325 h 1971675"/>
              <a:gd name="connsiteX18" fmla="*/ 57150 w 4124893"/>
              <a:gd name="connsiteY18" fmla="*/ 352425 h 1971675"/>
              <a:gd name="connsiteX19" fmla="*/ 114300 w 4124893"/>
              <a:gd name="connsiteY19" fmla="*/ 400050 h 1971675"/>
              <a:gd name="connsiteX20" fmla="*/ 152400 w 4124893"/>
              <a:gd name="connsiteY20" fmla="*/ 409575 h 1971675"/>
              <a:gd name="connsiteX21" fmla="*/ 200025 w 4124893"/>
              <a:gd name="connsiteY21" fmla="*/ 438150 h 1971675"/>
              <a:gd name="connsiteX22" fmla="*/ 238125 w 4124893"/>
              <a:gd name="connsiteY22" fmla="*/ 447675 h 1971675"/>
              <a:gd name="connsiteX23" fmla="*/ 323850 w 4124893"/>
              <a:gd name="connsiteY23" fmla="*/ 466725 h 1971675"/>
              <a:gd name="connsiteX24" fmla="*/ 619125 w 4124893"/>
              <a:gd name="connsiteY24" fmla="*/ 485775 h 1971675"/>
              <a:gd name="connsiteX25" fmla="*/ 781050 w 4124893"/>
              <a:gd name="connsiteY25" fmla="*/ 504825 h 1971675"/>
              <a:gd name="connsiteX26" fmla="*/ 847725 w 4124893"/>
              <a:gd name="connsiteY26" fmla="*/ 514350 h 1971675"/>
              <a:gd name="connsiteX27" fmla="*/ 952500 w 4124893"/>
              <a:gd name="connsiteY27" fmla="*/ 523875 h 1971675"/>
              <a:gd name="connsiteX28" fmla="*/ 1009650 w 4124893"/>
              <a:gd name="connsiteY28" fmla="*/ 533400 h 1971675"/>
              <a:gd name="connsiteX29" fmla="*/ 1257300 w 4124893"/>
              <a:gd name="connsiteY29" fmla="*/ 542925 h 1971675"/>
              <a:gd name="connsiteX30" fmla="*/ 1400175 w 4124893"/>
              <a:gd name="connsiteY30" fmla="*/ 657225 h 1971675"/>
              <a:gd name="connsiteX31" fmla="*/ 1419225 w 4124893"/>
              <a:gd name="connsiteY31" fmla="*/ 685800 h 1971675"/>
              <a:gd name="connsiteX32" fmla="*/ 1476375 w 4124893"/>
              <a:gd name="connsiteY32" fmla="*/ 752475 h 1971675"/>
              <a:gd name="connsiteX33" fmla="*/ 1495425 w 4124893"/>
              <a:gd name="connsiteY33" fmla="*/ 781050 h 1971675"/>
              <a:gd name="connsiteX34" fmla="*/ 1524000 w 4124893"/>
              <a:gd name="connsiteY34" fmla="*/ 790575 h 1971675"/>
              <a:gd name="connsiteX35" fmla="*/ 1552575 w 4124893"/>
              <a:gd name="connsiteY35" fmla="*/ 809625 h 1971675"/>
              <a:gd name="connsiteX36" fmla="*/ 1609725 w 4124893"/>
              <a:gd name="connsiteY36" fmla="*/ 838200 h 1971675"/>
              <a:gd name="connsiteX37" fmla="*/ 1695450 w 4124893"/>
              <a:gd name="connsiteY37" fmla="*/ 914400 h 1971675"/>
              <a:gd name="connsiteX38" fmla="*/ 1724025 w 4124893"/>
              <a:gd name="connsiteY38" fmla="*/ 952500 h 1971675"/>
              <a:gd name="connsiteX39" fmla="*/ 1752600 w 4124893"/>
              <a:gd name="connsiteY39" fmla="*/ 971550 h 1971675"/>
              <a:gd name="connsiteX40" fmla="*/ 1838325 w 4124893"/>
              <a:gd name="connsiteY40" fmla="*/ 1028700 h 1971675"/>
              <a:gd name="connsiteX41" fmla="*/ 1895475 w 4124893"/>
              <a:gd name="connsiteY41" fmla="*/ 1066800 h 1971675"/>
              <a:gd name="connsiteX42" fmla="*/ 1962150 w 4124893"/>
              <a:gd name="connsiteY42" fmla="*/ 1095375 h 1971675"/>
              <a:gd name="connsiteX43" fmla="*/ 2076450 w 4124893"/>
              <a:gd name="connsiteY43" fmla="*/ 1152525 h 1971675"/>
              <a:gd name="connsiteX44" fmla="*/ 2114550 w 4124893"/>
              <a:gd name="connsiteY44" fmla="*/ 1190625 h 1971675"/>
              <a:gd name="connsiteX45" fmla="*/ 2162175 w 4124893"/>
              <a:gd name="connsiteY45" fmla="*/ 1209675 h 1971675"/>
              <a:gd name="connsiteX46" fmla="*/ 2257425 w 4124893"/>
              <a:gd name="connsiteY46" fmla="*/ 1276350 h 1971675"/>
              <a:gd name="connsiteX47" fmla="*/ 2305050 w 4124893"/>
              <a:gd name="connsiteY47" fmla="*/ 1304925 h 1971675"/>
              <a:gd name="connsiteX48" fmla="*/ 2343150 w 4124893"/>
              <a:gd name="connsiteY48" fmla="*/ 1343025 h 1971675"/>
              <a:gd name="connsiteX49" fmla="*/ 2400300 w 4124893"/>
              <a:gd name="connsiteY49" fmla="*/ 1381125 h 1971675"/>
              <a:gd name="connsiteX50" fmla="*/ 2457450 w 4124893"/>
              <a:gd name="connsiteY50" fmla="*/ 1438275 h 1971675"/>
              <a:gd name="connsiteX51" fmla="*/ 2486025 w 4124893"/>
              <a:gd name="connsiteY51" fmla="*/ 1466850 h 1971675"/>
              <a:gd name="connsiteX52" fmla="*/ 2505075 w 4124893"/>
              <a:gd name="connsiteY52" fmla="*/ 1504950 h 1971675"/>
              <a:gd name="connsiteX53" fmla="*/ 2524125 w 4124893"/>
              <a:gd name="connsiteY53" fmla="*/ 1533525 h 1971675"/>
              <a:gd name="connsiteX54" fmla="*/ 2543175 w 4124893"/>
              <a:gd name="connsiteY54" fmla="*/ 1581150 h 1971675"/>
              <a:gd name="connsiteX55" fmla="*/ 2571750 w 4124893"/>
              <a:gd name="connsiteY55" fmla="*/ 1619250 h 1971675"/>
              <a:gd name="connsiteX56" fmla="*/ 2590800 w 4124893"/>
              <a:gd name="connsiteY56" fmla="*/ 1657350 h 1971675"/>
              <a:gd name="connsiteX57" fmla="*/ 2638425 w 4124893"/>
              <a:gd name="connsiteY57" fmla="*/ 1724025 h 1971675"/>
              <a:gd name="connsiteX58" fmla="*/ 2676525 w 4124893"/>
              <a:gd name="connsiteY58" fmla="*/ 1809750 h 1971675"/>
              <a:gd name="connsiteX59" fmla="*/ 2714625 w 4124893"/>
              <a:gd name="connsiteY59" fmla="*/ 1866900 h 1971675"/>
              <a:gd name="connsiteX60" fmla="*/ 2733675 w 4124893"/>
              <a:gd name="connsiteY60" fmla="*/ 1895475 h 1971675"/>
              <a:gd name="connsiteX61" fmla="*/ 2790825 w 4124893"/>
              <a:gd name="connsiteY61" fmla="*/ 1905000 h 1971675"/>
              <a:gd name="connsiteX62" fmla="*/ 2828925 w 4124893"/>
              <a:gd name="connsiteY62" fmla="*/ 1914525 h 1971675"/>
              <a:gd name="connsiteX63" fmla="*/ 2867025 w 4124893"/>
              <a:gd name="connsiteY63" fmla="*/ 1933575 h 1971675"/>
              <a:gd name="connsiteX64" fmla="*/ 2962275 w 4124893"/>
              <a:gd name="connsiteY64" fmla="*/ 1952625 h 1971675"/>
              <a:gd name="connsiteX65" fmla="*/ 3048000 w 4124893"/>
              <a:gd name="connsiteY65" fmla="*/ 1971675 h 1971675"/>
              <a:gd name="connsiteX66" fmla="*/ 3895725 w 4124893"/>
              <a:gd name="connsiteY66" fmla="*/ 1952625 h 1971675"/>
              <a:gd name="connsiteX67" fmla="*/ 3943350 w 4124893"/>
              <a:gd name="connsiteY67" fmla="*/ 1943100 h 1971675"/>
              <a:gd name="connsiteX68" fmla="*/ 4000500 w 4124893"/>
              <a:gd name="connsiteY68" fmla="*/ 1933575 h 1971675"/>
              <a:gd name="connsiteX69" fmla="*/ 4019550 w 4124893"/>
              <a:gd name="connsiteY69" fmla="*/ 1905000 h 1971675"/>
              <a:gd name="connsiteX70" fmla="*/ 4029075 w 4124893"/>
              <a:gd name="connsiteY70" fmla="*/ 1876425 h 1971675"/>
              <a:gd name="connsiteX71" fmla="*/ 4086225 w 4124893"/>
              <a:gd name="connsiteY71" fmla="*/ 1809750 h 1971675"/>
              <a:gd name="connsiteX72" fmla="*/ 4105275 w 4124893"/>
              <a:gd name="connsiteY72" fmla="*/ 1752600 h 1971675"/>
              <a:gd name="connsiteX73" fmla="*/ 4114800 w 4124893"/>
              <a:gd name="connsiteY73" fmla="*/ 1724025 h 1971675"/>
              <a:gd name="connsiteX74" fmla="*/ 4124325 w 4124893"/>
              <a:gd name="connsiteY74" fmla="*/ 1685925 h 1971675"/>
              <a:gd name="connsiteX75" fmla="*/ 4114800 w 4124893"/>
              <a:gd name="connsiteY75" fmla="*/ 1514475 h 1971675"/>
              <a:gd name="connsiteX76" fmla="*/ 4029075 w 4124893"/>
              <a:gd name="connsiteY76" fmla="*/ 1466850 h 1971675"/>
              <a:gd name="connsiteX77" fmla="*/ 3990975 w 4124893"/>
              <a:gd name="connsiteY77" fmla="*/ 1457325 h 1971675"/>
              <a:gd name="connsiteX78" fmla="*/ 3409950 w 4124893"/>
              <a:gd name="connsiteY78" fmla="*/ 1447800 h 1971675"/>
              <a:gd name="connsiteX79" fmla="*/ 3305175 w 4124893"/>
              <a:gd name="connsiteY79" fmla="*/ 1419225 h 1971675"/>
              <a:gd name="connsiteX80" fmla="*/ 3276600 w 4124893"/>
              <a:gd name="connsiteY80" fmla="*/ 1409700 h 1971675"/>
              <a:gd name="connsiteX81" fmla="*/ 3248025 w 4124893"/>
              <a:gd name="connsiteY81" fmla="*/ 1400175 h 1971675"/>
              <a:gd name="connsiteX82" fmla="*/ 3190875 w 4124893"/>
              <a:gd name="connsiteY82" fmla="*/ 1371600 h 1971675"/>
              <a:gd name="connsiteX83" fmla="*/ 3162300 w 4124893"/>
              <a:gd name="connsiteY83" fmla="*/ 1352550 h 1971675"/>
              <a:gd name="connsiteX84" fmla="*/ 3105150 w 4124893"/>
              <a:gd name="connsiteY84" fmla="*/ 1333500 h 1971675"/>
              <a:gd name="connsiteX85" fmla="*/ 3076575 w 4124893"/>
              <a:gd name="connsiteY85" fmla="*/ 1323975 h 1971675"/>
              <a:gd name="connsiteX86" fmla="*/ 3019425 w 4124893"/>
              <a:gd name="connsiteY86" fmla="*/ 1285875 h 1971675"/>
              <a:gd name="connsiteX87" fmla="*/ 2990850 w 4124893"/>
              <a:gd name="connsiteY87" fmla="*/ 1266825 h 1971675"/>
              <a:gd name="connsiteX88" fmla="*/ 2914650 w 4124893"/>
              <a:gd name="connsiteY88" fmla="*/ 1200150 h 1971675"/>
              <a:gd name="connsiteX89" fmla="*/ 2886075 w 4124893"/>
              <a:gd name="connsiteY89" fmla="*/ 1181100 h 1971675"/>
              <a:gd name="connsiteX90" fmla="*/ 2867025 w 4124893"/>
              <a:gd name="connsiteY90" fmla="*/ 1152525 h 1971675"/>
              <a:gd name="connsiteX91" fmla="*/ 2857500 w 4124893"/>
              <a:gd name="connsiteY91" fmla="*/ 1123950 h 1971675"/>
              <a:gd name="connsiteX92" fmla="*/ 2819400 w 4124893"/>
              <a:gd name="connsiteY92" fmla="*/ 1066800 h 1971675"/>
              <a:gd name="connsiteX93" fmla="*/ 2781300 w 4124893"/>
              <a:gd name="connsiteY93" fmla="*/ 1009650 h 1971675"/>
              <a:gd name="connsiteX94" fmla="*/ 2762250 w 4124893"/>
              <a:gd name="connsiteY94" fmla="*/ 971550 h 1971675"/>
              <a:gd name="connsiteX95" fmla="*/ 2705100 w 4124893"/>
              <a:gd name="connsiteY95" fmla="*/ 923925 h 1971675"/>
              <a:gd name="connsiteX96" fmla="*/ 2676525 w 4124893"/>
              <a:gd name="connsiteY96" fmla="*/ 914400 h 1971675"/>
              <a:gd name="connsiteX97" fmla="*/ 2647950 w 4124893"/>
              <a:gd name="connsiteY97" fmla="*/ 885825 h 1971675"/>
              <a:gd name="connsiteX98" fmla="*/ 2590800 w 4124893"/>
              <a:gd name="connsiteY98" fmla="*/ 847725 h 1971675"/>
              <a:gd name="connsiteX99" fmla="*/ 2562225 w 4124893"/>
              <a:gd name="connsiteY99" fmla="*/ 819150 h 1971675"/>
              <a:gd name="connsiteX100" fmla="*/ 2524125 w 4124893"/>
              <a:gd name="connsiteY100" fmla="*/ 800100 h 1971675"/>
              <a:gd name="connsiteX101" fmla="*/ 2495550 w 4124893"/>
              <a:gd name="connsiteY101" fmla="*/ 771525 h 1971675"/>
              <a:gd name="connsiteX102" fmla="*/ 2447925 w 4124893"/>
              <a:gd name="connsiteY102" fmla="*/ 752475 h 1971675"/>
              <a:gd name="connsiteX103" fmla="*/ 2390775 w 4124893"/>
              <a:gd name="connsiteY103" fmla="*/ 733425 h 1971675"/>
              <a:gd name="connsiteX104" fmla="*/ 2305050 w 4124893"/>
              <a:gd name="connsiteY104" fmla="*/ 695325 h 1971675"/>
              <a:gd name="connsiteX105" fmla="*/ 2238375 w 4124893"/>
              <a:gd name="connsiteY105" fmla="*/ 666750 h 1971675"/>
              <a:gd name="connsiteX106" fmla="*/ 2152650 w 4124893"/>
              <a:gd name="connsiteY106" fmla="*/ 638175 h 1971675"/>
              <a:gd name="connsiteX107" fmla="*/ 2105025 w 4124893"/>
              <a:gd name="connsiteY107" fmla="*/ 619125 h 1971675"/>
              <a:gd name="connsiteX108" fmla="*/ 2047875 w 4124893"/>
              <a:gd name="connsiteY108" fmla="*/ 600075 h 1971675"/>
              <a:gd name="connsiteX109" fmla="*/ 1943100 w 4124893"/>
              <a:gd name="connsiteY109" fmla="*/ 533400 h 1971675"/>
              <a:gd name="connsiteX110" fmla="*/ 1876425 w 4124893"/>
              <a:gd name="connsiteY110" fmla="*/ 485775 h 1971675"/>
              <a:gd name="connsiteX111" fmla="*/ 1819275 w 4124893"/>
              <a:gd name="connsiteY111" fmla="*/ 466725 h 1971675"/>
              <a:gd name="connsiteX112" fmla="*/ 1733550 w 4124893"/>
              <a:gd name="connsiteY112" fmla="*/ 409575 h 1971675"/>
              <a:gd name="connsiteX113" fmla="*/ 1704975 w 4124893"/>
              <a:gd name="connsiteY113" fmla="*/ 390525 h 1971675"/>
              <a:gd name="connsiteX114" fmla="*/ 1685925 w 4124893"/>
              <a:gd name="connsiteY114" fmla="*/ 361950 h 1971675"/>
              <a:gd name="connsiteX115" fmla="*/ 1628775 w 4124893"/>
              <a:gd name="connsiteY115" fmla="*/ 342900 h 1971675"/>
              <a:gd name="connsiteX116" fmla="*/ 1562100 w 4124893"/>
              <a:gd name="connsiteY116" fmla="*/ 304800 h 1971675"/>
              <a:gd name="connsiteX117" fmla="*/ 1533525 w 4124893"/>
              <a:gd name="connsiteY117" fmla="*/ 295275 h 1971675"/>
              <a:gd name="connsiteX118" fmla="*/ 1447800 w 4124893"/>
              <a:gd name="connsiteY118" fmla="*/ 247650 h 1971675"/>
              <a:gd name="connsiteX119" fmla="*/ 1419225 w 4124893"/>
              <a:gd name="connsiteY119" fmla="*/ 219075 h 1971675"/>
              <a:gd name="connsiteX120" fmla="*/ 1362075 w 4124893"/>
              <a:gd name="connsiteY120" fmla="*/ 180975 h 1971675"/>
              <a:gd name="connsiteX121" fmla="*/ 1314450 w 4124893"/>
              <a:gd name="connsiteY121" fmla="*/ 133350 h 1971675"/>
              <a:gd name="connsiteX122" fmla="*/ 1266825 w 4124893"/>
              <a:gd name="connsiteY122" fmla="*/ 95250 h 1971675"/>
              <a:gd name="connsiteX123" fmla="*/ 1228725 w 4124893"/>
              <a:gd name="connsiteY123" fmla="*/ 762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24893" h="1971675">
                <a:moveTo>
                  <a:pt x="1228725" y="76200"/>
                </a:moveTo>
                <a:lnTo>
                  <a:pt x="1228725" y="76200"/>
                </a:lnTo>
                <a:cubicBezTo>
                  <a:pt x="1193800" y="73025"/>
                  <a:pt x="1158805" y="70548"/>
                  <a:pt x="1123950" y="66675"/>
                </a:cubicBezTo>
                <a:cubicBezTo>
                  <a:pt x="1046651" y="58086"/>
                  <a:pt x="1075393" y="59227"/>
                  <a:pt x="1009650" y="47625"/>
                </a:cubicBezTo>
                <a:lnTo>
                  <a:pt x="895350" y="28575"/>
                </a:lnTo>
                <a:lnTo>
                  <a:pt x="838200" y="19050"/>
                </a:lnTo>
                <a:cubicBezTo>
                  <a:pt x="812951" y="14842"/>
                  <a:pt x="787249" y="13733"/>
                  <a:pt x="762000" y="9525"/>
                </a:cubicBezTo>
                <a:cubicBezTo>
                  <a:pt x="749087" y="7373"/>
                  <a:pt x="736600" y="3175"/>
                  <a:pt x="723900" y="0"/>
                </a:cubicBezTo>
                <a:cubicBezTo>
                  <a:pt x="644525" y="3175"/>
                  <a:pt x="565059" y="4570"/>
                  <a:pt x="485775" y="9525"/>
                </a:cubicBezTo>
                <a:cubicBezTo>
                  <a:pt x="463368" y="10925"/>
                  <a:pt x="441115" y="14647"/>
                  <a:pt x="419100" y="19050"/>
                </a:cubicBezTo>
                <a:cubicBezTo>
                  <a:pt x="409255" y="21019"/>
                  <a:pt x="400533" y="27774"/>
                  <a:pt x="390525" y="28575"/>
                </a:cubicBezTo>
                <a:cubicBezTo>
                  <a:pt x="320826" y="34151"/>
                  <a:pt x="250825" y="34925"/>
                  <a:pt x="180975" y="38100"/>
                </a:cubicBezTo>
                <a:cubicBezTo>
                  <a:pt x="95035" y="59585"/>
                  <a:pt x="129613" y="48871"/>
                  <a:pt x="76200" y="66675"/>
                </a:cubicBezTo>
                <a:cubicBezTo>
                  <a:pt x="66675" y="76200"/>
                  <a:pt x="58833" y="87778"/>
                  <a:pt x="47625" y="95250"/>
                </a:cubicBezTo>
                <a:cubicBezTo>
                  <a:pt x="39271" y="100819"/>
                  <a:pt x="24886" y="96605"/>
                  <a:pt x="19050" y="104775"/>
                </a:cubicBezTo>
                <a:cubicBezTo>
                  <a:pt x="7378" y="121115"/>
                  <a:pt x="0" y="161925"/>
                  <a:pt x="0" y="161925"/>
                </a:cubicBezTo>
                <a:cubicBezTo>
                  <a:pt x="3175" y="193675"/>
                  <a:pt x="4673" y="225638"/>
                  <a:pt x="9525" y="257175"/>
                </a:cubicBezTo>
                <a:cubicBezTo>
                  <a:pt x="14121" y="287047"/>
                  <a:pt x="23228" y="288300"/>
                  <a:pt x="38100" y="314325"/>
                </a:cubicBezTo>
                <a:cubicBezTo>
                  <a:pt x="45145" y="326653"/>
                  <a:pt x="48897" y="340871"/>
                  <a:pt x="57150" y="352425"/>
                </a:cubicBezTo>
                <a:cubicBezTo>
                  <a:pt x="67247" y="366560"/>
                  <a:pt x="97100" y="392678"/>
                  <a:pt x="114300" y="400050"/>
                </a:cubicBezTo>
                <a:cubicBezTo>
                  <a:pt x="126332" y="405207"/>
                  <a:pt x="139700" y="406400"/>
                  <a:pt x="152400" y="409575"/>
                </a:cubicBezTo>
                <a:cubicBezTo>
                  <a:pt x="168275" y="419100"/>
                  <a:pt x="183107" y="430631"/>
                  <a:pt x="200025" y="438150"/>
                </a:cubicBezTo>
                <a:cubicBezTo>
                  <a:pt x="211988" y="443467"/>
                  <a:pt x="225369" y="444731"/>
                  <a:pt x="238125" y="447675"/>
                </a:cubicBezTo>
                <a:cubicBezTo>
                  <a:pt x="266647" y="454257"/>
                  <a:pt x="294936" y="462160"/>
                  <a:pt x="323850" y="466725"/>
                </a:cubicBezTo>
                <a:cubicBezTo>
                  <a:pt x="400643" y="478850"/>
                  <a:pt x="564785" y="483187"/>
                  <a:pt x="619125" y="485775"/>
                </a:cubicBezTo>
                <a:cubicBezTo>
                  <a:pt x="686180" y="493226"/>
                  <a:pt x="715594" y="496098"/>
                  <a:pt x="781050" y="504825"/>
                </a:cubicBezTo>
                <a:cubicBezTo>
                  <a:pt x="803304" y="507792"/>
                  <a:pt x="825412" y="511871"/>
                  <a:pt x="847725" y="514350"/>
                </a:cubicBezTo>
                <a:cubicBezTo>
                  <a:pt x="882580" y="518223"/>
                  <a:pt x="917671" y="519777"/>
                  <a:pt x="952500" y="523875"/>
                </a:cubicBezTo>
                <a:cubicBezTo>
                  <a:pt x="971680" y="526132"/>
                  <a:pt x="990375" y="532195"/>
                  <a:pt x="1009650" y="533400"/>
                </a:cubicBezTo>
                <a:cubicBezTo>
                  <a:pt x="1092100" y="538553"/>
                  <a:pt x="1174750" y="539750"/>
                  <a:pt x="1257300" y="542925"/>
                </a:cubicBezTo>
                <a:cubicBezTo>
                  <a:pt x="1308029" y="576744"/>
                  <a:pt x="1360134" y="610511"/>
                  <a:pt x="1400175" y="657225"/>
                </a:cubicBezTo>
                <a:cubicBezTo>
                  <a:pt x="1407625" y="665917"/>
                  <a:pt x="1411896" y="677006"/>
                  <a:pt x="1419225" y="685800"/>
                </a:cubicBezTo>
                <a:cubicBezTo>
                  <a:pt x="1488457" y="768879"/>
                  <a:pt x="1405032" y="652594"/>
                  <a:pt x="1476375" y="752475"/>
                </a:cubicBezTo>
                <a:cubicBezTo>
                  <a:pt x="1483029" y="761790"/>
                  <a:pt x="1486486" y="773899"/>
                  <a:pt x="1495425" y="781050"/>
                </a:cubicBezTo>
                <a:cubicBezTo>
                  <a:pt x="1503265" y="787322"/>
                  <a:pt x="1514475" y="787400"/>
                  <a:pt x="1524000" y="790575"/>
                </a:cubicBezTo>
                <a:cubicBezTo>
                  <a:pt x="1533525" y="796925"/>
                  <a:pt x="1542336" y="804505"/>
                  <a:pt x="1552575" y="809625"/>
                </a:cubicBezTo>
                <a:cubicBezTo>
                  <a:pt x="1590403" y="828539"/>
                  <a:pt x="1574628" y="807003"/>
                  <a:pt x="1609725" y="838200"/>
                </a:cubicBezTo>
                <a:cubicBezTo>
                  <a:pt x="1707592" y="925193"/>
                  <a:pt x="1630597" y="871165"/>
                  <a:pt x="1695450" y="914400"/>
                </a:cubicBezTo>
                <a:cubicBezTo>
                  <a:pt x="1704975" y="927100"/>
                  <a:pt x="1712800" y="941275"/>
                  <a:pt x="1724025" y="952500"/>
                </a:cubicBezTo>
                <a:cubicBezTo>
                  <a:pt x="1732120" y="960595"/>
                  <a:pt x="1743285" y="964896"/>
                  <a:pt x="1752600" y="971550"/>
                </a:cubicBezTo>
                <a:cubicBezTo>
                  <a:pt x="1854266" y="1044169"/>
                  <a:pt x="1720229" y="953548"/>
                  <a:pt x="1838325" y="1028700"/>
                </a:cubicBezTo>
                <a:cubicBezTo>
                  <a:pt x="1857641" y="1040992"/>
                  <a:pt x="1875316" y="1055945"/>
                  <a:pt x="1895475" y="1066800"/>
                </a:cubicBezTo>
                <a:cubicBezTo>
                  <a:pt x="1916765" y="1078264"/>
                  <a:pt x="1940298" y="1085024"/>
                  <a:pt x="1962150" y="1095375"/>
                </a:cubicBezTo>
                <a:cubicBezTo>
                  <a:pt x="2000647" y="1113610"/>
                  <a:pt x="2046329" y="1122404"/>
                  <a:pt x="2076450" y="1152525"/>
                </a:cubicBezTo>
                <a:cubicBezTo>
                  <a:pt x="2089150" y="1165225"/>
                  <a:pt x="2099606" y="1180662"/>
                  <a:pt x="2114550" y="1190625"/>
                </a:cubicBezTo>
                <a:cubicBezTo>
                  <a:pt x="2128776" y="1200109"/>
                  <a:pt x="2147165" y="1201488"/>
                  <a:pt x="2162175" y="1209675"/>
                </a:cubicBezTo>
                <a:cubicBezTo>
                  <a:pt x="2218113" y="1240187"/>
                  <a:pt x="2211008" y="1245405"/>
                  <a:pt x="2257425" y="1276350"/>
                </a:cubicBezTo>
                <a:cubicBezTo>
                  <a:pt x="2272829" y="1286619"/>
                  <a:pt x="2290437" y="1293559"/>
                  <a:pt x="2305050" y="1304925"/>
                </a:cubicBezTo>
                <a:cubicBezTo>
                  <a:pt x="2319227" y="1315952"/>
                  <a:pt x="2329125" y="1331805"/>
                  <a:pt x="2343150" y="1343025"/>
                </a:cubicBezTo>
                <a:cubicBezTo>
                  <a:pt x="2361028" y="1357328"/>
                  <a:pt x="2381250" y="1368425"/>
                  <a:pt x="2400300" y="1381125"/>
                </a:cubicBezTo>
                <a:cubicBezTo>
                  <a:pt x="2422716" y="1396069"/>
                  <a:pt x="2438400" y="1419225"/>
                  <a:pt x="2457450" y="1438275"/>
                </a:cubicBezTo>
                <a:lnTo>
                  <a:pt x="2486025" y="1466850"/>
                </a:lnTo>
                <a:cubicBezTo>
                  <a:pt x="2496065" y="1476890"/>
                  <a:pt x="2498030" y="1492622"/>
                  <a:pt x="2505075" y="1504950"/>
                </a:cubicBezTo>
                <a:cubicBezTo>
                  <a:pt x="2510755" y="1514889"/>
                  <a:pt x="2519005" y="1523286"/>
                  <a:pt x="2524125" y="1533525"/>
                </a:cubicBezTo>
                <a:cubicBezTo>
                  <a:pt x="2531771" y="1548818"/>
                  <a:pt x="2534872" y="1566204"/>
                  <a:pt x="2543175" y="1581150"/>
                </a:cubicBezTo>
                <a:cubicBezTo>
                  <a:pt x="2550885" y="1595027"/>
                  <a:pt x="2563336" y="1605788"/>
                  <a:pt x="2571750" y="1619250"/>
                </a:cubicBezTo>
                <a:cubicBezTo>
                  <a:pt x="2579275" y="1631291"/>
                  <a:pt x="2583275" y="1645309"/>
                  <a:pt x="2590800" y="1657350"/>
                </a:cubicBezTo>
                <a:cubicBezTo>
                  <a:pt x="2596212" y="1666010"/>
                  <a:pt x="2632225" y="1710075"/>
                  <a:pt x="2638425" y="1724025"/>
                </a:cubicBezTo>
                <a:cubicBezTo>
                  <a:pt x="2683765" y="1826040"/>
                  <a:pt x="2633412" y="1745081"/>
                  <a:pt x="2676525" y="1809750"/>
                </a:cubicBezTo>
                <a:cubicBezTo>
                  <a:pt x="2693841" y="1879015"/>
                  <a:pt x="2670772" y="1823047"/>
                  <a:pt x="2714625" y="1866900"/>
                </a:cubicBezTo>
                <a:cubicBezTo>
                  <a:pt x="2722720" y="1874995"/>
                  <a:pt x="2723436" y="1890355"/>
                  <a:pt x="2733675" y="1895475"/>
                </a:cubicBezTo>
                <a:cubicBezTo>
                  <a:pt x="2750949" y="1904112"/>
                  <a:pt x="2771887" y="1901212"/>
                  <a:pt x="2790825" y="1905000"/>
                </a:cubicBezTo>
                <a:cubicBezTo>
                  <a:pt x="2803662" y="1907567"/>
                  <a:pt x="2816668" y="1909928"/>
                  <a:pt x="2828925" y="1914525"/>
                </a:cubicBezTo>
                <a:cubicBezTo>
                  <a:pt x="2842220" y="1919511"/>
                  <a:pt x="2853372" y="1929674"/>
                  <a:pt x="2867025" y="1933575"/>
                </a:cubicBezTo>
                <a:cubicBezTo>
                  <a:pt x="2898158" y="1942470"/>
                  <a:pt x="2930525" y="1946275"/>
                  <a:pt x="2962275" y="1952625"/>
                </a:cubicBezTo>
                <a:cubicBezTo>
                  <a:pt x="3022737" y="1964717"/>
                  <a:pt x="2994194" y="1958223"/>
                  <a:pt x="3048000" y="1971675"/>
                </a:cubicBezTo>
                <a:lnTo>
                  <a:pt x="3895725" y="1952625"/>
                </a:lnTo>
                <a:cubicBezTo>
                  <a:pt x="3911803" y="1950733"/>
                  <a:pt x="3927422" y="1945996"/>
                  <a:pt x="3943350" y="1943100"/>
                </a:cubicBezTo>
                <a:cubicBezTo>
                  <a:pt x="3962351" y="1939645"/>
                  <a:pt x="3981450" y="1936750"/>
                  <a:pt x="4000500" y="1933575"/>
                </a:cubicBezTo>
                <a:cubicBezTo>
                  <a:pt x="4006850" y="1924050"/>
                  <a:pt x="4014430" y="1915239"/>
                  <a:pt x="4019550" y="1905000"/>
                </a:cubicBezTo>
                <a:cubicBezTo>
                  <a:pt x="4024040" y="1896020"/>
                  <a:pt x="4024094" y="1885142"/>
                  <a:pt x="4029075" y="1876425"/>
                </a:cubicBezTo>
                <a:cubicBezTo>
                  <a:pt x="4045367" y="1847914"/>
                  <a:pt x="4063705" y="1832270"/>
                  <a:pt x="4086225" y="1809750"/>
                </a:cubicBezTo>
                <a:lnTo>
                  <a:pt x="4105275" y="1752600"/>
                </a:lnTo>
                <a:cubicBezTo>
                  <a:pt x="4108450" y="1743075"/>
                  <a:pt x="4112365" y="1733765"/>
                  <a:pt x="4114800" y="1724025"/>
                </a:cubicBezTo>
                <a:lnTo>
                  <a:pt x="4124325" y="1685925"/>
                </a:lnTo>
                <a:cubicBezTo>
                  <a:pt x="4121150" y="1628775"/>
                  <a:pt x="4132155" y="1569019"/>
                  <a:pt x="4114800" y="1514475"/>
                </a:cubicBezTo>
                <a:cubicBezTo>
                  <a:pt x="4107978" y="1493033"/>
                  <a:pt x="4053637" y="1473868"/>
                  <a:pt x="4029075" y="1466850"/>
                </a:cubicBezTo>
                <a:cubicBezTo>
                  <a:pt x="4016488" y="1463254"/>
                  <a:pt x="4004060" y="1457728"/>
                  <a:pt x="3990975" y="1457325"/>
                </a:cubicBezTo>
                <a:cubicBezTo>
                  <a:pt x="3797366" y="1451368"/>
                  <a:pt x="3603625" y="1450975"/>
                  <a:pt x="3409950" y="1447800"/>
                </a:cubicBezTo>
                <a:cubicBezTo>
                  <a:pt x="3342634" y="1434337"/>
                  <a:pt x="3377684" y="1443395"/>
                  <a:pt x="3305175" y="1419225"/>
                </a:cubicBezTo>
                <a:lnTo>
                  <a:pt x="3276600" y="1409700"/>
                </a:lnTo>
                <a:lnTo>
                  <a:pt x="3248025" y="1400175"/>
                </a:lnTo>
                <a:cubicBezTo>
                  <a:pt x="3166133" y="1345580"/>
                  <a:pt x="3269745" y="1411035"/>
                  <a:pt x="3190875" y="1371600"/>
                </a:cubicBezTo>
                <a:cubicBezTo>
                  <a:pt x="3180636" y="1366480"/>
                  <a:pt x="3172761" y="1357199"/>
                  <a:pt x="3162300" y="1352550"/>
                </a:cubicBezTo>
                <a:cubicBezTo>
                  <a:pt x="3143950" y="1344395"/>
                  <a:pt x="3124200" y="1339850"/>
                  <a:pt x="3105150" y="1333500"/>
                </a:cubicBezTo>
                <a:lnTo>
                  <a:pt x="3076575" y="1323975"/>
                </a:lnTo>
                <a:lnTo>
                  <a:pt x="3019425" y="1285875"/>
                </a:lnTo>
                <a:lnTo>
                  <a:pt x="2990850" y="1266825"/>
                </a:lnTo>
                <a:cubicBezTo>
                  <a:pt x="2959100" y="1219200"/>
                  <a:pt x="2981325" y="1244600"/>
                  <a:pt x="2914650" y="1200150"/>
                </a:cubicBezTo>
                <a:lnTo>
                  <a:pt x="2886075" y="1181100"/>
                </a:lnTo>
                <a:cubicBezTo>
                  <a:pt x="2879725" y="1171575"/>
                  <a:pt x="2872145" y="1162764"/>
                  <a:pt x="2867025" y="1152525"/>
                </a:cubicBezTo>
                <a:cubicBezTo>
                  <a:pt x="2862535" y="1143545"/>
                  <a:pt x="2862376" y="1132727"/>
                  <a:pt x="2857500" y="1123950"/>
                </a:cubicBezTo>
                <a:cubicBezTo>
                  <a:pt x="2846381" y="1103936"/>
                  <a:pt x="2832100" y="1085850"/>
                  <a:pt x="2819400" y="1066800"/>
                </a:cubicBezTo>
                <a:lnTo>
                  <a:pt x="2781300" y="1009650"/>
                </a:lnTo>
                <a:cubicBezTo>
                  <a:pt x="2773424" y="997836"/>
                  <a:pt x="2770503" y="983104"/>
                  <a:pt x="2762250" y="971550"/>
                </a:cubicBezTo>
                <a:cubicBezTo>
                  <a:pt x="2750547" y="955166"/>
                  <a:pt x="2723665" y="933208"/>
                  <a:pt x="2705100" y="923925"/>
                </a:cubicBezTo>
                <a:cubicBezTo>
                  <a:pt x="2696120" y="919435"/>
                  <a:pt x="2686050" y="917575"/>
                  <a:pt x="2676525" y="914400"/>
                </a:cubicBezTo>
                <a:cubicBezTo>
                  <a:pt x="2667000" y="904875"/>
                  <a:pt x="2658583" y="894095"/>
                  <a:pt x="2647950" y="885825"/>
                </a:cubicBezTo>
                <a:cubicBezTo>
                  <a:pt x="2629878" y="871769"/>
                  <a:pt x="2606989" y="863914"/>
                  <a:pt x="2590800" y="847725"/>
                </a:cubicBezTo>
                <a:cubicBezTo>
                  <a:pt x="2581275" y="838200"/>
                  <a:pt x="2573186" y="826980"/>
                  <a:pt x="2562225" y="819150"/>
                </a:cubicBezTo>
                <a:cubicBezTo>
                  <a:pt x="2550671" y="810897"/>
                  <a:pt x="2535679" y="808353"/>
                  <a:pt x="2524125" y="800100"/>
                </a:cubicBezTo>
                <a:cubicBezTo>
                  <a:pt x="2513164" y="792270"/>
                  <a:pt x="2506973" y="778664"/>
                  <a:pt x="2495550" y="771525"/>
                </a:cubicBezTo>
                <a:cubicBezTo>
                  <a:pt x="2481051" y="762463"/>
                  <a:pt x="2463993" y="758318"/>
                  <a:pt x="2447925" y="752475"/>
                </a:cubicBezTo>
                <a:cubicBezTo>
                  <a:pt x="2429054" y="745613"/>
                  <a:pt x="2390775" y="733425"/>
                  <a:pt x="2390775" y="733425"/>
                </a:cubicBezTo>
                <a:cubicBezTo>
                  <a:pt x="2306720" y="677389"/>
                  <a:pt x="2441070" y="763335"/>
                  <a:pt x="2305050" y="695325"/>
                </a:cubicBezTo>
                <a:cubicBezTo>
                  <a:pt x="2257970" y="671785"/>
                  <a:pt x="2280420" y="680765"/>
                  <a:pt x="2238375" y="666750"/>
                </a:cubicBezTo>
                <a:cubicBezTo>
                  <a:pt x="2182808" y="629706"/>
                  <a:pt x="2239519" y="661866"/>
                  <a:pt x="2152650" y="638175"/>
                </a:cubicBezTo>
                <a:cubicBezTo>
                  <a:pt x="2136155" y="633676"/>
                  <a:pt x="2121093" y="624968"/>
                  <a:pt x="2105025" y="619125"/>
                </a:cubicBezTo>
                <a:cubicBezTo>
                  <a:pt x="2086154" y="612263"/>
                  <a:pt x="2047875" y="600075"/>
                  <a:pt x="2047875" y="600075"/>
                </a:cubicBezTo>
                <a:cubicBezTo>
                  <a:pt x="1963643" y="536901"/>
                  <a:pt x="2001796" y="552965"/>
                  <a:pt x="1943100" y="533400"/>
                </a:cubicBezTo>
                <a:cubicBezTo>
                  <a:pt x="1937983" y="529562"/>
                  <a:pt x="1887821" y="490840"/>
                  <a:pt x="1876425" y="485775"/>
                </a:cubicBezTo>
                <a:cubicBezTo>
                  <a:pt x="1858075" y="477620"/>
                  <a:pt x="1819275" y="466725"/>
                  <a:pt x="1819275" y="466725"/>
                </a:cubicBezTo>
                <a:lnTo>
                  <a:pt x="1733550" y="409575"/>
                </a:lnTo>
                <a:lnTo>
                  <a:pt x="1704975" y="390525"/>
                </a:lnTo>
                <a:cubicBezTo>
                  <a:pt x="1698625" y="381000"/>
                  <a:pt x="1695633" y="368017"/>
                  <a:pt x="1685925" y="361950"/>
                </a:cubicBezTo>
                <a:cubicBezTo>
                  <a:pt x="1668897" y="351307"/>
                  <a:pt x="1628775" y="342900"/>
                  <a:pt x="1628775" y="342900"/>
                </a:cubicBezTo>
                <a:cubicBezTo>
                  <a:pt x="1600077" y="323768"/>
                  <a:pt x="1595937" y="319302"/>
                  <a:pt x="1562100" y="304800"/>
                </a:cubicBezTo>
                <a:cubicBezTo>
                  <a:pt x="1552872" y="300845"/>
                  <a:pt x="1543050" y="298450"/>
                  <a:pt x="1533525" y="295275"/>
                </a:cubicBezTo>
                <a:cubicBezTo>
                  <a:pt x="1468021" y="251606"/>
                  <a:pt x="1498095" y="264415"/>
                  <a:pt x="1447800" y="247650"/>
                </a:cubicBezTo>
                <a:cubicBezTo>
                  <a:pt x="1438275" y="238125"/>
                  <a:pt x="1429858" y="227345"/>
                  <a:pt x="1419225" y="219075"/>
                </a:cubicBezTo>
                <a:cubicBezTo>
                  <a:pt x="1401153" y="205019"/>
                  <a:pt x="1362075" y="180975"/>
                  <a:pt x="1362075" y="180975"/>
                </a:cubicBezTo>
                <a:cubicBezTo>
                  <a:pt x="1311275" y="104775"/>
                  <a:pt x="1377950" y="196850"/>
                  <a:pt x="1314450" y="133350"/>
                </a:cubicBezTo>
                <a:cubicBezTo>
                  <a:pt x="1271366" y="90266"/>
                  <a:pt x="1322455" y="113793"/>
                  <a:pt x="1266825" y="95250"/>
                </a:cubicBezTo>
                <a:cubicBezTo>
                  <a:pt x="1227683" y="69155"/>
                  <a:pt x="1235075" y="79375"/>
                  <a:pt x="1228725" y="76200"/>
                </a:cubicBezTo>
                <a:close/>
              </a:path>
            </a:pathLst>
          </a:custGeom>
          <a:solidFill>
            <a:schemeClr val="accent6">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3886200" y="32258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5307" y="5105408"/>
            <a:ext cx="4073366" cy="1213009"/>
          </a:xfrm>
          <a:prstGeom prst="rect">
            <a:avLst/>
          </a:prstGeom>
        </p:spPr>
      </p:pic>
      <p:sp>
        <p:nvSpPr>
          <p:cNvPr id="22" name="Content Placeholder 3"/>
          <p:cNvSpPr txBox="1">
            <a:spLocks/>
          </p:cNvSpPr>
          <p:nvPr/>
        </p:nvSpPr>
        <p:spPr>
          <a:xfrm>
            <a:off x="4620577" y="44196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24" name="TextBox 23"/>
          <p:cNvSpPr txBox="1"/>
          <p:nvPr/>
        </p:nvSpPr>
        <p:spPr>
          <a:xfrm>
            <a:off x="5216999" y="6179916"/>
            <a:ext cx="3733800" cy="646331"/>
          </a:xfrm>
          <a:prstGeom prst="rect">
            <a:avLst/>
          </a:prstGeom>
          <a:solidFill>
            <a:schemeClr val="tx1"/>
          </a:solidFill>
        </p:spPr>
        <p:txBody>
          <a:bodyPr wrap="square" rtlCol="0">
            <a:spAutoFit/>
          </a:bodyPr>
          <a:lstStyle/>
          <a:p>
            <a:pPr algn="ctr"/>
            <a:r>
              <a:rPr lang="en-IE" dirty="0" smtClean="0">
                <a:solidFill>
                  <a:schemeClr val="bg1"/>
                </a:solidFill>
              </a:rPr>
              <a:t>Returns </a:t>
            </a:r>
            <a:r>
              <a:rPr lang="en-IE" dirty="0" smtClean="0">
                <a:solidFill>
                  <a:schemeClr val="bg1"/>
                </a:solidFill>
                <a:ea typeface="CMU Typewriter Text" panose="02000609000000000000" pitchFamily="49" charset="0"/>
                <a:cs typeface="CMU Typewriter Text" panose="02000609000000000000" pitchFamily="49" charset="0"/>
              </a:rPr>
              <a:t>an RDF graph based on the matching </a:t>
            </a:r>
            <a:r>
              <a:rPr lang="en-IE" dirty="0" smtClean="0">
                <a:solidFill>
                  <a:schemeClr val="bg1"/>
                </a:solidFill>
                <a:latin typeface="CMU Typewriter Text" panose="02000609000000000000" pitchFamily="49" charset="0"/>
                <a:ea typeface="CMU Typewriter Text" panose="02000609000000000000" pitchFamily="49" charset="0"/>
                <a:cs typeface="CMU Typewriter Text" panose="02000609000000000000" pitchFamily="49" charset="0"/>
              </a:rPr>
              <a:t>CONSTRUCT</a:t>
            </a:r>
            <a:r>
              <a:rPr lang="en-IE" dirty="0" smtClean="0">
                <a:solidFill>
                  <a:schemeClr val="bg1"/>
                </a:solidFill>
                <a:ea typeface="CMU Typewriter Text" panose="02000609000000000000" pitchFamily="49" charset="0"/>
                <a:cs typeface="CMU Typewriter Text" panose="02000609000000000000" pitchFamily="49" charset="0"/>
              </a:rPr>
              <a:t> clause.</a:t>
            </a:r>
            <a:endParaRPr lang="en-IE" sz="1200" dirty="0">
              <a:solidFill>
                <a:schemeClr val="bg1"/>
              </a:solidFill>
            </a:endParaRPr>
          </a:p>
        </p:txBody>
      </p:sp>
    </p:spTree>
    <p:extLst>
      <p:ext uri="{BB962C8B-B14F-4D97-AF65-F5344CB8AC3E}">
        <p14:creationId xmlns:p14="http://schemas.microsoft.com/office/powerpoint/2010/main" val="29580708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SPARQL 1.1 Entailment Regimes</a:t>
            </a:r>
            <a:endParaRPr lang="en-IE" dirty="0"/>
          </a:p>
        </p:txBody>
      </p:sp>
      <p:sp>
        <p:nvSpPr>
          <p:cNvPr id="3" name="Content Placeholder 2"/>
          <p:cNvSpPr>
            <a:spLocks noGrp="1"/>
          </p:cNvSpPr>
          <p:nvPr>
            <p:ph idx="1"/>
          </p:nvPr>
        </p:nvSpPr>
        <p:spPr/>
        <p:txBody>
          <a:bodyPr>
            <a:normAutofit/>
          </a:bodyPr>
          <a:lstStyle/>
          <a:p>
            <a:r>
              <a:rPr lang="en-IE" sz="2400" dirty="0" smtClean="0"/>
              <a:t>States how entailments can be included in SPARQL results</a:t>
            </a:r>
          </a:p>
          <a:p>
            <a:r>
              <a:rPr lang="en-IE" sz="2400" dirty="0" smtClean="0"/>
              <a:t>Support for RDFS / sublanguages of OWL</a:t>
            </a:r>
          </a:p>
          <a:p>
            <a:r>
              <a:rPr lang="en-IE" sz="2400" dirty="0" smtClean="0"/>
              <a:t>Not well supported (to best of my knowledge)</a:t>
            </a:r>
          </a:p>
          <a:p>
            <a:r>
              <a:rPr lang="en-IE" sz="2400" dirty="0" smtClean="0"/>
              <a:t>Not going to cover it</a:t>
            </a:r>
          </a:p>
          <a:p>
            <a:r>
              <a:rPr lang="en-IE" sz="2400" dirty="0" smtClean="0"/>
              <a:t>If interested, check </a:t>
            </a:r>
            <a:r>
              <a:rPr lang="en-IE" sz="2400" dirty="0"/>
              <a:t>out </a:t>
            </a:r>
            <a:endParaRPr lang="en-IE" sz="2400" dirty="0" smtClean="0"/>
          </a:p>
          <a:p>
            <a:pPr lvl="1"/>
            <a:r>
              <a:rPr lang="en-IE" sz="2000" dirty="0" smtClean="0">
                <a:hlinkClick r:id="rId2"/>
              </a:rPr>
              <a:t>http</a:t>
            </a:r>
            <a:r>
              <a:rPr lang="en-IE" sz="2000" dirty="0">
                <a:hlinkClick r:id="rId2"/>
              </a:rPr>
              <a:t>://www.w3.org/TR/sparql11-entailment/</a:t>
            </a:r>
            <a:endParaRPr lang="en-IE" sz="2000" dirty="0"/>
          </a:p>
          <a:p>
            <a:endParaRPr lang="en-IE" dirty="0"/>
          </a:p>
        </p:txBody>
      </p:sp>
      <p:pic>
        <p:nvPicPr>
          <p:cNvPr id="4" name="Picture 2" descr="https://s-media-cache-ak0.pinimg.com/236x/d7/0a/a9/d70aa919b4853c9c155426cd3ee4d8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43400"/>
            <a:ext cx="352834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NEW FEATURE:</a:t>
            </a:r>
            <a:br>
              <a:rPr lang="en-IE" dirty="0" smtClean="0"/>
            </a:br>
            <a:r>
              <a:rPr lang="en-IE" dirty="0" smtClean="0"/>
              <a:t>SPARQL 1.1 OUTPUT FORMATS</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28807345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SPARQL 1.1 Output Formats</a:t>
            </a:r>
            <a:endParaRPr lang="en-IE" dirty="0"/>
          </a:p>
        </p:txBody>
      </p:sp>
      <p:sp>
        <p:nvSpPr>
          <p:cNvPr id="3" name="Content Placeholder 2"/>
          <p:cNvSpPr>
            <a:spLocks noGrp="1"/>
          </p:cNvSpPr>
          <p:nvPr>
            <p:ph idx="1"/>
          </p:nvPr>
        </p:nvSpPr>
        <p:spPr/>
        <p:txBody>
          <a:bodyPr/>
          <a:lstStyle/>
          <a:p>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SELECT</a:t>
            </a:r>
            <a:r>
              <a:rPr lang="en-IE" dirty="0" smtClean="0"/>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ASK</a:t>
            </a:r>
            <a:r>
              <a:rPr lang="en-IE" dirty="0" smtClean="0"/>
              <a:t> (non RDF):</a:t>
            </a:r>
          </a:p>
          <a:p>
            <a:pPr lvl="1"/>
            <a:r>
              <a:rPr lang="en-IE" dirty="0" smtClean="0">
                <a:solidFill>
                  <a:srgbClr val="0070C0"/>
                </a:solidFill>
              </a:rPr>
              <a:t>XML</a:t>
            </a:r>
            <a:r>
              <a:rPr lang="en-IE" dirty="0" smtClean="0"/>
              <a:t> (1.0), </a:t>
            </a:r>
            <a:r>
              <a:rPr lang="en-IE" dirty="0" smtClean="0">
                <a:solidFill>
                  <a:srgbClr val="0070C0"/>
                </a:solidFill>
              </a:rPr>
              <a:t>JSON</a:t>
            </a:r>
            <a:r>
              <a:rPr lang="en-IE" dirty="0" smtClean="0"/>
              <a:t> (1.1), </a:t>
            </a:r>
            <a:r>
              <a:rPr lang="en-IE" dirty="0" smtClean="0">
                <a:solidFill>
                  <a:srgbClr val="0070C0"/>
                </a:solidFill>
              </a:rPr>
              <a:t>CSV</a:t>
            </a:r>
            <a:r>
              <a:rPr lang="en-IE" dirty="0" smtClean="0"/>
              <a:t>/</a:t>
            </a:r>
            <a:r>
              <a:rPr lang="en-IE" dirty="0" smtClean="0">
                <a:solidFill>
                  <a:srgbClr val="0070C0"/>
                </a:solidFill>
              </a:rPr>
              <a:t>TSV</a:t>
            </a:r>
            <a:r>
              <a:rPr lang="en-IE" dirty="0" smtClean="0"/>
              <a:t> (1.1)</a:t>
            </a:r>
            <a:endParaRPr lang="en-IE" dirty="0"/>
          </a:p>
          <a:p>
            <a:endPar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CONSTRUCT</a:t>
            </a:r>
            <a:r>
              <a:rPr lang="en-IE" dirty="0" smtClean="0"/>
              <a: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DESCRIBE</a:t>
            </a:r>
            <a:r>
              <a:rPr lang="en-IE" dirty="0" smtClean="0"/>
              <a:t> (RDF)</a:t>
            </a:r>
          </a:p>
          <a:p>
            <a:pPr lvl="1"/>
            <a:r>
              <a:rPr lang="en-IE" dirty="0" smtClean="0"/>
              <a:t>Standard RDF syntaxes: </a:t>
            </a:r>
            <a:r>
              <a:rPr lang="en-IE" dirty="0" smtClean="0">
                <a:solidFill>
                  <a:srgbClr val="0070C0"/>
                </a:solidFill>
              </a:rPr>
              <a:t>RDF/XML</a:t>
            </a:r>
            <a:r>
              <a:rPr lang="en-IE" dirty="0" smtClean="0"/>
              <a:t>, </a:t>
            </a:r>
            <a:r>
              <a:rPr lang="en-IE" dirty="0" smtClean="0">
                <a:solidFill>
                  <a:srgbClr val="0070C0"/>
                </a:solidFill>
              </a:rPr>
              <a:t>Turtle</a:t>
            </a:r>
            <a:r>
              <a:rPr lang="en-IE" dirty="0" smtClean="0"/>
              <a:t>, etc.</a:t>
            </a:r>
            <a:endParaRPr lang="en-IE" dirty="0">
              <a:solidFill>
                <a:schemeClr val="bg1">
                  <a:lumMod val="50000"/>
                </a:schemeClr>
              </a:solidFill>
            </a:endParaRPr>
          </a:p>
        </p:txBody>
      </p:sp>
    </p:spTree>
    <p:extLst>
      <p:ext uri="{BB962C8B-B14F-4D97-AF65-F5344CB8AC3E}">
        <p14:creationId xmlns:p14="http://schemas.microsoft.com/office/powerpoint/2010/main" val="376064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QUICK MENTION:</a:t>
            </a:r>
            <a:br>
              <a:rPr lang="en-IE" dirty="0" smtClean="0"/>
            </a:br>
            <a:r>
              <a:rPr lang="en-IE" dirty="0" smtClean="0"/>
              <a:t>SPARQL 1.1 PROTOCOL</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19271000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Defines a HTTP protocol</a:t>
            </a:r>
            <a:endParaRPr lang="en-IE" dirty="0"/>
          </a:p>
        </p:txBody>
      </p:sp>
      <p:sp>
        <p:nvSpPr>
          <p:cNvPr id="5" name="Content Placeholder 4"/>
          <p:cNvSpPr>
            <a:spLocks noGrp="1"/>
          </p:cNvSpPr>
          <p:nvPr>
            <p:ph idx="1"/>
          </p:nvPr>
        </p:nvSpPr>
        <p:spPr/>
        <p:txBody>
          <a:bodyPr>
            <a:normAutofit fontScale="92500"/>
          </a:bodyPr>
          <a:lstStyle/>
          <a:p>
            <a:r>
              <a:rPr lang="en-IE" dirty="0" smtClean="0"/>
              <a:t>How to issue queries/update over HTTP</a:t>
            </a:r>
          </a:p>
          <a:p>
            <a:pPr lvl="1"/>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GET</a:t>
            </a:r>
            <a:r>
              <a:rPr lang="en-IE" sz="2400" dirty="0" smtClean="0"/>
              <a:t> / </a:t>
            </a:r>
            <a:r>
              <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rPr>
              <a:t>POST</a:t>
            </a:r>
          </a:p>
          <a:p>
            <a:r>
              <a:rPr lang="en-IE" dirty="0" smtClean="0">
                <a:ea typeface="CMU Typewriter Text" panose="02000609000000000000" pitchFamily="49" charset="0"/>
                <a:cs typeface="CMU Typewriter Text" panose="02000609000000000000" pitchFamily="49" charset="0"/>
              </a:rPr>
              <a:t>How different output formats can be requested</a:t>
            </a:r>
          </a:p>
          <a:p>
            <a:pPr lvl="1"/>
            <a:r>
              <a:rPr lang="en-IE" sz="2400" dirty="0">
                <a:latin typeface="CMU Typewriter Text" panose="02000609000000000000" pitchFamily="49" charset="0"/>
                <a:ea typeface="CMU Typewriter Text" panose="02000609000000000000" pitchFamily="49" charset="0"/>
                <a:cs typeface="CMU Typewriter Text" panose="02000609000000000000" pitchFamily="49" charset="0"/>
              </a:rPr>
              <a:t>Accept: text/turtle, application/</a:t>
            </a:r>
            <a:r>
              <a:rPr lang="en-IE" sz="2400" dirty="0" err="1">
                <a:latin typeface="CMU Typewriter Text" panose="02000609000000000000" pitchFamily="49" charset="0"/>
                <a:ea typeface="CMU Typewriter Text" panose="02000609000000000000" pitchFamily="49" charset="0"/>
                <a:cs typeface="CMU Typewriter Text" panose="02000609000000000000" pitchFamily="49" charset="0"/>
              </a:rPr>
              <a:t>rdf+xml</a:t>
            </a:r>
            <a:endParaRPr lang="en-IE" sz="2400" dirty="0" smtClean="0">
              <a:latin typeface="CMU Typewriter Text" panose="02000609000000000000" pitchFamily="49" charset="0"/>
              <a:ea typeface="CMU Typewriter Text" panose="02000609000000000000" pitchFamily="49" charset="0"/>
              <a:cs typeface="CMU Typewriter Text" panose="02000609000000000000" pitchFamily="49" charset="0"/>
            </a:endParaRPr>
          </a:p>
          <a:p>
            <a:r>
              <a:rPr lang="en-IE" dirty="0" smtClean="0">
                <a:ea typeface="CMU Typewriter Text" panose="02000609000000000000" pitchFamily="49" charset="0"/>
                <a:cs typeface="CMU Typewriter Text" panose="02000609000000000000" pitchFamily="49" charset="0"/>
              </a:rPr>
              <a:t>What response codes should be returned; e.g.</a:t>
            </a:r>
          </a:p>
          <a:p>
            <a:pPr lvl="1"/>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200</a:t>
            </a:r>
            <a:r>
              <a:rPr lang="en-IE" dirty="0" smtClean="0">
                <a:ea typeface="CMU Typewriter Text" panose="02000609000000000000" pitchFamily="49" charset="0"/>
                <a:cs typeface="CMU Typewriter Text" panose="02000609000000000000" pitchFamily="49" charset="0"/>
              </a:rPr>
              <a:t> if successful</a:t>
            </a:r>
          </a:p>
          <a:p>
            <a:pPr lvl="1"/>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400</a:t>
            </a:r>
            <a:r>
              <a:rPr lang="en-IE" dirty="0" smtClean="0">
                <a:ea typeface="CMU Typewriter Text" panose="02000609000000000000" pitchFamily="49" charset="0"/>
                <a:cs typeface="CMU Typewriter Text" panose="02000609000000000000" pitchFamily="49" charset="0"/>
              </a:rPr>
              <a:t> if SPARQL query is invalid</a:t>
            </a:r>
          </a:p>
          <a:p>
            <a:pPr lvl="1"/>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500</a:t>
            </a:r>
            <a:r>
              <a:rPr lang="en-IE" dirty="0" smtClean="0">
                <a:ea typeface="CMU Typewriter Text" panose="02000609000000000000" pitchFamily="49" charset="0"/>
                <a:cs typeface="CMU Typewriter Text" panose="02000609000000000000" pitchFamily="49" charset="0"/>
              </a:rPr>
              <a:t> if query was okay but server failed to answer</a:t>
            </a:r>
          </a:p>
          <a:p>
            <a:r>
              <a:rPr lang="en-IE" dirty="0" smtClean="0">
                <a:ea typeface="CMU Typewriter Text" panose="02000609000000000000" pitchFamily="49" charset="0"/>
                <a:cs typeface="CMU Typewriter Text" panose="02000609000000000000" pitchFamily="49" charset="0"/>
              </a:rPr>
              <a:t>… etc. See more details: </a:t>
            </a:r>
          </a:p>
          <a:p>
            <a:pPr lvl="1"/>
            <a:r>
              <a:rPr lang="en-IE" dirty="0" smtClean="0">
                <a:ea typeface="CMU Typewriter Text" panose="02000609000000000000" pitchFamily="49" charset="0"/>
                <a:cs typeface="CMU Typewriter Text" panose="02000609000000000000" pitchFamily="49" charset="0"/>
                <a:hlinkClick r:id="rId2"/>
              </a:rPr>
              <a:t>http</a:t>
            </a:r>
            <a:r>
              <a:rPr lang="en-IE" dirty="0">
                <a:ea typeface="CMU Typewriter Text" panose="02000609000000000000" pitchFamily="49" charset="0"/>
                <a:cs typeface="CMU Typewriter Text" panose="02000609000000000000" pitchFamily="49" charset="0"/>
                <a:hlinkClick r:id="rId2"/>
              </a:rPr>
              <a:t>://www.w3.org/TR/sparql11-protocol</a:t>
            </a:r>
            <a:r>
              <a:rPr lang="en-IE" dirty="0" smtClean="0">
                <a:ea typeface="CMU Typewriter Text" panose="02000609000000000000" pitchFamily="49" charset="0"/>
                <a:cs typeface="CMU Typewriter Text" panose="02000609000000000000" pitchFamily="49" charset="0"/>
                <a:hlinkClick r:id="rId2"/>
              </a:rPr>
              <a:t>/</a:t>
            </a:r>
            <a:endParaRPr lang="en-IE" dirty="0" smtClean="0">
              <a:ea typeface="CMU Typewriter Text" panose="02000609000000000000" pitchFamily="49" charset="0"/>
              <a:cs typeface="CMU Typewriter Text" panose="02000609000000000000" pitchFamily="49" charset="0"/>
            </a:endParaRPr>
          </a:p>
          <a:p>
            <a:pPr marL="457200" lvl="1" indent="0">
              <a:buNone/>
            </a:pPr>
            <a:endParaRPr lang="en-IE" dirty="0">
              <a:ea typeface="CMU Typewriter Text" panose="02000609000000000000" pitchFamily="49" charset="0"/>
              <a:cs typeface="CMU Typewriter Text" panose="02000609000000000000" pitchFamily="49" charset="0"/>
            </a:endParaRPr>
          </a:p>
        </p:txBody>
      </p:sp>
    </p:spTree>
    <p:extLst>
      <p:ext uri="{BB962C8B-B14F-4D97-AF65-F5344CB8AC3E}">
        <p14:creationId xmlns:p14="http://schemas.microsoft.com/office/powerpoint/2010/main" val="185608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Can host SPARQL endpoints on the Web!</a:t>
            </a:r>
            <a:endParaRPr lang="en-I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346" y="1206689"/>
            <a:ext cx="6953250" cy="531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descr="C:\Users\Aidan\Desktop\neat-spiderma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38100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RECAP</a:t>
            </a:r>
            <a:endParaRPr lang="en-IE" dirty="0"/>
          </a:p>
        </p:txBody>
      </p:sp>
      <p:sp>
        <p:nvSpPr>
          <p:cNvPr id="5" name="Text Placeholder 4"/>
          <p:cNvSpPr>
            <a:spLocks noGrp="1"/>
          </p:cNvSpPr>
          <p:nvPr>
            <p:ph type="body" idx="1"/>
          </p:nvPr>
        </p:nvSpPr>
        <p:spPr/>
        <p:txBody>
          <a:bodyPr/>
          <a:lstStyle/>
          <a:p>
            <a:endParaRPr lang="en-IE"/>
          </a:p>
        </p:txBody>
      </p:sp>
    </p:spTree>
    <p:extLst>
      <p:ext uri="{BB962C8B-B14F-4D97-AF65-F5344CB8AC3E}">
        <p14:creationId xmlns:p14="http://schemas.microsoft.com/office/powerpoint/2010/main" val="5692982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SPARQL 1.1 New Query Features</a:t>
            </a:r>
            <a:endParaRPr lang="en-IE" dirty="0"/>
          </a:p>
        </p:txBody>
      </p:sp>
      <p:sp>
        <p:nvSpPr>
          <p:cNvPr id="5" name="Content Placeholder 4"/>
          <p:cNvSpPr>
            <a:spLocks noGrp="1"/>
          </p:cNvSpPr>
          <p:nvPr>
            <p:ph idx="1"/>
          </p:nvPr>
        </p:nvSpPr>
        <p:spPr/>
        <p:txBody>
          <a:bodyPr>
            <a:normAutofit fontScale="85000" lnSpcReduction="20000"/>
          </a:bodyPr>
          <a:lstStyle/>
          <a:p>
            <a:r>
              <a:rPr lang="en-IE" dirty="0" smtClean="0">
                <a:solidFill>
                  <a:srgbClr val="0070C0"/>
                </a:solidFill>
              </a:rPr>
              <a:t>Negation shortcuts</a:t>
            </a:r>
          </a:p>
          <a:p>
            <a:pPr lvl="1"/>
            <a:r>
              <a:rPr lang="en-IE" dirty="0" smtClean="0"/>
              <a:t>Do negation checks or set difference</a:t>
            </a:r>
          </a:p>
          <a:p>
            <a:r>
              <a:rPr lang="en-IE" dirty="0" smtClean="0">
                <a:solidFill>
                  <a:srgbClr val="0070C0"/>
                </a:solidFill>
              </a:rPr>
              <a:t>Property paths</a:t>
            </a:r>
          </a:p>
          <a:p>
            <a:pPr lvl="1"/>
            <a:r>
              <a:rPr lang="en-IE" dirty="0" smtClean="0"/>
              <a:t>Query arbitrary length paths</a:t>
            </a:r>
          </a:p>
          <a:p>
            <a:r>
              <a:rPr lang="en-IE" dirty="0" smtClean="0">
                <a:solidFill>
                  <a:srgbClr val="0070C0"/>
                </a:solidFill>
              </a:rPr>
              <a:t>Assignment</a:t>
            </a:r>
          </a:p>
          <a:p>
            <a:pPr lvl="1"/>
            <a:r>
              <a:rPr lang="en-IE" dirty="0" smtClean="0"/>
              <a:t>Assign values to variables statically or from functions</a:t>
            </a:r>
          </a:p>
          <a:p>
            <a:r>
              <a:rPr lang="en-IE" dirty="0" smtClean="0">
                <a:solidFill>
                  <a:srgbClr val="0070C0"/>
                </a:solidFill>
              </a:rPr>
              <a:t>Aggregates</a:t>
            </a:r>
          </a:p>
          <a:p>
            <a:pPr lvl="1"/>
            <a:r>
              <a:rPr lang="en-IE" dirty="0" smtClean="0"/>
              <a:t>Compute one value from multiple (possibly grouped)</a:t>
            </a:r>
          </a:p>
          <a:p>
            <a:r>
              <a:rPr lang="en-IE" dirty="0" smtClean="0">
                <a:solidFill>
                  <a:srgbClr val="0070C0"/>
                </a:solidFill>
              </a:rPr>
              <a:t>Subqueries</a:t>
            </a:r>
          </a:p>
          <a:p>
            <a:pPr lvl="1"/>
            <a:r>
              <a:rPr lang="en-IE" dirty="0" smtClean="0"/>
              <a:t>Nest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SELECT</a:t>
            </a:r>
            <a:r>
              <a:rPr lang="en-IE" dirty="0" smtClean="0"/>
              <a:t> queries inside the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WHERE</a:t>
            </a:r>
            <a:r>
              <a:rPr lang="en-IE" dirty="0" smtClean="0"/>
              <a:t> clause</a:t>
            </a:r>
          </a:p>
          <a:p>
            <a:r>
              <a:rPr lang="en-IE" dirty="0" smtClean="0">
                <a:solidFill>
                  <a:srgbClr val="0070C0"/>
                </a:solidFill>
              </a:rPr>
              <a:t>Lots of new functions</a:t>
            </a:r>
          </a:p>
          <a:p>
            <a:pPr lvl="1"/>
            <a:r>
              <a:rPr lang="en-IE" dirty="0" smtClean="0"/>
              <a:t>For strings, </a:t>
            </a:r>
            <a:r>
              <a:rPr lang="en-IE" dirty="0" err="1" smtClean="0"/>
              <a:t>numerics</a:t>
            </a:r>
            <a:r>
              <a:rPr lang="en-IE" dirty="0" smtClean="0"/>
              <a:t>, dates, branching, etc.</a:t>
            </a:r>
          </a:p>
          <a:p>
            <a:endParaRPr lang="en-IE" dirty="0" smtClean="0">
              <a:solidFill>
                <a:srgbClr val="00B0F0"/>
              </a:solidFill>
            </a:endParaRPr>
          </a:p>
          <a:p>
            <a:endParaRPr lang="en-IE" dirty="0"/>
          </a:p>
        </p:txBody>
      </p:sp>
    </p:spTree>
    <p:extLst>
      <p:ext uri="{BB962C8B-B14F-4D97-AF65-F5344CB8AC3E}">
        <p14:creationId xmlns:p14="http://schemas.microsoft.com/office/powerpoint/2010/main" val="19765651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SPARQL 1.1 Update</a:t>
            </a:r>
            <a:endParaRPr lang="en-IE" dirty="0"/>
          </a:p>
        </p:txBody>
      </p:sp>
      <p:sp>
        <p:nvSpPr>
          <p:cNvPr id="5" name="Content Placeholder 4"/>
          <p:cNvSpPr>
            <a:spLocks noGrp="1"/>
          </p:cNvSpPr>
          <p:nvPr>
            <p:ph idx="1"/>
          </p:nvPr>
        </p:nvSpPr>
        <p:spPr/>
        <p:txBody>
          <a:bodyPr>
            <a:normAutofit/>
          </a:bodyPr>
          <a:lstStyle/>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INSERT DATA</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DELETE DATA</a:t>
            </a:r>
          </a:p>
          <a:p>
            <a:pPr lvl="1"/>
            <a:r>
              <a:rPr lang="en-IE" dirty="0" smtClean="0">
                <a:ea typeface="CMU Typewriter Text" panose="02000609000000000000" pitchFamily="49" charset="0"/>
                <a:cs typeface="CMU Typewriter Text" panose="02000609000000000000" pitchFamily="49" charset="0"/>
              </a:rPr>
              <a:t>For static data</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INSERT</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DELETE</a:t>
            </a:r>
            <a:r>
              <a:rPr lang="en-IE" dirty="0" smtClean="0"/>
              <a:t> with </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WHERE</a:t>
            </a:r>
          </a:p>
          <a:p>
            <a:pPr lvl="1"/>
            <a:r>
              <a:rPr lang="en-IE" dirty="0" smtClean="0">
                <a:ea typeface="CMU Typewriter Text" panose="02000609000000000000" pitchFamily="49" charset="0"/>
                <a:cs typeface="CMU Typewriter Text" panose="02000609000000000000" pitchFamily="49" charset="0"/>
              </a:rPr>
              <a:t>For data generated from query results</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WITH</a:t>
            </a:r>
          </a:p>
          <a:p>
            <a:pPr lvl="1"/>
            <a:r>
              <a:rPr lang="en-IE" dirty="0" smtClean="0">
                <a:ea typeface="CMU Typewriter Text" panose="02000609000000000000" pitchFamily="49" charset="0"/>
                <a:cs typeface="CMU Typewriter Text" panose="02000609000000000000" pitchFamily="49" charset="0"/>
              </a:rPr>
              <a:t>Specify the default update graph</a:t>
            </a:r>
          </a:p>
          <a:p>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LOAD</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CLEAR</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CREATE</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DROP</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COPY</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MOVE</a:t>
            </a:r>
            <a:r>
              <a:rPr lang="en-IE" dirty="0" smtClean="0"/>
              <a:t>/</a:t>
            </a:r>
            <a:r>
              <a:rPr lang="en-IE" dirty="0" smtClean="0">
                <a:solidFill>
                  <a:srgbClr val="0070C0"/>
                </a:solidFill>
                <a:latin typeface="CMU Typewriter Text" panose="02000609000000000000" pitchFamily="49" charset="0"/>
                <a:ea typeface="CMU Typewriter Text" panose="02000609000000000000" pitchFamily="49" charset="0"/>
                <a:cs typeface="CMU Typewriter Text" panose="02000609000000000000" pitchFamily="49" charset="0"/>
              </a:rPr>
              <a:t>ADD</a:t>
            </a:r>
          </a:p>
          <a:p>
            <a:pPr lvl="1"/>
            <a:r>
              <a:rPr lang="en-IE" dirty="0" smtClean="0"/>
              <a:t>Manage default/named graphs</a:t>
            </a:r>
          </a:p>
          <a:p>
            <a:pPr marL="0" indent="0">
              <a:buNone/>
            </a:pPr>
            <a:endParaRPr lang="en-IE" dirty="0" smtClean="0">
              <a:solidFill>
                <a:srgbClr val="00B0F0"/>
              </a:solidFill>
            </a:endParaRPr>
          </a:p>
          <a:p>
            <a:endParaRPr lang="en-IE" dirty="0"/>
          </a:p>
        </p:txBody>
      </p:sp>
    </p:spTree>
    <p:extLst>
      <p:ext uri="{BB962C8B-B14F-4D97-AF65-F5344CB8AC3E}">
        <p14:creationId xmlns:p14="http://schemas.microsoft.com/office/powerpoint/2010/main" val="27923126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clipartpanda.com/question-701-question-mark-de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E" dirty="0" smtClean="0"/>
              <a:t>Questions?</a:t>
            </a:r>
            <a:endParaRPr lang="en-IE"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05783">
            <a:off x="1971583" y="4078091"/>
            <a:ext cx="10763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17019">
            <a:off x="1667658" y="1030770"/>
            <a:ext cx="809771" cy="29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8039" y="-685800"/>
            <a:ext cx="758761" cy="29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004639">
            <a:off x="6262144" y="3799028"/>
            <a:ext cx="1039312" cy="29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769219">
            <a:off x="6527800" y="799843"/>
            <a:ext cx="981926" cy="29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22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wheel(1)">
                                      <p:cBhvr>
                                        <p:cTn id="11" dur="2000"/>
                                        <p:tgtEl>
                                          <p:spTgt spid="3076"/>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wheel(1)">
                                      <p:cBhvr>
                                        <p:cTn id="15" dur="2000"/>
                                        <p:tgtEl>
                                          <p:spTgt spid="3079"/>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wheel(1)">
                                      <p:cBhvr>
                                        <p:cTn id="19" dur="2000"/>
                                        <p:tgtEl>
                                          <p:spTgt spid="3078"/>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876802" y="5105407"/>
            <a:ext cx="3990975" cy="895350"/>
          </a:xfrm>
          <a:prstGeom prst="rect">
            <a:avLst/>
          </a:prstGeom>
        </p:spPr>
      </p:pic>
      <p:sp>
        <p:nvSpPr>
          <p:cNvPr id="21" name="Rectangle 20"/>
          <p:cNvSpPr/>
          <p:nvPr/>
        </p:nvSpPr>
        <p:spPr>
          <a:xfrm>
            <a:off x="4870333" y="5112353"/>
            <a:ext cx="3990975" cy="881457"/>
          </a:xfrm>
          <a:prstGeom prst="rect">
            <a:avLst/>
          </a:prstGeom>
          <a:solidFill>
            <a:srgbClr val="FFC0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199"/>
            <a:ext cx="7108497" cy="310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IE" dirty="0" smtClean="0"/>
              <a:t>SPARQL: </a:t>
            </a:r>
            <a:r>
              <a:rPr lang="en-IE" dirty="0" smtClean="0">
                <a:latin typeface="CMU Typewriter Text" panose="02000609000000000000" pitchFamily="49" charset="0"/>
                <a:ea typeface="CMU Typewriter Text" panose="02000609000000000000" pitchFamily="49" charset="0"/>
                <a:cs typeface="CMU Typewriter Text" panose="02000609000000000000" pitchFamily="49" charset="0"/>
              </a:rPr>
              <a:t>DESCRIBE</a:t>
            </a:r>
            <a:r>
              <a:rPr lang="en-IE" dirty="0" smtClean="0">
                <a:latin typeface="+mn-lt"/>
                <a:ea typeface="CMU Typewriter Text" panose="02000609000000000000" pitchFamily="49" charset="0"/>
                <a:cs typeface="CMU Typewriter Text" panose="02000609000000000000" pitchFamily="49" charset="0"/>
              </a:rPr>
              <a:t> (optional feature)</a:t>
            </a:r>
            <a:endParaRPr lang="en-IE" dirty="0">
              <a:latin typeface="+mn-lt"/>
              <a:ea typeface="CMU Typewriter Text" panose="02000609000000000000" pitchFamily="49" charset="0"/>
              <a:cs typeface="CMU Typewriter Text" panose="02000609000000000000" pitchFamily="49" charset="0"/>
            </a:endParaRPr>
          </a:p>
        </p:txBody>
      </p:sp>
      <p:sp>
        <p:nvSpPr>
          <p:cNvPr id="14" name="Content Placeholder 3"/>
          <p:cNvSpPr>
            <a:spLocks noGrp="1"/>
          </p:cNvSpPr>
          <p:nvPr>
            <p:ph idx="1"/>
          </p:nvPr>
        </p:nvSpPr>
        <p:spPr>
          <a:xfrm>
            <a:off x="304800" y="4408223"/>
            <a:ext cx="1371600" cy="609600"/>
          </a:xfrm>
        </p:spPr>
        <p:txBody>
          <a:bodyPr/>
          <a:lstStyle/>
          <a:p>
            <a:pPr marL="0" indent="0" algn="ctr">
              <a:buNone/>
            </a:pPr>
            <a:r>
              <a:rPr lang="en-IE" dirty="0" smtClean="0">
                <a:solidFill>
                  <a:schemeClr val="bg1">
                    <a:lumMod val="50000"/>
                  </a:schemeClr>
                </a:solidFill>
              </a:rPr>
              <a:t>Query:</a:t>
            </a:r>
            <a:endParaRPr lang="en-IE" dirty="0"/>
          </a:p>
        </p:txBody>
      </p:sp>
      <p:sp>
        <p:nvSpPr>
          <p:cNvPr id="5" name="Freeform 4"/>
          <p:cNvSpPr/>
          <p:nvPr/>
        </p:nvSpPr>
        <p:spPr>
          <a:xfrm>
            <a:off x="3924300" y="17780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p:nvSpPr>
        <p:spPr>
          <a:xfrm>
            <a:off x="3924300" y="1800225"/>
            <a:ext cx="4124893" cy="1971675"/>
          </a:xfrm>
          <a:custGeom>
            <a:avLst/>
            <a:gdLst>
              <a:gd name="connsiteX0" fmla="*/ 1228725 w 4124893"/>
              <a:gd name="connsiteY0" fmla="*/ 76200 h 1971675"/>
              <a:gd name="connsiteX1" fmla="*/ 1228725 w 4124893"/>
              <a:gd name="connsiteY1" fmla="*/ 76200 h 1971675"/>
              <a:gd name="connsiteX2" fmla="*/ 1123950 w 4124893"/>
              <a:gd name="connsiteY2" fmla="*/ 66675 h 1971675"/>
              <a:gd name="connsiteX3" fmla="*/ 1009650 w 4124893"/>
              <a:gd name="connsiteY3" fmla="*/ 47625 h 1971675"/>
              <a:gd name="connsiteX4" fmla="*/ 895350 w 4124893"/>
              <a:gd name="connsiteY4" fmla="*/ 28575 h 1971675"/>
              <a:gd name="connsiteX5" fmla="*/ 838200 w 4124893"/>
              <a:gd name="connsiteY5" fmla="*/ 19050 h 1971675"/>
              <a:gd name="connsiteX6" fmla="*/ 762000 w 4124893"/>
              <a:gd name="connsiteY6" fmla="*/ 9525 h 1971675"/>
              <a:gd name="connsiteX7" fmla="*/ 723900 w 4124893"/>
              <a:gd name="connsiteY7" fmla="*/ 0 h 1971675"/>
              <a:gd name="connsiteX8" fmla="*/ 485775 w 4124893"/>
              <a:gd name="connsiteY8" fmla="*/ 9525 h 1971675"/>
              <a:gd name="connsiteX9" fmla="*/ 419100 w 4124893"/>
              <a:gd name="connsiteY9" fmla="*/ 19050 h 1971675"/>
              <a:gd name="connsiteX10" fmla="*/ 390525 w 4124893"/>
              <a:gd name="connsiteY10" fmla="*/ 28575 h 1971675"/>
              <a:gd name="connsiteX11" fmla="*/ 180975 w 4124893"/>
              <a:gd name="connsiteY11" fmla="*/ 38100 h 1971675"/>
              <a:gd name="connsiteX12" fmla="*/ 76200 w 4124893"/>
              <a:gd name="connsiteY12" fmla="*/ 66675 h 1971675"/>
              <a:gd name="connsiteX13" fmla="*/ 47625 w 4124893"/>
              <a:gd name="connsiteY13" fmla="*/ 95250 h 1971675"/>
              <a:gd name="connsiteX14" fmla="*/ 19050 w 4124893"/>
              <a:gd name="connsiteY14" fmla="*/ 104775 h 1971675"/>
              <a:gd name="connsiteX15" fmla="*/ 0 w 4124893"/>
              <a:gd name="connsiteY15" fmla="*/ 161925 h 1971675"/>
              <a:gd name="connsiteX16" fmla="*/ 9525 w 4124893"/>
              <a:gd name="connsiteY16" fmla="*/ 257175 h 1971675"/>
              <a:gd name="connsiteX17" fmla="*/ 38100 w 4124893"/>
              <a:gd name="connsiteY17" fmla="*/ 314325 h 1971675"/>
              <a:gd name="connsiteX18" fmla="*/ 57150 w 4124893"/>
              <a:gd name="connsiteY18" fmla="*/ 352425 h 1971675"/>
              <a:gd name="connsiteX19" fmla="*/ 114300 w 4124893"/>
              <a:gd name="connsiteY19" fmla="*/ 400050 h 1971675"/>
              <a:gd name="connsiteX20" fmla="*/ 152400 w 4124893"/>
              <a:gd name="connsiteY20" fmla="*/ 409575 h 1971675"/>
              <a:gd name="connsiteX21" fmla="*/ 200025 w 4124893"/>
              <a:gd name="connsiteY21" fmla="*/ 438150 h 1971675"/>
              <a:gd name="connsiteX22" fmla="*/ 238125 w 4124893"/>
              <a:gd name="connsiteY22" fmla="*/ 447675 h 1971675"/>
              <a:gd name="connsiteX23" fmla="*/ 323850 w 4124893"/>
              <a:gd name="connsiteY23" fmla="*/ 466725 h 1971675"/>
              <a:gd name="connsiteX24" fmla="*/ 619125 w 4124893"/>
              <a:gd name="connsiteY24" fmla="*/ 485775 h 1971675"/>
              <a:gd name="connsiteX25" fmla="*/ 781050 w 4124893"/>
              <a:gd name="connsiteY25" fmla="*/ 504825 h 1971675"/>
              <a:gd name="connsiteX26" fmla="*/ 847725 w 4124893"/>
              <a:gd name="connsiteY26" fmla="*/ 514350 h 1971675"/>
              <a:gd name="connsiteX27" fmla="*/ 952500 w 4124893"/>
              <a:gd name="connsiteY27" fmla="*/ 523875 h 1971675"/>
              <a:gd name="connsiteX28" fmla="*/ 1009650 w 4124893"/>
              <a:gd name="connsiteY28" fmla="*/ 533400 h 1971675"/>
              <a:gd name="connsiteX29" fmla="*/ 1257300 w 4124893"/>
              <a:gd name="connsiteY29" fmla="*/ 542925 h 1971675"/>
              <a:gd name="connsiteX30" fmla="*/ 1400175 w 4124893"/>
              <a:gd name="connsiteY30" fmla="*/ 657225 h 1971675"/>
              <a:gd name="connsiteX31" fmla="*/ 1419225 w 4124893"/>
              <a:gd name="connsiteY31" fmla="*/ 685800 h 1971675"/>
              <a:gd name="connsiteX32" fmla="*/ 1476375 w 4124893"/>
              <a:gd name="connsiteY32" fmla="*/ 752475 h 1971675"/>
              <a:gd name="connsiteX33" fmla="*/ 1495425 w 4124893"/>
              <a:gd name="connsiteY33" fmla="*/ 781050 h 1971675"/>
              <a:gd name="connsiteX34" fmla="*/ 1524000 w 4124893"/>
              <a:gd name="connsiteY34" fmla="*/ 790575 h 1971675"/>
              <a:gd name="connsiteX35" fmla="*/ 1552575 w 4124893"/>
              <a:gd name="connsiteY35" fmla="*/ 809625 h 1971675"/>
              <a:gd name="connsiteX36" fmla="*/ 1609725 w 4124893"/>
              <a:gd name="connsiteY36" fmla="*/ 838200 h 1971675"/>
              <a:gd name="connsiteX37" fmla="*/ 1695450 w 4124893"/>
              <a:gd name="connsiteY37" fmla="*/ 914400 h 1971675"/>
              <a:gd name="connsiteX38" fmla="*/ 1724025 w 4124893"/>
              <a:gd name="connsiteY38" fmla="*/ 952500 h 1971675"/>
              <a:gd name="connsiteX39" fmla="*/ 1752600 w 4124893"/>
              <a:gd name="connsiteY39" fmla="*/ 971550 h 1971675"/>
              <a:gd name="connsiteX40" fmla="*/ 1838325 w 4124893"/>
              <a:gd name="connsiteY40" fmla="*/ 1028700 h 1971675"/>
              <a:gd name="connsiteX41" fmla="*/ 1895475 w 4124893"/>
              <a:gd name="connsiteY41" fmla="*/ 1066800 h 1971675"/>
              <a:gd name="connsiteX42" fmla="*/ 1962150 w 4124893"/>
              <a:gd name="connsiteY42" fmla="*/ 1095375 h 1971675"/>
              <a:gd name="connsiteX43" fmla="*/ 2076450 w 4124893"/>
              <a:gd name="connsiteY43" fmla="*/ 1152525 h 1971675"/>
              <a:gd name="connsiteX44" fmla="*/ 2114550 w 4124893"/>
              <a:gd name="connsiteY44" fmla="*/ 1190625 h 1971675"/>
              <a:gd name="connsiteX45" fmla="*/ 2162175 w 4124893"/>
              <a:gd name="connsiteY45" fmla="*/ 1209675 h 1971675"/>
              <a:gd name="connsiteX46" fmla="*/ 2257425 w 4124893"/>
              <a:gd name="connsiteY46" fmla="*/ 1276350 h 1971675"/>
              <a:gd name="connsiteX47" fmla="*/ 2305050 w 4124893"/>
              <a:gd name="connsiteY47" fmla="*/ 1304925 h 1971675"/>
              <a:gd name="connsiteX48" fmla="*/ 2343150 w 4124893"/>
              <a:gd name="connsiteY48" fmla="*/ 1343025 h 1971675"/>
              <a:gd name="connsiteX49" fmla="*/ 2400300 w 4124893"/>
              <a:gd name="connsiteY49" fmla="*/ 1381125 h 1971675"/>
              <a:gd name="connsiteX50" fmla="*/ 2457450 w 4124893"/>
              <a:gd name="connsiteY50" fmla="*/ 1438275 h 1971675"/>
              <a:gd name="connsiteX51" fmla="*/ 2486025 w 4124893"/>
              <a:gd name="connsiteY51" fmla="*/ 1466850 h 1971675"/>
              <a:gd name="connsiteX52" fmla="*/ 2505075 w 4124893"/>
              <a:gd name="connsiteY52" fmla="*/ 1504950 h 1971675"/>
              <a:gd name="connsiteX53" fmla="*/ 2524125 w 4124893"/>
              <a:gd name="connsiteY53" fmla="*/ 1533525 h 1971675"/>
              <a:gd name="connsiteX54" fmla="*/ 2543175 w 4124893"/>
              <a:gd name="connsiteY54" fmla="*/ 1581150 h 1971675"/>
              <a:gd name="connsiteX55" fmla="*/ 2571750 w 4124893"/>
              <a:gd name="connsiteY55" fmla="*/ 1619250 h 1971675"/>
              <a:gd name="connsiteX56" fmla="*/ 2590800 w 4124893"/>
              <a:gd name="connsiteY56" fmla="*/ 1657350 h 1971675"/>
              <a:gd name="connsiteX57" fmla="*/ 2638425 w 4124893"/>
              <a:gd name="connsiteY57" fmla="*/ 1724025 h 1971675"/>
              <a:gd name="connsiteX58" fmla="*/ 2676525 w 4124893"/>
              <a:gd name="connsiteY58" fmla="*/ 1809750 h 1971675"/>
              <a:gd name="connsiteX59" fmla="*/ 2714625 w 4124893"/>
              <a:gd name="connsiteY59" fmla="*/ 1866900 h 1971675"/>
              <a:gd name="connsiteX60" fmla="*/ 2733675 w 4124893"/>
              <a:gd name="connsiteY60" fmla="*/ 1895475 h 1971675"/>
              <a:gd name="connsiteX61" fmla="*/ 2790825 w 4124893"/>
              <a:gd name="connsiteY61" fmla="*/ 1905000 h 1971675"/>
              <a:gd name="connsiteX62" fmla="*/ 2828925 w 4124893"/>
              <a:gd name="connsiteY62" fmla="*/ 1914525 h 1971675"/>
              <a:gd name="connsiteX63" fmla="*/ 2867025 w 4124893"/>
              <a:gd name="connsiteY63" fmla="*/ 1933575 h 1971675"/>
              <a:gd name="connsiteX64" fmla="*/ 2962275 w 4124893"/>
              <a:gd name="connsiteY64" fmla="*/ 1952625 h 1971675"/>
              <a:gd name="connsiteX65" fmla="*/ 3048000 w 4124893"/>
              <a:gd name="connsiteY65" fmla="*/ 1971675 h 1971675"/>
              <a:gd name="connsiteX66" fmla="*/ 3895725 w 4124893"/>
              <a:gd name="connsiteY66" fmla="*/ 1952625 h 1971675"/>
              <a:gd name="connsiteX67" fmla="*/ 3943350 w 4124893"/>
              <a:gd name="connsiteY67" fmla="*/ 1943100 h 1971675"/>
              <a:gd name="connsiteX68" fmla="*/ 4000500 w 4124893"/>
              <a:gd name="connsiteY68" fmla="*/ 1933575 h 1971675"/>
              <a:gd name="connsiteX69" fmla="*/ 4019550 w 4124893"/>
              <a:gd name="connsiteY69" fmla="*/ 1905000 h 1971675"/>
              <a:gd name="connsiteX70" fmla="*/ 4029075 w 4124893"/>
              <a:gd name="connsiteY70" fmla="*/ 1876425 h 1971675"/>
              <a:gd name="connsiteX71" fmla="*/ 4086225 w 4124893"/>
              <a:gd name="connsiteY71" fmla="*/ 1809750 h 1971675"/>
              <a:gd name="connsiteX72" fmla="*/ 4105275 w 4124893"/>
              <a:gd name="connsiteY72" fmla="*/ 1752600 h 1971675"/>
              <a:gd name="connsiteX73" fmla="*/ 4114800 w 4124893"/>
              <a:gd name="connsiteY73" fmla="*/ 1724025 h 1971675"/>
              <a:gd name="connsiteX74" fmla="*/ 4124325 w 4124893"/>
              <a:gd name="connsiteY74" fmla="*/ 1685925 h 1971675"/>
              <a:gd name="connsiteX75" fmla="*/ 4114800 w 4124893"/>
              <a:gd name="connsiteY75" fmla="*/ 1514475 h 1971675"/>
              <a:gd name="connsiteX76" fmla="*/ 4029075 w 4124893"/>
              <a:gd name="connsiteY76" fmla="*/ 1466850 h 1971675"/>
              <a:gd name="connsiteX77" fmla="*/ 3990975 w 4124893"/>
              <a:gd name="connsiteY77" fmla="*/ 1457325 h 1971675"/>
              <a:gd name="connsiteX78" fmla="*/ 3409950 w 4124893"/>
              <a:gd name="connsiteY78" fmla="*/ 1447800 h 1971675"/>
              <a:gd name="connsiteX79" fmla="*/ 3305175 w 4124893"/>
              <a:gd name="connsiteY79" fmla="*/ 1419225 h 1971675"/>
              <a:gd name="connsiteX80" fmla="*/ 3276600 w 4124893"/>
              <a:gd name="connsiteY80" fmla="*/ 1409700 h 1971675"/>
              <a:gd name="connsiteX81" fmla="*/ 3248025 w 4124893"/>
              <a:gd name="connsiteY81" fmla="*/ 1400175 h 1971675"/>
              <a:gd name="connsiteX82" fmla="*/ 3190875 w 4124893"/>
              <a:gd name="connsiteY82" fmla="*/ 1371600 h 1971675"/>
              <a:gd name="connsiteX83" fmla="*/ 3162300 w 4124893"/>
              <a:gd name="connsiteY83" fmla="*/ 1352550 h 1971675"/>
              <a:gd name="connsiteX84" fmla="*/ 3105150 w 4124893"/>
              <a:gd name="connsiteY84" fmla="*/ 1333500 h 1971675"/>
              <a:gd name="connsiteX85" fmla="*/ 3076575 w 4124893"/>
              <a:gd name="connsiteY85" fmla="*/ 1323975 h 1971675"/>
              <a:gd name="connsiteX86" fmla="*/ 3019425 w 4124893"/>
              <a:gd name="connsiteY86" fmla="*/ 1285875 h 1971675"/>
              <a:gd name="connsiteX87" fmla="*/ 2990850 w 4124893"/>
              <a:gd name="connsiteY87" fmla="*/ 1266825 h 1971675"/>
              <a:gd name="connsiteX88" fmla="*/ 2914650 w 4124893"/>
              <a:gd name="connsiteY88" fmla="*/ 1200150 h 1971675"/>
              <a:gd name="connsiteX89" fmla="*/ 2886075 w 4124893"/>
              <a:gd name="connsiteY89" fmla="*/ 1181100 h 1971675"/>
              <a:gd name="connsiteX90" fmla="*/ 2867025 w 4124893"/>
              <a:gd name="connsiteY90" fmla="*/ 1152525 h 1971675"/>
              <a:gd name="connsiteX91" fmla="*/ 2857500 w 4124893"/>
              <a:gd name="connsiteY91" fmla="*/ 1123950 h 1971675"/>
              <a:gd name="connsiteX92" fmla="*/ 2819400 w 4124893"/>
              <a:gd name="connsiteY92" fmla="*/ 1066800 h 1971675"/>
              <a:gd name="connsiteX93" fmla="*/ 2781300 w 4124893"/>
              <a:gd name="connsiteY93" fmla="*/ 1009650 h 1971675"/>
              <a:gd name="connsiteX94" fmla="*/ 2762250 w 4124893"/>
              <a:gd name="connsiteY94" fmla="*/ 971550 h 1971675"/>
              <a:gd name="connsiteX95" fmla="*/ 2705100 w 4124893"/>
              <a:gd name="connsiteY95" fmla="*/ 923925 h 1971675"/>
              <a:gd name="connsiteX96" fmla="*/ 2676525 w 4124893"/>
              <a:gd name="connsiteY96" fmla="*/ 914400 h 1971675"/>
              <a:gd name="connsiteX97" fmla="*/ 2647950 w 4124893"/>
              <a:gd name="connsiteY97" fmla="*/ 885825 h 1971675"/>
              <a:gd name="connsiteX98" fmla="*/ 2590800 w 4124893"/>
              <a:gd name="connsiteY98" fmla="*/ 847725 h 1971675"/>
              <a:gd name="connsiteX99" fmla="*/ 2562225 w 4124893"/>
              <a:gd name="connsiteY99" fmla="*/ 819150 h 1971675"/>
              <a:gd name="connsiteX100" fmla="*/ 2524125 w 4124893"/>
              <a:gd name="connsiteY100" fmla="*/ 800100 h 1971675"/>
              <a:gd name="connsiteX101" fmla="*/ 2495550 w 4124893"/>
              <a:gd name="connsiteY101" fmla="*/ 771525 h 1971675"/>
              <a:gd name="connsiteX102" fmla="*/ 2447925 w 4124893"/>
              <a:gd name="connsiteY102" fmla="*/ 752475 h 1971675"/>
              <a:gd name="connsiteX103" fmla="*/ 2390775 w 4124893"/>
              <a:gd name="connsiteY103" fmla="*/ 733425 h 1971675"/>
              <a:gd name="connsiteX104" fmla="*/ 2305050 w 4124893"/>
              <a:gd name="connsiteY104" fmla="*/ 695325 h 1971675"/>
              <a:gd name="connsiteX105" fmla="*/ 2238375 w 4124893"/>
              <a:gd name="connsiteY105" fmla="*/ 666750 h 1971675"/>
              <a:gd name="connsiteX106" fmla="*/ 2152650 w 4124893"/>
              <a:gd name="connsiteY106" fmla="*/ 638175 h 1971675"/>
              <a:gd name="connsiteX107" fmla="*/ 2105025 w 4124893"/>
              <a:gd name="connsiteY107" fmla="*/ 619125 h 1971675"/>
              <a:gd name="connsiteX108" fmla="*/ 2047875 w 4124893"/>
              <a:gd name="connsiteY108" fmla="*/ 600075 h 1971675"/>
              <a:gd name="connsiteX109" fmla="*/ 1943100 w 4124893"/>
              <a:gd name="connsiteY109" fmla="*/ 533400 h 1971675"/>
              <a:gd name="connsiteX110" fmla="*/ 1876425 w 4124893"/>
              <a:gd name="connsiteY110" fmla="*/ 485775 h 1971675"/>
              <a:gd name="connsiteX111" fmla="*/ 1819275 w 4124893"/>
              <a:gd name="connsiteY111" fmla="*/ 466725 h 1971675"/>
              <a:gd name="connsiteX112" fmla="*/ 1733550 w 4124893"/>
              <a:gd name="connsiteY112" fmla="*/ 409575 h 1971675"/>
              <a:gd name="connsiteX113" fmla="*/ 1704975 w 4124893"/>
              <a:gd name="connsiteY113" fmla="*/ 390525 h 1971675"/>
              <a:gd name="connsiteX114" fmla="*/ 1685925 w 4124893"/>
              <a:gd name="connsiteY114" fmla="*/ 361950 h 1971675"/>
              <a:gd name="connsiteX115" fmla="*/ 1628775 w 4124893"/>
              <a:gd name="connsiteY115" fmla="*/ 342900 h 1971675"/>
              <a:gd name="connsiteX116" fmla="*/ 1562100 w 4124893"/>
              <a:gd name="connsiteY116" fmla="*/ 304800 h 1971675"/>
              <a:gd name="connsiteX117" fmla="*/ 1533525 w 4124893"/>
              <a:gd name="connsiteY117" fmla="*/ 295275 h 1971675"/>
              <a:gd name="connsiteX118" fmla="*/ 1447800 w 4124893"/>
              <a:gd name="connsiteY118" fmla="*/ 247650 h 1971675"/>
              <a:gd name="connsiteX119" fmla="*/ 1419225 w 4124893"/>
              <a:gd name="connsiteY119" fmla="*/ 219075 h 1971675"/>
              <a:gd name="connsiteX120" fmla="*/ 1362075 w 4124893"/>
              <a:gd name="connsiteY120" fmla="*/ 180975 h 1971675"/>
              <a:gd name="connsiteX121" fmla="*/ 1314450 w 4124893"/>
              <a:gd name="connsiteY121" fmla="*/ 133350 h 1971675"/>
              <a:gd name="connsiteX122" fmla="*/ 1266825 w 4124893"/>
              <a:gd name="connsiteY122" fmla="*/ 95250 h 1971675"/>
              <a:gd name="connsiteX123" fmla="*/ 1228725 w 4124893"/>
              <a:gd name="connsiteY123" fmla="*/ 7620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24893" h="1971675">
                <a:moveTo>
                  <a:pt x="1228725" y="76200"/>
                </a:moveTo>
                <a:lnTo>
                  <a:pt x="1228725" y="76200"/>
                </a:lnTo>
                <a:cubicBezTo>
                  <a:pt x="1193800" y="73025"/>
                  <a:pt x="1158805" y="70548"/>
                  <a:pt x="1123950" y="66675"/>
                </a:cubicBezTo>
                <a:cubicBezTo>
                  <a:pt x="1046651" y="58086"/>
                  <a:pt x="1075393" y="59227"/>
                  <a:pt x="1009650" y="47625"/>
                </a:cubicBezTo>
                <a:lnTo>
                  <a:pt x="895350" y="28575"/>
                </a:lnTo>
                <a:lnTo>
                  <a:pt x="838200" y="19050"/>
                </a:lnTo>
                <a:cubicBezTo>
                  <a:pt x="812951" y="14842"/>
                  <a:pt x="787249" y="13733"/>
                  <a:pt x="762000" y="9525"/>
                </a:cubicBezTo>
                <a:cubicBezTo>
                  <a:pt x="749087" y="7373"/>
                  <a:pt x="736600" y="3175"/>
                  <a:pt x="723900" y="0"/>
                </a:cubicBezTo>
                <a:cubicBezTo>
                  <a:pt x="644525" y="3175"/>
                  <a:pt x="565059" y="4570"/>
                  <a:pt x="485775" y="9525"/>
                </a:cubicBezTo>
                <a:cubicBezTo>
                  <a:pt x="463368" y="10925"/>
                  <a:pt x="441115" y="14647"/>
                  <a:pt x="419100" y="19050"/>
                </a:cubicBezTo>
                <a:cubicBezTo>
                  <a:pt x="409255" y="21019"/>
                  <a:pt x="400533" y="27774"/>
                  <a:pt x="390525" y="28575"/>
                </a:cubicBezTo>
                <a:cubicBezTo>
                  <a:pt x="320826" y="34151"/>
                  <a:pt x="250825" y="34925"/>
                  <a:pt x="180975" y="38100"/>
                </a:cubicBezTo>
                <a:cubicBezTo>
                  <a:pt x="95035" y="59585"/>
                  <a:pt x="129613" y="48871"/>
                  <a:pt x="76200" y="66675"/>
                </a:cubicBezTo>
                <a:cubicBezTo>
                  <a:pt x="66675" y="76200"/>
                  <a:pt x="58833" y="87778"/>
                  <a:pt x="47625" y="95250"/>
                </a:cubicBezTo>
                <a:cubicBezTo>
                  <a:pt x="39271" y="100819"/>
                  <a:pt x="24886" y="96605"/>
                  <a:pt x="19050" y="104775"/>
                </a:cubicBezTo>
                <a:cubicBezTo>
                  <a:pt x="7378" y="121115"/>
                  <a:pt x="0" y="161925"/>
                  <a:pt x="0" y="161925"/>
                </a:cubicBezTo>
                <a:cubicBezTo>
                  <a:pt x="3175" y="193675"/>
                  <a:pt x="4673" y="225638"/>
                  <a:pt x="9525" y="257175"/>
                </a:cubicBezTo>
                <a:cubicBezTo>
                  <a:pt x="14121" y="287047"/>
                  <a:pt x="23228" y="288300"/>
                  <a:pt x="38100" y="314325"/>
                </a:cubicBezTo>
                <a:cubicBezTo>
                  <a:pt x="45145" y="326653"/>
                  <a:pt x="48897" y="340871"/>
                  <a:pt x="57150" y="352425"/>
                </a:cubicBezTo>
                <a:cubicBezTo>
                  <a:pt x="67247" y="366560"/>
                  <a:pt x="97100" y="392678"/>
                  <a:pt x="114300" y="400050"/>
                </a:cubicBezTo>
                <a:cubicBezTo>
                  <a:pt x="126332" y="405207"/>
                  <a:pt x="139700" y="406400"/>
                  <a:pt x="152400" y="409575"/>
                </a:cubicBezTo>
                <a:cubicBezTo>
                  <a:pt x="168275" y="419100"/>
                  <a:pt x="183107" y="430631"/>
                  <a:pt x="200025" y="438150"/>
                </a:cubicBezTo>
                <a:cubicBezTo>
                  <a:pt x="211988" y="443467"/>
                  <a:pt x="225369" y="444731"/>
                  <a:pt x="238125" y="447675"/>
                </a:cubicBezTo>
                <a:cubicBezTo>
                  <a:pt x="266647" y="454257"/>
                  <a:pt x="294936" y="462160"/>
                  <a:pt x="323850" y="466725"/>
                </a:cubicBezTo>
                <a:cubicBezTo>
                  <a:pt x="400643" y="478850"/>
                  <a:pt x="564785" y="483187"/>
                  <a:pt x="619125" y="485775"/>
                </a:cubicBezTo>
                <a:cubicBezTo>
                  <a:pt x="686180" y="493226"/>
                  <a:pt x="715594" y="496098"/>
                  <a:pt x="781050" y="504825"/>
                </a:cubicBezTo>
                <a:cubicBezTo>
                  <a:pt x="803304" y="507792"/>
                  <a:pt x="825412" y="511871"/>
                  <a:pt x="847725" y="514350"/>
                </a:cubicBezTo>
                <a:cubicBezTo>
                  <a:pt x="882580" y="518223"/>
                  <a:pt x="917671" y="519777"/>
                  <a:pt x="952500" y="523875"/>
                </a:cubicBezTo>
                <a:cubicBezTo>
                  <a:pt x="971680" y="526132"/>
                  <a:pt x="990375" y="532195"/>
                  <a:pt x="1009650" y="533400"/>
                </a:cubicBezTo>
                <a:cubicBezTo>
                  <a:pt x="1092100" y="538553"/>
                  <a:pt x="1174750" y="539750"/>
                  <a:pt x="1257300" y="542925"/>
                </a:cubicBezTo>
                <a:cubicBezTo>
                  <a:pt x="1308029" y="576744"/>
                  <a:pt x="1360134" y="610511"/>
                  <a:pt x="1400175" y="657225"/>
                </a:cubicBezTo>
                <a:cubicBezTo>
                  <a:pt x="1407625" y="665917"/>
                  <a:pt x="1411896" y="677006"/>
                  <a:pt x="1419225" y="685800"/>
                </a:cubicBezTo>
                <a:cubicBezTo>
                  <a:pt x="1488457" y="768879"/>
                  <a:pt x="1405032" y="652594"/>
                  <a:pt x="1476375" y="752475"/>
                </a:cubicBezTo>
                <a:cubicBezTo>
                  <a:pt x="1483029" y="761790"/>
                  <a:pt x="1486486" y="773899"/>
                  <a:pt x="1495425" y="781050"/>
                </a:cubicBezTo>
                <a:cubicBezTo>
                  <a:pt x="1503265" y="787322"/>
                  <a:pt x="1514475" y="787400"/>
                  <a:pt x="1524000" y="790575"/>
                </a:cubicBezTo>
                <a:cubicBezTo>
                  <a:pt x="1533525" y="796925"/>
                  <a:pt x="1542336" y="804505"/>
                  <a:pt x="1552575" y="809625"/>
                </a:cubicBezTo>
                <a:cubicBezTo>
                  <a:pt x="1590403" y="828539"/>
                  <a:pt x="1574628" y="807003"/>
                  <a:pt x="1609725" y="838200"/>
                </a:cubicBezTo>
                <a:cubicBezTo>
                  <a:pt x="1707592" y="925193"/>
                  <a:pt x="1630597" y="871165"/>
                  <a:pt x="1695450" y="914400"/>
                </a:cubicBezTo>
                <a:cubicBezTo>
                  <a:pt x="1704975" y="927100"/>
                  <a:pt x="1712800" y="941275"/>
                  <a:pt x="1724025" y="952500"/>
                </a:cubicBezTo>
                <a:cubicBezTo>
                  <a:pt x="1732120" y="960595"/>
                  <a:pt x="1743285" y="964896"/>
                  <a:pt x="1752600" y="971550"/>
                </a:cubicBezTo>
                <a:cubicBezTo>
                  <a:pt x="1854266" y="1044169"/>
                  <a:pt x="1720229" y="953548"/>
                  <a:pt x="1838325" y="1028700"/>
                </a:cubicBezTo>
                <a:cubicBezTo>
                  <a:pt x="1857641" y="1040992"/>
                  <a:pt x="1875316" y="1055945"/>
                  <a:pt x="1895475" y="1066800"/>
                </a:cubicBezTo>
                <a:cubicBezTo>
                  <a:pt x="1916765" y="1078264"/>
                  <a:pt x="1940298" y="1085024"/>
                  <a:pt x="1962150" y="1095375"/>
                </a:cubicBezTo>
                <a:cubicBezTo>
                  <a:pt x="2000647" y="1113610"/>
                  <a:pt x="2046329" y="1122404"/>
                  <a:pt x="2076450" y="1152525"/>
                </a:cubicBezTo>
                <a:cubicBezTo>
                  <a:pt x="2089150" y="1165225"/>
                  <a:pt x="2099606" y="1180662"/>
                  <a:pt x="2114550" y="1190625"/>
                </a:cubicBezTo>
                <a:cubicBezTo>
                  <a:pt x="2128776" y="1200109"/>
                  <a:pt x="2147165" y="1201488"/>
                  <a:pt x="2162175" y="1209675"/>
                </a:cubicBezTo>
                <a:cubicBezTo>
                  <a:pt x="2218113" y="1240187"/>
                  <a:pt x="2211008" y="1245405"/>
                  <a:pt x="2257425" y="1276350"/>
                </a:cubicBezTo>
                <a:cubicBezTo>
                  <a:pt x="2272829" y="1286619"/>
                  <a:pt x="2290437" y="1293559"/>
                  <a:pt x="2305050" y="1304925"/>
                </a:cubicBezTo>
                <a:cubicBezTo>
                  <a:pt x="2319227" y="1315952"/>
                  <a:pt x="2329125" y="1331805"/>
                  <a:pt x="2343150" y="1343025"/>
                </a:cubicBezTo>
                <a:cubicBezTo>
                  <a:pt x="2361028" y="1357328"/>
                  <a:pt x="2381250" y="1368425"/>
                  <a:pt x="2400300" y="1381125"/>
                </a:cubicBezTo>
                <a:cubicBezTo>
                  <a:pt x="2422716" y="1396069"/>
                  <a:pt x="2438400" y="1419225"/>
                  <a:pt x="2457450" y="1438275"/>
                </a:cubicBezTo>
                <a:lnTo>
                  <a:pt x="2486025" y="1466850"/>
                </a:lnTo>
                <a:cubicBezTo>
                  <a:pt x="2496065" y="1476890"/>
                  <a:pt x="2498030" y="1492622"/>
                  <a:pt x="2505075" y="1504950"/>
                </a:cubicBezTo>
                <a:cubicBezTo>
                  <a:pt x="2510755" y="1514889"/>
                  <a:pt x="2519005" y="1523286"/>
                  <a:pt x="2524125" y="1533525"/>
                </a:cubicBezTo>
                <a:cubicBezTo>
                  <a:pt x="2531771" y="1548818"/>
                  <a:pt x="2534872" y="1566204"/>
                  <a:pt x="2543175" y="1581150"/>
                </a:cubicBezTo>
                <a:cubicBezTo>
                  <a:pt x="2550885" y="1595027"/>
                  <a:pt x="2563336" y="1605788"/>
                  <a:pt x="2571750" y="1619250"/>
                </a:cubicBezTo>
                <a:cubicBezTo>
                  <a:pt x="2579275" y="1631291"/>
                  <a:pt x="2583275" y="1645309"/>
                  <a:pt x="2590800" y="1657350"/>
                </a:cubicBezTo>
                <a:cubicBezTo>
                  <a:pt x="2596212" y="1666010"/>
                  <a:pt x="2632225" y="1710075"/>
                  <a:pt x="2638425" y="1724025"/>
                </a:cubicBezTo>
                <a:cubicBezTo>
                  <a:pt x="2683765" y="1826040"/>
                  <a:pt x="2633412" y="1745081"/>
                  <a:pt x="2676525" y="1809750"/>
                </a:cubicBezTo>
                <a:cubicBezTo>
                  <a:pt x="2693841" y="1879015"/>
                  <a:pt x="2670772" y="1823047"/>
                  <a:pt x="2714625" y="1866900"/>
                </a:cubicBezTo>
                <a:cubicBezTo>
                  <a:pt x="2722720" y="1874995"/>
                  <a:pt x="2723436" y="1890355"/>
                  <a:pt x="2733675" y="1895475"/>
                </a:cubicBezTo>
                <a:cubicBezTo>
                  <a:pt x="2750949" y="1904112"/>
                  <a:pt x="2771887" y="1901212"/>
                  <a:pt x="2790825" y="1905000"/>
                </a:cubicBezTo>
                <a:cubicBezTo>
                  <a:pt x="2803662" y="1907567"/>
                  <a:pt x="2816668" y="1909928"/>
                  <a:pt x="2828925" y="1914525"/>
                </a:cubicBezTo>
                <a:cubicBezTo>
                  <a:pt x="2842220" y="1919511"/>
                  <a:pt x="2853372" y="1929674"/>
                  <a:pt x="2867025" y="1933575"/>
                </a:cubicBezTo>
                <a:cubicBezTo>
                  <a:pt x="2898158" y="1942470"/>
                  <a:pt x="2930525" y="1946275"/>
                  <a:pt x="2962275" y="1952625"/>
                </a:cubicBezTo>
                <a:cubicBezTo>
                  <a:pt x="3022737" y="1964717"/>
                  <a:pt x="2994194" y="1958223"/>
                  <a:pt x="3048000" y="1971675"/>
                </a:cubicBezTo>
                <a:lnTo>
                  <a:pt x="3895725" y="1952625"/>
                </a:lnTo>
                <a:cubicBezTo>
                  <a:pt x="3911803" y="1950733"/>
                  <a:pt x="3927422" y="1945996"/>
                  <a:pt x="3943350" y="1943100"/>
                </a:cubicBezTo>
                <a:cubicBezTo>
                  <a:pt x="3962351" y="1939645"/>
                  <a:pt x="3981450" y="1936750"/>
                  <a:pt x="4000500" y="1933575"/>
                </a:cubicBezTo>
                <a:cubicBezTo>
                  <a:pt x="4006850" y="1924050"/>
                  <a:pt x="4014430" y="1915239"/>
                  <a:pt x="4019550" y="1905000"/>
                </a:cubicBezTo>
                <a:cubicBezTo>
                  <a:pt x="4024040" y="1896020"/>
                  <a:pt x="4024094" y="1885142"/>
                  <a:pt x="4029075" y="1876425"/>
                </a:cubicBezTo>
                <a:cubicBezTo>
                  <a:pt x="4045367" y="1847914"/>
                  <a:pt x="4063705" y="1832270"/>
                  <a:pt x="4086225" y="1809750"/>
                </a:cubicBezTo>
                <a:lnTo>
                  <a:pt x="4105275" y="1752600"/>
                </a:lnTo>
                <a:cubicBezTo>
                  <a:pt x="4108450" y="1743075"/>
                  <a:pt x="4112365" y="1733765"/>
                  <a:pt x="4114800" y="1724025"/>
                </a:cubicBezTo>
                <a:lnTo>
                  <a:pt x="4124325" y="1685925"/>
                </a:lnTo>
                <a:cubicBezTo>
                  <a:pt x="4121150" y="1628775"/>
                  <a:pt x="4132155" y="1569019"/>
                  <a:pt x="4114800" y="1514475"/>
                </a:cubicBezTo>
                <a:cubicBezTo>
                  <a:pt x="4107978" y="1493033"/>
                  <a:pt x="4053637" y="1473868"/>
                  <a:pt x="4029075" y="1466850"/>
                </a:cubicBezTo>
                <a:cubicBezTo>
                  <a:pt x="4016488" y="1463254"/>
                  <a:pt x="4004060" y="1457728"/>
                  <a:pt x="3990975" y="1457325"/>
                </a:cubicBezTo>
                <a:cubicBezTo>
                  <a:pt x="3797366" y="1451368"/>
                  <a:pt x="3603625" y="1450975"/>
                  <a:pt x="3409950" y="1447800"/>
                </a:cubicBezTo>
                <a:cubicBezTo>
                  <a:pt x="3342634" y="1434337"/>
                  <a:pt x="3377684" y="1443395"/>
                  <a:pt x="3305175" y="1419225"/>
                </a:cubicBezTo>
                <a:lnTo>
                  <a:pt x="3276600" y="1409700"/>
                </a:lnTo>
                <a:lnTo>
                  <a:pt x="3248025" y="1400175"/>
                </a:lnTo>
                <a:cubicBezTo>
                  <a:pt x="3166133" y="1345580"/>
                  <a:pt x="3269745" y="1411035"/>
                  <a:pt x="3190875" y="1371600"/>
                </a:cubicBezTo>
                <a:cubicBezTo>
                  <a:pt x="3180636" y="1366480"/>
                  <a:pt x="3172761" y="1357199"/>
                  <a:pt x="3162300" y="1352550"/>
                </a:cubicBezTo>
                <a:cubicBezTo>
                  <a:pt x="3143950" y="1344395"/>
                  <a:pt x="3124200" y="1339850"/>
                  <a:pt x="3105150" y="1333500"/>
                </a:cubicBezTo>
                <a:lnTo>
                  <a:pt x="3076575" y="1323975"/>
                </a:lnTo>
                <a:lnTo>
                  <a:pt x="3019425" y="1285875"/>
                </a:lnTo>
                <a:lnTo>
                  <a:pt x="2990850" y="1266825"/>
                </a:lnTo>
                <a:cubicBezTo>
                  <a:pt x="2959100" y="1219200"/>
                  <a:pt x="2981325" y="1244600"/>
                  <a:pt x="2914650" y="1200150"/>
                </a:cubicBezTo>
                <a:lnTo>
                  <a:pt x="2886075" y="1181100"/>
                </a:lnTo>
                <a:cubicBezTo>
                  <a:pt x="2879725" y="1171575"/>
                  <a:pt x="2872145" y="1162764"/>
                  <a:pt x="2867025" y="1152525"/>
                </a:cubicBezTo>
                <a:cubicBezTo>
                  <a:pt x="2862535" y="1143545"/>
                  <a:pt x="2862376" y="1132727"/>
                  <a:pt x="2857500" y="1123950"/>
                </a:cubicBezTo>
                <a:cubicBezTo>
                  <a:pt x="2846381" y="1103936"/>
                  <a:pt x="2832100" y="1085850"/>
                  <a:pt x="2819400" y="1066800"/>
                </a:cubicBezTo>
                <a:lnTo>
                  <a:pt x="2781300" y="1009650"/>
                </a:lnTo>
                <a:cubicBezTo>
                  <a:pt x="2773424" y="997836"/>
                  <a:pt x="2770503" y="983104"/>
                  <a:pt x="2762250" y="971550"/>
                </a:cubicBezTo>
                <a:cubicBezTo>
                  <a:pt x="2750547" y="955166"/>
                  <a:pt x="2723665" y="933208"/>
                  <a:pt x="2705100" y="923925"/>
                </a:cubicBezTo>
                <a:cubicBezTo>
                  <a:pt x="2696120" y="919435"/>
                  <a:pt x="2686050" y="917575"/>
                  <a:pt x="2676525" y="914400"/>
                </a:cubicBezTo>
                <a:cubicBezTo>
                  <a:pt x="2667000" y="904875"/>
                  <a:pt x="2658583" y="894095"/>
                  <a:pt x="2647950" y="885825"/>
                </a:cubicBezTo>
                <a:cubicBezTo>
                  <a:pt x="2629878" y="871769"/>
                  <a:pt x="2606989" y="863914"/>
                  <a:pt x="2590800" y="847725"/>
                </a:cubicBezTo>
                <a:cubicBezTo>
                  <a:pt x="2581275" y="838200"/>
                  <a:pt x="2573186" y="826980"/>
                  <a:pt x="2562225" y="819150"/>
                </a:cubicBezTo>
                <a:cubicBezTo>
                  <a:pt x="2550671" y="810897"/>
                  <a:pt x="2535679" y="808353"/>
                  <a:pt x="2524125" y="800100"/>
                </a:cubicBezTo>
                <a:cubicBezTo>
                  <a:pt x="2513164" y="792270"/>
                  <a:pt x="2506973" y="778664"/>
                  <a:pt x="2495550" y="771525"/>
                </a:cubicBezTo>
                <a:cubicBezTo>
                  <a:pt x="2481051" y="762463"/>
                  <a:pt x="2463993" y="758318"/>
                  <a:pt x="2447925" y="752475"/>
                </a:cubicBezTo>
                <a:cubicBezTo>
                  <a:pt x="2429054" y="745613"/>
                  <a:pt x="2390775" y="733425"/>
                  <a:pt x="2390775" y="733425"/>
                </a:cubicBezTo>
                <a:cubicBezTo>
                  <a:pt x="2306720" y="677389"/>
                  <a:pt x="2441070" y="763335"/>
                  <a:pt x="2305050" y="695325"/>
                </a:cubicBezTo>
                <a:cubicBezTo>
                  <a:pt x="2257970" y="671785"/>
                  <a:pt x="2280420" y="680765"/>
                  <a:pt x="2238375" y="666750"/>
                </a:cubicBezTo>
                <a:cubicBezTo>
                  <a:pt x="2182808" y="629706"/>
                  <a:pt x="2239519" y="661866"/>
                  <a:pt x="2152650" y="638175"/>
                </a:cubicBezTo>
                <a:cubicBezTo>
                  <a:pt x="2136155" y="633676"/>
                  <a:pt x="2121093" y="624968"/>
                  <a:pt x="2105025" y="619125"/>
                </a:cubicBezTo>
                <a:cubicBezTo>
                  <a:pt x="2086154" y="612263"/>
                  <a:pt x="2047875" y="600075"/>
                  <a:pt x="2047875" y="600075"/>
                </a:cubicBezTo>
                <a:cubicBezTo>
                  <a:pt x="1963643" y="536901"/>
                  <a:pt x="2001796" y="552965"/>
                  <a:pt x="1943100" y="533400"/>
                </a:cubicBezTo>
                <a:cubicBezTo>
                  <a:pt x="1937983" y="529562"/>
                  <a:pt x="1887821" y="490840"/>
                  <a:pt x="1876425" y="485775"/>
                </a:cubicBezTo>
                <a:cubicBezTo>
                  <a:pt x="1858075" y="477620"/>
                  <a:pt x="1819275" y="466725"/>
                  <a:pt x="1819275" y="466725"/>
                </a:cubicBezTo>
                <a:lnTo>
                  <a:pt x="1733550" y="409575"/>
                </a:lnTo>
                <a:lnTo>
                  <a:pt x="1704975" y="390525"/>
                </a:lnTo>
                <a:cubicBezTo>
                  <a:pt x="1698625" y="381000"/>
                  <a:pt x="1695633" y="368017"/>
                  <a:pt x="1685925" y="361950"/>
                </a:cubicBezTo>
                <a:cubicBezTo>
                  <a:pt x="1668897" y="351307"/>
                  <a:pt x="1628775" y="342900"/>
                  <a:pt x="1628775" y="342900"/>
                </a:cubicBezTo>
                <a:cubicBezTo>
                  <a:pt x="1600077" y="323768"/>
                  <a:pt x="1595937" y="319302"/>
                  <a:pt x="1562100" y="304800"/>
                </a:cubicBezTo>
                <a:cubicBezTo>
                  <a:pt x="1552872" y="300845"/>
                  <a:pt x="1543050" y="298450"/>
                  <a:pt x="1533525" y="295275"/>
                </a:cubicBezTo>
                <a:cubicBezTo>
                  <a:pt x="1468021" y="251606"/>
                  <a:pt x="1498095" y="264415"/>
                  <a:pt x="1447800" y="247650"/>
                </a:cubicBezTo>
                <a:cubicBezTo>
                  <a:pt x="1438275" y="238125"/>
                  <a:pt x="1429858" y="227345"/>
                  <a:pt x="1419225" y="219075"/>
                </a:cubicBezTo>
                <a:cubicBezTo>
                  <a:pt x="1401153" y="205019"/>
                  <a:pt x="1362075" y="180975"/>
                  <a:pt x="1362075" y="180975"/>
                </a:cubicBezTo>
                <a:cubicBezTo>
                  <a:pt x="1311275" y="104775"/>
                  <a:pt x="1377950" y="196850"/>
                  <a:pt x="1314450" y="133350"/>
                </a:cubicBezTo>
                <a:cubicBezTo>
                  <a:pt x="1271366" y="90266"/>
                  <a:pt x="1322455" y="113793"/>
                  <a:pt x="1266825" y="95250"/>
                </a:cubicBezTo>
                <a:cubicBezTo>
                  <a:pt x="1227683" y="69155"/>
                  <a:pt x="1235075" y="79375"/>
                  <a:pt x="1228725" y="76200"/>
                </a:cubicBezTo>
                <a:close/>
              </a:path>
            </a:pathLst>
          </a:custGeom>
          <a:solidFill>
            <a:schemeClr val="accent6">
              <a:lumMod val="75000"/>
              <a:alpha val="3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3886200" y="3225800"/>
            <a:ext cx="4215170" cy="508000"/>
          </a:xfrm>
          <a:custGeom>
            <a:avLst/>
            <a:gdLst>
              <a:gd name="connsiteX0" fmla="*/ 825500 w 4215170"/>
              <a:gd name="connsiteY0" fmla="*/ 88900 h 508000"/>
              <a:gd name="connsiteX1" fmla="*/ 825500 w 4215170"/>
              <a:gd name="connsiteY1" fmla="*/ 88900 h 508000"/>
              <a:gd name="connsiteX2" fmla="*/ 647700 w 4215170"/>
              <a:gd name="connsiteY2" fmla="*/ 76200 h 508000"/>
              <a:gd name="connsiteX3" fmla="*/ 609600 w 4215170"/>
              <a:gd name="connsiteY3" fmla="*/ 63500 h 508000"/>
              <a:gd name="connsiteX4" fmla="*/ 533400 w 4215170"/>
              <a:gd name="connsiteY4" fmla="*/ 76200 h 508000"/>
              <a:gd name="connsiteX5" fmla="*/ 165100 w 4215170"/>
              <a:gd name="connsiteY5" fmla="*/ 76200 h 508000"/>
              <a:gd name="connsiteX6" fmla="*/ 88900 w 4215170"/>
              <a:gd name="connsiteY6" fmla="*/ 127000 h 508000"/>
              <a:gd name="connsiteX7" fmla="*/ 50800 w 4215170"/>
              <a:gd name="connsiteY7" fmla="*/ 152400 h 508000"/>
              <a:gd name="connsiteX8" fmla="*/ 38100 w 4215170"/>
              <a:gd name="connsiteY8" fmla="*/ 190500 h 508000"/>
              <a:gd name="connsiteX9" fmla="*/ 0 w 4215170"/>
              <a:gd name="connsiteY9" fmla="*/ 266700 h 508000"/>
              <a:gd name="connsiteX10" fmla="*/ 12700 w 4215170"/>
              <a:gd name="connsiteY10" fmla="*/ 419100 h 508000"/>
              <a:gd name="connsiteX11" fmla="*/ 25400 w 4215170"/>
              <a:gd name="connsiteY11" fmla="*/ 457200 h 508000"/>
              <a:gd name="connsiteX12" fmla="*/ 76200 w 4215170"/>
              <a:gd name="connsiteY12" fmla="*/ 469900 h 508000"/>
              <a:gd name="connsiteX13" fmla="*/ 254000 w 4215170"/>
              <a:gd name="connsiteY13" fmla="*/ 508000 h 508000"/>
              <a:gd name="connsiteX14" fmla="*/ 1193800 w 4215170"/>
              <a:gd name="connsiteY14" fmla="*/ 495300 h 508000"/>
              <a:gd name="connsiteX15" fmla="*/ 1270000 w 4215170"/>
              <a:gd name="connsiteY15" fmla="*/ 469900 h 508000"/>
              <a:gd name="connsiteX16" fmla="*/ 1346200 w 4215170"/>
              <a:gd name="connsiteY16" fmla="*/ 444500 h 508000"/>
              <a:gd name="connsiteX17" fmla="*/ 1384300 w 4215170"/>
              <a:gd name="connsiteY17" fmla="*/ 431800 h 508000"/>
              <a:gd name="connsiteX18" fmla="*/ 1612900 w 4215170"/>
              <a:gd name="connsiteY18" fmla="*/ 419100 h 508000"/>
              <a:gd name="connsiteX19" fmla="*/ 2057400 w 4215170"/>
              <a:gd name="connsiteY19" fmla="*/ 431800 h 508000"/>
              <a:gd name="connsiteX20" fmla="*/ 3263900 w 4215170"/>
              <a:gd name="connsiteY20" fmla="*/ 444500 h 508000"/>
              <a:gd name="connsiteX21" fmla="*/ 3314700 w 4215170"/>
              <a:gd name="connsiteY21" fmla="*/ 457200 h 508000"/>
              <a:gd name="connsiteX22" fmla="*/ 3441700 w 4215170"/>
              <a:gd name="connsiteY22" fmla="*/ 482600 h 508000"/>
              <a:gd name="connsiteX23" fmla="*/ 3721100 w 4215170"/>
              <a:gd name="connsiteY23" fmla="*/ 469900 h 508000"/>
              <a:gd name="connsiteX24" fmla="*/ 4178300 w 4215170"/>
              <a:gd name="connsiteY24" fmla="*/ 444500 h 508000"/>
              <a:gd name="connsiteX25" fmla="*/ 4191000 w 4215170"/>
              <a:gd name="connsiteY25" fmla="*/ 228600 h 508000"/>
              <a:gd name="connsiteX26" fmla="*/ 4140200 w 4215170"/>
              <a:gd name="connsiteY26" fmla="*/ 114300 h 508000"/>
              <a:gd name="connsiteX27" fmla="*/ 4025900 w 4215170"/>
              <a:gd name="connsiteY27" fmla="*/ 50800 h 508000"/>
              <a:gd name="connsiteX28" fmla="*/ 3949700 w 4215170"/>
              <a:gd name="connsiteY28" fmla="*/ 38100 h 508000"/>
              <a:gd name="connsiteX29" fmla="*/ 3530600 w 4215170"/>
              <a:gd name="connsiteY29" fmla="*/ 25400 h 508000"/>
              <a:gd name="connsiteX30" fmla="*/ 3429000 w 4215170"/>
              <a:gd name="connsiteY30" fmla="*/ 12700 h 508000"/>
              <a:gd name="connsiteX31" fmla="*/ 3365500 w 4215170"/>
              <a:gd name="connsiteY31" fmla="*/ 0 h 508000"/>
              <a:gd name="connsiteX32" fmla="*/ 3124200 w 4215170"/>
              <a:gd name="connsiteY32" fmla="*/ 12700 h 508000"/>
              <a:gd name="connsiteX33" fmla="*/ 3048000 w 4215170"/>
              <a:gd name="connsiteY33" fmla="*/ 50800 h 508000"/>
              <a:gd name="connsiteX34" fmla="*/ 3009900 w 4215170"/>
              <a:gd name="connsiteY34" fmla="*/ 63500 h 508000"/>
              <a:gd name="connsiteX35" fmla="*/ 2832100 w 4215170"/>
              <a:gd name="connsiteY35" fmla="*/ 88900 h 508000"/>
              <a:gd name="connsiteX36" fmla="*/ 2527300 w 4215170"/>
              <a:gd name="connsiteY36" fmla="*/ 114300 h 508000"/>
              <a:gd name="connsiteX37" fmla="*/ 2133600 w 4215170"/>
              <a:gd name="connsiteY37" fmla="*/ 127000 h 508000"/>
              <a:gd name="connsiteX38" fmla="*/ 1511300 w 4215170"/>
              <a:gd name="connsiteY38" fmla="*/ 101600 h 508000"/>
              <a:gd name="connsiteX39" fmla="*/ 1016000 w 4215170"/>
              <a:gd name="connsiteY39" fmla="*/ 127000 h 508000"/>
              <a:gd name="connsiteX40" fmla="*/ 850900 w 4215170"/>
              <a:gd name="connsiteY40" fmla="*/ 114300 h 508000"/>
              <a:gd name="connsiteX41" fmla="*/ 812800 w 4215170"/>
              <a:gd name="connsiteY41" fmla="*/ 101600 h 508000"/>
              <a:gd name="connsiteX42" fmla="*/ 825500 w 4215170"/>
              <a:gd name="connsiteY42" fmla="*/ 889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15170" h="508000">
                <a:moveTo>
                  <a:pt x="825500" y="88900"/>
                </a:moveTo>
                <a:lnTo>
                  <a:pt x="825500" y="88900"/>
                </a:lnTo>
                <a:cubicBezTo>
                  <a:pt x="766233" y="84667"/>
                  <a:pt x="706711" y="83142"/>
                  <a:pt x="647700" y="76200"/>
                </a:cubicBezTo>
                <a:cubicBezTo>
                  <a:pt x="634405" y="74636"/>
                  <a:pt x="622987" y="63500"/>
                  <a:pt x="609600" y="63500"/>
                </a:cubicBezTo>
                <a:cubicBezTo>
                  <a:pt x="583850" y="63500"/>
                  <a:pt x="558800" y="71967"/>
                  <a:pt x="533400" y="76200"/>
                </a:cubicBezTo>
                <a:cubicBezTo>
                  <a:pt x="438778" y="70286"/>
                  <a:pt x="264753" y="49975"/>
                  <a:pt x="165100" y="76200"/>
                </a:cubicBezTo>
                <a:cubicBezTo>
                  <a:pt x="135578" y="83969"/>
                  <a:pt x="114300" y="110067"/>
                  <a:pt x="88900" y="127000"/>
                </a:cubicBezTo>
                <a:lnTo>
                  <a:pt x="50800" y="152400"/>
                </a:lnTo>
                <a:cubicBezTo>
                  <a:pt x="46567" y="165100"/>
                  <a:pt x="44087" y="178526"/>
                  <a:pt x="38100" y="190500"/>
                </a:cubicBezTo>
                <a:cubicBezTo>
                  <a:pt x="-11139" y="288977"/>
                  <a:pt x="31922" y="170935"/>
                  <a:pt x="0" y="266700"/>
                </a:cubicBezTo>
                <a:cubicBezTo>
                  <a:pt x="4233" y="317500"/>
                  <a:pt x="5963" y="368571"/>
                  <a:pt x="12700" y="419100"/>
                </a:cubicBezTo>
                <a:cubicBezTo>
                  <a:pt x="14469" y="432370"/>
                  <a:pt x="14947" y="448837"/>
                  <a:pt x="25400" y="457200"/>
                </a:cubicBezTo>
                <a:cubicBezTo>
                  <a:pt x="39030" y="468104"/>
                  <a:pt x="59482" y="464884"/>
                  <a:pt x="76200" y="469900"/>
                </a:cubicBezTo>
                <a:cubicBezTo>
                  <a:pt x="205460" y="508678"/>
                  <a:pt x="99469" y="488684"/>
                  <a:pt x="254000" y="508000"/>
                </a:cubicBezTo>
                <a:cubicBezTo>
                  <a:pt x="567267" y="503767"/>
                  <a:pt x="880725" y="507040"/>
                  <a:pt x="1193800" y="495300"/>
                </a:cubicBezTo>
                <a:cubicBezTo>
                  <a:pt x="1220555" y="494297"/>
                  <a:pt x="1244600" y="478367"/>
                  <a:pt x="1270000" y="469900"/>
                </a:cubicBezTo>
                <a:lnTo>
                  <a:pt x="1346200" y="444500"/>
                </a:lnTo>
                <a:cubicBezTo>
                  <a:pt x="1358900" y="440267"/>
                  <a:pt x="1370934" y="432543"/>
                  <a:pt x="1384300" y="431800"/>
                </a:cubicBezTo>
                <a:lnTo>
                  <a:pt x="1612900" y="419100"/>
                </a:lnTo>
                <a:lnTo>
                  <a:pt x="2057400" y="431800"/>
                </a:lnTo>
                <a:lnTo>
                  <a:pt x="3263900" y="444500"/>
                </a:lnTo>
                <a:cubicBezTo>
                  <a:pt x="3281351" y="444853"/>
                  <a:pt x="3297633" y="453543"/>
                  <a:pt x="3314700" y="457200"/>
                </a:cubicBezTo>
                <a:cubicBezTo>
                  <a:pt x="3356913" y="466246"/>
                  <a:pt x="3441700" y="482600"/>
                  <a:pt x="3441700" y="482600"/>
                </a:cubicBezTo>
                <a:lnTo>
                  <a:pt x="3721100" y="469900"/>
                </a:lnTo>
                <a:cubicBezTo>
                  <a:pt x="4156464" y="453775"/>
                  <a:pt x="3994531" y="490442"/>
                  <a:pt x="4178300" y="444500"/>
                </a:cubicBezTo>
                <a:cubicBezTo>
                  <a:pt x="4233479" y="361732"/>
                  <a:pt x="4217168" y="403054"/>
                  <a:pt x="4191000" y="228600"/>
                </a:cubicBezTo>
                <a:cubicBezTo>
                  <a:pt x="4187529" y="205460"/>
                  <a:pt x="4165198" y="136174"/>
                  <a:pt x="4140200" y="114300"/>
                </a:cubicBezTo>
                <a:cubicBezTo>
                  <a:pt x="4106765" y="85044"/>
                  <a:pt x="4069322" y="60449"/>
                  <a:pt x="4025900" y="50800"/>
                </a:cubicBezTo>
                <a:cubicBezTo>
                  <a:pt x="4000763" y="45214"/>
                  <a:pt x="3975417" y="39419"/>
                  <a:pt x="3949700" y="38100"/>
                </a:cubicBezTo>
                <a:cubicBezTo>
                  <a:pt x="3810119" y="30942"/>
                  <a:pt x="3670300" y="29633"/>
                  <a:pt x="3530600" y="25400"/>
                </a:cubicBezTo>
                <a:cubicBezTo>
                  <a:pt x="3496733" y="21167"/>
                  <a:pt x="3462733" y="17890"/>
                  <a:pt x="3429000" y="12700"/>
                </a:cubicBezTo>
                <a:cubicBezTo>
                  <a:pt x="3407665" y="9418"/>
                  <a:pt x="3387086" y="0"/>
                  <a:pt x="3365500" y="0"/>
                </a:cubicBezTo>
                <a:cubicBezTo>
                  <a:pt x="3284955" y="0"/>
                  <a:pt x="3204633" y="8467"/>
                  <a:pt x="3124200" y="12700"/>
                </a:cubicBezTo>
                <a:cubicBezTo>
                  <a:pt x="3028435" y="44622"/>
                  <a:pt x="3146477" y="1561"/>
                  <a:pt x="3048000" y="50800"/>
                </a:cubicBezTo>
                <a:cubicBezTo>
                  <a:pt x="3036026" y="56787"/>
                  <a:pt x="3022772" y="59822"/>
                  <a:pt x="3009900" y="63500"/>
                </a:cubicBezTo>
                <a:cubicBezTo>
                  <a:pt x="2935532" y="84748"/>
                  <a:pt x="2933309" y="78779"/>
                  <a:pt x="2832100" y="88900"/>
                </a:cubicBezTo>
                <a:cubicBezTo>
                  <a:pt x="2710875" y="129308"/>
                  <a:pt x="2798674" y="103863"/>
                  <a:pt x="2527300" y="114300"/>
                </a:cubicBezTo>
                <a:lnTo>
                  <a:pt x="2133600" y="127000"/>
                </a:lnTo>
                <a:cubicBezTo>
                  <a:pt x="1926167" y="118533"/>
                  <a:pt x="1718740" y="93302"/>
                  <a:pt x="1511300" y="101600"/>
                </a:cubicBezTo>
                <a:cubicBezTo>
                  <a:pt x="1134430" y="116675"/>
                  <a:pt x="1299449" y="106754"/>
                  <a:pt x="1016000" y="127000"/>
                </a:cubicBezTo>
                <a:cubicBezTo>
                  <a:pt x="960967" y="122767"/>
                  <a:pt x="905670" y="121146"/>
                  <a:pt x="850900" y="114300"/>
                </a:cubicBezTo>
                <a:cubicBezTo>
                  <a:pt x="837616" y="112640"/>
                  <a:pt x="824279" y="108488"/>
                  <a:pt x="812800" y="101600"/>
                </a:cubicBezTo>
                <a:cubicBezTo>
                  <a:pt x="802533" y="95440"/>
                  <a:pt x="823383" y="91017"/>
                  <a:pt x="825500" y="88900"/>
                </a:cubicBezTo>
                <a:close/>
              </a:path>
            </a:pathLst>
          </a:cu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5307" y="5105408"/>
            <a:ext cx="4073366" cy="1213009"/>
          </a:xfrm>
          <a:prstGeom prst="rect">
            <a:avLst/>
          </a:prstGeom>
        </p:spPr>
      </p:pic>
      <p:sp>
        <p:nvSpPr>
          <p:cNvPr id="22" name="Content Placeholder 3"/>
          <p:cNvSpPr txBox="1">
            <a:spLocks/>
          </p:cNvSpPr>
          <p:nvPr/>
        </p:nvSpPr>
        <p:spPr>
          <a:xfrm>
            <a:off x="4620577" y="4419600"/>
            <a:ext cx="1828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E" dirty="0" smtClean="0">
                <a:solidFill>
                  <a:schemeClr val="bg1">
                    <a:lumMod val="50000"/>
                  </a:schemeClr>
                </a:solidFill>
              </a:rPr>
              <a:t>Solutions:</a:t>
            </a:r>
            <a:endParaRPr lang="en-IE" dirty="0"/>
          </a:p>
        </p:txBody>
      </p:sp>
      <p:sp>
        <p:nvSpPr>
          <p:cNvPr id="24" name="TextBox 23"/>
          <p:cNvSpPr txBox="1"/>
          <p:nvPr/>
        </p:nvSpPr>
        <p:spPr>
          <a:xfrm>
            <a:off x="4863865" y="6096000"/>
            <a:ext cx="4003912" cy="738664"/>
          </a:xfrm>
          <a:prstGeom prst="rect">
            <a:avLst/>
          </a:prstGeom>
          <a:solidFill>
            <a:schemeClr val="tx1"/>
          </a:solidFill>
        </p:spPr>
        <p:txBody>
          <a:bodyPr wrap="square" rtlCol="0">
            <a:spAutoFit/>
          </a:bodyPr>
          <a:lstStyle/>
          <a:p>
            <a:pPr algn="ctr"/>
            <a:r>
              <a:rPr lang="en-IE" sz="1400" dirty="0" smtClean="0">
                <a:solidFill>
                  <a:schemeClr val="bg1"/>
                </a:solidFill>
              </a:rPr>
              <a:t>Returns </a:t>
            </a:r>
            <a:r>
              <a:rPr lang="en-IE" sz="1400" dirty="0" smtClean="0">
                <a:solidFill>
                  <a:schemeClr val="bg1"/>
                </a:solidFill>
                <a:ea typeface="CMU Typewriter Text" panose="02000609000000000000" pitchFamily="49" charset="0"/>
                <a:cs typeface="CMU Typewriter Text" panose="02000609000000000000" pitchFamily="49" charset="0"/>
              </a:rPr>
              <a:t>an RDF graph “describing” the returned results. This is an optional feature. What should be returned is left open.</a:t>
            </a:r>
            <a:endParaRPr lang="en-IE" sz="1400" dirty="0">
              <a:solidFill>
                <a:schemeClr val="bg1"/>
              </a:solidFill>
            </a:endParaRPr>
          </a:p>
        </p:txBody>
      </p:sp>
    </p:spTree>
    <p:extLst>
      <p:ext uri="{BB962C8B-B14F-4D97-AF65-F5344CB8AC3E}">
        <p14:creationId xmlns:p14="http://schemas.microsoft.com/office/powerpoint/2010/main" val="38890766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4cm}&#10;~~\begin{lstlisting}[]&#10;PREFIX ex: &lt;http://ex.org/voc#&gt;&#10;SELECT *&#10;!WHERE {!&#10;  !{ ex:SharknadoSeries ex:firstMovie ?movie . }!&#10;  !UNION!&#10;  !{ ex:SharknadoSeries ex:secondMovie ?movie . }!&#10;  !OPTIONAL!&#10;  !{ ?movie ex:firstAired ?date . }!&#10;  !?movie ex:title ?title .!&#10;  !FILTER(REGEX(STR(?title),&quot;*[0-9]*&quot;))!&#10;!}!&#10;\end{lstlisting}&#10;\end{minipage}&#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DESCRIBE ?star!&#10;WHERE {&#10;  ?movie a ex:Movie.&#10;  ?movie ex:stars ?star .&#10;}&#10;\end{lstlisting}&#10;\end{minipage}&#10;\end{document}"/>
  <p:tag name="IGUANATEXSIZE" val="1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SELECT ?movie&#10;WHERE { ?movie ex:firstAired ?date . }&#10;!ORDER BY DESC(?date)!&#10;!LIMIT 2!&#10;!OFFSET 1!&#10;\end{lstlisting}&#10;\end{minipage}&#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FROM ex:Sharknado2.ttl$&#10;$FROM NAMED ex:Sharknado.ttl$&#10;SELECT DISTINCT ?x ?q&#10;WHERE { &#10;  $GRAPH ?g {$ ?s ?p ?o $}$ &#10;  ?x ?q ?o .&#10;}&#10;\end{lstlisting}&#10;\end{minipage}&#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x}} &amp; \textbf{\texttt{?q}} \\\hline\hline&#10;ex:Sharknado2 &amp; ex:stars\\\hline\end{tabular}&#10;&#10;\end{document}"/>
  <p:tag name="IGUANATEXSIZE" val="15"/>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10;WHERE {&#10;  ?movie a ex:Movie .&#10;  $OPTIONAL$&#10;  ${ ?movie ex:firstAired ?date . }$  &#10;  $FILTER(!BOUND(?date))$&#10;}&#10;\end{lstlisting}&#10;\end{minipage}&#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hline\hline&#10;ex:Sharknado2 \\\hline&#10;\end{tabular}&#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10;WHERE {&#10;  ?movie a ex:Movie .&#10;  $FILTER NOT EXISTS$ &#10;     ${ ?movie ex:firstAired ?date }$&#10;}&#10;\end{lstlisting}&#10;\end{minipage}&#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hline\hline&#10;ex:Sharknado2 \\\hline&#10;\end{tabular}&#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10;WHERE {&#10;  ?movie a ex:Movie .&#10;  $MINUS$ &#10;     ${ ?movie ex:firstAired ?date }$&#10;}&#10;\end{lstlisting}&#10;\end{minipage}&#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hline\hline&#10;ex:Sharknado2 \\\hline&#10;\end{tabular}&#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l|}&#10;\hline&#10;\textbf{\texttt{?movie}} &amp; \textbf{\texttt{?title}} &amp; \textbf{\texttt{?date}} \\\hline\hline&#10;ex:Sharknado2 &amp; &quot;Sharknado 2:\ The Second One&quot;@en &amp; \\\hline&#10;\end{tabular}&#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6cm}&#10;~~\begin{lstlisting}[]&#10;PREFIX ex: &lt;http://ex.org/voc#&gt;&#10;SELECT ?movie WHERE {&#10;  ?movie a ex:Movie .&#10;  $FILTER NOT EXISTS { ?s a ex:Series }$&#10;}&#10;\end{lstlisting}&#10;\end{minipage}&#10;\end{document}"/>
  <p:tag name="IGUANATEXSIZE" val="16"/>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6cm}&#10;~~\begin{lstlisting}[]&#10;PREFIX ex: &lt;http://ex.org/voc#&gt;&#10;SELECT ?movie WHERE {&#10;  ?movie a ex:Movie .&#10;  $MINUS { ?s a ex:Series }$&#10;}&#10;\end{lstlisting}&#10;\end{minipage}&#10;\end{document}"/>
  <p:tag name="IGUANATEXSIZE" val="16"/>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hline\hline&#10;ex:Sharknado \\&#10;ex:Sharknado2 \\\hline&#10;\end{tabular}&#10;\end{document}"/>
  <p:tag name="IGUANATEXSIZE" val="16"/>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hline&#10;\end{tabular}&#10;\end{document}"/>
  <p:tag name="IGUANATEXSIZE" val="16"/>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ooktabs}&#10;\pagestyle{empty}&#10;\begin{document}\sf&#10;\newcommand{\mcir}{\text{\textasciicircum}}&#10;&#10;\begin{tabular}{ll}&#10;\toprule&#10;$e$ defined recursively as &amp; \\&#10;\midrule&#10;$p$ &amp; a predicate \\&#10;$\mcir e$ &amp; inverse path\\&#10;$e_1 / e_2$ &amp; a path of $e_1$ followed by $e_2$\\&#10;$e_1 | e_2$ &amp; a path of $e_1$ or $e_2$\\&#10;$e*$ &amp; a path of zero or more $e$\\&#10;$e+$ &amp; a path of one or more $e$\\&#10;$e?$ &amp; a path of zero or one $e$\\&#10;$!p$ &amp; any predicate not $p$\\&#10;$!(p_1|\ldots|p_k|\mcir  p_{k+1}|\ldots|\mcir  p_n)$ &amp; any (inverse) predicate not listed\\&#10;(e) &amp; brackets used for grouping&#10;\\\bottomrule&#10;\end{tabular}&#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begin{document}&#10;\begin{minipage}{9.3cm}&#10;~~\begin{lstlisting}[]&#10;PREFIX ex: &lt;http://ex.org/voc#&gt;&#10;SELECT ?movie&#10;WHERE {&#10;  $ex:SharknadoSeries ex:movies/rdf:rest*/rdf:first ?movie .$&#10;}&#10;\end{lstlisting}&#10;\end{minipage}&#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10;\hline&#10;\textbf{\texttt{?movie}} \\\hline\hline&#10;ex:Sharknado \\&#10;ex:Sharknado2 \\&#10;ex:Sharknado3 \\\hline&#10;\end{tabular}&#10;\end{document}"/>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7.2cm}&#10;~~\begin{lstlisting}[]&#10;PREFIX ex: &lt;http://ex.org/voc#&gt;&#10;SELECT ?movie ?year&#10;WHERE {&#10;  ?movie ex:firstAired ?date .&#10;  $BIND(xsd:int(SUBSTR(STR(?date),1,4)) AS ?year)$&#10;}&#10;\end{lstlisting}&#10;\end{minipage}&#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star}} \\\hline\hline&#10;ex:Sharknado &amp; 2013\\\hline&#10;\end{tabular}&#10;\end{document}"/>
  <p:tag name="IGUANATEXSIZE" val="16"/>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10;WHERE {&#10;  ?movie ex:stars ?star .&#10;  $VALUES (?movie ?star)$&#10;    ${ (UNDEF ex:JohnHeard)$&#10;       $(ex:Sharknado2 UNDEF) }$&#10;}&#10;\end{lstlisting}&#10;\end{minipage}&#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star}} \\\hline\hline&#10;ex:JohnHeard \\&#10;ex:IanZiering\\&#10;ex:IanZiering\\\hline&#10;\end{tabular}&#10;\end{document}"/>
  <p:tag name="IGUANATEXSIZE" val="1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star}} \\\hline\hline&#10;ex:Sharknado &amp; ex:JohnHeard \\&#10;ex:Sharknado2 &amp; ex:IanZiering \\\hline&#10;\end{tabular}&#10;\end{document}"/>
  <p:tag name="IGUANATEXSIZE" val="16"/>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COUNT(?star) as ?count)$&#10;WHERE {&#10;  ?movie ex:stars ?star .&#10;}&#10;\end{lstlisting}&#10;\end{minipage}&#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tt&#10;\begin{tabular}{|l|l|}&#10;\hline&#10;\textbf{\texttt{?count}} \\\hline\hline&#10;\color{red}3 \\\hline&#10;\end{tabular}&#10;\end{document}"/>
  <p:tag name="IGUANATEXSIZE" val="16"/>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10;  $(COUNT(¬DISTINCT¬ ?star) as ?count)$&#10;WHERE {&#10;  ?movie ex:stars ?star .&#10;}&#10;\end{lstlisting}&#10;\end{minipage}&#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tt&#10;\begin{tabular}{|l|l|}&#10;\hline&#10;\textbf{\texttt{?count}} \\\hline\hline&#10;\color{green}2 \\\hline&#10;\end{tabular}&#10;\end{document}"/>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 &#10;  $(COUNT DISTINCT(?star) as ?count)$&#10;WHERE {&#10;  ?movie ex:stars ?star .&#10;}&#10;¬GROUP BY ?movie¬&#10;\end{lstlisting}&#10;\end{minipage}&#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count}} \\\hline\hline&#10;ex:Sharknado &amp; 2 \\&#10;ex:Sharknado2 &amp; 1 \\\hline&#10;\end{tabular}&#10;\end{document}"/>
  <p:tag name="IGUANATEXSIZE" val="16"/>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 &#10;  $(COUNT DISTINCT(?star) as ?count)$&#10;WHERE {&#10;  ?movie ex:stars ?star .&#10;}&#10;$GROUP BY ?movie$&#10;¬HAVING(COUNT DISTINCT(?star) &gt; 1)¬&#10;\end{lstlisting}&#10;\end{minipage}&#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count}} \\\hline\hline&#10;ex:Sharknado &amp; 2 \\\hline&#10;\end{tabular}&#10;\end{document}"/>
  <p:tag name="IGUANATEXSIZE" val="16"/>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movie &#10;  ¬(SAMPLE(?star) as ?aStar)¬&#10;WHERE {&#10;  ?movie ex:stars ?star .&#10;}&#10;$GROUP BY ?movie$&#10;$HAVING(COUNT DISTINCT(?star) &gt; 1)$&#10;\end{lstlisting}&#10;\end{minipage}&#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SELECT ?star!&#10;WHERE {&#10;  ?movie a ex:Movie.&#10;  ?movie ex:stars ?star .&#10;}&#10;\end{lstlisting}&#10;\end{minipage}&#10;\end{document}"/>
  <p:tag name="IGUANATEXSIZE" val="1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aStar}} \\\hline\hline&#10;ex:Sharknado &amp; ex:JohnHeard \\\hline&#10;\end{tabular}&#10;\end{document}"/>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movie}} &amp;  \textbf{\texttt{?aStar}} \\\hline\hline&#10;ex:Sharknado &amp; ex:IanZiering \\\hline&#10;\end{tabular}&#10;\end{document}"/>
  <p:tag name="IGUANATEXSIZE" val="16"/>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5.5cm}&#10;~~\begin{lstlisting}[]&#10;PREFIX ex: &lt;http://ex.org/voc#&gt;&#10;SELECT (COUNT(?child) as ?count)&#10;WHERE { ex:Vito :hasChild ?child . }\end{lstlisting}&#10;\end{minipage}&#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count}} \\\hline\hline&#10;4 \\\hline&#10;\end{tabular}&#10;\end{document}"/>
  <p:tag name="IGUANATEXSIZE" val="16"/>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7cm}&#10;~~\begin{lstlisting}[]&#10;PREFIX ex: &lt;http://ex.org/voc#&gt;&#10;SELECT (AVG(?count) as ?avg) WHERE {&#10; ${$&#10;  $SELECT (COUNT DISTINCT(?star) as ?count)$&#10;  $WHERE {$&#10;   $?movie ex:stars ?star .$&#10;  $}$&#10;  $GROUP BY ?movie$&#10; $}$&#10;}&#10;\end{lstlisting}&#10;\end{minipage}&#10;\end{document}"/>
  <p:tag name="IGUANATEXSIZE" val="17"/>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l|}&#10;\hline&#10;\textbf{\texttt{?avg}}\\\hline\hline&#10;1.5 \\\hline&#10;\end{tabular}&#10;\end{document}"/>
  <p:tag name="IGUANATEXSIZE" val="16"/>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12.5cm}&#10;~~\begin{lstlisting}[]&#10;PREFIX movie: &lt;http://data.linkedmdb.org/resource/movie/&gt;&#10;PREFIX dbpedia: &lt;http://dbpedia.org/ontology/&gt;&#10;PREFIX foaf: &lt;http://xmlns.com/foaf/0.1/&gt;&#10;SELECT ?actor_name ?birth_date&#10;FROM &lt;http://dig.csail.mit.edu/2008/webdav/timbl/foaf.rdf&gt; # placeholder graph&#10;WHERE {&#10; {&#10;  $SERVICE &lt;http://data.linkedmdb.org/sparql&gt; {$&#10;    $&lt;http://data.linkedmdb.org/resource/film/675&gt; movie:actor ?actor .$&#10;    $?actor movie:actor_name ?actor_name$&#10;  $}$&#10;  $BIND(STRLANG(?actor_name, &quot;en&quot;) AS ?actor_name_en)$&#10; $}$&#10;  $SERVICE &lt;http://dbpedia.org/sparql&gt; {$&#10;    $?actor2 a foaf:Person ; foaf:name ?actor_name_en ;$&#10;         $dbpedia:birthDate ?birth_date .$&#10;  $}$&#10;}&#10;\end{lstlisting}&#10;\end{minipage}&#10;\end{document}"/>
  <p:tag name="IGUANATEXSIZE" val="17"/>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INSERT DATA {$&#10;  ¬ex:SharknadoSeries ex:thirdMovie ex:Sharknado3 .¬&#10;$}$\end{lstlisting}\end{minipage}&#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INSERT DATA {$&#10;  ¬GRAPH ex:Sharknado2.ttl¬&#10;    ¬{ ex:Sharknado2 ex:firstAired &quot;2014-07-30&quot;^^xsd:date . }¬&#10;$}$\end{lstlisting}&#10;\end{minipage}&#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DELETE DATA {$&#10;  ¬GRAPH ex:Sharknado2.ttl¬&#10;    ¬{ ex:Sharknado2 ex:firstAired &quot;2014-07-30&quot;^^xsd:date . }¬&#10;$}$\end{lstlisting}&#10;\end{minipage}&#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t&#10;\begin{tabular}{|l|}&#10;\hline&#10;\textbf{\texttt{true}} \\\hline\end{tabular}&#10;\end{document}"/>
  <p:tag name="IGUANATEXSIZE" val="1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DELETE DATA {$&#10;  ¬ex:SharknadoSeries ex:thirdMovie ex:Sharknado3 .¬&#10;$}$\end{lstlisting}\end{minipage}&#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DELETE {$&#10;  ¬GRAPH ?g { ?movie ex:title ?title . }¬&#10;$}$&#10;$WHERE {$&#10;  ¬ex:SharknadoSeries ex:firstMovie ?movie .¬&#10;  ¬GRAPH ?g { ?movie ex:title ?title . }¬&#10;$}$\end{lstlisting}&#10;\end{minipage}&#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INSERT {$&#10;  ¬GRAPH ?g { ?movie ex:description &quot;2nd Sharknado Movie&quot; . }¬&#10;$}$&#10;$WHERE {$&#10;  ¬ex:SharknadoSeries ex:secondMovie ?movie .¬&#10;  ¬GRAPH ?g { ?movie ?p ?o }¬&#10;$}$&#10;\end{lstlisting}\end{minipage}&#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DELETE {$&#10;  ¬GRAPH ?g { ?movie ex:description ?olddescription . }¬&#10;$}$&#10;$INSERT {$&#10;  ¬GRAPH ?g { ?movie ex:description &quot;Best of the series&quot; . }¬&#10;$}$&#10;$WHERE {$&#10;  ¬ex:SharknadoSeries ex:secondMovie ?movie .¬&#10;  ¬GRAPH ?g { ?movie ex:description ?olddescription . }¬&#10;$}$&#10;\end{lstlisting}\end{minipage}&#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WITH ex:Sharknado2.ttl¬&#10;$DELETE {$&#10;  $?movie ex:description ?olddescription .$&#10;$}$&#10;$INSERT {$&#10;  $GRAPH ex:Sharknado { ex:Sharknado ex:sequel ?movie }$&#10;$}$&#10;$WHERE {$&#10;  $?movie ex:title &quot;Sharknado 2: The Second One&quot;@en .$&#10;$}$&#10;\end{lstlisting}\end{minipage}&#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WITH ex:Sharknado2.ttl¬&#10;$DELETE WHERE {$&#10;  $?movie ex:description ?olddescription .$&#10;$}$&#10;\end{lstlisting}\end{minipage}&#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orange!80!black}]{$}{$},&#10;  moredelim=**[is][\color{green!50!black}]{¬}{¬},&#10;}&#10;&#10;&#10;&#10;\begin{document}&#10;\begin{minipage}{9cm}&#10;~~\begin{lstlisting}[]&#10;$PREFIX ex: &lt;http://ex.org/voc#&gt;$&#10;¬WITH ex:Sharknado2.ttl¬&#10;$DELETE {$&#10;  $?movie ex:description ?olddescription .$&#10;$}$&#10;$WHERE {$&#10;  $?movie ex:description ?olddescription .$&#10;$}$&#10;&#10;\end{lstlisting}\end{minipage}&#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ASK!&#10;WHERE {&#10;  ?movie a ex:Movie.&#10;  ?movie ex:stars ?star .&#10;}&#10;\end{lstlisting}&#10;\end{minipage}&#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5.3cm}&#10;~~\begin{lstlisting}[]&#10;@prefix ex: &lt;http://ex.org/voc#&gt; .&#10;ex:JohnHeard ex:job ex:Actor .&#10;ex:IanZiering ex:job ex:Actor .&#10;\end{lstlisting}&#10;\end{minipage}&#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7.3cm}&#10;~~\begin{lstlisting}[]&#10;PREFIX ex: &lt;http://ex.org/voc#&gt;&#10;!CONSTRUCT { ?star ex:job ex:Actor }!&#10;WHERE {&#10;  ?movie a ex:Movie.&#10;  ?movie ex:stars ?star .&#10;}&#10;\end{lstlisting}&#10;\end{minipage}&#10;\end{document}"/>
  <p:tag name="IGUANATEXSIZE" val="1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fancyvrb}&#10;\usepackage{listings}&#10;\usepackage{xcolor}&#10;&#10;\pagestyle{empty}&#10;\lstset{ %&#10;  basicstyle=\footnotesize\tt,        &#10;  tabsize=2, columns=flexible,&#10;  frame={single},breaklines=true,stepnumber=0,&#10;  escapechar=`,&#10;  moredelim=**[is][\color{gray}]{£}{£},&#10;  moredelim=**[is][\color{blue!50!black}]{$}{$},&#10;  moredelim=**[is][\color{orange!80!black}]{!}{!},&#10;  moredelim=**[is][\color{green!50!black}]{¬}{¬},&#10;}&#10;&#10;&#10;&#10;\begin{document}&#10;\begin{minipage}{5.3cm}&#10;~~\begin{lstlisting}[]&#10;@prefix ex: &lt;http://ex.org/voc#&gt; .&#10;ex:JohnHeard a ex:Person .&#10;ex:IanZiering a ex:Person .&#10;\end{lstlisting}&#10;\end{minipage}&#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22046</TotalTime>
  <Words>2080</Words>
  <Application>Microsoft Office PowerPoint</Application>
  <PresentationFormat>On-screen Show (4:3)</PresentationFormat>
  <Paragraphs>382</Paragraphs>
  <Slides>89</Slides>
  <Notes>6</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CC6202-1 La Web de Datos Primavera 2015  Lecture 8: SPARQL (1.1)</vt:lpstr>
      <vt:lpstr>PREVIOUSLY …</vt:lpstr>
      <vt:lpstr>PowerPoint Presentation</vt:lpstr>
      <vt:lpstr>Covered SPARQL 1.0</vt:lpstr>
      <vt:lpstr>SPARQL: WHERE clause example</vt:lpstr>
      <vt:lpstr>SPARQL: SELECT with projection</vt:lpstr>
      <vt:lpstr>SPARQL: ASK</vt:lpstr>
      <vt:lpstr>SPARQL: CONSTRUCT</vt:lpstr>
      <vt:lpstr>SPARQL: DESCRIBE (optional feature)</vt:lpstr>
      <vt:lpstr>Solution modifiers</vt:lpstr>
      <vt:lpstr>Using GRAPH with FROM and FROM NAMED</vt:lpstr>
      <vt:lpstr>TODAY: SPARQL 1.1</vt:lpstr>
      <vt:lpstr>A recent Web standard</vt:lpstr>
      <vt:lpstr>What’s new in SPARQL 1.1?</vt:lpstr>
      <vt:lpstr>NEW QUERY FEATURE: NEGATION</vt:lpstr>
      <vt:lpstr>SPARQL 1.0: Negation possible w/ a trick!</vt:lpstr>
      <vt:lpstr>SPARQL 1.1: (NOT) EXISTS</vt:lpstr>
      <vt:lpstr>SPARQL 1.1: MINUS</vt:lpstr>
      <vt:lpstr>Difference between MINUS and NOT EXISTS?</vt:lpstr>
      <vt:lpstr>Difference between MINUS and NOT EXISTS?</vt:lpstr>
      <vt:lpstr>Difference between MINUS and NOT EXISTS?</vt:lpstr>
      <vt:lpstr>NEW QUERY FEATURE: PROPERTY PATHS</vt:lpstr>
      <vt:lpstr>Property paths: regular expressions</vt:lpstr>
      <vt:lpstr>Property paths example (over RDF list)</vt:lpstr>
      <vt:lpstr>NEW QUERY FEATURE: ASSIGNMENT</vt:lpstr>
      <vt:lpstr>Assignment with BIND</vt:lpstr>
      <vt:lpstr>Assignment with VALUES</vt:lpstr>
      <vt:lpstr>NEW QUERY FEATURE: AGGREGATES</vt:lpstr>
      <vt:lpstr>Aggregates</vt:lpstr>
      <vt:lpstr>Aggregates: COUNT</vt:lpstr>
      <vt:lpstr>Aggregates: COUNT</vt:lpstr>
      <vt:lpstr>Aggregates</vt:lpstr>
      <vt:lpstr>Aggregates: COUNT with GROUP BY</vt:lpstr>
      <vt:lpstr>Aggregates</vt:lpstr>
      <vt:lpstr>Aggregates: COUNT, GROUP BY, HAVING</vt:lpstr>
      <vt:lpstr>Aggregates in SPARQL 1.1</vt:lpstr>
      <vt:lpstr>One more aggregates example: SAMPLE</vt:lpstr>
      <vt:lpstr>QUICK NOTE ON SEMANTICS</vt:lpstr>
      <vt:lpstr>Recall from OWL: OWA and lack of UNA</vt:lpstr>
      <vt:lpstr>But in SPARQL …</vt:lpstr>
      <vt:lpstr>NEW QUERY FEATURE: SUBQUERIES</vt:lpstr>
      <vt:lpstr>Subqueries</vt:lpstr>
      <vt:lpstr>Subqueries</vt:lpstr>
      <vt:lpstr>EXTENDED QUERY FEATURE: FUNCTIONS</vt:lpstr>
      <vt:lpstr>Lots more functions added</vt:lpstr>
      <vt:lpstr>Recall: boolean functions in SPARQL 1.0</vt:lpstr>
      <vt:lpstr>SPARQL 1.1 functions (Branching)</vt:lpstr>
      <vt:lpstr>Recall: RDF term functions in SPARQL 1.0</vt:lpstr>
      <vt:lpstr>Lots more functions (Checking values)</vt:lpstr>
      <vt:lpstr>Recall: RDF term functions in SPARQL 1.0</vt:lpstr>
      <vt:lpstr>SPARQL 1.1 functions (RDF Terms)</vt:lpstr>
      <vt:lpstr>Recall: String functions in SPARQL 1.0</vt:lpstr>
      <vt:lpstr>SPARQL 1.1 functions (Strings)</vt:lpstr>
      <vt:lpstr>Recall: RDF term functions in SPARQL 1.0</vt:lpstr>
      <vt:lpstr>SPARQL 1.1 functions (Numerics)</vt:lpstr>
      <vt:lpstr>SPARQL 1.1 functions (Datetimes)</vt:lpstr>
      <vt:lpstr>SPARQL 1.1 functions (Datetimes)</vt:lpstr>
      <vt:lpstr>SPARQL 1.1 functions (Hashes)  </vt:lpstr>
      <vt:lpstr>NEW QUERY FEATURE: FEDERATION</vt:lpstr>
      <vt:lpstr>Endpoints often made public/online</vt:lpstr>
      <vt:lpstr>Federation: execute sub-query remotely</vt:lpstr>
      <vt:lpstr>NEW FEATURE: SPARQL 1.1 UPDATE</vt:lpstr>
      <vt:lpstr>What’s new in SPARQL 1.1?</vt:lpstr>
      <vt:lpstr>INSERT DATA default graph</vt:lpstr>
      <vt:lpstr>INSERT DATA named graph</vt:lpstr>
      <vt:lpstr>DELETE DATA</vt:lpstr>
      <vt:lpstr>INSERT/DELETE with WHERE</vt:lpstr>
      <vt:lpstr>Combining INSERT/DELETE</vt:lpstr>
      <vt:lpstr>Set default update graph: WITH</vt:lpstr>
      <vt:lpstr>Simple DELETE WHERE</vt:lpstr>
      <vt:lpstr>Managing named graphs: LOAD</vt:lpstr>
      <vt:lpstr>Managing named graphs: CLEAR</vt:lpstr>
      <vt:lpstr>Managing named graphs: CREATE</vt:lpstr>
      <vt:lpstr>Managing named graphs: DROP</vt:lpstr>
      <vt:lpstr>Managing named graphs: COPY</vt:lpstr>
      <vt:lpstr>Managing named graphs: MOVE</vt:lpstr>
      <vt:lpstr>Managing named graphs: ADD</vt:lpstr>
      <vt:lpstr>NEW FEATURE: SPARQL 1.1 ENTAILMENT REGIMES</vt:lpstr>
      <vt:lpstr>What’s new in SPARQL 1.1?</vt:lpstr>
      <vt:lpstr>SPARQL 1.1 Entailment Regimes</vt:lpstr>
      <vt:lpstr>NEW FEATURE: SPARQL 1.1 OUTPUT FORMATS</vt:lpstr>
      <vt:lpstr>SPARQL 1.1 Output Formats</vt:lpstr>
      <vt:lpstr>QUICK MENTION: SPARQL 1.1 PROTOCOL</vt:lpstr>
      <vt:lpstr>Defines a HTTP protocol</vt:lpstr>
      <vt:lpstr>Can host SPARQL endpoints on the Web!</vt:lpstr>
      <vt:lpstr>RECAP</vt:lpstr>
      <vt:lpstr>SPARQL 1.1 New Query Features</vt:lpstr>
      <vt:lpstr>SPARQL 1.1 Update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CC6202-1 La Web de Datos 2015</dc:title>
  <dc:creator>Aidan Hogan</dc:creator>
  <cp:lastModifiedBy>Aidan Hogan</cp:lastModifiedBy>
  <cp:revision>2772</cp:revision>
  <cp:lastPrinted>2015-10-19T17:17:53Z</cp:lastPrinted>
  <dcterms:created xsi:type="dcterms:W3CDTF">2006-08-16T00:00:00Z</dcterms:created>
  <dcterms:modified xsi:type="dcterms:W3CDTF">2015-10-21T18:23:22Z</dcterms:modified>
</cp:coreProperties>
</file>