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11.xml" ContentType="application/vnd.openxmlformats-officedocument.presentationml.notesSlide+xml"/>
  <Override PartName="/ppt/tags/tag7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74.xml" ContentType="application/vnd.openxmlformats-officedocument.presentationml.tags+xml"/>
  <Override PartName="/ppt/notesSlides/notesSlide15.xml" ContentType="application/vnd.openxmlformats-officedocument.presentationml.notesSlide+xml"/>
  <Override PartName="/ppt/tags/tag75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76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77.xml" ContentType="application/vnd.openxmlformats-officedocument.presentationml.tags+xml"/>
  <Override PartName="/ppt/notesSlides/notesSlide33.xml" ContentType="application/vnd.openxmlformats-officedocument.presentationml.notesSlide+xml"/>
  <Override PartName="/ppt/tags/tag78.xml" ContentType="application/vnd.openxmlformats-officedocument.presentationml.tags+xml"/>
  <Override PartName="/ppt/notesSlides/notesSlide34.xml" ContentType="application/vnd.openxmlformats-officedocument.presentationml.notesSlide+xml"/>
  <Override PartName="/ppt/tags/tag79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7"/>
  </p:notesMasterIdLst>
  <p:sldIdLst>
    <p:sldId id="528" r:id="rId2"/>
    <p:sldId id="462" r:id="rId3"/>
    <p:sldId id="723" r:id="rId4"/>
    <p:sldId id="722" r:id="rId5"/>
    <p:sldId id="768" r:id="rId6"/>
    <p:sldId id="770" r:id="rId7"/>
    <p:sldId id="771" r:id="rId8"/>
    <p:sldId id="772" r:id="rId9"/>
    <p:sldId id="773" r:id="rId10"/>
    <p:sldId id="769" r:id="rId11"/>
    <p:sldId id="819" r:id="rId12"/>
    <p:sldId id="724" r:id="rId13"/>
    <p:sldId id="774" r:id="rId14"/>
    <p:sldId id="775" r:id="rId15"/>
    <p:sldId id="776" r:id="rId16"/>
    <p:sldId id="777" r:id="rId17"/>
    <p:sldId id="812" r:id="rId18"/>
    <p:sldId id="813" r:id="rId19"/>
    <p:sldId id="817" r:id="rId20"/>
    <p:sldId id="818" r:id="rId21"/>
    <p:sldId id="820" r:id="rId22"/>
    <p:sldId id="779" r:id="rId23"/>
    <p:sldId id="780" r:id="rId24"/>
    <p:sldId id="781" r:id="rId25"/>
    <p:sldId id="782" r:id="rId26"/>
    <p:sldId id="821" r:id="rId27"/>
    <p:sldId id="822" r:id="rId28"/>
    <p:sldId id="823" r:id="rId29"/>
    <p:sldId id="829" r:id="rId30"/>
    <p:sldId id="824" r:id="rId31"/>
    <p:sldId id="785" r:id="rId32"/>
    <p:sldId id="786" r:id="rId33"/>
    <p:sldId id="787" r:id="rId34"/>
    <p:sldId id="788" r:id="rId35"/>
    <p:sldId id="789" r:id="rId36"/>
    <p:sldId id="833" r:id="rId37"/>
    <p:sldId id="825" r:id="rId38"/>
    <p:sldId id="826" r:id="rId39"/>
    <p:sldId id="828" r:id="rId40"/>
    <p:sldId id="830" r:id="rId41"/>
    <p:sldId id="831" r:id="rId42"/>
    <p:sldId id="832" r:id="rId43"/>
    <p:sldId id="827" r:id="rId44"/>
    <p:sldId id="790" r:id="rId45"/>
    <p:sldId id="834" r:id="rId46"/>
    <p:sldId id="836" r:id="rId47"/>
    <p:sldId id="837" r:id="rId48"/>
    <p:sldId id="839" r:id="rId49"/>
    <p:sldId id="840" r:id="rId50"/>
    <p:sldId id="841" r:id="rId51"/>
    <p:sldId id="843" r:id="rId52"/>
    <p:sldId id="844" r:id="rId53"/>
    <p:sldId id="799" r:id="rId54"/>
    <p:sldId id="800" r:id="rId55"/>
    <p:sldId id="801" r:id="rId56"/>
    <p:sldId id="849" r:id="rId57"/>
    <p:sldId id="851" r:id="rId58"/>
    <p:sldId id="852" r:id="rId59"/>
    <p:sldId id="802" r:id="rId60"/>
    <p:sldId id="806" r:id="rId61"/>
    <p:sldId id="807" r:id="rId62"/>
    <p:sldId id="808" r:id="rId63"/>
    <p:sldId id="845" r:id="rId64"/>
    <p:sldId id="846" r:id="rId65"/>
    <p:sldId id="853" r:id="rId66"/>
    <p:sldId id="854" r:id="rId67"/>
    <p:sldId id="855" r:id="rId68"/>
    <p:sldId id="856" r:id="rId69"/>
    <p:sldId id="857" r:id="rId70"/>
    <p:sldId id="858" r:id="rId71"/>
    <p:sldId id="871" r:id="rId72"/>
    <p:sldId id="872" r:id="rId73"/>
    <p:sldId id="859" r:id="rId74"/>
    <p:sldId id="861" r:id="rId75"/>
    <p:sldId id="860" r:id="rId76"/>
    <p:sldId id="862" r:id="rId77"/>
    <p:sldId id="863" r:id="rId78"/>
    <p:sldId id="864" r:id="rId79"/>
    <p:sldId id="865" r:id="rId80"/>
    <p:sldId id="866" r:id="rId81"/>
    <p:sldId id="868" r:id="rId82"/>
    <p:sldId id="869" r:id="rId83"/>
    <p:sldId id="870" r:id="rId84"/>
    <p:sldId id="873" r:id="rId85"/>
    <p:sldId id="651" r:id="rId86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5C00"/>
    <a:srgbClr val="117600"/>
    <a:srgbClr val="A80088"/>
    <a:srgbClr val="C0009B"/>
    <a:srgbClr val="0000FF"/>
    <a:srgbClr val="8200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0" autoAdjust="0"/>
    <p:restoredTop sz="94662" autoAdjust="0"/>
  </p:normalViewPr>
  <p:slideViewPr>
    <p:cSldViewPr>
      <p:cViewPr varScale="1">
        <p:scale>
          <a:sx n="70" d="100"/>
          <a:sy n="70" d="100"/>
        </p:scale>
        <p:origin x="-7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E300012-02A5-4B9A-BBBE-ECC937BD1D5A}" type="datetimeFigureOut">
              <a:rPr lang="en-IE" smtClean="0"/>
              <a:t>21/09/2015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04E58D3-AE56-4AF7-BFDD-CAD04963A4E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1686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85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37097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7" Type="http://schemas.openxmlformats.org/officeDocument/2006/relationships/image" Target="../media/image39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image" Target="../media/image2.png"/><Relationship Id="rId18" Type="http://schemas.openxmlformats.org/officeDocument/2006/relationships/image" Target="../media/image20.png"/><Relationship Id="rId3" Type="http://schemas.openxmlformats.org/officeDocument/2006/relationships/tags" Target="../tags/tag61.xml"/><Relationship Id="rId21" Type="http://schemas.openxmlformats.org/officeDocument/2006/relationships/image" Target="../media/image21.png"/><Relationship Id="rId7" Type="http://schemas.openxmlformats.org/officeDocument/2006/relationships/tags" Target="../tags/tag65.xml"/><Relationship Id="rId12" Type="http://schemas.openxmlformats.org/officeDocument/2006/relationships/image" Target="../media/image1.png"/><Relationship Id="rId17" Type="http://schemas.openxmlformats.org/officeDocument/2006/relationships/image" Target="../media/image19.png"/><Relationship Id="rId2" Type="http://schemas.openxmlformats.org/officeDocument/2006/relationships/tags" Target="../tags/tag60.xml"/><Relationship Id="rId16" Type="http://schemas.openxmlformats.org/officeDocument/2006/relationships/image" Target="../media/image18.png"/><Relationship Id="rId20" Type="http://schemas.openxmlformats.org/officeDocument/2006/relationships/image" Target="../media/image9.png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3.xml"/><Relationship Id="rId15" Type="http://schemas.openxmlformats.org/officeDocument/2006/relationships/image" Target="../media/image17.png"/><Relationship Id="rId23" Type="http://schemas.openxmlformats.org/officeDocument/2006/relationships/image" Target="../media/image23.png"/><Relationship Id="rId10" Type="http://schemas.openxmlformats.org/officeDocument/2006/relationships/tags" Target="../tags/tag68.xml"/><Relationship Id="rId19" Type="http://schemas.openxmlformats.org/officeDocument/2006/relationships/image" Target="../media/image8.png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image" Target="../media/image16.png"/><Relationship Id="rId2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3.png"/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jpeg"/><Relationship Id="rId10" Type="http://schemas.openxmlformats.org/officeDocument/2006/relationships/image" Target="../media/image50.png"/><Relationship Id="rId4" Type="http://schemas.openxmlformats.org/officeDocument/2006/relationships/image" Target="../media/image44.jpeg"/><Relationship Id="rId9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1.pn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47.png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51.png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tags" Target="../tags/tag3.xml"/><Relationship Id="rId21" Type="http://schemas.openxmlformats.org/officeDocument/2006/relationships/image" Target="../media/image10.png"/><Relationship Id="rId7" Type="http://schemas.openxmlformats.org/officeDocument/2006/relationships/tags" Target="../tags/tag7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" Type="http://schemas.openxmlformats.org/officeDocument/2006/relationships/tags" Target="../tags/tag2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10" Type="http://schemas.openxmlformats.org/officeDocument/2006/relationships/tags" Target="../tags/tag10.xml"/><Relationship Id="rId19" Type="http://schemas.openxmlformats.org/officeDocument/2006/relationships/image" Target="../media/image8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52.png"/><Relationship Id="rId4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45.jpeg"/><Relationship Id="rId4" Type="http://schemas.openxmlformats.org/officeDocument/2006/relationships/image" Target="../media/image4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2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51.png"/><Relationship Id="rId5" Type="http://schemas.openxmlformats.org/officeDocument/2006/relationships/image" Target="../media/image48.jpeg"/><Relationship Id="rId10" Type="http://schemas.openxmlformats.org/officeDocument/2006/relationships/image" Target="../media/image60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51.png"/><Relationship Id="rId4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5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6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4.xml"/><Relationship Id="rId6" Type="http://schemas.openxmlformats.org/officeDocument/2006/relationships/image" Target="../media/image45.jpeg"/><Relationship Id="rId5" Type="http://schemas.openxmlformats.org/officeDocument/2006/relationships/image" Target="../media/image61.png"/><Relationship Id="rId10" Type="http://schemas.openxmlformats.org/officeDocument/2006/relationships/image" Target="../media/image59.png"/><Relationship Id="rId4" Type="http://schemas.openxmlformats.org/officeDocument/2006/relationships/image" Target="../media/image51.png"/><Relationship Id="rId9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5.xml"/><Relationship Id="rId6" Type="http://schemas.openxmlformats.org/officeDocument/2006/relationships/image" Target="../media/image58.gif"/><Relationship Id="rId5" Type="http://schemas.openxmlformats.org/officeDocument/2006/relationships/image" Target="../media/image47.png"/><Relationship Id="rId4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gif"/><Relationship Id="rId5" Type="http://schemas.openxmlformats.org/officeDocument/2006/relationships/image" Target="../media/image47.png"/><Relationship Id="rId4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8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6.xml"/><Relationship Id="rId6" Type="http://schemas.openxmlformats.org/officeDocument/2006/relationships/image" Target="../media/image51.png"/><Relationship Id="rId5" Type="http://schemas.openxmlformats.org/officeDocument/2006/relationships/image" Target="../media/image57.png"/><Relationship Id="rId4" Type="http://schemas.openxmlformats.org/officeDocument/2006/relationships/image" Target="../media/image4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gi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1.png"/><Relationship Id="rId4" Type="http://schemas.openxmlformats.org/officeDocument/2006/relationships/image" Target="../media/image6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66.png"/><Relationship Id="rId4" Type="http://schemas.openxmlformats.org/officeDocument/2006/relationships/image" Target="../media/image5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6.png"/><Relationship Id="rId4" Type="http://schemas.openxmlformats.org/officeDocument/2006/relationships/image" Target="../media/image4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image" Target="../media/image2.png"/><Relationship Id="rId18" Type="http://schemas.openxmlformats.org/officeDocument/2006/relationships/image" Target="../media/image20.png"/><Relationship Id="rId3" Type="http://schemas.openxmlformats.org/officeDocument/2006/relationships/tags" Target="../tags/tag15.xml"/><Relationship Id="rId21" Type="http://schemas.openxmlformats.org/officeDocument/2006/relationships/image" Target="../media/image21.png"/><Relationship Id="rId7" Type="http://schemas.openxmlformats.org/officeDocument/2006/relationships/tags" Target="../tags/tag19.xml"/><Relationship Id="rId12" Type="http://schemas.openxmlformats.org/officeDocument/2006/relationships/image" Target="../media/image1.png"/><Relationship Id="rId17" Type="http://schemas.openxmlformats.org/officeDocument/2006/relationships/image" Target="../media/image19.png"/><Relationship Id="rId2" Type="http://schemas.openxmlformats.org/officeDocument/2006/relationships/tags" Target="../tags/tag14.xml"/><Relationship Id="rId16" Type="http://schemas.openxmlformats.org/officeDocument/2006/relationships/image" Target="../media/image18.png"/><Relationship Id="rId20" Type="http://schemas.openxmlformats.org/officeDocument/2006/relationships/image" Target="../media/image9.png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7.xml"/><Relationship Id="rId15" Type="http://schemas.openxmlformats.org/officeDocument/2006/relationships/image" Target="../media/image17.png"/><Relationship Id="rId23" Type="http://schemas.openxmlformats.org/officeDocument/2006/relationships/image" Target="../media/image23.png"/><Relationship Id="rId10" Type="http://schemas.openxmlformats.org/officeDocument/2006/relationships/tags" Target="../tags/tag22.xml"/><Relationship Id="rId19" Type="http://schemas.openxmlformats.org/officeDocument/2006/relationships/image" Target="../media/image8.png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image" Target="../media/image16.png"/><Relationship Id="rId22" Type="http://schemas.openxmlformats.org/officeDocument/2006/relationships/image" Target="../media/image2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1.png"/><Relationship Id="rId4" Type="http://schemas.openxmlformats.org/officeDocument/2006/relationships/image" Target="../media/image6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1.png"/><Relationship Id="rId4" Type="http://schemas.openxmlformats.org/officeDocument/2006/relationships/image" Target="../media/image6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51.png"/><Relationship Id="rId4" Type="http://schemas.openxmlformats.org/officeDocument/2006/relationships/image" Target="../media/image70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4.jpeg"/><Relationship Id="rId4" Type="http://schemas.openxmlformats.org/officeDocument/2006/relationships/image" Target="../media/image6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tags" Target="../tags/tag2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8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image" Target="../media/image27.png"/><Relationship Id="rId5" Type="http://schemas.openxmlformats.org/officeDocument/2006/relationships/tags" Target="../tags/tag27.xml"/><Relationship Id="rId10" Type="http://schemas.openxmlformats.org/officeDocument/2006/relationships/image" Target="../media/image26.png"/><Relationship Id="rId4" Type="http://schemas.openxmlformats.org/officeDocument/2006/relationships/tags" Target="../tags/tag26.xml"/><Relationship Id="rId9" Type="http://schemas.openxmlformats.org/officeDocument/2006/relationships/image" Target="../media/image2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46.png"/><Relationship Id="rId4" Type="http://schemas.openxmlformats.org/officeDocument/2006/relationships/image" Target="../media/image5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6.png"/><Relationship Id="rId4" Type="http://schemas.openxmlformats.org/officeDocument/2006/relationships/image" Target="../media/image5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45.jpeg"/><Relationship Id="rId4" Type="http://schemas.openxmlformats.org/officeDocument/2006/relationships/image" Target="../media/image5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45.jpeg"/><Relationship Id="rId4" Type="http://schemas.openxmlformats.org/officeDocument/2006/relationships/image" Target="../media/image5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51.png"/><Relationship Id="rId4" Type="http://schemas.openxmlformats.org/officeDocument/2006/relationships/image" Target="../media/image7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7.xml"/><Relationship Id="rId6" Type="http://schemas.openxmlformats.org/officeDocument/2006/relationships/image" Target="../media/image49.png"/><Relationship Id="rId5" Type="http://schemas.openxmlformats.org/officeDocument/2006/relationships/image" Target="../media/image51.png"/><Relationship Id="rId4" Type="http://schemas.openxmlformats.org/officeDocument/2006/relationships/image" Target="../media/image7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8.xml"/><Relationship Id="rId6" Type="http://schemas.openxmlformats.org/officeDocument/2006/relationships/image" Target="../media/image49.png"/><Relationship Id="rId5" Type="http://schemas.openxmlformats.org/officeDocument/2006/relationships/image" Target="../media/image51.png"/><Relationship Id="rId4" Type="http://schemas.openxmlformats.org/officeDocument/2006/relationships/image" Target="../media/image73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Relationship Id="rId4" Type="http://schemas.openxmlformats.org/officeDocument/2006/relationships/image" Target="../media/image51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31.xml"/><Relationship Id="rId7" Type="http://schemas.openxmlformats.org/officeDocument/2006/relationships/image" Target="../media/image30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4.png"/><Relationship Id="rId5" Type="http://schemas.openxmlformats.org/officeDocument/2006/relationships/tags" Target="../tags/tag33.xml"/><Relationship Id="rId10" Type="http://schemas.openxmlformats.org/officeDocument/2006/relationships/image" Target="../media/image33.png"/><Relationship Id="rId4" Type="http://schemas.openxmlformats.org/officeDocument/2006/relationships/tags" Target="../tags/tag32.xml"/><Relationship Id="rId9" Type="http://schemas.openxmlformats.org/officeDocument/2006/relationships/image" Target="../media/image32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1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4.jpeg"/><Relationship Id="rId4" Type="http://schemas.openxmlformats.org/officeDocument/2006/relationships/image" Target="../media/image66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6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13" Type="http://schemas.openxmlformats.org/officeDocument/2006/relationships/image" Target="../media/image2.png"/><Relationship Id="rId18" Type="http://schemas.openxmlformats.org/officeDocument/2006/relationships/image" Target="../media/image20.png"/><Relationship Id="rId3" Type="http://schemas.openxmlformats.org/officeDocument/2006/relationships/tags" Target="../tags/tag82.xml"/><Relationship Id="rId21" Type="http://schemas.openxmlformats.org/officeDocument/2006/relationships/image" Target="../media/image21.png"/><Relationship Id="rId7" Type="http://schemas.openxmlformats.org/officeDocument/2006/relationships/tags" Target="../tags/tag86.xml"/><Relationship Id="rId12" Type="http://schemas.openxmlformats.org/officeDocument/2006/relationships/image" Target="../media/image1.png"/><Relationship Id="rId17" Type="http://schemas.openxmlformats.org/officeDocument/2006/relationships/image" Target="../media/image19.png"/><Relationship Id="rId2" Type="http://schemas.openxmlformats.org/officeDocument/2006/relationships/tags" Target="../tags/tag81.xml"/><Relationship Id="rId16" Type="http://schemas.openxmlformats.org/officeDocument/2006/relationships/image" Target="../media/image18.png"/><Relationship Id="rId20" Type="http://schemas.openxmlformats.org/officeDocument/2006/relationships/image" Target="../media/image9.png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84.xml"/><Relationship Id="rId15" Type="http://schemas.openxmlformats.org/officeDocument/2006/relationships/image" Target="../media/image17.png"/><Relationship Id="rId23" Type="http://schemas.openxmlformats.org/officeDocument/2006/relationships/image" Target="../media/image23.png"/><Relationship Id="rId10" Type="http://schemas.openxmlformats.org/officeDocument/2006/relationships/tags" Target="../tags/tag89.xml"/><Relationship Id="rId19" Type="http://schemas.openxmlformats.org/officeDocument/2006/relationships/image" Target="../media/image8.png"/><Relationship Id="rId4" Type="http://schemas.openxmlformats.org/officeDocument/2006/relationships/tags" Target="../tags/tag83.xml"/><Relationship Id="rId9" Type="http://schemas.openxmlformats.org/officeDocument/2006/relationships/tags" Target="../tags/tag88.xml"/><Relationship Id="rId14" Type="http://schemas.openxmlformats.org/officeDocument/2006/relationships/image" Target="../media/image16.png"/><Relationship Id="rId22" Type="http://schemas.openxmlformats.org/officeDocument/2006/relationships/image" Target="../media/image22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image" Target="../media/image30.png"/><Relationship Id="rId18" Type="http://schemas.openxmlformats.org/officeDocument/2006/relationships/image" Target="../media/image24.png"/><Relationship Id="rId3" Type="http://schemas.openxmlformats.org/officeDocument/2006/relationships/tags" Target="../tags/tag36.xml"/><Relationship Id="rId21" Type="http://schemas.openxmlformats.org/officeDocument/2006/relationships/image" Target="../media/image27.png"/><Relationship Id="rId7" Type="http://schemas.openxmlformats.org/officeDocument/2006/relationships/tags" Target="../tags/tag40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34.png"/><Relationship Id="rId2" Type="http://schemas.openxmlformats.org/officeDocument/2006/relationships/tags" Target="../tags/tag35.xml"/><Relationship Id="rId16" Type="http://schemas.openxmlformats.org/officeDocument/2006/relationships/image" Target="../media/image33.png"/><Relationship Id="rId20" Type="http://schemas.openxmlformats.org/officeDocument/2006/relationships/image" Target="../media/image26.png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5" Type="http://schemas.openxmlformats.org/officeDocument/2006/relationships/tags" Target="../tags/tag38.xml"/><Relationship Id="rId15" Type="http://schemas.openxmlformats.org/officeDocument/2006/relationships/image" Target="../media/image32.png"/><Relationship Id="rId23" Type="http://schemas.openxmlformats.org/officeDocument/2006/relationships/image" Target="../media/image29.png"/><Relationship Id="rId10" Type="http://schemas.openxmlformats.org/officeDocument/2006/relationships/tags" Target="../tags/tag43.xml"/><Relationship Id="rId19" Type="http://schemas.openxmlformats.org/officeDocument/2006/relationships/image" Target="../media/image25.png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image" Target="../media/image31.png"/><Relationship Id="rId22" Type="http://schemas.openxmlformats.org/officeDocument/2006/relationships/image" Target="../media/image28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image" Target="../media/image30.png"/><Relationship Id="rId18" Type="http://schemas.openxmlformats.org/officeDocument/2006/relationships/image" Target="../media/image24.png"/><Relationship Id="rId3" Type="http://schemas.openxmlformats.org/officeDocument/2006/relationships/tags" Target="../tags/tag47.xml"/><Relationship Id="rId21" Type="http://schemas.openxmlformats.org/officeDocument/2006/relationships/image" Target="../media/image27.png"/><Relationship Id="rId7" Type="http://schemas.openxmlformats.org/officeDocument/2006/relationships/tags" Target="../tags/tag51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34.png"/><Relationship Id="rId2" Type="http://schemas.openxmlformats.org/officeDocument/2006/relationships/tags" Target="../tags/tag46.xml"/><Relationship Id="rId16" Type="http://schemas.openxmlformats.org/officeDocument/2006/relationships/image" Target="../media/image33.png"/><Relationship Id="rId20" Type="http://schemas.openxmlformats.org/officeDocument/2006/relationships/image" Target="../media/image26.png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5" Type="http://schemas.openxmlformats.org/officeDocument/2006/relationships/tags" Target="../tags/tag49.xml"/><Relationship Id="rId15" Type="http://schemas.openxmlformats.org/officeDocument/2006/relationships/image" Target="../media/image35.png"/><Relationship Id="rId23" Type="http://schemas.openxmlformats.org/officeDocument/2006/relationships/image" Target="../media/image29.png"/><Relationship Id="rId10" Type="http://schemas.openxmlformats.org/officeDocument/2006/relationships/tags" Target="../tags/tag54.xml"/><Relationship Id="rId19" Type="http://schemas.openxmlformats.org/officeDocument/2006/relationships/image" Target="../media/image25.png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image" Target="../media/image31.png"/><Relationship Id="rId22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CC6202-1</a:t>
            </a:r>
            <a:br>
              <a:rPr lang="es-ES" b="1" dirty="0" smtClean="0"/>
            </a:br>
            <a:r>
              <a:rPr lang="en-IE" b="1" cap="small" dirty="0" smtClean="0"/>
              <a:t>La Web de </a:t>
            </a:r>
            <a:r>
              <a:rPr lang="en-IE" b="1" cap="small" dirty="0" err="1" smtClean="0"/>
              <a:t>Datos</a:t>
            </a:r>
            <a:r>
              <a:rPr lang="en-IE" b="1" cap="small" dirty="0"/>
              <a:t/>
            </a:r>
            <a:br>
              <a:rPr lang="en-IE" b="1" cap="small" dirty="0"/>
            </a:br>
            <a:r>
              <a:rPr lang="en-IE" b="1" cap="small" dirty="0" smtClean="0"/>
              <a:t>Primavera </a:t>
            </a:r>
            <a:r>
              <a:rPr lang="es-ES" b="1" dirty="0" smtClean="0"/>
              <a:t>2015</a:t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err="1" smtClean="0"/>
              <a:t>Lecture</a:t>
            </a:r>
            <a:r>
              <a:rPr lang="es-ES" b="1" dirty="0" smtClean="0"/>
              <a:t> 4: Web </a:t>
            </a:r>
            <a:r>
              <a:rPr lang="es-ES" b="1" dirty="0" err="1" smtClean="0"/>
              <a:t>Ontology</a:t>
            </a:r>
            <a:r>
              <a:rPr lang="es-ES" b="1" dirty="0" smtClean="0"/>
              <a:t> </a:t>
            </a:r>
            <a:r>
              <a:rPr lang="es-ES" b="1" dirty="0" err="1" smtClean="0"/>
              <a:t>Language</a:t>
            </a:r>
            <a:r>
              <a:rPr lang="es-ES" b="1" dirty="0"/>
              <a:t> </a:t>
            </a:r>
            <a:r>
              <a:rPr lang="es-ES" b="1" dirty="0" smtClean="0"/>
              <a:t>(I)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295400"/>
          </a:xfrm>
        </p:spPr>
        <p:txBody>
          <a:bodyPr/>
          <a:lstStyle/>
          <a:p>
            <a:r>
              <a:rPr lang="en-IE" dirty="0" smtClean="0"/>
              <a:t>Aidan Hogan</a:t>
            </a:r>
          </a:p>
          <a:p>
            <a:r>
              <a:rPr lang="en-IE" dirty="0" smtClean="0"/>
              <a:t>aidhog@gmail.com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897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RDF Schema …</a:t>
            </a:r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1095756" y="1085671"/>
            <a:ext cx="7057644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Let’s model an RDF Schema for Movies, including different types of movies, some different types of people involved, and how they are related.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90" y="2698261"/>
            <a:ext cx="8620209" cy="387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15200" y="6202065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(</a:t>
            </a:r>
            <a:r>
              <a:rPr lang="en-IE" i="1" dirty="0" smtClean="0"/>
              <a:t>an example</a:t>
            </a:r>
            <a:r>
              <a:rPr lang="en-IE" dirty="0" smtClean="0"/>
              <a:t>)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5174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On a side note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800" dirty="0" smtClean="0"/>
              <a:t>A property can have multiple </a:t>
            </a:r>
            <a:r>
              <a:rPr lang="en-IE" sz="2800" dirty="0" smtClean="0">
                <a:solidFill>
                  <a:srgbClr val="C0009B"/>
                </a:solidFill>
              </a:rPr>
              <a:t>domains</a:t>
            </a:r>
            <a:r>
              <a:rPr lang="en-IE" sz="2800" dirty="0" smtClean="0"/>
              <a:t> or </a:t>
            </a:r>
            <a:r>
              <a:rPr lang="en-IE" sz="2800" dirty="0" smtClean="0">
                <a:solidFill>
                  <a:srgbClr val="117600"/>
                </a:solidFill>
              </a:rPr>
              <a:t>ranges</a:t>
            </a:r>
            <a:endParaRPr lang="en-IE" sz="2800" dirty="0">
              <a:solidFill>
                <a:srgbClr val="1176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919" y="3352197"/>
            <a:ext cx="2375154" cy="2125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55" y="3352197"/>
            <a:ext cx="960120" cy="2125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03" y="4171642"/>
            <a:ext cx="969264" cy="212598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638629" y="3200400"/>
            <a:ext cx="7765142" cy="595086"/>
          </a:xfrm>
          <a:custGeom>
            <a:avLst/>
            <a:gdLst>
              <a:gd name="connsiteX0" fmla="*/ 5123542 w 7765142"/>
              <a:gd name="connsiteY0" fmla="*/ 333829 h 595086"/>
              <a:gd name="connsiteX1" fmla="*/ 5152571 w 7765142"/>
              <a:gd name="connsiteY1" fmla="*/ 261258 h 595086"/>
              <a:gd name="connsiteX2" fmla="*/ 5167085 w 7765142"/>
              <a:gd name="connsiteY2" fmla="*/ 130629 h 595086"/>
              <a:gd name="connsiteX3" fmla="*/ 5254171 w 7765142"/>
              <a:gd name="connsiteY3" fmla="*/ 72572 h 595086"/>
              <a:gd name="connsiteX4" fmla="*/ 5297714 w 7765142"/>
              <a:gd name="connsiteY4" fmla="*/ 43543 h 595086"/>
              <a:gd name="connsiteX5" fmla="*/ 5399314 w 7765142"/>
              <a:gd name="connsiteY5" fmla="*/ 0 h 595086"/>
              <a:gd name="connsiteX6" fmla="*/ 6342742 w 7765142"/>
              <a:gd name="connsiteY6" fmla="*/ 14515 h 595086"/>
              <a:gd name="connsiteX7" fmla="*/ 6633028 w 7765142"/>
              <a:gd name="connsiteY7" fmla="*/ 43543 h 595086"/>
              <a:gd name="connsiteX8" fmla="*/ 7242628 w 7765142"/>
              <a:gd name="connsiteY8" fmla="*/ 87086 h 595086"/>
              <a:gd name="connsiteX9" fmla="*/ 7344228 w 7765142"/>
              <a:gd name="connsiteY9" fmla="*/ 101600 h 595086"/>
              <a:gd name="connsiteX10" fmla="*/ 7692571 w 7765142"/>
              <a:gd name="connsiteY10" fmla="*/ 130629 h 595086"/>
              <a:gd name="connsiteX11" fmla="*/ 7736114 w 7765142"/>
              <a:gd name="connsiteY11" fmla="*/ 145143 h 595086"/>
              <a:gd name="connsiteX12" fmla="*/ 7765142 w 7765142"/>
              <a:gd name="connsiteY12" fmla="*/ 232229 h 595086"/>
              <a:gd name="connsiteX13" fmla="*/ 7750628 w 7765142"/>
              <a:gd name="connsiteY13" fmla="*/ 391886 h 595086"/>
              <a:gd name="connsiteX14" fmla="*/ 7736114 w 7765142"/>
              <a:gd name="connsiteY14" fmla="*/ 435429 h 595086"/>
              <a:gd name="connsiteX15" fmla="*/ 7605485 w 7765142"/>
              <a:gd name="connsiteY15" fmla="*/ 493486 h 595086"/>
              <a:gd name="connsiteX16" fmla="*/ 7561942 w 7765142"/>
              <a:gd name="connsiteY16" fmla="*/ 508000 h 595086"/>
              <a:gd name="connsiteX17" fmla="*/ 7518400 w 7765142"/>
              <a:gd name="connsiteY17" fmla="*/ 522515 h 595086"/>
              <a:gd name="connsiteX18" fmla="*/ 7402285 w 7765142"/>
              <a:gd name="connsiteY18" fmla="*/ 537029 h 595086"/>
              <a:gd name="connsiteX19" fmla="*/ 6647542 w 7765142"/>
              <a:gd name="connsiteY19" fmla="*/ 551543 h 595086"/>
              <a:gd name="connsiteX20" fmla="*/ 6444342 w 7765142"/>
              <a:gd name="connsiteY20" fmla="*/ 566058 h 595086"/>
              <a:gd name="connsiteX21" fmla="*/ 6371771 w 7765142"/>
              <a:gd name="connsiteY21" fmla="*/ 580572 h 595086"/>
              <a:gd name="connsiteX22" fmla="*/ 6226628 w 7765142"/>
              <a:gd name="connsiteY22" fmla="*/ 595086 h 595086"/>
              <a:gd name="connsiteX23" fmla="*/ 5602514 w 7765142"/>
              <a:gd name="connsiteY23" fmla="*/ 580572 h 595086"/>
              <a:gd name="connsiteX24" fmla="*/ 5529942 w 7765142"/>
              <a:gd name="connsiteY24" fmla="*/ 566058 h 595086"/>
              <a:gd name="connsiteX25" fmla="*/ 5355771 w 7765142"/>
              <a:gd name="connsiteY25" fmla="*/ 537029 h 595086"/>
              <a:gd name="connsiteX26" fmla="*/ 5312228 w 7765142"/>
              <a:gd name="connsiteY26" fmla="*/ 522515 h 595086"/>
              <a:gd name="connsiteX27" fmla="*/ 5268685 w 7765142"/>
              <a:gd name="connsiteY27" fmla="*/ 493486 h 595086"/>
              <a:gd name="connsiteX28" fmla="*/ 5225142 w 7765142"/>
              <a:gd name="connsiteY28" fmla="*/ 478972 h 595086"/>
              <a:gd name="connsiteX29" fmla="*/ 5167085 w 7765142"/>
              <a:gd name="connsiteY29" fmla="*/ 391886 h 595086"/>
              <a:gd name="connsiteX30" fmla="*/ 5138057 w 7765142"/>
              <a:gd name="connsiteY30" fmla="*/ 348343 h 595086"/>
              <a:gd name="connsiteX31" fmla="*/ 5094514 w 7765142"/>
              <a:gd name="connsiteY31" fmla="*/ 319315 h 595086"/>
              <a:gd name="connsiteX32" fmla="*/ 4455885 w 7765142"/>
              <a:gd name="connsiteY32" fmla="*/ 333829 h 595086"/>
              <a:gd name="connsiteX33" fmla="*/ 3106057 w 7765142"/>
              <a:gd name="connsiteY33" fmla="*/ 348343 h 595086"/>
              <a:gd name="connsiteX34" fmla="*/ 3018971 w 7765142"/>
              <a:gd name="connsiteY34" fmla="*/ 377372 h 595086"/>
              <a:gd name="connsiteX35" fmla="*/ 2873828 w 7765142"/>
              <a:gd name="connsiteY35" fmla="*/ 406400 h 595086"/>
              <a:gd name="connsiteX36" fmla="*/ 2162628 w 7765142"/>
              <a:gd name="connsiteY36" fmla="*/ 391886 h 595086"/>
              <a:gd name="connsiteX37" fmla="*/ 1872342 w 7765142"/>
              <a:gd name="connsiteY37" fmla="*/ 362858 h 595086"/>
              <a:gd name="connsiteX38" fmla="*/ 1741714 w 7765142"/>
              <a:gd name="connsiteY38" fmla="*/ 348343 h 595086"/>
              <a:gd name="connsiteX39" fmla="*/ 1393371 w 7765142"/>
              <a:gd name="connsiteY39" fmla="*/ 319315 h 595086"/>
              <a:gd name="connsiteX40" fmla="*/ 1233714 w 7765142"/>
              <a:gd name="connsiteY40" fmla="*/ 275772 h 595086"/>
              <a:gd name="connsiteX41" fmla="*/ 1277257 w 7765142"/>
              <a:gd name="connsiteY41" fmla="*/ 261258 h 595086"/>
              <a:gd name="connsiteX42" fmla="*/ 1233714 w 7765142"/>
              <a:gd name="connsiteY42" fmla="*/ 290286 h 595086"/>
              <a:gd name="connsiteX43" fmla="*/ 1248228 w 7765142"/>
              <a:gd name="connsiteY43" fmla="*/ 348343 h 595086"/>
              <a:gd name="connsiteX44" fmla="*/ 1219200 w 7765142"/>
              <a:gd name="connsiteY44" fmla="*/ 261258 h 595086"/>
              <a:gd name="connsiteX45" fmla="*/ 1204685 w 7765142"/>
              <a:gd name="connsiteY45" fmla="*/ 217715 h 595086"/>
              <a:gd name="connsiteX46" fmla="*/ 1161142 w 7765142"/>
              <a:gd name="connsiteY46" fmla="*/ 188686 h 595086"/>
              <a:gd name="connsiteX47" fmla="*/ 1132114 w 7765142"/>
              <a:gd name="connsiteY47" fmla="*/ 145143 h 595086"/>
              <a:gd name="connsiteX48" fmla="*/ 1059542 w 7765142"/>
              <a:gd name="connsiteY48" fmla="*/ 58058 h 595086"/>
              <a:gd name="connsiteX49" fmla="*/ 261257 w 7765142"/>
              <a:gd name="connsiteY49" fmla="*/ 72572 h 595086"/>
              <a:gd name="connsiteX50" fmla="*/ 130628 w 7765142"/>
              <a:gd name="connsiteY50" fmla="*/ 87086 h 595086"/>
              <a:gd name="connsiteX51" fmla="*/ 87085 w 7765142"/>
              <a:gd name="connsiteY51" fmla="*/ 101600 h 595086"/>
              <a:gd name="connsiteX52" fmla="*/ 29028 w 7765142"/>
              <a:gd name="connsiteY52" fmla="*/ 188686 h 595086"/>
              <a:gd name="connsiteX53" fmla="*/ 0 w 7765142"/>
              <a:gd name="connsiteY53" fmla="*/ 290286 h 595086"/>
              <a:gd name="connsiteX54" fmla="*/ 14514 w 7765142"/>
              <a:gd name="connsiteY54" fmla="*/ 377372 h 595086"/>
              <a:gd name="connsiteX55" fmla="*/ 29028 w 7765142"/>
              <a:gd name="connsiteY55" fmla="*/ 420915 h 595086"/>
              <a:gd name="connsiteX56" fmla="*/ 232228 w 7765142"/>
              <a:gd name="connsiteY56" fmla="*/ 493486 h 595086"/>
              <a:gd name="connsiteX57" fmla="*/ 1132114 w 7765142"/>
              <a:gd name="connsiteY57" fmla="*/ 478972 h 595086"/>
              <a:gd name="connsiteX58" fmla="*/ 1204685 w 7765142"/>
              <a:gd name="connsiteY58" fmla="*/ 420915 h 595086"/>
              <a:gd name="connsiteX59" fmla="*/ 1248228 w 7765142"/>
              <a:gd name="connsiteY59" fmla="*/ 319315 h 59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7765142" h="595086">
                <a:moveTo>
                  <a:pt x="5123542" y="333829"/>
                </a:moveTo>
                <a:cubicBezTo>
                  <a:pt x="5133218" y="309639"/>
                  <a:pt x="5147112" y="286734"/>
                  <a:pt x="5152571" y="261258"/>
                </a:cubicBezTo>
                <a:cubicBezTo>
                  <a:pt x="5161751" y="218420"/>
                  <a:pt x="5146314" y="169203"/>
                  <a:pt x="5167085" y="130629"/>
                </a:cubicBezTo>
                <a:cubicBezTo>
                  <a:pt x="5183625" y="99911"/>
                  <a:pt x="5225142" y="91924"/>
                  <a:pt x="5254171" y="72572"/>
                </a:cubicBezTo>
                <a:cubicBezTo>
                  <a:pt x="5268685" y="62896"/>
                  <a:pt x="5281165" y="49059"/>
                  <a:pt x="5297714" y="43543"/>
                </a:cubicBezTo>
                <a:cubicBezTo>
                  <a:pt x="5361783" y="22187"/>
                  <a:pt x="5327573" y="35871"/>
                  <a:pt x="5399314" y="0"/>
                </a:cubicBezTo>
                <a:lnTo>
                  <a:pt x="6342742" y="14515"/>
                </a:lnTo>
                <a:cubicBezTo>
                  <a:pt x="6646961" y="22316"/>
                  <a:pt x="6424823" y="25172"/>
                  <a:pt x="6633028" y="43543"/>
                </a:cubicBezTo>
                <a:cubicBezTo>
                  <a:pt x="6792564" y="57620"/>
                  <a:pt x="7063509" y="75145"/>
                  <a:pt x="7242628" y="87086"/>
                </a:cubicBezTo>
                <a:cubicBezTo>
                  <a:pt x="7276495" y="91924"/>
                  <a:pt x="7310136" y="98759"/>
                  <a:pt x="7344228" y="101600"/>
                </a:cubicBezTo>
                <a:cubicBezTo>
                  <a:pt x="7740785" y="134647"/>
                  <a:pt x="7461383" y="97603"/>
                  <a:pt x="7692571" y="130629"/>
                </a:cubicBezTo>
                <a:cubicBezTo>
                  <a:pt x="7707085" y="135467"/>
                  <a:pt x="7727221" y="132693"/>
                  <a:pt x="7736114" y="145143"/>
                </a:cubicBezTo>
                <a:cubicBezTo>
                  <a:pt x="7753899" y="170042"/>
                  <a:pt x="7765142" y="232229"/>
                  <a:pt x="7765142" y="232229"/>
                </a:cubicBezTo>
                <a:cubicBezTo>
                  <a:pt x="7760304" y="285448"/>
                  <a:pt x="7758185" y="338985"/>
                  <a:pt x="7750628" y="391886"/>
                </a:cubicBezTo>
                <a:cubicBezTo>
                  <a:pt x="7748464" y="407032"/>
                  <a:pt x="7745671" y="423482"/>
                  <a:pt x="7736114" y="435429"/>
                </a:cubicBezTo>
                <a:cubicBezTo>
                  <a:pt x="7711022" y="466795"/>
                  <a:pt x="7632097" y="484616"/>
                  <a:pt x="7605485" y="493486"/>
                </a:cubicBezTo>
                <a:lnTo>
                  <a:pt x="7561942" y="508000"/>
                </a:lnTo>
                <a:cubicBezTo>
                  <a:pt x="7547428" y="512838"/>
                  <a:pt x="7533581" y="520617"/>
                  <a:pt x="7518400" y="522515"/>
                </a:cubicBezTo>
                <a:cubicBezTo>
                  <a:pt x="7479695" y="527353"/>
                  <a:pt x="7441270" y="535730"/>
                  <a:pt x="7402285" y="537029"/>
                </a:cubicBezTo>
                <a:cubicBezTo>
                  <a:pt x="7150797" y="545412"/>
                  <a:pt x="6899123" y="546705"/>
                  <a:pt x="6647542" y="551543"/>
                </a:cubicBezTo>
                <a:cubicBezTo>
                  <a:pt x="6579809" y="556381"/>
                  <a:pt x="6511875" y="558949"/>
                  <a:pt x="6444342" y="566058"/>
                </a:cubicBezTo>
                <a:cubicBezTo>
                  <a:pt x="6419808" y="568641"/>
                  <a:pt x="6396224" y="577312"/>
                  <a:pt x="6371771" y="580572"/>
                </a:cubicBezTo>
                <a:cubicBezTo>
                  <a:pt x="6323575" y="586998"/>
                  <a:pt x="6275009" y="590248"/>
                  <a:pt x="6226628" y="595086"/>
                </a:cubicBezTo>
                <a:lnTo>
                  <a:pt x="5602514" y="580572"/>
                </a:lnTo>
                <a:cubicBezTo>
                  <a:pt x="5577866" y="579545"/>
                  <a:pt x="5554276" y="570114"/>
                  <a:pt x="5529942" y="566058"/>
                </a:cubicBezTo>
                <a:cubicBezTo>
                  <a:pt x="5456219" y="553771"/>
                  <a:pt x="5424176" y="554130"/>
                  <a:pt x="5355771" y="537029"/>
                </a:cubicBezTo>
                <a:cubicBezTo>
                  <a:pt x="5340928" y="533318"/>
                  <a:pt x="5326742" y="527353"/>
                  <a:pt x="5312228" y="522515"/>
                </a:cubicBezTo>
                <a:cubicBezTo>
                  <a:pt x="5297714" y="512839"/>
                  <a:pt x="5284287" y="501287"/>
                  <a:pt x="5268685" y="493486"/>
                </a:cubicBezTo>
                <a:cubicBezTo>
                  <a:pt x="5255001" y="486644"/>
                  <a:pt x="5235960" y="489790"/>
                  <a:pt x="5225142" y="478972"/>
                </a:cubicBezTo>
                <a:cubicBezTo>
                  <a:pt x="5200472" y="454302"/>
                  <a:pt x="5186437" y="420915"/>
                  <a:pt x="5167085" y="391886"/>
                </a:cubicBezTo>
                <a:cubicBezTo>
                  <a:pt x="5157409" y="377372"/>
                  <a:pt x="5152571" y="358019"/>
                  <a:pt x="5138057" y="348343"/>
                </a:cubicBezTo>
                <a:lnTo>
                  <a:pt x="5094514" y="319315"/>
                </a:lnTo>
                <a:lnTo>
                  <a:pt x="4455885" y="333829"/>
                </a:lnTo>
                <a:lnTo>
                  <a:pt x="3106057" y="348343"/>
                </a:lnTo>
                <a:cubicBezTo>
                  <a:pt x="3075472" y="349270"/>
                  <a:pt x="3048000" y="367696"/>
                  <a:pt x="3018971" y="377372"/>
                </a:cubicBezTo>
                <a:cubicBezTo>
                  <a:pt x="2942976" y="402704"/>
                  <a:pt x="2990567" y="389723"/>
                  <a:pt x="2873828" y="406400"/>
                </a:cubicBezTo>
                <a:lnTo>
                  <a:pt x="2162628" y="391886"/>
                </a:lnTo>
                <a:cubicBezTo>
                  <a:pt x="1904286" y="383685"/>
                  <a:pt x="2037586" y="384891"/>
                  <a:pt x="1872342" y="362858"/>
                </a:cubicBezTo>
                <a:cubicBezTo>
                  <a:pt x="1828916" y="357068"/>
                  <a:pt x="1785284" y="352929"/>
                  <a:pt x="1741714" y="348343"/>
                </a:cubicBezTo>
                <a:cubicBezTo>
                  <a:pt x="1562111" y="329437"/>
                  <a:pt x="1598829" y="333990"/>
                  <a:pt x="1393371" y="319315"/>
                </a:cubicBezTo>
                <a:cubicBezTo>
                  <a:pt x="1282882" y="282485"/>
                  <a:pt x="1336290" y="296287"/>
                  <a:pt x="1233714" y="275772"/>
                </a:cubicBezTo>
                <a:cubicBezTo>
                  <a:pt x="1248228" y="270934"/>
                  <a:pt x="1289987" y="252772"/>
                  <a:pt x="1277257" y="261258"/>
                </a:cubicBezTo>
                <a:lnTo>
                  <a:pt x="1233714" y="290286"/>
                </a:lnTo>
                <a:cubicBezTo>
                  <a:pt x="1301447" y="391886"/>
                  <a:pt x="1320800" y="396725"/>
                  <a:pt x="1248228" y="348343"/>
                </a:cubicBezTo>
                <a:lnTo>
                  <a:pt x="1219200" y="261258"/>
                </a:lnTo>
                <a:cubicBezTo>
                  <a:pt x="1214362" y="246744"/>
                  <a:pt x="1217415" y="226202"/>
                  <a:pt x="1204685" y="217715"/>
                </a:cubicBezTo>
                <a:lnTo>
                  <a:pt x="1161142" y="188686"/>
                </a:lnTo>
                <a:cubicBezTo>
                  <a:pt x="1151466" y="174172"/>
                  <a:pt x="1143281" y="158544"/>
                  <a:pt x="1132114" y="145143"/>
                </a:cubicBezTo>
                <a:cubicBezTo>
                  <a:pt x="1038975" y="33375"/>
                  <a:pt x="1131623" y="166176"/>
                  <a:pt x="1059542" y="58058"/>
                </a:cubicBezTo>
                <a:lnTo>
                  <a:pt x="261257" y="72572"/>
                </a:lnTo>
                <a:cubicBezTo>
                  <a:pt x="217467" y="73940"/>
                  <a:pt x="173843" y="79884"/>
                  <a:pt x="130628" y="87086"/>
                </a:cubicBezTo>
                <a:cubicBezTo>
                  <a:pt x="115537" y="89601"/>
                  <a:pt x="101599" y="96762"/>
                  <a:pt x="87085" y="101600"/>
                </a:cubicBezTo>
                <a:cubicBezTo>
                  <a:pt x="67733" y="130629"/>
                  <a:pt x="37489" y="154840"/>
                  <a:pt x="29028" y="188686"/>
                </a:cubicBezTo>
                <a:cubicBezTo>
                  <a:pt x="10803" y="261586"/>
                  <a:pt x="20822" y="227819"/>
                  <a:pt x="0" y="290286"/>
                </a:cubicBezTo>
                <a:cubicBezTo>
                  <a:pt x="4838" y="319315"/>
                  <a:pt x="8130" y="348644"/>
                  <a:pt x="14514" y="377372"/>
                </a:cubicBezTo>
                <a:cubicBezTo>
                  <a:pt x="17833" y="392307"/>
                  <a:pt x="18210" y="410097"/>
                  <a:pt x="29028" y="420915"/>
                </a:cubicBezTo>
                <a:cubicBezTo>
                  <a:pt x="103029" y="494916"/>
                  <a:pt x="132410" y="481009"/>
                  <a:pt x="232228" y="493486"/>
                </a:cubicBezTo>
                <a:lnTo>
                  <a:pt x="1132114" y="478972"/>
                </a:lnTo>
                <a:cubicBezTo>
                  <a:pt x="1172894" y="477717"/>
                  <a:pt x="1189189" y="455781"/>
                  <a:pt x="1204685" y="420915"/>
                </a:cubicBezTo>
                <a:cubicBezTo>
                  <a:pt x="1254592" y="308624"/>
                  <a:pt x="1207893" y="359650"/>
                  <a:pt x="1248228" y="319315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Freeform 15"/>
          <p:cNvSpPr/>
          <p:nvPr/>
        </p:nvSpPr>
        <p:spPr>
          <a:xfrm>
            <a:off x="387591" y="3810000"/>
            <a:ext cx="6303495" cy="743313"/>
          </a:xfrm>
          <a:custGeom>
            <a:avLst/>
            <a:gdLst>
              <a:gd name="connsiteX0" fmla="*/ 6303495 w 6303495"/>
              <a:gd name="connsiteY0" fmla="*/ 0 h 743313"/>
              <a:gd name="connsiteX1" fmla="*/ 6230923 w 6303495"/>
              <a:gd name="connsiteY1" fmla="*/ 14515 h 743313"/>
              <a:gd name="connsiteX2" fmla="*/ 6114809 w 6303495"/>
              <a:gd name="connsiteY2" fmla="*/ 43543 h 743313"/>
              <a:gd name="connsiteX3" fmla="*/ 5926123 w 6303495"/>
              <a:gd name="connsiteY3" fmla="*/ 101600 h 743313"/>
              <a:gd name="connsiteX4" fmla="*/ 5621323 w 6303495"/>
              <a:gd name="connsiteY4" fmla="*/ 188686 h 743313"/>
              <a:gd name="connsiteX5" fmla="*/ 5258466 w 6303495"/>
              <a:gd name="connsiteY5" fmla="*/ 246743 h 743313"/>
              <a:gd name="connsiteX6" fmla="*/ 5084295 w 6303495"/>
              <a:gd name="connsiteY6" fmla="*/ 290286 h 743313"/>
              <a:gd name="connsiteX7" fmla="*/ 4735952 w 6303495"/>
              <a:gd name="connsiteY7" fmla="*/ 319315 h 743313"/>
              <a:gd name="connsiteX8" fmla="*/ 4271495 w 6303495"/>
              <a:gd name="connsiteY8" fmla="*/ 391886 h 743313"/>
              <a:gd name="connsiteX9" fmla="*/ 3850580 w 6303495"/>
              <a:gd name="connsiteY9" fmla="*/ 420915 h 743313"/>
              <a:gd name="connsiteX10" fmla="*/ 3531266 w 6303495"/>
              <a:gd name="connsiteY10" fmla="*/ 449943 h 743313"/>
              <a:gd name="connsiteX11" fmla="*/ 2442695 w 6303495"/>
              <a:gd name="connsiteY11" fmla="*/ 478972 h 743313"/>
              <a:gd name="connsiteX12" fmla="*/ 2268523 w 6303495"/>
              <a:gd name="connsiteY12" fmla="*/ 493486 h 743313"/>
              <a:gd name="connsiteX13" fmla="*/ 1934695 w 6303495"/>
              <a:gd name="connsiteY13" fmla="*/ 508000 h 743313"/>
              <a:gd name="connsiteX14" fmla="*/ 1716980 w 6303495"/>
              <a:gd name="connsiteY14" fmla="*/ 522515 h 743313"/>
              <a:gd name="connsiteX15" fmla="*/ 1629895 w 6303495"/>
              <a:gd name="connsiteY15" fmla="*/ 537029 h 743313"/>
              <a:gd name="connsiteX16" fmla="*/ 1586352 w 6303495"/>
              <a:gd name="connsiteY16" fmla="*/ 551543 h 743313"/>
              <a:gd name="connsiteX17" fmla="*/ 1238009 w 6303495"/>
              <a:gd name="connsiteY17" fmla="*/ 537029 h 743313"/>
              <a:gd name="connsiteX18" fmla="*/ 1281552 w 6303495"/>
              <a:gd name="connsiteY18" fmla="*/ 493486 h 743313"/>
              <a:gd name="connsiteX19" fmla="*/ 1310580 w 6303495"/>
              <a:gd name="connsiteY19" fmla="*/ 449943 h 743313"/>
              <a:gd name="connsiteX20" fmla="*/ 1354123 w 6303495"/>
              <a:gd name="connsiteY20" fmla="*/ 435429 h 743313"/>
              <a:gd name="connsiteX21" fmla="*/ 1325095 w 6303495"/>
              <a:gd name="connsiteY21" fmla="*/ 478972 h 743313"/>
              <a:gd name="connsiteX22" fmla="*/ 1252523 w 6303495"/>
              <a:gd name="connsiteY22" fmla="*/ 537029 h 743313"/>
              <a:gd name="connsiteX23" fmla="*/ 1281552 w 6303495"/>
              <a:gd name="connsiteY23" fmla="*/ 624115 h 743313"/>
              <a:gd name="connsiteX24" fmla="*/ 1223495 w 6303495"/>
              <a:gd name="connsiteY24" fmla="*/ 537029 h 743313"/>
              <a:gd name="connsiteX25" fmla="*/ 1194466 w 6303495"/>
              <a:gd name="connsiteY25" fmla="*/ 406400 h 743313"/>
              <a:gd name="connsiteX26" fmla="*/ 1165438 w 6303495"/>
              <a:gd name="connsiteY26" fmla="*/ 362858 h 743313"/>
              <a:gd name="connsiteX27" fmla="*/ 991266 w 6303495"/>
              <a:gd name="connsiteY27" fmla="*/ 275772 h 743313"/>
              <a:gd name="connsiteX28" fmla="*/ 947723 w 6303495"/>
              <a:gd name="connsiteY28" fmla="*/ 261258 h 743313"/>
              <a:gd name="connsiteX29" fmla="*/ 904180 w 6303495"/>
              <a:gd name="connsiteY29" fmla="*/ 246743 h 743313"/>
              <a:gd name="connsiteX30" fmla="*/ 846123 w 6303495"/>
              <a:gd name="connsiteY30" fmla="*/ 232229 h 743313"/>
              <a:gd name="connsiteX31" fmla="*/ 570352 w 6303495"/>
              <a:gd name="connsiteY31" fmla="*/ 246743 h 743313"/>
              <a:gd name="connsiteX32" fmla="*/ 497780 w 6303495"/>
              <a:gd name="connsiteY32" fmla="*/ 261258 h 743313"/>
              <a:gd name="connsiteX33" fmla="*/ 207495 w 6303495"/>
              <a:gd name="connsiteY33" fmla="*/ 275772 h 743313"/>
              <a:gd name="connsiteX34" fmla="*/ 120409 w 6303495"/>
              <a:gd name="connsiteY34" fmla="*/ 319315 h 743313"/>
              <a:gd name="connsiteX35" fmla="*/ 18809 w 6303495"/>
              <a:gd name="connsiteY35" fmla="*/ 420915 h 743313"/>
              <a:gd name="connsiteX36" fmla="*/ 18809 w 6303495"/>
              <a:gd name="connsiteY36" fmla="*/ 609600 h 743313"/>
              <a:gd name="connsiteX37" fmla="*/ 33323 w 6303495"/>
              <a:gd name="connsiteY37" fmla="*/ 653143 h 743313"/>
              <a:gd name="connsiteX38" fmla="*/ 91380 w 6303495"/>
              <a:gd name="connsiteY38" fmla="*/ 740229 h 743313"/>
              <a:gd name="connsiteX39" fmla="*/ 1121895 w 6303495"/>
              <a:gd name="connsiteY39" fmla="*/ 725715 h 743313"/>
              <a:gd name="connsiteX40" fmla="*/ 1179952 w 6303495"/>
              <a:gd name="connsiteY40" fmla="*/ 638629 h 743313"/>
              <a:gd name="connsiteX41" fmla="*/ 1208980 w 6303495"/>
              <a:gd name="connsiteY41" fmla="*/ 522515 h 743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303495" h="743313">
                <a:moveTo>
                  <a:pt x="6303495" y="0"/>
                </a:moveTo>
                <a:cubicBezTo>
                  <a:pt x="6279304" y="4838"/>
                  <a:pt x="6254961" y="8968"/>
                  <a:pt x="6230923" y="14515"/>
                </a:cubicBezTo>
                <a:cubicBezTo>
                  <a:pt x="6192049" y="23486"/>
                  <a:pt x="6114809" y="43543"/>
                  <a:pt x="6114809" y="43543"/>
                </a:cubicBezTo>
                <a:cubicBezTo>
                  <a:pt x="5998453" y="101722"/>
                  <a:pt x="6115812" y="48909"/>
                  <a:pt x="5926123" y="101600"/>
                </a:cubicBezTo>
                <a:cubicBezTo>
                  <a:pt x="5656869" y="176392"/>
                  <a:pt x="5946747" y="117941"/>
                  <a:pt x="5621323" y="188686"/>
                </a:cubicBezTo>
                <a:cubicBezTo>
                  <a:pt x="5316064" y="255047"/>
                  <a:pt x="5614237" y="178326"/>
                  <a:pt x="5258466" y="246743"/>
                </a:cubicBezTo>
                <a:cubicBezTo>
                  <a:pt x="5199699" y="258044"/>
                  <a:pt x="5143570" y="282053"/>
                  <a:pt x="5084295" y="290286"/>
                </a:cubicBezTo>
                <a:cubicBezTo>
                  <a:pt x="4968886" y="306315"/>
                  <a:pt x="4735952" y="319315"/>
                  <a:pt x="4735952" y="319315"/>
                </a:cubicBezTo>
                <a:cubicBezTo>
                  <a:pt x="4502897" y="382876"/>
                  <a:pt x="4584833" y="370276"/>
                  <a:pt x="4271495" y="391886"/>
                </a:cubicBezTo>
                <a:lnTo>
                  <a:pt x="3850580" y="420915"/>
                </a:lnTo>
                <a:cubicBezTo>
                  <a:pt x="3709944" y="449042"/>
                  <a:pt x="3760138" y="442480"/>
                  <a:pt x="3531266" y="449943"/>
                </a:cubicBezTo>
                <a:lnTo>
                  <a:pt x="2442695" y="478972"/>
                </a:lnTo>
                <a:cubicBezTo>
                  <a:pt x="2384638" y="483810"/>
                  <a:pt x="2326687" y="490162"/>
                  <a:pt x="2268523" y="493486"/>
                </a:cubicBezTo>
                <a:cubicBezTo>
                  <a:pt x="2157323" y="499840"/>
                  <a:pt x="2045922" y="502146"/>
                  <a:pt x="1934695" y="508000"/>
                </a:cubicBezTo>
                <a:cubicBezTo>
                  <a:pt x="1862063" y="511823"/>
                  <a:pt x="1789552" y="517677"/>
                  <a:pt x="1716980" y="522515"/>
                </a:cubicBezTo>
                <a:cubicBezTo>
                  <a:pt x="1687952" y="527353"/>
                  <a:pt x="1658623" y="530645"/>
                  <a:pt x="1629895" y="537029"/>
                </a:cubicBezTo>
                <a:cubicBezTo>
                  <a:pt x="1614960" y="540348"/>
                  <a:pt x="1601651" y="551543"/>
                  <a:pt x="1586352" y="551543"/>
                </a:cubicBezTo>
                <a:cubicBezTo>
                  <a:pt x="1470137" y="551543"/>
                  <a:pt x="1354123" y="541867"/>
                  <a:pt x="1238009" y="537029"/>
                </a:cubicBezTo>
                <a:cubicBezTo>
                  <a:pt x="1252523" y="522515"/>
                  <a:pt x="1268411" y="509255"/>
                  <a:pt x="1281552" y="493486"/>
                </a:cubicBezTo>
                <a:cubicBezTo>
                  <a:pt x="1292719" y="480085"/>
                  <a:pt x="1296959" y="460840"/>
                  <a:pt x="1310580" y="449943"/>
                </a:cubicBezTo>
                <a:cubicBezTo>
                  <a:pt x="1322527" y="440386"/>
                  <a:pt x="1339609" y="440267"/>
                  <a:pt x="1354123" y="435429"/>
                </a:cubicBezTo>
                <a:cubicBezTo>
                  <a:pt x="1344447" y="449943"/>
                  <a:pt x="1338716" y="468075"/>
                  <a:pt x="1325095" y="478972"/>
                </a:cubicBezTo>
                <a:cubicBezTo>
                  <a:pt x="1224940" y="559097"/>
                  <a:pt x="1335718" y="412238"/>
                  <a:pt x="1252523" y="537029"/>
                </a:cubicBezTo>
                <a:cubicBezTo>
                  <a:pt x="1262199" y="566058"/>
                  <a:pt x="1298525" y="649575"/>
                  <a:pt x="1281552" y="624115"/>
                </a:cubicBezTo>
                <a:lnTo>
                  <a:pt x="1223495" y="537029"/>
                </a:lnTo>
                <a:cubicBezTo>
                  <a:pt x="1217921" y="503585"/>
                  <a:pt x="1212330" y="442129"/>
                  <a:pt x="1194466" y="406400"/>
                </a:cubicBezTo>
                <a:cubicBezTo>
                  <a:pt x="1186665" y="390798"/>
                  <a:pt x="1178566" y="374345"/>
                  <a:pt x="1165438" y="362858"/>
                </a:cubicBezTo>
                <a:cubicBezTo>
                  <a:pt x="1096177" y="302255"/>
                  <a:pt x="1073487" y="303178"/>
                  <a:pt x="991266" y="275772"/>
                </a:cubicBezTo>
                <a:lnTo>
                  <a:pt x="947723" y="261258"/>
                </a:lnTo>
                <a:cubicBezTo>
                  <a:pt x="933209" y="256420"/>
                  <a:pt x="919023" y="250454"/>
                  <a:pt x="904180" y="246743"/>
                </a:cubicBezTo>
                <a:lnTo>
                  <a:pt x="846123" y="232229"/>
                </a:lnTo>
                <a:cubicBezTo>
                  <a:pt x="754199" y="237067"/>
                  <a:pt x="662085" y="239098"/>
                  <a:pt x="570352" y="246743"/>
                </a:cubicBezTo>
                <a:cubicBezTo>
                  <a:pt x="545767" y="248792"/>
                  <a:pt x="522371" y="259291"/>
                  <a:pt x="497780" y="261258"/>
                </a:cubicBezTo>
                <a:cubicBezTo>
                  <a:pt x="401206" y="268984"/>
                  <a:pt x="304257" y="270934"/>
                  <a:pt x="207495" y="275772"/>
                </a:cubicBezTo>
                <a:cubicBezTo>
                  <a:pt x="176434" y="286125"/>
                  <a:pt x="143581" y="292833"/>
                  <a:pt x="120409" y="319315"/>
                </a:cubicBezTo>
                <a:cubicBezTo>
                  <a:pt x="24508" y="428916"/>
                  <a:pt x="108324" y="391075"/>
                  <a:pt x="18809" y="420915"/>
                </a:cubicBezTo>
                <a:cubicBezTo>
                  <a:pt x="-9221" y="505008"/>
                  <a:pt x="-3135" y="466959"/>
                  <a:pt x="18809" y="609600"/>
                </a:cubicBezTo>
                <a:cubicBezTo>
                  <a:pt x="21135" y="624722"/>
                  <a:pt x="25893" y="639769"/>
                  <a:pt x="33323" y="653143"/>
                </a:cubicBezTo>
                <a:cubicBezTo>
                  <a:pt x="50266" y="683641"/>
                  <a:pt x="91380" y="740229"/>
                  <a:pt x="91380" y="740229"/>
                </a:cubicBezTo>
                <a:cubicBezTo>
                  <a:pt x="434885" y="735391"/>
                  <a:pt x="779843" y="757640"/>
                  <a:pt x="1121895" y="725715"/>
                </a:cubicBezTo>
                <a:cubicBezTo>
                  <a:pt x="1156632" y="722473"/>
                  <a:pt x="1179952" y="638629"/>
                  <a:pt x="1179952" y="638629"/>
                </a:cubicBezTo>
                <a:cubicBezTo>
                  <a:pt x="1212040" y="542364"/>
                  <a:pt x="1208980" y="582142"/>
                  <a:pt x="1208980" y="522515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0371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TODAY’S TOPIC …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583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761" y="3211591"/>
            <a:ext cx="60007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424" y="3199738"/>
            <a:ext cx="587508" cy="41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pPr marL="0" indent="0">
              <a:buFont typeface="Arial" pitchFamily="34" charset="0"/>
              <a:buNone/>
            </a:pPr>
            <a:endParaRPr lang="en-IE" dirty="0"/>
          </a:p>
        </p:txBody>
      </p:sp>
      <p:sp>
        <p:nvSpPr>
          <p:cNvPr id="5" name="Freeform 4"/>
          <p:cNvSpPr/>
          <p:nvPr/>
        </p:nvSpPr>
        <p:spPr>
          <a:xfrm>
            <a:off x="379648" y="2895793"/>
            <a:ext cx="3201751" cy="1905000"/>
          </a:xfrm>
          <a:custGeom>
            <a:avLst/>
            <a:gdLst>
              <a:gd name="connsiteX0" fmla="*/ 0 w 1188444"/>
              <a:gd name="connsiteY0" fmla="*/ 115780 h 1556653"/>
              <a:gd name="connsiteX1" fmla="*/ 207818 w 1188444"/>
              <a:gd name="connsiteY1" fmla="*/ 88071 h 1556653"/>
              <a:gd name="connsiteX2" fmla="*/ 443346 w 1188444"/>
              <a:gd name="connsiteY2" fmla="*/ 74216 h 1556653"/>
              <a:gd name="connsiteX3" fmla="*/ 540327 w 1188444"/>
              <a:gd name="connsiteY3" fmla="*/ 60362 h 1556653"/>
              <a:gd name="connsiteX4" fmla="*/ 609600 w 1188444"/>
              <a:gd name="connsiteY4" fmla="*/ 46507 h 1556653"/>
              <a:gd name="connsiteX5" fmla="*/ 900546 w 1188444"/>
              <a:gd name="connsiteY5" fmla="*/ 32653 h 1556653"/>
              <a:gd name="connsiteX6" fmla="*/ 969818 w 1188444"/>
              <a:gd name="connsiteY6" fmla="*/ 18798 h 1556653"/>
              <a:gd name="connsiteX7" fmla="*/ 1163782 w 1188444"/>
              <a:gd name="connsiteY7" fmla="*/ 32653 h 1556653"/>
              <a:gd name="connsiteX8" fmla="*/ 1149927 w 1188444"/>
              <a:gd name="connsiteY8" fmla="*/ 1376544 h 1556653"/>
              <a:gd name="connsiteX9" fmla="*/ 1136073 w 1188444"/>
              <a:gd name="connsiteY9" fmla="*/ 1445816 h 1556653"/>
              <a:gd name="connsiteX10" fmla="*/ 1122218 w 1188444"/>
              <a:gd name="connsiteY10" fmla="*/ 1556653 h 1556653"/>
              <a:gd name="connsiteX11" fmla="*/ 1052946 w 1188444"/>
              <a:gd name="connsiteY11" fmla="*/ 1542798 h 1556653"/>
              <a:gd name="connsiteX12" fmla="*/ 969818 w 1188444"/>
              <a:gd name="connsiteY12" fmla="*/ 1528944 h 1556653"/>
              <a:gd name="connsiteX13" fmla="*/ 914400 w 1188444"/>
              <a:gd name="connsiteY13" fmla="*/ 1515089 h 1556653"/>
              <a:gd name="connsiteX14" fmla="*/ 138546 w 1188444"/>
              <a:gd name="connsiteY14" fmla="*/ 1487380 h 1556653"/>
              <a:gd name="connsiteX15" fmla="*/ 166255 w 1188444"/>
              <a:gd name="connsiteY15" fmla="*/ 739235 h 1556653"/>
              <a:gd name="connsiteX16" fmla="*/ 152400 w 1188444"/>
              <a:gd name="connsiteY16" fmla="*/ 365162 h 1556653"/>
              <a:gd name="connsiteX17" fmla="*/ 124691 w 1188444"/>
              <a:gd name="connsiteY17" fmla="*/ 240471 h 1556653"/>
              <a:gd name="connsiteX18" fmla="*/ 110837 w 1188444"/>
              <a:gd name="connsiteY18" fmla="*/ 129635 h 1556653"/>
              <a:gd name="connsiteX19" fmla="*/ 83127 w 1188444"/>
              <a:gd name="connsiteY19" fmla="*/ 88071 h 155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88444" h="1556653">
                <a:moveTo>
                  <a:pt x="0" y="115780"/>
                </a:moveTo>
                <a:cubicBezTo>
                  <a:pt x="43885" y="109511"/>
                  <a:pt x="167143" y="91325"/>
                  <a:pt x="207818" y="88071"/>
                </a:cubicBezTo>
                <a:cubicBezTo>
                  <a:pt x="286213" y="81799"/>
                  <a:pt x="364837" y="78834"/>
                  <a:pt x="443346" y="74216"/>
                </a:cubicBezTo>
                <a:cubicBezTo>
                  <a:pt x="475673" y="69598"/>
                  <a:pt x="508116" y="65730"/>
                  <a:pt x="540327" y="60362"/>
                </a:cubicBezTo>
                <a:cubicBezTo>
                  <a:pt x="563555" y="56491"/>
                  <a:pt x="586121" y="48313"/>
                  <a:pt x="609600" y="46507"/>
                </a:cubicBezTo>
                <a:cubicBezTo>
                  <a:pt x="706406" y="39060"/>
                  <a:pt x="803564" y="37271"/>
                  <a:pt x="900546" y="32653"/>
                </a:cubicBezTo>
                <a:cubicBezTo>
                  <a:pt x="923637" y="28035"/>
                  <a:pt x="946270" y="18798"/>
                  <a:pt x="969818" y="18798"/>
                </a:cubicBezTo>
                <a:cubicBezTo>
                  <a:pt x="1034637" y="18798"/>
                  <a:pt x="1155258" y="-31604"/>
                  <a:pt x="1163782" y="32653"/>
                </a:cubicBezTo>
                <a:cubicBezTo>
                  <a:pt x="1222693" y="476750"/>
                  <a:pt x="1158709" y="928643"/>
                  <a:pt x="1149927" y="1376544"/>
                </a:cubicBezTo>
                <a:cubicBezTo>
                  <a:pt x="1149465" y="1400087"/>
                  <a:pt x="1139654" y="1422542"/>
                  <a:pt x="1136073" y="1445816"/>
                </a:cubicBezTo>
                <a:cubicBezTo>
                  <a:pt x="1130411" y="1482616"/>
                  <a:pt x="1126836" y="1519707"/>
                  <a:pt x="1122218" y="1556653"/>
                </a:cubicBezTo>
                <a:lnTo>
                  <a:pt x="1052946" y="1542798"/>
                </a:lnTo>
                <a:cubicBezTo>
                  <a:pt x="1025308" y="1537773"/>
                  <a:pt x="997364" y="1534453"/>
                  <a:pt x="969818" y="1528944"/>
                </a:cubicBezTo>
                <a:cubicBezTo>
                  <a:pt x="951147" y="1525210"/>
                  <a:pt x="933381" y="1516607"/>
                  <a:pt x="914400" y="1515089"/>
                </a:cubicBezTo>
                <a:cubicBezTo>
                  <a:pt x="746841" y="1501684"/>
                  <a:pt x="246007" y="1490450"/>
                  <a:pt x="138546" y="1487380"/>
                </a:cubicBezTo>
                <a:cubicBezTo>
                  <a:pt x="148956" y="1268751"/>
                  <a:pt x="166255" y="940754"/>
                  <a:pt x="166255" y="739235"/>
                </a:cubicBezTo>
                <a:cubicBezTo>
                  <a:pt x="166255" y="614459"/>
                  <a:pt x="160183" y="489696"/>
                  <a:pt x="152400" y="365162"/>
                </a:cubicBezTo>
                <a:cubicBezTo>
                  <a:pt x="150934" y="341703"/>
                  <a:pt x="131221" y="266591"/>
                  <a:pt x="124691" y="240471"/>
                </a:cubicBezTo>
                <a:cubicBezTo>
                  <a:pt x="120073" y="203526"/>
                  <a:pt x="116958" y="166361"/>
                  <a:pt x="110837" y="129635"/>
                </a:cubicBezTo>
                <a:cubicBezTo>
                  <a:pt x="99809" y="63468"/>
                  <a:pt x="108933" y="62265"/>
                  <a:pt x="83127" y="8807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82" y="3276793"/>
            <a:ext cx="838200" cy="2214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00" y="3725941"/>
            <a:ext cx="2197989" cy="774954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5439580" y="2906011"/>
            <a:ext cx="3333084" cy="1894782"/>
          </a:xfrm>
          <a:custGeom>
            <a:avLst/>
            <a:gdLst>
              <a:gd name="connsiteX0" fmla="*/ 0 w 1188444"/>
              <a:gd name="connsiteY0" fmla="*/ 115780 h 1556653"/>
              <a:gd name="connsiteX1" fmla="*/ 207818 w 1188444"/>
              <a:gd name="connsiteY1" fmla="*/ 88071 h 1556653"/>
              <a:gd name="connsiteX2" fmla="*/ 443346 w 1188444"/>
              <a:gd name="connsiteY2" fmla="*/ 74216 h 1556653"/>
              <a:gd name="connsiteX3" fmla="*/ 540327 w 1188444"/>
              <a:gd name="connsiteY3" fmla="*/ 60362 h 1556653"/>
              <a:gd name="connsiteX4" fmla="*/ 609600 w 1188444"/>
              <a:gd name="connsiteY4" fmla="*/ 46507 h 1556653"/>
              <a:gd name="connsiteX5" fmla="*/ 900546 w 1188444"/>
              <a:gd name="connsiteY5" fmla="*/ 32653 h 1556653"/>
              <a:gd name="connsiteX6" fmla="*/ 969818 w 1188444"/>
              <a:gd name="connsiteY6" fmla="*/ 18798 h 1556653"/>
              <a:gd name="connsiteX7" fmla="*/ 1163782 w 1188444"/>
              <a:gd name="connsiteY7" fmla="*/ 32653 h 1556653"/>
              <a:gd name="connsiteX8" fmla="*/ 1149927 w 1188444"/>
              <a:gd name="connsiteY8" fmla="*/ 1376544 h 1556653"/>
              <a:gd name="connsiteX9" fmla="*/ 1136073 w 1188444"/>
              <a:gd name="connsiteY9" fmla="*/ 1445816 h 1556653"/>
              <a:gd name="connsiteX10" fmla="*/ 1122218 w 1188444"/>
              <a:gd name="connsiteY10" fmla="*/ 1556653 h 1556653"/>
              <a:gd name="connsiteX11" fmla="*/ 1052946 w 1188444"/>
              <a:gd name="connsiteY11" fmla="*/ 1542798 h 1556653"/>
              <a:gd name="connsiteX12" fmla="*/ 969818 w 1188444"/>
              <a:gd name="connsiteY12" fmla="*/ 1528944 h 1556653"/>
              <a:gd name="connsiteX13" fmla="*/ 914400 w 1188444"/>
              <a:gd name="connsiteY13" fmla="*/ 1515089 h 1556653"/>
              <a:gd name="connsiteX14" fmla="*/ 138546 w 1188444"/>
              <a:gd name="connsiteY14" fmla="*/ 1487380 h 1556653"/>
              <a:gd name="connsiteX15" fmla="*/ 166255 w 1188444"/>
              <a:gd name="connsiteY15" fmla="*/ 739235 h 1556653"/>
              <a:gd name="connsiteX16" fmla="*/ 152400 w 1188444"/>
              <a:gd name="connsiteY16" fmla="*/ 365162 h 1556653"/>
              <a:gd name="connsiteX17" fmla="*/ 124691 w 1188444"/>
              <a:gd name="connsiteY17" fmla="*/ 240471 h 1556653"/>
              <a:gd name="connsiteX18" fmla="*/ 110837 w 1188444"/>
              <a:gd name="connsiteY18" fmla="*/ 129635 h 1556653"/>
              <a:gd name="connsiteX19" fmla="*/ 83127 w 1188444"/>
              <a:gd name="connsiteY19" fmla="*/ 88071 h 155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88444" h="1556653">
                <a:moveTo>
                  <a:pt x="0" y="115780"/>
                </a:moveTo>
                <a:cubicBezTo>
                  <a:pt x="43885" y="109511"/>
                  <a:pt x="167143" y="91325"/>
                  <a:pt x="207818" y="88071"/>
                </a:cubicBezTo>
                <a:cubicBezTo>
                  <a:pt x="286213" y="81799"/>
                  <a:pt x="364837" y="78834"/>
                  <a:pt x="443346" y="74216"/>
                </a:cubicBezTo>
                <a:cubicBezTo>
                  <a:pt x="475673" y="69598"/>
                  <a:pt x="508116" y="65730"/>
                  <a:pt x="540327" y="60362"/>
                </a:cubicBezTo>
                <a:cubicBezTo>
                  <a:pt x="563555" y="56491"/>
                  <a:pt x="586121" y="48313"/>
                  <a:pt x="609600" y="46507"/>
                </a:cubicBezTo>
                <a:cubicBezTo>
                  <a:pt x="706406" y="39060"/>
                  <a:pt x="803564" y="37271"/>
                  <a:pt x="900546" y="32653"/>
                </a:cubicBezTo>
                <a:cubicBezTo>
                  <a:pt x="923637" y="28035"/>
                  <a:pt x="946270" y="18798"/>
                  <a:pt x="969818" y="18798"/>
                </a:cubicBezTo>
                <a:cubicBezTo>
                  <a:pt x="1034637" y="18798"/>
                  <a:pt x="1155258" y="-31604"/>
                  <a:pt x="1163782" y="32653"/>
                </a:cubicBezTo>
                <a:cubicBezTo>
                  <a:pt x="1222693" y="476750"/>
                  <a:pt x="1158709" y="928643"/>
                  <a:pt x="1149927" y="1376544"/>
                </a:cubicBezTo>
                <a:cubicBezTo>
                  <a:pt x="1149465" y="1400087"/>
                  <a:pt x="1139654" y="1422542"/>
                  <a:pt x="1136073" y="1445816"/>
                </a:cubicBezTo>
                <a:cubicBezTo>
                  <a:pt x="1130411" y="1482616"/>
                  <a:pt x="1126836" y="1519707"/>
                  <a:pt x="1122218" y="1556653"/>
                </a:cubicBezTo>
                <a:lnTo>
                  <a:pt x="1052946" y="1542798"/>
                </a:lnTo>
                <a:cubicBezTo>
                  <a:pt x="1025308" y="1537773"/>
                  <a:pt x="997364" y="1534453"/>
                  <a:pt x="969818" y="1528944"/>
                </a:cubicBezTo>
                <a:cubicBezTo>
                  <a:pt x="951147" y="1525210"/>
                  <a:pt x="933381" y="1516607"/>
                  <a:pt x="914400" y="1515089"/>
                </a:cubicBezTo>
                <a:cubicBezTo>
                  <a:pt x="746841" y="1501684"/>
                  <a:pt x="246007" y="1490450"/>
                  <a:pt x="138546" y="1487380"/>
                </a:cubicBezTo>
                <a:cubicBezTo>
                  <a:pt x="148956" y="1268751"/>
                  <a:pt x="166255" y="940754"/>
                  <a:pt x="166255" y="739235"/>
                </a:cubicBezTo>
                <a:cubicBezTo>
                  <a:pt x="166255" y="614459"/>
                  <a:pt x="160183" y="489696"/>
                  <a:pt x="152400" y="365162"/>
                </a:cubicBezTo>
                <a:cubicBezTo>
                  <a:pt x="150934" y="341703"/>
                  <a:pt x="131221" y="266591"/>
                  <a:pt x="124691" y="240471"/>
                </a:cubicBezTo>
                <a:cubicBezTo>
                  <a:pt x="120073" y="203526"/>
                  <a:pt x="116958" y="166361"/>
                  <a:pt x="110837" y="129635"/>
                </a:cubicBezTo>
                <a:cubicBezTo>
                  <a:pt x="99809" y="63468"/>
                  <a:pt x="108933" y="62265"/>
                  <a:pt x="83127" y="8807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330654"/>
            <a:ext cx="819150" cy="2214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97" y="2613767"/>
            <a:ext cx="2787015" cy="2362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256" y="2642533"/>
            <a:ext cx="2655570" cy="2362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96" y="1372453"/>
            <a:ext cx="2862072" cy="304038"/>
          </a:xfrm>
          <a:prstGeom prst="rect">
            <a:avLst/>
          </a:prstGeom>
        </p:spPr>
      </p:pic>
      <p:sp>
        <p:nvSpPr>
          <p:cNvPr id="49" name="Title 4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(1) Data, </a:t>
            </a:r>
            <a:r>
              <a:rPr lang="en-IE" b="1" dirty="0" smtClean="0"/>
              <a:t>(</a:t>
            </a:r>
            <a:r>
              <a:rPr lang="en-IE" b="1" dirty="0"/>
              <a:t>2</a:t>
            </a:r>
            <a:r>
              <a:rPr lang="en-IE" b="1" dirty="0" smtClean="0"/>
              <a:t>) Rules/Ontologies, </a:t>
            </a:r>
            <a:r>
              <a:rPr lang="en-IE" dirty="0" smtClean="0"/>
              <a:t>(3) Query</a:t>
            </a:r>
            <a:endParaRPr lang="en-IE" b="1" dirty="0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96" y="6096000"/>
            <a:ext cx="8675370" cy="66979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892" y="3885390"/>
            <a:ext cx="2696909" cy="22802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96" y="4892802"/>
            <a:ext cx="6825996" cy="6697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96" y="2228088"/>
            <a:ext cx="802386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8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2800" y="1"/>
            <a:ext cx="12733864" cy="716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143001"/>
            <a:ext cx="1494473" cy="2800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1" y="3810000"/>
            <a:ext cx="1374458" cy="28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4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let’s dive into OWL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4259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81" descr="Godfather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633912"/>
            <a:ext cx="2700338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4" descr="154px-Karleone-insid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6750" y="1033462"/>
            <a:ext cx="889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7" descr="ce51f4db3db2de1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35525" y="1033462"/>
            <a:ext cx="889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21513" y="3051175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3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5388" y="3051175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40" descr="santino-sonny-corleon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55688" y="3051175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4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3850" y="4995862"/>
            <a:ext cx="889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4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82888" y="3051175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Text Box 47"/>
          <p:cNvSpPr txBox="1">
            <a:spLocks noChangeArrowheads="1"/>
          </p:cNvSpPr>
          <p:nvPr/>
        </p:nvSpPr>
        <p:spPr bwMode="auto">
          <a:xfrm>
            <a:off x="4645025" y="2112962"/>
            <a:ext cx="1187450" cy="2619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>
                <a:solidFill>
                  <a:srgbClr val="A00078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ex:Carmela</a:t>
            </a:r>
            <a:endParaRPr lang="en-US" sz="1500">
              <a:solidFill>
                <a:srgbClr val="A00078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1515" name="Text Box 48"/>
          <p:cNvSpPr txBox="1">
            <a:spLocks noChangeArrowheads="1"/>
          </p:cNvSpPr>
          <p:nvPr/>
        </p:nvSpPr>
        <p:spPr bwMode="auto">
          <a:xfrm>
            <a:off x="3025775" y="2112962"/>
            <a:ext cx="1187450" cy="2619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err="1">
                <a:solidFill>
                  <a:srgbClr val="0033CC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ex:Vito</a:t>
            </a:r>
            <a:endParaRPr lang="en-US" sz="1500" dirty="0">
              <a:solidFill>
                <a:srgbClr val="0033CC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1516" name="Text Box 49"/>
          <p:cNvSpPr txBox="1">
            <a:spLocks noChangeArrowheads="1"/>
          </p:cNvSpPr>
          <p:nvPr/>
        </p:nvSpPr>
        <p:spPr bwMode="auto">
          <a:xfrm>
            <a:off x="936625" y="4129087"/>
            <a:ext cx="1187450" cy="2619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>
                <a:solidFill>
                  <a:srgbClr val="0033CC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ex:Sonny</a:t>
            </a:r>
            <a:endParaRPr lang="en-US" sz="1500">
              <a:solidFill>
                <a:srgbClr val="0033CC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1517" name="Text Box 50"/>
          <p:cNvSpPr txBox="1">
            <a:spLocks noChangeArrowheads="1"/>
          </p:cNvSpPr>
          <p:nvPr/>
        </p:nvSpPr>
        <p:spPr bwMode="auto">
          <a:xfrm>
            <a:off x="2628900" y="4129087"/>
            <a:ext cx="1187450" cy="2619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>
                <a:solidFill>
                  <a:srgbClr val="A00078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ex:Connie</a:t>
            </a:r>
            <a:endParaRPr lang="en-US" sz="1500">
              <a:solidFill>
                <a:srgbClr val="A00078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1518" name="Text Box 51"/>
          <p:cNvSpPr txBox="1">
            <a:spLocks noChangeArrowheads="1"/>
          </p:cNvSpPr>
          <p:nvPr/>
        </p:nvSpPr>
        <p:spPr bwMode="auto">
          <a:xfrm>
            <a:off x="4824413" y="4129087"/>
            <a:ext cx="1187450" cy="2619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>
                <a:solidFill>
                  <a:srgbClr val="0033CC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ex:Fredo</a:t>
            </a:r>
            <a:endParaRPr lang="en-US" sz="1500">
              <a:solidFill>
                <a:srgbClr val="0033CC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1519" name="Text Box 52"/>
          <p:cNvSpPr txBox="1">
            <a:spLocks noChangeArrowheads="1"/>
          </p:cNvSpPr>
          <p:nvPr/>
        </p:nvSpPr>
        <p:spPr bwMode="auto">
          <a:xfrm>
            <a:off x="6842125" y="4129087"/>
            <a:ext cx="1187450" cy="2619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>
                <a:solidFill>
                  <a:srgbClr val="0033CC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ex:Michael</a:t>
            </a:r>
            <a:endParaRPr lang="en-US" sz="1500">
              <a:solidFill>
                <a:srgbClr val="0033CC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1520" name="Text Box 53"/>
          <p:cNvSpPr txBox="1">
            <a:spLocks noChangeArrowheads="1"/>
          </p:cNvSpPr>
          <p:nvPr/>
        </p:nvSpPr>
        <p:spPr bwMode="auto">
          <a:xfrm>
            <a:off x="179388" y="6099175"/>
            <a:ext cx="1187450" cy="26193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>
                <a:solidFill>
                  <a:srgbClr val="0033CC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ex:Vincent</a:t>
            </a:r>
            <a:endParaRPr lang="en-US" sz="1500">
              <a:solidFill>
                <a:srgbClr val="0033CC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1521" name="Picture 5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2" name="Picture 57"/>
          <p:cNvPicPr preferRelativeResize="0"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921625" y="5065712"/>
            <a:ext cx="889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3" name="Text Box 58"/>
          <p:cNvSpPr txBox="1">
            <a:spLocks noChangeArrowheads="1"/>
          </p:cNvSpPr>
          <p:nvPr/>
        </p:nvSpPr>
        <p:spPr bwMode="auto">
          <a:xfrm>
            <a:off x="7777163" y="6145212"/>
            <a:ext cx="1187450" cy="2619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>
                <a:solidFill>
                  <a:srgbClr val="A00078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ex:Mary</a:t>
            </a:r>
            <a:endParaRPr lang="en-US" sz="1500">
              <a:solidFill>
                <a:srgbClr val="A00078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21524" name="AutoShape 72"/>
          <p:cNvCxnSpPr>
            <a:cxnSpLocks noChangeShapeType="1"/>
            <a:stCxn id="21515" idx="2"/>
          </p:cNvCxnSpPr>
          <p:nvPr/>
        </p:nvCxnSpPr>
        <p:spPr bwMode="auto">
          <a:xfrm rot="5400000">
            <a:off x="2231231" y="1662907"/>
            <a:ext cx="657225" cy="2119312"/>
          </a:xfrm>
          <a:prstGeom prst="bentConnector3">
            <a:avLst>
              <a:gd name="adj1" fmla="val 4831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1525" name="AutoShape 73"/>
          <p:cNvCxnSpPr>
            <a:cxnSpLocks noChangeShapeType="1"/>
            <a:stCxn id="21514" idx="2"/>
          </p:cNvCxnSpPr>
          <p:nvPr/>
        </p:nvCxnSpPr>
        <p:spPr bwMode="auto">
          <a:xfrm rot="16200000" flipH="1">
            <a:off x="6023769" y="1608931"/>
            <a:ext cx="657225" cy="2227263"/>
          </a:xfrm>
          <a:prstGeom prst="bentConnector3">
            <a:avLst>
              <a:gd name="adj1" fmla="val 4831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1526" name="AutoShape 74"/>
          <p:cNvCxnSpPr>
            <a:cxnSpLocks noChangeShapeType="1"/>
            <a:stCxn id="21514" idx="2"/>
          </p:cNvCxnSpPr>
          <p:nvPr/>
        </p:nvCxnSpPr>
        <p:spPr bwMode="auto">
          <a:xfrm rot="5400000">
            <a:off x="3904456" y="1716882"/>
            <a:ext cx="657225" cy="2011362"/>
          </a:xfrm>
          <a:prstGeom prst="bentConnector3">
            <a:avLst>
              <a:gd name="adj1" fmla="val 4831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1527" name="AutoShape 75"/>
          <p:cNvCxnSpPr>
            <a:cxnSpLocks noChangeShapeType="1"/>
            <a:stCxn id="21514" idx="2"/>
          </p:cNvCxnSpPr>
          <p:nvPr/>
        </p:nvCxnSpPr>
        <p:spPr bwMode="auto">
          <a:xfrm rot="16200000" flipH="1">
            <a:off x="5015706" y="2616994"/>
            <a:ext cx="657225" cy="211138"/>
          </a:xfrm>
          <a:prstGeom prst="bentConnector3">
            <a:avLst>
              <a:gd name="adj1" fmla="val 4831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1528" name="AutoShape 76"/>
          <p:cNvCxnSpPr>
            <a:cxnSpLocks noChangeShapeType="1"/>
            <a:stCxn id="21516" idx="2"/>
          </p:cNvCxnSpPr>
          <p:nvPr/>
        </p:nvCxnSpPr>
        <p:spPr bwMode="auto">
          <a:xfrm rot="5400000">
            <a:off x="856456" y="4321969"/>
            <a:ext cx="585787" cy="762000"/>
          </a:xfrm>
          <a:prstGeom prst="bentConnector3">
            <a:avLst>
              <a:gd name="adj1" fmla="val 4824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1529" name="AutoShape 77"/>
          <p:cNvCxnSpPr>
            <a:cxnSpLocks noChangeShapeType="1"/>
            <a:stCxn id="21519" idx="2"/>
          </p:cNvCxnSpPr>
          <p:nvPr/>
        </p:nvCxnSpPr>
        <p:spPr bwMode="auto">
          <a:xfrm rot="16200000" flipH="1">
            <a:off x="7573169" y="4272756"/>
            <a:ext cx="655637" cy="930275"/>
          </a:xfrm>
          <a:prstGeom prst="bentConnector3">
            <a:avLst>
              <a:gd name="adj1" fmla="val 4842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167774"/>
            <a:ext cx="656496" cy="53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 special family …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8420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first some preliminaries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7782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154px-Karleone-inside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6350" y="1316013"/>
            <a:ext cx="889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1513" y="3794001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5725" y="3794001"/>
            <a:ext cx="889000" cy="1077912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1" name="Text Box 48"/>
          <p:cNvSpPr txBox="1">
            <a:spLocks noChangeArrowheads="1"/>
          </p:cNvSpPr>
          <p:nvPr/>
        </p:nvSpPr>
        <p:spPr bwMode="auto">
          <a:xfrm>
            <a:off x="3635375" y="2395513"/>
            <a:ext cx="1187450" cy="2619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>
                <a:solidFill>
                  <a:srgbClr val="0033CC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ex:Vito</a:t>
            </a:r>
            <a:endParaRPr lang="en-US" sz="1500">
              <a:solidFill>
                <a:srgbClr val="0033CC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4" name="Text Box 51"/>
          <p:cNvSpPr txBox="1">
            <a:spLocks noChangeArrowheads="1"/>
          </p:cNvSpPr>
          <p:nvPr/>
        </p:nvSpPr>
        <p:spPr bwMode="auto">
          <a:xfrm>
            <a:off x="5184750" y="4871913"/>
            <a:ext cx="1187450" cy="26193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i="1" dirty="0" err="1">
                <a:solidFill>
                  <a:srgbClr val="0033CC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ex:Fredo</a:t>
            </a:r>
            <a:endParaRPr lang="en-US" sz="1500" i="1" dirty="0">
              <a:solidFill>
                <a:srgbClr val="0033CC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5" name="Text Box 52"/>
          <p:cNvSpPr txBox="1">
            <a:spLocks noChangeArrowheads="1"/>
          </p:cNvSpPr>
          <p:nvPr/>
        </p:nvSpPr>
        <p:spPr bwMode="auto">
          <a:xfrm>
            <a:off x="6842125" y="4871913"/>
            <a:ext cx="1187450" cy="2619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>
                <a:solidFill>
                  <a:srgbClr val="0033CC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ex:Michael</a:t>
            </a:r>
            <a:endParaRPr lang="en-US" sz="1500">
              <a:solidFill>
                <a:srgbClr val="0033CC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7" name="AutoShape 73"/>
          <p:cNvCxnSpPr>
            <a:cxnSpLocks noChangeShapeType="1"/>
          </p:cNvCxnSpPr>
          <p:nvPr/>
        </p:nvCxnSpPr>
        <p:spPr bwMode="auto">
          <a:xfrm>
            <a:off x="4229099" y="3225728"/>
            <a:ext cx="3236913" cy="568273"/>
          </a:xfrm>
          <a:prstGeom prst="bentConnector3">
            <a:avLst>
              <a:gd name="adj1" fmla="val 10013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cxnSp>
        <p:nvCxnSpPr>
          <p:cNvPr id="19" name="AutoShape 75"/>
          <p:cNvCxnSpPr>
            <a:cxnSpLocks noChangeShapeType="1"/>
            <a:endCxn id="7" idx="0"/>
          </p:cNvCxnSpPr>
          <p:nvPr/>
        </p:nvCxnSpPr>
        <p:spPr bwMode="auto">
          <a:xfrm>
            <a:off x="4621189" y="3225730"/>
            <a:ext cx="1189036" cy="568271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sp>
        <p:nvSpPr>
          <p:cNvPr id="41" name="Content Placeholder 2"/>
          <p:cNvSpPr>
            <a:spLocks/>
          </p:cNvSpPr>
          <p:nvPr/>
        </p:nvSpPr>
        <p:spPr bwMode="auto">
          <a:xfrm>
            <a:off x="210979" y="5349875"/>
            <a:ext cx="900112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ex:Vito</a:t>
            </a: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ex:Connie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 </a:t>
            </a:r>
            <a:r>
              <a:rPr lang="en-IE" sz="20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ex:Sonny</a:t>
            </a: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 </a:t>
            </a:r>
            <a:r>
              <a:rPr lang="en-IE" sz="20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ex:Michael</a:t>
            </a: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  <a:endParaRPr lang="en-IE" sz="2000" i="1" dirty="0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i="1" dirty="0" err="1" smtClean="0">
                <a:solidFill>
                  <a:schemeClr val="accent2">
                    <a:lumMod val="75000"/>
                  </a:schemeClr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ex:Vito</a:t>
            </a:r>
            <a:r>
              <a:rPr lang="en-IE" sz="2000" i="1" dirty="0" smtClean="0">
                <a:solidFill>
                  <a:schemeClr val="accent2">
                    <a:lumMod val="75000"/>
                  </a:schemeClr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i="1" dirty="0" err="1" smtClean="0">
                <a:solidFill>
                  <a:schemeClr val="accent2">
                    <a:lumMod val="75000"/>
                  </a:schemeClr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2000" i="1" dirty="0">
                <a:solidFill>
                  <a:schemeClr val="accent2">
                    <a:lumMod val="75000"/>
                  </a:schemeClr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i="1" dirty="0" err="1" smtClean="0">
                <a:solidFill>
                  <a:schemeClr val="accent2">
                    <a:lumMod val="75000"/>
                  </a:schemeClr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ex:Fredo</a:t>
            </a:r>
            <a:r>
              <a:rPr lang="en-IE" sz="2000" i="1" dirty="0" smtClean="0">
                <a:solidFill>
                  <a:schemeClr val="accent2">
                    <a:lumMod val="75000"/>
                  </a:schemeClr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i="1" dirty="0" smtClean="0">
                <a:solidFill>
                  <a:schemeClr val="accent2">
                    <a:lumMod val="75000"/>
                  </a:schemeClr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... ?</a:t>
            </a:r>
            <a:endParaRPr lang="en-IE" sz="2000" dirty="0" smtClean="0">
              <a:solidFill>
                <a:schemeClr val="accent2">
                  <a:lumMod val="75000"/>
                </a:schemeClr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2" name="TextBox 41"/>
          <p:cNvSpPr txBox="1"/>
          <p:nvPr/>
        </p:nvSpPr>
        <p:spPr bwMode="auto">
          <a:xfrm>
            <a:off x="5076055" y="1123827"/>
            <a:ext cx="38164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chemeClr val="accent3">
                    <a:lumMod val="50000"/>
                  </a:schemeClr>
                </a:solidFill>
              </a:rPr>
              <a:t>Vito has 3 children?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chemeClr val="accent3">
                    <a:lumMod val="50000"/>
                  </a:schemeClr>
                </a:solidFill>
              </a:rPr>
              <a:t>Vito has at least 3 children?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0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5365725" y="1600200"/>
            <a:ext cx="29400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365725" y="1312168"/>
            <a:ext cx="2100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40" descr="santino-sonny-corleo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5121" y="3802325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 Box 49"/>
          <p:cNvSpPr txBox="1">
            <a:spLocks noChangeArrowheads="1"/>
          </p:cNvSpPr>
          <p:nvPr/>
        </p:nvSpPr>
        <p:spPr bwMode="auto">
          <a:xfrm>
            <a:off x="3613150" y="4871913"/>
            <a:ext cx="1187450" cy="2619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>
                <a:solidFill>
                  <a:srgbClr val="0033CC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ex:Sonny</a:t>
            </a:r>
            <a:endParaRPr lang="en-US" sz="1500">
              <a:solidFill>
                <a:srgbClr val="0033CC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55" name="AutoShape 72"/>
          <p:cNvCxnSpPr>
            <a:cxnSpLocks noChangeShapeType="1"/>
            <a:endCxn id="53" idx="0"/>
          </p:cNvCxnSpPr>
          <p:nvPr/>
        </p:nvCxnSpPr>
        <p:spPr bwMode="auto">
          <a:xfrm rot="16200000" flipH="1">
            <a:off x="3656923" y="3229627"/>
            <a:ext cx="1144874" cy="521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pic>
        <p:nvPicPr>
          <p:cNvPr id="56" name="Picture 4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85850" y="3793997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 Box 50"/>
          <p:cNvSpPr txBox="1">
            <a:spLocks noChangeArrowheads="1"/>
          </p:cNvSpPr>
          <p:nvPr/>
        </p:nvSpPr>
        <p:spPr bwMode="auto">
          <a:xfrm>
            <a:off x="899592" y="4871909"/>
            <a:ext cx="1187450" cy="2619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>
                <a:solidFill>
                  <a:srgbClr val="A00078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ex:Connie</a:t>
            </a:r>
            <a:endParaRPr lang="en-US" sz="1500">
              <a:solidFill>
                <a:srgbClr val="A00078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58" name="AutoShape 75"/>
          <p:cNvCxnSpPr>
            <a:cxnSpLocks noChangeShapeType="1"/>
            <a:endCxn id="56" idx="0"/>
          </p:cNvCxnSpPr>
          <p:nvPr/>
        </p:nvCxnSpPr>
        <p:spPr bwMode="auto">
          <a:xfrm rot="10800000" flipV="1">
            <a:off x="1530351" y="3229887"/>
            <a:ext cx="2627263" cy="56411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3736454" y="3045619"/>
            <a:ext cx="1093248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endParaRPr lang="en-US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Open World Assumption (OWA)</a:t>
            </a:r>
            <a:endParaRPr lang="en-IE" dirty="0"/>
          </a:p>
        </p:txBody>
      </p:sp>
      <p:sp>
        <p:nvSpPr>
          <p:cNvPr id="22" name="TextBox 21"/>
          <p:cNvSpPr txBox="1"/>
          <p:nvPr/>
        </p:nvSpPr>
        <p:spPr>
          <a:xfrm>
            <a:off x="210979" y="1195184"/>
            <a:ext cx="3007618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How many children</a:t>
            </a:r>
          </a:p>
          <a:p>
            <a:pPr algn="ctr"/>
            <a:r>
              <a:rPr lang="en-IE" sz="2400" dirty="0" smtClean="0"/>
              <a:t>does Vito have according to this RDF?</a:t>
            </a:r>
          </a:p>
        </p:txBody>
      </p:sp>
    </p:spTree>
    <p:extLst>
      <p:ext uri="{BB962C8B-B14F-4D97-AF65-F5344CB8AC3E}">
        <p14:creationId xmlns:p14="http://schemas.microsoft.com/office/powerpoint/2010/main" val="13333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C1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C1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154px-Karleone-inside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6350" y="1316013"/>
            <a:ext cx="889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1513" y="3794001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5725" y="3794001"/>
            <a:ext cx="889000" cy="1077912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1" name="Text Box 48"/>
          <p:cNvSpPr txBox="1">
            <a:spLocks noChangeArrowheads="1"/>
          </p:cNvSpPr>
          <p:nvPr/>
        </p:nvSpPr>
        <p:spPr bwMode="auto">
          <a:xfrm>
            <a:off x="3635375" y="2395513"/>
            <a:ext cx="1187450" cy="2619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>
                <a:solidFill>
                  <a:srgbClr val="0033CC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ex:Vito</a:t>
            </a:r>
            <a:endParaRPr lang="en-US" sz="1500">
              <a:solidFill>
                <a:srgbClr val="0033CC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4" name="Text Box 51"/>
          <p:cNvSpPr txBox="1">
            <a:spLocks noChangeArrowheads="1"/>
          </p:cNvSpPr>
          <p:nvPr/>
        </p:nvSpPr>
        <p:spPr bwMode="auto">
          <a:xfrm>
            <a:off x="5184750" y="4871913"/>
            <a:ext cx="1187450" cy="26193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i="1" dirty="0" err="1">
                <a:solidFill>
                  <a:srgbClr val="0033CC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ex:Fredo</a:t>
            </a:r>
            <a:endParaRPr lang="en-US" sz="1500" i="1" dirty="0">
              <a:solidFill>
                <a:srgbClr val="0033CC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5" name="Text Box 52"/>
          <p:cNvSpPr txBox="1">
            <a:spLocks noChangeArrowheads="1"/>
          </p:cNvSpPr>
          <p:nvPr/>
        </p:nvSpPr>
        <p:spPr bwMode="auto">
          <a:xfrm>
            <a:off x="6842125" y="4871913"/>
            <a:ext cx="1187450" cy="2619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>
                <a:solidFill>
                  <a:srgbClr val="0033CC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ex:Michael</a:t>
            </a:r>
            <a:endParaRPr lang="en-US" sz="1500">
              <a:solidFill>
                <a:srgbClr val="0033CC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7" name="AutoShape 73"/>
          <p:cNvCxnSpPr>
            <a:cxnSpLocks noChangeShapeType="1"/>
          </p:cNvCxnSpPr>
          <p:nvPr/>
        </p:nvCxnSpPr>
        <p:spPr bwMode="auto">
          <a:xfrm>
            <a:off x="4229099" y="3225728"/>
            <a:ext cx="3236913" cy="568273"/>
          </a:xfrm>
          <a:prstGeom prst="bentConnector3">
            <a:avLst>
              <a:gd name="adj1" fmla="val 10013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cxnSp>
        <p:nvCxnSpPr>
          <p:cNvPr id="19" name="AutoShape 75"/>
          <p:cNvCxnSpPr>
            <a:cxnSpLocks noChangeShapeType="1"/>
            <a:endCxn id="7" idx="0"/>
          </p:cNvCxnSpPr>
          <p:nvPr/>
        </p:nvCxnSpPr>
        <p:spPr bwMode="auto">
          <a:xfrm>
            <a:off x="4621189" y="3225730"/>
            <a:ext cx="1189036" cy="568271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sp>
        <p:nvSpPr>
          <p:cNvPr id="41" name="Content Placeholder 2"/>
          <p:cNvSpPr>
            <a:spLocks/>
          </p:cNvSpPr>
          <p:nvPr/>
        </p:nvSpPr>
        <p:spPr bwMode="auto">
          <a:xfrm>
            <a:off x="210979" y="5349875"/>
            <a:ext cx="900112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ex:Vito</a:t>
            </a: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ex:Connie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 </a:t>
            </a:r>
            <a:r>
              <a:rPr lang="en-IE" sz="20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ex:Sonny</a:t>
            </a: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 </a:t>
            </a:r>
            <a:r>
              <a:rPr lang="en-IE" sz="20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ex:Michael</a:t>
            </a: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  <a:endParaRPr lang="en-IE" sz="2000" i="1" dirty="0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i="1" dirty="0" err="1" smtClean="0">
                <a:solidFill>
                  <a:schemeClr val="accent2">
                    <a:lumMod val="75000"/>
                  </a:schemeClr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ex:Vito</a:t>
            </a:r>
            <a:r>
              <a:rPr lang="en-IE" sz="2000" i="1" dirty="0" smtClean="0">
                <a:solidFill>
                  <a:schemeClr val="accent2">
                    <a:lumMod val="75000"/>
                  </a:schemeClr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i="1" dirty="0" err="1" smtClean="0">
                <a:solidFill>
                  <a:schemeClr val="accent2">
                    <a:lumMod val="75000"/>
                  </a:schemeClr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2000" i="1" dirty="0">
                <a:solidFill>
                  <a:schemeClr val="accent2">
                    <a:lumMod val="75000"/>
                  </a:schemeClr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i="1" dirty="0" err="1" smtClean="0">
                <a:solidFill>
                  <a:schemeClr val="accent2">
                    <a:lumMod val="75000"/>
                  </a:schemeClr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ex:Fredo</a:t>
            </a:r>
            <a:r>
              <a:rPr lang="en-IE" sz="2000" i="1" dirty="0" smtClean="0">
                <a:solidFill>
                  <a:schemeClr val="accent2">
                    <a:lumMod val="75000"/>
                  </a:schemeClr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i="1" dirty="0" smtClean="0">
                <a:solidFill>
                  <a:schemeClr val="accent2">
                    <a:lumMod val="75000"/>
                  </a:schemeClr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... ?</a:t>
            </a:r>
            <a:endParaRPr lang="en-IE" sz="2000" dirty="0" smtClean="0">
              <a:solidFill>
                <a:schemeClr val="accent2">
                  <a:lumMod val="75000"/>
                </a:schemeClr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2" name="TextBox 41"/>
          <p:cNvSpPr txBox="1"/>
          <p:nvPr/>
        </p:nvSpPr>
        <p:spPr bwMode="auto">
          <a:xfrm>
            <a:off x="5076055" y="1123827"/>
            <a:ext cx="38164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FF0000"/>
                </a:solidFill>
              </a:rPr>
              <a:t>Vito has 3 children?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FF0000"/>
                </a:solidFill>
              </a:rPr>
              <a:t>Vito has at least 3 children?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00B050"/>
                </a:solidFill>
              </a:rPr>
              <a:t>Vito has at least one child!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5365725" y="1600200"/>
            <a:ext cx="29400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365725" y="1312168"/>
            <a:ext cx="2100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40" descr="santino-sonny-corleo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5121" y="3802325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 Box 49"/>
          <p:cNvSpPr txBox="1">
            <a:spLocks noChangeArrowheads="1"/>
          </p:cNvSpPr>
          <p:nvPr/>
        </p:nvSpPr>
        <p:spPr bwMode="auto">
          <a:xfrm>
            <a:off x="3613150" y="4871913"/>
            <a:ext cx="1187450" cy="2619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>
                <a:solidFill>
                  <a:srgbClr val="0033CC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ex:Sonny</a:t>
            </a:r>
            <a:endParaRPr lang="en-US" sz="1500">
              <a:solidFill>
                <a:srgbClr val="0033CC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55" name="AutoShape 72"/>
          <p:cNvCxnSpPr>
            <a:cxnSpLocks noChangeShapeType="1"/>
            <a:endCxn id="53" idx="0"/>
          </p:cNvCxnSpPr>
          <p:nvPr/>
        </p:nvCxnSpPr>
        <p:spPr bwMode="auto">
          <a:xfrm rot="16200000" flipH="1">
            <a:off x="3656923" y="3229627"/>
            <a:ext cx="1144874" cy="521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pic>
        <p:nvPicPr>
          <p:cNvPr id="56" name="Picture 4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85850" y="3793997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 Box 50"/>
          <p:cNvSpPr txBox="1">
            <a:spLocks noChangeArrowheads="1"/>
          </p:cNvSpPr>
          <p:nvPr/>
        </p:nvSpPr>
        <p:spPr bwMode="auto">
          <a:xfrm>
            <a:off x="899592" y="4871909"/>
            <a:ext cx="1187450" cy="2619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>
                <a:solidFill>
                  <a:srgbClr val="A00078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ex:Connie</a:t>
            </a:r>
            <a:endParaRPr lang="en-US" sz="1500">
              <a:solidFill>
                <a:srgbClr val="A00078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58" name="AutoShape 75"/>
          <p:cNvCxnSpPr>
            <a:cxnSpLocks noChangeShapeType="1"/>
            <a:endCxn id="56" idx="0"/>
          </p:cNvCxnSpPr>
          <p:nvPr/>
        </p:nvCxnSpPr>
        <p:spPr bwMode="auto">
          <a:xfrm rot="10800000" flipV="1">
            <a:off x="1530351" y="3229887"/>
            <a:ext cx="2627263" cy="56411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3736454" y="3045619"/>
            <a:ext cx="1093248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endParaRPr lang="en-US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No Unique Name Assumption (No UNA)</a:t>
            </a:r>
            <a:endParaRPr lang="en-IE" dirty="0"/>
          </a:p>
        </p:txBody>
      </p:sp>
      <p:sp>
        <p:nvSpPr>
          <p:cNvPr id="22" name="TextBox 21"/>
          <p:cNvSpPr txBox="1"/>
          <p:nvPr/>
        </p:nvSpPr>
        <p:spPr>
          <a:xfrm>
            <a:off x="210979" y="1195184"/>
            <a:ext cx="3007618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How many children</a:t>
            </a:r>
          </a:p>
          <a:p>
            <a:pPr algn="ctr"/>
            <a:r>
              <a:rPr lang="en-IE" sz="2400" dirty="0" smtClean="0"/>
              <a:t>does Vito have according to this RDF?</a:t>
            </a:r>
          </a:p>
        </p:txBody>
      </p:sp>
    </p:spTree>
    <p:extLst>
      <p:ext uri="{BB962C8B-B14F-4D97-AF65-F5344CB8AC3E}">
        <p14:creationId xmlns:p14="http://schemas.microsoft.com/office/powerpoint/2010/main" val="426119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PREVIOUSLY ON </a:t>
            </a:r>
            <a:br>
              <a:rPr lang="en-IE" dirty="0" smtClean="0"/>
            </a:br>
            <a:r>
              <a:rPr lang="en-IE" dirty="0" smtClean="0"/>
              <a:t>“LA WEB DE DATOS”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1644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… in words</a:t>
            </a:r>
            <a:endParaRPr lang="en-I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RDF(S) and OWL:</a:t>
            </a:r>
          </a:p>
          <a:p>
            <a:pPr lvl="1"/>
            <a:r>
              <a:rPr lang="en-IE" dirty="0" smtClean="0"/>
              <a:t>Take an </a:t>
            </a:r>
            <a:r>
              <a:rPr lang="en-IE" dirty="0" smtClean="0">
                <a:solidFill>
                  <a:srgbClr val="0070C0"/>
                </a:solidFill>
              </a:rPr>
              <a:t>Open World Assumption</a:t>
            </a:r>
            <a:r>
              <a:rPr lang="en-IE" dirty="0" smtClean="0"/>
              <a:t>:</a:t>
            </a:r>
          </a:p>
          <a:p>
            <a:pPr lvl="2"/>
            <a:r>
              <a:rPr lang="en-IE" dirty="0" smtClean="0"/>
              <a:t>Anything not known is </a:t>
            </a:r>
            <a:r>
              <a:rPr lang="en-IE" u="sng" dirty="0" smtClean="0"/>
              <a:t>not</a:t>
            </a:r>
            <a:r>
              <a:rPr lang="en-IE" dirty="0" smtClean="0"/>
              <a:t> assumed to be false, simply unknown</a:t>
            </a:r>
          </a:p>
          <a:p>
            <a:pPr lvl="2"/>
            <a:r>
              <a:rPr lang="en-IE" dirty="0" smtClean="0"/>
              <a:t>Without further information, Vito may have children that we don’t know about!</a:t>
            </a:r>
          </a:p>
          <a:p>
            <a:pPr lvl="1"/>
            <a:r>
              <a:rPr lang="en-IE" dirty="0" smtClean="0"/>
              <a:t>Do </a:t>
            </a:r>
            <a:r>
              <a:rPr lang="en-IE" u="sng" dirty="0" smtClean="0"/>
              <a:t>not</a:t>
            </a:r>
            <a:r>
              <a:rPr lang="en-IE" dirty="0" smtClean="0"/>
              <a:t> take a </a:t>
            </a:r>
            <a:r>
              <a:rPr lang="en-IE" dirty="0" smtClean="0">
                <a:solidFill>
                  <a:srgbClr val="0070C0"/>
                </a:solidFill>
              </a:rPr>
              <a:t>Unique Name Assumption</a:t>
            </a:r>
            <a:r>
              <a:rPr lang="en-IE" dirty="0" smtClean="0"/>
              <a:t>:</a:t>
            </a:r>
          </a:p>
          <a:p>
            <a:pPr lvl="2"/>
            <a:r>
              <a:rPr lang="en-IE" dirty="0" smtClean="0"/>
              <a:t>Two or more IRIs may refer to the same thing!</a:t>
            </a:r>
          </a:p>
          <a:p>
            <a:pPr lvl="2"/>
            <a:r>
              <a:rPr lang="en-IE" dirty="0" smtClean="0"/>
              <a:t>Without further information, the IRIs we know to be Vito’s children may refer to one thing in the real-world!</a:t>
            </a:r>
          </a:p>
          <a:p>
            <a:pPr lvl="1"/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5961713"/>
            <a:ext cx="64770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Why might this be important for the Web?</a:t>
            </a:r>
          </a:p>
        </p:txBody>
      </p:sp>
    </p:spTree>
    <p:extLst>
      <p:ext uri="{BB962C8B-B14F-4D97-AF65-F5344CB8AC3E}">
        <p14:creationId xmlns:p14="http://schemas.microsoft.com/office/powerpoint/2010/main" val="18323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Let’s start with some RDFS …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7586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rdfs:subPropertyOf</a:t>
            </a:r>
            <a:endParaRPr lang="en-US" sz="2800" u="sng" dirty="0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14691" name="Picture 3" descr="154px-Karleone-insid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1969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2" name="Picture 4" descr="ce51f4db3db2de1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4406" y="11969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8" name="Text Box 10"/>
          <p:cNvSpPr txBox="1">
            <a:spLocks noChangeArrowheads="1"/>
          </p:cNvSpPr>
          <p:nvPr/>
        </p:nvSpPr>
        <p:spPr bwMode="auto">
          <a:xfrm>
            <a:off x="6011863" y="2997200"/>
            <a:ext cx="1547812" cy="3603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20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ex:Carmela</a:t>
            </a:r>
            <a:endParaRPr lang="en-US" sz="200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4699" name="Text Box 11"/>
          <p:cNvSpPr txBox="1">
            <a:spLocks noChangeArrowheads="1"/>
          </p:cNvSpPr>
          <p:nvPr/>
        </p:nvSpPr>
        <p:spPr bwMode="auto">
          <a:xfrm>
            <a:off x="1295400" y="2997200"/>
            <a:ext cx="1547813" cy="3603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20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ex:Vito</a:t>
            </a:r>
            <a:endParaRPr lang="en-US" sz="200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4582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714" name="Line 26"/>
          <p:cNvSpPr>
            <a:spLocks noChangeShapeType="1"/>
          </p:cNvSpPr>
          <p:nvPr/>
        </p:nvSpPr>
        <p:spPr bwMode="auto">
          <a:xfrm>
            <a:off x="2843213" y="1485900"/>
            <a:ext cx="31686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4735" name="Rectangle 47"/>
          <p:cNvSpPr>
            <a:spLocks noChangeArrowheads="1"/>
          </p:cNvSpPr>
          <p:nvPr/>
        </p:nvSpPr>
        <p:spPr bwMode="auto">
          <a:xfrm>
            <a:off x="3851275" y="1341438"/>
            <a:ext cx="121507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33CC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:husbandOf</a:t>
            </a:r>
          </a:p>
        </p:txBody>
      </p:sp>
      <p:sp>
        <p:nvSpPr>
          <p:cNvPr id="114791" name="Line 103"/>
          <p:cNvSpPr>
            <a:spLocks noChangeShapeType="1"/>
          </p:cNvSpPr>
          <p:nvPr/>
        </p:nvSpPr>
        <p:spPr bwMode="auto">
          <a:xfrm flipH="1">
            <a:off x="2843213" y="2278063"/>
            <a:ext cx="3132137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4792" name="Rectangle 104"/>
          <p:cNvSpPr>
            <a:spLocks noChangeArrowheads="1"/>
          </p:cNvSpPr>
          <p:nvPr/>
        </p:nvSpPr>
        <p:spPr bwMode="auto">
          <a:xfrm>
            <a:off x="4140200" y="2146300"/>
            <a:ext cx="852798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A00078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:wifeOf</a:t>
            </a:r>
          </a:p>
        </p:txBody>
      </p:sp>
      <p:sp>
        <p:nvSpPr>
          <p:cNvPr id="114793" name="Line 105"/>
          <p:cNvSpPr>
            <a:spLocks noChangeShapeType="1"/>
          </p:cNvSpPr>
          <p:nvPr/>
        </p:nvSpPr>
        <p:spPr bwMode="auto">
          <a:xfrm>
            <a:off x="2843213" y="1844675"/>
            <a:ext cx="3168650" cy="0"/>
          </a:xfrm>
          <a:prstGeom prst="line">
            <a:avLst/>
          </a:prstGeom>
          <a:noFill/>
          <a:ln w="34925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4794" name="Rectangle 106"/>
          <p:cNvSpPr>
            <a:spLocks noChangeArrowheads="1"/>
          </p:cNvSpPr>
          <p:nvPr/>
        </p:nvSpPr>
        <p:spPr bwMode="auto">
          <a:xfrm>
            <a:off x="4059238" y="1700213"/>
            <a:ext cx="852798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i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:spouse</a:t>
            </a:r>
          </a:p>
        </p:txBody>
      </p:sp>
      <p:sp>
        <p:nvSpPr>
          <p:cNvPr id="114795" name="Line 107"/>
          <p:cNvSpPr>
            <a:spLocks noChangeShapeType="1"/>
          </p:cNvSpPr>
          <p:nvPr/>
        </p:nvSpPr>
        <p:spPr bwMode="auto">
          <a:xfrm flipH="1">
            <a:off x="2843213" y="2709863"/>
            <a:ext cx="3132137" cy="0"/>
          </a:xfrm>
          <a:prstGeom prst="line">
            <a:avLst/>
          </a:prstGeom>
          <a:noFill/>
          <a:ln w="34925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4797" name="Rectangle 109"/>
          <p:cNvSpPr>
            <a:spLocks noChangeArrowheads="1"/>
          </p:cNvSpPr>
          <p:nvPr/>
        </p:nvSpPr>
        <p:spPr bwMode="auto">
          <a:xfrm>
            <a:off x="4067175" y="2578100"/>
            <a:ext cx="852798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i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:spouse</a:t>
            </a:r>
          </a:p>
        </p:txBody>
      </p:sp>
      <p:sp>
        <p:nvSpPr>
          <p:cNvPr id="118787" name="Content Placeholder 2"/>
          <p:cNvSpPr>
            <a:spLocks/>
          </p:cNvSpPr>
          <p:nvPr/>
        </p:nvSpPr>
        <p:spPr bwMode="auto">
          <a:xfrm>
            <a:off x="1403350" y="3578225"/>
            <a:ext cx="669766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ex:Vito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solidFill>
                  <a:srgbClr val="0033CC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solidFill>
                  <a:srgbClr val="0033CC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husbandOf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ex:Carmela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solidFill>
                  <a:srgbClr val="0033CC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solidFill>
                  <a:srgbClr val="0033CC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husbandOf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rdfs:subPropertyOf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:spouse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sz="2000" dirty="0" err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ex:Vito</a:t>
            </a:r>
            <a:r>
              <a:rPr lang="en-IE" sz="2000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:spouse </a:t>
            </a:r>
            <a:r>
              <a:rPr lang="en-IE" sz="2000" dirty="0" err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ex:Carmela</a:t>
            </a:r>
            <a:r>
              <a:rPr lang="en-IE" sz="2000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endParaRPr lang="en-IE" sz="2000" i="1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ex:Carmela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solidFill>
                  <a:srgbClr val="A00078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solidFill>
                  <a:srgbClr val="A00078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wifeOf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ex:Vito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solidFill>
                  <a:srgbClr val="A00078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solidFill>
                  <a:srgbClr val="A00078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wifeOf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rdfs:subPropertyOf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:spouse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r>
              <a:rPr lang="en-IE" sz="2000" dirty="0" err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ex:Carmela</a:t>
            </a:r>
            <a:r>
              <a:rPr lang="en-IE" sz="2000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:spouse </a:t>
            </a:r>
            <a:r>
              <a:rPr lang="en-IE" sz="2000" dirty="0" err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ex:Vito</a:t>
            </a:r>
            <a:r>
              <a:rPr lang="en-IE" sz="2000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</p:txBody>
      </p:sp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167774"/>
            <a:ext cx="656496" cy="53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35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8" grpId="0" animBg="1"/>
      <p:bldP spid="114699" grpId="0" animBg="1"/>
      <p:bldP spid="114714" grpId="0" animBg="1"/>
      <p:bldP spid="114735" grpId="0" animBg="1"/>
      <p:bldP spid="114791" grpId="0" animBg="1"/>
      <p:bldP spid="114792" grpId="0" animBg="1"/>
      <p:bldP spid="114793" grpId="0" animBg="1"/>
      <p:bldP spid="114794" grpId="0" animBg="1"/>
      <p:bldP spid="114795" grpId="0" animBg="1"/>
      <p:bldP spid="11479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7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9050" y="1773238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rdfs:subClassOf</a:t>
            </a:r>
            <a:endParaRPr lang="en-US" sz="2800" u="sng" dirty="0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1258888" y="3571875"/>
            <a:ext cx="1547812" cy="3603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20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ex:Mary</a:t>
            </a:r>
            <a:endParaRPr lang="en-US" sz="200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662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4" name="Line 8"/>
          <p:cNvSpPr>
            <a:spLocks noChangeShapeType="1"/>
          </p:cNvSpPr>
          <p:nvPr/>
        </p:nvSpPr>
        <p:spPr bwMode="auto">
          <a:xfrm flipV="1">
            <a:off x="2843213" y="2132013"/>
            <a:ext cx="3457575" cy="1587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6745" name="Rectangle 9"/>
          <p:cNvSpPr>
            <a:spLocks noChangeArrowheads="1"/>
          </p:cNvSpPr>
          <p:nvPr/>
        </p:nvSpPr>
        <p:spPr bwMode="auto">
          <a:xfrm>
            <a:off x="4067175" y="1989138"/>
            <a:ext cx="97462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</a:p>
        </p:txBody>
      </p:sp>
      <p:sp>
        <p:nvSpPr>
          <p:cNvPr id="116748" name="Line 12"/>
          <p:cNvSpPr>
            <a:spLocks noChangeShapeType="1"/>
          </p:cNvSpPr>
          <p:nvPr/>
        </p:nvSpPr>
        <p:spPr bwMode="auto">
          <a:xfrm flipV="1">
            <a:off x="2843213" y="3355975"/>
            <a:ext cx="3384550" cy="14288"/>
          </a:xfrm>
          <a:prstGeom prst="line">
            <a:avLst/>
          </a:prstGeom>
          <a:noFill/>
          <a:ln w="34925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6749" name="Rectangle 13"/>
          <p:cNvSpPr>
            <a:spLocks noChangeArrowheads="1"/>
          </p:cNvSpPr>
          <p:nvPr/>
        </p:nvSpPr>
        <p:spPr bwMode="auto">
          <a:xfrm>
            <a:off x="4008438" y="3225800"/>
            <a:ext cx="97462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i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</a:p>
        </p:txBody>
      </p:sp>
      <p:sp>
        <p:nvSpPr>
          <p:cNvPr id="118787" name="Content Placeholder 2"/>
          <p:cNvSpPr>
            <a:spLocks/>
          </p:cNvSpPr>
          <p:nvPr/>
        </p:nvSpPr>
        <p:spPr bwMode="auto">
          <a:xfrm>
            <a:off x="1042988" y="4797425"/>
            <a:ext cx="5545137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ex:Mary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solidFill>
                  <a:srgbClr val="A00078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:Woman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solidFill>
                  <a:srgbClr val="A00078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:Woman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rdfs:subClassOf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i="1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sz="2000" i="1" dirty="0" err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ex:Mary</a:t>
            </a:r>
            <a:r>
              <a:rPr lang="en-IE" sz="2000" i="1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i="1" dirty="0" err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i="1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.</a:t>
            </a:r>
          </a:p>
        </p:txBody>
      </p:sp>
      <p:pic>
        <p:nvPicPr>
          <p:cNvPr id="26634" name="Picture 20" descr="female_symbo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25" y="981075"/>
            <a:ext cx="1368425" cy="13684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6757" name="Text Box 21"/>
          <p:cNvSpPr txBox="1">
            <a:spLocks noChangeArrowheads="1"/>
          </p:cNvSpPr>
          <p:nvPr/>
        </p:nvSpPr>
        <p:spPr bwMode="auto">
          <a:xfrm>
            <a:off x="6264275" y="2349500"/>
            <a:ext cx="1547813" cy="3603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2000">
                <a:solidFill>
                  <a:srgbClr val="A00078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:Woman</a:t>
            </a:r>
            <a:endParaRPr lang="en-US" sz="2000">
              <a:solidFill>
                <a:srgbClr val="A00078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16759" name="Picture 23" descr="user%205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72225" y="2852738"/>
            <a:ext cx="1366838" cy="1366837"/>
          </a:xfrm>
          <a:prstGeom prst="rect">
            <a:avLst/>
          </a:prstGeom>
          <a:noFill/>
          <a:ln w="381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116760" name="Text Box 24"/>
          <p:cNvSpPr txBox="1">
            <a:spLocks noChangeArrowheads="1"/>
          </p:cNvSpPr>
          <p:nvPr/>
        </p:nvSpPr>
        <p:spPr bwMode="auto">
          <a:xfrm>
            <a:off x="6264275" y="4221163"/>
            <a:ext cx="1547813" cy="36036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2000" i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2000" i="1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167774"/>
            <a:ext cx="656496" cy="53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14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2" grpId="0" animBg="1"/>
      <p:bldP spid="116744" grpId="0" animBg="1"/>
      <p:bldP spid="116745" grpId="0" animBg="1"/>
      <p:bldP spid="116748" grpId="0" animBg="1"/>
      <p:bldP spid="116749" grpId="0" animBg="1"/>
      <p:bldP spid="116757" grpId="0" animBg="1"/>
      <p:bldP spid="11676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rdfs:domain</a:t>
            </a:r>
            <a:endParaRPr lang="en-US" sz="2800" u="sng" dirty="0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20836" name="Picture 4" descr="ce51f4db3db2de1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0488" y="11969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1287463" y="2997200"/>
            <a:ext cx="1547812" cy="3603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20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ex:Carmela</a:t>
            </a:r>
            <a:endParaRPr lang="en-US" sz="200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867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40" name="Line 8"/>
          <p:cNvSpPr>
            <a:spLocks noChangeShapeType="1"/>
          </p:cNvSpPr>
          <p:nvPr/>
        </p:nvSpPr>
        <p:spPr bwMode="auto">
          <a:xfrm>
            <a:off x="2843213" y="2146300"/>
            <a:ext cx="31686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120841" name="Rectangle 9"/>
          <p:cNvSpPr>
            <a:spLocks noChangeArrowheads="1"/>
          </p:cNvSpPr>
          <p:nvPr/>
        </p:nvSpPr>
        <p:spPr bwMode="auto">
          <a:xfrm>
            <a:off x="3903663" y="2001838"/>
            <a:ext cx="1037143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rgbClr val="A00078"/>
                </a:solidFill>
              </a:rPr>
              <a:t>:</a:t>
            </a:r>
            <a:r>
              <a:rPr lang="en-US" dirty="0" err="1">
                <a:solidFill>
                  <a:srgbClr val="A00078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motherOf</a:t>
            </a:r>
            <a:endParaRPr lang="en-US" dirty="0">
              <a:solidFill>
                <a:srgbClr val="A00078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8787" name="Content Placeholder 2"/>
          <p:cNvSpPr>
            <a:spLocks/>
          </p:cNvSpPr>
          <p:nvPr/>
        </p:nvSpPr>
        <p:spPr bwMode="auto">
          <a:xfrm>
            <a:off x="3995738" y="4652963"/>
            <a:ext cx="504031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ex:Carmela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solidFill>
                  <a:srgbClr val="A00078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solidFill>
                  <a:srgbClr val="A00078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motherOf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ex:Fredo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solidFill>
                  <a:srgbClr val="A00078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solidFill>
                  <a:srgbClr val="A00078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motherOf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rdfs:domain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i="1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:Female</a:t>
            </a: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  <a:endParaRPr lang="en-IE" sz="20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sz="2000" i="1" dirty="0" err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ex:Carmela</a:t>
            </a:r>
            <a:r>
              <a:rPr lang="en-IE" sz="2000" i="1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i="1" dirty="0" err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i="1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i="1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:Female</a:t>
            </a:r>
            <a:r>
              <a:rPr lang="en-IE" sz="2000" i="1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i="1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pic>
        <p:nvPicPr>
          <p:cNvPr id="28680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3463" y="11969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6048375" y="2997200"/>
            <a:ext cx="1547813" cy="3603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20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ex:Fredo</a:t>
            </a:r>
            <a:endParaRPr lang="en-US" sz="20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20850" name="Picture 18" descr="female_symbol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31913" y="4221163"/>
            <a:ext cx="1368425" cy="1368425"/>
          </a:xfrm>
          <a:prstGeom prst="rect">
            <a:avLst/>
          </a:prstGeom>
          <a:noFill/>
          <a:ln w="381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120851" name="Text Box 19"/>
          <p:cNvSpPr txBox="1">
            <a:spLocks noChangeArrowheads="1"/>
          </p:cNvSpPr>
          <p:nvPr/>
        </p:nvSpPr>
        <p:spPr bwMode="auto">
          <a:xfrm>
            <a:off x="1223963" y="5589588"/>
            <a:ext cx="1547812" cy="36036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2000" i="1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:Female</a:t>
            </a:r>
            <a:endParaRPr lang="en-US" sz="2000" i="1" dirty="0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0852" name="Line 20"/>
          <p:cNvSpPr>
            <a:spLocks noChangeShapeType="1"/>
          </p:cNvSpPr>
          <p:nvPr/>
        </p:nvSpPr>
        <p:spPr bwMode="auto">
          <a:xfrm>
            <a:off x="2051050" y="3357563"/>
            <a:ext cx="0" cy="792162"/>
          </a:xfrm>
          <a:prstGeom prst="line">
            <a:avLst/>
          </a:prstGeom>
          <a:noFill/>
          <a:ln w="34925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120853" name="Rectangle 21"/>
          <p:cNvSpPr>
            <a:spLocks noChangeArrowheads="1"/>
          </p:cNvSpPr>
          <p:nvPr/>
        </p:nvSpPr>
        <p:spPr bwMode="auto">
          <a:xfrm>
            <a:off x="1619250" y="3573463"/>
            <a:ext cx="97462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i="1" dirty="0" err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i="1" dirty="0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167774"/>
            <a:ext cx="656496" cy="53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75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7" grpId="0" animBg="1"/>
      <p:bldP spid="120840" grpId="0" animBg="1"/>
      <p:bldP spid="120841" grpId="0" animBg="1"/>
      <p:bldP spid="120838" grpId="0" animBg="1"/>
      <p:bldP spid="120851" grpId="0" animBg="1"/>
      <p:bldP spid="120852" grpId="0" animBg="1"/>
      <p:bldP spid="12085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0" name="Picture 20" descr="Male_symbol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4222750"/>
            <a:ext cx="1366838" cy="1366838"/>
          </a:xfrm>
          <a:prstGeom prst="rect">
            <a:avLst/>
          </a:prstGeom>
          <a:noFill/>
          <a:ln w="381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122898" name="Line 18"/>
          <p:cNvSpPr>
            <a:spLocks noChangeShapeType="1"/>
          </p:cNvSpPr>
          <p:nvPr/>
        </p:nvSpPr>
        <p:spPr bwMode="auto">
          <a:xfrm>
            <a:off x="2843213" y="2146300"/>
            <a:ext cx="31686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0723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rdfs:range</a:t>
            </a:r>
            <a:endParaRPr lang="en-US" sz="2800" u="sng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22883" name="Picture 3" descr="ce51f4db3db2de1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60488" y="11969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1287463" y="2997200"/>
            <a:ext cx="1547812" cy="3603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20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ex:Carmela</a:t>
            </a:r>
            <a:endParaRPr lang="en-US" sz="200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072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7" name="Rectangle 7"/>
          <p:cNvSpPr>
            <a:spLocks noChangeArrowheads="1"/>
          </p:cNvSpPr>
          <p:nvPr/>
        </p:nvSpPr>
        <p:spPr bwMode="auto">
          <a:xfrm>
            <a:off x="4056063" y="2001838"/>
            <a:ext cx="849592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33CC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:hasSon</a:t>
            </a:r>
          </a:p>
        </p:txBody>
      </p:sp>
      <p:sp>
        <p:nvSpPr>
          <p:cNvPr id="118787" name="Content Placeholder 2"/>
          <p:cNvSpPr>
            <a:spLocks/>
          </p:cNvSpPr>
          <p:nvPr/>
        </p:nvSpPr>
        <p:spPr bwMode="auto">
          <a:xfrm>
            <a:off x="468313" y="4802188"/>
            <a:ext cx="4824412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ex:Carmela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solidFill>
                  <a:srgbClr val="0033CC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solidFill>
                  <a:srgbClr val="0033CC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hasSon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ex:Fredo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solidFill>
                  <a:srgbClr val="0033CC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solidFill>
                  <a:srgbClr val="0033CC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hasSon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rdfs:range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i="1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i="1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Male</a:t>
            </a: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sz="2000" i="1" dirty="0" err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ex:Fredo</a:t>
            </a:r>
            <a:r>
              <a:rPr lang="en-IE" sz="2000" i="1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i="1" dirty="0" err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i="1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i="1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Male </a:t>
            </a:r>
            <a:r>
              <a:rPr lang="en-IE" sz="2000" i="1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3463" y="11969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90" name="Text Box 10"/>
          <p:cNvSpPr txBox="1">
            <a:spLocks noChangeArrowheads="1"/>
          </p:cNvSpPr>
          <p:nvPr/>
        </p:nvSpPr>
        <p:spPr bwMode="auto">
          <a:xfrm>
            <a:off x="6048375" y="2997200"/>
            <a:ext cx="1547813" cy="3603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20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ex:Fredo</a:t>
            </a:r>
            <a:endParaRPr lang="en-US" sz="200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2892" name="Text Box 12"/>
          <p:cNvSpPr txBox="1">
            <a:spLocks noChangeArrowheads="1"/>
          </p:cNvSpPr>
          <p:nvPr/>
        </p:nvSpPr>
        <p:spPr bwMode="auto">
          <a:xfrm>
            <a:off x="6048375" y="5589588"/>
            <a:ext cx="1547813" cy="36036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2000" i="1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i="1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Male</a:t>
            </a:r>
            <a:endParaRPr lang="en-US" sz="2000" i="1" dirty="0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2893" name="Line 13"/>
          <p:cNvSpPr>
            <a:spLocks noChangeShapeType="1"/>
          </p:cNvSpPr>
          <p:nvPr/>
        </p:nvSpPr>
        <p:spPr bwMode="auto">
          <a:xfrm>
            <a:off x="6875463" y="3357563"/>
            <a:ext cx="0" cy="792162"/>
          </a:xfrm>
          <a:prstGeom prst="line">
            <a:avLst/>
          </a:prstGeom>
          <a:noFill/>
          <a:ln w="34925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2894" name="Rectangle 14"/>
          <p:cNvSpPr>
            <a:spLocks noChangeArrowheads="1"/>
          </p:cNvSpPr>
          <p:nvPr/>
        </p:nvSpPr>
        <p:spPr bwMode="auto">
          <a:xfrm>
            <a:off x="6443663" y="3573463"/>
            <a:ext cx="97462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i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167774"/>
            <a:ext cx="656496" cy="53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71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8" grpId="0" animBg="1"/>
      <p:bldP spid="122884" grpId="0" animBg="1"/>
      <p:bldP spid="122887" grpId="0" animBg="1"/>
      <p:bldP spid="122890" grpId="0" animBg="1"/>
      <p:bldP spid="122892" grpId="0" animBg="1"/>
      <p:bldP spid="122893" grpId="0" animBg="1"/>
      <p:bldP spid="12289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(IN)EQUALITY IN OWL …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2690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4" name="Picture 14" descr="154px-Karleone-insid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2900" y="838200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33" name="Picture 13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84900" y="836613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6119813" y="2636838"/>
            <a:ext cx="1547812" cy="36036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ex:Vito</a:t>
            </a:r>
            <a:r>
              <a:rPr lang="en-IE" sz="17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Y</a:t>
            </a:r>
            <a:r>
              <a:rPr lang="en-IE" sz="17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oung</a:t>
            </a:r>
            <a:endParaRPr lang="en-US" sz="17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3122" name="Line 2"/>
          <p:cNvSpPr>
            <a:spLocks noChangeShapeType="1"/>
          </p:cNvSpPr>
          <p:nvPr/>
        </p:nvSpPr>
        <p:spPr bwMode="auto">
          <a:xfrm flipV="1">
            <a:off x="3240088" y="1555750"/>
            <a:ext cx="2879725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7109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owl:sameAs</a:t>
            </a:r>
            <a:endParaRPr lang="en-US" sz="2800" u="sng" dirty="0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1539875" y="2636838"/>
            <a:ext cx="1547813" cy="36036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ex:VitoOld</a:t>
            </a:r>
            <a:endParaRPr lang="en-US" sz="17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711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6" name="Rectangle 6"/>
          <p:cNvSpPr>
            <a:spLocks noChangeArrowheads="1"/>
          </p:cNvSpPr>
          <p:nvPr/>
        </p:nvSpPr>
        <p:spPr bwMode="auto">
          <a:xfrm>
            <a:off x="3924300" y="1412875"/>
            <a:ext cx="121187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owl:sameAs</a:t>
            </a:r>
          </a:p>
        </p:txBody>
      </p:sp>
      <p:sp>
        <p:nvSpPr>
          <p:cNvPr id="47113" name="Content Placeholder 2"/>
          <p:cNvSpPr>
            <a:spLocks/>
          </p:cNvSpPr>
          <p:nvPr/>
        </p:nvSpPr>
        <p:spPr bwMode="auto">
          <a:xfrm>
            <a:off x="1476375" y="5805488"/>
            <a:ext cx="64087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ex:VitoOld</a:t>
            </a: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owl:sameAs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ex:VitoYoung</a:t>
            </a: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  <a:endParaRPr lang="en-IE" sz="2000" i="1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3131" name="Line 11"/>
          <p:cNvSpPr>
            <a:spLocks noChangeShapeType="1"/>
          </p:cNvSpPr>
          <p:nvPr/>
        </p:nvSpPr>
        <p:spPr bwMode="auto">
          <a:xfrm flipH="1" flipV="1">
            <a:off x="3167063" y="2347913"/>
            <a:ext cx="2879725" cy="0"/>
          </a:xfrm>
          <a:prstGeom prst="line">
            <a:avLst/>
          </a:prstGeom>
          <a:noFill/>
          <a:ln w="34925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3132" name="Rectangle 12"/>
          <p:cNvSpPr>
            <a:spLocks noChangeArrowheads="1"/>
          </p:cNvSpPr>
          <p:nvPr/>
        </p:nvSpPr>
        <p:spPr bwMode="auto">
          <a:xfrm>
            <a:off x="3851275" y="2217738"/>
            <a:ext cx="1218282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i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owl:sameAs</a:t>
            </a:r>
          </a:p>
        </p:txBody>
      </p:sp>
      <p:sp>
        <p:nvSpPr>
          <p:cNvPr id="133135" name="Text Box 15"/>
          <p:cNvSpPr txBox="1">
            <a:spLocks noChangeArrowheads="1"/>
          </p:cNvSpPr>
          <p:nvPr/>
        </p:nvSpPr>
        <p:spPr bwMode="auto">
          <a:xfrm>
            <a:off x="3814763" y="2636838"/>
            <a:ext cx="1547812" cy="36036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200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</a:t>
            </a:r>
            <a:endParaRPr lang="en-US" sz="2000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33136" name="Picture 16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51725" y="3500438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7" name="Text Box 17"/>
          <p:cNvSpPr txBox="1">
            <a:spLocks noChangeArrowheads="1"/>
          </p:cNvSpPr>
          <p:nvPr/>
        </p:nvSpPr>
        <p:spPr bwMode="auto">
          <a:xfrm>
            <a:off x="7380288" y="5299075"/>
            <a:ext cx="1547812" cy="3603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20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ex:Mary</a:t>
            </a:r>
            <a:endParaRPr lang="en-US" sz="200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33138" name="Picture 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350202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9" name="Text Box 19"/>
          <p:cNvSpPr txBox="1">
            <a:spLocks noChangeArrowheads="1"/>
          </p:cNvSpPr>
          <p:nvPr/>
        </p:nvSpPr>
        <p:spPr bwMode="auto">
          <a:xfrm>
            <a:off x="179388" y="5300663"/>
            <a:ext cx="1547812" cy="36036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20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ex:Vincent</a:t>
            </a:r>
            <a:endParaRPr lang="en-US" sz="200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33140" name="AutoShape 20"/>
          <p:cNvCxnSpPr>
            <a:cxnSpLocks noChangeShapeType="1"/>
            <a:stCxn id="133124" idx="2"/>
          </p:cNvCxnSpPr>
          <p:nvPr/>
        </p:nvCxnSpPr>
        <p:spPr bwMode="auto">
          <a:xfrm rot="5400000">
            <a:off x="1331119" y="3418681"/>
            <a:ext cx="1385888" cy="581025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lg"/>
          </a:ln>
        </p:spPr>
      </p:cxnSp>
      <p:cxnSp>
        <p:nvCxnSpPr>
          <p:cNvPr id="133141" name="AutoShape 21"/>
          <p:cNvCxnSpPr>
            <a:cxnSpLocks noChangeShapeType="1"/>
            <a:endCxn id="133128" idx="2"/>
          </p:cNvCxnSpPr>
          <p:nvPr/>
        </p:nvCxnSpPr>
        <p:spPr bwMode="auto">
          <a:xfrm rot="16200000" flipV="1">
            <a:off x="6471047" y="3419872"/>
            <a:ext cx="1403350" cy="558006"/>
          </a:xfrm>
          <a:prstGeom prst="bentConnector3">
            <a:avLst>
              <a:gd name="adj1" fmla="val 1132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lg"/>
          </a:ln>
        </p:spPr>
      </p:cxnSp>
      <p:sp>
        <p:nvSpPr>
          <p:cNvPr id="133142" name="Rectangle 22"/>
          <p:cNvSpPr>
            <a:spLocks noChangeArrowheads="1"/>
          </p:cNvSpPr>
          <p:nvPr/>
        </p:nvSpPr>
        <p:spPr bwMode="auto">
          <a:xfrm>
            <a:off x="1908175" y="3573463"/>
            <a:ext cx="1455527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>
                <a:solidFill>
                  <a:srgbClr val="0033CC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:hasGrandson</a:t>
            </a:r>
            <a:endParaRPr lang="en-US">
              <a:solidFill>
                <a:srgbClr val="0033CC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3143" name="Rectangle 23"/>
          <p:cNvSpPr>
            <a:spLocks noChangeArrowheads="1"/>
          </p:cNvSpPr>
          <p:nvPr/>
        </p:nvSpPr>
        <p:spPr bwMode="auto">
          <a:xfrm>
            <a:off x="5435600" y="3573463"/>
            <a:ext cx="1949252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>
                <a:solidFill>
                  <a:srgbClr val="A00078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:granddaugtherOf</a:t>
            </a:r>
            <a:endParaRPr lang="en-US">
              <a:solidFill>
                <a:srgbClr val="A00078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33144" name="AutoShape 24"/>
          <p:cNvCxnSpPr>
            <a:cxnSpLocks noChangeShapeType="1"/>
            <a:stCxn id="133135" idx="1"/>
          </p:cNvCxnSpPr>
          <p:nvPr/>
        </p:nvCxnSpPr>
        <p:spPr bwMode="auto">
          <a:xfrm rot="10800000" flipV="1">
            <a:off x="1733550" y="2817813"/>
            <a:ext cx="2062163" cy="1584325"/>
          </a:xfrm>
          <a:prstGeom prst="bentConnector3">
            <a:avLst>
              <a:gd name="adj1" fmla="val 49500"/>
            </a:avLst>
          </a:prstGeom>
          <a:noFill/>
          <a:ln w="3810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cxnSp>
        <p:nvCxnSpPr>
          <p:cNvPr id="133145" name="AutoShape 25"/>
          <p:cNvCxnSpPr>
            <a:cxnSpLocks noChangeShapeType="1"/>
            <a:endCxn id="133135" idx="3"/>
          </p:cNvCxnSpPr>
          <p:nvPr/>
        </p:nvCxnSpPr>
        <p:spPr bwMode="auto">
          <a:xfrm rot="10800000">
            <a:off x="5381625" y="2817813"/>
            <a:ext cx="2070100" cy="1582737"/>
          </a:xfrm>
          <a:prstGeom prst="bentConnector3">
            <a:avLst>
              <a:gd name="adj1" fmla="val 50458"/>
            </a:avLst>
          </a:prstGeom>
          <a:noFill/>
          <a:ln w="3810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133146" name="Rectangle 26"/>
          <p:cNvSpPr>
            <a:spLocks noChangeArrowheads="1"/>
          </p:cNvSpPr>
          <p:nvPr/>
        </p:nvSpPr>
        <p:spPr bwMode="auto">
          <a:xfrm>
            <a:off x="2627313" y="3357563"/>
            <a:ext cx="1461939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i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:hasGrandson</a:t>
            </a:r>
            <a:endParaRPr lang="en-US" i="1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3147" name="Rectangle 27"/>
          <p:cNvSpPr>
            <a:spLocks noChangeArrowheads="1"/>
          </p:cNvSpPr>
          <p:nvPr/>
        </p:nvSpPr>
        <p:spPr bwMode="auto">
          <a:xfrm>
            <a:off x="4859338" y="3370263"/>
            <a:ext cx="1947649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i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:granddaugtherOf</a:t>
            </a:r>
            <a:endParaRPr lang="en-US" i="1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06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2" dur="2000" fill="hold"/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4" dur="2000" fill="hold"/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2000"/>
                                        <p:tgtEl>
                                          <p:spTgt spid="133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2000"/>
                                        <p:tgtEl>
                                          <p:spTgt spid="133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2000"/>
                                        <p:tgtEl>
                                          <p:spTgt spid="133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2000"/>
                                        <p:tgtEl>
                                          <p:spTgt spid="133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56" dur="200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8" dur="20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2000" fill="hold"/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 animBg="1"/>
      <p:bldP spid="133126" grpId="0" animBg="1"/>
      <p:bldP spid="133131" grpId="0" animBg="1"/>
      <p:bldP spid="133131" grpId="1" animBg="1"/>
      <p:bldP spid="133132" grpId="0" animBg="1"/>
      <p:bldP spid="133132" grpId="1" animBg="1"/>
      <p:bldP spid="133137" grpId="0" animBg="1"/>
      <p:bldP spid="133139" grpId="0" animBg="1"/>
      <p:bldP spid="133142" grpId="0" animBg="1"/>
      <p:bldP spid="133142" grpId="1" animBg="1"/>
      <p:bldP spid="133143" grpId="0" animBg="1"/>
      <p:bldP spid="133143" grpId="1" animBg="1"/>
      <p:bldP spid="133146" grpId="0" animBg="1"/>
      <p:bldP spid="13314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154px-Karleone-inside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6350" y="1316013"/>
            <a:ext cx="889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1513" y="3794001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5725" y="3794001"/>
            <a:ext cx="889000" cy="1077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 Box 48"/>
          <p:cNvSpPr txBox="1">
            <a:spLocks noChangeArrowheads="1"/>
          </p:cNvSpPr>
          <p:nvPr/>
        </p:nvSpPr>
        <p:spPr bwMode="auto">
          <a:xfrm>
            <a:off x="3635375" y="2395513"/>
            <a:ext cx="1187450" cy="2619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>
                <a:solidFill>
                  <a:srgbClr val="0033CC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ex:Vito</a:t>
            </a:r>
            <a:endParaRPr lang="en-US" sz="1500">
              <a:solidFill>
                <a:srgbClr val="0033CC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4" name="Text Box 51"/>
          <p:cNvSpPr txBox="1">
            <a:spLocks noChangeArrowheads="1"/>
          </p:cNvSpPr>
          <p:nvPr/>
        </p:nvSpPr>
        <p:spPr bwMode="auto">
          <a:xfrm>
            <a:off x="5184750" y="4871913"/>
            <a:ext cx="1187450" cy="2619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i="1" dirty="0" err="1">
                <a:solidFill>
                  <a:srgbClr val="0033CC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ex:Fredo</a:t>
            </a:r>
            <a:endParaRPr lang="en-US" sz="1500" i="1" dirty="0">
              <a:solidFill>
                <a:srgbClr val="0033CC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5" name="Text Box 52"/>
          <p:cNvSpPr txBox="1">
            <a:spLocks noChangeArrowheads="1"/>
          </p:cNvSpPr>
          <p:nvPr/>
        </p:nvSpPr>
        <p:spPr bwMode="auto">
          <a:xfrm>
            <a:off x="6842125" y="4871913"/>
            <a:ext cx="1187450" cy="2619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>
                <a:solidFill>
                  <a:srgbClr val="0033CC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ex:Michael</a:t>
            </a:r>
            <a:endParaRPr lang="en-US" sz="1500">
              <a:solidFill>
                <a:srgbClr val="0033CC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7" name="AutoShape 73"/>
          <p:cNvCxnSpPr>
            <a:cxnSpLocks noChangeShapeType="1"/>
          </p:cNvCxnSpPr>
          <p:nvPr/>
        </p:nvCxnSpPr>
        <p:spPr bwMode="auto">
          <a:xfrm>
            <a:off x="4229099" y="3225728"/>
            <a:ext cx="3236913" cy="568273"/>
          </a:xfrm>
          <a:prstGeom prst="bentConnector3">
            <a:avLst>
              <a:gd name="adj1" fmla="val 10013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cxnSp>
        <p:nvCxnSpPr>
          <p:cNvPr id="19" name="AutoShape 75"/>
          <p:cNvCxnSpPr>
            <a:cxnSpLocks noChangeShapeType="1"/>
            <a:endCxn id="7" idx="0"/>
          </p:cNvCxnSpPr>
          <p:nvPr/>
        </p:nvCxnSpPr>
        <p:spPr bwMode="auto">
          <a:xfrm>
            <a:off x="4621189" y="3225730"/>
            <a:ext cx="1189036" cy="568271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sp>
        <p:nvSpPr>
          <p:cNvPr id="41" name="Content Placeholder 2"/>
          <p:cNvSpPr>
            <a:spLocks/>
          </p:cNvSpPr>
          <p:nvPr/>
        </p:nvSpPr>
        <p:spPr bwMode="auto">
          <a:xfrm>
            <a:off x="210979" y="5883275"/>
            <a:ext cx="9001125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ex:Vito</a:t>
            </a: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ex:Connie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 </a:t>
            </a:r>
            <a:r>
              <a:rPr lang="en-IE" sz="20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ex:Sonny</a:t>
            </a: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 </a:t>
            </a:r>
            <a:r>
              <a:rPr lang="en-IE" sz="20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ex:Michael</a:t>
            </a: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 </a:t>
            </a:r>
            <a:r>
              <a:rPr lang="en-IE" sz="20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ex:Fredo</a:t>
            </a: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ex:Connie</a:t>
            </a: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owl:differentFrom</a:t>
            </a: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ex:Sonny</a:t>
            </a: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 </a:t>
            </a:r>
            <a:r>
              <a:rPr lang="en-IE" sz="20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ex:Michael</a:t>
            </a: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 </a:t>
            </a:r>
            <a:r>
              <a:rPr lang="en-IE" sz="20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ex:Fredo</a:t>
            </a: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  <a:endParaRPr lang="en-IE" sz="20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2" name="TextBox 41"/>
          <p:cNvSpPr txBox="1"/>
          <p:nvPr/>
        </p:nvSpPr>
        <p:spPr bwMode="auto">
          <a:xfrm>
            <a:off x="5076055" y="1431603"/>
            <a:ext cx="38164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chemeClr val="bg1">
                    <a:lumMod val="50000"/>
                  </a:schemeClr>
                </a:solidFill>
              </a:rPr>
              <a:t>Vito has at least two children!</a:t>
            </a:r>
          </a:p>
        </p:txBody>
      </p:sp>
      <p:pic>
        <p:nvPicPr>
          <p:cNvPr id="53" name="Picture 40" descr="santino-sonny-corleo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5121" y="3802325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 Box 49"/>
          <p:cNvSpPr txBox="1">
            <a:spLocks noChangeArrowheads="1"/>
          </p:cNvSpPr>
          <p:nvPr/>
        </p:nvSpPr>
        <p:spPr bwMode="auto">
          <a:xfrm>
            <a:off x="3613150" y="4871913"/>
            <a:ext cx="1187450" cy="2619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>
                <a:solidFill>
                  <a:srgbClr val="0033CC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ex:Sonny</a:t>
            </a:r>
            <a:endParaRPr lang="en-US" sz="1500">
              <a:solidFill>
                <a:srgbClr val="0033CC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55" name="AutoShape 72"/>
          <p:cNvCxnSpPr>
            <a:cxnSpLocks noChangeShapeType="1"/>
            <a:endCxn id="53" idx="0"/>
          </p:cNvCxnSpPr>
          <p:nvPr/>
        </p:nvCxnSpPr>
        <p:spPr bwMode="auto">
          <a:xfrm rot="16200000" flipH="1">
            <a:off x="3656923" y="3229627"/>
            <a:ext cx="1144874" cy="521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pic>
        <p:nvPicPr>
          <p:cNvPr id="56" name="Picture 4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85850" y="3793997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 Box 50"/>
          <p:cNvSpPr txBox="1">
            <a:spLocks noChangeArrowheads="1"/>
          </p:cNvSpPr>
          <p:nvPr/>
        </p:nvSpPr>
        <p:spPr bwMode="auto">
          <a:xfrm>
            <a:off x="899592" y="4871909"/>
            <a:ext cx="1187450" cy="2619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>
                <a:solidFill>
                  <a:srgbClr val="A00078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ex:Connie</a:t>
            </a:r>
            <a:endParaRPr lang="en-US" sz="1500">
              <a:solidFill>
                <a:srgbClr val="A00078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58" name="AutoShape 75"/>
          <p:cNvCxnSpPr>
            <a:cxnSpLocks noChangeShapeType="1"/>
            <a:endCxn id="56" idx="0"/>
          </p:cNvCxnSpPr>
          <p:nvPr/>
        </p:nvCxnSpPr>
        <p:spPr bwMode="auto">
          <a:xfrm rot="10800000" flipV="1">
            <a:off x="1530351" y="3229887"/>
            <a:ext cx="2627263" cy="56411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3736454" y="3045619"/>
            <a:ext cx="1093248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endParaRPr lang="en-US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3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owl:differentFrom</a:t>
            </a:r>
            <a:endParaRPr lang="en-US" sz="2800" u="sng" dirty="0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V="1">
            <a:off x="4229621" y="5126360"/>
            <a:ext cx="0" cy="216024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 type="triangle" w="med" len="lg"/>
          </a:ln>
        </p:spPr>
        <p:txBody>
          <a:bodyPr/>
          <a:lstStyle/>
          <a:p>
            <a:endParaRPr lang="en-US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25" name="AutoShape 38"/>
          <p:cNvCxnSpPr>
            <a:cxnSpLocks noChangeShapeType="1"/>
          </p:cNvCxnSpPr>
          <p:nvPr/>
        </p:nvCxnSpPr>
        <p:spPr bwMode="auto">
          <a:xfrm rot="16200000" flipH="1">
            <a:off x="4464581" y="2155091"/>
            <a:ext cx="4" cy="5942533"/>
          </a:xfrm>
          <a:prstGeom prst="bentConnector3">
            <a:avLst>
              <a:gd name="adj1" fmla="val 5715100000"/>
            </a:avLst>
          </a:prstGeom>
          <a:noFill/>
          <a:ln w="9525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26" name="Line 11"/>
          <p:cNvSpPr>
            <a:spLocks noChangeShapeType="1"/>
          </p:cNvSpPr>
          <p:nvPr/>
        </p:nvSpPr>
        <p:spPr bwMode="auto">
          <a:xfrm flipV="1">
            <a:off x="5796136" y="5126360"/>
            <a:ext cx="0" cy="216024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 type="triangle" w="med" len="lg"/>
          </a:ln>
        </p:spPr>
        <p:txBody>
          <a:bodyPr/>
          <a:lstStyle/>
          <a:p>
            <a:endParaRPr lang="en-US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1979712" y="5240179"/>
            <a:ext cx="1825821" cy="246221"/>
          </a:xfrm>
          <a:prstGeom prst="rect">
            <a:avLst/>
          </a:prstGeom>
          <a:solidFill>
            <a:schemeClr val="bg1"/>
          </a:solidFill>
          <a:ln w="9525">
            <a:noFill/>
            <a:prstDash val="solid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owl:differentFrom</a:t>
            </a:r>
            <a:endParaRPr lang="en-US" sz="16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16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4" grpId="0" animBg="1"/>
      <p:bldP spid="26" grpId="0" animBg="1"/>
      <p:bldP spid="2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Inconsistency in OWL …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Contradictory statements</a:t>
            </a:r>
            <a:endParaRPr lang="en-IE" dirty="0"/>
          </a:p>
        </p:txBody>
      </p:sp>
      <p:pic>
        <p:nvPicPr>
          <p:cNvPr id="4" name="Picture 14" descr="154px-Karleone-inside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3650" y="2108200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1087" y="2106613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096000" y="3906838"/>
            <a:ext cx="1547812" cy="36036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ex:Vito</a:t>
            </a:r>
            <a:r>
              <a:rPr lang="en-IE" sz="17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Y</a:t>
            </a:r>
            <a:r>
              <a:rPr lang="en-IE" sz="17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oung</a:t>
            </a:r>
            <a:endParaRPr lang="en-US" sz="17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610625" y="3906838"/>
            <a:ext cx="1547813" cy="36036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ex:VitoOld</a:t>
            </a:r>
            <a:endParaRPr lang="en-US" sz="17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 flipV="1">
            <a:off x="3216275" y="2768600"/>
            <a:ext cx="2879725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900487" y="2625725"/>
            <a:ext cx="121187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owl:sameAs</a:t>
            </a:r>
            <a:endParaRPr lang="en-US" dirty="0">
              <a:solidFill>
                <a:srgbClr val="FF0000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0" name="Line 2"/>
          <p:cNvSpPr>
            <a:spLocks noChangeShapeType="1"/>
          </p:cNvSpPr>
          <p:nvPr/>
        </p:nvSpPr>
        <p:spPr bwMode="auto">
          <a:xfrm flipV="1">
            <a:off x="3216275" y="3521075"/>
            <a:ext cx="2879725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563037" y="3378200"/>
            <a:ext cx="207108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owl:differentFrom</a:t>
            </a:r>
            <a:endParaRPr lang="en-US" dirty="0">
              <a:solidFill>
                <a:srgbClr val="FF0000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481" y="4606877"/>
            <a:ext cx="3232622" cy="1326722"/>
          </a:xfrm>
          <a:prstGeom prst="rect">
            <a:avLst/>
          </a:prstGeom>
        </p:spPr>
      </p:pic>
      <p:sp>
        <p:nvSpPr>
          <p:cNvPr id="13" name="Content Placeholder 2"/>
          <p:cNvSpPr>
            <a:spLocks/>
          </p:cNvSpPr>
          <p:nvPr/>
        </p:nvSpPr>
        <p:spPr bwMode="auto">
          <a:xfrm>
            <a:off x="179388" y="5562600"/>
            <a:ext cx="71294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ex:VitoOld</a:t>
            </a: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owl:sameAs</a:t>
            </a: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ex:VitoYoung</a:t>
            </a: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ex:VitoOld</a:t>
            </a: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owl:differentFrom</a:t>
            </a: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ex:VitoYoung</a:t>
            </a: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  <a:endParaRPr lang="en-IE" sz="20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i="1" dirty="0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FALSE</a:t>
            </a:r>
            <a:endParaRPr lang="en-IE" sz="2000" i="1" dirty="0">
              <a:solidFill>
                <a:srgbClr val="FF0000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33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761" y="3211591"/>
            <a:ext cx="60007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424" y="3199738"/>
            <a:ext cx="587508" cy="41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pPr marL="0" indent="0">
              <a:buFont typeface="Arial" pitchFamily="34" charset="0"/>
              <a:buNone/>
            </a:pPr>
            <a:endParaRPr lang="en-IE" dirty="0"/>
          </a:p>
        </p:txBody>
      </p:sp>
      <p:sp>
        <p:nvSpPr>
          <p:cNvPr id="5" name="Freeform 4"/>
          <p:cNvSpPr/>
          <p:nvPr/>
        </p:nvSpPr>
        <p:spPr>
          <a:xfrm>
            <a:off x="379648" y="2895793"/>
            <a:ext cx="3201751" cy="1905000"/>
          </a:xfrm>
          <a:custGeom>
            <a:avLst/>
            <a:gdLst>
              <a:gd name="connsiteX0" fmla="*/ 0 w 1188444"/>
              <a:gd name="connsiteY0" fmla="*/ 115780 h 1556653"/>
              <a:gd name="connsiteX1" fmla="*/ 207818 w 1188444"/>
              <a:gd name="connsiteY1" fmla="*/ 88071 h 1556653"/>
              <a:gd name="connsiteX2" fmla="*/ 443346 w 1188444"/>
              <a:gd name="connsiteY2" fmla="*/ 74216 h 1556653"/>
              <a:gd name="connsiteX3" fmla="*/ 540327 w 1188444"/>
              <a:gd name="connsiteY3" fmla="*/ 60362 h 1556653"/>
              <a:gd name="connsiteX4" fmla="*/ 609600 w 1188444"/>
              <a:gd name="connsiteY4" fmla="*/ 46507 h 1556653"/>
              <a:gd name="connsiteX5" fmla="*/ 900546 w 1188444"/>
              <a:gd name="connsiteY5" fmla="*/ 32653 h 1556653"/>
              <a:gd name="connsiteX6" fmla="*/ 969818 w 1188444"/>
              <a:gd name="connsiteY6" fmla="*/ 18798 h 1556653"/>
              <a:gd name="connsiteX7" fmla="*/ 1163782 w 1188444"/>
              <a:gd name="connsiteY7" fmla="*/ 32653 h 1556653"/>
              <a:gd name="connsiteX8" fmla="*/ 1149927 w 1188444"/>
              <a:gd name="connsiteY8" fmla="*/ 1376544 h 1556653"/>
              <a:gd name="connsiteX9" fmla="*/ 1136073 w 1188444"/>
              <a:gd name="connsiteY9" fmla="*/ 1445816 h 1556653"/>
              <a:gd name="connsiteX10" fmla="*/ 1122218 w 1188444"/>
              <a:gd name="connsiteY10" fmla="*/ 1556653 h 1556653"/>
              <a:gd name="connsiteX11" fmla="*/ 1052946 w 1188444"/>
              <a:gd name="connsiteY11" fmla="*/ 1542798 h 1556653"/>
              <a:gd name="connsiteX12" fmla="*/ 969818 w 1188444"/>
              <a:gd name="connsiteY12" fmla="*/ 1528944 h 1556653"/>
              <a:gd name="connsiteX13" fmla="*/ 914400 w 1188444"/>
              <a:gd name="connsiteY13" fmla="*/ 1515089 h 1556653"/>
              <a:gd name="connsiteX14" fmla="*/ 138546 w 1188444"/>
              <a:gd name="connsiteY14" fmla="*/ 1487380 h 1556653"/>
              <a:gd name="connsiteX15" fmla="*/ 166255 w 1188444"/>
              <a:gd name="connsiteY15" fmla="*/ 739235 h 1556653"/>
              <a:gd name="connsiteX16" fmla="*/ 152400 w 1188444"/>
              <a:gd name="connsiteY16" fmla="*/ 365162 h 1556653"/>
              <a:gd name="connsiteX17" fmla="*/ 124691 w 1188444"/>
              <a:gd name="connsiteY17" fmla="*/ 240471 h 1556653"/>
              <a:gd name="connsiteX18" fmla="*/ 110837 w 1188444"/>
              <a:gd name="connsiteY18" fmla="*/ 129635 h 1556653"/>
              <a:gd name="connsiteX19" fmla="*/ 83127 w 1188444"/>
              <a:gd name="connsiteY19" fmla="*/ 88071 h 155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88444" h="1556653">
                <a:moveTo>
                  <a:pt x="0" y="115780"/>
                </a:moveTo>
                <a:cubicBezTo>
                  <a:pt x="43885" y="109511"/>
                  <a:pt x="167143" y="91325"/>
                  <a:pt x="207818" y="88071"/>
                </a:cubicBezTo>
                <a:cubicBezTo>
                  <a:pt x="286213" y="81799"/>
                  <a:pt x="364837" y="78834"/>
                  <a:pt x="443346" y="74216"/>
                </a:cubicBezTo>
                <a:cubicBezTo>
                  <a:pt x="475673" y="69598"/>
                  <a:pt x="508116" y="65730"/>
                  <a:pt x="540327" y="60362"/>
                </a:cubicBezTo>
                <a:cubicBezTo>
                  <a:pt x="563555" y="56491"/>
                  <a:pt x="586121" y="48313"/>
                  <a:pt x="609600" y="46507"/>
                </a:cubicBezTo>
                <a:cubicBezTo>
                  <a:pt x="706406" y="39060"/>
                  <a:pt x="803564" y="37271"/>
                  <a:pt x="900546" y="32653"/>
                </a:cubicBezTo>
                <a:cubicBezTo>
                  <a:pt x="923637" y="28035"/>
                  <a:pt x="946270" y="18798"/>
                  <a:pt x="969818" y="18798"/>
                </a:cubicBezTo>
                <a:cubicBezTo>
                  <a:pt x="1034637" y="18798"/>
                  <a:pt x="1155258" y="-31604"/>
                  <a:pt x="1163782" y="32653"/>
                </a:cubicBezTo>
                <a:cubicBezTo>
                  <a:pt x="1222693" y="476750"/>
                  <a:pt x="1158709" y="928643"/>
                  <a:pt x="1149927" y="1376544"/>
                </a:cubicBezTo>
                <a:cubicBezTo>
                  <a:pt x="1149465" y="1400087"/>
                  <a:pt x="1139654" y="1422542"/>
                  <a:pt x="1136073" y="1445816"/>
                </a:cubicBezTo>
                <a:cubicBezTo>
                  <a:pt x="1130411" y="1482616"/>
                  <a:pt x="1126836" y="1519707"/>
                  <a:pt x="1122218" y="1556653"/>
                </a:cubicBezTo>
                <a:lnTo>
                  <a:pt x="1052946" y="1542798"/>
                </a:lnTo>
                <a:cubicBezTo>
                  <a:pt x="1025308" y="1537773"/>
                  <a:pt x="997364" y="1534453"/>
                  <a:pt x="969818" y="1528944"/>
                </a:cubicBezTo>
                <a:cubicBezTo>
                  <a:pt x="951147" y="1525210"/>
                  <a:pt x="933381" y="1516607"/>
                  <a:pt x="914400" y="1515089"/>
                </a:cubicBezTo>
                <a:cubicBezTo>
                  <a:pt x="746841" y="1501684"/>
                  <a:pt x="246007" y="1490450"/>
                  <a:pt x="138546" y="1487380"/>
                </a:cubicBezTo>
                <a:cubicBezTo>
                  <a:pt x="148956" y="1268751"/>
                  <a:pt x="166255" y="940754"/>
                  <a:pt x="166255" y="739235"/>
                </a:cubicBezTo>
                <a:cubicBezTo>
                  <a:pt x="166255" y="614459"/>
                  <a:pt x="160183" y="489696"/>
                  <a:pt x="152400" y="365162"/>
                </a:cubicBezTo>
                <a:cubicBezTo>
                  <a:pt x="150934" y="341703"/>
                  <a:pt x="131221" y="266591"/>
                  <a:pt x="124691" y="240471"/>
                </a:cubicBezTo>
                <a:cubicBezTo>
                  <a:pt x="120073" y="203526"/>
                  <a:pt x="116958" y="166361"/>
                  <a:pt x="110837" y="129635"/>
                </a:cubicBezTo>
                <a:cubicBezTo>
                  <a:pt x="99809" y="63468"/>
                  <a:pt x="108933" y="62265"/>
                  <a:pt x="83127" y="8807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82" y="3276793"/>
            <a:ext cx="838200" cy="2214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99" y="3725941"/>
            <a:ext cx="2197989" cy="774954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5439580" y="2906011"/>
            <a:ext cx="3333084" cy="1894782"/>
          </a:xfrm>
          <a:custGeom>
            <a:avLst/>
            <a:gdLst>
              <a:gd name="connsiteX0" fmla="*/ 0 w 1188444"/>
              <a:gd name="connsiteY0" fmla="*/ 115780 h 1556653"/>
              <a:gd name="connsiteX1" fmla="*/ 207818 w 1188444"/>
              <a:gd name="connsiteY1" fmla="*/ 88071 h 1556653"/>
              <a:gd name="connsiteX2" fmla="*/ 443346 w 1188444"/>
              <a:gd name="connsiteY2" fmla="*/ 74216 h 1556653"/>
              <a:gd name="connsiteX3" fmla="*/ 540327 w 1188444"/>
              <a:gd name="connsiteY3" fmla="*/ 60362 h 1556653"/>
              <a:gd name="connsiteX4" fmla="*/ 609600 w 1188444"/>
              <a:gd name="connsiteY4" fmla="*/ 46507 h 1556653"/>
              <a:gd name="connsiteX5" fmla="*/ 900546 w 1188444"/>
              <a:gd name="connsiteY5" fmla="*/ 32653 h 1556653"/>
              <a:gd name="connsiteX6" fmla="*/ 969818 w 1188444"/>
              <a:gd name="connsiteY6" fmla="*/ 18798 h 1556653"/>
              <a:gd name="connsiteX7" fmla="*/ 1163782 w 1188444"/>
              <a:gd name="connsiteY7" fmla="*/ 32653 h 1556653"/>
              <a:gd name="connsiteX8" fmla="*/ 1149927 w 1188444"/>
              <a:gd name="connsiteY8" fmla="*/ 1376544 h 1556653"/>
              <a:gd name="connsiteX9" fmla="*/ 1136073 w 1188444"/>
              <a:gd name="connsiteY9" fmla="*/ 1445816 h 1556653"/>
              <a:gd name="connsiteX10" fmla="*/ 1122218 w 1188444"/>
              <a:gd name="connsiteY10" fmla="*/ 1556653 h 1556653"/>
              <a:gd name="connsiteX11" fmla="*/ 1052946 w 1188444"/>
              <a:gd name="connsiteY11" fmla="*/ 1542798 h 1556653"/>
              <a:gd name="connsiteX12" fmla="*/ 969818 w 1188444"/>
              <a:gd name="connsiteY12" fmla="*/ 1528944 h 1556653"/>
              <a:gd name="connsiteX13" fmla="*/ 914400 w 1188444"/>
              <a:gd name="connsiteY13" fmla="*/ 1515089 h 1556653"/>
              <a:gd name="connsiteX14" fmla="*/ 138546 w 1188444"/>
              <a:gd name="connsiteY14" fmla="*/ 1487380 h 1556653"/>
              <a:gd name="connsiteX15" fmla="*/ 166255 w 1188444"/>
              <a:gd name="connsiteY15" fmla="*/ 739235 h 1556653"/>
              <a:gd name="connsiteX16" fmla="*/ 152400 w 1188444"/>
              <a:gd name="connsiteY16" fmla="*/ 365162 h 1556653"/>
              <a:gd name="connsiteX17" fmla="*/ 124691 w 1188444"/>
              <a:gd name="connsiteY17" fmla="*/ 240471 h 1556653"/>
              <a:gd name="connsiteX18" fmla="*/ 110837 w 1188444"/>
              <a:gd name="connsiteY18" fmla="*/ 129635 h 1556653"/>
              <a:gd name="connsiteX19" fmla="*/ 83127 w 1188444"/>
              <a:gd name="connsiteY19" fmla="*/ 88071 h 155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88444" h="1556653">
                <a:moveTo>
                  <a:pt x="0" y="115780"/>
                </a:moveTo>
                <a:cubicBezTo>
                  <a:pt x="43885" y="109511"/>
                  <a:pt x="167143" y="91325"/>
                  <a:pt x="207818" y="88071"/>
                </a:cubicBezTo>
                <a:cubicBezTo>
                  <a:pt x="286213" y="81799"/>
                  <a:pt x="364837" y="78834"/>
                  <a:pt x="443346" y="74216"/>
                </a:cubicBezTo>
                <a:cubicBezTo>
                  <a:pt x="475673" y="69598"/>
                  <a:pt x="508116" y="65730"/>
                  <a:pt x="540327" y="60362"/>
                </a:cubicBezTo>
                <a:cubicBezTo>
                  <a:pt x="563555" y="56491"/>
                  <a:pt x="586121" y="48313"/>
                  <a:pt x="609600" y="46507"/>
                </a:cubicBezTo>
                <a:cubicBezTo>
                  <a:pt x="706406" y="39060"/>
                  <a:pt x="803564" y="37271"/>
                  <a:pt x="900546" y="32653"/>
                </a:cubicBezTo>
                <a:cubicBezTo>
                  <a:pt x="923637" y="28035"/>
                  <a:pt x="946270" y="18798"/>
                  <a:pt x="969818" y="18798"/>
                </a:cubicBezTo>
                <a:cubicBezTo>
                  <a:pt x="1034637" y="18798"/>
                  <a:pt x="1155258" y="-31604"/>
                  <a:pt x="1163782" y="32653"/>
                </a:cubicBezTo>
                <a:cubicBezTo>
                  <a:pt x="1222693" y="476750"/>
                  <a:pt x="1158709" y="928643"/>
                  <a:pt x="1149927" y="1376544"/>
                </a:cubicBezTo>
                <a:cubicBezTo>
                  <a:pt x="1149465" y="1400087"/>
                  <a:pt x="1139654" y="1422542"/>
                  <a:pt x="1136073" y="1445816"/>
                </a:cubicBezTo>
                <a:cubicBezTo>
                  <a:pt x="1130411" y="1482616"/>
                  <a:pt x="1126836" y="1519707"/>
                  <a:pt x="1122218" y="1556653"/>
                </a:cubicBezTo>
                <a:lnTo>
                  <a:pt x="1052946" y="1542798"/>
                </a:lnTo>
                <a:cubicBezTo>
                  <a:pt x="1025308" y="1537773"/>
                  <a:pt x="997364" y="1534453"/>
                  <a:pt x="969818" y="1528944"/>
                </a:cubicBezTo>
                <a:cubicBezTo>
                  <a:pt x="951147" y="1525210"/>
                  <a:pt x="933381" y="1516607"/>
                  <a:pt x="914400" y="1515089"/>
                </a:cubicBezTo>
                <a:cubicBezTo>
                  <a:pt x="746841" y="1501684"/>
                  <a:pt x="246007" y="1490450"/>
                  <a:pt x="138546" y="1487380"/>
                </a:cubicBezTo>
                <a:cubicBezTo>
                  <a:pt x="148956" y="1268751"/>
                  <a:pt x="166255" y="940754"/>
                  <a:pt x="166255" y="739235"/>
                </a:cubicBezTo>
                <a:cubicBezTo>
                  <a:pt x="166255" y="614459"/>
                  <a:pt x="160183" y="489696"/>
                  <a:pt x="152400" y="365162"/>
                </a:cubicBezTo>
                <a:cubicBezTo>
                  <a:pt x="150934" y="341703"/>
                  <a:pt x="131221" y="266591"/>
                  <a:pt x="124691" y="240471"/>
                </a:cubicBezTo>
                <a:cubicBezTo>
                  <a:pt x="120073" y="203526"/>
                  <a:pt x="116958" y="166361"/>
                  <a:pt x="110837" y="129635"/>
                </a:cubicBezTo>
                <a:cubicBezTo>
                  <a:pt x="99809" y="63468"/>
                  <a:pt x="108933" y="62265"/>
                  <a:pt x="83127" y="8807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330654"/>
            <a:ext cx="819150" cy="2214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96" y="2613767"/>
            <a:ext cx="2787015" cy="2362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256" y="2642533"/>
            <a:ext cx="2655570" cy="2362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96" y="1372453"/>
            <a:ext cx="2862072" cy="304038"/>
          </a:xfrm>
          <a:prstGeom prst="rect">
            <a:avLst/>
          </a:prstGeom>
        </p:spPr>
      </p:pic>
      <p:sp>
        <p:nvSpPr>
          <p:cNvPr id="49" name="Title 4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(1) Data</a:t>
            </a:r>
            <a:r>
              <a:rPr lang="en-IE" dirty="0"/>
              <a:t>, </a:t>
            </a:r>
            <a:r>
              <a:rPr lang="en-IE" dirty="0" smtClean="0"/>
              <a:t>(</a:t>
            </a:r>
            <a:r>
              <a:rPr lang="en-IE" dirty="0"/>
              <a:t>2) Rules/Ontologies, </a:t>
            </a:r>
            <a:r>
              <a:rPr lang="en-IE" dirty="0" smtClean="0"/>
              <a:t>(3) </a:t>
            </a:r>
            <a:r>
              <a:rPr lang="en-IE" dirty="0"/>
              <a:t>Query, 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96" y="6096000"/>
            <a:ext cx="8675370" cy="6697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891" y="3885389"/>
            <a:ext cx="2696909" cy="2280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96" y="4892802"/>
            <a:ext cx="6825996" cy="66979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96" y="2228088"/>
            <a:ext cx="802386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3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PROPERTY AXIOMS IN OWL …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7989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owl:equivalentProperty</a:t>
            </a:r>
            <a:endParaRPr lang="en-US" sz="2800" u="sng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481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Content Placeholder 2"/>
          <p:cNvSpPr>
            <a:spLocks/>
          </p:cNvSpPr>
          <p:nvPr/>
        </p:nvSpPr>
        <p:spPr bwMode="auto">
          <a:xfrm>
            <a:off x="1187450" y="4149725"/>
            <a:ext cx="7345363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ex:Vito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solidFill>
                  <a:srgbClr val="006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solidFill>
                  <a:srgbClr val="006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ex:Michael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ex:Michael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solidFill>
                  <a:srgbClr val="006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solidFill>
                  <a:srgbClr val="006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ex:Mary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solidFill>
                  <a:srgbClr val="006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solidFill>
                  <a:srgbClr val="006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owl:equivalentProperty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solidFill>
                  <a:srgbClr val="006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solidFill>
                  <a:srgbClr val="006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sz="2000" i="1" dirty="0" err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ex:Vito</a:t>
            </a:r>
            <a:r>
              <a:rPr lang="en-IE" sz="2000" i="1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i="1" dirty="0" err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2000" i="1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i="1" dirty="0" err="1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ex:Michael</a:t>
            </a:r>
            <a:r>
              <a:rPr lang="en-IE" sz="2000" i="1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i="1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sz="2000" i="1" dirty="0" err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ex:Michael</a:t>
            </a:r>
            <a:r>
              <a:rPr lang="en-IE" sz="2000" i="1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i="1" dirty="0" err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r>
              <a:rPr lang="en-IE" sz="2000" i="1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i="1" dirty="0" err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ex:Mary</a:t>
            </a:r>
            <a:r>
              <a:rPr lang="en-IE" sz="2000" i="1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</p:txBody>
      </p:sp>
      <p:pic>
        <p:nvPicPr>
          <p:cNvPr id="34820" name="Picture 26" descr="154px-Karleone-insid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0363" y="112553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 Box 27"/>
          <p:cNvSpPr txBox="1">
            <a:spLocks noChangeArrowheads="1"/>
          </p:cNvSpPr>
          <p:nvPr/>
        </p:nvSpPr>
        <p:spPr bwMode="auto">
          <a:xfrm>
            <a:off x="323850" y="2925763"/>
            <a:ext cx="1547813" cy="36036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20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ex:Vito</a:t>
            </a:r>
            <a:endParaRPr lang="en-US" sz="200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4822" name="Picture 28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65988" y="1125538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Text Box 29"/>
          <p:cNvSpPr txBox="1">
            <a:spLocks noChangeArrowheads="1"/>
          </p:cNvSpPr>
          <p:nvPr/>
        </p:nvSpPr>
        <p:spPr bwMode="auto">
          <a:xfrm>
            <a:off x="7194550" y="2924175"/>
            <a:ext cx="1547813" cy="3603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20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ex:Mary</a:t>
            </a:r>
            <a:endParaRPr lang="en-US" sz="200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4824" name="Picture 3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1275" y="112553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5" name="Text Box 31"/>
          <p:cNvSpPr txBox="1">
            <a:spLocks noChangeArrowheads="1"/>
          </p:cNvSpPr>
          <p:nvPr/>
        </p:nvSpPr>
        <p:spPr bwMode="auto">
          <a:xfrm>
            <a:off x="3816350" y="2924175"/>
            <a:ext cx="1547813" cy="3603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20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ex:Michael</a:t>
            </a:r>
            <a:endParaRPr lang="en-US" sz="200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4826" name="Line 32"/>
          <p:cNvSpPr>
            <a:spLocks noChangeShapeType="1"/>
          </p:cNvSpPr>
          <p:nvPr/>
        </p:nvSpPr>
        <p:spPr bwMode="auto">
          <a:xfrm>
            <a:off x="1906588" y="2133600"/>
            <a:ext cx="18732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4827" name="Rectangle 33"/>
          <p:cNvSpPr>
            <a:spLocks noChangeArrowheads="1"/>
          </p:cNvSpPr>
          <p:nvPr/>
        </p:nvSpPr>
        <p:spPr bwMode="auto">
          <a:xfrm>
            <a:off x="2324100" y="1989138"/>
            <a:ext cx="1096454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6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:parentOf</a:t>
            </a:r>
          </a:p>
        </p:txBody>
      </p:sp>
      <p:sp>
        <p:nvSpPr>
          <p:cNvPr id="34828" name="Line 34"/>
          <p:cNvSpPr>
            <a:spLocks noChangeShapeType="1"/>
          </p:cNvSpPr>
          <p:nvPr/>
        </p:nvSpPr>
        <p:spPr bwMode="auto">
          <a:xfrm>
            <a:off x="5362575" y="2133600"/>
            <a:ext cx="18732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4829" name="Rectangle 35"/>
          <p:cNvSpPr>
            <a:spLocks noChangeArrowheads="1"/>
          </p:cNvSpPr>
          <p:nvPr/>
        </p:nvSpPr>
        <p:spPr bwMode="auto">
          <a:xfrm>
            <a:off x="5767388" y="1989138"/>
            <a:ext cx="1093248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6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:hasChild</a:t>
            </a:r>
          </a:p>
        </p:txBody>
      </p:sp>
      <p:sp>
        <p:nvSpPr>
          <p:cNvPr id="127014" name="Line 38"/>
          <p:cNvSpPr>
            <a:spLocks noChangeShapeType="1"/>
          </p:cNvSpPr>
          <p:nvPr/>
        </p:nvSpPr>
        <p:spPr bwMode="auto">
          <a:xfrm>
            <a:off x="1908175" y="2565400"/>
            <a:ext cx="1873250" cy="0"/>
          </a:xfrm>
          <a:prstGeom prst="line">
            <a:avLst/>
          </a:prstGeom>
          <a:noFill/>
          <a:ln w="34925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7015" name="Rectangle 39"/>
          <p:cNvSpPr>
            <a:spLocks noChangeArrowheads="1"/>
          </p:cNvSpPr>
          <p:nvPr/>
        </p:nvSpPr>
        <p:spPr bwMode="auto">
          <a:xfrm>
            <a:off x="2312988" y="2420938"/>
            <a:ext cx="1096454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i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:hasChild</a:t>
            </a:r>
          </a:p>
        </p:txBody>
      </p:sp>
      <p:sp>
        <p:nvSpPr>
          <p:cNvPr id="127016" name="Line 40"/>
          <p:cNvSpPr>
            <a:spLocks noChangeShapeType="1"/>
          </p:cNvSpPr>
          <p:nvPr/>
        </p:nvSpPr>
        <p:spPr bwMode="auto">
          <a:xfrm>
            <a:off x="5391150" y="2565400"/>
            <a:ext cx="1873250" cy="0"/>
          </a:xfrm>
          <a:prstGeom prst="line">
            <a:avLst/>
          </a:prstGeom>
          <a:noFill/>
          <a:ln w="34925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7017" name="Rectangle 41"/>
          <p:cNvSpPr>
            <a:spLocks noChangeArrowheads="1"/>
          </p:cNvSpPr>
          <p:nvPr/>
        </p:nvSpPr>
        <p:spPr bwMode="auto">
          <a:xfrm>
            <a:off x="5795963" y="2420938"/>
            <a:ext cx="1094852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i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:parentOf</a:t>
            </a:r>
          </a:p>
        </p:txBody>
      </p:sp>
    </p:spTree>
    <p:extLst>
      <p:ext uri="{BB962C8B-B14F-4D97-AF65-F5344CB8AC3E}">
        <p14:creationId xmlns:p14="http://schemas.microsoft.com/office/powerpoint/2010/main" val="321095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14" grpId="0" animBg="1"/>
      <p:bldP spid="127015" grpId="0" animBg="1"/>
      <p:bldP spid="127016" grpId="0" animBg="1"/>
      <p:bldP spid="1270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65988" y="112553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5" descr="santino-sonny-corleo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112553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23" descr="ce51f4db3db2de1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2425" y="112553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owl:inverseOf</a:t>
            </a:r>
            <a:endParaRPr lang="en-US" sz="2800" u="sng" dirty="0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Content Placeholder 2"/>
          <p:cNvSpPr>
            <a:spLocks/>
          </p:cNvSpPr>
          <p:nvPr/>
        </p:nvSpPr>
        <p:spPr bwMode="auto">
          <a:xfrm>
            <a:off x="1979613" y="4008438"/>
            <a:ext cx="604837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ex:Carmela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solidFill>
                  <a:srgbClr val="006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solidFill>
                  <a:srgbClr val="006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ex:Sonny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ex:Vincent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solidFill>
                  <a:srgbClr val="006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solidFill>
                  <a:srgbClr val="006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childOf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ex:Sonny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solidFill>
                  <a:srgbClr val="006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solidFill>
                  <a:srgbClr val="006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owl:inverseOf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solidFill>
                  <a:srgbClr val="006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solidFill>
                  <a:srgbClr val="006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childOf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sz="2000" i="1" dirty="0" err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ex:Sonny</a:t>
            </a:r>
            <a:r>
              <a:rPr lang="en-IE" sz="2000" i="1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i="1" dirty="0" err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r>
              <a:rPr lang="en-IE" sz="2000" i="1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i="1" dirty="0" err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ex:Vincent</a:t>
            </a:r>
            <a:r>
              <a:rPr lang="en-IE" sz="2000" i="1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sz="2000" i="1" dirty="0" err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ex:Sonny</a:t>
            </a:r>
            <a:r>
              <a:rPr lang="en-IE" sz="2000" i="1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i="1" dirty="0" err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childOf</a:t>
            </a:r>
            <a:r>
              <a:rPr lang="en-IE" sz="2000" i="1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i="1" dirty="0" err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ex:Carmela</a:t>
            </a:r>
            <a:r>
              <a:rPr lang="en-IE" sz="2000" i="1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</p:txBody>
      </p:sp>
      <p:sp>
        <p:nvSpPr>
          <p:cNvPr id="36871" name="Text Box 8"/>
          <p:cNvSpPr txBox="1">
            <a:spLocks noChangeArrowheads="1"/>
          </p:cNvSpPr>
          <p:nvPr/>
        </p:nvSpPr>
        <p:spPr bwMode="auto">
          <a:xfrm>
            <a:off x="7194550" y="2924175"/>
            <a:ext cx="1547813" cy="3603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20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ex:Vincent</a:t>
            </a:r>
            <a:endParaRPr lang="en-US" sz="200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6872" name="Text Box 10"/>
          <p:cNvSpPr txBox="1">
            <a:spLocks noChangeArrowheads="1"/>
          </p:cNvSpPr>
          <p:nvPr/>
        </p:nvSpPr>
        <p:spPr bwMode="auto">
          <a:xfrm>
            <a:off x="3816350" y="2924175"/>
            <a:ext cx="1547813" cy="3603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20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ex:Sonny</a:t>
            </a:r>
            <a:endParaRPr lang="en-US" sz="200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6873" name="Line 11"/>
          <p:cNvSpPr>
            <a:spLocks noChangeShapeType="1"/>
          </p:cNvSpPr>
          <p:nvPr/>
        </p:nvSpPr>
        <p:spPr bwMode="auto">
          <a:xfrm>
            <a:off x="1906588" y="2133600"/>
            <a:ext cx="18732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6874" name="Rectangle 12"/>
          <p:cNvSpPr>
            <a:spLocks noChangeArrowheads="1"/>
          </p:cNvSpPr>
          <p:nvPr/>
        </p:nvSpPr>
        <p:spPr bwMode="auto">
          <a:xfrm>
            <a:off x="2324100" y="1989138"/>
            <a:ext cx="1096454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6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:parentOf</a:t>
            </a:r>
          </a:p>
        </p:txBody>
      </p:sp>
      <p:sp>
        <p:nvSpPr>
          <p:cNvPr id="36875" name="Line 13"/>
          <p:cNvSpPr>
            <a:spLocks noChangeShapeType="1"/>
          </p:cNvSpPr>
          <p:nvPr/>
        </p:nvSpPr>
        <p:spPr bwMode="auto">
          <a:xfrm>
            <a:off x="5362575" y="2133600"/>
            <a:ext cx="18732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 type="triangle" w="med" len="lg"/>
            <a:tailEnd type="none" w="med" len="lg"/>
          </a:ln>
        </p:spPr>
        <p:txBody>
          <a:bodyPr/>
          <a:lstStyle/>
          <a:p>
            <a:endParaRPr lang="en-US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6876" name="Rectangle 14"/>
          <p:cNvSpPr>
            <a:spLocks noChangeArrowheads="1"/>
          </p:cNvSpPr>
          <p:nvPr/>
        </p:nvSpPr>
        <p:spPr bwMode="auto">
          <a:xfrm>
            <a:off x="5945188" y="1989138"/>
            <a:ext cx="97462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6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:childOf</a:t>
            </a:r>
          </a:p>
        </p:txBody>
      </p:sp>
      <p:sp>
        <p:nvSpPr>
          <p:cNvPr id="135185" name="Line 17"/>
          <p:cNvSpPr>
            <a:spLocks noChangeShapeType="1"/>
          </p:cNvSpPr>
          <p:nvPr/>
        </p:nvSpPr>
        <p:spPr bwMode="auto">
          <a:xfrm>
            <a:off x="5391150" y="2565400"/>
            <a:ext cx="1873250" cy="0"/>
          </a:xfrm>
          <a:prstGeom prst="line">
            <a:avLst/>
          </a:prstGeom>
          <a:noFill/>
          <a:ln w="34925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5186" name="Rectangle 18"/>
          <p:cNvSpPr>
            <a:spLocks noChangeArrowheads="1"/>
          </p:cNvSpPr>
          <p:nvPr/>
        </p:nvSpPr>
        <p:spPr bwMode="auto">
          <a:xfrm>
            <a:off x="5795963" y="2420938"/>
            <a:ext cx="1094852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i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:parentOf</a:t>
            </a:r>
          </a:p>
        </p:txBody>
      </p:sp>
      <p:sp>
        <p:nvSpPr>
          <p:cNvPr id="36879" name="Text Box 24"/>
          <p:cNvSpPr txBox="1">
            <a:spLocks noChangeArrowheads="1"/>
          </p:cNvSpPr>
          <p:nvPr/>
        </p:nvSpPr>
        <p:spPr bwMode="auto">
          <a:xfrm>
            <a:off x="279400" y="2925763"/>
            <a:ext cx="1547813" cy="36036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20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ex:Carmela</a:t>
            </a:r>
            <a:endParaRPr lang="en-US" sz="200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5196" name="Line 28"/>
          <p:cNvSpPr>
            <a:spLocks noChangeShapeType="1"/>
          </p:cNvSpPr>
          <p:nvPr/>
        </p:nvSpPr>
        <p:spPr bwMode="auto">
          <a:xfrm>
            <a:off x="1835150" y="2565400"/>
            <a:ext cx="1873250" cy="0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 type="triangle" w="med" len="lg"/>
            <a:tailEnd type="none" w="med" len="lg"/>
          </a:ln>
        </p:spPr>
        <p:txBody>
          <a:bodyPr/>
          <a:lstStyle/>
          <a:p>
            <a:endParaRPr lang="en-US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5197" name="Rectangle 29"/>
          <p:cNvSpPr>
            <a:spLocks noChangeArrowheads="1"/>
          </p:cNvSpPr>
          <p:nvPr/>
        </p:nvSpPr>
        <p:spPr bwMode="auto">
          <a:xfrm>
            <a:off x="2417763" y="2420938"/>
            <a:ext cx="97142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i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:childOf</a:t>
            </a:r>
          </a:p>
        </p:txBody>
      </p:sp>
    </p:spTree>
    <p:extLst>
      <p:ext uri="{BB962C8B-B14F-4D97-AF65-F5344CB8AC3E}">
        <p14:creationId xmlns:p14="http://schemas.microsoft.com/office/powerpoint/2010/main" val="77812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85" grpId="0" animBg="1"/>
      <p:bldP spid="135186" grpId="0" animBg="1"/>
      <p:bldP spid="135196" grpId="0" animBg="1"/>
      <p:bldP spid="13519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11969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1198563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Line 2"/>
          <p:cNvSpPr>
            <a:spLocks noChangeShapeType="1"/>
          </p:cNvSpPr>
          <p:nvPr/>
        </p:nvSpPr>
        <p:spPr bwMode="auto">
          <a:xfrm>
            <a:off x="2843213" y="1905000"/>
            <a:ext cx="31686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8916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owl:SymmetricProperty</a:t>
            </a:r>
            <a:endParaRPr lang="en-US" sz="2800" u="sng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1287463" y="2997200"/>
            <a:ext cx="1547812" cy="3603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20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ex:Connie</a:t>
            </a:r>
            <a:endParaRPr lang="en-US" sz="200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891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Rectangle 6"/>
          <p:cNvSpPr>
            <a:spLocks noChangeArrowheads="1"/>
          </p:cNvSpPr>
          <p:nvPr/>
        </p:nvSpPr>
        <p:spPr bwMode="auto">
          <a:xfrm>
            <a:off x="4067175" y="1773238"/>
            <a:ext cx="97142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6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:sibling</a:t>
            </a:r>
          </a:p>
        </p:txBody>
      </p:sp>
      <p:sp>
        <p:nvSpPr>
          <p:cNvPr id="118787" name="Content Placeholder 2"/>
          <p:cNvSpPr>
            <a:spLocks/>
          </p:cNvSpPr>
          <p:nvPr/>
        </p:nvSpPr>
        <p:spPr bwMode="auto">
          <a:xfrm>
            <a:off x="1547813" y="4149725"/>
            <a:ext cx="6624637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ex:Connie </a:t>
            </a:r>
            <a:r>
              <a:rPr lang="en-IE" sz="2000">
                <a:solidFill>
                  <a:srgbClr val="006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:sibling</a:t>
            </a:r>
            <a:r>
              <a:rPr lang="en-IE" sz="20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ex:Fredo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>
                <a:solidFill>
                  <a:srgbClr val="006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:sibling</a:t>
            </a:r>
            <a:r>
              <a:rPr lang="en-IE" sz="20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rdf:type </a:t>
            </a:r>
            <a:r>
              <a:rPr lang="en-IE" sz="2000" u="sng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owl:SymmetricProperty</a:t>
            </a:r>
            <a:r>
              <a:rPr lang="en-IE" sz="20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sz="2000" i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ex:Fredo :sibling ex:Connie .</a:t>
            </a:r>
          </a:p>
        </p:txBody>
      </p:sp>
      <p:sp>
        <p:nvSpPr>
          <p:cNvPr id="129035" name="Line 11"/>
          <p:cNvSpPr>
            <a:spLocks noChangeShapeType="1"/>
          </p:cNvSpPr>
          <p:nvPr/>
        </p:nvSpPr>
        <p:spPr bwMode="auto">
          <a:xfrm flipH="1">
            <a:off x="2843213" y="2709863"/>
            <a:ext cx="3132137" cy="0"/>
          </a:xfrm>
          <a:prstGeom prst="line">
            <a:avLst/>
          </a:prstGeom>
          <a:noFill/>
          <a:ln w="34925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9036" name="Rectangle 12"/>
          <p:cNvSpPr>
            <a:spLocks noChangeArrowheads="1"/>
          </p:cNvSpPr>
          <p:nvPr/>
        </p:nvSpPr>
        <p:spPr bwMode="auto">
          <a:xfrm>
            <a:off x="4067175" y="2578100"/>
            <a:ext cx="97462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i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:sibling</a:t>
            </a:r>
          </a:p>
        </p:txBody>
      </p:sp>
      <p:sp>
        <p:nvSpPr>
          <p:cNvPr id="38923" name="Text Box 14"/>
          <p:cNvSpPr txBox="1">
            <a:spLocks noChangeArrowheads="1"/>
          </p:cNvSpPr>
          <p:nvPr/>
        </p:nvSpPr>
        <p:spPr bwMode="auto">
          <a:xfrm>
            <a:off x="5976938" y="2995613"/>
            <a:ext cx="1547812" cy="36036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20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ex:Fredo</a:t>
            </a:r>
            <a:endParaRPr lang="en-US" sz="200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45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5" grpId="0" animBg="1"/>
      <p:bldP spid="12903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6" descr="ce51f4db3db2de1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425" y="112553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Text Box 27"/>
          <p:cNvSpPr txBox="1">
            <a:spLocks noChangeArrowheads="1"/>
          </p:cNvSpPr>
          <p:nvPr/>
        </p:nvSpPr>
        <p:spPr bwMode="auto">
          <a:xfrm>
            <a:off x="279400" y="2925763"/>
            <a:ext cx="1547813" cy="36036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20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ex:Carmela</a:t>
            </a:r>
            <a:endParaRPr lang="en-US" sz="200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0963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owl:TransitiveProperty</a:t>
            </a:r>
            <a:endParaRPr lang="en-US" sz="2800" u="sng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096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Content Placeholder 2"/>
          <p:cNvSpPr>
            <a:spLocks/>
          </p:cNvSpPr>
          <p:nvPr/>
        </p:nvSpPr>
        <p:spPr bwMode="auto">
          <a:xfrm>
            <a:off x="1187450" y="4368800"/>
            <a:ext cx="7272338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ex:Carmela </a:t>
            </a:r>
            <a:r>
              <a:rPr lang="en-IE" sz="2000">
                <a:solidFill>
                  <a:srgbClr val="006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:ancestorOf</a:t>
            </a:r>
            <a:r>
              <a:rPr lang="en-IE" sz="20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ex:Michael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ex:Michael </a:t>
            </a:r>
            <a:r>
              <a:rPr lang="en-IE" sz="2000">
                <a:solidFill>
                  <a:srgbClr val="006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:ancestorOf</a:t>
            </a:r>
            <a:r>
              <a:rPr lang="en-IE" sz="20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ex:Mary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>
                <a:solidFill>
                  <a:srgbClr val="006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:ancestorOf</a:t>
            </a:r>
            <a:r>
              <a:rPr lang="en-IE" sz="20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rdf:type </a:t>
            </a:r>
            <a:r>
              <a:rPr lang="en-IE" sz="2000" u="sng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owl:TransitiveProperty</a:t>
            </a:r>
            <a:r>
              <a:rPr lang="en-IE" sz="20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sz="2000" i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ex:Carmela :ancestorOf ex:Mary .</a:t>
            </a:r>
          </a:p>
        </p:txBody>
      </p:sp>
      <p:pic>
        <p:nvPicPr>
          <p:cNvPr id="40966" name="Picture 15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65988" y="1125538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Text Box 16"/>
          <p:cNvSpPr txBox="1">
            <a:spLocks noChangeArrowheads="1"/>
          </p:cNvSpPr>
          <p:nvPr/>
        </p:nvSpPr>
        <p:spPr bwMode="auto">
          <a:xfrm>
            <a:off x="7194550" y="2924175"/>
            <a:ext cx="1547813" cy="3603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20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ex:Mary</a:t>
            </a:r>
            <a:endParaRPr lang="en-US" sz="200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0968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1275" y="112553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9" name="Text Box 18"/>
          <p:cNvSpPr txBox="1">
            <a:spLocks noChangeArrowheads="1"/>
          </p:cNvSpPr>
          <p:nvPr/>
        </p:nvSpPr>
        <p:spPr bwMode="auto">
          <a:xfrm>
            <a:off x="3816350" y="2924175"/>
            <a:ext cx="1547813" cy="3603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20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ex:Michael</a:t>
            </a:r>
            <a:endParaRPr lang="en-US" sz="200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0970" name="Line 20"/>
          <p:cNvSpPr>
            <a:spLocks noChangeShapeType="1"/>
          </p:cNvSpPr>
          <p:nvPr/>
        </p:nvSpPr>
        <p:spPr bwMode="auto">
          <a:xfrm>
            <a:off x="1906588" y="2133600"/>
            <a:ext cx="18732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0971" name="Rectangle 21"/>
          <p:cNvSpPr>
            <a:spLocks noChangeArrowheads="1"/>
          </p:cNvSpPr>
          <p:nvPr/>
        </p:nvSpPr>
        <p:spPr bwMode="auto">
          <a:xfrm>
            <a:off x="2195513" y="1989138"/>
            <a:ext cx="1336904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6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:ancestorOf</a:t>
            </a:r>
          </a:p>
        </p:txBody>
      </p:sp>
      <p:sp>
        <p:nvSpPr>
          <p:cNvPr id="40972" name="Line 22"/>
          <p:cNvSpPr>
            <a:spLocks noChangeShapeType="1"/>
          </p:cNvSpPr>
          <p:nvPr/>
        </p:nvSpPr>
        <p:spPr bwMode="auto">
          <a:xfrm>
            <a:off x="5362575" y="2133600"/>
            <a:ext cx="18732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0973" name="Rectangle 23"/>
          <p:cNvSpPr>
            <a:spLocks noChangeArrowheads="1"/>
          </p:cNvSpPr>
          <p:nvPr/>
        </p:nvSpPr>
        <p:spPr bwMode="auto">
          <a:xfrm>
            <a:off x="5651500" y="1989138"/>
            <a:ext cx="1336904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6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:ancestorOf</a:t>
            </a:r>
          </a:p>
        </p:txBody>
      </p:sp>
      <p:cxnSp>
        <p:nvCxnSpPr>
          <p:cNvPr id="131096" name="AutoShape 24"/>
          <p:cNvCxnSpPr>
            <a:cxnSpLocks noChangeShapeType="1"/>
            <a:endCxn id="40967" idx="2"/>
          </p:cNvCxnSpPr>
          <p:nvPr/>
        </p:nvCxnSpPr>
        <p:spPr bwMode="auto">
          <a:xfrm rot="5400000" flipH="1" flipV="1">
            <a:off x="4533106" y="-130968"/>
            <a:ext cx="1587" cy="6870700"/>
          </a:xfrm>
          <a:prstGeom prst="bentConnector3">
            <a:avLst>
              <a:gd name="adj1" fmla="val -31500009"/>
            </a:avLst>
          </a:prstGeom>
          <a:noFill/>
          <a:ln w="3810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131097" name="Rectangle 25"/>
          <p:cNvSpPr>
            <a:spLocks noChangeArrowheads="1"/>
          </p:cNvSpPr>
          <p:nvPr/>
        </p:nvSpPr>
        <p:spPr bwMode="auto">
          <a:xfrm>
            <a:off x="3924300" y="3659188"/>
            <a:ext cx="1336904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i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:ancestorOf</a:t>
            </a:r>
          </a:p>
        </p:txBody>
      </p:sp>
    </p:spTree>
    <p:extLst>
      <p:ext uri="{BB962C8B-B14F-4D97-AF65-F5344CB8AC3E}">
        <p14:creationId xmlns:p14="http://schemas.microsoft.com/office/powerpoint/2010/main" val="902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9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9" descr="santino-sonny-corleo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4013" y="112553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Text Box 20"/>
          <p:cNvSpPr txBox="1">
            <a:spLocks noChangeArrowheads="1"/>
          </p:cNvSpPr>
          <p:nvPr/>
        </p:nvSpPr>
        <p:spPr bwMode="auto">
          <a:xfrm>
            <a:off x="323850" y="2924175"/>
            <a:ext cx="1547813" cy="3603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20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ex:Sonny</a:t>
            </a:r>
            <a:endParaRPr lang="en-US" sz="200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3011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owl:propertyChainAxiom</a:t>
            </a:r>
            <a:endParaRPr lang="en-US" sz="2800" u="sng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3012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Content Placeholder 2"/>
          <p:cNvSpPr>
            <a:spLocks/>
          </p:cNvSpPr>
          <p:nvPr/>
        </p:nvSpPr>
        <p:spPr bwMode="auto">
          <a:xfrm>
            <a:off x="179388" y="4368799"/>
            <a:ext cx="900112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ex:Sonny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solidFill>
                  <a:srgbClr val="0033CC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solidFill>
                  <a:srgbClr val="0033CC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brotherOf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ex:Michael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ex:Michael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solidFill>
                  <a:srgbClr val="0033CC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solidFill>
                  <a:srgbClr val="0033CC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fatherOf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ex:Mary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uncleOf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owl:propertyChainAxiom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IE" sz="2000" dirty="0">
                <a:solidFill>
                  <a:srgbClr val="0033CC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solidFill>
                  <a:srgbClr val="0033CC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brotherOf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solidFill>
                  <a:srgbClr val="0033CC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solidFill>
                  <a:srgbClr val="0033CC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fatherOf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sz="2000" i="1" dirty="0" err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ex:Sonny</a:t>
            </a:r>
            <a:r>
              <a:rPr lang="en-IE" sz="2000" i="1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i="1" dirty="0" err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uncleOf</a:t>
            </a:r>
            <a:r>
              <a:rPr lang="en-IE" sz="2000" i="1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i="1" dirty="0" err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ex:Mary</a:t>
            </a:r>
            <a:r>
              <a:rPr lang="en-IE" sz="2000" i="1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</p:txBody>
      </p:sp>
      <p:pic>
        <p:nvPicPr>
          <p:cNvPr id="43014" name="Picture 7"/>
          <p:cNvPicPr preferRelativeResize="0"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65988" y="1125538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Text Box 8"/>
          <p:cNvSpPr txBox="1">
            <a:spLocks noChangeArrowheads="1"/>
          </p:cNvSpPr>
          <p:nvPr/>
        </p:nvSpPr>
        <p:spPr bwMode="auto">
          <a:xfrm>
            <a:off x="7194550" y="2924175"/>
            <a:ext cx="1547813" cy="3603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20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ex:Mary</a:t>
            </a:r>
            <a:endParaRPr lang="en-US" sz="200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3016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51275" y="112553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7" name="Text Box 10"/>
          <p:cNvSpPr txBox="1">
            <a:spLocks noChangeArrowheads="1"/>
          </p:cNvSpPr>
          <p:nvPr/>
        </p:nvSpPr>
        <p:spPr bwMode="auto">
          <a:xfrm>
            <a:off x="3816350" y="2924175"/>
            <a:ext cx="1547813" cy="3603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20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ex:Michael</a:t>
            </a:r>
            <a:endParaRPr lang="en-US" sz="200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3018" name="Line 11"/>
          <p:cNvSpPr>
            <a:spLocks noChangeShapeType="1"/>
          </p:cNvSpPr>
          <p:nvPr/>
        </p:nvSpPr>
        <p:spPr bwMode="auto">
          <a:xfrm>
            <a:off x="1906588" y="2133600"/>
            <a:ext cx="18732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3019" name="Rectangle 12"/>
          <p:cNvSpPr>
            <a:spLocks noChangeArrowheads="1"/>
          </p:cNvSpPr>
          <p:nvPr/>
        </p:nvSpPr>
        <p:spPr bwMode="auto">
          <a:xfrm>
            <a:off x="2195513" y="1989138"/>
            <a:ext cx="1218282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33CC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:brotherOf</a:t>
            </a:r>
          </a:p>
        </p:txBody>
      </p:sp>
      <p:sp>
        <p:nvSpPr>
          <p:cNvPr id="43020" name="Line 13"/>
          <p:cNvSpPr>
            <a:spLocks noChangeShapeType="1"/>
          </p:cNvSpPr>
          <p:nvPr/>
        </p:nvSpPr>
        <p:spPr bwMode="auto">
          <a:xfrm>
            <a:off x="5362575" y="2133600"/>
            <a:ext cx="18732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3021" name="Rectangle 14"/>
          <p:cNvSpPr>
            <a:spLocks noChangeArrowheads="1"/>
          </p:cNvSpPr>
          <p:nvPr/>
        </p:nvSpPr>
        <p:spPr bwMode="auto">
          <a:xfrm>
            <a:off x="5843588" y="1989138"/>
            <a:ext cx="1096454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33CC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:fatherOf</a:t>
            </a:r>
          </a:p>
        </p:txBody>
      </p:sp>
      <p:cxnSp>
        <p:nvCxnSpPr>
          <p:cNvPr id="141327" name="AutoShape 15"/>
          <p:cNvCxnSpPr>
            <a:cxnSpLocks noChangeShapeType="1"/>
            <a:endCxn id="43015" idx="2"/>
          </p:cNvCxnSpPr>
          <p:nvPr/>
        </p:nvCxnSpPr>
        <p:spPr bwMode="auto">
          <a:xfrm rot="5400000" flipH="1" flipV="1">
            <a:off x="4533106" y="-130968"/>
            <a:ext cx="1587" cy="6870700"/>
          </a:xfrm>
          <a:prstGeom prst="bentConnector3">
            <a:avLst>
              <a:gd name="adj1" fmla="val -31500009"/>
            </a:avLst>
          </a:prstGeom>
          <a:noFill/>
          <a:ln w="3810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141328" name="Rectangle 16"/>
          <p:cNvSpPr>
            <a:spLocks noChangeArrowheads="1"/>
          </p:cNvSpPr>
          <p:nvPr/>
        </p:nvSpPr>
        <p:spPr bwMode="auto">
          <a:xfrm>
            <a:off x="3924300" y="3659188"/>
            <a:ext cx="97142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i="1" dirty="0" err="1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uncleOf</a:t>
            </a:r>
            <a:endParaRPr lang="en-US" i="1" dirty="0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662" y="30163"/>
            <a:ext cx="104775" cy="171450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7574507" y="0"/>
            <a:ext cx="1583141" cy="301532"/>
          </a:xfrm>
          <a:custGeom>
            <a:avLst/>
            <a:gdLst>
              <a:gd name="connsiteX0" fmla="*/ 1078174 w 1583141"/>
              <a:gd name="connsiteY0" fmla="*/ 81887 h 301532"/>
              <a:gd name="connsiteX1" fmla="*/ 1146412 w 1583141"/>
              <a:gd name="connsiteY1" fmla="*/ 122830 h 301532"/>
              <a:gd name="connsiteX2" fmla="*/ 1173708 w 1583141"/>
              <a:gd name="connsiteY2" fmla="*/ 204717 h 301532"/>
              <a:gd name="connsiteX3" fmla="*/ 1296538 w 1583141"/>
              <a:gd name="connsiteY3" fmla="*/ 245660 h 301532"/>
              <a:gd name="connsiteX4" fmla="*/ 1337481 w 1583141"/>
              <a:gd name="connsiteY4" fmla="*/ 259308 h 301532"/>
              <a:gd name="connsiteX5" fmla="*/ 1446663 w 1583141"/>
              <a:gd name="connsiteY5" fmla="*/ 272956 h 301532"/>
              <a:gd name="connsiteX6" fmla="*/ 1555845 w 1583141"/>
              <a:gd name="connsiteY6" fmla="*/ 259308 h 301532"/>
              <a:gd name="connsiteX7" fmla="*/ 1583141 w 1583141"/>
              <a:gd name="connsiteY7" fmla="*/ 177421 h 301532"/>
              <a:gd name="connsiteX8" fmla="*/ 1542197 w 1583141"/>
              <a:gd name="connsiteY8" fmla="*/ 13648 h 301532"/>
              <a:gd name="connsiteX9" fmla="*/ 1501254 w 1583141"/>
              <a:gd name="connsiteY9" fmla="*/ 0 h 301532"/>
              <a:gd name="connsiteX10" fmla="*/ 1255594 w 1583141"/>
              <a:gd name="connsiteY10" fmla="*/ 13648 h 301532"/>
              <a:gd name="connsiteX11" fmla="*/ 1160060 w 1583141"/>
              <a:gd name="connsiteY11" fmla="*/ 40944 h 301532"/>
              <a:gd name="connsiteX12" fmla="*/ 1119117 w 1583141"/>
              <a:gd name="connsiteY12" fmla="*/ 81887 h 301532"/>
              <a:gd name="connsiteX13" fmla="*/ 1078174 w 1583141"/>
              <a:gd name="connsiteY13" fmla="*/ 109182 h 301532"/>
              <a:gd name="connsiteX14" fmla="*/ 1064526 w 1583141"/>
              <a:gd name="connsiteY14" fmla="*/ 150126 h 301532"/>
              <a:gd name="connsiteX15" fmla="*/ 641445 w 1583141"/>
              <a:gd name="connsiteY15" fmla="*/ 163773 h 301532"/>
              <a:gd name="connsiteX16" fmla="*/ 600502 w 1583141"/>
              <a:gd name="connsiteY16" fmla="*/ 177421 h 301532"/>
              <a:gd name="connsiteX17" fmla="*/ 395786 w 1583141"/>
              <a:gd name="connsiteY17" fmla="*/ 204717 h 301532"/>
              <a:gd name="connsiteX18" fmla="*/ 191069 w 1583141"/>
              <a:gd name="connsiteY18" fmla="*/ 272956 h 301532"/>
              <a:gd name="connsiteX19" fmla="*/ 95535 w 1583141"/>
              <a:gd name="connsiteY19" fmla="*/ 300251 h 301532"/>
              <a:gd name="connsiteX20" fmla="*/ 0 w 1583141"/>
              <a:gd name="connsiteY20" fmla="*/ 300251 h 301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83141" h="301532">
                <a:moveTo>
                  <a:pt x="1078174" y="81887"/>
                </a:moveTo>
                <a:cubicBezTo>
                  <a:pt x="1100920" y="95535"/>
                  <a:pt x="1130127" y="101891"/>
                  <a:pt x="1146412" y="122830"/>
                </a:cubicBezTo>
                <a:cubicBezTo>
                  <a:pt x="1164076" y="145541"/>
                  <a:pt x="1146412" y="195619"/>
                  <a:pt x="1173708" y="204717"/>
                </a:cubicBezTo>
                <a:lnTo>
                  <a:pt x="1296538" y="245660"/>
                </a:lnTo>
                <a:cubicBezTo>
                  <a:pt x="1310186" y="250209"/>
                  <a:pt x="1323206" y="257524"/>
                  <a:pt x="1337481" y="259308"/>
                </a:cubicBezTo>
                <a:lnTo>
                  <a:pt x="1446663" y="272956"/>
                </a:lnTo>
                <a:cubicBezTo>
                  <a:pt x="1483057" y="268407"/>
                  <a:pt x="1525798" y="280341"/>
                  <a:pt x="1555845" y="259308"/>
                </a:cubicBezTo>
                <a:cubicBezTo>
                  <a:pt x="1579416" y="242808"/>
                  <a:pt x="1583141" y="177421"/>
                  <a:pt x="1583141" y="177421"/>
                </a:cubicBezTo>
                <a:cubicBezTo>
                  <a:pt x="1578433" y="135048"/>
                  <a:pt x="1588064" y="50341"/>
                  <a:pt x="1542197" y="13648"/>
                </a:cubicBezTo>
                <a:cubicBezTo>
                  <a:pt x="1530963" y="4661"/>
                  <a:pt x="1514902" y="4549"/>
                  <a:pt x="1501254" y="0"/>
                </a:cubicBezTo>
                <a:cubicBezTo>
                  <a:pt x="1419367" y="4549"/>
                  <a:pt x="1337270" y="6223"/>
                  <a:pt x="1255594" y="13648"/>
                </a:cubicBezTo>
                <a:cubicBezTo>
                  <a:pt x="1232030" y="15790"/>
                  <a:pt x="1184297" y="32865"/>
                  <a:pt x="1160060" y="40944"/>
                </a:cubicBezTo>
                <a:cubicBezTo>
                  <a:pt x="1146412" y="54592"/>
                  <a:pt x="1133944" y="69531"/>
                  <a:pt x="1119117" y="81887"/>
                </a:cubicBezTo>
                <a:cubicBezTo>
                  <a:pt x="1106516" y="92388"/>
                  <a:pt x="1088420" y="96374"/>
                  <a:pt x="1078174" y="109182"/>
                </a:cubicBezTo>
                <a:cubicBezTo>
                  <a:pt x="1069187" y="120416"/>
                  <a:pt x="1078801" y="148342"/>
                  <a:pt x="1064526" y="150126"/>
                </a:cubicBezTo>
                <a:cubicBezTo>
                  <a:pt x="924515" y="167627"/>
                  <a:pt x="782472" y="159224"/>
                  <a:pt x="641445" y="163773"/>
                </a:cubicBezTo>
                <a:cubicBezTo>
                  <a:pt x="627797" y="168322"/>
                  <a:pt x="614609" y="174600"/>
                  <a:pt x="600502" y="177421"/>
                </a:cubicBezTo>
                <a:cubicBezTo>
                  <a:pt x="569111" y="183699"/>
                  <a:pt x="422355" y="201396"/>
                  <a:pt x="395786" y="204717"/>
                </a:cubicBezTo>
                <a:lnTo>
                  <a:pt x="191069" y="272956"/>
                </a:lnTo>
                <a:cubicBezTo>
                  <a:pt x="166837" y="281033"/>
                  <a:pt x="119092" y="298109"/>
                  <a:pt x="95535" y="300251"/>
                </a:cubicBezTo>
                <a:cubicBezTo>
                  <a:pt x="63821" y="303134"/>
                  <a:pt x="31845" y="300251"/>
                  <a:pt x="0" y="3002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695" y="426403"/>
            <a:ext cx="3373755" cy="18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5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8" grpId="0" animBg="1"/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35525" y="11969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35250" y="1198563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owl:ReflexiveProperty</a:t>
            </a:r>
            <a:endParaRPr lang="en-US" sz="2800" u="sng" dirty="0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2590800" y="2997200"/>
            <a:ext cx="1547812" cy="3603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20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ex:Connie</a:t>
            </a:r>
            <a:endParaRPr lang="en-US" sz="200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891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Content Placeholder 2"/>
          <p:cNvSpPr>
            <a:spLocks/>
          </p:cNvSpPr>
          <p:nvPr/>
        </p:nvSpPr>
        <p:spPr bwMode="auto">
          <a:xfrm>
            <a:off x="1547813" y="4149725"/>
            <a:ext cx="6624637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similarTo</a:t>
            </a:r>
            <a:r>
              <a:rPr lang="en-IE" sz="2000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owl:ReflexiveProperty</a:t>
            </a: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i="1" dirty="0" err="1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ex:Connie</a:t>
            </a:r>
            <a:r>
              <a:rPr lang="en-IE" sz="2000" i="1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i="1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i="1" dirty="0" err="1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similarTo</a:t>
            </a:r>
            <a:r>
              <a:rPr lang="en-IE" sz="2000" i="1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i="1" dirty="0" err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ex:Connie</a:t>
            </a:r>
            <a:r>
              <a:rPr lang="en-IE" sz="2000" i="1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i="1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i="1" dirty="0" err="1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ex:Freddie</a:t>
            </a:r>
            <a:r>
              <a:rPr lang="en-IE" sz="2000" i="1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i="1" dirty="0" err="1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similarTo</a:t>
            </a:r>
            <a:r>
              <a:rPr lang="en-IE" sz="2000" i="1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i="1" dirty="0" err="1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ex:Freddie</a:t>
            </a:r>
            <a:r>
              <a:rPr lang="en-IE" sz="2000" i="1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i="1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000" i="1" dirty="0" smtClean="0">
                <a:solidFill>
                  <a:schemeClr val="tx2"/>
                </a:solidFill>
                <a:latin typeface="Calibri" panose="020F05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everything</a:t>
            </a:r>
            <a:r>
              <a:rPr lang="en-IE" sz="2000" i="1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i="1" dirty="0" err="1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similarTo</a:t>
            </a:r>
            <a:r>
              <a:rPr lang="en-IE" sz="2000" i="1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i="1" dirty="0" smtClean="0">
                <a:solidFill>
                  <a:schemeClr val="tx2"/>
                </a:solidFill>
                <a:latin typeface="Calibri" panose="020F05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itself)</a:t>
            </a:r>
            <a:endParaRPr lang="en-IE" sz="2000" i="1" dirty="0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8923" name="Text Box 14"/>
          <p:cNvSpPr txBox="1">
            <a:spLocks noChangeArrowheads="1"/>
          </p:cNvSpPr>
          <p:nvPr/>
        </p:nvSpPr>
        <p:spPr bwMode="auto">
          <a:xfrm>
            <a:off x="4800600" y="2995613"/>
            <a:ext cx="1547812" cy="36036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20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ex:Fredo</a:t>
            </a:r>
            <a:endParaRPr lang="en-US" sz="200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3" name="AutoShape 32"/>
          <p:cNvCxnSpPr>
            <a:cxnSpLocks noChangeShapeType="1"/>
          </p:cNvCxnSpPr>
          <p:nvPr/>
        </p:nvCxnSpPr>
        <p:spPr bwMode="auto">
          <a:xfrm rot="16200000" flipH="1">
            <a:off x="5763815" y="2558955"/>
            <a:ext cx="1078707" cy="30163"/>
          </a:xfrm>
          <a:prstGeom prst="bentConnector4">
            <a:avLst>
              <a:gd name="adj1" fmla="val -103"/>
              <a:gd name="adj2" fmla="val 4522866"/>
            </a:avLst>
          </a:prstGeom>
          <a:noFill/>
          <a:ln w="38100">
            <a:solidFill>
              <a:schemeClr val="tx2"/>
            </a:solidFill>
            <a:prstDash val="sysDash"/>
            <a:miter lim="800000"/>
            <a:headEnd/>
            <a:tailEnd type="triangle" w="med" len="lg"/>
          </a:ln>
        </p:spPr>
      </p:cxnSp>
      <p:sp>
        <p:nvSpPr>
          <p:cNvPr id="14" name="Rectangle 30"/>
          <p:cNvSpPr>
            <a:spLocks noChangeArrowheads="1"/>
          </p:cNvSpPr>
          <p:nvPr/>
        </p:nvSpPr>
        <p:spPr bwMode="auto">
          <a:xfrm>
            <a:off x="6892924" y="2300110"/>
            <a:ext cx="121507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i="1" dirty="0" err="1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similarTo</a:t>
            </a:r>
            <a:endParaRPr lang="en-US" i="1" dirty="0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5" name="AutoShape 32"/>
          <p:cNvCxnSpPr>
            <a:cxnSpLocks noChangeShapeType="1"/>
          </p:cNvCxnSpPr>
          <p:nvPr/>
        </p:nvCxnSpPr>
        <p:spPr bwMode="auto">
          <a:xfrm rot="16200000" flipH="1">
            <a:off x="2080815" y="2558954"/>
            <a:ext cx="1078707" cy="30163"/>
          </a:xfrm>
          <a:prstGeom prst="bentConnector4">
            <a:avLst>
              <a:gd name="adj1" fmla="val -103"/>
              <a:gd name="adj2" fmla="val -5069436"/>
            </a:avLst>
          </a:prstGeom>
          <a:noFill/>
          <a:ln w="38100">
            <a:solidFill>
              <a:schemeClr val="tx2"/>
            </a:solidFill>
            <a:prstDash val="sysDash"/>
            <a:miter lim="800000"/>
            <a:headEnd/>
            <a:tailEnd type="triangle" w="med" len="lg"/>
          </a:ln>
        </p:spPr>
      </p:cxnSp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461324" y="2300110"/>
            <a:ext cx="121507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i="1" dirty="0" err="1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similarTo</a:t>
            </a:r>
            <a:endParaRPr lang="en-US" i="1" dirty="0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662" y="30163"/>
            <a:ext cx="104775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154px-Karleone-insid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5675" y="371792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8" name="Picture 12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850" y="1052513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3" name="Text Box 9"/>
          <p:cNvSpPr txBox="1">
            <a:spLocks noChangeArrowheads="1"/>
          </p:cNvSpPr>
          <p:nvPr/>
        </p:nvSpPr>
        <p:spPr bwMode="auto">
          <a:xfrm>
            <a:off x="7272338" y="2781300"/>
            <a:ext cx="1547812" cy="3603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ex:VitoYoung</a:t>
            </a:r>
            <a:endParaRPr lang="en-US" sz="17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7244" name="Text Box 28"/>
          <p:cNvSpPr txBox="1">
            <a:spLocks noChangeArrowheads="1"/>
          </p:cNvSpPr>
          <p:nvPr/>
        </p:nvSpPr>
        <p:spPr bwMode="auto">
          <a:xfrm>
            <a:off x="7269163" y="2781300"/>
            <a:ext cx="1547812" cy="3603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200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ex:Vito</a:t>
            </a:r>
            <a:endParaRPr lang="en-US" sz="2000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915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owl:FunctionalProperty</a:t>
            </a:r>
            <a:endParaRPr lang="en-US" sz="2800" u="sng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7269163" y="5516563"/>
            <a:ext cx="1547812" cy="36036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ex:VitoOld</a:t>
            </a:r>
            <a:endParaRPr lang="en-US" sz="17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915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Content Placeholder 2"/>
          <p:cNvSpPr>
            <a:spLocks/>
          </p:cNvSpPr>
          <p:nvPr/>
        </p:nvSpPr>
        <p:spPr bwMode="auto">
          <a:xfrm>
            <a:off x="179388" y="4652963"/>
            <a:ext cx="71294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ex:Fredo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solidFill>
                  <a:srgbClr val="0033CC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solidFill>
                  <a:srgbClr val="0033CC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hasFather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ex:VitoOld</a:t>
            </a: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ex:Fredo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solidFill>
                  <a:srgbClr val="0033CC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solidFill>
                  <a:srgbClr val="0033CC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hasFather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ex:VitoYoung</a:t>
            </a: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solidFill>
                  <a:srgbClr val="0033CC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solidFill>
                  <a:srgbClr val="0033CC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hasFather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owl:FunctionalProperty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i="1" dirty="0" err="1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ex:VitoOld</a:t>
            </a:r>
            <a:r>
              <a:rPr lang="en-IE" sz="2000" i="1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i="1" dirty="0" err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owl:sameAs</a:t>
            </a:r>
            <a:r>
              <a:rPr lang="en-IE" sz="2000" i="1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i="1" dirty="0" err="1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ex:VitoYoung</a:t>
            </a:r>
            <a:r>
              <a:rPr lang="en-IE" sz="2000" i="1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i="1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pic>
        <p:nvPicPr>
          <p:cNvPr id="49161" name="Picture 2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70075" y="982663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2" name="Text Box 27"/>
          <p:cNvSpPr txBox="1">
            <a:spLocks noChangeArrowheads="1"/>
          </p:cNvSpPr>
          <p:nvPr/>
        </p:nvSpPr>
        <p:spPr bwMode="auto">
          <a:xfrm>
            <a:off x="1835150" y="2781300"/>
            <a:ext cx="1547813" cy="3603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20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ex:Fredo</a:t>
            </a:r>
            <a:endParaRPr lang="en-US" sz="200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37247" name="AutoShape 31"/>
          <p:cNvCxnSpPr>
            <a:cxnSpLocks noChangeShapeType="1"/>
          </p:cNvCxnSpPr>
          <p:nvPr/>
        </p:nvCxnSpPr>
        <p:spPr bwMode="auto">
          <a:xfrm>
            <a:off x="3352800" y="1882775"/>
            <a:ext cx="3952875" cy="2735263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lg"/>
          </a:ln>
        </p:spPr>
      </p:cxnSp>
      <p:cxnSp>
        <p:nvCxnSpPr>
          <p:cNvPr id="49164" name="AutoShape 32"/>
          <p:cNvCxnSpPr>
            <a:cxnSpLocks noChangeShapeType="1"/>
          </p:cNvCxnSpPr>
          <p:nvPr/>
        </p:nvCxnSpPr>
        <p:spPr bwMode="auto">
          <a:xfrm>
            <a:off x="3352800" y="1882775"/>
            <a:ext cx="3956050" cy="6985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lg"/>
          </a:ln>
        </p:spPr>
      </p:cxnSp>
      <p:sp>
        <p:nvSpPr>
          <p:cNvPr id="49165" name="Rectangle 30"/>
          <p:cNvSpPr>
            <a:spLocks noChangeArrowheads="1"/>
          </p:cNvSpPr>
          <p:nvPr/>
        </p:nvSpPr>
        <p:spPr bwMode="auto">
          <a:xfrm>
            <a:off x="4716463" y="1773238"/>
            <a:ext cx="121507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33CC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:hasFather</a:t>
            </a:r>
          </a:p>
        </p:txBody>
      </p:sp>
    </p:spTree>
    <p:extLst>
      <p:ext uri="{BB962C8B-B14F-4D97-AF65-F5344CB8AC3E}">
        <p14:creationId xmlns:p14="http://schemas.microsoft.com/office/powerpoint/2010/main" val="106456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56647E-6 L -4.72222E-6 -0.3930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022E-16 L -3.88889E-6 -0.403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2000" fill="hold"/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1" grpId="0" animBg="1"/>
      <p:bldP spid="137221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154px-Karleone-insid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5675" y="371792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2" name="Picture 8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7263" y="981075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75" name="Text Box 11"/>
          <p:cNvSpPr txBox="1">
            <a:spLocks noChangeArrowheads="1"/>
          </p:cNvSpPr>
          <p:nvPr/>
        </p:nvSpPr>
        <p:spPr bwMode="auto">
          <a:xfrm>
            <a:off x="7269163" y="2781300"/>
            <a:ext cx="1547812" cy="3603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200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ex:Vito</a:t>
            </a:r>
            <a:endParaRPr lang="en-US" sz="2000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1204" name="Text Box 7"/>
          <p:cNvSpPr txBox="1">
            <a:spLocks noChangeArrowheads="1"/>
          </p:cNvSpPr>
          <p:nvPr/>
        </p:nvSpPr>
        <p:spPr bwMode="auto">
          <a:xfrm>
            <a:off x="7272338" y="2781300"/>
            <a:ext cx="1547812" cy="3603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ex:VitoYoung</a:t>
            </a:r>
            <a:endParaRPr lang="en-US" sz="17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1205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44675" y="9810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Text Box 16"/>
          <p:cNvSpPr txBox="1">
            <a:spLocks noChangeArrowheads="1"/>
          </p:cNvSpPr>
          <p:nvPr/>
        </p:nvSpPr>
        <p:spPr bwMode="auto">
          <a:xfrm>
            <a:off x="1800225" y="2779713"/>
            <a:ext cx="1547813" cy="36036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20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ex:Connie</a:t>
            </a:r>
            <a:endParaRPr lang="en-US" sz="200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120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owl:InverseFunctionalProperty</a:t>
            </a:r>
            <a:endParaRPr lang="en-US" sz="2800" u="sng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7269163" y="5516563"/>
            <a:ext cx="1547812" cy="36036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ex:Vito</a:t>
            </a:r>
            <a:r>
              <a:rPr lang="en-IE" sz="17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</a:t>
            </a:r>
            <a:r>
              <a:rPr lang="en-IE" sz="17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ld</a:t>
            </a:r>
            <a:endParaRPr lang="en-US" sz="17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120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Content Placeholder 2"/>
          <p:cNvSpPr>
            <a:spLocks/>
          </p:cNvSpPr>
          <p:nvPr/>
        </p:nvSpPr>
        <p:spPr bwMode="auto">
          <a:xfrm>
            <a:off x="107950" y="4437063"/>
            <a:ext cx="71294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ex:VitoOld</a:t>
            </a: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solidFill>
                  <a:srgbClr val="0033CC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solidFill>
                  <a:srgbClr val="0033CC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fatherOf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ex:Connie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ex:VitoYoung</a:t>
            </a: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solidFill>
                  <a:srgbClr val="0033CC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solidFill>
                  <a:srgbClr val="0033CC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fatherOf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ex:Connie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fatherOf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owl:InverseFunctionalProperty</a:t>
            </a: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i="1" dirty="0" err="1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ex:VitoOld</a:t>
            </a:r>
            <a:r>
              <a:rPr lang="en-IE" sz="2000" i="1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i="1" dirty="0" err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owl:sameAs</a:t>
            </a:r>
            <a:r>
              <a:rPr lang="en-IE" sz="2000" i="1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i="1" dirty="0" err="1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ex:VitoYoung</a:t>
            </a:r>
            <a:r>
              <a:rPr lang="en-IE" sz="2000" i="1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i="1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cxnSp>
        <p:nvCxnSpPr>
          <p:cNvPr id="139276" name="AutoShape 12"/>
          <p:cNvCxnSpPr>
            <a:cxnSpLocks noChangeShapeType="1"/>
          </p:cNvCxnSpPr>
          <p:nvPr/>
        </p:nvCxnSpPr>
        <p:spPr bwMode="auto">
          <a:xfrm>
            <a:off x="3352800" y="1882775"/>
            <a:ext cx="3952875" cy="2735263"/>
          </a:xfrm>
          <a:prstGeom prst="bentConnector3">
            <a:avLst>
              <a:gd name="adj1" fmla="val 61366"/>
            </a:avLst>
          </a:prstGeom>
          <a:noFill/>
          <a:ln w="38100">
            <a:solidFill>
              <a:schemeClr val="tx1"/>
            </a:solidFill>
            <a:miter lim="800000"/>
            <a:headEnd type="triangle" w="med" len="lg"/>
            <a:tailEnd type="none" w="med" len="lg"/>
          </a:ln>
        </p:spPr>
      </p:cxnSp>
      <p:cxnSp>
        <p:nvCxnSpPr>
          <p:cNvPr id="51212" name="AutoShape 13"/>
          <p:cNvCxnSpPr>
            <a:cxnSpLocks noChangeShapeType="1"/>
          </p:cNvCxnSpPr>
          <p:nvPr/>
        </p:nvCxnSpPr>
        <p:spPr bwMode="auto">
          <a:xfrm flipV="1">
            <a:off x="3352800" y="1881188"/>
            <a:ext cx="3954463" cy="1587"/>
          </a:xfrm>
          <a:prstGeom prst="bentConnector3">
            <a:avLst>
              <a:gd name="adj1" fmla="val 49981"/>
            </a:avLst>
          </a:prstGeom>
          <a:noFill/>
          <a:ln w="38100">
            <a:solidFill>
              <a:schemeClr val="tx1"/>
            </a:solidFill>
            <a:miter lim="800000"/>
            <a:headEnd type="triangle" w="med" len="lg"/>
            <a:tailEnd type="none" w="med" len="lg"/>
          </a:ln>
        </p:spPr>
      </p:cxnSp>
      <p:sp>
        <p:nvSpPr>
          <p:cNvPr id="51213" name="Rectangle 14"/>
          <p:cNvSpPr>
            <a:spLocks noChangeArrowheads="1"/>
          </p:cNvSpPr>
          <p:nvPr/>
        </p:nvSpPr>
        <p:spPr bwMode="auto">
          <a:xfrm>
            <a:off x="4716463" y="1773238"/>
            <a:ext cx="1096454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33CC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:fatherOf</a:t>
            </a:r>
          </a:p>
        </p:txBody>
      </p:sp>
      <p:sp>
        <p:nvSpPr>
          <p:cNvPr id="15" name="Text Box 28"/>
          <p:cNvSpPr txBox="1">
            <a:spLocks noChangeArrowheads="1"/>
          </p:cNvSpPr>
          <p:nvPr/>
        </p:nvSpPr>
        <p:spPr bwMode="auto">
          <a:xfrm>
            <a:off x="7284517" y="2781300"/>
            <a:ext cx="1547812" cy="3603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200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ex:Vito</a:t>
            </a:r>
            <a:endParaRPr lang="en-US" sz="2000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14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56647E-6 L -4.72222E-6 -0.3930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022E-16 L -3.88889E-6 -0.403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2000" fill="hold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 animBg="1"/>
      <p:bldP spid="139268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owl:hasKey</a:t>
            </a:r>
            <a:endParaRPr lang="en-US" sz="2800" u="sng" dirty="0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12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Content Placeholder 2"/>
          <p:cNvSpPr>
            <a:spLocks/>
          </p:cNvSpPr>
          <p:nvPr/>
        </p:nvSpPr>
        <p:spPr bwMode="auto">
          <a:xfrm>
            <a:off x="107950" y="5435600"/>
            <a:ext cx="89281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ex:Connie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:Singleton ;</a:t>
            </a:r>
            <a:r>
              <a:rPr lang="en-IE" sz="1600" dirty="0" smtClean="0">
                <a:solidFill>
                  <a:srgbClr val="0033CC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>
                <a:solidFill>
                  <a:srgbClr val="C0009B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600" dirty="0" err="1">
                <a:solidFill>
                  <a:srgbClr val="C0009B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hasMother</a:t>
            </a:r>
            <a:r>
              <a:rPr lang="en-IE" sz="1600" dirty="0">
                <a:solidFill>
                  <a:srgbClr val="C0009B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ex:Carmela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</a:t>
            </a:r>
            <a:r>
              <a:rPr lang="en-IE" sz="1600" dirty="0" smtClean="0">
                <a:solidFill>
                  <a:srgbClr val="117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:born 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“1922-04-16”^^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xsd:date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 </a:t>
            </a:r>
            <a:endParaRPr lang="en-IE" sz="16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ex:Constanza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:Singleton ;</a:t>
            </a:r>
            <a:r>
              <a:rPr lang="en-IE" sz="1600" dirty="0">
                <a:solidFill>
                  <a:srgbClr val="0033CC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>
                <a:solidFill>
                  <a:srgbClr val="C0009B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600" dirty="0" err="1">
                <a:solidFill>
                  <a:srgbClr val="C0009B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hasMother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ex:Carmela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; </a:t>
            </a:r>
            <a:r>
              <a:rPr lang="en-IE" sz="1600" dirty="0">
                <a:solidFill>
                  <a:srgbClr val="117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:born 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“1922-04-16”^^</a:t>
            </a: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xsd:date</a:t>
            </a:r>
            <a:r>
              <a:rPr lang="en-IE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:Singleton </a:t>
            </a:r>
            <a:r>
              <a:rPr lang="en-IE" sz="1600" u="sng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owl:hasKey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 :</a:t>
            </a: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hasMother</a:t>
            </a: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:born )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14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1600" i="1" dirty="0" err="1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ex:Connie</a:t>
            </a:r>
            <a:r>
              <a:rPr lang="en-IE" sz="1600" i="1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i="1" dirty="0" err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owl:sameAs</a:t>
            </a:r>
            <a:r>
              <a:rPr lang="en-IE" sz="1600" i="1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i="1" dirty="0" err="1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ex:Constanza</a:t>
            </a:r>
            <a:r>
              <a:rPr lang="en-IE" sz="1600" i="1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600" i="1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696" y="3103562"/>
            <a:ext cx="1483622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3276600" y="4905565"/>
            <a:ext cx="1547813" cy="36036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ex:Constanza</a:t>
            </a:r>
            <a:endParaRPr lang="en-US" sz="16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7" name="Picture 26" descr="ce51f4db3db2de1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1025" y="122713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6858000" y="1922938"/>
            <a:ext cx="1547813" cy="36036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6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ex:Carmela</a:t>
            </a:r>
            <a:endParaRPr lang="en-US" sz="160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92" y="1921350"/>
            <a:ext cx="1486014" cy="18265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152400" y="3747909"/>
            <a:ext cx="1547813" cy="36036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600" dirty="0" smtClean="0">
                <a:solidFill>
                  <a:srgbClr val="0D5C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:Singleton</a:t>
            </a:r>
            <a:endParaRPr lang="en-US" sz="1600" dirty="0">
              <a:solidFill>
                <a:srgbClr val="0D5C00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235" y="3104290"/>
            <a:ext cx="1482122" cy="18265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6835390" y="4944169"/>
            <a:ext cx="1547813" cy="36036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1922-04-16</a:t>
            </a:r>
            <a:endParaRPr lang="en-US" sz="16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30" name="AutoShape 12"/>
          <p:cNvCxnSpPr>
            <a:cxnSpLocks noChangeShapeType="1"/>
          </p:cNvCxnSpPr>
          <p:nvPr/>
        </p:nvCxnSpPr>
        <p:spPr bwMode="auto">
          <a:xfrm rot="10800000">
            <a:off x="4724401" y="4017571"/>
            <a:ext cx="2127249" cy="1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 type="triangle" w="med" len="lg"/>
            <a:tailEnd type="none" w="med" len="lg"/>
          </a:ln>
        </p:spPr>
      </p:cxnSp>
      <p:cxnSp>
        <p:nvCxnSpPr>
          <p:cNvPr id="35" name="AutoShape 12"/>
          <p:cNvCxnSpPr>
            <a:cxnSpLocks noChangeShapeType="1"/>
            <a:stCxn id="17" idx="1"/>
            <a:endCxn id="2050" idx="3"/>
          </p:cNvCxnSpPr>
          <p:nvPr/>
        </p:nvCxnSpPr>
        <p:spPr bwMode="auto">
          <a:xfrm rot="10800000" flipV="1">
            <a:off x="4792319" y="1022031"/>
            <a:ext cx="2138707" cy="2980849"/>
          </a:xfrm>
          <a:prstGeom prst="bentConnector3">
            <a:avLst>
              <a:gd name="adj1" fmla="val 84459"/>
            </a:avLst>
          </a:prstGeom>
          <a:noFill/>
          <a:ln w="38100">
            <a:solidFill>
              <a:schemeClr val="tx1"/>
            </a:solidFill>
            <a:miter lim="800000"/>
            <a:headEnd type="triangle" w="med" len="lg"/>
            <a:tailEnd type="none" w="med" len="lg"/>
          </a:ln>
        </p:spPr>
      </p:cxnSp>
      <p:sp>
        <p:nvSpPr>
          <p:cNvPr id="51213" name="Rectangle 14"/>
          <p:cNvSpPr>
            <a:spLocks noChangeArrowheads="1"/>
          </p:cNvSpPr>
          <p:nvPr/>
        </p:nvSpPr>
        <p:spPr bwMode="auto">
          <a:xfrm>
            <a:off x="5261924" y="914400"/>
            <a:ext cx="121507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 smtClean="0">
                <a:solidFill>
                  <a:srgbClr val="A80088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dirty="0" err="1" smtClean="0">
                <a:solidFill>
                  <a:srgbClr val="A80088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hasMother</a:t>
            </a:r>
            <a:endParaRPr lang="en-US" dirty="0">
              <a:solidFill>
                <a:srgbClr val="A80088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43" name="AutoShape 12"/>
          <p:cNvCxnSpPr>
            <a:cxnSpLocks noChangeShapeType="1"/>
            <a:stCxn id="2053" idx="1"/>
            <a:endCxn id="51205" idx="3"/>
          </p:cNvCxnSpPr>
          <p:nvPr/>
        </p:nvCxnSpPr>
        <p:spPr bwMode="auto">
          <a:xfrm rot="10800000">
            <a:off x="4803777" y="1022032"/>
            <a:ext cx="2064459" cy="2995539"/>
          </a:xfrm>
          <a:prstGeom prst="bentConnector3">
            <a:avLst>
              <a:gd name="adj1" fmla="val 84376"/>
            </a:avLst>
          </a:prstGeom>
          <a:noFill/>
          <a:ln w="38100">
            <a:solidFill>
              <a:schemeClr val="tx1"/>
            </a:solidFill>
            <a:miter lim="800000"/>
            <a:headEnd type="triangle" w="med" len="lg"/>
            <a:tailEnd type="none" w="med" len="lg"/>
          </a:ln>
        </p:spPr>
      </p:cxnSp>
      <p:sp>
        <p:nvSpPr>
          <p:cNvPr id="49" name="Rectangle 14"/>
          <p:cNvSpPr>
            <a:spLocks noChangeArrowheads="1"/>
          </p:cNvSpPr>
          <p:nvPr/>
        </p:nvSpPr>
        <p:spPr bwMode="auto">
          <a:xfrm>
            <a:off x="5563059" y="3879071"/>
            <a:ext cx="609141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 smtClean="0">
                <a:solidFill>
                  <a:srgbClr val="117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:born</a:t>
            </a:r>
            <a:endParaRPr lang="en-US" dirty="0">
              <a:solidFill>
                <a:srgbClr val="117600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50" name="AutoShape 12"/>
          <p:cNvCxnSpPr>
            <a:cxnSpLocks noChangeShapeType="1"/>
            <a:stCxn id="2051" idx="3"/>
            <a:endCxn id="51205" idx="1"/>
          </p:cNvCxnSpPr>
          <p:nvPr/>
        </p:nvCxnSpPr>
        <p:spPr bwMode="auto">
          <a:xfrm flipV="1">
            <a:off x="1669506" y="1022031"/>
            <a:ext cx="1651545" cy="1812599"/>
          </a:xfrm>
          <a:prstGeom prst="bentConnector3">
            <a:avLst>
              <a:gd name="adj1" fmla="val 78096"/>
            </a:avLst>
          </a:prstGeom>
          <a:noFill/>
          <a:ln w="38100">
            <a:solidFill>
              <a:schemeClr val="tx1"/>
            </a:solidFill>
            <a:miter lim="800000"/>
            <a:headEnd type="triangle" w="med" len="lg"/>
            <a:tailEnd type="none" w="med" len="lg"/>
          </a:ln>
        </p:spPr>
      </p:cxnSp>
      <p:cxnSp>
        <p:nvCxnSpPr>
          <p:cNvPr id="53" name="AutoShape 12"/>
          <p:cNvCxnSpPr>
            <a:cxnSpLocks noChangeShapeType="1"/>
            <a:stCxn id="2051" idx="3"/>
            <a:endCxn id="2050" idx="1"/>
          </p:cNvCxnSpPr>
          <p:nvPr/>
        </p:nvCxnSpPr>
        <p:spPr bwMode="auto">
          <a:xfrm>
            <a:off x="1669506" y="2834630"/>
            <a:ext cx="1639190" cy="1168251"/>
          </a:xfrm>
          <a:prstGeom prst="bentConnector3">
            <a:avLst>
              <a:gd name="adj1" fmla="val 78308"/>
            </a:avLst>
          </a:prstGeom>
          <a:noFill/>
          <a:ln w="38100">
            <a:solidFill>
              <a:schemeClr val="tx1"/>
            </a:solidFill>
            <a:miter lim="800000"/>
            <a:headEnd type="triangle" w="med" len="lg"/>
            <a:tailEnd type="none" w="med" len="lg"/>
          </a:ln>
        </p:spPr>
      </p:cxnSp>
      <p:sp>
        <p:nvSpPr>
          <p:cNvPr id="61" name="Rectangle 14"/>
          <p:cNvSpPr>
            <a:spLocks noChangeArrowheads="1"/>
          </p:cNvSpPr>
          <p:nvPr/>
        </p:nvSpPr>
        <p:spPr bwMode="auto">
          <a:xfrm>
            <a:off x="2073374" y="2696130"/>
            <a:ext cx="97462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grpSp>
        <p:nvGrpSpPr>
          <p:cNvPr id="2058" name="Group 2057"/>
          <p:cNvGrpSpPr/>
          <p:nvPr/>
        </p:nvGrpSpPr>
        <p:grpSpPr>
          <a:xfrm>
            <a:off x="3276601" y="122712"/>
            <a:ext cx="1547813" cy="2159000"/>
            <a:chOff x="3276601" y="122712"/>
            <a:chExt cx="1547813" cy="2159000"/>
          </a:xfrm>
        </p:grpSpPr>
        <p:pic>
          <p:nvPicPr>
            <p:cNvPr id="51205" name="Picture 15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321051" y="122712"/>
              <a:ext cx="1482725" cy="1798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06" name="Text Box 16"/>
            <p:cNvSpPr txBox="1">
              <a:spLocks noChangeArrowheads="1"/>
            </p:cNvSpPr>
            <p:nvPr/>
          </p:nvSpPr>
          <p:spPr bwMode="auto">
            <a:xfrm>
              <a:off x="3276601" y="1921350"/>
              <a:ext cx="1547813" cy="36036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IE" sz="1600">
                  <a:latin typeface="CMU Typewriter Text" panose="02000609000000000000" pitchFamily="49" charset="0"/>
                  <a:ea typeface="CMU Typewriter Text" panose="02000609000000000000" pitchFamily="49" charset="0"/>
                  <a:cs typeface="CMU Typewriter Text" panose="02000609000000000000" pitchFamily="49" charset="0"/>
                </a:rPr>
                <a:t>ex:Connie</a:t>
              </a:r>
              <a:endParaRPr lang="en-US" sz="16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662" y="30163"/>
            <a:ext cx="104775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3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6.19796E-7 L -0.00121 0.4354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217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841" y="4369571"/>
            <a:ext cx="6660032" cy="2049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RDF: Resource Description Framework</a:t>
            </a:r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371600"/>
            <a:ext cx="6743700" cy="24917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4144870"/>
            <a:ext cx="3124199" cy="43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66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owl:IrreflexiveProperty</a:t>
            </a:r>
            <a:endParaRPr lang="en-US" sz="2800" u="sng" dirty="0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915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Content Placeholder 2"/>
          <p:cNvSpPr>
            <a:spLocks/>
          </p:cNvSpPr>
          <p:nvPr/>
        </p:nvSpPr>
        <p:spPr bwMode="auto">
          <a:xfrm>
            <a:off x="179388" y="4652963"/>
            <a:ext cx="71294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ex:Fredo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hasBrother</a:t>
            </a:r>
            <a:r>
              <a:rPr lang="en-IE" sz="2000" dirty="0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ex:Fredo</a:t>
            </a: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hasBrother</a:t>
            </a:r>
            <a:r>
              <a:rPr lang="en-IE" sz="2000" dirty="0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owl:IrreflexiveProperty</a:t>
            </a: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i="1" dirty="0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FALSE</a:t>
            </a:r>
            <a:endParaRPr lang="en-IE" sz="2000" i="1" dirty="0">
              <a:solidFill>
                <a:srgbClr val="FF0000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9161" name="Picture 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94038" y="1270000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2" name="Text Box 27"/>
          <p:cNvSpPr txBox="1">
            <a:spLocks noChangeArrowheads="1"/>
          </p:cNvSpPr>
          <p:nvPr/>
        </p:nvSpPr>
        <p:spPr bwMode="auto">
          <a:xfrm>
            <a:off x="3059113" y="3068637"/>
            <a:ext cx="1547813" cy="3603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20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ex:Fredo</a:t>
            </a:r>
            <a:endParaRPr lang="en-US" sz="200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49164" name="AutoShape 32"/>
          <p:cNvCxnSpPr>
            <a:cxnSpLocks noChangeShapeType="1"/>
            <a:endCxn id="49162" idx="3"/>
          </p:cNvCxnSpPr>
          <p:nvPr/>
        </p:nvCxnSpPr>
        <p:spPr bwMode="auto">
          <a:xfrm rot="16200000" flipH="1">
            <a:off x="4052491" y="2694383"/>
            <a:ext cx="1078707" cy="30163"/>
          </a:xfrm>
          <a:prstGeom prst="bentConnector4">
            <a:avLst>
              <a:gd name="adj1" fmla="val -103"/>
              <a:gd name="adj2" fmla="val 4522866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lg"/>
          </a:ln>
        </p:spPr>
      </p:cxnSp>
      <p:sp>
        <p:nvSpPr>
          <p:cNvPr id="49165" name="Rectangle 30"/>
          <p:cNvSpPr>
            <a:spLocks noChangeArrowheads="1"/>
          </p:cNvSpPr>
          <p:nvPr/>
        </p:nvSpPr>
        <p:spPr bwMode="auto">
          <a:xfrm>
            <a:off x="5181600" y="2435538"/>
            <a:ext cx="1336904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dirty="0" err="1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hasBrother</a:t>
            </a:r>
            <a:endParaRPr lang="en-US" dirty="0">
              <a:solidFill>
                <a:srgbClr val="FF0000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39" y="5715000"/>
            <a:ext cx="1986064" cy="81511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662" y="30163"/>
            <a:ext cx="104775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3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28" name="Picture 12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65900" y="1187450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3" name="Text Box 9"/>
          <p:cNvSpPr txBox="1">
            <a:spLocks noChangeArrowheads="1"/>
          </p:cNvSpPr>
          <p:nvPr/>
        </p:nvSpPr>
        <p:spPr bwMode="auto">
          <a:xfrm>
            <a:off x="6529388" y="2916237"/>
            <a:ext cx="1547812" cy="3603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ex:VitoYoung</a:t>
            </a:r>
            <a:endParaRPr lang="en-US" sz="17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7244" name="Text Box 28"/>
          <p:cNvSpPr txBox="1">
            <a:spLocks noChangeArrowheads="1"/>
          </p:cNvSpPr>
          <p:nvPr/>
        </p:nvSpPr>
        <p:spPr bwMode="auto">
          <a:xfrm>
            <a:off x="6526213" y="2916237"/>
            <a:ext cx="1547812" cy="3603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ex:VitoYoung</a:t>
            </a:r>
            <a:endParaRPr lang="en-US" sz="16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915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owl:AsymmetricProperty</a:t>
            </a:r>
            <a:endParaRPr lang="en-US" sz="2800" u="sng" dirty="0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915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Content Placeholder 2"/>
          <p:cNvSpPr>
            <a:spLocks/>
          </p:cNvSpPr>
          <p:nvPr/>
        </p:nvSpPr>
        <p:spPr bwMode="auto">
          <a:xfrm>
            <a:off x="179388" y="4652963"/>
            <a:ext cx="71294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ex:Fredo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hasFather</a:t>
            </a:r>
            <a:r>
              <a:rPr lang="en-IE" sz="2000" dirty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ex:VitoYoung</a:t>
            </a: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ex:VitoYoung</a:t>
            </a: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hasFather</a:t>
            </a:r>
            <a:r>
              <a:rPr lang="en-IE" sz="2000" dirty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ex:Fredo</a:t>
            </a: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hasFather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owl:AsymmetricProperty</a:t>
            </a: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i="1" dirty="0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FALSE</a:t>
            </a:r>
            <a:endParaRPr lang="en-IE" sz="2000" i="1" dirty="0">
              <a:solidFill>
                <a:srgbClr val="FF0000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9161" name="Picture 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27125" y="1117600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2" name="Text Box 27"/>
          <p:cNvSpPr txBox="1">
            <a:spLocks noChangeArrowheads="1"/>
          </p:cNvSpPr>
          <p:nvPr/>
        </p:nvSpPr>
        <p:spPr bwMode="auto">
          <a:xfrm>
            <a:off x="1092200" y="2916237"/>
            <a:ext cx="1547813" cy="3603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6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ex:Fredo</a:t>
            </a:r>
            <a:endParaRPr lang="en-US" sz="160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49164" name="AutoShape 32"/>
          <p:cNvCxnSpPr>
            <a:cxnSpLocks noChangeShapeType="1"/>
          </p:cNvCxnSpPr>
          <p:nvPr/>
        </p:nvCxnSpPr>
        <p:spPr bwMode="auto">
          <a:xfrm>
            <a:off x="2609850" y="2017712"/>
            <a:ext cx="3956050" cy="6985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lg"/>
          </a:ln>
        </p:spPr>
      </p:cxnSp>
      <p:sp>
        <p:nvSpPr>
          <p:cNvPr id="49165" name="Rectangle 30"/>
          <p:cNvSpPr>
            <a:spLocks noChangeArrowheads="1"/>
          </p:cNvSpPr>
          <p:nvPr/>
        </p:nvSpPr>
        <p:spPr bwMode="auto">
          <a:xfrm>
            <a:off x="3973513" y="1908175"/>
            <a:ext cx="121507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dirty="0" err="1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hasFather</a:t>
            </a:r>
            <a:endParaRPr lang="en-US" dirty="0">
              <a:solidFill>
                <a:srgbClr val="FF0000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5" name="AutoShape 32"/>
          <p:cNvCxnSpPr>
            <a:cxnSpLocks noChangeShapeType="1"/>
          </p:cNvCxnSpPr>
          <p:nvPr/>
        </p:nvCxnSpPr>
        <p:spPr bwMode="auto">
          <a:xfrm rot="10800000">
            <a:off x="2616200" y="2579687"/>
            <a:ext cx="3949700" cy="127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lg"/>
          </a:ln>
        </p:spPr>
      </p:cxnSp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3983512" y="2441187"/>
            <a:ext cx="121507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dirty="0" err="1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hasFather</a:t>
            </a:r>
            <a:endParaRPr lang="en-US" dirty="0">
              <a:solidFill>
                <a:srgbClr val="FF0000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39" y="5715000"/>
            <a:ext cx="1986064" cy="8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60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5" descr="santino-sonny-corleo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24743" y="1117599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1089818" y="2916236"/>
            <a:ext cx="1547813" cy="3603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ex:Sonny</a:t>
            </a:r>
            <a:endParaRPr lang="en-US" sz="16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37228" name="Picture 12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65900" y="1187450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3" name="Text Box 9"/>
          <p:cNvSpPr txBox="1">
            <a:spLocks noChangeArrowheads="1"/>
          </p:cNvSpPr>
          <p:nvPr/>
        </p:nvSpPr>
        <p:spPr bwMode="auto">
          <a:xfrm>
            <a:off x="6529388" y="2916237"/>
            <a:ext cx="1547812" cy="3603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ex:VitoYoung</a:t>
            </a:r>
            <a:endParaRPr lang="en-US" sz="17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7244" name="Text Box 28"/>
          <p:cNvSpPr txBox="1">
            <a:spLocks noChangeArrowheads="1"/>
          </p:cNvSpPr>
          <p:nvPr/>
        </p:nvSpPr>
        <p:spPr bwMode="auto">
          <a:xfrm>
            <a:off x="6526213" y="2916237"/>
            <a:ext cx="1547812" cy="3603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ex:VitoYoung</a:t>
            </a:r>
            <a:endParaRPr lang="en-US" sz="16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915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owl:disjointPropertyWith</a:t>
            </a:r>
            <a:endParaRPr lang="en-US" sz="2800" u="sng" dirty="0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9159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Content Placeholder 2"/>
          <p:cNvSpPr>
            <a:spLocks/>
          </p:cNvSpPr>
          <p:nvPr/>
        </p:nvSpPr>
        <p:spPr bwMode="auto">
          <a:xfrm>
            <a:off x="179388" y="4652963"/>
            <a:ext cx="71294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ex:Sonny</a:t>
            </a: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hasFather</a:t>
            </a:r>
            <a:r>
              <a:rPr lang="en-IE" sz="2000" dirty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ex:VitoYoung</a:t>
            </a: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ex:VitoYoung</a:t>
            </a: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hasSon</a:t>
            </a:r>
            <a:r>
              <a:rPr lang="en-IE" sz="2000" dirty="0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ex:Sonny</a:t>
            </a: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hasSon</a:t>
            </a: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owl:disjointPropertyWith</a:t>
            </a: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hasFather</a:t>
            </a:r>
            <a:r>
              <a:rPr lang="en-IE" sz="2000" dirty="0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  <a:endParaRPr lang="en-IE" sz="20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i="1" dirty="0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FALSE</a:t>
            </a:r>
            <a:endParaRPr lang="en-IE" sz="2000" i="1" dirty="0">
              <a:solidFill>
                <a:srgbClr val="FF0000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49164" name="AutoShape 32"/>
          <p:cNvCxnSpPr>
            <a:cxnSpLocks noChangeShapeType="1"/>
          </p:cNvCxnSpPr>
          <p:nvPr/>
        </p:nvCxnSpPr>
        <p:spPr bwMode="auto">
          <a:xfrm>
            <a:off x="2609850" y="2017712"/>
            <a:ext cx="3956050" cy="6985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lg"/>
          </a:ln>
        </p:spPr>
      </p:cxnSp>
      <p:sp>
        <p:nvSpPr>
          <p:cNvPr id="49165" name="Rectangle 30"/>
          <p:cNvSpPr>
            <a:spLocks noChangeArrowheads="1"/>
          </p:cNvSpPr>
          <p:nvPr/>
        </p:nvSpPr>
        <p:spPr bwMode="auto">
          <a:xfrm>
            <a:off x="3890324" y="1908175"/>
            <a:ext cx="121507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dirty="0" err="1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hasFather</a:t>
            </a:r>
            <a:endParaRPr lang="en-US" dirty="0">
              <a:solidFill>
                <a:srgbClr val="FF0000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39" y="5715000"/>
            <a:ext cx="1986064" cy="815114"/>
          </a:xfrm>
          <a:prstGeom prst="rect">
            <a:avLst/>
          </a:prstGeom>
        </p:spPr>
      </p:pic>
      <p:cxnSp>
        <p:nvCxnSpPr>
          <p:cNvPr id="16" name="AutoShape 32"/>
          <p:cNvCxnSpPr>
            <a:cxnSpLocks noChangeShapeType="1"/>
          </p:cNvCxnSpPr>
          <p:nvPr/>
        </p:nvCxnSpPr>
        <p:spPr bwMode="auto">
          <a:xfrm>
            <a:off x="2639420" y="2544761"/>
            <a:ext cx="3956050" cy="6985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lg"/>
          </a:ln>
        </p:spPr>
      </p:cxnSp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4096419" y="2441187"/>
            <a:ext cx="849592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dirty="0" err="1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hasSon</a:t>
            </a:r>
            <a:endParaRPr lang="en-US" dirty="0">
              <a:solidFill>
                <a:srgbClr val="FF0000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662" y="30163"/>
            <a:ext cx="104775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0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67487" y="1118393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6523037" y="2917031"/>
            <a:ext cx="1547813" cy="36036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6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ex:Connie</a:t>
            </a:r>
            <a:endParaRPr lang="en-US" sz="160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Negative property assertions</a:t>
            </a:r>
            <a:endParaRPr lang="en-IE" dirty="0"/>
          </a:p>
        </p:txBody>
      </p:sp>
      <p:pic>
        <p:nvPicPr>
          <p:cNvPr id="7" name="Picture 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7125" y="1117600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1092200" y="2916237"/>
            <a:ext cx="1547813" cy="3603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6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ex:Fredo</a:t>
            </a:r>
            <a:endParaRPr lang="en-US" sz="160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9" name="AutoShape 32"/>
          <p:cNvCxnSpPr>
            <a:cxnSpLocks noChangeShapeType="1"/>
          </p:cNvCxnSpPr>
          <p:nvPr/>
        </p:nvCxnSpPr>
        <p:spPr bwMode="auto">
          <a:xfrm>
            <a:off x="2609850" y="2017712"/>
            <a:ext cx="3956050" cy="6985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lg"/>
          </a:ln>
        </p:spPr>
      </p:cxnSp>
      <p:sp>
        <p:nvSpPr>
          <p:cNvPr id="10" name="Rectangle 30"/>
          <p:cNvSpPr>
            <a:spLocks noChangeArrowheads="1"/>
          </p:cNvSpPr>
          <p:nvPr/>
        </p:nvSpPr>
        <p:spPr bwMode="auto">
          <a:xfrm>
            <a:off x="3810000" y="1908175"/>
            <a:ext cx="1330492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dirty="0" smtClean="0">
                <a:solidFill>
                  <a:srgbClr val="FF0000"/>
                </a:solidFill>
              </a:rPr>
              <a:t>¬</a:t>
            </a:r>
            <a:r>
              <a:rPr lang="en-US" dirty="0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dirty="0" err="1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hasMother</a:t>
            </a:r>
            <a:endParaRPr lang="en-US" dirty="0">
              <a:solidFill>
                <a:srgbClr val="FF0000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1" name="AutoShape 32"/>
          <p:cNvCxnSpPr>
            <a:cxnSpLocks noChangeShapeType="1"/>
          </p:cNvCxnSpPr>
          <p:nvPr/>
        </p:nvCxnSpPr>
        <p:spPr bwMode="auto">
          <a:xfrm>
            <a:off x="2639420" y="2544761"/>
            <a:ext cx="3956050" cy="6985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lg"/>
          </a:ln>
        </p:spPr>
      </p:cxnSp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3875087" y="2441187"/>
            <a:ext cx="121507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dirty="0" err="1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hasMother</a:t>
            </a:r>
            <a:endParaRPr lang="en-US" dirty="0">
              <a:solidFill>
                <a:srgbClr val="FF0000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" name="Content Placeholder 2"/>
          <p:cNvSpPr>
            <a:spLocks/>
          </p:cNvSpPr>
          <p:nvPr/>
        </p:nvSpPr>
        <p:spPr bwMode="auto">
          <a:xfrm>
            <a:off x="685800" y="4826000"/>
            <a:ext cx="75168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[] </a:t>
            </a:r>
            <a:r>
              <a:rPr lang="en-IE" sz="2000" u="sng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owl:sourceIndividual</a:t>
            </a: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ex:Fredo</a:t>
            </a: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; </a:t>
            </a:r>
            <a:r>
              <a:rPr lang="en-IE" sz="2000" u="sng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owl:assertionProperty</a:t>
            </a: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hasMother</a:t>
            </a:r>
            <a:r>
              <a:rPr lang="en-IE" sz="2000" dirty="0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</a:t>
            </a:r>
            <a:r>
              <a:rPr lang="en-IE" sz="2000" u="sng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owl:targetIndividual</a:t>
            </a: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ex:Connie</a:t>
            </a: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ex:Fredo</a:t>
            </a: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hasMother</a:t>
            </a:r>
            <a:r>
              <a:rPr lang="en-IE" sz="2000" dirty="0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ex:Connie</a:t>
            </a: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i="1" dirty="0" smtClean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FALSE</a:t>
            </a:r>
            <a:endParaRPr lang="en-IE" sz="2000" i="1" dirty="0">
              <a:solidFill>
                <a:srgbClr val="FF0000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39" y="5715000"/>
            <a:ext cx="1986064" cy="8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30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Recap OWL property axioms</a:t>
            </a:r>
            <a:endParaRPr lang="en-US" dirty="0" smtClean="0"/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81000" indent="-381000"/>
            <a:endParaRPr lang="en-IE" dirty="0" smtClean="0"/>
          </a:p>
          <a:p>
            <a:pPr marL="0" indent="0">
              <a:buNone/>
            </a:pPr>
            <a:endParaRPr lang="en-IE" dirty="0" smtClean="0"/>
          </a:p>
          <a:p>
            <a:pPr marL="381000" indent="-381000"/>
            <a:endParaRPr lang="en-IE" dirty="0" smtClean="0"/>
          </a:p>
          <a:p>
            <a:pPr marL="381000" indent="-381000"/>
            <a:endParaRPr lang="en-US" dirty="0" smtClean="0"/>
          </a:p>
          <a:p>
            <a:pPr marL="381000" indent="-381000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10979" y="1195184"/>
            <a:ext cx="3007618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What would be the </a:t>
            </a:r>
            <a:r>
              <a:rPr lang="en-IE" sz="2400" u="sng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owl:inverseOf</a:t>
            </a:r>
            <a:r>
              <a:rPr lang="en-IE" sz="2400" dirty="0" smtClean="0"/>
              <a:t> the property </a:t>
            </a:r>
            <a:r>
              <a:rPr lang="en-IE" sz="24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4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fatherOf</a:t>
            </a:r>
            <a:r>
              <a:rPr lang="en-IE" sz="2400" dirty="0" smtClean="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47531" y="1195184"/>
            <a:ext cx="51054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Name an </a:t>
            </a:r>
            <a:r>
              <a:rPr lang="en-IE" sz="24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owl:SymmetricProperty</a:t>
            </a:r>
            <a:r>
              <a:rPr lang="en-IE" sz="2400" dirty="0" smtClean="0"/>
              <a:t> for family relations?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56530" y="2583970"/>
            <a:ext cx="51054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Name an </a:t>
            </a:r>
            <a:r>
              <a:rPr lang="en-IE" sz="24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owl:TransitiveProperty</a:t>
            </a:r>
            <a:r>
              <a:rPr lang="en-IE" sz="2400" dirty="0" smtClean="0"/>
              <a:t> for family relations?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0979" y="3618167"/>
            <a:ext cx="51054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Give an </a:t>
            </a:r>
            <a:r>
              <a:rPr lang="en-IE" sz="24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owl:propertyChainAxiom</a:t>
            </a:r>
            <a:r>
              <a:rPr lang="en-IE" sz="24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400" dirty="0" smtClean="0"/>
              <a:t>for </a:t>
            </a:r>
            <a:r>
              <a:rPr lang="en-IE" sz="24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4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hasNiece</a:t>
            </a:r>
            <a:r>
              <a:rPr lang="en-IE" sz="2400" dirty="0" smtClean="0"/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47531" y="4613701"/>
            <a:ext cx="51054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Name an </a:t>
            </a:r>
            <a:r>
              <a:rPr lang="en-IE" sz="24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owl:AsymmetricProperty</a:t>
            </a:r>
            <a:r>
              <a:rPr lang="en-IE" sz="2400" dirty="0" smtClean="0"/>
              <a:t> for family relations?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0979" y="5862935"/>
            <a:ext cx="874195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Name an </a:t>
            </a:r>
            <a:r>
              <a:rPr lang="en-IE" sz="24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owl:FunctionalProperty</a:t>
            </a:r>
            <a:r>
              <a:rPr lang="en-IE" sz="2400" dirty="0" smtClean="0"/>
              <a:t> for family relations?</a:t>
            </a:r>
          </a:p>
        </p:txBody>
      </p:sp>
    </p:spTree>
    <p:extLst>
      <p:ext uri="{BB962C8B-B14F-4D97-AF65-F5344CB8AC3E}">
        <p14:creationId xmlns:p14="http://schemas.microsoft.com/office/powerpoint/2010/main" val="225867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CLASS AXIOMS IN OWL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1125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8" y="177323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381000" y="3571875"/>
            <a:ext cx="1547813" cy="3603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20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ex:Vincent</a:t>
            </a:r>
            <a:endParaRPr lang="en-US" sz="200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831" y="598488"/>
            <a:ext cx="1390650" cy="1685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6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endParaRPr lang="en-US" sz="2800" u="sng" dirty="0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662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4" name="Line 8"/>
          <p:cNvSpPr>
            <a:spLocks noChangeShapeType="1"/>
          </p:cNvSpPr>
          <p:nvPr/>
        </p:nvSpPr>
        <p:spPr bwMode="auto">
          <a:xfrm flipV="1">
            <a:off x="1905000" y="2133599"/>
            <a:ext cx="2205831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6745" name="Rectangle 9"/>
          <p:cNvSpPr>
            <a:spLocks noChangeArrowheads="1"/>
          </p:cNvSpPr>
          <p:nvPr/>
        </p:nvSpPr>
        <p:spPr bwMode="auto">
          <a:xfrm>
            <a:off x="2520602" y="2009001"/>
            <a:ext cx="97462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6748" name="Line 12"/>
          <p:cNvSpPr>
            <a:spLocks noChangeShapeType="1"/>
          </p:cNvSpPr>
          <p:nvPr/>
        </p:nvSpPr>
        <p:spPr bwMode="auto">
          <a:xfrm flipV="1">
            <a:off x="1905000" y="3375757"/>
            <a:ext cx="2082800" cy="8793"/>
          </a:xfrm>
          <a:prstGeom prst="line">
            <a:avLst/>
          </a:prstGeom>
          <a:noFill/>
          <a:ln w="34925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6749" name="Rectangle 13"/>
          <p:cNvSpPr>
            <a:spLocks noChangeArrowheads="1"/>
          </p:cNvSpPr>
          <p:nvPr/>
        </p:nvSpPr>
        <p:spPr bwMode="auto">
          <a:xfrm>
            <a:off x="2459087" y="3246050"/>
            <a:ext cx="97462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i="1" dirty="0" err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i="1" dirty="0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8787" name="Content Placeholder 2"/>
          <p:cNvSpPr>
            <a:spLocks/>
          </p:cNvSpPr>
          <p:nvPr/>
        </p:nvSpPr>
        <p:spPr bwMode="auto">
          <a:xfrm>
            <a:off x="457200" y="4992829"/>
            <a:ext cx="5545137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ex:Vincent</a:t>
            </a: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solidFill>
                  <a:srgbClr val="117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rgbClr val="117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:Human</a:t>
            </a: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ex:Mary</a:t>
            </a: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rgbClr val="117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  <a:endParaRPr lang="en-IE" sz="20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solidFill>
                  <a:srgbClr val="117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:Human</a:t>
            </a: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solidFill>
                  <a:srgbClr val="117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i="1" dirty="0" err="1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ex:Vincent</a:t>
            </a:r>
            <a:r>
              <a:rPr lang="en-IE" sz="2000" i="1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i="1" dirty="0" err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i="1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</a:t>
            </a:r>
            <a:r>
              <a:rPr lang="en-IE" sz="2000" i="1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i="1" dirty="0" err="1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ex:Mary</a:t>
            </a:r>
            <a:r>
              <a:rPr lang="en-IE" sz="2000" i="1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i="1" dirty="0" err="1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i="1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:Human .</a:t>
            </a:r>
            <a:endParaRPr lang="en-IE" sz="2000" i="1" dirty="0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6757" name="Text Box 21"/>
          <p:cNvSpPr txBox="1">
            <a:spLocks noChangeArrowheads="1"/>
          </p:cNvSpPr>
          <p:nvPr/>
        </p:nvSpPr>
        <p:spPr bwMode="auto">
          <a:xfrm>
            <a:off x="4014787" y="2284413"/>
            <a:ext cx="1547813" cy="3603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2000" dirty="0" smtClean="0">
                <a:solidFill>
                  <a:srgbClr val="117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:Human</a:t>
            </a:r>
            <a:endParaRPr lang="en-US" sz="2000" dirty="0">
              <a:solidFill>
                <a:srgbClr val="117600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16759" name="Picture 23" descr="user%205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5906" y="2906713"/>
            <a:ext cx="1435573" cy="1512887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</p:pic>
      <p:sp>
        <p:nvSpPr>
          <p:cNvPr id="116760" name="Text Box 24"/>
          <p:cNvSpPr txBox="1">
            <a:spLocks noChangeArrowheads="1"/>
          </p:cNvSpPr>
          <p:nvPr/>
        </p:nvSpPr>
        <p:spPr bwMode="auto">
          <a:xfrm>
            <a:off x="3975419" y="4419600"/>
            <a:ext cx="1547813" cy="36036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2000" dirty="0" smtClean="0">
                <a:solidFill>
                  <a:srgbClr val="117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2000" dirty="0">
              <a:solidFill>
                <a:srgbClr val="117600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9" name="Picture 28"/>
          <p:cNvPicPr preferRelativeResize="0"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0438" y="1773238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29"/>
          <p:cNvSpPr txBox="1">
            <a:spLocks noChangeArrowheads="1"/>
          </p:cNvSpPr>
          <p:nvPr/>
        </p:nvSpPr>
        <p:spPr bwMode="auto">
          <a:xfrm>
            <a:off x="7239000" y="3571875"/>
            <a:ext cx="1547813" cy="3603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20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ex:Mary</a:t>
            </a:r>
            <a:endParaRPr lang="en-US" sz="200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 flipH="1">
            <a:off x="5501480" y="3384548"/>
            <a:ext cx="1808956" cy="2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6096000" y="3237257"/>
            <a:ext cx="97462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 flipH="1">
            <a:off x="5501480" y="2133599"/>
            <a:ext cx="1808957" cy="13901"/>
          </a:xfrm>
          <a:prstGeom prst="line">
            <a:avLst/>
          </a:prstGeom>
          <a:noFill/>
          <a:ln w="34925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6096000" y="1995099"/>
            <a:ext cx="97462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i="1" dirty="0" err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i="1" dirty="0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57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6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8" grpId="0" animBg="1"/>
      <p:bldP spid="116749" grpId="0" animBg="1"/>
      <p:bldP spid="24" grpId="0" animBg="1"/>
      <p:bldP spid="2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30" descr="j0300840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8788" y="838200"/>
            <a:ext cx="1366837" cy="13668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3490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owl:disjointWith</a:t>
            </a:r>
            <a:endParaRPr lang="en-US" sz="2800" dirty="0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3491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Title 1"/>
          <p:cNvSpPr>
            <a:spLocks/>
          </p:cNvSpPr>
          <p:nvPr/>
        </p:nvSpPr>
        <p:spPr bwMode="auto">
          <a:xfrm>
            <a:off x="107950" y="3529013"/>
            <a:ext cx="80645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endParaRPr lang="en-US" sz="2800" u="sng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8787" name="Content Placeholder 2"/>
          <p:cNvSpPr>
            <a:spLocks/>
          </p:cNvSpPr>
          <p:nvPr/>
        </p:nvSpPr>
        <p:spPr bwMode="auto">
          <a:xfrm>
            <a:off x="971550" y="5180013"/>
            <a:ext cx="7561263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ex:Vincent</a:t>
            </a: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ex:DonCorleone</a:t>
            </a: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, </a:t>
            </a:r>
            <a:r>
              <a:rPr lang="en-IE" sz="20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ex:LawAbiding</a:t>
            </a: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ex:DonCorleone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owl:disjointWith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ex:LawAbiding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i="1" dirty="0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FALSE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endParaRPr lang="en-IE" sz="2000" dirty="0" smtClean="0">
              <a:solidFill>
                <a:srgbClr val="FF0000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endParaRPr lang="en-IE" sz="2000" i="1" dirty="0">
              <a:solidFill>
                <a:srgbClr val="FF0000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3494" name="Picture 23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6962" y="908050"/>
            <a:ext cx="1366838" cy="13668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3495" name="Text Box 6"/>
          <p:cNvSpPr txBox="1">
            <a:spLocks noChangeArrowheads="1"/>
          </p:cNvSpPr>
          <p:nvPr/>
        </p:nvSpPr>
        <p:spPr bwMode="auto">
          <a:xfrm>
            <a:off x="2154238" y="2274888"/>
            <a:ext cx="1692275" cy="36036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600" dirty="0" err="1">
                <a:solidFill>
                  <a:srgbClr val="117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ex:DonCorleone</a:t>
            </a:r>
            <a:endParaRPr lang="en-US" sz="1600" dirty="0">
              <a:solidFill>
                <a:srgbClr val="117600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76819" name="Picture 2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49525" y="3429000"/>
            <a:ext cx="889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20" name="Text Box 32"/>
          <p:cNvSpPr txBox="1">
            <a:spLocks noChangeArrowheads="1"/>
          </p:cNvSpPr>
          <p:nvPr/>
        </p:nvSpPr>
        <p:spPr bwMode="auto">
          <a:xfrm>
            <a:off x="2297112" y="4506913"/>
            <a:ext cx="1366838" cy="2635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ex:Vincent</a:t>
            </a:r>
            <a:endParaRPr lang="en-US" sz="16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58757" name="AutoShape 37"/>
          <p:cNvCxnSpPr>
            <a:cxnSpLocks noChangeShapeType="1"/>
            <a:endCxn id="63495" idx="2"/>
          </p:cNvCxnSpPr>
          <p:nvPr/>
        </p:nvCxnSpPr>
        <p:spPr bwMode="auto">
          <a:xfrm rot="-5400000">
            <a:off x="2609850" y="3038475"/>
            <a:ext cx="774700" cy="6350"/>
          </a:xfrm>
          <a:prstGeom prst="bentConnector3">
            <a:avLst>
              <a:gd name="adj1" fmla="val 51231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lg"/>
          </a:ln>
        </p:spPr>
      </p:cxnSp>
      <p:sp>
        <p:nvSpPr>
          <p:cNvPr id="158760" name="Rectangle 40"/>
          <p:cNvSpPr>
            <a:spLocks noChangeArrowheads="1"/>
          </p:cNvSpPr>
          <p:nvPr/>
        </p:nvSpPr>
        <p:spPr bwMode="auto">
          <a:xfrm>
            <a:off x="2586038" y="2997200"/>
            <a:ext cx="97462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i="1" dirty="0" err="1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i="1" dirty="0">
              <a:solidFill>
                <a:srgbClr val="FF0000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3502" name="Text Box 6"/>
          <p:cNvSpPr txBox="1">
            <a:spLocks noChangeArrowheads="1"/>
          </p:cNvSpPr>
          <p:nvPr/>
        </p:nvSpPr>
        <p:spPr bwMode="auto">
          <a:xfrm>
            <a:off x="5394325" y="2205038"/>
            <a:ext cx="1692275" cy="36036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600">
                <a:solidFill>
                  <a:srgbClr val="117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ex:LawAbiding</a:t>
            </a:r>
            <a:endParaRPr lang="en-US" sz="1600">
              <a:solidFill>
                <a:srgbClr val="117600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58741" name="AutoShape 21"/>
          <p:cNvCxnSpPr>
            <a:cxnSpLocks noChangeShapeType="1"/>
            <a:endCxn id="63502" idx="2"/>
          </p:cNvCxnSpPr>
          <p:nvPr/>
        </p:nvCxnSpPr>
        <p:spPr bwMode="auto">
          <a:xfrm flipV="1">
            <a:off x="3438525" y="2584450"/>
            <a:ext cx="2801938" cy="1384300"/>
          </a:xfrm>
          <a:prstGeom prst="bentConnector2">
            <a:avLst/>
          </a:prstGeom>
          <a:noFill/>
          <a:ln w="38100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2" name="Rectangle 40"/>
          <p:cNvSpPr>
            <a:spLocks noChangeArrowheads="1"/>
          </p:cNvSpPr>
          <p:nvPr/>
        </p:nvSpPr>
        <p:spPr bwMode="auto">
          <a:xfrm>
            <a:off x="4602163" y="3802063"/>
            <a:ext cx="97462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i="1">
                <a:solidFill>
                  <a:srgbClr val="FF00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i="1">
              <a:solidFill>
                <a:srgbClr val="FF0000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01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2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owl:disjointWith</a:t>
            </a:r>
            <a:r>
              <a:rPr lang="en-IE" sz="2800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(ii)</a:t>
            </a:r>
            <a:endParaRPr lang="en-US" sz="2800" dirty="0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3491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Content Placeholder 2"/>
          <p:cNvSpPr>
            <a:spLocks/>
          </p:cNvSpPr>
          <p:nvPr/>
        </p:nvSpPr>
        <p:spPr bwMode="auto">
          <a:xfrm>
            <a:off x="359568" y="4869160"/>
            <a:ext cx="8172872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ex:Vincent</a:t>
            </a: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rgbClr val="0033CC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:Man </a:t>
            </a: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 </a:t>
            </a:r>
            <a:r>
              <a:rPr lang="en-IE" sz="20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ex:Mary</a:t>
            </a: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rgbClr val="A00078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:Woman </a:t>
            </a: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  <a:endParaRPr lang="en-IE" sz="20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solidFill>
                  <a:srgbClr val="0000FF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:Man </a:t>
            </a:r>
            <a:r>
              <a:rPr lang="en-IE" sz="2000" u="sng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owl:disjointWith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rgbClr val="A00078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:Woman 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i="1" dirty="0" err="1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ex:Mary</a:t>
            </a:r>
            <a:r>
              <a:rPr lang="en-IE" sz="2000" i="1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i="1" dirty="0" err="1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owl:differentFrom</a:t>
            </a:r>
            <a:r>
              <a:rPr lang="en-IE" sz="2000" i="1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i="1" dirty="0" err="1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ex:Vincent</a:t>
            </a:r>
            <a:r>
              <a:rPr lang="en-IE" sz="2000" i="1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i="1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pic>
        <p:nvPicPr>
          <p:cNvPr id="76819" name="Picture 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86521" y="3234464"/>
            <a:ext cx="889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20" name="Text Box 32"/>
          <p:cNvSpPr txBox="1">
            <a:spLocks noChangeArrowheads="1"/>
          </p:cNvSpPr>
          <p:nvPr/>
        </p:nvSpPr>
        <p:spPr bwMode="auto">
          <a:xfrm>
            <a:off x="1943646" y="4313964"/>
            <a:ext cx="1187450" cy="2619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4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ex:Vincent</a:t>
            </a:r>
            <a:endParaRPr lang="en-US" sz="140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0" name="Picture 16" descr="Male_symbol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47056" y="893316"/>
            <a:ext cx="1366837" cy="13668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" name="Picture 11" descr="female_symbo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9137" y="908125"/>
            <a:ext cx="1368425" cy="13684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5691187" y="2276550"/>
            <a:ext cx="1547813" cy="36036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2000">
                <a:solidFill>
                  <a:srgbClr val="A00078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:Woman</a:t>
            </a:r>
            <a:endParaRPr lang="en-US" sz="2000">
              <a:solidFill>
                <a:srgbClr val="A00078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1775618" y="2263329"/>
            <a:ext cx="1547813" cy="36036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2000">
                <a:solidFill>
                  <a:srgbClr val="0033CC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:Man</a:t>
            </a:r>
            <a:endParaRPr lang="en-US" sz="2000">
              <a:solidFill>
                <a:srgbClr val="0033CC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5" name="Picture 26"/>
          <p:cNvPicPr preferRelativeResize="0"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51997" y="3240088"/>
            <a:ext cx="889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5907534" y="4319588"/>
            <a:ext cx="1187450" cy="26193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4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ex:Mary</a:t>
            </a:r>
            <a:endParaRPr lang="en-US" sz="140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27" name="AutoShape 30"/>
          <p:cNvCxnSpPr>
            <a:cxnSpLocks noChangeShapeType="1"/>
          </p:cNvCxnSpPr>
          <p:nvPr/>
        </p:nvCxnSpPr>
        <p:spPr bwMode="auto">
          <a:xfrm rot="-5400000">
            <a:off x="6186140" y="2923382"/>
            <a:ext cx="627063" cy="6350"/>
          </a:xfrm>
          <a:prstGeom prst="bentConnector3">
            <a:avLst>
              <a:gd name="adj1" fmla="val 51644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lg"/>
          </a:ln>
        </p:spPr>
      </p:cxnSp>
      <p:sp>
        <p:nvSpPr>
          <p:cNvPr id="28" name="Rectangle 16"/>
          <p:cNvSpPr>
            <a:spLocks noChangeArrowheads="1"/>
          </p:cNvSpPr>
          <p:nvPr/>
        </p:nvSpPr>
        <p:spPr bwMode="auto">
          <a:xfrm>
            <a:off x="6088509" y="2879725"/>
            <a:ext cx="97462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31" name="AutoShape 30"/>
          <p:cNvCxnSpPr>
            <a:cxnSpLocks noChangeShapeType="1"/>
          </p:cNvCxnSpPr>
          <p:nvPr/>
        </p:nvCxnSpPr>
        <p:spPr bwMode="auto">
          <a:xfrm rot="-5400000">
            <a:off x="2202655" y="2923382"/>
            <a:ext cx="627063" cy="6350"/>
          </a:xfrm>
          <a:prstGeom prst="bentConnector3">
            <a:avLst>
              <a:gd name="adj1" fmla="val 51644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lg"/>
          </a:ln>
        </p:spPr>
      </p:cxnSp>
      <p:sp>
        <p:nvSpPr>
          <p:cNvPr id="32" name="Rectangle 16"/>
          <p:cNvSpPr>
            <a:spLocks noChangeArrowheads="1"/>
          </p:cNvSpPr>
          <p:nvPr/>
        </p:nvSpPr>
        <p:spPr bwMode="auto">
          <a:xfrm>
            <a:off x="2105024" y="2879725"/>
            <a:ext cx="97462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3" name="Line 11"/>
          <p:cNvSpPr>
            <a:spLocks noChangeShapeType="1"/>
          </p:cNvSpPr>
          <p:nvPr/>
        </p:nvSpPr>
        <p:spPr bwMode="auto">
          <a:xfrm flipH="1" flipV="1">
            <a:off x="2933698" y="3779838"/>
            <a:ext cx="3118298" cy="0"/>
          </a:xfrm>
          <a:prstGeom prst="line">
            <a:avLst/>
          </a:prstGeom>
          <a:noFill/>
          <a:ln w="34925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3733800" y="3649663"/>
            <a:ext cx="1832233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i="1" dirty="0" err="1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owl:differentFrom</a:t>
            </a:r>
            <a:endParaRPr lang="en-US" sz="1600" i="1" dirty="0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61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20" grpId="0" animBg="1"/>
      <p:bldP spid="26" grpId="0" animBg="1"/>
      <p:bldP spid="28" grpId="0" animBg="1"/>
      <p:bldP spid="32" grpId="0" animBg="1"/>
      <p:bldP spid="33" grpId="0" animBg="1"/>
      <p:bldP spid="3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CLASS DEFINITIONS IN OWL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4584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761" y="3211591"/>
            <a:ext cx="60007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424" y="3199738"/>
            <a:ext cx="587508" cy="41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pPr marL="0" indent="0">
              <a:buFont typeface="Arial" pitchFamily="34" charset="0"/>
              <a:buNone/>
            </a:pPr>
            <a:endParaRPr lang="en-IE" dirty="0"/>
          </a:p>
        </p:txBody>
      </p:sp>
      <p:sp>
        <p:nvSpPr>
          <p:cNvPr id="5" name="Freeform 4"/>
          <p:cNvSpPr/>
          <p:nvPr/>
        </p:nvSpPr>
        <p:spPr>
          <a:xfrm>
            <a:off x="379648" y="2895793"/>
            <a:ext cx="3201751" cy="1905000"/>
          </a:xfrm>
          <a:custGeom>
            <a:avLst/>
            <a:gdLst>
              <a:gd name="connsiteX0" fmla="*/ 0 w 1188444"/>
              <a:gd name="connsiteY0" fmla="*/ 115780 h 1556653"/>
              <a:gd name="connsiteX1" fmla="*/ 207818 w 1188444"/>
              <a:gd name="connsiteY1" fmla="*/ 88071 h 1556653"/>
              <a:gd name="connsiteX2" fmla="*/ 443346 w 1188444"/>
              <a:gd name="connsiteY2" fmla="*/ 74216 h 1556653"/>
              <a:gd name="connsiteX3" fmla="*/ 540327 w 1188444"/>
              <a:gd name="connsiteY3" fmla="*/ 60362 h 1556653"/>
              <a:gd name="connsiteX4" fmla="*/ 609600 w 1188444"/>
              <a:gd name="connsiteY4" fmla="*/ 46507 h 1556653"/>
              <a:gd name="connsiteX5" fmla="*/ 900546 w 1188444"/>
              <a:gd name="connsiteY5" fmla="*/ 32653 h 1556653"/>
              <a:gd name="connsiteX6" fmla="*/ 969818 w 1188444"/>
              <a:gd name="connsiteY6" fmla="*/ 18798 h 1556653"/>
              <a:gd name="connsiteX7" fmla="*/ 1163782 w 1188444"/>
              <a:gd name="connsiteY7" fmla="*/ 32653 h 1556653"/>
              <a:gd name="connsiteX8" fmla="*/ 1149927 w 1188444"/>
              <a:gd name="connsiteY8" fmla="*/ 1376544 h 1556653"/>
              <a:gd name="connsiteX9" fmla="*/ 1136073 w 1188444"/>
              <a:gd name="connsiteY9" fmla="*/ 1445816 h 1556653"/>
              <a:gd name="connsiteX10" fmla="*/ 1122218 w 1188444"/>
              <a:gd name="connsiteY10" fmla="*/ 1556653 h 1556653"/>
              <a:gd name="connsiteX11" fmla="*/ 1052946 w 1188444"/>
              <a:gd name="connsiteY11" fmla="*/ 1542798 h 1556653"/>
              <a:gd name="connsiteX12" fmla="*/ 969818 w 1188444"/>
              <a:gd name="connsiteY12" fmla="*/ 1528944 h 1556653"/>
              <a:gd name="connsiteX13" fmla="*/ 914400 w 1188444"/>
              <a:gd name="connsiteY13" fmla="*/ 1515089 h 1556653"/>
              <a:gd name="connsiteX14" fmla="*/ 138546 w 1188444"/>
              <a:gd name="connsiteY14" fmla="*/ 1487380 h 1556653"/>
              <a:gd name="connsiteX15" fmla="*/ 166255 w 1188444"/>
              <a:gd name="connsiteY15" fmla="*/ 739235 h 1556653"/>
              <a:gd name="connsiteX16" fmla="*/ 152400 w 1188444"/>
              <a:gd name="connsiteY16" fmla="*/ 365162 h 1556653"/>
              <a:gd name="connsiteX17" fmla="*/ 124691 w 1188444"/>
              <a:gd name="connsiteY17" fmla="*/ 240471 h 1556653"/>
              <a:gd name="connsiteX18" fmla="*/ 110837 w 1188444"/>
              <a:gd name="connsiteY18" fmla="*/ 129635 h 1556653"/>
              <a:gd name="connsiteX19" fmla="*/ 83127 w 1188444"/>
              <a:gd name="connsiteY19" fmla="*/ 88071 h 155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88444" h="1556653">
                <a:moveTo>
                  <a:pt x="0" y="115780"/>
                </a:moveTo>
                <a:cubicBezTo>
                  <a:pt x="43885" y="109511"/>
                  <a:pt x="167143" y="91325"/>
                  <a:pt x="207818" y="88071"/>
                </a:cubicBezTo>
                <a:cubicBezTo>
                  <a:pt x="286213" y="81799"/>
                  <a:pt x="364837" y="78834"/>
                  <a:pt x="443346" y="74216"/>
                </a:cubicBezTo>
                <a:cubicBezTo>
                  <a:pt x="475673" y="69598"/>
                  <a:pt x="508116" y="65730"/>
                  <a:pt x="540327" y="60362"/>
                </a:cubicBezTo>
                <a:cubicBezTo>
                  <a:pt x="563555" y="56491"/>
                  <a:pt x="586121" y="48313"/>
                  <a:pt x="609600" y="46507"/>
                </a:cubicBezTo>
                <a:cubicBezTo>
                  <a:pt x="706406" y="39060"/>
                  <a:pt x="803564" y="37271"/>
                  <a:pt x="900546" y="32653"/>
                </a:cubicBezTo>
                <a:cubicBezTo>
                  <a:pt x="923637" y="28035"/>
                  <a:pt x="946270" y="18798"/>
                  <a:pt x="969818" y="18798"/>
                </a:cubicBezTo>
                <a:cubicBezTo>
                  <a:pt x="1034637" y="18798"/>
                  <a:pt x="1155258" y="-31604"/>
                  <a:pt x="1163782" y="32653"/>
                </a:cubicBezTo>
                <a:cubicBezTo>
                  <a:pt x="1222693" y="476750"/>
                  <a:pt x="1158709" y="928643"/>
                  <a:pt x="1149927" y="1376544"/>
                </a:cubicBezTo>
                <a:cubicBezTo>
                  <a:pt x="1149465" y="1400087"/>
                  <a:pt x="1139654" y="1422542"/>
                  <a:pt x="1136073" y="1445816"/>
                </a:cubicBezTo>
                <a:cubicBezTo>
                  <a:pt x="1130411" y="1482616"/>
                  <a:pt x="1126836" y="1519707"/>
                  <a:pt x="1122218" y="1556653"/>
                </a:cubicBezTo>
                <a:lnTo>
                  <a:pt x="1052946" y="1542798"/>
                </a:lnTo>
                <a:cubicBezTo>
                  <a:pt x="1025308" y="1537773"/>
                  <a:pt x="997364" y="1534453"/>
                  <a:pt x="969818" y="1528944"/>
                </a:cubicBezTo>
                <a:cubicBezTo>
                  <a:pt x="951147" y="1525210"/>
                  <a:pt x="933381" y="1516607"/>
                  <a:pt x="914400" y="1515089"/>
                </a:cubicBezTo>
                <a:cubicBezTo>
                  <a:pt x="746841" y="1501684"/>
                  <a:pt x="246007" y="1490450"/>
                  <a:pt x="138546" y="1487380"/>
                </a:cubicBezTo>
                <a:cubicBezTo>
                  <a:pt x="148956" y="1268751"/>
                  <a:pt x="166255" y="940754"/>
                  <a:pt x="166255" y="739235"/>
                </a:cubicBezTo>
                <a:cubicBezTo>
                  <a:pt x="166255" y="614459"/>
                  <a:pt x="160183" y="489696"/>
                  <a:pt x="152400" y="365162"/>
                </a:cubicBezTo>
                <a:cubicBezTo>
                  <a:pt x="150934" y="341703"/>
                  <a:pt x="131221" y="266591"/>
                  <a:pt x="124691" y="240471"/>
                </a:cubicBezTo>
                <a:cubicBezTo>
                  <a:pt x="120073" y="203526"/>
                  <a:pt x="116958" y="166361"/>
                  <a:pt x="110837" y="129635"/>
                </a:cubicBezTo>
                <a:cubicBezTo>
                  <a:pt x="99809" y="63468"/>
                  <a:pt x="108933" y="62265"/>
                  <a:pt x="83127" y="8807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82" y="3276793"/>
            <a:ext cx="838200" cy="2214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00" y="3725941"/>
            <a:ext cx="2197989" cy="774954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5439580" y="2906011"/>
            <a:ext cx="3333084" cy="1894782"/>
          </a:xfrm>
          <a:custGeom>
            <a:avLst/>
            <a:gdLst>
              <a:gd name="connsiteX0" fmla="*/ 0 w 1188444"/>
              <a:gd name="connsiteY0" fmla="*/ 115780 h 1556653"/>
              <a:gd name="connsiteX1" fmla="*/ 207818 w 1188444"/>
              <a:gd name="connsiteY1" fmla="*/ 88071 h 1556653"/>
              <a:gd name="connsiteX2" fmla="*/ 443346 w 1188444"/>
              <a:gd name="connsiteY2" fmla="*/ 74216 h 1556653"/>
              <a:gd name="connsiteX3" fmla="*/ 540327 w 1188444"/>
              <a:gd name="connsiteY3" fmla="*/ 60362 h 1556653"/>
              <a:gd name="connsiteX4" fmla="*/ 609600 w 1188444"/>
              <a:gd name="connsiteY4" fmla="*/ 46507 h 1556653"/>
              <a:gd name="connsiteX5" fmla="*/ 900546 w 1188444"/>
              <a:gd name="connsiteY5" fmla="*/ 32653 h 1556653"/>
              <a:gd name="connsiteX6" fmla="*/ 969818 w 1188444"/>
              <a:gd name="connsiteY6" fmla="*/ 18798 h 1556653"/>
              <a:gd name="connsiteX7" fmla="*/ 1163782 w 1188444"/>
              <a:gd name="connsiteY7" fmla="*/ 32653 h 1556653"/>
              <a:gd name="connsiteX8" fmla="*/ 1149927 w 1188444"/>
              <a:gd name="connsiteY8" fmla="*/ 1376544 h 1556653"/>
              <a:gd name="connsiteX9" fmla="*/ 1136073 w 1188444"/>
              <a:gd name="connsiteY9" fmla="*/ 1445816 h 1556653"/>
              <a:gd name="connsiteX10" fmla="*/ 1122218 w 1188444"/>
              <a:gd name="connsiteY10" fmla="*/ 1556653 h 1556653"/>
              <a:gd name="connsiteX11" fmla="*/ 1052946 w 1188444"/>
              <a:gd name="connsiteY11" fmla="*/ 1542798 h 1556653"/>
              <a:gd name="connsiteX12" fmla="*/ 969818 w 1188444"/>
              <a:gd name="connsiteY12" fmla="*/ 1528944 h 1556653"/>
              <a:gd name="connsiteX13" fmla="*/ 914400 w 1188444"/>
              <a:gd name="connsiteY13" fmla="*/ 1515089 h 1556653"/>
              <a:gd name="connsiteX14" fmla="*/ 138546 w 1188444"/>
              <a:gd name="connsiteY14" fmla="*/ 1487380 h 1556653"/>
              <a:gd name="connsiteX15" fmla="*/ 166255 w 1188444"/>
              <a:gd name="connsiteY15" fmla="*/ 739235 h 1556653"/>
              <a:gd name="connsiteX16" fmla="*/ 152400 w 1188444"/>
              <a:gd name="connsiteY16" fmla="*/ 365162 h 1556653"/>
              <a:gd name="connsiteX17" fmla="*/ 124691 w 1188444"/>
              <a:gd name="connsiteY17" fmla="*/ 240471 h 1556653"/>
              <a:gd name="connsiteX18" fmla="*/ 110837 w 1188444"/>
              <a:gd name="connsiteY18" fmla="*/ 129635 h 1556653"/>
              <a:gd name="connsiteX19" fmla="*/ 83127 w 1188444"/>
              <a:gd name="connsiteY19" fmla="*/ 88071 h 155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88444" h="1556653">
                <a:moveTo>
                  <a:pt x="0" y="115780"/>
                </a:moveTo>
                <a:cubicBezTo>
                  <a:pt x="43885" y="109511"/>
                  <a:pt x="167143" y="91325"/>
                  <a:pt x="207818" y="88071"/>
                </a:cubicBezTo>
                <a:cubicBezTo>
                  <a:pt x="286213" y="81799"/>
                  <a:pt x="364837" y="78834"/>
                  <a:pt x="443346" y="74216"/>
                </a:cubicBezTo>
                <a:cubicBezTo>
                  <a:pt x="475673" y="69598"/>
                  <a:pt x="508116" y="65730"/>
                  <a:pt x="540327" y="60362"/>
                </a:cubicBezTo>
                <a:cubicBezTo>
                  <a:pt x="563555" y="56491"/>
                  <a:pt x="586121" y="48313"/>
                  <a:pt x="609600" y="46507"/>
                </a:cubicBezTo>
                <a:cubicBezTo>
                  <a:pt x="706406" y="39060"/>
                  <a:pt x="803564" y="37271"/>
                  <a:pt x="900546" y="32653"/>
                </a:cubicBezTo>
                <a:cubicBezTo>
                  <a:pt x="923637" y="28035"/>
                  <a:pt x="946270" y="18798"/>
                  <a:pt x="969818" y="18798"/>
                </a:cubicBezTo>
                <a:cubicBezTo>
                  <a:pt x="1034637" y="18798"/>
                  <a:pt x="1155258" y="-31604"/>
                  <a:pt x="1163782" y="32653"/>
                </a:cubicBezTo>
                <a:cubicBezTo>
                  <a:pt x="1222693" y="476750"/>
                  <a:pt x="1158709" y="928643"/>
                  <a:pt x="1149927" y="1376544"/>
                </a:cubicBezTo>
                <a:cubicBezTo>
                  <a:pt x="1149465" y="1400087"/>
                  <a:pt x="1139654" y="1422542"/>
                  <a:pt x="1136073" y="1445816"/>
                </a:cubicBezTo>
                <a:cubicBezTo>
                  <a:pt x="1130411" y="1482616"/>
                  <a:pt x="1126836" y="1519707"/>
                  <a:pt x="1122218" y="1556653"/>
                </a:cubicBezTo>
                <a:lnTo>
                  <a:pt x="1052946" y="1542798"/>
                </a:lnTo>
                <a:cubicBezTo>
                  <a:pt x="1025308" y="1537773"/>
                  <a:pt x="997364" y="1534453"/>
                  <a:pt x="969818" y="1528944"/>
                </a:cubicBezTo>
                <a:cubicBezTo>
                  <a:pt x="951147" y="1525210"/>
                  <a:pt x="933381" y="1516607"/>
                  <a:pt x="914400" y="1515089"/>
                </a:cubicBezTo>
                <a:cubicBezTo>
                  <a:pt x="746841" y="1501684"/>
                  <a:pt x="246007" y="1490450"/>
                  <a:pt x="138546" y="1487380"/>
                </a:cubicBezTo>
                <a:cubicBezTo>
                  <a:pt x="148956" y="1268751"/>
                  <a:pt x="166255" y="940754"/>
                  <a:pt x="166255" y="739235"/>
                </a:cubicBezTo>
                <a:cubicBezTo>
                  <a:pt x="166255" y="614459"/>
                  <a:pt x="160183" y="489696"/>
                  <a:pt x="152400" y="365162"/>
                </a:cubicBezTo>
                <a:cubicBezTo>
                  <a:pt x="150934" y="341703"/>
                  <a:pt x="131221" y="266591"/>
                  <a:pt x="124691" y="240471"/>
                </a:cubicBezTo>
                <a:cubicBezTo>
                  <a:pt x="120073" y="203526"/>
                  <a:pt x="116958" y="166361"/>
                  <a:pt x="110837" y="129635"/>
                </a:cubicBezTo>
                <a:cubicBezTo>
                  <a:pt x="99809" y="63468"/>
                  <a:pt x="108933" y="62265"/>
                  <a:pt x="83127" y="8807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330654"/>
            <a:ext cx="819150" cy="2214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97" y="2613767"/>
            <a:ext cx="2787015" cy="2362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256" y="2642533"/>
            <a:ext cx="2655570" cy="2362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96" y="1372453"/>
            <a:ext cx="2862072" cy="304038"/>
          </a:xfrm>
          <a:prstGeom prst="rect">
            <a:avLst/>
          </a:prstGeom>
        </p:spPr>
      </p:pic>
      <p:sp>
        <p:nvSpPr>
          <p:cNvPr id="49" name="Title 4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(1) Data, </a:t>
            </a:r>
            <a:r>
              <a:rPr lang="en-IE" b="1" dirty="0" smtClean="0"/>
              <a:t>(</a:t>
            </a:r>
            <a:r>
              <a:rPr lang="en-IE" b="1" dirty="0"/>
              <a:t>2</a:t>
            </a:r>
            <a:r>
              <a:rPr lang="en-IE" b="1" dirty="0" smtClean="0"/>
              <a:t>) Rules/Ontologies, </a:t>
            </a:r>
            <a:r>
              <a:rPr lang="en-IE" dirty="0" smtClean="0"/>
              <a:t>(3) Query</a:t>
            </a:r>
            <a:endParaRPr lang="en-IE" b="1" dirty="0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96" y="6096000"/>
            <a:ext cx="8675370" cy="66979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892" y="3885390"/>
            <a:ext cx="2696909" cy="22802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96" y="4892802"/>
            <a:ext cx="6825996" cy="6697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96" y="2228088"/>
            <a:ext cx="802386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7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Things start to get a little more “tricky”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800" dirty="0" smtClean="0"/>
              <a:t>Property axioms say something about properties</a:t>
            </a:r>
          </a:p>
          <a:p>
            <a:r>
              <a:rPr lang="en-IE" sz="2800" dirty="0" smtClean="0"/>
              <a:t>Class axioms say something about classes</a:t>
            </a:r>
          </a:p>
          <a:p>
            <a:r>
              <a:rPr lang="en-IE" sz="2800" dirty="0" smtClean="0"/>
              <a:t>Class </a:t>
            </a:r>
            <a:r>
              <a:rPr lang="en-IE" sz="2800" u="sng" dirty="0" smtClean="0"/>
              <a:t>definitions</a:t>
            </a:r>
            <a:r>
              <a:rPr lang="en-IE" sz="2800" dirty="0" smtClean="0"/>
              <a:t> define new classes</a:t>
            </a:r>
          </a:p>
          <a:p>
            <a:pPr lvl="2"/>
            <a:r>
              <a:rPr lang="en-IE" sz="2000" dirty="0" smtClean="0"/>
              <a:t>e.g., the class of humans with at least one human child</a:t>
            </a:r>
          </a:p>
          <a:p>
            <a:pPr lvl="1"/>
            <a:r>
              <a:rPr lang="en-IE" sz="2400" dirty="0" smtClean="0"/>
              <a:t>often these classes are not named, but a class axiom is used to relate them to a named class</a:t>
            </a:r>
          </a:p>
          <a:p>
            <a:pPr lvl="2"/>
            <a:r>
              <a:rPr lang="en-IE" sz="2000" dirty="0" smtClean="0"/>
              <a:t>e.g., the class of human parent is </a:t>
            </a:r>
            <a:r>
              <a:rPr lang="en-IE" sz="2000" u="sng" dirty="0" smtClean="0"/>
              <a:t>equivalent</a:t>
            </a:r>
            <a:r>
              <a:rPr lang="en-IE" sz="2000" dirty="0" smtClean="0"/>
              <a:t> to the class of humans with at least one human child</a:t>
            </a:r>
          </a:p>
          <a:p>
            <a:pPr lvl="2"/>
            <a:r>
              <a:rPr lang="en-IE" sz="2000" dirty="0" smtClean="0"/>
              <a:t>e.g., the class of human mother is a </a:t>
            </a:r>
            <a:r>
              <a:rPr lang="en-IE" sz="2000" u="sng" dirty="0" smtClean="0"/>
              <a:t>sub-class</a:t>
            </a:r>
            <a:r>
              <a:rPr lang="en-IE" sz="2000" dirty="0" smtClean="0"/>
              <a:t> of the class of humans with at least one human child</a:t>
            </a:r>
          </a:p>
          <a:p>
            <a:r>
              <a:rPr lang="en-IE" sz="2800" dirty="0" smtClean="0"/>
              <a:t>Will become more clear </a:t>
            </a:r>
            <a:r>
              <a:rPr lang="en-IE" sz="2800" dirty="0" smtClean="0">
                <a:sym typeface="Wingdings" panose="05000000000000000000" pitchFamily="2" charset="2"/>
              </a:rPr>
              <a:t>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24710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Some basic Description Logics symbols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>
              <a:solidFill>
                <a:srgbClr val="00B0F0"/>
              </a:solidFill>
            </a:endParaRPr>
          </a:p>
          <a:p>
            <a:r>
              <a:rPr lang="en-US" sz="2800" dirty="0" smtClean="0">
                <a:solidFill>
                  <a:srgbClr val="00B0F0"/>
                </a:solidFill>
              </a:rPr>
              <a:t>Description Logics (DL)</a:t>
            </a:r>
            <a:r>
              <a:rPr lang="en-US" sz="2800" dirty="0" smtClean="0"/>
              <a:t> a theory underlying OWL</a:t>
            </a:r>
          </a:p>
          <a:p>
            <a:r>
              <a:rPr lang="en-US" sz="2800" dirty="0" smtClean="0"/>
              <a:t>‘</a:t>
            </a:r>
            <a:r>
              <a:rPr lang="en-US" sz="2800" dirty="0" smtClean="0">
                <a:solidFill>
                  <a:srgbClr val="00B0F0"/>
                </a:solidFill>
              </a:rPr>
              <a:t>≡</a:t>
            </a:r>
            <a:r>
              <a:rPr lang="en-US" sz="2800" dirty="0" smtClean="0"/>
              <a:t>’ for </a:t>
            </a:r>
            <a:r>
              <a:rPr lang="en-US" sz="2800" dirty="0" smtClean="0">
                <a:solidFill>
                  <a:srgbClr val="00B0F0"/>
                </a:solidFill>
              </a:rPr>
              <a:t>equivalent</a:t>
            </a:r>
            <a:r>
              <a:rPr lang="en-US" sz="2800" dirty="0" smtClean="0"/>
              <a:t> class or property</a:t>
            </a:r>
          </a:p>
          <a:p>
            <a:pPr marL="457200" lvl="1" indent="0">
              <a:buNone/>
            </a:pPr>
            <a:r>
              <a:rPr lang="en-US" sz="24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≡ :Human</a:t>
            </a:r>
          </a:p>
          <a:p>
            <a:pPr marL="457200" lvl="1" indent="0">
              <a:buNone/>
            </a:pPr>
            <a:r>
              <a:rPr lang="en-US" sz="24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24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US" sz="24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sz="24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 </a:t>
            </a:r>
            <a:r>
              <a:rPr lang="en-US" sz="24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24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endParaRPr lang="en-US" sz="2400" dirty="0" smtClean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r>
              <a:rPr lang="en-US" sz="2800" dirty="0" smtClean="0"/>
              <a:t>‘</a:t>
            </a:r>
            <a:r>
              <a:rPr lang="en-US" sz="2800" dirty="0" smtClean="0">
                <a:solidFill>
                  <a:srgbClr val="00B0F0"/>
                </a:solidFill>
              </a:rPr>
              <a:t>⊑</a:t>
            </a:r>
            <a:r>
              <a:rPr lang="en-US" sz="2800" dirty="0" smtClean="0"/>
              <a:t>’ for </a:t>
            </a:r>
            <a:r>
              <a:rPr lang="en-US" sz="2800" dirty="0" smtClean="0">
                <a:solidFill>
                  <a:srgbClr val="00B0F0"/>
                </a:solidFill>
              </a:rPr>
              <a:t>sub</a:t>
            </a:r>
            <a:r>
              <a:rPr lang="en-US" sz="2800" dirty="0" smtClean="0"/>
              <a:t>-class or sub-property</a:t>
            </a:r>
          </a:p>
          <a:p>
            <a:pPr marL="457200" lvl="1" indent="0">
              <a:buNone/>
            </a:pPr>
            <a:r>
              <a:rPr lang="en-US" sz="24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:Woman ⊑ :Person</a:t>
            </a:r>
          </a:p>
          <a:p>
            <a:pPr marL="457200" lvl="1" indent="0">
              <a:buNone/>
            </a:pPr>
            <a:r>
              <a:rPr lang="en-US" sz="24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24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hasSon</a:t>
            </a:r>
            <a:r>
              <a:rPr lang="en-US" sz="24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⊑ :</a:t>
            </a:r>
            <a:r>
              <a:rPr lang="en-US" sz="24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endParaRPr lang="en-US" dirty="0" smtClean="0"/>
          </a:p>
          <a:p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209870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Some built in classes and properties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 smtClean="0">
              <a:solidFill>
                <a:srgbClr val="0000FF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r>
              <a:rPr lang="en-IE" dirty="0" err="1" smtClean="0">
                <a:solidFill>
                  <a:srgbClr val="00B0F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owl:Thing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: the class of “everything”</a:t>
            </a:r>
          </a:p>
          <a:p>
            <a:pPr lvl="1"/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Relation to </a:t>
            </a:r>
            <a:r>
              <a:rPr lang="en-IE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rdfs:Resource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 is complicated … let’s not get into that now 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  <a:sym typeface="Wingdings" panose="05000000000000000000" pitchFamily="2" charset="2"/>
              </a:rPr>
              <a:t></a:t>
            </a:r>
            <a:endParaRPr lang="en-IE" dirty="0" smtClean="0"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Symbol: ‘</a:t>
            </a:r>
            <a:r>
              <a:rPr lang="en-IE" dirty="0" smtClean="0">
                <a:solidFill>
                  <a:srgbClr val="00B0F0"/>
                </a:solidFill>
              </a:rPr>
              <a:t>⊤</a:t>
            </a:r>
            <a:r>
              <a:rPr lang="en-IE" dirty="0" smtClean="0"/>
              <a:t>’</a:t>
            </a:r>
            <a:endParaRPr lang="en-IE" dirty="0" smtClean="0"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r>
              <a:rPr lang="en-IE" dirty="0" err="1" smtClean="0">
                <a:solidFill>
                  <a:srgbClr val="00B0F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owl:Nothing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: the empty class</a:t>
            </a:r>
          </a:p>
          <a:p>
            <a:pPr lvl="1"/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Symbol: ‘</a:t>
            </a:r>
            <a:r>
              <a:rPr lang="en-IE" dirty="0" smtClean="0">
                <a:solidFill>
                  <a:srgbClr val="00B0F0"/>
                </a:solidFill>
              </a:rPr>
              <a:t>⊥</a:t>
            </a:r>
            <a:r>
              <a:rPr lang="en-IE" dirty="0" smtClean="0"/>
              <a:t>’</a:t>
            </a:r>
            <a:endParaRPr lang="en-IE" dirty="0"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36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6" descr="Male_symbol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908050"/>
            <a:ext cx="1366837" cy="13668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5298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owl:unionOf</a:t>
            </a:r>
            <a:r>
              <a:rPr lang="en-IE" sz="2800" u="sng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US" sz="2800" u="sng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⊔</a:t>
            </a:r>
            <a:r>
              <a:rPr lang="en-IE" sz="2800" u="sng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US" sz="2800" u="sng" dirty="0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529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11" descr="female_symbo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0200" y="909638"/>
            <a:ext cx="1368425" cy="13684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5301" name="Text Box 12"/>
          <p:cNvSpPr txBox="1">
            <a:spLocks noChangeArrowheads="1"/>
          </p:cNvSpPr>
          <p:nvPr/>
        </p:nvSpPr>
        <p:spPr bwMode="auto">
          <a:xfrm>
            <a:off x="4032250" y="2278063"/>
            <a:ext cx="1547813" cy="36036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2000" dirty="0">
                <a:solidFill>
                  <a:srgbClr val="A00078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:Woman</a:t>
            </a:r>
            <a:endParaRPr lang="en-US" sz="2000" dirty="0">
              <a:solidFill>
                <a:srgbClr val="A00078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5302" name="Picture 13" descr="user%205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1550" y="909638"/>
            <a:ext cx="1366838" cy="1366837"/>
          </a:xfrm>
          <a:prstGeom prst="rect">
            <a:avLst/>
          </a:prstGeom>
          <a:noFill/>
          <a:ln w="381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55303" name="Text Box 14"/>
          <p:cNvSpPr txBox="1">
            <a:spLocks noChangeArrowheads="1"/>
          </p:cNvSpPr>
          <p:nvPr/>
        </p:nvSpPr>
        <p:spPr bwMode="auto">
          <a:xfrm>
            <a:off x="900113" y="2278063"/>
            <a:ext cx="1547812" cy="36036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2000" i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2000" i="1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5304" name="Text Box 15"/>
          <p:cNvSpPr txBox="1">
            <a:spLocks noChangeArrowheads="1"/>
          </p:cNvSpPr>
          <p:nvPr/>
        </p:nvSpPr>
        <p:spPr bwMode="auto">
          <a:xfrm>
            <a:off x="7092950" y="2278063"/>
            <a:ext cx="1547813" cy="36036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2000">
                <a:solidFill>
                  <a:srgbClr val="0033CC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:Man</a:t>
            </a:r>
            <a:endParaRPr lang="en-US" sz="2000">
              <a:solidFill>
                <a:srgbClr val="0033CC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5305" name="Text Box 17"/>
          <p:cNvSpPr txBox="1">
            <a:spLocks noChangeArrowheads="1"/>
          </p:cNvSpPr>
          <p:nvPr/>
        </p:nvSpPr>
        <p:spPr bwMode="auto">
          <a:xfrm>
            <a:off x="5651500" y="982663"/>
            <a:ext cx="122555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⊔</a:t>
            </a:r>
          </a:p>
        </p:txBody>
      </p:sp>
      <p:sp>
        <p:nvSpPr>
          <p:cNvPr id="118787" name="Content Placeholder 2"/>
          <p:cNvSpPr>
            <a:spLocks/>
          </p:cNvSpPr>
          <p:nvPr/>
        </p:nvSpPr>
        <p:spPr bwMode="auto">
          <a:xfrm>
            <a:off x="107950" y="5089525"/>
            <a:ext cx="900112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ex:Vincent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solidFill>
                  <a:srgbClr val="0033CC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:Man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i="1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r>
              <a:rPr lang="en-IE" sz="2000" i="1" dirty="0">
                <a:solidFill>
                  <a:srgbClr val="006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[ </a:t>
            </a:r>
            <a:r>
              <a:rPr lang="en-IE" sz="2000" u="sng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owl:unionOf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 </a:t>
            </a:r>
            <a:r>
              <a:rPr lang="en-IE" sz="2000" dirty="0" smtClean="0">
                <a:solidFill>
                  <a:srgbClr val="A00078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>
                <a:solidFill>
                  <a:srgbClr val="A00078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Woman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solidFill>
                  <a:srgbClr val="0033CC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smtClean="0">
                <a:solidFill>
                  <a:srgbClr val="0033CC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Man </a:t>
            </a: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 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sz="2000" i="1" dirty="0" err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ex:Vincent</a:t>
            </a:r>
            <a:r>
              <a:rPr lang="en-IE" sz="2000" i="1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i="1" dirty="0" err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i="1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.</a:t>
            </a:r>
          </a:p>
        </p:txBody>
      </p:sp>
      <p:pic>
        <p:nvPicPr>
          <p:cNvPr id="143398" name="Picture 3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80063" y="285273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9" name="Text Box 39"/>
          <p:cNvSpPr txBox="1">
            <a:spLocks noChangeArrowheads="1"/>
          </p:cNvSpPr>
          <p:nvPr/>
        </p:nvSpPr>
        <p:spPr bwMode="auto">
          <a:xfrm>
            <a:off x="5543550" y="4651375"/>
            <a:ext cx="1547813" cy="3603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20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ex:Vincent</a:t>
            </a:r>
            <a:endParaRPr lang="en-US" sz="200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3400" name="AutoShape 40"/>
          <p:cNvCxnSpPr>
            <a:cxnSpLocks noChangeShapeType="1"/>
            <a:endCxn id="55304" idx="2"/>
          </p:cNvCxnSpPr>
          <p:nvPr/>
        </p:nvCxnSpPr>
        <p:spPr bwMode="auto">
          <a:xfrm flipV="1">
            <a:off x="7062788" y="2657475"/>
            <a:ext cx="804862" cy="1095375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lg"/>
          </a:ln>
        </p:spPr>
      </p:cxnSp>
      <p:sp>
        <p:nvSpPr>
          <p:cNvPr id="143401" name="Rectangle 41"/>
          <p:cNvSpPr>
            <a:spLocks noChangeArrowheads="1"/>
          </p:cNvSpPr>
          <p:nvPr/>
        </p:nvSpPr>
        <p:spPr bwMode="auto">
          <a:xfrm>
            <a:off x="7486650" y="3573463"/>
            <a:ext cx="97462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3402" name="AutoShape 42"/>
          <p:cNvCxnSpPr>
            <a:cxnSpLocks noChangeShapeType="1"/>
            <a:endCxn id="55303" idx="2"/>
          </p:cNvCxnSpPr>
          <p:nvPr/>
        </p:nvCxnSpPr>
        <p:spPr bwMode="auto">
          <a:xfrm rot="10800000">
            <a:off x="1674813" y="2657475"/>
            <a:ext cx="3905250" cy="1095375"/>
          </a:xfrm>
          <a:prstGeom prst="bentConnector2">
            <a:avLst/>
          </a:prstGeom>
          <a:noFill/>
          <a:ln w="3810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143403" name="Rectangle 43"/>
          <p:cNvSpPr>
            <a:spLocks noChangeArrowheads="1"/>
          </p:cNvSpPr>
          <p:nvPr/>
        </p:nvSpPr>
        <p:spPr bwMode="auto">
          <a:xfrm>
            <a:off x="3348038" y="3586163"/>
            <a:ext cx="97462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i="1" dirty="0" err="1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i="1" dirty="0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5313" name="Text Box 44"/>
          <p:cNvSpPr txBox="1">
            <a:spLocks noChangeArrowheads="1"/>
          </p:cNvSpPr>
          <p:nvPr/>
        </p:nvSpPr>
        <p:spPr bwMode="auto">
          <a:xfrm>
            <a:off x="2771775" y="91598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 </a:t>
            </a:r>
          </a:p>
        </p:txBody>
      </p:sp>
    </p:spTree>
    <p:extLst>
      <p:ext uri="{BB962C8B-B14F-4D97-AF65-F5344CB8AC3E}">
        <p14:creationId xmlns:p14="http://schemas.microsoft.com/office/powerpoint/2010/main" val="306292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9" grpId="0" animBg="1"/>
      <p:bldP spid="143401" grpId="0" animBg="1"/>
      <p:bldP spid="14340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909638"/>
            <a:ext cx="1366838" cy="13668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7346" name="Picture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950" y="836613"/>
            <a:ext cx="1447800" cy="1438275"/>
          </a:xfrm>
          <a:prstGeom prst="rect">
            <a:avLst/>
          </a:prstGeom>
          <a:noFill/>
          <a:ln w="381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7053263" y="2276475"/>
            <a:ext cx="1547812" cy="3603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2000" i="1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:Parent</a:t>
            </a:r>
            <a:endParaRPr lang="en-US" sz="2000" i="1" dirty="0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5651500" y="981075"/>
            <a:ext cx="122555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⊓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863600" y="2276475"/>
            <a:ext cx="1547813" cy="3603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2000">
                <a:solidFill>
                  <a:srgbClr val="A00078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:Mother</a:t>
            </a:r>
            <a:endParaRPr lang="en-US" sz="2000">
              <a:solidFill>
                <a:srgbClr val="A00078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7350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owl:intersectionOf</a:t>
            </a:r>
            <a:r>
              <a:rPr lang="en-IE" sz="2800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US" sz="2800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⊓</a:t>
            </a:r>
            <a:r>
              <a:rPr lang="en-IE" sz="2800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 [</a:t>
            </a:r>
            <a:r>
              <a:rPr lang="en-IE" sz="2800" dirty="0" err="1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</a:t>
            </a:r>
            <a:r>
              <a:rPr lang="en-IE" sz="2800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  <a:endParaRPr lang="en-US" sz="2800" dirty="0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7351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Picture 9" descr="female_symbol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0200" y="911225"/>
            <a:ext cx="1368425" cy="1368425"/>
          </a:xfrm>
          <a:prstGeom prst="rect">
            <a:avLst/>
          </a:prstGeom>
          <a:noFill/>
          <a:ln w="381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57353" name="Text Box 10"/>
          <p:cNvSpPr txBox="1">
            <a:spLocks noChangeArrowheads="1"/>
          </p:cNvSpPr>
          <p:nvPr/>
        </p:nvSpPr>
        <p:spPr bwMode="auto">
          <a:xfrm>
            <a:off x="4032250" y="2279650"/>
            <a:ext cx="1547813" cy="3603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2000" i="1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:Female</a:t>
            </a:r>
            <a:endParaRPr lang="en-US" sz="2000" i="1" dirty="0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7354" name="Title 1"/>
          <p:cNvSpPr>
            <a:spLocks/>
          </p:cNvSpPr>
          <p:nvPr/>
        </p:nvSpPr>
        <p:spPr bwMode="auto">
          <a:xfrm>
            <a:off x="107950" y="3240088"/>
            <a:ext cx="80645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endParaRPr lang="en-US" sz="2800" u="sng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47470" name="Picture 14" descr="ce51f4db3db2de1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84438" y="27590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71" name="Text Box 15"/>
          <p:cNvSpPr txBox="1">
            <a:spLocks noChangeArrowheads="1"/>
          </p:cNvSpPr>
          <p:nvPr/>
        </p:nvSpPr>
        <p:spPr bwMode="auto">
          <a:xfrm>
            <a:off x="2411413" y="4559300"/>
            <a:ext cx="1547812" cy="3603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20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ex:Carmela</a:t>
            </a:r>
            <a:endParaRPr lang="en-US" sz="200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7474" name="AutoShape 18"/>
          <p:cNvCxnSpPr>
            <a:cxnSpLocks noChangeShapeType="1"/>
          </p:cNvCxnSpPr>
          <p:nvPr/>
        </p:nvCxnSpPr>
        <p:spPr bwMode="auto">
          <a:xfrm flipV="1">
            <a:off x="3967163" y="2708275"/>
            <a:ext cx="892175" cy="950913"/>
          </a:xfrm>
          <a:prstGeom prst="bentConnector2">
            <a:avLst/>
          </a:prstGeom>
          <a:noFill/>
          <a:ln w="3810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147475" name="Rectangle 19"/>
          <p:cNvSpPr>
            <a:spLocks noChangeArrowheads="1"/>
          </p:cNvSpPr>
          <p:nvPr/>
        </p:nvSpPr>
        <p:spPr bwMode="auto">
          <a:xfrm>
            <a:off x="4427538" y="3141663"/>
            <a:ext cx="97462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i="1" dirty="0" err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i="1" dirty="0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7476" name="AutoShape 20"/>
          <p:cNvCxnSpPr>
            <a:cxnSpLocks noChangeShapeType="1"/>
            <a:endCxn id="57349" idx="2"/>
          </p:cNvCxnSpPr>
          <p:nvPr/>
        </p:nvCxnSpPr>
        <p:spPr bwMode="auto">
          <a:xfrm rot="10800000">
            <a:off x="1638300" y="2655888"/>
            <a:ext cx="846138" cy="1003300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lg"/>
          </a:ln>
        </p:spPr>
      </p:cxnSp>
      <p:sp>
        <p:nvSpPr>
          <p:cNvPr id="147477" name="Rectangle 21"/>
          <p:cNvSpPr>
            <a:spLocks noChangeArrowheads="1"/>
          </p:cNvSpPr>
          <p:nvPr/>
        </p:nvSpPr>
        <p:spPr bwMode="auto">
          <a:xfrm>
            <a:off x="1200150" y="3154363"/>
            <a:ext cx="97462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8787" name="Content Placeholder 2"/>
          <p:cNvSpPr>
            <a:spLocks/>
          </p:cNvSpPr>
          <p:nvPr/>
        </p:nvSpPr>
        <p:spPr bwMode="auto">
          <a:xfrm>
            <a:off x="107950" y="5160963"/>
            <a:ext cx="900112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ex:Carmela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solidFill>
                  <a:srgbClr val="A00078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:Mother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solidFill>
                  <a:srgbClr val="A00078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:Mother</a:t>
            </a:r>
            <a:r>
              <a:rPr lang="en-IE" dirty="0">
                <a:solidFill>
                  <a:srgbClr val="006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rdfs:subClassOf</a:t>
            </a:r>
            <a:r>
              <a:rPr lang="en-IE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[ </a:t>
            </a:r>
            <a:r>
              <a:rPr lang="en-IE" u="sng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owl:intersectionOf</a:t>
            </a:r>
            <a:r>
              <a:rPr lang="en-IE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 </a:t>
            </a:r>
            <a:r>
              <a:rPr lang="en-IE" i="1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i="1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Female :</a:t>
            </a:r>
            <a:r>
              <a:rPr lang="en-IE" i="1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 </a:t>
            </a:r>
            <a:r>
              <a:rPr lang="en-IE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 </a:t>
            </a:r>
            <a:r>
              <a:rPr lang="en-IE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i="1" dirty="0" err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ex:Carmela</a:t>
            </a:r>
            <a:r>
              <a:rPr lang="en-IE" sz="2000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i="1" dirty="0" err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i="1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i="1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:Female, </a:t>
            </a:r>
            <a:r>
              <a:rPr lang="en-IE" sz="2000" i="1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:Parent .</a:t>
            </a:r>
          </a:p>
        </p:txBody>
      </p:sp>
      <p:cxnSp>
        <p:nvCxnSpPr>
          <p:cNvPr id="147479" name="AutoShape 23"/>
          <p:cNvCxnSpPr>
            <a:cxnSpLocks noChangeShapeType="1"/>
            <a:endCxn id="57347" idx="2"/>
          </p:cNvCxnSpPr>
          <p:nvPr/>
        </p:nvCxnSpPr>
        <p:spPr bwMode="auto">
          <a:xfrm flipV="1">
            <a:off x="3967163" y="2655888"/>
            <a:ext cx="3860800" cy="1003300"/>
          </a:xfrm>
          <a:prstGeom prst="bentConnector2">
            <a:avLst/>
          </a:prstGeom>
          <a:noFill/>
          <a:ln w="3810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147480" name="Rectangle 24"/>
          <p:cNvSpPr>
            <a:spLocks noChangeArrowheads="1"/>
          </p:cNvSpPr>
          <p:nvPr/>
        </p:nvSpPr>
        <p:spPr bwMode="auto">
          <a:xfrm>
            <a:off x="7380288" y="3154363"/>
            <a:ext cx="97462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i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i="1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7365" name="Text Box 37"/>
          <p:cNvSpPr txBox="1">
            <a:spLocks noChangeArrowheads="1"/>
          </p:cNvSpPr>
          <p:nvPr/>
        </p:nvSpPr>
        <p:spPr bwMode="auto">
          <a:xfrm>
            <a:off x="2771775" y="91598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⊑</a:t>
            </a:r>
          </a:p>
        </p:txBody>
      </p:sp>
    </p:spTree>
    <p:extLst>
      <p:ext uri="{BB962C8B-B14F-4D97-AF65-F5344CB8AC3E}">
        <p14:creationId xmlns:p14="http://schemas.microsoft.com/office/powerpoint/2010/main" val="253696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71" grpId="0" animBg="1"/>
      <p:bldP spid="147475" grpId="0" animBg="1"/>
      <p:bldP spid="147477" grpId="0" animBg="1"/>
      <p:bldP spid="14748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836613"/>
            <a:ext cx="1447800" cy="14382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9394" name="Text Box 20"/>
          <p:cNvSpPr txBox="1">
            <a:spLocks noChangeArrowheads="1"/>
          </p:cNvSpPr>
          <p:nvPr/>
        </p:nvSpPr>
        <p:spPr bwMode="auto">
          <a:xfrm>
            <a:off x="7053263" y="2276475"/>
            <a:ext cx="1547812" cy="3603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2000" dirty="0" smtClean="0">
                <a:solidFill>
                  <a:srgbClr val="006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:Parent</a:t>
            </a:r>
            <a:endParaRPr lang="en-US" sz="2000" dirty="0">
              <a:solidFill>
                <a:srgbClr val="006600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9395" name="Picture 2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909638"/>
            <a:ext cx="1366838" cy="1366837"/>
          </a:xfrm>
          <a:prstGeom prst="rect">
            <a:avLst/>
          </a:prstGeom>
          <a:noFill/>
          <a:ln w="381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59396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owl:intersectionOf</a:t>
            </a:r>
            <a:r>
              <a:rPr lang="en-IE" sz="2800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US" sz="2800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⊓</a:t>
            </a:r>
            <a:r>
              <a:rPr lang="en-IE" sz="2800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 [</a:t>
            </a:r>
            <a:r>
              <a:rPr lang="en-IE" sz="2800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ii]</a:t>
            </a:r>
            <a:endParaRPr lang="en-US" sz="2800" dirty="0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6" descr="female_symbo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0200" y="911225"/>
            <a:ext cx="1368425" cy="13684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4032250" y="2279650"/>
            <a:ext cx="1547813" cy="3603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2000" dirty="0" smtClean="0">
                <a:solidFill>
                  <a:srgbClr val="A00078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:Female</a:t>
            </a:r>
            <a:endParaRPr lang="en-US" sz="2000" dirty="0">
              <a:solidFill>
                <a:srgbClr val="A00078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9400" name="Title 1"/>
          <p:cNvSpPr>
            <a:spLocks/>
          </p:cNvSpPr>
          <p:nvPr/>
        </p:nvSpPr>
        <p:spPr bwMode="auto">
          <a:xfrm>
            <a:off x="107950" y="3240088"/>
            <a:ext cx="80645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endParaRPr lang="en-US" sz="2800" u="sng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45429" name="Picture 21" descr="ce51f4db3db2de1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81650" y="29241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30" name="Text Box 22"/>
          <p:cNvSpPr txBox="1">
            <a:spLocks noChangeArrowheads="1"/>
          </p:cNvSpPr>
          <p:nvPr/>
        </p:nvSpPr>
        <p:spPr bwMode="auto">
          <a:xfrm>
            <a:off x="5508625" y="4724400"/>
            <a:ext cx="1547813" cy="3603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20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ex:Carmela</a:t>
            </a:r>
            <a:endParaRPr lang="en-US" sz="200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5431" name="AutoShape 23"/>
          <p:cNvCxnSpPr>
            <a:cxnSpLocks noChangeShapeType="1"/>
          </p:cNvCxnSpPr>
          <p:nvPr/>
        </p:nvCxnSpPr>
        <p:spPr bwMode="auto">
          <a:xfrm flipV="1">
            <a:off x="7064375" y="2657475"/>
            <a:ext cx="803275" cy="1166813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lg"/>
          </a:ln>
        </p:spPr>
      </p:cxnSp>
      <p:sp>
        <p:nvSpPr>
          <p:cNvPr id="145432" name="Rectangle 24"/>
          <p:cNvSpPr>
            <a:spLocks noChangeArrowheads="1"/>
          </p:cNvSpPr>
          <p:nvPr/>
        </p:nvSpPr>
        <p:spPr bwMode="auto">
          <a:xfrm>
            <a:off x="7451725" y="3213100"/>
            <a:ext cx="97462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5435" name="AutoShape 27"/>
          <p:cNvCxnSpPr>
            <a:cxnSpLocks noChangeShapeType="1"/>
            <a:endCxn id="59410" idx="2"/>
          </p:cNvCxnSpPr>
          <p:nvPr/>
        </p:nvCxnSpPr>
        <p:spPr bwMode="auto">
          <a:xfrm rot="10800000">
            <a:off x="1638300" y="2655888"/>
            <a:ext cx="3943350" cy="1168400"/>
          </a:xfrm>
          <a:prstGeom prst="bentConnector2">
            <a:avLst/>
          </a:prstGeom>
          <a:noFill/>
          <a:ln w="3810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145436" name="Rectangle 28"/>
          <p:cNvSpPr>
            <a:spLocks noChangeArrowheads="1"/>
          </p:cNvSpPr>
          <p:nvPr/>
        </p:nvSpPr>
        <p:spPr bwMode="auto">
          <a:xfrm>
            <a:off x="1187450" y="3225800"/>
            <a:ext cx="97462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i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i="1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5437" name="AutoShape 29"/>
          <p:cNvCxnSpPr>
            <a:cxnSpLocks noChangeShapeType="1"/>
          </p:cNvCxnSpPr>
          <p:nvPr/>
        </p:nvCxnSpPr>
        <p:spPr bwMode="auto">
          <a:xfrm rot="10800000">
            <a:off x="4806950" y="2659063"/>
            <a:ext cx="774700" cy="1165225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lg"/>
          </a:ln>
        </p:spPr>
      </p:cxnSp>
      <p:sp>
        <p:nvSpPr>
          <p:cNvPr id="145434" name="Rectangle 26"/>
          <p:cNvSpPr>
            <a:spLocks noChangeArrowheads="1"/>
          </p:cNvSpPr>
          <p:nvPr/>
        </p:nvSpPr>
        <p:spPr bwMode="auto">
          <a:xfrm>
            <a:off x="4356100" y="3213100"/>
            <a:ext cx="97462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8787" name="Content Placeholder 2"/>
          <p:cNvSpPr>
            <a:spLocks/>
          </p:cNvSpPr>
          <p:nvPr/>
        </p:nvSpPr>
        <p:spPr bwMode="auto">
          <a:xfrm>
            <a:off x="107950" y="5160963"/>
            <a:ext cx="900112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ex:Carmela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rgbClr val="A00078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:Female 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 </a:t>
            </a:r>
            <a:r>
              <a:rPr lang="en-IE" sz="2000" dirty="0">
                <a:solidFill>
                  <a:srgbClr val="006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:Parent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i="1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:Mother</a:t>
            </a:r>
            <a:r>
              <a:rPr lang="en-IE" dirty="0">
                <a:solidFill>
                  <a:srgbClr val="006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[ </a:t>
            </a:r>
            <a:r>
              <a:rPr lang="en-IE" u="sng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owl:intersectionOf</a:t>
            </a:r>
            <a:r>
              <a:rPr lang="en-IE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 </a:t>
            </a:r>
            <a:r>
              <a:rPr lang="en-IE" dirty="0" smtClean="0">
                <a:solidFill>
                  <a:srgbClr val="A00078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:Female</a:t>
            </a:r>
            <a:r>
              <a:rPr lang="en-IE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>
                <a:solidFill>
                  <a:srgbClr val="006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smtClean="0">
                <a:solidFill>
                  <a:srgbClr val="006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 </a:t>
            </a:r>
            <a:r>
              <a:rPr lang="en-IE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 </a:t>
            </a:r>
            <a:r>
              <a:rPr lang="en-IE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i="1" dirty="0" err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ex:Carmela</a:t>
            </a:r>
            <a:r>
              <a:rPr lang="en-IE" sz="2000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i="1" dirty="0" err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i="1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:Mother .</a:t>
            </a:r>
          </a:p>
        </p:txBody>
      </p:sp>
      <p:sp>
        <p:nvSpPr>
          <p:cNvPr id="59410" name="Text Box 16"/>
          <p:cNvSpPr txBox="1">
            <a:spLocks noChangeArrowheads="1"/>
          </p:cNvSpPr>
          <p:nvPr/>
        </p:nvSpPr>
        <p:spPr bwMode="auto">
          <a:xfrm>
            <a:off x="863600" y="2276475"/>
            <a:ext cx="1547813" cy="3603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2000" i="1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:Mother</a:t>
            </a:r>
            <a:endParaRPr lang="en-US" sz="2000" i="1" dirty="0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9411" name="Text Box 34"/>
          <p:cNvSpPr txBox="1">
            <a:spLocks noChangeArrowheads="1"/>
          </p:cNvSpPr>
          <p:nvPr/>
        </p:nvSpPr>
        <p:spPr bwMode="auto">
          <a:xfrm>
            <a:off x="2771775" y="981075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 </a:t>
            </a:r>
          </a:p>
        </p:txBody>
      </p:sp>
      <p:sp>
        <p:nvSpPr>
          <p:cNvPr id="59412" name="Text Box 35"/>
          <p:cNvSpPr txBox="1">
            <a:spLocks noChangeArrowheads="1"/>
          </p:cNvSpPr>
          <p:nvPr/>
        </p:nvSpPr>
        <p:spPr bwMode="auto">
          <a:xfrm>
            <a:off x="5651500" y="981075"/>
            <a:ext cx="122555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⊓</a:t>
            </a:r>
          </a:p>
        </p:txBody>
      </p:sp>
    </p:spTree>
    <p:extLst>
      <p:ext uri="{BB962C8B-B14F-4D97-AF65-F5344CB8AC3E}">
        <p14:creationId xmlns:p14="http://schemas.microsoft.com/office/powerpoint/2010/main" val="112916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30" grpId="0" animBg="1"/>
      <p:bldP spid="145432" grpId="0" animBg="1"/>
      <p:bldP spid="14543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8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3713" y="2925763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5502275" y="4724400"/>
            <a:ext cx="1547813" cy="3603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20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ex:Mary</a:t>
            </a:r>
            <a:endParaRPr lang="en-US" sz="200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076" name="Picture 4" descr="https://www.bjupress.com/images/articles/fullsize/cs-solutions/reading-writing-arrythm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812325"/>
            <a:ext cx="1462563" cy="146256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wqed.org/birdblog/wp-content/uploads/2010/01/Warning_Poison_rsz300_red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05692"/>
            <a:ext cx="1369196" cy="1369196"/>
          </a:xfrm>
          <a:prstGeom prst="rect">
            <a:avLst/>
          </a:prstGeom>
          <a:noFill/>
          <a:ln w="38100">
            <a:solidFill>
              <a:schemeClr val="tx2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4" name="Text Box 20"/>
          <p:cNvSpPr txBox="1">
            <a:spLocks noChangeArrowheads="1"/>
          </p:cNvSpPr>
          <p:nvPr/>
        </p:nvSpPr>
        <p:spPr bwMode="auto">
          <a:xfrm>
            <a:off x="7043358" y="2295525"/>
            <a:ext cx="1547812" cy="3603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2000" dirty="0" smtClean="0">
                <a:solidFill>
                  <a:srgbClr val="006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:Alive</a:t>
            </a:r>
            <a:endParaRPr lang="en-US" sz="2000" dirty="0">
              <a:solidFill>
                <a:srgbClr val="006600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9396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owl:complementOf</a:t>
            </a:r>
            <a:r>
              <a:rPr lang="en-IE" sz="2800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IE" sz="2800" dirty="0">
                <a:solidFill>
                  <a:schemeClr val="tx2"/>
                </a:solidFill>
              </a:rPr>
              <a:t>¬</a:t>
            </a:r>
            <a:r>
              <a:rPr lang="en-IE" sz="2800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 </a:t>
            </a:r>
            <a:r>
              <a:rPr lang="en-IE" sz="2800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</a:t>
            </a:r>
            <a:r>
              <a:rPr lang="en-IE" sz="2800" dirty="0" err="1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</a:t>
            </a:r>
            <a:r>
              <a:rPr lang="en-IE" sz="2800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  <a:endParaRPr lang="en-US" sz="2800" dirty="0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0" name="Title 1"/>
          <p:cNvSpPr>
            <a:spLocks/>
          </p:cNvSpPr>
          <p:nvPr/>
        </p:nvSpPr>
        <p:spPr bwMode="auto">
          <a:xfrm>
            <a:off x="107950" y="3240088"/>
            <a:ext cx="80645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endParaRPr lang="en-US" sz="2800" u="sng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5431" name="AutoShape 23"/>
          <p:cNvCxnSpPr>
            <a:cxnSpLocks noChangeShapeType="1"/>
          </p:cNvCxnSpPr>
          <p:nvPr/>
        </p:nvCxnSpPr>
        <p:spPr bwMode="auto">
          <a:xfrm flipV="1">
            <a:off x="7064375" y="2657475"/>
            <a:ext cx="803275" cy="1166813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lg"/>
          </a:ln>
        </p:spPr>
      </p:cxnSp>
      <p:sp>
        <p:nvSpPr>
          <p:cNvPr id="145432" name="Rectangle 24"/>
          <p:cNvSpPr>
            <a:spLocks noChangeArrowheads="1"/>
          </p:cNvSpPr>
          <p:nvPr/>
        </p:nvSpPr>
        <p:spPr bwMode="auto">
          <a:xfrm>
            <a:off x="7451725" y="3213100"/>
            <a:ext cx="97462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5435" name="AutoShape 27"/>
          <p:cNvCxnSpPr>
            <a:cxnSpLocks noChangeShapeType="1"/>
            <a:endCxn id="59410" idx="2"/>
          </p:cNvCxnSpPr>
          <p:nvPr/>
        </p:nvCxnSpPr>
        <p:spPr bwMode="auto">
          <a:xfrm rot="10800000">
            <a:off x="1638300" y="2655888"/>
            <a:ext cx="3943350" cy="1168400"/>
          </a:xfrm>
          <a:prstGeom prst="bentConnector2">
            <a:avLst/>
          </a:prstGeom>
          <a:noFill/>
          <a:ln w="3810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145436" name="Rectangle 28"/>
          <p:cNvSpPr>
            <a:spLocks noChangeArrowheads="1"/>
          </p:cNvSpPr>
          <p:nvPr/>
        </p:nvSpPr>
        <p:spPr bwMode="auto">
          <a:xfrm>
            <a:off x="1187450" y="3225800"/>
            <a:ext cx="1090042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dirty="0" smtClean="0">
                <a:solidFill>
                  <a:schemeClr val="tx2"/>
                </a:solidFill>
              </a:rPr>
              <a:t>¬</a:t>
            </a:r>
            <a:r>
              <a:rPr lang="en-IE" i="1" dirty="0" err="1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i="1" dirty="0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8787" name="Content Placeholder 2"/>
          <p:cNvSpPr>
            <a:spLocks/>
          </p:cNvSpPr>
          <p:nvPr/>
        </p:nvSpPr>
        <p:spPr bwMode="auto">
          <a:xfrm>
            <a:off x="107950" y="5160963"/>
            <a:ext cx="900112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ex:Mary</a:t>
            </a: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rgbClr val="006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:Alive</a:t>
            </a: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i="1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:Dead</a:t>
            </a:r>
            <a:r>
              <a:rPr lang="en-IE" sz="2000" dirty="0" smtClean="0">
                <a:solidFill>
                  <a:srgbClr val="006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[ </a:t>
            </a:r>
            <a:r>
              <a:rPr lang="en-IE" sz="2000" u="sng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owl:complementOf</a:t>
            </a: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rgbClr val="0D5C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:Alive</a:t>
            </a: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i="1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[] </a:t>
            </a:r>
            <a:r>
              <a:rPr lang="en-IE" sz="2000" i="1" dirty="0" err="1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owl:sourceIndividual</a:t>
            </a:r>
            <a:r>
              <a:rPr lang="en-IE" sz="2000" i="1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i="1" dirty="0" err="1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ex:Mary</a:t>
            </a:r>
            <a:r>
              <a:rPr lang="en-IE" sz="2000" i="1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; </a:t>
            </a:r>
            <a:r>
              <a:rPr lang="en-IE" sz="2000" i="1" dirty="0" err="1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owl:targetProperty</a:t>
            </a:r>
            <a:r>
              <a:rPr lang="en-IE" sz="2000" i="1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i="1" dirty="0" err="1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i="1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; </a:t>
            </a:r>
            <a:r>
              <a:rPr lang="en-IE" sz="2000" i="1" dirty="0" err="1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owl:targetIndividual</a:t>
            </a:r>
            <a:r>
              <a:rPr lang="en-IE" sz="2000" i="1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:Dead .</a:t>
            </a:r>
            <a:endParaRPr lang="en-IE" sz="2000" i="1" dirty="0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9410" name="Text Box 16"/>
          <p:cNvSpPr txBox="1">
            <a:spLocks noChangeArrowheads="1"/>
          </p:cNvSpPr>
          <p:nvPr/>
        </p:nvSpPr>
        <p:spPr bwMode="auto">
          <a:xfrm>
            <a:off x="863600" y="2276475"/>
            <a:ext cx="1547813" cy="3603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2000" i="1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:Dead</a:t>
            </a:r>
            <a:endParaRPr lang="en-US" sz="2000" i="1" dirty="0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9411" name="Text Box 34"/>
          <p:cNvSpPr txBox="1">
            <a:spLocks noChangeArrowheads="1"/>
          </p:cNvSpPr>
          <p:nvPr/>
        </p:nvSpPr>
        <p:spPr bwMode="auto">
          <a:xfrm>
            <a:off x="4140200" y="1042193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 </a:t>
            </a:r>
          </a:p>
        </p:txBody>
      </p:sp>
      <p:sp>
        <p:nvSpPr>
          <p:cNvPr id="59412" name="Text Box 35"/>
          <p:cNvSpPr txBox="1">
            <a:spLocks noChangeArrowheads="1"/>
          </p:cNvSpPr>
          <p:nvPr/>
        </p:nvSpPr>
        <p:spPr bwMode="auto">
          <a:xfrm>
            <a:off x="5651500" y="981075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sz="8800" dirty="0"/>
              <a:t>¬</a:t>
            </a:r>
            <a:endParaRPr lang="en-US" sz="88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97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543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24spoilers.com/wp-content/uploads/2014/06/Spoiler-Ale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92569"/>
            <a:ext cx="6858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24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www.bjupress.com/images/articles/fullsize/cs-solutions/reading-writing-arrythm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812325"/>
            <a:ext cx="1462563" cy="1462563"/>
          </a:xfrm>
          <a:prstGeom prst="rect">
            <a:avLst/>
          </a:prstGeom>
          <a:noFill/>
          <a:ln w="38100">
            <a:solidFill>
              <a:schemeClr val="tx2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wqed.org/birdblog/wp-content/uploads/2010/01/Warning_Poison_rsz300_red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05692"/>
            <a:ext cx="1369196" cy="1369196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4" name="Text Box 20"/>
          <p:cNvSpPr txBox="1">
            <a:spLocks noChangeArrowheads="1"/>
          </p:cNvSpPr>
          <p:nvPr/>
        </p:nvSpPr>
        <p:spPr bwMode="auto">
          <a:xfrm>
            <a:off x="7043358" y="2295525"/>
            <a:ext cx="1547812" cy="3603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2000" i="1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:Alive</a:t>
            </a:r>
            <a:endParaRPr lang="en-US" sz="2000" i="1" dirty="0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9396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owl:complementOf</a:t>
            </a:r>
            <a:r>
              <a:rPr lang="en-IE" sz="2800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IE" sz="2800" dirty="0">
                <a:solidFill>
                  <a:schemeClr val="tx2"/>
                </a:solidFill>
              </a:rPr>
              <a:t>¬</a:t>
            </a:r>
            <a:r>
              <a:rPr lang="en-IE" sz="2800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 </a:t>
            </a:r>
            <a:r>
              <a:rPr lang="en-IE" sz="2800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</a:t>
            </a:r>
            <a:r>
              <a:rPr lang="en-IE" sz="2800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ii]</a:t>
            </a:r>
            <a:endParaRPr lang="en-US" sz="2800" dirty="0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0" name="Title 1"/>
          <p:cNvSpPr>
            <a:spLocks/>
          </p:cNvSpPr>
          <p:nvPr/>
        </p:nvSpPr>
        <p:spPr bwMode="auto">
          <a:xfrm>
            <a:off x="107950" y="3240088"/>
            <a:ext cx="80645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endParaRPr lang="en-US" sz="2800" u="sng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5435" name="AutoShape 27"/>
          <p:cNvCxnSpPr>
            <a:cxnSpLocks noChangeShapeType="1"/>
            <a:stCxn id="18" idx="1"/>
            <a:endCxn id="59410" idx="2"/>
          </p:cNvCxnSpPr>
          <p:nvPr/>
        </p:nvCxnSpPr>
        <p:spPr bwMode="auto">
          <a:xfrm rot="10800000">
            <a:off x="1637507" y="2636838"/>
            <a:ext cx="761206" cy="1187450"/>
          </a:xfrm>
          <a:prstGeom prst="bentConnector2">
            <a:avLst/>
          </a:prstGeom>
          <a:noFill/>
          <a:ln w="38100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145436" name="Rectangle 28"/>
          <p:cNvSpPr>
            <a:spLocks noChangeArrowheads="1"/>
          </p:cNvSpPr>
          <p:nvPr/>
        </p:nvSpPr>
        <p:spPr bwMode="auto">
          <a:xfrm>
            <a:off x="1187450" y="3225800"/>
            <a:ext cx="97462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8787" name="Content Placeholder 2"/>
          <p:cNvSpPr>
            <a:spLocks/>
          </p:cNvSpPr>
          <p:nvPr/>
        </p:nvSpPr>
        <p:spPr bwMode="auto">
          <a:xfrm>
            <a:off x="107950" y="5160963"/>
            <a:ext cx="900112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ex:Vito</a:t>
            </a: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rgbClr val="006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:Dead </a:t>
            </a: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  <a:endParaRPr lang="en-IE" sz="20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solidFill>
                  <a:srgbClr val="0D5C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:Dead</a:t>
            </a:r>
            <a:r>
              <a:rPr lang="en-IE" sz="2000" dirty="0" smtClean="0">
                <a:solidFill>
                  <a:srgbClr val="006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[ </a:t>
            </a:r>
            <a:r>
              <a:rPr lang="en-IE" sz="2000" u="sng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owl:complementOf</a:t>
            </a: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i="1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:Alive</a:t>
            </a: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i="1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[] </a:t>
            </a:r>
            <a:r>
              <a:rPr lang="en-IE" sz="2000" i="1" dirty="0" err="1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owl:sourceIndividual</a:t>
            </a:r>
            <a:r>
              <a:rPr lang="en-IE" sz="2000" i="1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i="1" dirty="0" err="1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ex:Vito</a:t>
            </a:r>
            <a:r>
              <a:rPr lang="en-IE" sz="2000" i="1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; </a:t>
            </a:r>
            <a:r>
              <a:rPr lang="en-IE" sz="2000" i="1" dirty="0" err="1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owl:targetProperty</a:t>
            </a:r>
            <a:r>
              <a:rPr lang="en-IE" sz="2000" i="1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i="1" dirty="0" err="1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i="1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; </a:t>
            </a:r>
            <a:r>
              <a:rPr lang="en-IE" sz="2000" i="1" dirty="0" err="1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owl:targetIndividual</a:t>
            </a:r>
            <a:r>
              <a:rPr lang="en-IE" sz="2000" i="1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:Alive .</a:t>
            </a:r>
            <a:endParaRPr lang="en-IE" sz="2000" i="1" dirty="0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9410" name="Text Box 16"/>
          <p:cNvSpPr txBox="1">
            <a:spLocks noChangeArrowheads="1"/>
          </p:cNvSpPr>
          <p:nvPr/>
        </p:nvSpPr>
        <p:spPr bwMode="auto">
          <a:xfrm>
            <a:off x="863600" y="2276475"/>
            <a:ext cx="1547813" cy="3603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2000" dirty="0" smtClean="0">
                <a:solidFill>
                  <a:srgbClr val="0D5C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:Dead</a:t>
            </a:r>
            <a:endParaRPr lang="en-US" sz="2000" dirty="0">
              <a:solidFill>
                <a:srgbClr val="0D5C00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9411" name="Text Box 34"/>
          <p:cNvSpPr txBox="1">
            <a:spLocks noChangeArrowheads="1"/>
          </p:cNvSpPr>
          <p:nvPr/>
        </p:nvSpPr>
        <p:spPr bwMode="auto">
          <a:xfrm>
            <a:off x="4140200" y="1042193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 </a:t>
            </a:r>
          </a:p>
        </p:txBody>
      </p:sp>
      <p:sp>
        <p:nvSpPr>
          <p:cNvPr id="59412" name="Text Box 35"/>
          <p:cNvSpPr txBox="1">
            <a:spLocks noChangeArrowheads="1"/>
          </p:cNvSpPr>
          <p:nvPr/>
        </p:nvSpPr>
        <p:spPr bwMode="auto">
          <a:xfrm>
            <a:off x="5651500" y="981075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sz="8800" dirty="0"/>
              <a:t>¬</a:t>
            </a:r>
            <a:endParaRPr lang="en-US" sz="88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8" name="Picture 26" descr="154px-Karleone-inside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98713" y="2924969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2362200" y="4725194"/>
            <a:ext cx="1547813" cy="36036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20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ex:Vito</a:t>
            </a:r>
            <a:endParaRPr lang="en-US" sz="200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21" name="AutoShape 27"/>
          <p:cNvCxnSpPr>
            <a:cxnSpLocks noChangeShapeType="1"/>
            <a:stCxn id="18" idx="3"/>
            <a:endCxn id="59394" idx="2"/>
          </p:cNvCxnSpPr>
          <p:nvPr/>
        </p:nvCxnSpPr>
        <p:spPr bwMode="auto">
          <a:xfrm flipV="1">
            <a:off x="3881438" y="2655888"/>
            <a:ext cx="3935826" cy="1168400"/>
          </a:xfrm>
          <a:prstGeom prst="bentConnector2">
            <a:avLst/>
          </a:prstGeom>
          <a:noFill/>
          <a:ln w="3810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145432" name="Rectangle 24"/>
          <p:cNvSpPr>
            <a:spLocks noChangeArrowheads="1"/>
          </p:cNvSpPr>
          <p:nvPr/>
        </p:nvSpPr>
        <p:spPr bwMode="auto">
          <a:xfrm>
            <a:off x="7451725" y="3213100"/>
            <a:ext cx="1142942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dirty="0">
                <a:solidFill>
                  <a:schemeClr val="tx2"/>
                </a:solidFill>
              </a:rPr>
              <a:t>¬ </a:t>
            </a:r>
            <a:r>
              <a:rPr lang="en-IE" i="1" dirty="0" err="1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i="1" dirty="0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16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543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5"/>
          <p:cNvSpPr txBox="1">
            <a:spLocks noChangeArrowheads="1"/>
          </p:cNvSpPr>
          <p:nvPr/>
        </p:nvSpPr>
        <p:spPr bwMode="auto">
          <a:xfrm>
            <a:off x="6227763" y="1492250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 </a:t>
            </a:r>
          </a:p>
        </p:txBody>
      </p:sp>
      <p:sp>
        <p:nvSpPr>
          <p:cNvPr id="61442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owl:one</a:t>
            </a:r>
            <a:r>
              <a:rPr lang="en-IE" sz="2800" u="sng" dirty="0" err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</a:t>
            </a:r>
            <a:r>
              <a:rPr lang="en-IE" sz="2800" u="sng" dirty="0" err="1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</a:t>
            </a:r>
            <a:r>
              <a:rPr lang="en-IE" sz="2800" u="sng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({})</a:t>
            </a:r>
            <a:endParaRPr lang="en-US" sz="2800" dirty="0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144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Text Box 11"/>
          <p:cNvSpPr txBox="1">
            <a:spLocks noChangeArrowheads="1"/>
          </p:cNvSpPr>
          <p:nvPr/>
        </p:nvSpPr>
        <p:spPr bwMode="auto">
          <a:xfrm>
            <a:off x="2771775" y="112553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sz="8800" b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{</a:t>
            </a:r>
            <a:endParaRPr lang="en-US" sz="880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1445" name="Title 1"/>
          <p:cNvSpPr>
            <a:spLocks/>
          </p:cNvSpPr>
          <p:nvPr/>
        </p:nvSpPr>
        <p:spPr bwMode="auto">
          <a:xfrm>
            <a:off x="107950" y="3529013"/>
            <a:ext cx="80645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endParaRPr lang="en-US" sz="2800" b="1" u="sng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8787" name="Content Placeholder 2"/>
          <p:cNvSpPr>
            <a:spLocks/>
          </p:cNvSpPr>
          <p:nvPr/>
        </p:nvSpPr>
        <p:spPr bwMode="auto">
          <a:xfrm>
            <a:off x="971550" y="4225925"/>
            <a:ext cx="7561263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i="1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i="1" dirty="0" err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DonCorleone</a:t>
            </a:r>
            <a:r>
              <a:rPr lang="en-IE" sz="2000" i="1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	[ </a:t>
            </a:r>
            <a:r>
              <a:rPr lang="en-IE" sz="2000" u="sng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owl:oneOf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IE" sz="20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ex:Vito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ex:Michael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ex:Vincent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 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i="1" dirty="0" err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ex:Vito</a:t>
            </a:r>
            <a:r>
              <a:rPr lang="en-IE" sz="2000" i="1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i="1" dirty="0" err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i="1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i="1" dirty="0" err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DonCorleone</a:t>
            </a:r>
            <a:r>
              <a:rPr lang="en-IE" sz="2000" i="1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i="1" dirty="0" err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ex:Michael</a:t>
            </a:r>
            <a:r>
              <a:rPr lang="en-IE" sz="2000" i="1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i="1" dirty="0" err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i="1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i="1" dirty="0" err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DonCorleone</a:t>
            </a:r>
            <a:r>
              <a:rPr lang="en-IE" sz="2000" i="1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i="1" dirty="0" err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ex:Vincent</a:t>
            </a:r>
            <a:r>
              <a:rPr lang="en-IE" sz="2000" i="1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i="1" dirty="0" err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i="1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i="1" dirty="0" err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DonCorleone</a:t>
            </a:r>
            <a:r>
              <a:rPr lang="en-IE" sz="2000" i="1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</p:txBody>
      </p:sp>
      <p:cxnSp>
        <p:nvCxnSpPr>
          <p:cNvPr id="158741" name="AutoShape 21"/>
          <p:cNvCxnSpPr>
            <a:cxnSpLocks noChangeShapeType="1"/>
            <a:stCxn id="61465" idx="2"/>
            <a:endCxn id="61449" idx="2"/>
          </p:cNvCxnSpPr>
          <p:nvPr/>
        </p:nvCxnSpPr>
        <p:spPr bwMode="auto">
          <a:xfrm rot="5400000">
            <a:off x="2686843" y="1329532"/>
            <a:ext cx="169863" cy="3060700"/>
          </a:xfrm>
          <a:prstGeom prst="bentConnector3">
            <a:avLst>
              <a:gd name="adj1" fmla="val 222431"/>
            </a:avLst>
          </a:prstGeom>
          <a:noFill/>
          <a:ln w="3810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pic>
        <p:nvPicPr>
          <p:cNvPr id="61448" name="Picture 23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775" y="1198563"/>
            <a:ext cx="1366838" cy="13668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1449" name="Text Box 6"/>
          <p:cNvSpPr txBox="1">
            <a:spLocks noChangeArrowheads="1"/>
          </p:cNvSpPr>
          <p:nvPr/>
        </p:nvSpPr>
        <p:spPr bwMode="auto">
          <a:xfrm>
            <a:off x="395288" y="2565400"/>
            <a:ext cx="1692275" cy="3603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i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:DonCorleone</a:t>
            </a:r>
            <a:endParaRPr lang="en-US" i="1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1450" name="Text Box 24"/>
          <p:cNvSpPr txBox="1">
            <a:spLocks noChangeArrowheads="1"/>
          </p:cNvSpPr>
          <p:nvPr/>
        </p:nvSpPr>
        <p:spPr bwMode="auto">
          <a:xfrm>
            <a:off x="8027988" y="112553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sz="8800" b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}</a:t>
            </a:r>
            <a:endParaRPr lang="en-US" sz="880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1464" name="Picture 27" descr="154px-Karleone-insid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9375" y="1414463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5" name="Text Box 30"/>
          <p:cNvSpPr txBox="1">
            <a:spLocks noChangeArrowheads="1"/>
          </p:cNvSpPr>
          <p:nvPr/>
        </p:nvSpPr>
        <p:spPr bwMode="auto">
          <a:xfrm>
            <a:off x="3708400" y="2493963"/>
            <a:ext cx="1187450" cy="26193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4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ex:Vito</a:t>
            </a:r>
            <a:endParaRPr lang="en-US" sz="140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1452" name="Picture 2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73700" y="1414463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3" name="Text Box 31"/>
          <p:cNvSpPr txBox="1">
            <a:spLocks noChangeArrowheads="1"/>
          </p:cNvSpPr>
          <p:nvPr/>
        </p:nvSpPr>
        <p:spPr bwMode="auto">
          <a:xfrm>
            <a:off x="5222875" y="2492375"/>
            <a:ext cx="1293813" cy="2889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4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ex:Michael</a:t>
            </a:r>
            <a:endParaRPr lang="en-US" sz="140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1462" name="Picture 2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56438" y="1414463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3" name="Text Box 32"/>
          <p:cNvSpPr txBox="1">
            <a:spLocks noChangeArrowheads="1"/>
          </p:cNvSpPr>
          <p:nvPr/>
        </p:nvSpPr>
        <p:spPr bwMode="auto">
          <a:xfrm>
            <a:off x="6913563" y="2493963"/>
            <a:ext cx="1187450" cy="26193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4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ex:Vincent</a:t>
            </a:r>
            <a:endParaRPr lang="en-US" sz="14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1455" name="Text Box 36"/>
          <p:cNvSpPr txBox="1">
            <a:spLocks noChangeArrowheads="1"/>
          </p:cNvSpPr>
          <p:nvPr/>
        </p:nvSpPr>
        <p:spPr bwMode="auto">
          <a:xfrm>
            <a:off x="4643438" y="1492250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 </a:t>
            </a:r>
          </a:p>
        </p:txBody>
      </p:sp>
      <p:cxnSp>
        <p:nvCxnSpPr>
          <p:cNvPr id="158757" name="AutoShape 37"/>
          <p:cNvCxnSpPr>
            <a:cxnSpLocks noChangeShapeType="1"/>
            <a:stCxn id="61453" idx="2"/>
            <a:endCxn id="61449" idx="2"/>
          </p:cNvCxnSpPr>
          <p:nvPr/>
        </p:nvCxnSpPr>
        <p:spPr bwMode="auto">
          <a:xfrm rot="5400000">
            <a:off x="3483768" y="558007"/>
            <a:ext cx="144463" cy="4629150"/>
          </a:xfrm>
          <a:prstGeom prst="bentConnector3">
            <a:avLst>
              <a:gd name="adj1" fmla="val 243958"/>
            </a:avLst>
          </a:prstGeom>
          <a:noFill/>
          <a:ln w="3810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cxnSp>
        <p:nvCxnSpPr>
          <p:cNvPr id="158758" name="AutoShape 38"/>
          <p:cNvCxnSpPr>
            <a:cxnSpLocks noChangeShapeType="1"/>
            <a:stCxn id="61463" idx="2"/>
            <a:endCxn id="61449" idx="2"/>
          </p:cNvCxnSpPr>
          <p:nvPr/>
        </p:nvCxnSpPr>
        <p:spPr bwMode="auto">
          <a:xfrm rot="5400000">
            <a:off x="4289425" y="-273050"/>
            <a:ext cx="169863" cy="6265863"/>
          </a:xfrm>
          <a:prstGeom prst="bentConnector3">
            <a:avLst>
              <a:gd name="adj1" fmla="val 222431"/>
            </a:avLst>
          </a:prstGeom>
          <a:noFill/>
          <a:ln w="3810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158742" name="Rectangle 22"/>
          <p:cNvSpPr>
            <a:spLocks noChangeArrowheads="1"/>
          </p:cNvSpPr>
          <p:nvPr/>
        </p:nvSpPr>
        <p:spPr bwMode="auto">
          <a:xfrm>
            <a:off x="7092950" y="2938463"/>
            <a:ext cx="97462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i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i="1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58759" name="Rectangle 39"/>
          <p:cNvSpPr>
            <a:spLocks noChangeArrowheads="1"/>
          </p:cNvSpPr>
          <p:nvPr/>
        </p:nvSpPr>
        <p:spPr bwMode="auto">
          <a:xfrm>
            <a:off x="5449888" y="2938463"/>
            <a:ext cx="97462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i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i="1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58760" name="Rectangle 40"/>
          <p:cNvSpPr>
            <a:spLocks noChangeArrowheads="1"/>
          </p:cNvSpPr>
          <p:nvPr/>
        </p:nvSpPr>
        <p:spPr bwMode="auto">
          <a:xfrm>
            <a:off x="3851275" y="2924175"/>
            <a:ext cx="97462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i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i="1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1461" name="Text Box 41"/>
          <p:cNvSpPr txBox="1">
            <a:spLocks noChangeArrowheads="1"/>
          </p:cNvSpPr>
          <p:nvPr/>
        </p:nvSpPr>
        <p:spPr bwMode="auto">
          <a:xfrm>
            <a:off x="2124075" y="1203325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 </a:t>
            </a:r>
          </a:p>
        </p:txBody>
      </p:sp>
    </p:spTree>
    <p:extLst>
      <p:ext uri="{BB962C8B-B14F-4D97-AF65-F5344CB8AC3E}">
        <p14:creationId xmlns:p14="http://schemas.microsoft.com/office/powerpoint/2010/main" val="36596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Class hierarchy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06963"/>
          </a:xfrm>
        </p:spPr>
        <p:txBody>
          <a:bodyPr>
            <a:normAutofit/>
          </a:bodyPr>
          <a:lstStyle/>
          <a:p>
            <a:r>
              <a:rPr lang="en-IE" sz="2800" dirty="0" smtClean="0"/>
              <a:t>Class </a:t>
            </a:r>
            <a:r>
              <a:rPr lang="en-IE" sz="2800" i="1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c1</a:t>
            </a:r>
            <a:r>
              <a:rPr lang="en-IE" sz="2800" dirty="0" smtClean="0"/>
              <a:t> is a sub-class of Class </a:t>
            </a:r>
            <a:r>
              <a:rPr lang="en-IE" sz="2800" i="1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c2</a:t>
            </a:r>
          </a:p>
          <a:p>
            <a:pPr lvl="1"/>
            <a:r>
              <a:rPr lang="en-IE" sz="2400" dirty="0" smtClean="0"/>
              <a:t>If </a:t>
            </a:r>
            <a:r>
              <a:rPr lang="en-IE" sz="24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(x,rdf:type,</a:t>
            </a:r>
            <a:r>
              <a:rPr lang="en-IE" sz="2400" i="1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c1</a:t>
            </a:r>
            <a:r>
              <a:rPr lang="en-IE" sz="24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sz="2400" dirty="0" smtClean="0"/>
              <a:t> then </a:t>
            </a:r>
            <a:r>
              <a:rPr lang="en-IE" sz="24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(x,rdf:type,</a:t>
            </a:r>
            <a:r>
              <a:rPr lang="en-IE" sz="2400" i="1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c2</a:t>
            </a:r>
            <a:r>
              <a:rPr lang="en-IE" sz="24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sz="2400" dirty="0" smtClean="0"/>
              <a:t>,</a:t>
            </a:r>
            <a:endParaRPr lang="en-IE" sz="2400" i="1" dirty="0"/>
          </a:p>
          <a:p>
            <a:pPr marL="0" indent="0">
              <a:buNone/>
            </a:pPr>
            <a:endParaRPr lang="en-IE" sz="2800" i="1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55" y="4753072"/>
            <a:ext cx="854964" cy="2766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203" y="4941230"/>
            <a:ext cx="1360170" cy="2766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03" y="5572517"/>
            <a:ext cx="1024128" cy="2125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57" y="6291169"/>
            <a:ext cx="1753362" cy="2766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697" y="4142642"/>
            <a:ext cx="1014984" cy="2125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5734146"/>
            <a:ext cx="1383030" cy="21717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09433" y="3159442"/>
            <a:ext cx="842976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Which classes would be </a:t>
            </a:r>
            <a:r>
              <a:rPr lang="en-IE" sz="2400" dirty="0" smtClean="0">
                <a:solidFill>
                  <a:schemeClr val="accent2">
                    <a:lumMod val="75000"/>
                  </a:schemeClr>
                </a:solidFill>
              </a:rPr>
              <a:t>sub-classes</a:t>
            </a:r>
            <a:r>
              <a:rPr lang="en-IE" sz="2400" dirty="0" smtClean="0"/>
              <a:t> of each other?</a:t>
            </a:r>
          </a:p>
        </p:txBody>
      </p:sp>
      <p:sp>
        <p:nvSpPr>
          <p:cNvPr id="16" name="Freeform 15"/>
          <p:cNvSpPr/>
          <p:nvPr/>
        </p:nvSpPr>
        <p:spPr>
          <a:xfrm>
            <a:off x="1619030" y="4790364"/>
            <a:ext cx="2161400" cy="941696"/>
          </a:xfrm>
          <a:custGeom>
            <a:avLst/>
            <a:gdLst>
              <a:gd name="connsiteX0" fmla="*/ 782976 w 2161400"/>
              <a:gd name="connsiteY0" fmla="*/ 504967 h 941696"/>
              <a:gd name="connsiteX1" fmla="*/ 1001340 w 2161400"/>
              <a:gd name="connsiteY1" fmla="*/ 477672 h 941696"/>
              <a:gd name="connsiteX2" fmla="*/ 1711024 w 2161400"/>
              <a:gd name="connsiteY2" fmla="*/ 464024 h 941696"/>
              <a:gd name="connsiteX3" fmla="*/ 2093161 w 2161400"/>
              <a:gd name="connsiteY3" fmla="*/ 450376 h 941696"/>
              <a:gd name="connsiteX4" fmla="*/ 2134104 w 2161400"/>
              <a:gd name="connsiteY4" fmla="*/ 436729 h 941696"/>
              <a:gd name="connsiteX5" fmla="*/ 2147752 w 2161400"/>
              <a:gd name="connsiteY5" fmla="*/ 395785 h 941696"/>
              <a:gd name="connsiteX6" fmla="*/ 2161400 w 2161400"/>
              <a:gd name="connsiteY6" fmla="*/ 313899 h 941696"/>
              <a:gd name="connsiteX7" fmla="*/ 2093161 w 2161400"/>
              <a:gd name="connsiteY7" fmla="*/ 109182 h 941696"/>
              <a:gd name="connsiteX8" fmla="*/ 2011274 w 2161400"/>
              <a:gd name="connsiteY8" fmla="*/ 81887 h 941696"/>
              <a:gd name="connsiteX9" fmla="*/ 1970331 w 2161400"/>
              <a:gd name="connsiteY9" fmla="*/ 54591 h 941696"/>
              <a:gd name="connsiteX10" fmla="*/ 1888445 w 2161400"/>
              <a:gd name="connsiteY10" fmla="*/ 27296 h 941696"/>
              <a:gd name="connsiteX11" fmla="*/ 1492660 w 2161400"/>
              <a:gd name="connsiteY11" fmla="*/ 0 h 941696"/>
              <a:gd name="connsiteX12" fmla="*/ 851215 w 2161400"/>
              <a:gd name="connsiteY12" fmla="*/ 13648 h 941696"/>
              <a:gd name="connsiteX13" fmla="*/ 796624 w 2161400"/>
              <a:gd name="connsiteY13" fmla="*/ 27296 h 941696"/>
              <a:gd name="connsiteX14" fmla="*/ 701089 w 2161400"/>
              <a:gd name="connsiteY14" fmla="*/ 54591 h 941696"/>
              <a:gd name="connsiteX15" fmla="*/ 660146 w 2161400"/>
              <a:gd name="connsiteY15" fmla="*/ 81887 h 941696"/>
              <a:gd name="connsiteX16" fmla="*/ 605555 w 2161400"/>
              <a:gd name="connsiteY16" fmla="*/ 150126 h 941696"/>
              <a:gd name="connsiteX17" fmla="*/ 646498 w 2161400"/>
              <a:gd name="connsiteY17" fmla="*/ 313899 h 941696"/>
              <a:gd name="connsiteX18" fmla="*/ 660146 w 2161400"/>
              <a:gd name="connsiteY18" fmla="*/ 354842 h 941696"/>
              <a:gd name="connsiteX19" fmla="*/ 673794 w 2161400"/>
              <a:gd name="connsiteY19" fmla="*/ 395785 h 941696"/>
              <a:gd name="connsiteX20" fmla="*/ 701089 w 2161400"/>
              <a:gd name="connsiteY20" fmla="*/ 436729 h 941696"/>
              <a:gd name="connsiteX21" fmla="*/ 782976 w 2161400"/>
              <a:gd name="connsiteY21" fmla="*/ 504967 h 941696"/>
              <a:gd name="connsiteX22" fmla="*/ 823919 w 2161400"/>
              <a:gd name="connsiteY22" fmla="*/ 518615 h 941696"/>
              <a:gd name="connsiteX23" fmla="*/ 714737 w 2161400"/>
              <a:gd name="connsiteY23" fmla="*/ 545911 h 941696"/>
              <a:gd name="connsiteX24" fmla="*/ 632851 w 2161400"/>
              <a:gd name="connsiteY24" fmla="*/ 573206 h 941696"/>
              <a:gd name="connsiteX25" fmla="*/ 578260 w 2161400"/>
              <a:gd name="connsiteY25" fmla="*/ 586854 h 941696"/>
              <a:gd name="connsiteX26" fmla="*/ 537316 w 2161400"/>
              <a:gd name="connsiteY26" fmla="*/ 614149 h 941696"/>
              <a:gd name="connsiteX27" fmla="*/ 482725 w 2161400"/>
              <a:gd name="connsiteY27" fmla="*/ 627797 h 941696"/>
              <a:gd name="connsiteX28" fmla="*/ 387191 w 2161400"/>
              <a:gd name="connsiteY28" fmla="*/ 682388 h 941696"/>
              <a:gd name="connsiteX29" fmla="*/ 305304 w 2161400"/>
              <a:gd name="connsiteY29" fmla="*/ 764275 h 941696"/>
              <a:gd name="connsiteX30" fmla="*/ 223418 w 2161400"/>
              <a:gd name="connsiteY30" fmla="*/ 791570 h 941696"/>
              <a:gd name="connsiteX31" fmla="*/ 182474 w 2161400"/>
              <a:gd name="connsiteY31" fmla="*/ 805218 h 941696"/>
              <a:gd name="connsiteX32" fmla="*/ 141531 w 2161400"/>
              <a:gd name="connsiteY32" fmla="*/ 832514 h 941696"/>
              <a:gd name="connsiteX33" fmla="*/ 59645 w 2161400"/>
              <a:gd name="connsiteY33" fmla="*/ 873457 h 941696"/>
              <a:gd name="connsiteX34" fmla="*/ 32349 w 2161400"/>
              <a:gd name="connsiteY34" fmla="*/ 914400 h 941696"/>
              <a:gd name="connsiteX35" fmla="*/ 32349 w 2161400"/>
              <a:gd name="connsiteY35" fmla="*/ 832514 h 941696"/>
              <a:gd name="connsiteX36" fmla="*/ 18701 w 2161400"/>
              <a:gd name="connsiteY36" fmla="*/ 887105 h 941696"/>
              <a:gd name="connsiteX37" fmla="*/ 5054 w 2161400"/>
              <a:gd name="connsiteY37" fmla="*/ 928048 h 941696"/>
              <a:gd name="connsiteX38" fmla="*/ 45997 w 2161400"/>
              <a:gd name="connsiteY38" fmla="*/ 914400 h 941696"/>
              <a:gd name="connsiteX39" fmla="*/ 182474 w 2161400"/>
              <a:gd name="connsiteY39" fmla="*/ 941696 h 941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161400" h="941696">
                <a:moveTo>
                  <a:pt x="782976" y="504967"/>
                </a:moveTo>
                <a:cubicBezTo>
                  <a:pt x="872365" y="487090"/>
                  <a:pt x="889031" y="481237"/>
                  <a:pt x="1001340" y="477672"/>
                </a:cubicBezTo>
                <a:cubicBezTo>
                  <a:pt x="1237826" y="470164"/>
                  <a:pt x="1474493" y="469937"/>
                  <a:pt x="1711024" y="464024"/>
                </a:cubicBezTo>
                <a:cubicBezTo>
                  <a:pt x="1838444" y="460838"/>
                  <a:pt x="1965782" y="454925"/>
                  <a:pt x="2093161" y="450376"/>
                </a:cubicBezTo>
                <a:cubicBezTo>
                  <a:pt x="2106809" y="445827"/>
                  <a:pt x="2123932" y="446901"/>
                  <a:pt x="2134104" y="436729"/>
                </a:cubicBezTo>
                <a:cubicBezTo>
                  <a:pt x="2144277" y="426556"/>
                  <a:pt x="2144631" y="409829"/>
                  <a:pt x="2147752" y="395785"/>
                </a:cubicBezTo>
                <a:cubicBezTo>
                  <a:pt x="2153755" y="368772"/>
                  <a:pt x="2156851" y="341194"/>
                  <a:pt x="2161400" y="313899"/>
                </a:cubicBezTo>
                <a:cubicBezTo>
                  <a:pt x="2157221" y="276286"/>
                  <a:pt x="2160178" y="131520"/>
                  <a:pt x="2093161" y="109182"/>
                </a:cubicBezTo>
                <a:lnTo>
                  <a:pt x="2011274" y="81887"/>
                </a:lnTo>
                <a:cubicBezTo>
                  <a:pt x="1997626" y="72788"/>
                  <a:pt x="1985320" y="61253"/>
                  <a:pt x="1970331" y="54591"/>
                </a:cubicBezTo>
                <a:cubicBezTo>
                  <a:pt x="1944039" y="42906"/>
                  <a:pt x="1916658" y="32939"/>
                  <a:pt x="1888445" y="27296"/>
                </a:cubicBezTo>
                <a:cubicBezTo>
                  <a:pt x="1713051" y="-7783"/>
                  <a:pt x="1843383" y="14614"/>
                  <a:pt x="1492660" y="0"/>
                </a:cubicBezTo>
                <a:lnTo>
                  <a:pt x="851215" y="13648"/>
                </a:lnTo>
                <a:cubicBezTo>
                  <a:pt x="832472" y="14383"/>
                  <a:pt x="814659" y="22143"/>
                  <a:pt x="796624" y="27296"/>
                </a:cubicBezTo>
                <a:cubicBezTo>
                  <a:pt x="659569" y="66454"/>
                  <a:pt x="871748" y="11925"/>
                  <a:pt x="701089" y="54591"/>
                </a:cubicBezTo>
                <a:cubicBezTo>
                  <a:pt x="687441" y="63690"/>
                  <a:pt x="670393" y="69079"/>
                  <a:pt x="660146" y="81887"/>
                </a:cubicBezTo>
                <a:cubicBezTo>
                  <a:pt x="584807" y="176061"/>
                  <a:pt x="722892" y="71899"/>
                  <a:pt x="605555" y="150126"/>
                </a:cubicBezTo>
                <a:cubicBezTo>
                  <a:pt x="623933" y="260389"/>
                  <a:pt x="610453" y="205764"/>
                  <a:pt x="646498" y="313899"/>
                </a:cubicBezTo>
                <a:lnTo>
                  <a:pt x="660146" y="354842"/>
                </a:lnTo>
                <a:cubicBezTo>
                  <a:pt x="664695" y="368490"/>
                  <a:pt x="665814" y="383815"/>
                  <a:pt x="673794" y="395785"/>
                </a:cubicBezTo>
                <a:cubicBezTo>
                  <a:pt x="682892" y="409433"/>
                  <a:pt x="690588" y="424128"/>
                  <a:pt x="701089" y="436729"/>
                </a:cubicBezTo>
                <a:cubicBezTo>
                  <a:pt x="722648" y="462600"/>
                  <a:pt x="752304" y="489631"/>
                  <a:pt x="782976" y="504967"/>
                </a:cubicBezTo>
                <a:cubicBezTo>
                  <a:pt x="795843" y="511401"/>
                  <a:pt x="810271" y="514066"/>
                  <a:pt x="823919" y="518615"/>
                </a:cubicBezTo>
                <a:cubicBezTo>
                  <a:pt x="699701" y="560022"/>
                  <a:pt x="895876" y="496510"/>
                  <a:pt x="714737" y="545911"/>
                </a:cubicBezTo>
                <a:cubicBezTo>
                  <a:pt x="686979" y="553481"/>
                  <a:pt x="660764" y="566228"/>
                  <a:pt x="632851" y="573206"/>
                </a:cubicBezTo>
                <a:lnTo>
                  <a:pt x="578260" y="586854"/>
                </a:lnTo>
                <a:cubicBezTo>
                  <a:pt x="564612" y="595952"/>
                  <a:pt x="552392" y="607688"/>
                  <a:pt x="537316" y="614149"/>
                </a:cubicBezTo>
                <a:cubicBezTo>
                  <a:pt x="520076" y="621538"/>
                  <a:pt x="500288" y="621211"/>
                  <a:pt x="482725" y="627797"/>
                </a:cubicBezTo>
                <a:cubicBezTo>
                  <a:pt x="461353" y="635812"/>
                  <a:pt x="406452" y="665267"/>
                  <a:pt x="387191" y="682388"/>
                </a:cubicBezTo>
                <a:cubicBezTo>
                  <a:pt x="358340" y="708034"/>
                  <a:pt x="341925" y="752068"/>
                  <a:pt x="305304" y="764275"/>
                </a:cubicBezTo>
                <a:lnTo>
                  <a:pt x="223418" y="791570"/>
                </a:lnTo>
                <a:lnTo>
                  <a:pt x="182474" y="805218"/>
                </a:lnTo>
                <a:cubicBezTo>
                  <a:pt x="168826" y="814317"/>
                  <a:pt x="156202" y="825179"/>
                  <a:pt x="141531" y="832514"/>
                </a:cubicBezTo>
                <a:cubicBezTo>
                  <a:pt x="28523" y="889018"/>
                  <a:pt x="176983" y="795230"/>
                  <a:pt x="59645" y="873457"/>
                </a:cubicBezTo>
                <a:cubicBezTo>
                  <a:pt x="50546" y="887105"/>
                  <a:pt x="48752" y="914400"/>
                  <a:pt x="32349" y="914400"/>
                </a:cubicBezTo>
                <a:cubicBezTo>
                  <a:pt x="-40438" y="914400"/>
                  <a:pt x="32349" y="832514"/>
                  <a:pt x="32349" y="832514"/>
                </a:cubicBezTo>
                <a:cubicBezTo>
                  <a:pt x="27800" y="850711"/>
                  <a:pt x="23854" y="869070"/>
                  <a:pt x="18701" y="887105"/>
                </a:cubicBezTo>
                <a:cubicBezTo>
                  <a:pt x="14749" y="900937"/>
                  <a:pt x="-5119" y="917876"/>
                  <a:pt x="5054" y="928048"/>
                </a:cubicBezTo>
                <a:cubicBezTo>
                  <a:pt x="15227" y="938220"/>
                  <a:pt x="32349" y="918949"/>
                  <a:pt x="45997" y="914400"/>
                </a:cubicBezTo>
                <a:cubicBezTo>
                  <a:pt x="175221" y="928758"/>
                  <a:pt x="139699" y="898917"/>
                  <a:pt x="182474" y="941696"/>
                </a:cubicBez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Freeform 16"/>
          <p:cNvSpPr/>
          <p:nvPr/>
        </p:nvSpPr>
        <p:spPr>
          <a:xfrm>
            <a:off x="1555502" y="3957851"/>
            <a:ext cx="2137488" cy="1624841"/>
          </a:xfrm>
          <a:custGeom>
            <a:avLst/>
            <a:gdLst>
              <a:gd name="connsiteX0" fmla="*/ 901095 w 2137488"/>
              <a:gd name="connsiteY0" fmla="*/ 518615 h 1624841"/>
              <a:gd name="connsiteX1" fmla="*/ 1146755 w 2137488"/>
              <a:gd name="connsiteY1" fmla="*/ 504967 h 1624841"/>
              <a:gd name="connsiteX2" fmla="*/ 1992916 w 2137488"/>
              <a:gd name="connsiteY2" fmla="*/ 477671 h 1624841"/>
              <a:gd name="connsiteX3" fmla="*/ 2115746 w 2137488"/>
              <a:gd name="connsiteY3" fmla="*/ 368489 h 1624841"/>
              <a:gd name="connsiteX4" fmla="*/ 2115746 w 2137488"/>
              <a:gd name="connsiteY4" fmla="*/ 204716 h 1624841"/>
              <a:gd name="connsiteX5" fmla="*/ 2033859 w 2137488"/>
              <a:gd name="connsiteY5" fmla="*/ 150125 h 1624841"/>
              <a:gd name="connsiteX6" fmla="*/ 1992916 w 2137488"/>
              <a:gd name="connsiteY6" fmla="*/ 122830 h 1624841"/>
              <a:gd name="connsiteX7" fmla="*/ 1951973 w 2137488"/>
              <a:gd name="connsiteY7" fmla="*/ 95534 h 1624841"/>
              <a:gd name="connsiteX8" fmla="*/ 1911029 w 2137488"/>
              <a:gd name="connsiteY8" fmla="*/ 81886 h 1624841"/>
              <a:gd name="connsiteX9" fmla="*/ 1870086 w 2137488"/>
              <a:gd name="connsiteY9" fmla="*/ 54591 h 1624841"/>
              <a:gd name="connsiteX10" fmla="*/ 1747256 w 2137488"/>
              <a:gd name="connsiteY10" fmla="*/ 13648 h 1624841"/>
              <a:gd name="connsiteX11" fmla="*/ 1706313 w 2137488"/>
              <a:gd name="connsiteY11" fmla="*/ 0 h 1624841"/>
              <a:gd name="connsiteX12" fmla="*/ 1337823 w 2137488"/>
              <a:gd name="connsiteY12" fmla="*/ 13648 h 1624841"/>
              <a:gd name="connsiteX13" fmla="*/ 1296880 w 2137488"/>
              <a:gd name="connsiteY13" fmla="*/ 27295 h 1624841"/>
              <a:gd name="connsiteX14" fmla="*/ 1228641 w 2137488"/>
              <a:gd name="connsiteY14" fmla="*/ 40943 h 1624841"/>
              <a:gd name="connsiteX15" fmla="*/ 1146755 w 2137488"/>
              <a:gd name="connsiteY15" fmla="*/ 68239 h 1624841"/>
              <a:gd name="connsiteX16" fmla="*/ 969334 w 2137488"/>
              <a:gd name="connsiteY16" fmla="*/ 81886 h 1624841"/>
              <a:gd name="connsiteX17" fmla="*/ 914743 w 2137488"/>
              <a:gd name="connsiteY17" fmla="*/ 95534 h 1624841"/>
              <a:gd name="connsiteX18" fmla="*/ 778265 w 2137488"/>
              <a:gd name="connsiteY18" fmla="*/ 122830 h 1624841"/>
              <a:gd name="connsiteX19" fmla="*/ 723674 w 2137488"/>
              <a:gd name="connsiteY19" fmla="*/ 191068 h 1624841"/>
              <a:gd name="connsiteX20" fmla="*/ 710026 w 2137488"/>
              <a:gd name="connsiteY20" fmla="*/ 232012 h 1624841"/>
              <a:gd name="connsiteX21" fmla="*/ 682731 w 2137488"/>
              <a:gd name="connsiteY21" fmla="*/ 272955 h 1624841"/>
              <a:gd name="connsiteX22" fmla="*/ 710026 w 2137488"/>
              <a:gd name="connsiteY22" fmla="*/ 354842 h 1624841"/>
              <a:gd name="connsiteX23" fmla="*/ 750970 w 2137488"/>
              <a:gd name="connsiteY23" fmla="*/ 436728 h 1624841"/>
              <a:gd name="connsiteX24" fmla="*/ 791913 w 2137488"/>
              <a:gd name="connsiteY24" fmla="*/ 464024 h 1624841"/>
              <a:gd name="connsiteX25" fmla="*/ 819208 w 2137488"/>
              <a:gd name="connsiteY25" fmla="*/ 504967 h 1624841"/>
              <a:gd name="connsiteX26" fmla="*/ 887447 w 2137488"/>
              <a:gd name="connsiteY26" fmla="*/ 518615 h 1624841"/>
              <a:gd name="connsiteX27" fmla="*/ 928391 w 2137488"/>
              <a:gd name="connsiteY27" fmla="*/ 532262 h 1624841"/>
              <a:gd name="connsiteX28" fmla="*/ 750970 w 2137488"/>
              <a:gd name="connsiteY28" fmla="*/ 573206 h 1624841"/>
              <a:gd name="connsiteX29" fmla="*/ 710026 w 2137488"/>
              <a:gd name="connsiteY29" fmla="*/ 586853 h 1624841"/>
              <a:gd name="connsiteX30" fmla="*/ 628140 w 2137488"/>
              <a:gd name="connsiteY30" fmla="*/ 641445 h 1624841"/>
              <a:gd name="connsiteX31" fmla="*/ 573549 w 2137488"/>
              <a:gd name="connsiteY31" fmla="*/ 723331 h 1624841"/>
              <a:gd name="connsiteX32" fmla="*/ 478014 w 2137488"/>
              <a:gd name="connsiteY32" fmla="*/ 832513 h 1624841"/>
              <a:gd name="connsiteX33" fmla="*/ 437071 w 2137488"/>
              <a:gd name="connsiteY33" fmla="*/ 928048 h 1624841"/>
              <a:gd name="connsiteX34" fmla="*/ 396128 w 2137488"/>
              <a:gd name="connsiteY34" fmla="*/ 1009934 h 1624841"/>
              <a:gd name="connsiteX35" fmla="*/ 314241 w 2137488"/>
              <a:gd name="connsiteY35" fmla="*/ 1091821 h 1624841"/>
              <a:gd name="connsiteX36" fmla="*/ 259650 w 2137488"/>
              <a:gd name="connsiteY36" fmla="*/ 1173707 h 1624841"/>
              <a:gd name="connsiteX37" fmla="*/ 232355 w 2137488"/>
              <a:gd name="connsiteY37" fmla="*/ 1214650 h 1624841"/>
              <a:gd name="connsiteX38" fmla="*/ 191411 w 2137488"/>
              <a:gd name="connsiteY38" fmla="*/ 1241946 h 1624841"/>
              <a:gd name="connsiteX39" fmla="*/ 150468 w 2137488"/>
              <a:gd name="connsiteY39" fmla="*/ 1323833 h 1624841"/>
              <a:gd name="connsiteX40" fmla="*/ 123173 w 2137488"/>
              <a:gd name="connsiteY40" fmla="*/ 1364776 h 1624841"/>
              <a:gd name="connsiteX41" fmla="*/ 109525 w 2137488"/>
              <a:gd name="connsiteY41" fmla="*/ 1405719 h 1624841"/>
              <a:gd name="connsiteX42" fmla="*/ 54934 w 2137488"/>
              <a:gd name="connsiteY42" fmla="*/ 1487606 h 1624841"/>
              <a:gd name="connsiteX43" fmla="*/ 27638 w 2137488"/>
              <a:gd name="connsiteY43" fmla="*/ 1569492 h 1624841"/>
              <a:gd name="connsiteX44" fmla="*/ 13991 w 2137488"/>
              <a:gd name="connsiteY44" fmla="*/ 1610436 h 1624841"/>
              <a:gd name="connsiteX45" fmla="*/ 343 w 2137488"/>
              <a:gd name="connsiteY45" fmla="*/ 1569492 h 1624841"/>
              <a:gd name="connsiteX46" fmla="*/ 13991 w 2137488"/>
              <a:gd name="connsiteY46" fmla="*/ 1624083 h 1624841"/>
              <a:gd name="connsiteX47" fmla="*/ 68582 w 2137488"/>
              <a:gd name="connsiteY47" fmla="*/ 1542197 h 1624841"/>
              <a:gd name="connsiteX48" fmla="*/ 150468 w 2137488"/>
              <a:gd name="connsiteY48" fmla="*/ 1514901 h 1624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137488" h="1624841">
                <a:moveTo>
                  <a:pt x="901095" y="518615"/>
                </a:moveTo>
                <a:cubicBezTo>
                  <a:pt x="982982" y="514066"/>
                  <a:pt x="1064770" y="507097"/>
                  <a:pt x="1146755" y="504967"/>
                </a:cubicBezTo>
                <a:cubicBezTo>
                  <a:pt x="1990422" y="483053"/>
                  <a:pt x="1696015" y="576640"/>
                  <a:pt x="1992916" y="477671"/>
                </a:cubicBezTo>
                <a:cubicBezTo>
                  <a:pt x="2086401" y="384186"/>
                  <a:pt x="2042684" y="417197"/>
                  <a:pt x="2115746" y="368489"/>
                </a:cubicBezTo>
                <a:cubicBezTo>
                  <a:pt x="2134597" y="311939"/>
                  <a:pt x="2153390" y="274625"/>
                  <a:pt x="2115746" y="204716"/>
                </a:cubicBezTo>
                <a:cubicBezTo>
                  <a:pt x="2100193" y="175832"/>
                  <a:pt x="2061155" y="168322"/>
                  <a:pt x="2033859" y="150125"/>
                </a:cubicBezTo>
                <a:lnTo>
                  <a:pt x="1992916" y="122830"/>
                </a:lnTo>
                <a:cubicBezTo>
                  <a:pt x="1979268" y="113731"/>
                  <a:pt x="1967534" y="100721"/>
                  <a:pt x="1951973" y="95534"/>
                </a:cubicBezTo>
                <a:cubicBezTo>
                  <a:pt x="1938325" y="90985"/>
                  <a:pt x="1923896" y="88320"/>
                  <a:pt x="1911029" y="81886"/>
                </a:cubicBezTo>
                <a:cubicBezTo>
                  <a:pt x="1896358" y="74551"/>
                  <a:pt x="1885075" y="61253"/>
                  <a:pt x="1870086" y="54591"/>
                </a:cubicBezTo>
                <a:cubicBezTo>
                  <a:pt x="1870064" y="54581"/>
                  <a:pt x="1767739" y="20476"/>
                  <a:pt x="1747256" y="13648"/>
                </a:cubicBezTo>
                <a:lnTo>
                  <a:pt x="1706313" y="0"/>
                </a:lnTo>
                <a:cubicBezTo>
                  <a:pt x="1583483" y="4549"/>
                  <a:pt x="1460465" y="5472"/>
                  <a:pt x="1337823" y="13648"/>
                </a:cubicBezTo>
                <a:cubicBezTo>
                  <a:pt x="1323469" y="14605"/>
                  <a:pt x="1310836" y="23806"/>
                  <a:pt x="1296880" y="27295"/>
                </a:cubicBezTo>
                <a:cubicBezTo>
                  <a:pt x="1274376" y="32921"/>
                  <a:pt x="1251020" y="34839"/>
                  <a:pt x="1228641" y="40943"/>
                </a:cubicBezTo>
                <a:cubicBezTo>
                  <a:pt x="1200883" y="48514"/>
                  <a:pt x="1175442" y="66032"/>
                  <a:pt x="1146755" y="68239"/>
                </a:cubicBezTo>
                <a:lnTo>
                  <a:pt x="969334" y="81886"/>
                </a:lnTo>
                <a:cubicBezTo>
                  <a:pt x="951137" y="86435"/>
                  <a:pt x="933197" y="92179"/>
                  <a:pt x="914743" y="95534"/>
                </a:cubicBezTo>
                <a:cubicBezTo>
                  <a:pt x="776739" y="120626"/>
                  <a:pt x="862349" y="94801"/>
                  <a:pt x="778265" y="122830"/>
                </a:cubicBezTo>
                <a:cubicBezTo>
                  <a:pt x="743960" y="225744"/>
                  <a:pt x="794226" y="102878"/>
                  <a:pt x="723674" y="191068"/>
                </a:cubicBezTo>
                <a:cubicBezTo>
                  <a:pt x="714687" y="202302"/>
                  <a:pt x="716460" y="219145"/>
                  <a:pt x="710026" y="232012"/>
                </a:cubicBezTo>
                <a:cubicBezTo>
                  <a:pt x="702691" y="246683"/>
                  <a:pt x="691829" y="259307"/>
                  <a:pt x="682731" y="272955"/>
                </a:cubicBezTo>
                <a:lnTo>
                  <a:pt x="710026" y="354842"/>
                </a:lnTo>
                <a:cubicBezTo>
                  <a:pt x="721126" y="388142"/>
                  <a:pt x="724513" y="410271"/>
                  <a:pt x="750970" y="436728"/>
                </a:cubicBezTo>
                <a:cubicBezTo>
                  <a:pt x="762568" y="448326"/>
                  <a:pt x="778265" y="454925"/>
                  <a:pt x="791913" y="464024"/>
                </a:cubicBezTo>
                <a:cubicBezTo>
                  <a:pt x="801011" y="477672"/>
                  <a:pt x="804967" y="496829"/>
                  <a:pt x="819208" y="504967"/>
                </a:cubicBezTo>
                <a:cubicBezTo>
                  <a:pt x="839348" y="516476"/>
                  <a:pt x="864943" y="512989"/>
                  <a:pt x="887447" y="518615"/>
                </a:cubicBezTo>
                <a:cubicBezTo>
                  <a:pt x="901404" y="522104"/>
                  <a:pt x="914743" y="527713"/>
                  <a:pt x="928391" y="532262"/>
                </a:cubicBezTo>
                <a:cubicBezTo>
                  <a:pt x="804366" y="549980"/>
                  <a:pt x="863380" y="535736"/>
                  <a:pt x="750970" y="573206"/>
                </a:cubicBezTo>
                <a:lnTo>
                  <a:pt x="710026" y="586853"/>
                </a:lnTo>
                <a:cubicBezTo>
                  <a:pt x="682731" y="605050"/>
                  <a:pt x="638514" y="610323"/>
                  <a:pt x="628140" y="641445"/>
                </a:cubicBezTo>
                <a:cubicBezTo>
                  <a:pt x="602038" y="719749"/>
                  <a:pt x="633184" y="646657"/>
                  <a:pt x="573549" y="723331"/>
                </a:cubicBezTo>
                <a:cubicBezTo>
                  <a:pt x="487814" y="833562"/>
                  <a:pt x="557277" y="779673"/>
                  <a:pt x="478014" y="832513"/>
                </a:cubicBezTo>
                <a:cubicBezTo>
                  <a:pt x="446013" y="928522"/>
                  <a:pt x="487660" y="810009"/>
                  <a:pt x="437071" y="928048"/>
                </a:cubicBezTo>
                <a:cubicBezTo>
                  <a:pt x="417447" y="973837"/>
                  <a:pt x="432302" y="969238"/>
                  <a:pt x="396128" y="1009934"/>
                </a:cubicBezTo>
                <a:cubicBezTo>
                  <a:pt x="370482" y="1038785"/>
                  <a:pt x="335654" y="1059702"/>
                  <a:pt x="314241" y="1091821"/>
                </a:cubicBezTo>
                <a:lnTo>
                  <a:pt x="259650" y="1173707"/>
                </a:lnTo>
                <a:cubicBezTo>
                  <a:pt x="250552" y="1187355"/>
                  <a:pt x="246003" y="1205552"/>
                  <a:pt x="232355" y="1214650"/>
                </a:cubicBezTo>
                <a:lnTo>
                  <a:pt x="191411" y="1241946"/>
                </a:lnTo>
                <a:cubicBezTo>
                  <a:pt x="113189" y="1359281"/>
                  <a:pt x="206971" y="1210825"/>
                  <a:pt x="150468" y="1323833"/>
                </a:cubicBezTo>
                <a:cubicBezTo>
                  <a:pt x="143133" y="1338504"/>
                  <a:pt x="130508" y="1350105"/>
                  <a:pt x="123173" y="1364776"/>
                </a:cubicBezTo>
                <a:cubicBezTo>
                  <a:pt x="116739" y="1377643"/>
                  <a:pt x="116511" y="1393143"/>
                  <a:pt x="109525" y="1405719"/>
                </a:cubicBezTo>
                <a:cubicBezTo>
                  <a:pt x="93593" y="1434396"/>
                  <a:pt x="65308" y="1456484"/>
                  <a:pt x="54934" y="1487606"/>
                </a:cubicBezTo>
                <a:lnTo>
                  <a:pt x="27638" y="1569492"/>
                </a:lnTo>
                <a:lnTo>
                  <a:pt x="13991" y="1610436"/>
                </a:lnTo>
                <a:cubicBezTo>
                  <a:pt x="9442" y="1596788"/>
                  <a:pt x="343" y="1555106"/>
                  <a:pt x="343" y="1569492"/>
                </a:cubicBezTo>
                <a:cubicBezTo>
                  <a:pt x="343" y="1588249"/>
                  <a:pt x="-3425" y="1631049"/>
                  <a:pt x="13991" y="1624083"/>
                </a:cubicBezTo>
                <a:cubicBezTo>
                  <a:pt x="44450" y="1611900"/>
                  <a:pt x="37461" y="1552571"/>
                  <a:pt x="68582" y="1542197"/>
                </a:cubicBezTo>
                <a:lnTo>
                  <a:pt x="150468" y="1514901"/>
                </a:ln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Freeform 22"/>
          <p:cNvSpPr/>
          <p:nvPr/>
        </p:nvSpPr>
        <p:spPr>
          <a:xfrm>
            <a:off x="409433" y="5459104"/>
            <a:ext cx="1187591" cy="436729"/>
          </a:xfrm>
          <a:custGeom>
            <a:avLst/>
            <a:gdLst>
              <a:gd name="connsiteX0" fmla="*/ 873457 w 1187591"/>
              <a:gd name="connsiteY0" fmla="*/ 382138 h 436729"/>
              <a:gd name="connsiteX1" fmla="*/ 1050877 w 1187591"/>
              <a:gd name="connsiteY1" fmla="*/ 368490 h 436729"/>
              <a:gd name="connsiteX2" fmla="*/ 1091821 w 1187591"/>
              <a:gd name="connsiteY2" fmla="*/ 354842 h 436729"/>
              <a:gd name="connsiteX3" fmla="*/ 1173707 w 1187591"/>
              <a:gd name="connsiteY3" fmla="*/ 341195 h 436729"/>
              <a:gd name="connsiteX4" fmla="*/ 1173707 w 1187591"/>
              <a:gd name="connsiteY4" fmla="*/ 245660 h 436729"/>
              <a:gd name="connsiteX5" fmla="*/ 1160060 w 1187591"/>
              <a:gd name="connsiteY5" fmla="*/ 204717 h 436729"/>
              <a:gd name="connsiteX6" fmla="*/ 1119116 w 1187591"/>
              <a:gd name="connsiteY6" fmla="*/ 177421 h 436729"/>
              <a:gd name="connsiteX7" fmla="*/ 1050877 w 1187591"/>
              <a:gd name="connsiteY7" fmla="*/ 122830 h 436729"/>
              <a:gd name="connsiteX8" fmla="*/ 968991 w 1187591"/>
              <a:gd name="connsiteY8" fmla="*/ 68239 h 436729"/>
              <a:gd name="connsiteX9" fmla="*/ 832513 w 1187591"/>
              <a:gd name="connsiteY9" fmla="*/ 27296 h 436729"/>
              <a:gd name="connsiteX10" fmla="*/ 791570 w 1187591"/>
              <a:gd name="connsiteY10" fmla="*/ 13648 h 436729"/>
              <a:gd name="connsiteX11" fmla="*/ 723331 w 1187591"/>
              <a:gd name="connsiteY11" fmla="*/ 0 h 436729"/>
              <a:gd name="connsiteX12" fmla="*/ 245660 w 1187591"/>
              <a:gd name="connsiteY12" fmla="*/ 13648 h 436729"/>
              <a:gd name="connsiteX13" fmla="*/ 163773 w 1187591"/>
              <a:gd name="connsiteY13" fmla="*/ 54592 h 436729"/>
              <a:gd name="connsiteX14" fmla="*/ 81886 w 1187591"/>
              <a:gd name="connsiteY14" fmla="*/ 81887 h 436729"/>
              <a:gd name="connsiteX15" fmla="*/ 40943 w 1187591"/>
              <a:gd name="connsiteY15" fmla="*/ 109183 h 436729"/>
              <a:gd name="connsiteX16" fmla="*/ 0 w 1187591"/>
              <a:gd name="connsiteY16" fmla="*/ 191069 h 436729"/>
              <a:gd name="connsiteX17" fmla="*/ 40943 w 1187591"/>
              <a:gd name="connsiteY17" fmla="*/ 327547 h 436729"/>
              <a:gd name="connsiteX18" fmla="*/ 81886 w 1187591"/>
              <a:gd name="connsiteY18" fmla="*/ 354842 h 436729"/>
              <a:gd name="connsiteX19" fmla="*/ 122830 w 1187591"/>
              <a:gd name="connsiteY19" fmla="*/ 395786 h 436729"/>
              <a:gd name="connsiteX20" fmla="*/ 204716 w 1187591"/>
              <a:gd name="connsiteY20" fmla="*/ 423081 h 436729"/>
              <a:gd name="connsiteX21" fmla="*/ 245660 w 1187591"/>
              <a:gd name="connsiteY21" fmla="*/ 436729 h 436729"/>
              <a:gd name="connsiteX22" fmla="*/ 723331 w 1187591"/>
              <a:gd name="connsiteY22" fmla="*/ 423081 h 436729"/>
              <a:gd name="connsiteX23" fmla="*/ 832513 w 1187591"/>
              <a:gd name="connsiteY23" fmla="*/ 409433 h 436729"/>
              <a:gd name="connsiteX24" fmla="*/ 914400 w 1187591"/>
              <a:gd name="connsiteY24" fmla="*/ 382138 h 436729"/>
              <a:gd name="connsiteX25" fmla="*/ 968991 w 1187591"/>
              <a:gd name="connsiteY25" fmla="*/ 368490 h 43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7591" h="436729">
                <a:moveTo>
                  <a:pt x="873457" y="382138"/>
                </a:moveTo>
                <a:cubicBezTo>
                  <a:pt x="932597" y="377589"/>
                  <a:pt x="992020" y="375847"/>
                  <a:pt x="1050877" y="368490"/>
                </a:cubicBezTo>
                <a:cubicBezTo>
                  <a:pt x="1065152" y="366706"/>
                  <a:pt x="1077777" y="357963"/>
                  <a:pt x="1091821" y="354842"/>
                </a:cubicBezTo>
                <a:cubicBezTo>
                  <a:pt x="1118834" y="348839"/>
                  <a:pt x="1146412" y="345744"/>
                  <a:pt x="1173707" y="341195"/>
                </a:cubicBezTo>
                <a:cubicBezTo>
                  <a:pt x="1192276" y="285489"/>
                  <a:pt x="1192162" y="310254"/>
                  <a:pt x="1173707" y="245660"/>
                </a:cubicBezTo>
                <a:cubicBezTo>
                  <a:pt x="1169755" y="231828"/>
                  <a:pt x="1169047" y="215950"/>
                  <a:pt x="1160060" y="204717"/>
                </a:cubicBezTo>
                <a:cubicBezTo>
                  <a:pt x="1149813" y="191909"/>
                  <a:pt x="1132764" y="186520"/>
                  <a:pt x="1119116" y="177421"/>
                </a:cubicBezTo>
                <a:cubicBezTo>
                  <a:pt x="1068683" y="101770"/>
                  <a:pt x="1120677" y="161608"/>
                  <a:pt x="1050877" y="122830"/>
                </a:cubicBezTo>
                <a:cubicBezTo>
                  <a:pt x="1022200" y="106898"/>
                  <a:pt x="1000113" y="78613"/>
                  <a:pt x="968991" y="68239"/>
                </a:cubicBezTo>
                <a:cubicBezTo>
                  <a:pt x="774361" y="3364"/>
                  <a:pt x="976916" y="68555"/>
                  <a:pt x="832513" y="27296"/>
                </a:cubicBezTo>
                <a:cubicBezTo>
                  <a:pt x="818681" y="23344"/>
                  <a:pt x="805526" y="17137"/>
                  <a:pt x="791570" y="13648"/>
                </a:cubicBezTo>
                <a:cubicBezTo>
                  <a:pt x="769066" y="8022"/>
                  <a:pt x="746077" y="4549"/>
                  <a:pt x="723331" y="0"/>
                </a:cubicBezTo>
                <a:cubicBezTo>
                  <a:pt x="564107" y="4549"/>
                  <a:pt x="404728" y="5276"/>
                  <a:pt x="245660" y="13648"/>
                </a:cubicBezTo>
                <a:cubicBezTo>
                  <a:pt x="203313" y="15877"/>
                  <a:pt x="200544" y="38249"/>
                  <a:pt x="163773" y="54592"/>
                </a:cubicBezTo>
                <a:cubicBezTo>
                  <a:pt x="137481" y="66277"/>
                  <a:pt x="81886" y="81887"/>
                  <a:pt x="81886" y="81887"/>
                </a:cubicBezTo>
                <a:cubicBezTo>
                  <a:pt x="68238" y="90986"/>
                  <a:pt x="52541" y="97585"/>
                  <a:pt x="40943" y="109183"/>
                </a:cubicBezTo>
                <a:cubicBezTo>
                  <a:pt x="14487" y="135639"/>
                  <a:pt x="11100" y="157770"/>
                  <a:pt x="0" y="191069"/>
                </a:cubicBezTo>
                <a:cubicBezTo>
                  <a:pt x="5463" y="212920"/>
                  <a:pt x="30976" y="320903"/>
                  <a:pt x="40943" y="327547"/>
                </a:cubicBezTo>
                <a:cubicBezTo>
                  <a:pt x="54591" y="336645"/>
                  <a:pt x="69285" y="344341"/>
                  <a:pt x="81886" y="354842"/>
                </a:cubicBezTo>
                <a:cubicBezTo>
                  <a:pt x="96714" y="367198"/>
                  <a:pt x="105958" y="386413"/>
                  <a:pt x="122830" y="395786"/>
                </a:cubicBezTo>
                <a:cubicBezTo>
                  <a:pt x="147981" y="409759"/>
                  <a:pt x="177421" y="413983"/>
                  <a:pt x="204716" y="423081"/>
                </a:cubicBezTo>
                <a:lnTo>
                  <a:pt x="245660" y="436729"/>
                </a:lnTo>
                <a:lnTo>
                  <a:pt x="723331" y="423081"/>
                </a:lnTo>
                <a:cubicBezTo>
                  <a:pt x="759969" y="421377"/>
                  <a:pt x="796650" y="417118"/>
                  <a:pt x="832513" y="409433"/>
                </a:cubicBezTo>
                <a:cubicBezTo>
                  <a:pt x="860646" y="403404"/>
                  <a:pt x="887104" y="391236"/>
                  <a:pt x="914400" y="382138"/>
                </a:cubicBezTo>
                <a:cubicBezTo>
                  <a:pt x="959660" y="367051"/>
                  <a:pt x="940957" y="368490"/>
                  <a:pt x="968991" y="368490"/>
                </a:cubicBez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Freeform 24"/>
          <p:cNvSpPr/>
          <p:nvPr/>
        </p:nvSpPr>
        <p:spPr>
          <a:xfrm>
            <a:off x="135751" y="4971266"/>
            <a:ext cx="3086816" cy="1825319"/>
          </a:xfrm>
          <a:custGeom>
            <a:avLst/>
            <a:gdLst>
              <a:gd name="connsiteX0" fmla="*/ 1747640 w 3086816"/>
              <a:gd name="connsiteY0" fmla="*/ 1211170 h 1825319"/>
              <a:gd name="connsiteX1" fmla="*/ 1843174 w 3086816"/>
              <a:gd name="connsiteY1" fmla="*/ 1197522 h 1825319"/>
              <a:gd name="connsiteX2" fmla="*/ 2225312 w 3086816"/>
              <a:gd name="connsiteY2" fmla="*/ 1224818 h 1825319"/>
              <a:gd name="connsiteX3" fmla="*/ 2443676 w 3086816"/>
              <a:gd name="connsiteY3" fmla="*/ 1252113 h 1825319"/>
              <a:gd name="connsiteX4" fmla="*/ 2498267 w 3086816"/>
              <a:gd name="connsiteY4" fmla="*/ 1265761 h 1825319"/>
              <a:gd name="connsiteX5" fmla="*/ 2675688 w 3086816"/>
              <a:gd name="connsiteY5" fmla="*/ 1279409 h 1825319"/>
              <a:gd name="connsiteX6" fmla="*/ 2771222 w 3086816"/>
              <a:gd name="connsiteY6" fmla="*/ 1293056 h 1825319"/>
              <a:gd name="connsiteX7" fmla="*/ 2907700 w 3086816"/>
              <a:gd name="connsiteY7" fmla="*/ 1320352 h 1825319"/>
              <a:gd name="connsiteX8" fmla="*/ 2989586 w 3086816"/>
              <a:gd name="connsiteY8" fmla="*/ 1361295 h 1825319"/>
              <a:gd name="connsiteX9" fmla="*/ 3030530 w 3086816"/>
              <a:gd name="connsiteY9" fmla="*/ 1374943 h 1825319"/>
              <a:gd name="connsiteX10" fmla="*/ 3044177 w 3086816"/>
              <a:gd name="connsiteY10" fmla="*/ 1415886 h 1825319"/>
              <a:gd name="connsiteX11" fmla="*/ 3085121 w 3086816"/>
              <a:gd name="connsiteY11" fmla="*/ 1456830 h 1825319"/>
              <a:gd name="connsiteX12" fmla="*/ 3071473 w 3086816"/>
              <a:gd name="connsiteY12" fmla="*/ 1566012 h 1825319"/>
              <a:gd name="connsiteX13" fmla="*/ 3057825 w 3086816"/>
              <a:gd name="connsiteY13" fmla="*/ 1620603 h 1825319"/>
              <a:gd name="connsiteX14" fmla="*/ 3016882 w 3086816"/>
              <a:gd name="connsiteY14" fmla="*/ 1634250 h 1825319"/>
              <a:gd name="connsiteX15" fmla="*/ 2975939 w 3086816"/>
              <a:gd name="connsiteY15" fmla="*/ 1661546 h 1825319"/>
              <a:gd name="connsiteX16" fmla="*/ 2907700 w 3086816"/>
              <a:gd name="connsiteY16" fmla="*/ 1675194 h 1825319"/>
              <a:gd name="connsiteX17" fmla="*/ 2825813 w 3086816"/>
              <a:gd name="connsiteY17" fmla="*/ 1702489 h 1825319"/>
              <a:gd name="connsiteX18" fmla="*/ 2757574 w 3086816"/>
              <a:gd name="connsiteY18" fmla="*/ 1729785 h 1825319"/>
              <a:gd name="connsiteX19" fmla="*/ 2621097 w 3086816"/>
              <a:gd name="connsiteY19" fmla="*/ 1784376 h 1825319"/>
              <a:gd name="connsiteX20" fmla="*/ 2552858 w 3086816"/>
              <a:gd name="connsiteY20" fmla="*/ 1798024 h 1825319"/>
              <a:gd name="connsiteX21" fmla="*/ 2470971 w 3086816"/>
              <a:gd name="connsiteY21" fmla="*/ 1825319 h 1825319"/>
              <a:gd name="connsiteX22" fmla="*/ 2266255 w 3086816"/>
              <a:gd name="connsiteY22" fmla="*/ 1798024 h 1825319"/>
              <a:gd name="connsiteX23" fmla="*/ 2184368 w 3086816"/>
              <a:gd name="connsiteY23" fmla="*/ 1784376 h 1825319"/>
              <a:gd name="connsiteX24" fmla="*/ 1515628 w 3086816"/>
              <a:gd name="connsiteY24" fmla="*/ 1770728 h 1825319"/>
              <a:gd name="connsiteX25" fmla="*/ 1324559 w 3086816"/>
              <a:gd name="connsiteY25" fmla="*/ 1743433 h 1825319"/>
              <a:gd name="connsiteX26" fmla="*/ 1283616 w 3086816"/>
              <a:gd name="connsiteY26" fmla="*/ 1729785 h 1825319"/>
              <a:gd name="connsiteX27" fmla="*/ 1215377 w 3086816"/>
              <a:gd name="connsiteY27" fmla="*/ 1716137 h 1825319"/>
              <a:gd name="connsiteX28" fmla="*/ 1065252 w 3086816"/>
              <a:gd name="connsiteY28" fmla="*/ 1688841 h 1825319"/>
              <a:gd name="connsiteX29" fmla="*/ 983365 w 3086816"/>
              <a:gd name="connsiteY29" fmla="*/ 1661546 h 1825319"/>
              <a:gd name="connsiteX30" fmla="*/ 942422 w 3086816"/>
              <a:gd name="connsiteY30" fmla="*/ 1647898 h 1825319"/>
              <a:gd name="connsiteX31" fmla="*/ 915127 w 3086816"/>
              <a:gd name="connsiteY31" fmla="*/ 1606955 h 1825319"/>
              <a:gd name="connsiteX32" fmla="*/ 915127 w 3086816"/>
              <a:gd name="connsiteY32" fmla="*/ 1429534 h 1825319"/>
              <a:gd name="connsiteX33" fmla="*/ 942422 w 3086816"/>
              <a:gd name="connsiteY33" fmla="*/ 1388591 h 1825319"/>
              <a:gd name="connsiteX34" fmla="*/ 983365 w 3086816"/>
              <a:gd name="connsiteY34" fmla="*/ 1374943 h 1825319"/>
              <a:gd name="connsiteX35" fmla="*/ 1174434 w 3086816"/>
              <a:gd name="connsiteY35" fmla="*/ 1347647 h 1825319"/>
              <a:gd name="connsiteX36" fmla="*/ 1324559 w 3086816"/>
              <a:gd name="connsiteY36" fmla="*/ 1320352 h 1825319"/>
              <a:gd name="connsiteX37" fmla="*/ 1392798 w 3086816"/>
              <a:gd name="connsiteY37" fmla="*/ 1306704 h 1825319"/>
              <a:gd name="connsiteX38" fmla="*/ 1501980 w 3086816"/>
              <a:gd name="connsiteY38" fmla="*/ 1279409 h 1825319"/>
              <a:gd name="connsiteX39" fmla="*/ 1693049 w 3086816"/>
              <a:gd name="connsiteY39" fmla="*/ 1265761 h 1825319"/>
              <a:gd name="connsiteX40" fmla="*/ 1733992 w 3086816"/>
              <a:gd name="connsiteY40" fmla="*/ 1252113 h 1825319"/>
              <a:gd name="connsiteX41" fmla="*/ 1720345 w 3086816"/>
              <a:gd name="connsiteY41" fmla="*/ 1211170 h 1825319"/>
              <a:gd name="connsiteX42" fmla="*/ 1638458 w 3086816"/>
              <a:gd name="connsiteY42" fmla="*/ 1170227 h 1825319"/>
              <a:gd name="connsiteX43" fmla="*/ 1597515 w 3086816"/>
              <a:gd name="connsiteY43" fmla="*/ 1115635 h 1825319"/>
              <a:gd name="connsiteX44" fmla="*/ 1433742 w 3086816"/>
              <a:gd name="connsiteY44" fmla="*/ 1115635 h 1825319"/>
              <a:gd name="connsiteX45" fmla="*/ 1297264 w 3086816"/>
              <a:gd name="connsiteY45" fmla="*/ 1142931 h 1825319"/>
              <a:gd name="connsiteX46" fmla="*/ 1215377 w 3086816"/>
              <a:gd name="connsiteY46" fmla="*/ 1170227 h 1825319"/>
              <a:gd name="connsiteX47" fmla="*/ 1147139 w 3086816"/>
              <a:gd name="connsiteY47" fmla="*/ 1183874 h 1825319"/>
              <a:gd name="connsiteX48" fmla="*/ 1065252 w 3086816"/>
              <a:gd name="connsiteY48" fmla="*/ 1211170 h 1825319"/>
              <a:gd name="connsiteX49" fmla="*/ 928774 w 3086816"/>
              <a:gd name="connsiteY49" fmla="*/ 1238465 h 1825319"/>
              <a:gd name="connsiteX50" fmla="*/ 819592 w 3086816"/>
              <a:gd name="connsiteY50" fmla="*/ 1224818 h 1825319"/>
              <a:gd name="connsiteX51" fmla="*/ 464750 w 3086816"/>
              <a:gd name="connsiteY51" fmla="*/ 1197522 h 1825319"/>
              <a:gd name="connsiteX52" fmla="*/ 423807 w 3086816"/>
              <a:gd name="connsiteY52" fmla="*/ 1170227 h 1825319"/>
              <a:gd name="connsiteX53" fmla="*/ 287330 w 3086816"/>
              <a:gd name="connsiteY53" fmla="*/ 1129283 h 1825319"/>
              <a:gd name="connsiteX54" fmla="*/ 246386 w 3086816"/>
              <a:gd name="connsiteY54" fmla="*/ 1101988 h 1825319"/>
              <a:gd name="connsiteX55" fmla="*/ 205443 w 3086816"/>
              <a:gd name="connsiteY55" fmla="*/ 1061044 h 1825319"/>
              <a:gd name="connsiteX56" fmla="*/ 164500 w 3086816"/>
              <a:gd name="connsiteY56" fmla="*/ 1047397 h 1825319"/>
              <a:gd name="connsiteX57" fmla="*/ 96261 w 3086816"/>
              <a:gd name="connsiteY57" fmla="*/ 979158 h 1825319"/>
              <a:gd name="connsiteX58" fmla="*/ 68965 w 3086816"/>
              <a:gd name="connsiteY58" fmla="*/ 938215 h 1825319"/>
              <a:gd name="connsiteX59" fmla="*/ 41670 w 3086816"/>
              <a:gd name="connsiteY59" fmla="*/ 883624 h 1825319"/>
              <a:gd name="connsiteX60" fmla="*/ 14374 w 3086816"/>
              <a:gd name="connsiteY60" fmla="*/ 760794 h 1825319"/>
              <a:gd name="connsiteX61" fmla="*/ 14374 w 3086816"/>
              <a:gd name="connsiteY61" fmla="*/ 474191 h 1825319"/>
              <a:gd name="connsiteX62" fmla="*/ 82613 w 3086816"/>
              <a:gd name="connsiteY62" fmla="*/ 405952 h 1825319"/>
              <a:gd name="connsiteX63" fmla="*/ 150852 w 3086816"/>
              <a:gd name="connsiteY63" fmla="*/ 324065 h 1825319"/>
              <a:gd name="connsiteX64" fmla="*/ 232739 w 3086816"/>
              <a:gd name="connsiteY64" fmla="*/ 242179 h 1825319"/>
              <a:gd name="connsiteX65" fmla="*/ 260034 w 3086816"/>
              <a:gd name="connsiteY65" fmla="*/ 201235 h 1825319"/>
              <a:gd name="connsiteX66" fmla="*/ 341921 w 3086816"/>
              <a:gd name="connsiteY66" fmla="*/ 146644 h 1825319"/>
              <a:gd name="connsiteX67" fmla="*/ 382864 w 3086816"/>
              <a:gd name="connsiteY67" fmla="*/ 119349 h 1825319"/>
              <a:gd name="connsiteX68" fmla="*/ 410159 w 3086816"/>
              <a:gd name="connsiteY68" fmla="*/ 78406 h 1825319"/>
              <a:gd name="connsiteX69" fmla="*/ 451103 w 3086816"/>
              <a:gd name="connsiteY69" fmla="*/ 64758 h 1825319"/>
              <a:gd name="connsiteX70" fmla="*/ 492046 w 3086816"/>
              <a:gd name="connsiteY70" fmla="*/ 37462 h 1825319"/>
              <a:gd name="connsiteX71" fmla="*/ 505694 w 3086816"/>
              <a:gd name="connsiteY71" fmla="*/ 132997 h 1825319"/>
              <a:gd name="connsiteX72" fmla="*/ 492046 w 3086816"/>
              <a:gd name="connsiteY72" fmla="*/ 92053 h 1825319"/>
              <a:gd name="connsiteX73" fmla="*/ 478398 w 3086816"/>
              <a:gd name="connsiteY73" fmla="*/ 10167 h 1825319"/>
              <a:gd name="connsiteX74" fmla="*/ 314625 w 3086816"/>
              <a:gd name="connsiteY74" fmla="*/ 10167 h 1825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086816" h="1825319">
                <a:moveTo>
                  <a:pt x="1747640" y="1211170"/>
                </a:moveTo>
                <a:cubicBezTo>
                  <a:pt x="1779485" y="1206621"/>
                  <a:pt x="1811006" y="1197522"/>
                  <a:pt x="1843174" y="1197522"/>
                </a:cubicBezTo>
                <a:cubicBezTo>
                  <a:pt x="1912253" y="1197522"/>
                  <a:pt x="2136248" y="1214922"/>
                  <a:pt x="2225312" y="1224818"/>
                </a:cubicBezTo>
                <a:cubicBezTo>
                  <a:pt x="2298218" y="1232919"/>
                  <a:pt x="2372512" y="1234322"/>
                  <a:pt x="2443676" y="1252113"/>
                </a:cubicBezTo>
                <a:cubicBezTo>
                  <a:pt x="2461873" y="1256662"/>
                  <a:pt x="2479638" y="1263569"/>
                  <a:pt x="2498267" y="1265761"/>
                </a:cubicBezTo>
                <a:cubicBezTo>
                  <a:pt x="2557176" y="1272692"/>
                  <a:pt x="2616667" y="1273507"/>
                  <a:pt x="2675688" y="1279409"/>
                </a:cubicBezTo>
                <a:cubicBezTo>
                  <a:pt x="2707696" y="1282610"/>
                  <a:pt x="2739428" y="1288165"/>
                  <a:pt x="2771222" y="1293056"/>
                </a:cubicBezTo>
                <a:cubicBezTo>
                  <a:pt x="2829310" y="1301992"/>
                  <a:pt x="2854936" y="1305276"/>
                  <a:pt x="2907700" y="1320352"/>
                </a:cubicBezTo>
                <a:cubicBezTo>
                  <a:pt x="2987743" y="1343222"/>
                  <a:pt x="2909835" y="1321420"/>
                  <a:pt x="2989586" y="1361295"/>
                </a:cubicBezTo>
                <a:cubicBezTo>
                  <a:pt x="3002453" y="1367729"/>
                  <a:pt x="3016882" y="1370394"/>
                  <a:pt x="3030530" y="1374943"/>
                </a:cubicBezTo>
                <a:cubicBezTo>
                  <a:pt x="3035079" y="1388591"/>
                  <a:pt x="3036197" y="1403916"/>
                  <a:pt x="3044177" y="1415886"/>
                </a:cubicBezTo>
                <a:cubicBezTo>
                  <a:pt x="3054883" y="1431946"/>
                  <a:pt x="3081668" y="1437840"/>
                  <a:pt x="3085121" y="1456830"/>
                </a:cubicBezTo>
                <a:cubicBezTo>
                  <a:pt x="3091682" y="1492916"/>
                  <a:pt x="3077503" y="1529834"/>
                  <a:pt x="3071473" y="1566012"/>
                </a:cubicBezTo>
                <a:cubicBezTo>
                  <a:pt x="3068389" y="1584514"/>
                  <a:pt x="3069543" y="1605956"/>
                  <a:pt x="3057825" y="1620603"/>
                </a:cubicBezTo>
                <a:cubicBezTo>
                  <a:pt x="3048838" y="1631836"/>
                  <a:pt x="3030530" y="1629701"/>
                  <a:pt x="3016882" y="1634250"/>
                </a:cubicBezTo>
                <a:cubicBezTo>
                  <a:pt x="3003234" y="1643349"/>
                  <a:pt x="2991297" y="1655787"/>
                  <a:pt x="2975939" y="1661546"/>
                </a:cubicBezTo>
                <a:cubicBezTo>
                  <a:pt x="2954219" y="1669691"/>
                  <a:pt x="2930079" y="1669091"/>
                  <a:pt x="2907700" y="1675194"/>
                </a:cubicBezTo>
                <a:cubicBezTo>
                  <a:pt x="2879942" y="1682764"/>
                  <a:pt x="2852527" y="1691803"/>
                  <a:pt x="2825813" y="1702489"/>
                </a:cubicBezTo>
                <a:cubicBezTo>
                  <a:pt x="2803067" y="1711588"/>
                  <a:pt x="2779961" y="1719835"/>
                  <a:pt x="2757574" y="1729785"/>
                </a:cubicBezTo>
                <a:cubicBezTo>
                  <a:pt x="2698025" y="1756251"/>
                  <a:pt x="2692902" y="1770015"/>
                  <a:pt x="2621097" y="1784376"/>
                </a:cubicBezTo>
                <a:cubicBezTo>
                  <a:pt x="2598351" y="1788925"/>
                  <a:pt x="2575237" y="1791921"/>
                  <a:pt x="2552858" y="1798024"/>
                </a:cubicBezTo>
                <a:cubicBezTo>
                  <a:pt x="2525100" y="1805594"/>
                  <a:pt x="2470971" y="1825319"/>
                  <a:pt x="2470971" y="1825319"/>
                </a:cubicBezTo>
                <a:lnTo>
                  <a:pt x="2266255" y="1798024"/>
                </a:lnTo>
                <a:cubicBezTo>
                  <a:pt x="2238861" y="1794111"/>
                  <a:pt x="2212022" y="1785382"/>
                  <a:pt x="2184368" y="1784376"/>
                </a:cubicBezTo>
                <a:cubicBezTo>
                  <a:pt x="1961556" y="1776274"/>
                  <a:pt x="1738541" y="1775277"/>
                  <a:pt x="1515628" y="1770728"/>
                </a:cubicBezTo>
                <a:cubicBezTo>
                  <a:pt x="1468424" y="1764827"/>
                  <a:pt x="1375147" y="1754675"/>
                  <a:pt x="1324559" y="1743433"/>
                </a:cubicBezTo>
                <a:cubicBezTo>
                  <a:pt x="1310516" y="1740312"/>
                  <a:pt x="1297572" y="1733274"/>
                  <a:pt x="1283616" y="1729785"/>
                </a:cubicBezTo>
                <a:cubicBezTo>
                  <a:pt x="1261112" y="1724159"/>
                  <a:pt x="1238021" y="1721169"/>
                  <a:pt x="1215377" y="1716137"/>
                </a:cubicBezTo>
                <a:cubicBezTo>
                  <a:pt x="1099548" y="1690397"/>
                  <a:pt x="1230856" y="1712499"/>
                  <a:pt x="1065252" y="1688841"/>
                </a:cubicBezTo>
                <a:lnTo>
                  <a:pt x="983365" y="1661546"/>
                </a:lnTo>
                <a:lnTo>
                  <a:pt x="942422" y="1647898"/>
                </a:lnTo>
                <a:cubicBezTo>
                  <a:pt x="933324" y="1634250"/>
                  <a:pt x="922462" y="1621626"/>
                  <a:pt x="915127" y="1606955"/>
                </a:cubicBezTo>
                <a:cubicBezTo>
                  <a:pt x="886829" y="1550358"/>
                  <a:pt x="900658" y="1492232"/>
                  <a:pt x="915127" y="1429534"/>
                </a:cubicBezTo>
                <a:cubicBezTo>
                  <a:pt x="918815" y="1413552"/>
                  <a:pt x="929614" y="1398838"/>
                  <a:pt x="942422" y="1388591"/>
                </a:cubicBezTo>
                <a:cubicBezTo>
                  <a:pt x="953655" y="1379604"/>
                  <a:pt x="969198" y="1377443"/>
                  <a:pt x="983365" y="1374943"/>
                </a:cubicBezTo>
                <a:cubicBezTo>
                  <a:pt x="1046722" y="1363762"/>
                  <a:pt x="1174434" y="1347647"/>
                  <a:pt x="1174434" y="1347647"/>
                </a:cubicBezTo>
                <a:cubicBezTo>
                  <a:pt x="1257955" y="1319808"/>
                  <a:pt x="1181259" y="1342399"/>
                  <a:pt x="1324559" y="1320352"/>
                </a:cubicBezTo>
                <a:cubicBezTo>
                  <a:pt x="1347486" y="1316825"/>
                  <a:pt x="1370195" y="1311920"/>
                  <a:pt x="1392798" y="1306704"/>
                </a:cubicBezTo>
                <a:cubicBezTo>
                  <a:pt x="1429351" y="1298269"/>
                  <a:pt x="1464561" y="1282082"/>
                  <a:pt x="1501980" y="1279409"/>
                </a:cubicBezTo>
                <a:lnTo>
                  <a:pt x="1693049" y="1265761"/>
                </a:lnTo>
                <a:cubicBezTo>
                  <a:pt x="1706697" y="1261212"/>
                  <a:pt x="1727558" y="1264980"/>
                  <a:pt x="1733992" y="1252113"/>
                </a:cubicBezTo>
                <a:cubicBezTo>
                  <a:pt x="1740426" y="1239246"/>
                  <a:pt x="1729332" y="1222403"/>
                  <a:pt x="1720345" y="1211170"/>
                </a:cubicBezTo>
                <a:cubicBezTo>
                  <a:pt x="1701103" y="1187118"/>
                  <a:pt x="1665431" y="1179218"/>
                  <a:pt x="1638458" y="1170227"/>
                </a:cubicBezTo>
                <a:cubicBezTo>
                  <a:pt x="1624810" y="1152030"/>
                  <a:pt x="1616025" y="1128856"/>
                  <a:pt x="1597515" y="1115635"/>
                </a:cubicBezTo>
                <a:cubicBezTo>
                  <a:pt x="1557959" y="1087380"/>
                  <a:pt x="1462560" y="1110832"/>
                  <a:pt x="1433742" y="1115635"/>
                </a:cubicBezTo>
                <a:cubicBezTo>
                  <a:pt x="1387980" y="1123262"/>
                  <a:pt x="1341277" y="1128260"/>
                  <a:pt x="1297264" y="1142931"/>
                </a:cubicBezTo>
                <a:cubicBezTo>
                  <a:pt x="1269968" y="1152030"/>
                  <a:pt x="1243591" y="1164585"/>
                  <a:pt x="1215377" y="1170227"/>
                </a:cubicBezTo>
                <a:cubicBezTo>
                  <a:pt x="1192631" y="1174776"/>
                  <a:pt x="1169518" y="1177771"/>
                  <a:pt x="1147139" y="1183874"/>
                </a:cubicBezTo>
                <a:cubicBezTo>
                  <a:pt x="1119381" y="1191444"/>
                  <a:pt x="1093165" y="1204192"/>
                  <a:pt x="1065252" y="1211170"/>
                </a:cubicBezTo>
                <a:cubicBezTo>
                  <a:pt x="983815" y="1231530"/>
                  <a:pt x="1029163" y="1221735"/>
                  <a:pt x="928774" y="1238465"/>
                </a:cubicBezTo>
                <a:cubicBezTo>
                  <a:pt x="892380" y="1233916"/>
                  <a:pt x="856127" y="1228042"/>
                  <a:pt x="819592" y="1224818"/>
                </a:cubicBezTo>
                <a:cubicBezTo>
                  <a:pt x="701421" y="1214391"/>
                  <a:pt x="464750" y="1197522"/>
                  <a:pt x="464750" y="1197522"/>
                </a:cubicBezTo>
                <a:cubicBezTo>
                  <a:pt x="451102" y="1188424"/>
                  <a:pt x="438883" y="1176688"/>
                  <a:pt x="423807" y="1170227"/>
                </a:cubicBezTo>
                <a:cubicBezTo>
                  <a:pt x="370399" y="1147338"/>
                  <a:pt x="342380" y="1165981"/>
                  <a:pt x="287330" y="1129283"/>
                </a:cubicBezTo>
                <a:cubicBezTo>
                  <a:pt x="273682" y="1120185"/>
                  <a:pt x="258987" y="1112489"/>
                  <a:pt x="246386" y="1101988"/>
                </a:cubicBezTo>
                <a:cubicBezTo>
                  <a:pt x="231559" y="1089632"/>
                  <a:pt x="221502" y="1071750"/>
                  <a:pt x="205443" y="1061044"/>
                </a:cubicBezTo>
                <a:cubicBezTo>
                  <a:pt x="193473" y="1053064"/>
                  <a:pt x="178148" y="1051946"/>
                  <a:pt x="164500" y="1047397"/>
                </a:cubicBezTo>
                <a:cubicBezTo>
                  <a:pt x="91712" y="938215"/>
                  <a:pt x="187244" y="1070140"/>
                  <a:pt x="96261" y="979158"/>
                </a:cubicBezTo>
                <a:cubicBezTo>
                  <a:pt x="84663" y="967560"/>
                  <a:pt x="77103" y="952456"/>
                  <a:pt x="68965" y="938215"/>
                </a:cubicBezTo>
                <a:cubicBezTo>
                  <a:pt x="58871" y="920551"/>
                  <a:pt x="48813" y="902673"/>
                  <a:pt x="41670" y="883624"/>
                </a:cubicBezTo>
                <a:cubicBezTo>
                  <a:pt x="33409" y="861595"/>
                  <a:pt x="18080" y="779325"/>
                  <a:pt x="14374" y="760794"/>
                </a:cubicBezTo>
                <a:cubicBezTo>
                  <a:pt x="2716" y="644206"/>
                  <a:pt x="-11093" y="593037"/>
                  <a:pt x="14374" y="474191"/>
                </a:cubicBezTo>
                <a:cubicBezTo>
                  <a:pt x="23077" y="433576"/>
                  <a:pt x="55713" y="428369"/>
                  <a:pt x="82613" y="405952"/>
                </a:cubicBezTo>
                <a:cubicBezTo>
                  <a:pt x="162624" y="339277"/>
                  <a:pt x="89505" y="393080"/>
                  <a:pt x="150852" y="324065"/>
                </a:cubicBezTo>
                <a:cubicBezTo>
                  <a:pt x="176498" y="295214"/>
                  <a:pt x="211327" y="274298"/>
                  <a:pt x="232739" y="242179"/>
                </a:cubicBezTo>
                <a:cubicBezTo>
                  <a:pt x="241837" y="228531"/>
                  <a:pt x="247690" y="212036"/>
                  <a:pt x="260034" y="201235"/>
                </a:cubicBezTo>
                <a:cubicBezTo>
                  <a:pt x="284722" y="179632"/>
                  <a:pt x="314625" y="164841"/>
                  <a:pt x="341921" y="146644"/>
                </a:cubicBezTo>
                <a:lnTo>
                  <a:pt x="382864" y="119349"/>
                </a:lnTo>
                <a:cubicBezTo>
                  <a:pt x="391962" y="105701"/>
                  <a:pt x="397351" y="88652"/>
                  <a:pt x="410159" y="78406"/>
                </a:cubicBezTo>
                <a:cubicBezTo>
                  <a:pt x="421393" y="69419"/>
                  <a:pt x="438236" y="71192"/>
                  <a:pt x="451103" y="64758"/>
                </a:cubicBezTo>
                <a:cubicBezTo>
                  <a:pt x="465774" y="57422"/>
                  <a:pt x="478398" y="46561"/>
                  <a:pt x="492046" y="37462"/>
                </a:cubicBezTo>
                <a:cubicBezTo>
                  <a:pt x="502772" y="53551"/>
                  <a:pt x="554167" y="108762"/>
                  <a:pt x="505694" y="132997"/>
                </a:cubicBezTo>
                <a:cubicBezTo>
                  <a:pt x="492826" y="139430"/>
                  <a:pt x="495167" y="106097"/>
                  <a:pt x="492046" y="92053"/>
                </a:cubicBezTo>
                <a:cubicBezTo>
                  <a:pt x="486043" y="65040"/>
                  <a:pt x="503523" y="21763"/>
                  <a:pt x="478398" y="10167"/>
                </a:cubicBezTo>
                <a:cubicBezTo>
                  <a:pt x="428832" y="-12710"/>
                  <a:pt x="369216" y="10167"/>
                  <a:pt x="314625" y="10167"/>
                </a:cubicBez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Freeform 26"/>
          <p:cNvSpPr/>
          <p:nvPr/>
        </p:nvSpPr>
        <p:spPr>
          <a:xfrm>
            <a:off x="647531" y="4652317"/>
            <a:ext cx="1090139" cy="492889"/>
          </a:xfrm>
          <a:custGeom>
            <a:avLst/>
            <a:gdLst>
              <a:gd name="connsiteX0" fmla="*/ 471585 w 1090139"/>
              <a:gd name="connsiteY0" fmla="*/ 1570 h 492889"/>
              <a:gd name="connsiteX1" fmla="*/ 239573 w 1090139"/>
              <a:gd name="connsiteY1" fmla="*/ 28865 h 492889"/>
              <a:gd name="connsiteX2" fmla="*/ 157687 w 1090139"/>
              <a:gd name="connsiteY2" fmla="*/ 56161 h 492889"/>
              <a:gd name="connsiteX3" fmla="*/ 75800 w 1090139"/>
              <a:gd name="connsiteY3" fmla="*/ 110752 h 492889"/>
              <a:gd name="connsiteX4" fmla="*/ 34857 w 1090139"/>
              <a:gd name="connsiteY4" fmla="*/ 138047 h 492889"/>
              <a:gd name="connsiteX5" fmla="*/ 21209 w 1090139"/>
              <a:gd name="connsiteY5" fmla="*/ 356411 h 492889"/>
              <a:gd name="connsiteX6" fmla="*/ 103096 w 1090139"/>
              <a:gd name="connsiteY6" fmla="*/ 411002 h 492889"/>
              <a:gd name="connsiteX7" fmla="*/ 130391 w 1090139"/>
              <a:gd name="connsiteY7" fmla="*/ 451946 h 492889"/>
              <a:gd name="connsiteX8" fmla="*/ 171335 w 1090139"/>
              <a:gd name="connsiteY8" fmla="*/ 465593 h 492889"/>
              <a:gd name="connsiteX9" fmla="*/ 321460 w 1090139"/>
              <a:gd name="connsiteY9" fmla="*/ 492889 h 492889"/>
              <a:gd name="connsiteX10" fmla="*/ 908314 w 1090139"/>
              <a:gd name="connsiteY10" fmla="*/ 451946 h 492889"/>
              <a:gd name="connsiteX11" fmla="*/ 949257 w 1090139"/>
              <a:gd name="connsiteY11" fmla="*/ 424650 h 492889"/>
              <a:gd name="connsiteX12" fmla="*/ 1031144 w 1090139"/>
              <a:gd name="connsiteY12" fmla="*/ 383707 h 492889"/>
              <a:gd name="connsiteX13" fmla="*/ 1044791 w 1090139"/>
              <a:gd name="connsiteY13" fmla="*/ 342764 h 492889"/>
              <a:gd name="connsiteX14" fmla="*/ 1085735 w 1090139"/>
              <a:gd name="connsiteY14" fmla="*/ 329116 h 492889"/>
              <a:gd name="connsiteX15" fmla="*/ 1072087 w 1090139"/>
              <a:gd name="connsiteY15" fmla="*/ 206286 h 492889"/>
              <a:gd name="connsiteX16" fmla="*/ 990200 w 1090139"/>
              <a:gd name="connsiteY16" fmla="*/ 151695 h 492889"/>
              <a:gd name="connsiteX17" fmla="*/ 908314 w 1090139"/>
              <a:gd name="connsiteY17" fmla="*/ 97104 h 492889"/>
              <a:gd name="connsiteX18" fmla="*/ 867370 w 1090139"/>
              <a:gd name="connsiteY18" fmla="*/ 83456 h 492889"/>
              <a:gd name="connsiteX19" fmla="*/ 744541 w 1090139"/>
              <a:gd name="connsiteY19" fmla="*/ 28865 h 492889"/>
              <a:gd name="connsiteX20" fmla="*/ 649006 w 1090139"/>
              <a:gd name="connsiteY20" fmla="*/ 15217 h 492889"/>
              <a:gd name="connsiteX21" fmla="*/ 594415 w 1090139"/>
              <a:gd name="connsiteY21" fmla="*/ 1570 h 492889"/>
              <a:gd name="connsiteX22" fmla="*/ 403347 w 1090139"/>
              <a:gd name="connsiteY22" fmla="*/ 1570 h 49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90139" h="492889">
                <a:moveTo>
                  <a:pt x="471585" y="1570"/>
                </a:moveTo>
                <a:cubicBezTo>
                  <a:pt x="395286" y="7928"/>
                  <a:pt x="314698" y="8376"/>
                  <a:pt x="239573" y="28865"/>
                </a:cubicBezTo>
                <a:cubicBezTo>
                  <a:pt x="211815" y="36436"/>
                  <a:pt x="181627" y="40201"/>
                  <a:pt x="157687" y="56161"/>
                </a:cubicBezTo>
                <a:lnTo>
                  <a:pt x="75800" y="110752"/>
                </a:lnTo>
                <a:lnTo>
                  <a:pt x="34857" y="138047"/>
                </a:lnTo>
                <a:cubicBezTo>
                  <a:pt x="9729" y="213432"/>
                  <a:pt x="-21718" y="270558"/>
                  <a:pt x="21209" y="356411"/>
                </a:cubicBezTo>
                <a:cubicBezTo>
                  <a:pt x="35880" y="385753"/>
                  <a:pt x="103096" y="411002"/>
                  <a:pt x="103096" y="411002"/>
                </a:cubicBezTo>
                <a:cubicBezTo>
                  <a:pt x="112194" y="424650"/>
                  <a:pt x="117583" y="441699"/>
                  <a:pt x="130391" y="451946"/>
                </a:cubicBezTo>
                <a:cubicBezTo>
                  <a:pt x="141625" y="460933"/>
                  <a:pt x="157378" y="462104"/>
                  <a:pt x="171335" y="465593"/>
                </a:cubicBezTo>
                <a:cubicBezTo>
                  <a:pt x="209492" y="475132"/>
                  <a:pt x="284948" y="486804"/>
                  <a:pt x="321460" y="492889"/>
                </a:cubicBezTo>
                <a:cubicBezTo>
                  <a:pt x="881738" y="464875"/>
                  <a:pt x="694521" y="523205"/>
                  <a:pt x="908314" y="451946"/>
                </a:cubicBezTo>
                <a:cubicBezTo>
                  <a:pt x="921962" y="442847"/>
                  <a:pt x="934586" y="431986"/>
                  <a:pt x="949257" y="424650"/>
                </a:cubicBezTo>
                <a:cubicBezTo>
                  <a:pt x="1062279" y="368138"/>
                  <a:pt x="913789" y="461941"/>
                  <a:pt x="1031144" y="383707"/>
                </a:cubicBezTo>
                <a:cubicBezTo>
                  <a:pt x="1035693" y="370059"/>
                  <a:pt x="1034619" y="352936"/>
                  <a:pt x="1044791" y="342764"/>
                </a:cubicBezTo>
                <a:cubicBezTo>
                  <a:pt x="1054964" y="332591"/>
                  <a:pt x="1082914" y="343223"/>
                  <a:pt x="1085735" y="329116"/>
                </a:cubicBezTo>
                <a:cubicBezTo>
                  <a:pt x="1093814" y="288721"/>
                  <a:pt x="1091618" y="242557"/>
                  <a:pt x="1072087" y="206286"/>
                </a:cubicBezTo>
                <a:cubicBezTo>
                  <a:pt x="1056534" y="177402"/>
                  <a:pt x="1017496" y="169892"/>
                  <a:pt x="990200" y="151695"/>
                </a:cubicBezTo>
                <a:lnTo>
                  <a:pt x="908314" y="97104"/>
                </a:lnTo>
                <a:cubicBezTo>
                  <a:pt x="894666" y="92555"/>
                  <a:pt x="880237" y="89890"/>
                  <a:pt x="867370" y="83456"/>
                </a:cubicBezTo>
                <a:cubicBezTo>
                  <a:pt x="801838" y="50690"/>
                  <a:pt x="843126" y="42949"/>
                  <a:pt x="744541" y="28865"/>
                </a:cubicBezTo>
                <a:cubicBezTo>
                  <a:pt x="712696" y="24316"/>
                  <a:pt x="680655" y="20971"/>
                  <a:pt x="649006" y="15217"/>
                </a:cubicBezTo>
                <a:cubicBezTo>
                  <a:pt x="630552" y="11862"/>
                  <a:pt x="613143" y="2610"/>
                  <a:pt x="594415" y="1570"/>
                </a:cubicBezTo>
                <a:cubicBezTo>
                  <a:pt x="530824" y="-1963"/>
                  <a:pt x="467036" y="1570"/>
                  <a:pt x="403347" y="1570"/>
                </a:cubicBez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8" name="Freeform 27"/>
          <p:cNvSpPr/>
          <p:nvPr/>
        </p:nvSpPr>
        <p:spPr>
          <a:xfrm>
            <a:off x="996287" y="5145206"/>
            <a:ext cx="109182" cy="327546"/>
          </a:xfrm>
          <a:custGeom>
            <a:avLst/>
            <a:gdLst>
              <a:gd name="connsiteX0" fmla="*/ 95534 w 109182"/>
              <a:gd name="connsiteY0" fmla="*/ 0 h 327546"/>
              <a:gd name="connsiteX1" fmla="*/ 81886 w 109182"/>
              <a:gd name="connsiteY1" fmla="*/ 95534 h 327546"/>
              <a:gd name="connsiteX2" fmla="*/ 54591 w 109182"/>
              <a:gd name="connsiteY2" fmla="*/ 177421 h 327546"/>
              <a:gd name="connsiteX3" fmla="*/ 40943 w 109182"/>
              <a:gd name="connsiteY3" fmla="*/ 218364 h 327546"/>
              <a:gd name="connsiteX4" fmla="*/ 13647 w 109182"/>
              <a:gd name="connsiteY4" fmla="*/ 327546 h 327546"/>
              <a:gd name="connsiteX5" fmla="*/ 0 w 109182"/>
              <a:gd name="connsiteY5" fmla="*/ 245660 h 327546"/>
              <a:gd name="connsiteX6" fmla="*/ 13647 w 109182"/>
              <a:gd name="connsiteY6" fmla="*/ 300251 h 327546"/>
              <a:gd name="connsiteX7" fmla="*/ 54591 w 109182"/>
              <a:gd name="connsiteY7" fmla="*/ 313898 h 327546"/>
              <a:gd name="connsiteX8" fmla="*/ 81886 w 109182"/>
              <a:gd name="connsiteY8" fmla="*/ 272955 h 327546"/>
              <a:gd name="connsiteX9" fmla="*/ 95534 w 109182"/>
              <a:gd name="connsiteY9" fmla="*/ 232012 h 327546"/>
              <a:gd name="connsiteX10" fmla="*/ 109182 w 109182"/>
              <a:gd name="connsiteY10" fmla="*/ 232012 h 327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182" h="327546">
                <a:moveTo>
                  <a:pt x="95534" y="0"/>
                </a:moveTo>
                <a:cubicBezTo>
                  <a:pt x="90985" y="31845"/>
                  <a:pt x="89119" y="64190"/>
                  <a:pt x="81886" y="95534"/>
                </a:cubicBezTo>
                <a:cubicBezTo>
                  <a:pt x="75416" y="123569"/>
                  <a:pt x="63689" y="150125"/>
                  <a:pt x="54591" y="177421"/>
                </a:cubicBezTo>
                <a:cubicBezTo>
                  <a:pt x="50042" y="191069"/>
                  <a:pt x="43764" y="204257"/>
                  <a:pt x="40943" y="218364"/>
                </a:cubicBezTo>
                <a:cubicBezTo>
                  <a:pt x="24474" y="300710"/>
                  <a:pt x="34631" y="264597"/>
                  <a:pt x="13647" y="327546"/>
                </a:cubicBezTo>
                <a:cubicBezTo>
                  <a:pt x="9098" y="300251"/>
                  <a:pt x="0" y="273332"/>
                  <a:pt x="0" y="245660"/>
                </a:cubicBezTo>
                <a:cubicBezTo>
                  <a:pt x="0" y="226903"/>
                  <a:pt x="1930" y="285604"/>
                  <a:pt x="13647" y="300251"/>
                </a:cubicBezTo>
                <a:cubicBezTo>
                  <a:pt x="22634" y="311485"/>
                  <a:pt x="40943" y="309349"/>
                  <a:pt x="54591" y="313898"/>
                </a:cubicBezTo>
                <a:cubicBezTo>
                  <a:pt x="63689" y="300250"/>
                  <a:pt x="74551" y="287626"/>
                  <a:pt x="81886" y="272955"/>
                </a:cubicBezTo>
                <a:cubicBezTo>
                  <a:pt x="88320" y="260088"/>
                  <a:pt x="87554" y="243982"/>
                  <a:pt x="95534" y="232012"/>
                </a:cubicBezTo>
                <a:cubicBezTo>
                  <a:pt x="98058" y="228227"/>
                  <a:pt x="104633" y="232012"/>
                  <a:pt x="109182" y="232012"/>
                </a:cubicBez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Freeform 28"/>
          <p:cNvSpPr/>
          <p:nvPr/>
        </p:nvSpPr>
        <p:spPr>
          <a:xfrm>
            <a:off x="1446193" y="5839772"/>
            <a:ext cx="437198" cy="356312"/>
          </a:xfrm>
          <a:custGeom>
            <a:avLst/>
            <a:gdLst>
              <a:gd name="connsiteX0" fmla="*/ 437198 w 437198"/>
              <a:gd name="connsiteY0" fmla="*/ 356312 h 356312"/>
              <a:gd name="connsiteX1" fmla="*/ 382607 w 437198"/>
              <a:gd name="connsiteY1" fmla="*/ 288073 h 356312"/>
              <a:gd name="connsiteX2" fmla="*/ 341664 w 437198"/>
              <a:gd name="connsiteY2" fmla="*/ 274425 h 356312"/>
              <a:gd name="connsiteX3" fmla="*/ 314368 w 437198"/>
              <a:gd name="connsiteY3" fmla="*/ 233482 h 356312"/>
              <a:gd name="connsiteX4" fmla="*/ 273425 w 437198"/>
              <a:gd name="connsiteY4" fmla="*/ 206186 h 356312"/>
              <a:gd name="connsiteX5" fmla="*/ 218834 w 437198"/>
              <a:gd name="connsiteY5" fmla="*/ 124300 h 356312"/>
              <a:gd name="connsiteX6" fmla="*/ 177891 w 437198"/>
              <a:gd name="connsiteY6" fmla="*/ 110652 h 356312"/>
              <a:gd name="connsiteX7" fmla="*/ 136947 w 437198"/>
              <a:gd name="connsiteY7" fmla="*/ 69709 h 356312"/>
              <a:gd name="connsiteX8" fmla="*/ 55061 w 437198"/>
              <a:gd name="connsiteY8" fmla="*/ 42413 h 356312"/>
              <a:gd name="connsiteX9" fmla="*/ 14117 w 437198"/>
              <a:gd name="connsiteY9" fmla="*/ 15118 h 356312"/>
              <a:gd name="connsiteX10" fmla="*/ 470 w 437198"/>
              <a:gd name="connsiteY10" fmla="*/ 56061 h 356312"/>
              <a:gd name="connsiteX11" fmla="*/ 14117 w 437198"/>
              <a:gd name="connsiteY11" fmla="*/ 1470 h 356312"/>
              <a:gd name="connsiteX12" fmla="*/ 96004 w 437198"/>
              <a:gd name="connsiteY12" fmla="*/ 28765 h 356312"/>
              <a:gd name="connsiteX13" fmla="*/ 205186 w 437198"/>
              <a:gd name="connsiteY13" fmla="*/ 42413 h 35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7198" h="356312">
                <a:moveTo>
                  <a:pt x="437198" y="356312"/>
                </a:moveTo>
                <a:cubicBezTo>
                  <a:pt x="419001" y="333566"/>
                  <a:pt x="404724" y="307030"/>
                  <a:pt x="382607" y="288073"/>
                </a:cubicBezTo>
                <a:cubicBezTo>
                  <a:pt x="371684" y="278711"/>
                  <a:pt x="352898" y="283412"/>
                  <a:pt x="341664" y="274425"/>
                </a:cubicBezTo>
                <a:cubicBezTo>
                  <a:pt x="328856" y="264178"/>
                  <a:pt x="325966" y="245080"/>
                  <a:pt x="314368" y="233482"/>
                </a:cubicBezTo>
                <a:cubicBezTo>
                  <a:pt x="302770" y="221884"/>
                  <a:pt x="287073" y="215285"/>
                  <a:pt x="273425" y="206186"/>
                </a:cubicBezTo>
                <a:cubicBezTo>
                  <a:pt x="259116" y="163261"/>
                  <a:pt x="262647" y="153509"/>
                  <a:pt x="218834" y="124300"/>
                </a:cubicBezTo>
                <a:cubicBezTo>
                  <a:pt x="206864" y="116320"/>
                  <a:pt x="191539" y="115201"/>
                  <a:pt x="177891" y="110652"/>
                </a:cubicBezTo>
                <a:cubicBezTo>
                  <a:pt x="164243" y="97004"/>
                  <a:pt x="153819" y="79082"/>
                  <a:pt x="136947" y="69709"/>
                </a:cubicBezTo>
                <a:cubicBezTo>
                  <a:pt x="111796" y="55736"/>
                  <a:pt x="79001" y="58372"/>
                  <a:pt x="55061" y="42413"/>
                </a:cubicBezTo>
                <a:lnTo>
                  <a:pt x="14117" y="15118"/>
                </a:lnTo>
                <a:cubicBezTo>
                  <a:pt x="9568" y="28766"/>
                  <a:pt x="470" y="70447"/>
                  <a:pt x="470" y="56061"/>
                </a:cubicBezTo>
                <a:cubicBezTo>
                  <a:pt x="470" y="37304"/>
                  <a:pt x="-3918" y="6623"/>
                  <a:pt x="14117" y="1470"/>
                </a:cubicBezTo>
                <a:cubicBezTo>
                  <a:pt x="41782" y="-6434"/>
                  <a:pt x="68708" y="19667"/>
                  <a:pt x="96004" y="28765"/>
                </a:cubicBezTo>
                <a:cubicBezTo>
                  <a:pt x="158528" y="49606"/>
                  <a:pt x="122558" y="42413"/>
                  <a:pt x="205186" y="42413"/>
                </a:cubicBez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0" name="TextBox 29"/>
          <p:cNvSpPr txBox="1"/>
          <p:nvPr/>
        </p:nvSpPr>
        <p:spPr>
          <a:xfrm>
            <a:off x="409434" y="2057400"/>
            <a:ext cx="8429766" cy="95410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000" i="1" dirty="0">
                <a:solidFill>
                  <a:schemeClr val="bg1"/>
                </a:solidFill>
              </a:rPr>
              <a:t>Example: </a:t>
            </a:r>
            <a:r>
              <a:rPr lang="en-IE" sz="2000" i="1" dirty="0" smtClean="0">
                <a:solidFill>
                  <a:schemeClr val="bg1"/>
                </a:solidFill>
              </a:rPr>
              <a:t>if </a:t>
            </a:r>
            <a:r>
              <a:rPr lang="en-IE" sz="2000" dirty="0" err="1" smtClean="0">
                <a:solidFill>
                  <a:schemeClr val="bg1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ex:CapitalCity</a:t>
            </a:r>
            <a:r>
              <a:rPr lang="en-IE" sz="2000" i="1" dirty="0" smtClean="0">
                <a:solidFill>
                  <a:schemeClr val="bg1"/>
                </a:solidFill>
              </a:rPr>
              <a:t> </a:t>
            </a:r>
            <a:r>
              <a:rPr lang="en-IE" sz="2000" i="1" dirty="0">
                <a:solidFill>
                  <a:schemeClr val="bg1"/>
                </a:solidFill>
              </a:rPr>
              <a:t>sub-class of </a:t>
            </a:r>
            <a:r>
              <a:rPr lang="en-IE" sz="2000" dirty="0" err="1">
                <a:solidFill>
                  <a:schemeClr val="bg1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ex:City</a:t>
            </a:r>
            <a:endParaRPr lang="en-IE" sz="2000" dirty="0">
              <a:solidFill>
                <a:schemeClr val="bg1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 algn="ctr"/>
            <a:r>
              <a:rPr lang="en-IE" i="1" dirty="0" smtClean="0">
                <a:solidFill>
                  <a:schemeClr val="bg1"/>
                </a:solidFill>
              </a:rPr>
              <a:t>and if </a:t>
            </a:r>
            <a:r>
              <a:rPr lang="en-IE" dirty="0">
                <a:solidFill>
                  <a:schemeClr val="bg1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dirty="0" err="1">
                <a:solidFill>
                  <a:schemeClr val="bg1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ex:Dublin,rdf:type,ex:CapitalCity</a:t>
            </a:r>
            <a:r>
              <a:rPr lang="en-IE" dirty="0">
                <a:solidFill>
                  <a:schemeClr val="bg1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dirty="0">
                <a:solidFill>
                  <a:schemeClr val="bg1"/>
                </a:solidFill>
              </a:rPr>
              <a:t> </a:t>
            </a:r>
            <a:endParaRPr lang="en-IE" dirty="0" smtClean="0">
              <a:solidFill>
                <a:schemeClr val="bg1"/>
              </a:solidFill>
            </a:endParaRPr>
          </a:p>
          <a:p>
            <a:pPr lvl="1" algn="ctr"/>
            <a:r>
              <a:rPr lang="en-IE" i="1" dirty="0" smtClean="0">
                <a:solidFill>
                  <a:schemeClr val="bg1"/>
                </a:solidFill>
              </a:rPr>
              <a:t>then </a:t>
            </a:r>
            <a:r>
              <a:rPr lang="en-IE" dirty="0">
                <a:solidFill>
                  <a:schemeClr val="bg1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dirty="0" err="1">
                <a:solidFill>
                  <a:schemeClr val="bg1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ex:Dublin,rdf:type,ex:City</a:t>
            </a:r>
            <a:r>
              <a:rPr lang="en-IE" dirty="0" smtClean="0">
                <a:solidFill>
                  <a:schemeClr val="bg1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IE" dirty="0">
              <a:solidFill>
                <a:schemeClr val="bg1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05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owl:allValuesFrom</a:t>
            </a:r>
            <a:r>
              <a:rPr lang="en-IE" sz="2800" u="sng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US" sz="2800" u="sng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∀</a:t>
            </a:r>
            <a:r>
              <a:rPr lang="en-IE" sz="2800" u="sng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US" sz="2800" u="sng" dirty="0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553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7" descr="user%20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8525" y="865188"/>
            <a:ext cx="1366838" cy="13668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5540" name="Text Box 8"/>
          <p:cNvSpPr txBox="1">
            <a:spLocks noChangeArrowheads="1"/>
          </p:cNvSpPr>
          <p:nvPr/>
        </p:nvSpPr>
        <p:spPr bwMode="auto">
          <a:xfrm>
            <a:off x="827088" y="2233613"/>
            <a:ext cx="1547812" cy="36036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2000">
                <a:solidFill>
                  <a:srgbClr val="006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2000">
              <a:solidFill>
                <a:srgbClr val="006600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5541" name="Text Box 10"/>
          <p:cNvSpPr txBox="1">
            <a:spLocks noChangeArrowheads="1"/>
          </p:cNvSpPr>
          <p:nvPr/>
        </p:nvSpPr>
        <p:spPr bwMode="auto">
          <a:xfrm>
            <a:off x="3203575" y="938213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∀</a:t>
            </a: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</a:p>
        </p:txBody>
      </p:sp>
      <p:sp>
        <p:nvSpPr>
          <p:cNvPr id="118787" name="Content Placeholder 2"/>
          <p:cNvSpPr>
            <a:spLocks/>
          </p:cNvSpPr>
          <p:nvPr/>
        </p:nvSpPr>
        <p:spPr bwMode="auto">
          <a:xfrm>
            <a:off x="107950" y="4968875"/>
            <a:ext cx="900112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ex:Mary</a:t>
            </a:r>
            <a:r>
              <a:rPr lang="en-IE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>
                <a:solidFill>
                  <a:srgbClr val="006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r>
              <a:rPr lang="en-IE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; </a:t>
            </a:r>
            <a:r>
              <a:rPr lang="en-IE" dirty="0" smtClean="0">
                <a:solidFill>
                  <a:srgbClr val="0D5C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 smtClean="0">
                <a:solidFill>
                  <a:srgbClr val="006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hasParent</a:t>
            </a:r>
            <a:r>
              <a:rPr lang="en-IE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ex:Michael</a:t>
            </a:r>
            <a:r>
              <a:rPr lang="en-IE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i="1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r>
              <a:rPr lang="en-IE" i="1" dirty="0">
                <a:solidFill>
                  <a:srgbClr val="006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rdfs:subClassOf</a:t>
            </a:r>
            <a:r>
              <a:rPr lang="en-IE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[ </a:t>
            </a:r>
            <a:r>
              <a:rPr lang="en-IE" u="sng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owl:allValuesFrom</a:t>
            </a:r>
            <a:r>
              <a:rPr lang="en-IE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i="1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IE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</a:t>
            </a:r>
            <a:r>
              <a:rPr lang="en-IE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>
                <a:solidFill>
                  <a:srgbClr val="0D5C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>
                <a:solidFill>
                  <a:srgbClr val="0D5C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hasParent</a:t>
            </a:r>
            <a:r>
              <a:rPr lang="en-IE" dirty="0">
                <a:solidFill>
                  <a:srgbClr val="0D5C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i="1" dirty="0" err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ex:Michael</a:t>
            </a:r>
            <a:r>
              <a:rPr lang="en-IE" i="1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i="1" dirty="0" err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i="1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.</a:t>
            </a:r>
          </a:p>
        </p:txBody>
      </p:sp>
      <p:cxnSp>
        <p:nvCxnSpPr>
          <p:cNvPr id="160783" name="AutoShape 15"/>
          <p:cNvCxnSpPr>
            <a:cxnSpLocks noChangeShapeType="1"/>
          </p:cNvCxnSpPr>
          <p:nvPr/>
        </p:nvCxnSpPr>
        <p:spPr bwMode="auto">
          <a:xfrm>
            <a:off x="2039938" y="3779838"/>
            <a:ext cx="5195887" cy="3175"/>
          </a:xfrm>
          <a:prstGeom prst="bentConnector3">
            <a:avLst>
              <a:gd name="adj1" fmla="val 49986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lg"/>
          </a:ln>
        </p:spPr>
      </p:cxnSp>
      <p:cxnSp>
        <p:nvCxnSpPr>
          <p:cNvPr id="160785" name="AutoShape 17"/>
          <p:cNvCxnSpPr>
            <a:cxnSpLocks noChangeShapeType="1"/>
            <a:endCxn id="65547" idx="2"/>
          </p:cNvCxnSpPr>
          <p:nvPr/>
        </p:nvCxnSpPr>
        <p:spPr bwMode="auto">
          <a:xfrm rot="-5400000">
            <a:off x="7331818" y="2924176"/>
            <a:ext cx="631825" cy="6350"/>
          </a:xfrm>
          <a:prstGeom prst="bentConnector3">
            <a:avLst>
              <a:gd name="adj1" fmla="val 51509"/>
            </a:avLst>
          </a:prstGeom>
          <a:noFill/>
          <a:ln w="3810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160786" name="Rectangle 18"/>
          <p:cNvSpPr>
            <a:spLocks noChangeArrowheads="1"/>
          </p:cNvSpPr>
          <p:nvPr/>
        </p:nvSpPr>
        <p:spPr bwMode="auto">
          <a:xfrm>
            <a:off x="7162800" y="2894013"/>
            <a:ext cx="97462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i="1" dirty="0" err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i="1" dirty="0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5546" name="Picture 21" descr="user%20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83413" y="836613"/>
            <a:ext cx="1366837" cy="1393825"/>
          </a:xfrm>
          <a:prstGeom prst="rect">
            <a:avLst/>
          </a:prstGeom>
          <a:noFill/>
          <a:ln w="381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65547" name="Text Box 22"/>
          <p:cNvSpPr txBox="1">
            <a:spLocks noChangeArrowheads="1"/>
          </p:cNvSpPr>
          <p:nvPr/>
        </p:nvSpPr>
        <p:spPr bwMode="auto">
          <a:xfrm>
            <a:off x="6876206" y="2232025"/>
            <a:ext cx="1547813" cy="3603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2000" i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2000" i="1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5548" name="Text Box 23"/>
          <p:cNvSpPr txBox="1">
            <a:spLocks noChangeArrowheads="1"/>
          </p:cNvSpPr>
          <p:nvPr/>
        </p:nvSpPr>
        <p:spPr bwMode="auto">
          <a:xfrm>
            <a:off x="4211638" y="1439863"/>
            <a:ext cx="2736850" cy="3603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3200" dirty="0">
                <a:solidFill>
                  <a:srgbClr val="006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3200" dirty="0" err="1" smtClean="0">
                <a:solidFill>
                  <a:srgbClr val="006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hasParent</a:t>
            </a:r>
            <a:r>
              <a:rPr lang="en-IE" sz="32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  <a:endParaRPr lang="en-US" sz="32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60792" name="Picture 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5825" y="3240088"/>
            <a:ext cx="8890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93" name="Text Box 25"/>
          <p:cNvSpPr txBox="1">
            <a:spLocks noChangeArrowheads="1"/>
          </p:cNvSpPr>
          <p:nvPr/>
        </p:nvSpPr>
        <p:spPr bwMode="auto">
          <a:xfrm>
            <a:off x="7019925" y="4319588"/>
            <a:ext cx="1225550" cy="26193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4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ex:Michael</a:t>
            </a:r>
            <a:endParaRPr lang="en-US" sz="140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60794" name="Picture 26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50938" y="3240088"/>
            <a:ext cx="889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95" name="Text Box 27"/>
          <p:cNvSpPr txBox="1">
            <a:spLocks noChangeArrowheads="1"/>
          </p:cNvSpPr>
          <p:nvPr/>
        </p:nvSpPr>
        <p:spPr bwMode="auto">
          <a:xfrm>
            <a:off x="1006475" y="4319588"/>
            <a:ext cx="1187450" cy="26193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4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ex:Mary</a:t>
            </a:r>
            <a:endParaRPr lang="en-US" sz="140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0797" name="Rectangle 29"/>
          <p:cNvSpPr>
            <a:spLocks noChangeArrowheads="1"/>
          </p:cNvSpPr>
          <p:nvPr/>
        </p:nvSpPr>
        <p:spPr bwMode="auto">
          <a:xfrm>
            <a:off x="3924300" y="3600450"/>
            <a:ext cx="121507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6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:hasParent</a:t>
            </a:r>
          </a:p>
        </p:txBody>
      </p:sp>
      <p:cxnSp>
        <p:nvCxnSpPr>
          <p:cNvPr id="160798" name="AutoShape 30"/>
          <p:cNvCxnSpPr>
            <a:cxnSpLocks noChangeShapeType="1"/>
            <a:endCxn id="65540" idx="2"/>
          </p:cNvCxnSpPr>
          <p:nvPr/>
        </p:nvCxnSpPr>
        <p:spPr bwMode="auto">
          <a:xfrm rot="-5400000">
            <a:off x="1285081" y="2923382"/>
            <a:ext cx="627063" cy="6350"/>
          </a:xfrm>
          <a:prstGeom prst="bentConnector3">
            <a:avLst>
              <a:gd name="adj1" fmla="val 51644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lg"/>
          </a:ln>
        </p:spPr>
      </p:cxnSp>
      <p:sp>
        <p:nvSpPr>
          <p:cNvPr id="160784" name="Rectangle 16"/>
          <p:cNvSpPr>
            <a:spLocks noChangeArrowheads="1"/>
          </p:cNvSpPr>
          <p:nvPr/>
        </p:nvSpPr>
        <p:spPr bwMode="auto">
          <a:xfrm>
            <a:off x="1187450" y="2879725"/>
            <a:ext cx="97462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5558" name="Text Box 35"/>
          <p:cNvSpPr txBox="1">
            <a:spLocks noChangeArrowheads="1"/>
          </p:cNvSpPr>
          <p:nvPr/>
        </p:nvSpPr>
        <p:spPr bwMode="auto">
          <a:xfrm>
            <a:off x="2484438" y="91598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⊑</a:t>
            </a:r>
          </a:p>
        </p:txBody>
      </p:sp>
    </p:spTree>
    <p:extLst>
      <p:ext uri="{BB962C8B-B14F-4D97-AF65-F5344CB8AC3E}">
        <p14:creationId xmlns:p14="http://schemas.microsoft.com/office/powerpoint/2010/main" val="224858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86" grpId="0" animBg="1"/>
      <p:bldP spid="160793" grpId="0" animBg="1"/>
      <p:bldP spid="160795" grpId="0" animBg="1"/>
      <p:bldP spid="160797" grpId="0" animBg="1"/>
      <p:bldP spid="16078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owl:someValuesFrom</a:t>
            </a:r>
            <a:r>
              <a:rPr lang="en-IE" sz="2800" u="sng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u="sng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US" sz="2800" u="sng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∃)</a:t>
            </a:r>
            <a:r>
              <a:rPr lang="en-US" sz="2800" u="sng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u="sng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</a:t>
            </a:r>
            <a:r>
              <a:rPr lang="en-IE" sz="2800" u="sng" dirty="0" err="1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</a:t>
            </a:r>
            <a:r>
              <a:rPr lang="en-IE" sz="2800" u="sng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  <a:endParaRPr lang="en-US" sz="2800" u="sng" dirty="0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758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Text Box 6"/>
          <p:cNvSpPr txBox="1">
            <a:spLocks noChangeArrowheads="1"/>
          </p:cNvSpPr>
          <p:nvPr/>
        </p:nvSpPr>
        <p:spPr bwMode="auto">
          <a:xfrm>
            <a:off x="3492500" y="938213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∃</a:t>
            </a: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</a:p>
        </p:txBody>
      </p:sp>
      <p:sp>
        <p:nvSpPr>
          <p:cNvPr id="118787" name="Content Placeholder 2"/>
          <p:cNvSpPr>
            <a:spLocks/>
          </p:cNvSpPr>
          <p:nvPr/>
        </p:nvSpPr>
        <p:spPr bwMode="auto">
          <a:xfrm>
            <a:off x="250825" y="4968875"/>
            <a:ext cx="900112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ex:Carmela</a:t>
            </a:r>
            <a:r>
              <a:rPr lang="en-IE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>
                <a:solidFill>
                  <a:srgbClr val="006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>
                <a:solidFill>
                  <a:srgbClr val="006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ex:Michael</a:t>
            </a:r>
            <a:r>
              <a:rPr lang="en-IE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 </a:t>
            </a:r>
            <a:r>
              <a:rPr lang="en-IE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ex:Michael</a:t>
            </a:r>
            <a:r>
              <a:rPr lang="en-IE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>
                <a:solidFill>
                  <a:srgbClr val="006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r>
              <a:rPr lang="en-IE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:Parent</a:t>
            </a:r>
            <a:r>
              <a:rPr lang="en-IE" dirty="0">
                <a:solidFill>
                  <a:srgbClr val="006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[ </a:t>
            </a:r>
            <a:r>
              <a:rPr lang="en-IE" u="sng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owl:someValuesFrom</a:t>
            </a:r>
            <a:r>
              <a:rPr lang="en-IE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>
                <a:solidFill>
                  <a:srgbClr val="006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r>
              <a:rPr lang="en-IE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; </a:t>
            </a:r>
            <a:r>
              <a:rPr lang="en-IE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>
                <a:solidFill>
                  <a:srgbClr val="006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>
                <a:solidFill>
                  <a:srgbClr val="006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i="1" dirty="0" err="1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ex:Carmela</a:t>
            </a:r>
            <a:r>
              <a:rPr lang="en-IE" i="1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i="1" dirty="0" err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i="1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:Parent .</a:t>
            </a:r>
          </a:p>
        </p:txBody>
      </p:sp>
      <p:cxnSp>
        <p:nvCxnSpPr>
          <p:cNvPr id="162825" name="AutoShape 9"/>
          <p:cNvCxnSpPr>
            <a:cxnSpLocks noChangeShapeType="1"/>
          </p:cNvCxnSpPr>
          <p:nvPr/>
        </p:nvCxnSpPr>
        <p:spPr bwMode="auto">
          <a:xfrm>
            <a:off x="2039938" y="3779838"/>
            <a:ext cx="5195887" cy="3175"/>
          </a:xfrm>
          <a:prstGeom prst="bentConnector3">
            <a:avLst>
              <a:gd name="adj1" fmla="val 49986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lg"/>
          </a:ln>
        </p:spPr>
      </p:cxnSp>
      <p:cxnSp>
        <p:nvCxnSpPr>
          <p:cNvPr id="162826" name="AutoShape 10"/>
          <p:cNvCxnSpPr>
            <a:cxnSpLocks noChangeShapeType="1"/>
          </p:cNvCxnSpPr>
          <p:nvPr/>
        </p:nvCxnSpPr>
        <p:spPr bwMode="auto">
          <a:xfrm rot="-5400000">
            <a:off x="1247775" y="2924176"/>
            <a:ext cx="631825" cy="6350"/>
          </a:xfrm>
          <a:prstGeom prst="bentConnector3">
            <a:avLst>
              <a:gd name="adj1" fmla="val 51509"/>
            </a:avLst>
          </a:prstGeom>
          <a:noFill/>
          <a:ln w="3810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162827" name="Rectangle 11"/>
          <p:cNvSpPr>
            <a:spLocks noChangeArrowheads="1"/>
          </p:cNvSpPr>
          <p:nvPr/>
        </p:nvSpPr>
        <p:spPr bwMode="auto">
          <a:xfrm>
            <a:off x="1066800" y="2894013"/>
            <a:ext cx="97462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i="1" dirty="0" err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i="1" dirty="0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7592" name="Picture 12" descr="user%20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7884" y="858044"/>
            <a:ext cx="1366837" cy="13668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7593" name="Text Box 13"/>
          <p:cNvSpPr txBox="1">
            <a:spLocks noChangeArrowheads="1"/>
          </p:cNvSpPr>
          <p:nvPr/>
        </p:nvSpPr>
        <p:spPr bwMode="auto">
          <a:xfrm>
            <a:off x="6911975" y="2232025"/>
            <a:ext cx="1547813" cy="3603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2000">
                <a:solidFill>
                  <a:srgbClr val="006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2000">
              <a:solidFill>
                <a:srgbClr val="006600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7594" name="Text Box 14"/>
          <p:cNvSpPr txBox="1">
            <a:spLocks noChangeArrowheads="1"/>
          </p:cNvSpPr>
          <p:nvPr/>
        </p:nvSpPr>
        <p:spPr bwMode="auto">
          <a:xfrm>
            <a:off x="4427538" y="1439863"/>
            <a:ext cx="2520950" cy="3603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3200" dirty="0">
                <a:solidFill>
                  <a:srgbClr val="006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3200" dirty="0" err="1" smtClean="0">
                <a:solidFill>
                  <a:srgbClr val="006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32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  <a:endParaRPr lang="en-US" sz="32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62831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5825" y="3243263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32" name="Text Box 16"/>
          <p:cNvSpPr txBox="1">
            <a:spLocks noChangeArrowheads="1"/>
          </p:cNvSpPr>
          <p:nvPr/>
        </p:nvSpPr>
        <p:spPr bwMode="auto">
          <a:xfrm>
            <a:off x="7046913" y="4342605"/>
            <a:ext cx="1258887" cy="23891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6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ex:Michael</a:t>
            </a:r>
            <a:endParaRPr lang="en-US" sz="16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2835" name="Rectangle 19"/>
          <p:cNvSpPr>
            <a:spLocks noChangeArrowheads="1"/>
          </p:cNvSpPr>
          <p:nvPr/>
        </p:nvSpPr>
        <p:spPr bwMode="auto">
          <a:xfrm>
            <a:off x="3995738" y="3600450"/>
            <a:ext cx="1093248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6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:hasChild</a:t>
            </a:r>
          </a:p>
        </p:txBody>
      </p:sp>
      <p:cxnSp>
        <p:nvCxnSpPr>
          <p:cNvPr id="162836" name="AutoShape 20"/>
          <p:cNvCxnSpPr>
            <a:cxnSpLocks noChangeShapeType="1"/>
          </p:cNvCxnSpPr>
          <p:nvPr/>
        </p:nvCxnSpPr>
        <p:spPr bwMode="auto">
          <a:xfrm rot="-5400000">
            <a:off x="7335043" y="2923382"/>
            <a:ext cx="627063" cy="6350"/>
          </a:xfrm>
          <a:prstGeom prst="bentConnector3">
            <a:avLst>
              <a:gd name="adj1" fmla="val 51644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lg"/>
          </a:ln>
        </p:spPr>
      </p:cxnSp>
      <p:sp>
        <p:nvSpPr>
          <p:cNvPr id="162837" name="Rectangle 21"/>
          <p:cNvSpPr>
            <a:spLocks noChangeArrowheads="1"/>
          </p:cNvSpPr>
          <p:nvPr/>
        </p:nvSpPr>
        <p:spPr bwMode="auto">
          <a:xfrm>
            <a:off x="7087660" y="2879725"/>
            <a:ext cx="97462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62838" name="Picture 22" descr="ce51f4db3db2de1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27125" y="3240088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39" name="Text Box 23"/>
          <p:cNvSpPr txBox="1">
            <a:spLocks noChangeArrowheads="1"/>
          </p:cNvSpPr>
          <p:nvPr/>
        </p:nvSpPr>
        <p:spPr bwMode="auto">
          <a:xfrm>
            <a:off x="900113" y="4319588"/>
            <a:ext cx="1258887" cy="26193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6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ex:Carmela</a:t>
            </a:r>
            <a:endParaRPr lang="en-US" sz="160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7602" name="Picture 24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6775" y="836613"/>
            <a:ext cx="1447800" cy="1438275"/>
          </a:xfrm>
          <a:prstGeom prst="rect">
            <a:avLst/>
          </a:prstGeom>
          <a:noFill/>
          <a:ln w="381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67603" name="Text Box 25"/>
          <p:cNvSpPr txBox="1">
            <a:spLocks noChangeArrowheads="1"/>
          </p:cNvSpPr>
          <p:nvPr/>
        </p:nvSpPr>
        <p:spPr bwMode="auto">
          <a:xfrm>
            <a:off x="827088" y="2276475"/>
            <a:ext cx="1547812" cy="3603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2000" i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:Parent</a:t>
            </a:r>
            <a:endParaRPr lang="en-US" sz="2000" i="1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7604" name="Text Box 26"/>
          <p:cNvSpPr txBox="1">
            <a:spLocks noChangeArrowheads="1"/>
          </p:cNvSpPr>
          <p:nvPr/>
        </p:nvSpPr>
        <p:spPr bwMode="auto">
          <a:xfrm>
            <a:off x="2700338" y="981075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 </a:t>
            </a:r>
          </a:p>
        </p:txBody>
      </p:sp>
    </p:spTree>
    <p:extLst>
      <p:ext uri="{BB962C8B-B14F-4D97-AF65-F5344CB8AC3E}">
        <p14:creationId xmlns:p14="http://schemas.microsoft.com/office/powerpoint/2010/main" val="264149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7" grpId="0" animBg="1"/>
      <p:bldP spid="162832" grpId="0" animBg="1"/>
      <p:bldP spid="162835" grpId="0" animBg="1"/>
      <p:bldP spid="162837" grpId="0" animBg="1"/>
      <p:bldP spid="16283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40" name="Text Box 28"/>
          <p:cNvSpPr txBox="1">
            <a:spLocks noChangeArrowheads="1"/>
          </p:cNvSpPr>
          <p:nvPr/>
        </p:nvSpPr>
        <p:spPr bwMode="auto">
          <a:xfrm>
            <a:off x="7212013" y="3213100"/>
            <a:ext cx="889000" cy="10795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480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?</a:t>
            </a:r>
            <a:endParaRPr lang="en-US" sz="4800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9634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owl:someValuesFrom</a:t>
            </a:r>
            <a:r>
              <a:rPr lang="en-IE" sz="2800" u="sng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US" sz="2800" u="sng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∃</a:t>
            </a:r>
            <a:r>
              <a:rPr lang="en-US" sz="2800" u="sng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US" sz="2800" u="sng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u="sng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[ii</a:t>
            </a:r>
            <a:r>
              <a:rPr lang="en-IE" sz="2800" u="sng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  <a:endParaRPr lang="en-US" sz="2800" u="sng" dirty="0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3492500" y="938213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∃</a:t>
            </a: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</a:p>
        </p:txBody>
      </p:sp>
      <p:sp>
        <p:nvSpPr>
          <p:cNvPr id="118787" name="Content Placeholder 2"/>
          <p:cNvSpPr>
            <a:spLocks/>
          </p:cNvSpPr>
          <p:nvPr/>
        </p:nvSpPr>
        <p:spPr bwMode="auto">
          <a:xfrm>
            <a:off x="250825" y="4968875"/>
            <a:ext cx="900112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ex:Carmela</a:t>
            </a:r>
            <a:r>
              <a:rPr lang="en-IE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>
                <a:solidFill>
                  <a:srgbClr val="006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:Parent</a:t>
            </a:r>
            <a:r>
              <a:rPr lang="en-IE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solidFill>
                  <a:srgbClr val="006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:Parent </a:t>
            </a:r>
            <a:r>
              <a:rPr lang="en-IE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rdfs:subClassOf</a:t>
            </a:r>
            <a:r>
              <a:rPr lang="en-IE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[ </a:t>
            </a:r>
            <a:r>
              <a:rPr lang="en-IE" u="sng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owl:someValuesFrom</a:t>
            </a:r>
            <a:r>
              <a:rPr lang="en-IE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i="1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IE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</a:t>
            </a:r>
            <a:r>
              <a:rPr lang="en-IE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i="1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i="1" dirty="0" err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i="1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 .</a:t>
            </a:r>
            <a:endParaRPr lang="en-IE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i="1" dirty="0" err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ex:Mary</a:t>
            </a:r>
            <a:r>
              <a:rPr lang="en-IE" i="1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i="1" dirty="0" err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i="1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_:someone . _:someone </a:t>
            </a:r>
            <a:r>
              <a:rPr lang="en-IE" i="1" dirty="0" err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i="1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.</a:t>
            </a:r>
          </a:p>
        </p:txBody>
      </p:sp>
      <p:cxnSp>
        <p:nvCxnSpPr>
          <p:cNvPr id="166919" name="AutoShape 7"/>
          <p:cNvCxnSpPr>
            <a:cxnSpLocks noChangeShapeType="1"/>
          </p:cNvCxnSpPr>
          <p:nvPr/>
        </p:nvCxnSpPr>
        <p:spPr bwMode="auto">
          <a:xfrm>
            <a:off x="2039938" y="3779838"/>
            <a:ext cx="5195887" cy="3175"/>
          </a:xfrm>
          <a:prstGeom prst="bentConnector3">
            <a:avLst>
              <a:gd name="adj1" fmla="val 49986"/>
            </a:avLst>
          </a:prstGeom>
          <a:noFill/>
          <a:ln w="3810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pic>
        <p:nvPicPr>
          <p:cNvPr id="69639" name="Picture 10" descr="user%20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83413" y="863600"/>
            <a:ext cx="1366837" cy="1366838"/>
          </a:xfrm>
          <a:prstGeom prst="rect">
            <a:avLst/>
          </a:prstGeom>
          <a:noFill/>
          <a:ln w="381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69640" name="Text Box 11"/>
          <p:cNvSpPr txBox="1">
            <a:spLocks noChangeArrowheads="1"/>
          </p:cNvSpPr>
          <p:nvPr/>
        </p:nvSpPr>
        <p:spPr bwMode="auto">
          <a:xfrm>
            <a:off x="6911975" y="2232025"/>
            <a:ext cx="1547813" cy="3603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2000" i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2000" i="1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9641" name="Text Box 12"/>
          <p:cNvSpPr txBox="1">
            <a:spLocks noChangeArrowheads="1"/>
          </p:cNvSpPr>
          <p:nvPr/>
        </p:nvSpPr>
        <p:spPr bwMode="auto">
          <a:xfrm>
            <a:off x="4419600" y="1439863"/>
            <a:ext cx="2520950" cy="3603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3200" dirty="0">
                <a:solidFill>
                  <a:srgbClr val="006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3200" dirty="0" err="1" smtClean="0">
                <a:solidFill>
                  <a:srgbClr val="006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32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  <a:endParaRPr lang="en-US" sz="32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6926" name="Text Box 14"/>
          <p:cNvSpPr txBox="1">
            <a:spLocks noChangeArrowheads="1"/>
          </p:cNvSpPr>
          <p:nvPr/>
        </p:nvSpPr>
        <p:spPr bwMode="auto">
          <a:xfrm>
            <a:off x="7062788" y="4318000"/>
            <a:ext cx="1187450" cy="2619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60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?</a:t>
            </a:r>
            <a:endParaRPr lang="en-US" sz="1600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6927" name="Rectangle 15"/>
          <p:cNvSpPr>
            <a:spLocks noChangeArrowheads="1"/>
          </p:cNvSpPr>
          <p:nvPr/>
        </p:nvSpPr>
        <p:spPr bwMode="auto">
          <a:xfrm>
            <a:off x="3924300" y="3600450"/>
            <a:ext cx="1093248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i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:hasChild</a:t>
            </a:r>
          </a:p>
        </p:txBody>
      </p:sp>
      <p:cxnSp>
        <p:nvCxnSpPr>
          <p:cNvPr id="166928" name="AutoShape 16"/>
          <p:cNvCxnSpPr>
            <a:cxnSpLocks noChangeShapeType="1"/>
          </p:cNvCxnSpPr>
          <p:nvPr/>
        </p:nvCxnSpPr>
        <p:spPr bwMode="auto">
          <a:xfrm rot="-5400000">
            <a:off x="1215231" y="2923382"/>
            <a:ext cx="627063" cy="6350"/>
          </a:xfrm>
          <a:prstGeom prst="bentConnector3">
            <a:avLst>
              <a:gd name="adj1" fmla="val 51644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lg"/>
          </a:ln>
        </p:spPr>
      </p:cxnSp>
      <p:sp>
        <p:nvSpPr>
          <p:cNvPr id="166929" name="Rectangle 17"/>
          <p:cNvSpPr>
            <a:spLocks noChangeArrowheads="1"/>
          </p:cNvSpPr>
          <p:nvPr/>
        </p:nvSpPr>
        <p:spPr bwMode="auto">
          <a:xfrm>
            <a:off x="1116013" y="2879725"/>
            <a:ext cx="97462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66930" name="Picture 18" descr="ce51f4db3db2de1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27125" y="3240088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31" name="Text Box 19"/>
          <p:cNvSpPr txBox="1">
            <a:spLocks noChangeArrowheads="1"/>
          </p:cNvSpPr>
          <p:nvPr/>
        </p:nvSpPr>
        <p:spPr bwMode="auto">
          <a:xfrm>
            <a:off x="827088" y="4292600"/>
            <a:ext cx="1331912" cy="2889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6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ex:Carmela</a:t>
            </a:r>
            <a:endParaRPr lang="en-US" sz="160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9648" name="Picture 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6775" y="836613"/>
            <a:ext cx="1447800" cy="14382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9649" name="Text Box 21"/>
          <p:cNvSpPr txBox="1">
            <a:spLocks noChangeArrowheads="1"/>
          </p:cNvSpPr>
          <p:nvPr/>
        </p:nvSpPr>
        <p:spPr bwMode="auto">
          <a:xfrm>
            <a:off x="827088" y="2276475"/>
            <a:ext cx="1547812" cy="3603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2000">
                <a:solidFill>
                  <a:srgbClr val="006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:Parent</a:t>
            </a:r>
            <a:endParaRPr lang="en-US" sz="2000">
              <a:solidFill>
                <a:srgbClr val="006600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9650" name="Text Box 22"/>
          <p:cNvSpPr txBox="1">
            <a:spLocks noChangeArrowheads="1"/>
          </p:cNvSpPr>
          <p:nvPr/>
        </p:nvSpPr>
        <p:spPr bwMode="auto">
          <a:xfrm>
            <a:off x="2700338" y="91598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⊑</a:t>
            </a:r>
          </a:p>
        </p:txBody>
      </p:sp>
      <p:cxnSp>
        <p:nvCxnSpPr>
          <p:cNvPr id="166935" name="AutoShape 23"/>
          <p:cNvCxnSpPr>
            <a:cxnSpLocks noChangeShapeType="1"/>
          </p:cNvCxnSpPr>
          <p:nvPr/>
        </p:nvCxnSpPr>
        <p:spPr bwMode="auto">
          <a:xfrm rot="-5400000">
            <a:off x="7367587" y="2878138"/>
            <a:ext cx="631825" cy="6350"/>
          </a:xfrm>
          <a:prstGeom prst="bentConnector3">
            <a:avLst>
              <a:gd name="adj1" fmla="val 51509"/>
            </a:avLst>
          </a:prstGeom>
          <a:noFill/>
          <a:ln w="3810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166936" name="Rectangle 24"/>
          <p:cNvSpPr>
            <a:spLocks noChangeArrowheads="1"/>
          </p:cNvSpPr>
          <p:nvPr/>
        </p:nvSpPr>
        <p:spPr bwMode="auto">
          <a:xfrm>
            <a:off x="7235825" y="2847975"/>
            <a:ext cx="97462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i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i="1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73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40" grpId="0" animBg="1"/>
      <p:bldP spid="166926" grpId="0" animBg="1"/>
      <p:bldP spid="166927" grpId="0" animBg="1"/>
      <p:bldP spid="166929" grpId="0" animBg="1"/>
      <p:bldP spid="166931" grpId="0" animBg="1"/>
      <p:bldP spid="16693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805746"/>
            <a:ext cx="1368425" cy="139929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6873875" y="2205038"/>
            <a:ext cx="1547813" cy="3603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2000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:XX</a:t>
            </a:r>
            <a:endParaRPr lang="en-US" sz="2000" dirty="0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9634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owl:hasValue</a:t>
            </a:r>
            <a:r>
              <a:rPr lang="en-IE" sz="2800" u="sng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u="sng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US" sz="2800" u="sng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∃P.{x})</a:t>
            </a:r>
            <a:r>
              <a:rPr lang="en-US" sz="2800" u="sng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u="sng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</a:t>
            </a:r>
            <a:r>
              <a:rPr lang="en-IE" sz="2800" u="sng" dirty="0" err="1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</a:t>
            </a:r>
            <a:r>
              <a:rPr lang="en-IE" sz="2800" u="sng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  <a:endParaRPr lang="en-US" sz="2800" u="sng" dirty="0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3492500" y="938213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∃</a:t>
            </a: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</a:p>
        </p:txBody>
      </p:sp>
      <p:sp>
        <p:nvSpPr>
          <p:cNvPr id="118787" name="Content Placeholder 2"/>
          <p:cNvSpPr>
            <a:spLocks/>
          </p:cNvSpPr>
          <p:nvPr/>
        </p:nvSpPr>
        <p:spPr bwMode="auto">
          <a:xfrm>
            <a:off x="250825" y="4968875"/>
            <a:ext cx="900112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ex:Carmela</a:t>
            </a:r>
            <a:r>
              <a:rPr lang="en-IE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rgbClr val="A80088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:Mother </a:t>
            </a:r>
            <a:r>
              <a:rPr lang="en-IE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solidFill>
                  <a:srgbClr val="A80088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:Mother</a:t>
            </a:r>
            <a:r>
              <a:rPr lang="en-IE" dirty="0" smtClean="0">
                <a:solidFill>
                  <a:srgbClr val="006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rdfs:subClassOf</a:t>
            </a:r>
            <a:r>
              <a:rPr lang="en-IE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[ </a:t>
            </a:r>
            <a:r>
              <a:rPr lang="en-IE" u="sng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owl:hasValue</a:t>
            </a:r>
            <a:r>
              <a:rPr lang="en-IE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:XX </a:t>
            </a:r>
            <a:r>
              <a:rPr lang="en-IE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</a:t>
            </a:r>
            <a:r>
              <a:rPr lang="en-IE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hasDNA</a:t>
            </a:r>
            <a:r>
              <a:rPr lang="en-IE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i="1" dirty="0" err="1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ex:Carmela</a:t>
            </a:r>
            <a:r>
              <a:rPr lang="en-IE" i="1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i="1" dirty="0" err="1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hasDNA</a:t>
            </a:r>
            <a:r>
              <a:rPr lang="en-IE" i="1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:XX .</a:t>
            </a:r>
            <a:endParaRPr lang="en-IE" i="1" dirty="0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66919" name="AutoShape 7"/>
          <p:cNvCxnSpPr>
            <a:cxnSpLocks noChangeShapeType="1"/>
            <a:endCxn id="23" idx="2"/>
          </p:cNvCxnSpPr>
          <p:nvPr/>
        </p:nvCxnSpPr>
        <p:spPr bwMode="auto">
          <a:xfrm flipV="1">
            <a:off x="2039938" y="2565401"/>
            <a:ext cx="5607844" cy="1214437"/>
          </a:xfrm>
          <a:prstGeom prst="bentConnector2">
            <a:avLst/>
          </a:prstGeom>
          <a:noFill/>
          <a:ln w="3810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69641" name="Text Box 12"/>
          <p:cNvSpPr txBox="1">
            <a:spLocks noChangeArrowheads="1"/>
          </p:cNvSpPr>
          <p:nvPr/>
        </p:nvSpPr>
        <p:spPr bwMode="auto">
          <a:xfrm>
            <a:off x="4114800" y="1439863"/>
            <a:ext cx="2520950" cy="3603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3200" dirty="0">
                <a:solidFill>
                  <a:srgbClr val="006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3200" dirty="0" err="1" smtClean="0">
                <a:solidFill>
                  <a:srgbClr val="006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hasDNA</a:t>
            </a:r>
            <a:r>
              <a:rPr lang="en-IE" sz="32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  <a:endParaRPr lang="en-US" sz="32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6927" name="Rectangle 15"/>
          <p:cNvSpPr>
            <a:spLocks noChangeArrowheads="1"/>
          </p:cNvSpPr>
          <p:nvPr/>
        </p:nvSpPr>
        <p:spPr bwMode="auto">
          <a:xfrm>
            <a:off x="3924300" y="3600450"/>
            <a:ext cx="849592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i="1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i="1" dirty="0" err="1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hasDNA</a:t>
            </a:r>
            <a:endParaRPr lang="en-US" i="1" dirty="0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66928" name="AutoShape 16"/>
          <p:cNvCxnSpPr>
            <a:cxnSpLocks noChangeShapeType="1"/>
          </p:cNvCxnSpPr>
          <p:nvPr/>
        </p:nvCxnSpPr>
        <p:spPr bwMode="auto">
          <a:xfrm rot="-5400000">
            <a:off x="1215231" y="2923382"/>
            <a:ext cx="627063" cy="6350"/>
          </a:xfrm>
          <a:prstGeom prst="bentConnector3">
            <a:avLst>
              <a:gd name="adj1" fmla="val 51644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lg"/>
          </a:ln>
        </p:spPr>
      </p:cxnSp>
      <p:sp>
        <p:nvSpPr>
          <p:cNvPr id="166929" name="Rectangle 17"/>
          <p:cNvSpPr>
            <a:spLocks noChangeArrowheads="1"/>
          </p:cNvSpPr>
          <p:nvPr/>
        </p:nvSpPr>
        <p:spPr bwMode="auto">
          <a:xfrm>
            <a:off x="1116013" y="2879725"/>
            <a:ext cx="97462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66930" name="Picture 18" descr="ce51f4db3db2de1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27125" y="3240088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31" name="Text Box 19"/>
          <p:cNvSpPr txBox="1">
            <a:spLocks noChangeArrowheads="1"/>
          </p:cNvSpPr>
          <p:nvPr/>
        </p:nvSpPr>
        <p:spPr bwMode="auto">
          <a:xfrm>
            <a:off x="827088" y="4292600"/>
            <a:ext cx="1331912" cy="2889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6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ex:Carmela</a:t>
            </a:r>
            <a:endParaRPr lang="en-US" sz="160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9650" name="Text Box 22"/>
          <p:cNvSpPr txBox="1">
            <a:spLocks noChangeArrowheads="1"/>
          </p:cNvSpPr>
          <p:nvPr/>
        </p:nvSpPr>
        <p:spPr bwMode="auto">
          <a:xfrm>
            <a:off x="2700338" y="91598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⊑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5867400" y="914400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{</a:t>
            </a:r>
            <a:r>
              <a:rPr lang="en-US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endParaRPr lang="en-US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8153400" y="914400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}</a:t>
            </a:r>
            <a:r>
              <a:rPr lang="en-US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endParaRPr lang="en-US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8" name="Picture 6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8519" y="878330"/>
            <a:ext cx="1366838" cy="13668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740569" y="2245167"/>
            <a:ext cx="1547813" cy="3603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2000">
                <a:solidFill>
                  <a:srgbClr val="A00078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:Mother</a:t>
            </a:r>
            <a:endParaRPr lang="en-US" sz="2000">
              <a:solidFill>
                <a:srgbClr val="A00078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69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27" grpId="0" animBg="1"/>
      <p:bldP spid="166929" grpId="0" animBg="1"/>
      <p:bldP spid="166931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1" descr="female_symbo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374" y="876742"/>
            <a:ext cx="1368425" cy="13684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733424" y="2245167"/>
            <a:ext cx="1547813" cy="36036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2000" i="1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:Female</a:t>
            </a:r>
            <a:endParaRPr lang="en-US" sz="2000" i="1" dirty="0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805746"/>
            <a:ext cx="1368425" cy="139929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6873875" y="2205038"/>
            <a:ext cx="1547813" cy="3603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2000" dirty="0" smtClean="0">
                <a:solidFill>
                  <a:srgbClr val="A00078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:XX</a:t>
            </a:r>
            <a:endParaRPr lang="en-US" sz="2000" dirty="0">
              <a:solidFill>
                <a:srgbClr val="A00078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9634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owl:hasValue</a:t>
            </a:r>
            <a:r>
              <a:rPr lang="en-IE" sz="2800" u="sng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u="sng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US" sz="2800" u="sng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∃P.{x})</a:t>
            </a:r>
            <a:r>
              <a:rPr lang="en-US" sz="2800" u="sng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u="sng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[ii]</a:t>
            </a:r>
            <a:endParaRPr lang="en-US" sz="2800" u="sng" dirty="0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3492500" y="938213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∃</a:t>
            </a: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</a:p>
        </p:txBody>
      </p:sp>
      <p:sp>
        <p:nvSpPr>
          <p:cNvPr id="118787" name="Content Placeholder 2"/>
          <p:cNvSpPr>
            <a:spLocks/>
          </p:cNvSpPr>
          <p:nvPr/>
        </p:nvSpPr>
        <p:spPr bwMode="auto">
          <a:xfrm>
            <a:off x="250825" y="4953000"/>
            <a:ext cx="900112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ex:Carmela</a:t>
            </a:r>
            <a:r>
              <a:rPr lang="en-IE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rgbClr val="117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 smtClean="0">
                <a:solidFill>
                  <a:srgbClr val="117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hasDNA</a:t>
            </a:r>
            <a:r>
              <a:rPr lang="en-IE" dirty="0" smtClean="0">
                <a:solidFill>
                  <a:srgbClr val="117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rgbClr val="A80088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:XX</a:t>
            </a:r>
            <a:r>
              <a:rPr lang="en-IE" dirty="0" smtClean="0">
                <a:solidFill>
                  <a:srgbClr val="117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i="1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:Female</a:t>
            </a:r>
            <a:r>
              <a:rPr lang="en-IE" i="1" dirty="0" smtClean="0">
                <a:solidFill>
                  <a:srgbClr val="006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endParaRPr lang="en-IE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[ </a:t>
            </a:r>
            <a:r>
              <a:rPr lang="en-IE" u="sng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owl:hasValue</a:t>
            </a:r>
            <a:r>
              <a:rPr lang="en-IE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rgbClr val="A80088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:XX</a:t>
            </a:r>
            <a:r>
              <a:rPr lang="en-IE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</a:t>
            </a:r>
            <a:r>
              <a:rPr lang="en-IE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>
                <a:solidFill>
                  <a:srgbClr val="0D5C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 smtClean="0">
                <a:solidFill>
                  <a:srgbClr val="0D5C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hasDNA</a:t>
            </a:r>
            <a:r>
              <a:rPr lang="en-IE" dirty="0" smtClean="0">
                <a:solidFill>
                  <a:srgbClr val="0D5C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i="1" dirty="0" err="1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ex:Carmela</a:t>
            </a:r>
            <a:r>
              <a:rPr lang="en-IE" i="1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i="1" dirty="0" err="1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i="1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:Female .</a:t>
            </a:r>
            <a:endParaRPr lang="en-IE" i="1" dirty="0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66919" name="AutoShape 7"/>
          <p:cNvCxnSpPr>
            <a:cxnSpLocks noChangeShapeType="1"/>
            <a:endCxn id="23" idx="2"/>
          </p:cNvCxnSpPr>
          <p:nvPr/>
        </p:nvCxnSpPr>
        <p:spPr bwMode="auto">
          <a:xfrm flipV="1">
            <a:off x="2039938" y="2565401"/>
            <a:ext cx="5607844" cy="1214437"/>
          </a:xfrm>
          <a:prstGeom prst="bentConnector2">
            <a:avLst/>
          </a:prstGeom>
          <a:noFill/>
          <a:ln w="38100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69641" name="Text Box 12"/>
          <p:cNvSpPr txBox="1">
            <a:spLocks noChangeArrowheads="1"/>
          </p:cNvSpPr>
          <p:nvPr/>
        </p:nvSpPr>
        <p:spPr bwMode="auto">
          <a:xfrm>
            <a:off x="4114800" y="1439863"/>
            <a:ext cx="2520950" cy="3603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3200" dirty="0">
                <a:solidFill>
                  <a:srgbClr val="006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3200" dirty="0" err="1" smtClean="0">
                <a:solidFill>
                  <a:srgbClr val="006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hasDNA</a:t>
            </a:r>
            <a:r>
              <a:rPr lang="en-IE" sz="32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  <a:endParaRPr lang="en-US" sz="32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6927" name="Rectangle 15"/>
          <p:cNvSpPr>
            <a:spLocks noChangeArrowheads="1"/>
          </p:cNvSpPr>
          <p:nvPr/>
        </p:nvSpPr>
        <p:spPr bwMode="auto">
          <a:xfrm>
            <a:off x="3924300" y="3600450"/>
            <a:ext cx="849592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rgbClr val="117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dirty="0" err="1" smtClean="0">
                <a:solidFill>
                  <a:srgbClr val="117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hasDNA</a:t>
            </a:r>
            <a:endParaRPr lang="en-US" dirty="0">
              <a:solidFill>
                <a:srgbClr val="117600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66928" name="AutoShape 16"/>
          <p:cNvCxnSpPr>
            <a:cxnSpLocks noChangeShapeType="1"/>
          </p:cNvCxnSpPr>
          <p:nvPr/>
        </p:nvCxnSpPr>
        <p:spPr bwMode="auto">
          <a:xfrm rot="-5400000">
            <a:off x="1215231" y="2923382"/>
            <a:ext cx="627063" cy="6350"/>
          </a:xfrm>
          <a:prstGeom prst="bentConnector3">
            <a:avLst>
              <a:gd name="adj1" fmla="val 51644"/>
            </a:avLst>
          </a:prstGeom>
          <a:noFill/>
          <a:ln w="3810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166929" name="Rectangle 17"/>
          <p:cNvSpPr>
            <a:spLocks noChangeArrowheads="1"/>
          </p:cNvSpPr>
          <p:nvPr/>
        </p:nvSpPr>
        <p:spPr bwMode="auto">
          <a:xfrm>
            <a:off x="1116013" y="2879725"/>
            <a:ext cx="97462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i="1" dirty="0" err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i="1" dirty="0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66930" name="Picture 18" descr="ce51f4db3db2de1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27125" y="3240088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31" name="Text Box 19"/>
          <p:cNvSpPr txBox="1">
            <a:spLocks noChangeArrowheads="1"/>
          </p:cNvSpPr>
          <p:nvPr/>
        </p:nvSpPr>
        <p:spPr bwMode="auto">
          <a:xfrm>
            <a:off x="827088" y="4292600"/>
            <a:ext cx="1331912" cy="2889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6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ex:Carmela</a:t>
            </a:r>
            <a:endParaRPr lang="en-US" sz="160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9650" name="Text Box 22"/>
          <p:cNvSpPr txBox="1">
            <a:spLocks noChangeArrowheads="1"/>
          </p:cNvSpPr>
          <p:nvPr/>
        </p:nvSpPr>
        <p:spPr bwMode="auto">
          <a:xfrm>
            <a:off x="2700338" y="91598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5867400" y="914400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{</a:t>
            </a:r>
            <a:r>
              <a:rPr lang="en-US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endParaRPr lang="en-US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8153400" y="914400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}</a:t>
            </a:r>
            <a:r>
              <a:rPr lang="en-US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endParaRPr lang="en-US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3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27" grpId="0" animBg="1"/>
      <p:bldP spid="166929" grpId="0" animBg="1"/>
      <p:bldP spid="166931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273" y="917575"/>
            <a:ext cx="1368425" cy="13684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34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owl:hasSelf</a:t>
            </a:r>
            <a:r>
              <a:rPr lang="en-IE" sz="2800" u="sng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US" sz="2800" u="sng" dirty="0" smtClean="0">
                <a:solidFill>
                  <a:schemeClr val="tx2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Self</a:t>
            </a:r>
            <a:r>
              <a:rPr lang="en-US" sz="2800" u="sng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US" sz="2800" u="sng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u="sng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</a:t>
            </a:r>
            <a:r>
              <a:rPr lang="en-IE" sz="2800" u="sng" dirty="0" err="1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</a:t>
            </a:r>
            <a:r>
              <a:rPr lang="en-IE" sz="2800" u="sng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  <a:endParaRPr lang="en-US" sz="2800" u="sng" dirty="0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4787900" y="1278621"/>
            <a:ext cx="2755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Self(</a:t>
            </a:r>
            <a:r>
              <a:rPr lang="en-US" sz="3600" i="1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:loves</a:t>
            </a:r>
            <a:r>
              <a:rPr lang="en-US" sz="3600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US" sz="3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endParaRPr lang="en-US" sz="36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8787" name="Content Placeholder 2"/>
          <p:cNvSpPr>
            <a:spLocks/>
          </p:cNvSpPr>
          <p:nvPr/>
        </p:nvSpPr>
        <p:spPr bwMode="auto">
          <a:xfrm>
            <a:off x="250825" y="5045075"/>
            <a:ext cx="900112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ex:Vincent</a:t>
            </a:r>
            <a:r>
              <a:rPr lang="en-IE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rgbClr val="0D5C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:Narcissist</a:t>
            </a:r>
            <a:r>
              <a:rPr lang="en-IE" dirty="0" smtClean="0">
                <a:solidFill>
                  <a:srgbClr val="A80088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solidFill>
                  <a:srgbClr val="0D5C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:Narcissist</a:t>
            </a:r>
            <a:r>
              <a:rPr lang="en-IE" dirty="0" smtClean="0">
                <a:solidFill>
                  <a:srgbClr val="006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rdfs:subClassOf</a:t>
            </a:r>
            <a:r>
              <a:rPr lang="en-IE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[ </a:t>
            </a:r>
            <a:r>
              <a:rPr lang="en-IE" u="sng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owl:hasSelf</a:t>
            </a:r>
            <a:r>
              <a:rPr lang="en-IE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true </a:t>
            </a:r>
            <a:r>
              <a:rPr lang="en-IE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</a:t>
            </a:r>
            <a:r>
              <a:rPr lang="en-IE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i="1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:loves </a:t>
            </a:r>
            <a:r>
              <a:rPr lang="en-IE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i="1" dirty="0" err="1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ex:Vincent</a:t>
            </a:r>
            <a:r>
              <a:rPr lang="en-IE" i="1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:loves </a:t>
            </a:r>
            <a:r>
              <a:rPr lang="en-IE" i="1" dirty="0" err="1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ex:Vincent</a:t>
            </a:r>
            <a:r>
              <a:rPr lang="en-IE" i="1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  <a:endParaRPr lang="en-IE" i="1" dirty="0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66928" name="AutoShape 16"/>
          <p:cNvCxnSpPr>
            <a:cxnSpLocks noChangeShapeType="1"/>
          </p:cNvCxnSpPr>
          <p:nvPr/>
        </p:nvCxnSpPr>
        <p:spPr bwMode="auto">
          <a:xfrm rot="-5400000">
            <a:off x="1639192" y="2923382"/>
            <a:ext cx="627063" cy="6350"/>
          </a:xfrm>
          <a:prstGeom prst="bentConnector3">
            <a:avLst>
              <a:gd name="adj1" fmla="val 51644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lg"/>
          </a:ln>
        </p:spPr>
      </p:cxnSp>
      <p:sp>
        <p:nvSpPr>
          <p:cNvPr id="166929" name="Rectangle 17"/>
          <p:cNvSpPr>
            <a:spLocks noChangeArrowheads="1"/>
          </p:cNvSpPr>
          <p:nvPr/>
        </p:nvSpPr>
        <p:spPr bwMode="auto">
          <a:xfrm>
            <a:off x="1463774" y="2879725"/>
            <a:ext cx="97462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9650" name="Text Box 22"/>
          <p:cNvSpPr txBox="1">
            <a:spLocks noChangeArrowheads="1"/>
          </p:cNvSpPr>
          <p:nvPr/>
        </p:nvSpPr>
        <p:spPr bwMode="auto">
          <a:xfrm>
            <a:off x="3559175" y="91598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⊑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1161754" y="2245167"/>
            <a:ext cx="1547813" cy="3603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dirty="0" smtClean="0">
                <a:solidFill>
                  <a:srgbClr val="0D5C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:Narcissist</a:t>
            </a:r>
            <a:endParaRPr lang="en-US" dirty="0">
              <a:solidFill>
                <a:srgbClr val="0D5C00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1" name="Picture 3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7800" y="3314832"/>
            <a:ext cx="910727" cy="1104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39"/>
          <p:cNvSpPr txBox="1">
            <a:spLocks noChangeArrowheads="1"/>
          </p:cNvSpPr>
          <p:nvPr/>
        </p:nvSpPr>
        <p:spPr bwMode="auto">
          <a:xfrm>
            <a:off x="1219200" y="4415478"/>
            <a:ext cx="1314450" cy="28819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6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ex:Vincent</a:t>
            </a:r>
            <a:endParaRPr lang="en-US" sz="16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25" name="AutoShape 32"/>
          <p:cNvCxnSpPr>
            <a:cxnSpLocks noChangeShapeType="1"/>
            <a:stCxn id="21" idx="3"/>
            <a:endCxn id="24" idx="3"/>
          </p:cNvCxnSpPr>
          <p:nvPr/>
        </p:nvCxnSpPr>
        <p:spPr bwMode="auto">
          <a:xfrm>
            <a:off x="2358527" y="3867216"/>
            <a:ext cx="175123" cy="692357"/>
          </a:xfrm>
          <a:prstGeom prst="bentConnector3">
            <a:avLst>
              <a:gd name="adj1" fmla="val 433161"/>
            </a:avLst>
          </a:prstGeom>
          <a:noFill/>
          <a:ln w="3810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2709567" y="4038600"/>
            <a:ext cx="727763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:loves</a:t>
            </a:r>
            <a:endParaRPr lang="en-US" i="1" dirty="0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662" y="30163"/>
            <a:ext cx="104775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32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29" grpId="0" animBg="1"/>
      <p:bldP spid="24" grpId="0" animBg="1"/>
      <p:bldP spid="30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273" y="917575"/>
            <a:ext cx="1368425" cy="1368425"/>
          </a:xfrm>
          <a:prstGeom prst="rect">
            <a:avLst/>
          </a:prstGeom>
          <a:noFill/>
          <a:ln w="38100">
            <a:solidFill>
              <a:schemeClr val="tx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34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owl:hasSelf</a:t>
            </a:r>
            <a:r>
              <a:rPr lang="en-IE" sz="2800" u="sng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US" sz="2800" u="sng" dirty="0" smtClean="0">
                <a:solidFill>
                  <a:schemeClr val="tx2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Self</a:t>
            </a:r>
            <a:r>
              <a:rPr lang="en-US" sz="2800" u="sng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US" sz="2800" u="sng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u="sng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[ii]</a:t>
            </a:r>
            <a:endParaRPr lang="en-US" sz="2800" u="sng" dirty="0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4787900" y="1278621"/>
            <a:ext cx="2755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Self(</a:t>
            </a:r>
            <a:r>
              <a:rPr lang="en-US" sz="3600" dirty="0" smtClean="0">
                <a:solidFill>
                  <a:srgbClr val="0D5C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:loves</a:t>
            </a:r>
            <a:r>
              <a:rPr lang="en-US" sz="3600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US" sz="36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endParaRPr lang="en-US" sz="36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8787" name="Content Placeholder 2"/>
          <p:cNvSpPr>
            <a:spLocks/>
          </p:cNvSpPr>
          <p:nvPr/>
        </p:nvSpPr>
        <p:spPr bwMode="auto">
          <a:xfrm>
            <a:off x="250825" y="5045075"/>
            <a:ext cx="900112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ex:Vincent</a:t>
            </a:r>
            <a:r>
              <a:rPr lang="en-IE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rgbClr val="0D5C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:loves</a:t>
            </a:r>
            <a:r>
              <a:rPr lang="en-IE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ex:Vincent</a:t>
            </a:r>
            <a:r>
              <a:rPr lang="en-IE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i="1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:Narcissist</a:t>
            </a:r>
            <a:r>
              <a:rPr lang="en-IE" i="1" dirty="0" smtClean="0">
                <a:solidFill>
                  <a:srgbClr val="006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endParaRPr lang="en-IE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[ </a:t>
            </a:r>
            <a:r>
              <a:rPr lang="en-IE" u="sng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owl:hasSelf</a:t>
            </a:r>
            <a:r>
              <a:rPr lang="en-IE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true </a:t>
            </a:r>
            <a:r>
              <a:rPr lang="en-IE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</a:t>
            </a:r>
            <a:r>
              <a:rPr lang="en-IE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rgbClr val="0D5C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:loves</a:t>
            </a:r>
            <a:r>
              <a:rPr lang="en-IE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i="1" dirty="0" err="1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ex:Vincent</a:t>
            </a:r>
            <a:r>
              <a:rPr lang="en-IE" i="1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i="1" dirty="0" err="1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i="1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:Narcissist .</a:t>
            </a:r>
            <a:endParaRPr lang="en-IE" i="1" dirty="0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66928" name="AutoShape 16"/>
          <p:cNvCxnSpPr>
            <a:cxnSpLocks noChangeShapeType="1"/>
          </p:cNvCxnSpPr>
          <p:nvPr/>
        </p:nvCxnSpPr>
        <p:spPr bwMode="auto">
          <a:xfrm rot="-5400000">
            <a:off x="1639192" y="2923382"/>
            <a:ext cx="627063" cy="6350"/>
          </a:xfrm>
          <a:prstGeom prst="bentConnector3">
            <a:avLst>
              <a:gd name="adj1" fmla="val 51644"/>
            </a:avLst>
          </a:prstGeom>
          <a:noFill/>
          <a:ln w="3810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166929" name="Rectangle 17"/>
          <p:cNvSpPr>
            <a:spLocks noChangeArrowheads="1"/>
          </p:cNvSpPr>
          <p:nvPr/>
        </p:nvSpPr>
        <p:spPr bwMode="auto">
          <a:xfrm>
            <a:off x="1463774" y="2879725"/>
            <a:ext cx="97462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i="1" dirty="0" err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i="1" dirty="0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9650" name="Text Box 22"/>
          <p:cNvSpPr txBox="1">
            <a:spLocks noChangeArrowheads="1"/>
          </p:cNvSpPr>
          <p:nvPr/>
        </p:nvSpPr>
        <p:spPr bwMode="auto">
          <a:xfrm>
            <a:off x="3559175" y="915988"/>
            <a:ext cx="93662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</a:t>
            </a:r>
            <a:endParaRPr lang="en-US" sz="88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1161754" y="2245167"/>
            <a:ext cx="1547813" cy="3603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i="1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:Narcissist</a:t>
            </a:r>
            <a:endParaRPr lang="en-US" i="1" dirty="0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1" name="Picture 3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7800" y="3314832"/>
            <a:ext cx="910727" cy="1104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39"/>
          <p:cNvSpPr txBox="1">
            <a:spLocks noChangeArrowheads="1"/>
          </p:cNvSpPr>
          <p:nvPr/>
        </p:nvSpPr>
        <p:spPr bwMode="auto">
          <a:xfrm>
            <a:off x="1219200" y="4415478"/>
            <a:ext cx="1314450" cy="28819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6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ex:Vincent</a:t>
            </a:r>
            <a:endParaRPr lang="en-US" sz="16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25" name="AutoShape 32"/>
          <p:cNvCxnSpPr>
            <a:cxnSpLocks noChangeShapeType="1"/>
            <a:stCxn id="21" idx="3"/>
            <a:endCxn id="24" idx="3"/>
          </p:cNvCxnSpPr>
          <p:nvPr/>
        </p:nvCxnSpPr>
        <p:spPr bwMode="auto">
          <a:xfrm>
            <a:off x="2358527" y="3867216"/>
            <a:ext cx="175123" cy="692357"/>
          </a:xfrm>
          <a:prstGeom prst="bentConnector3">
            <a:avLst>
              <a:gd name="adj1" fmla="val 433161"/>
            </a:avLst>
          </a:prstGeom>
          <a:noFill/>
          <a:ln w="38100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2709567" y="4038600"/>
            <a:ext cx="727763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 smtClean="0">
                <a:solidFill>
                  <a:srgbClr val="0D5C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:loves</a:t>
            </a:r>
            <a:endParaRPr lang="en-US" dirty="0">
              <a:solidFill>
                <a:srgbClr val="0D5C00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662" y="30163"/>
            <a:ext cx="104775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12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29" grpId="0" animBg="1"/>
      <p:bldP spid="24" grpId="0" animBg="1"/>
      <p:bldP spid="30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Cardinality restrictions (≥,</a:t>
            </a:r>
            <a:r>
              <a:rPr lang="en-IE" dirty="0"/>
              <a:t> </a:t>
            </a:r>
            <a:r>
              <a:rPr lang="en-IE" dirty="0" smtClean="0"/>
              <a:t>≤,=)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E" dirty="0" smtClean="0"/>
              <a:t>Define a class with a given number of values for a property:</a:t>
            </a:r>
          </a:p>
          <a:p>
            <a:pPr lvl="1"/>
            <a:r>
              <a:rPr lang="en-IE" dirty="0">
                <a:solidFill>
                  <a:srgbClr val="00B0F0"/>
                </a:solidFill>
              </a:rPr>
              <a:t>Exact</a:t>
            </a:r>
            <a:r>
              <a:rPr lang="en-IE" dirty="0"/>
              <a:t>:</a:t>
            </a:r>
          </a:p>
          <a:p>
            <a:pPr lvl="2"/>
            <a:r>
              <a:rPr lang="en-IE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⊑</a:t>
            </a:r>
            <a:r>
              <a:rPr lang="en-IE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=2 (:</a:t>
            </a:r>
            <a:r>
              <a:rPr lang="en-IE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hasParent</a:t>
            </a:r>
            <a:r>
              <a:rPr lang="en-IE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lvl="2"/>
            <a:r>
              <a:rPr lang="en-IE" sz="18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8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US" sz="18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sz="18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rdfs:subClassOf</a:t>
            </a:r>
            <a:r>
              <a:rPr lang="en-US" sz="18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[ </a:t>
            </a:r>
            <a:r>
              <a:rPr lang="en-US" sz="18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owl:cardinality</a:t>
            </a:r>
            <a:r>
              <a:rPr lang="en-US" sz="18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sz="18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2 ; </a:t>
            </a:r>
            <a:r>
              <a:rPr lang="en-US" sz="18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US" sz="18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US" sz="18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hasParent</a:t>
            </a:r>
            <a:r>
              <a:rPr lang="en-US" sz="18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] .</a:t>
            </a:r>
            <a:endParaRPr lang="en-IE" sz="1800" dirty="0" smtClean="0"/>
          </a:p>
          <a:p>
            <a:pPr lvl="1"/>
            <a:r>
              <a:rPr lang="en-IE" dirty="0" smtClean="0">
                <a:solidFill>
                  <a:srgbClr val="00B0F0"/>
                </a:solidFill>
              </a:rPr>
              <a:t>Max</a:t>
            </a:r>
            <a:r>
              <a:rPr lang="en-IE" dirty="0" smtClean="0"/>
              <a:t>: </a:t>
            </a:r>
          </a:p>
          <a:p>
            <a:pPr lvl="2"/>
            <a:r>
              <a:rPr lang="en-IE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:Monogamist </a:t>
            </a:r>
            <a:r>
              <a:rPr lang="en-US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⊑ </a:t>
            </a:r>
            <a:r>
              <a:rPr lang="en-IE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≤ 1 (:</a:t>
            </a:r>
            <a:r>
              <a:rPr lang="en-IE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currentSpouse</a:t>
            </a:r>
            <a:r>
              <a:rPr lang="en-IE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lvl="2"/>
            <a:r>
              <a:rPr lang="en-IE" sz="18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:Monogamist </a:t>
            </a:r>
            <a:r>
              <a:rPr lang="en-IE" sz="18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rdfs:subClassOf</a:t>
            </a:r>
            <a:r>
              <a:rPr lang="en-IE" sz="18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[ </a:t>
            </a:r>
            <a:r>
              <a:rPr lang="en-IE" sz="18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owl:maxCardinality</a:t>
            </a:r>
            <a:r>
              <a:rPr lang="en-IE" sz="18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1 ; </a:t>
            </a:r>
            <a:r>
              <a:rPr lang="en-IE" sz="18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sz="18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8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currentSpouse</a:t>
            </a:r>
            <a:r>
              <a:rPr lang="en-IE" sz="18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]</a:t>
            </a: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  <a:endParaRPr lang="en-IE" dirty="0" smtClean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dirty="0" smtClean="0">
                <a:solidFill>
                  <a:srgbClr val="00B0F0"/>
                </a:solidFill>
              </a:rPr>
              <a:t>Min</a:t>
            </a:r>
            <a:r>
              <a:rPr lang="en-IE" dirty="0" smtClean="0"/>
              <a:t>:</a:t>
            </a:r>
          </a:p>
          <a:p>
            <a:pPr lvl="2"/>
            <a:r>
              <a:rPr lang="en-IE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:Parent </a:t>
            </a:r>
            <a:r>
              <a:rPr lang="en-US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</a:t>
            </a:r>
            <a:r>
              <a:rPr lang="en-IE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/>
              <a:t>≥</a:t>
            </a:r>
            <a:r>
              <a:rPr lang="en-IE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1 (:</a:t>
            </a:r>
            <a:r>
              <a:rPr lang="en-IE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lvl="2"/>
            <a:r>
              <a:rPr lang="en-IE" sz="18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:Parent </a:t>
            </a:r>
            <a:r>
              <a:rPr lang="en-IE" sz="18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sz="18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[ </a:t>
            </a:r>
            <a:r>
              <a:rPr lang="en-IE" sz="18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owl:minCardinality</a:t>
            </a:r>
            <a:r>
              <a:rPr lang="en-IE" sz="18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1 ; </a:t>
            </a:r>
            <a:r>
              <a:rPr lang="en-IE" sz="18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sz="18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8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18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] 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669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Qualified cardinality restrictions (≥,</a:t>
            </a:r>
            <a:r>
              <a:rPr lang="en-IE" dirty="0"/>
              <a:t> </a:t>
            </a:r>
            <a:r>
              <a:rPr lang="en-IE" dirty="0" smtClean="0"/>
              <a:t>≤,=)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Define a class with a given number of values from a given class for a property:</a:t>
            </a:r>
          </a:p>
          <a:p>
            <a:pPr lvl="1"/>
            <a:r>
              <a:rPr lang="en-IE" dirty="0">
                <a:solidFill>
                  <a:srgbClr val="00B0F0"/>
                </a:solidFill>
              </a:rPr>
              <a:t>Exact</a:t>
            </a:r>
            <a:r>
              <a:rPr lang="en-IE" dirty="0"/>
              <a:t>:</a:t>
            </a:r>
          </a:p>
          <a:p>
            <a:pPr lvl="2"/>
            <a:r>
              <a:rPr lang="en-IE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</a:t>
            </a:r>
            <a:r>
              <a:rPr lang="en-IE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=2 (:</a:t>
            </a:r>
            <a:r>
              <a:rPr lang="en-IE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hasParent.Person</a:t>
            </a:r>
            <a:r>
              <a:rPr lang="en-IE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IE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2"/>
            <a:r>
              <a:rPr lang="en-IE" sz="18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8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US" sz="18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sz="18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US" sz="18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[ </a:t>
            </a:r>
            <a:r>
              <a:rPr lang="en-US" sz="18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owl:qualifiedCardinality</a:t>
            </a:r>
            <a:r>
              <a:rPr lang="en-US" sz="18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2 ; </a:t>
            </a:r>
            <a:r>
              <a:rPr lang="en-US" sz="18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US" sz="18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US" sz="18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hasParent</a:t>
            </a:r>
            <a:r>
              <a:rPr lang="en-US" sz="18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; </a:t>
            </a:r>
            <a:r>
              <a:rPr lang="en-US" sz="18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owl:onClass</a:t>
            </a:r>
            <a:r>
              <a:rPr lang="en-US" sz="18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US" sz="18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Person ] </a:t>
            </a:r>
            <a:r>
              <a:rPr lang="en-US" sz="18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lvl="2"/>
            <a:r>
              <a:rPr lang="en-US" u="sng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Now the values in question must be people!</a:t>
            </a:r>
          </a:p>
          <a:p>
            <a:pPr lvl="2"/>
            <a:endParaRPr lang="en-IE" sz="1800" dirty="0" smtClean="0"/>
          </a:p>
          <a:p>
            <a:pPr lvl="1"/>
            <a:r>
              <a:rPr lang="en-IE" dirty="0" smtClean="0"/>
              <a:t>Analogous versions of </a:t>
            </a:r>
            <a:r>
              <a:rPr lang="en-IE" dirty="0" smtClean="0">
                <a:solidFill>
                  <a:srgbClr val="00B0F0"/>
                </a:solidFill>
              </a:rPr>
              <a:t>Max</a:t>
            </a:r>
            <a:r>
              <a:rPr lang="en-IE" dirty="0"/>
              <a:t> </a:t>
            </a:r>
            <a:r>
              <a:rPr lang="en-IE" dirty="0" smtClean="0"/>
              <a:t>and </a:t>
            </a:r>
            <a:r>
              <a:rPr lang="en-IE" dirty="0" smtClean="0">
                <a:solidFill>
                  <a:srgbClr val="00B0F0"/>
                </a:solidFill>
              </a:rPr>
              <a:t>Min</a:t>
            </a:r>
            <a:r>
              <a:rPr lang="en-IE" sz="18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662" y="30163"/>
            <a:ext cx="104775" cy="17145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256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Recap OWL class axioms/definitions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10979" y="1211317"/>
            <a:ext cx="3007618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A class </a:t>
            </a:r>
            <a:r>
              <a:rPr lang="en-IE" sz="24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4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HumanParent</a:t>
            </a:r>
            <a:r>
              <a:rPr lang="en-IE" sz="24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400" dirty="0" smtClean="0"/>
              <a:t>might be equivalent to the </a:t>
            </a:r>
            <a:r>
              <a:rPr lang="en-IE" sz="24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owl:unionOf</a:t>
            </a:r>
            <a:r>
              <a:rPr lang="en-IE" sz="2400" dirty="0" smtClean="0"/>
              <a:t> which classes?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44536" y="1187475"/>
            <a:ext cx="4572001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What is the difference/relation between </a:t>
            </a:r>
            <a:r>
              <a:rPr lang="en-IE" sz="24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owl:complementOf</a:t>
            </a:r>
            <a:r>
              <a:rPr lang="en-IE" sz="2400" dirty="0" smtClean="0"/>
              <a:t> and </a:t>
            </a:r>
            <a:r>
              <a:rPr lang="en-IE" sz="24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owl:disjointWith</a:t>
            </a:r>
            <a:endParaRPr lang="en-IE" sz="2400" dirty="0" smtClean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6337" y="2690336"/>
            <a:ext cx="54102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Give an example use of </a:t>
            </a:r>
            <a:r>
              <a:rPr lang="en-IE" sz="24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owl:allValuesFrom</a:t>
            </a:r>
            <a:r>
              <a:rPr lang="en-IE" sz="2400" dirty="0" smtClean="0"/>
              <a:t>  for family relations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0979" y="3834111"/>
            <a:ext cx="870555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Give an example use of </a:t>
            </a:r>
            <a:r>
              <a:rPr lang="en-IE" sz="24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owl:someValuesFrom</a:t>
            </a:r>
            <a:r>
              <a:rPr lang="en-IE" sz="2400" dirty="0" smtClean="0"/>
              <a:t> for </a:t>
            </a:r>
            <a:r>
              <a:rPr lang="en-IE" sz="24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:Uncle</a:t>
            </a:r>
            <a:r>
              <a:rPr lang="en-IE" sz="2400" dirty="0" smtClean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389" y="4629833"/>
            <a:ext cx="873854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How might we codify the semantics of a class </a:t>
            </a:r>
            <a:r>
              <a:rPr lang="en-IE" sz="24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4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OnlySon</a:t>
            </a:r>
            <a:r>
              <a:rPr lang="en-IE" sz="2400" dirty="0" smtClean="0"/>
              <a:t> in OWL?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389" y="5417403"/>
            <a:ext cx="8741952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/>
              <a:t>How might we codify the semantics of a class </a:t>
            </a:r>
            <a:endParaRPr lang="en-IE" sz="2400" dirty="0" smtClean="0"/>
          </a:p>
          <a:p>
            <a:pPr algn="ctr"/>
            <a:r>
              <a:rPr lang="en-IE" sz="24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4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InSameSexMarriage</a:t>
            </a:r>
            <a:r>
              <a:rPr lang="en-IE" sz="2400" dirty="0" smtClean="0"/>
              <a:t> </a:t>
            </a:r>
            <a:r>
              <a:rPr lang="en-IE" sz="2400" dirty="0"/>
              <a:t>in OWL?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4389" y="3121223"/>
            <a:ext cx="3007618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US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⊑ ( B ⊓ ∃P.C )</a:t>
            </a:r>
            <a:r>
              <a:rPr lang="en-US" sz="2000" dirty="0" smtClean="0">
                <a:solidFill>
                  <a:srgbClr val="00B0F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sz="2000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?</a:t>
            </a:r>
            <a:r>
              <a:rPr lang="en-US" sz="2000" dirty="0" smtClean="0">
                <a:solidFill>
                  <a:srgbClr val="00B0F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933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Property hierarchy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06963"/>
          </a:xfrm>
        </p:spPr>
        <p:txBody>
          <a:bodyPr>
            <a:normAutofit/>
          </a:bodyPr>
          <a:lstStyle/>
          <a:p>
            <a:r>
              <a:rPr lang="en-IE" sz="2800" dirty="0" smtClean="0"/>
              <a:t>Property </a:t>
            </a:r>
            <a:r>
              <a:rPr lang="en-IE" sz="2800" i="1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p1</a:t>
            </a:r>
            <a:r>
              <a:rPr lang="en-IE" sz="2800" dirty="0" smtClean="0"/>
              <a:t> is a sub-property of </a:t>
            </a:r>
            <a:r>
              <a:rPr lang="en-IE" sz="2800" i="1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p2</a:t>
            </a:r>
          </a:p>
          <a:p>
            <a:pPr lvl="1"/>
            <a:r>
              <a:rPr lang="en-IE" sz="2400" dirty="0" smtClean="0"/>
              <a:t>If </a:t>
            </a:r>
            <a:r>
              <a:rPr lang="en-IE" sz="24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(x,</a:t>
            </a:r>
            <a:r>
              <a:rPr lang="en-IE" sz="2400" i="1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p1</a:t>
            </a:r>
            <a:r>
              <a:rPr lang="en-IE" sz="24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,y)</a:t>
            </a:r>
            <a:r>
              <a:rPr lang="en-IE" sz="2400" dirty="0" smtClean="0"/>
              <a:t> then </a:t>
            </a:r>
            <a:r>
              <a:rPr lang="en-IE" sz="24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(x,</a:t>
            </a:r>
            <a:r>
              <a:rPr lang="en-IE" sz="2400" i="1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p2</a:t>
            </a:r>
            <a:r>
              <a:rPr lang="en-IE" sz="24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,y)</a:t>
            </a:r>
            <a:endParaRPr lang="en-IE" sz="24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978603"/>
            <a:ext cx="2171700" cy="2766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46" y="4373285"/>
            <a:ext cx="1273302" cy="2766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407" y="5000666"/>
            <a:ext cx="2057400" cy="2766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647" y="5645669"/>
            <a:ext cx="3010662" cy="2788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092" y="6309395"/>
            <a:ext cx="1188720" cy="2766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9434" y="3083242"/>
            <a:ext cx="842976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Which properties would be </a:t>
            </a:r>
            <a:r>
              <a:rPr lang="en-IE" sz="2400" dirty="0" smtClean="0">
                <a:solidFill>
                  <a:schemeClr val="accent1">
                    <a:lumMod val="75000"/>
                  </a:schemeClr>
                </a:solidFill>
              </a:rPr>
              <a:t>sub-properties</a:t>
            </a:r>
            <a:r>
              <a:rPr lang="en-IE" sz="2400" dirty="0" smtClean="0"/>
              <a:t> of each other?</a:t>
            </a:r>
          </a:p>
        </p:txBody>
      </p:sp>
      <p:sp>
        <p:nvSpPr>
          <p:cNvPr id="13" name="Freeform 12"/>
          <p:cNvSpPr/>
          <p:nvPr/>
        </p:nvSpPr>
        <p:spPr>
          <a:xfrm>
            <a:off x="4694830" y="3848669"/>
            <a:ext cx="3807725" cy="918826"/>
          </a:xfrm>
          <a:custGeom>
            <a:avLst/>
            <a:gdLst>
              <a:gd name="connsiteX0" fmla="*/ 1637731 w 3807725"/>
              <a:gd name="connsiteY0" fmla="*/ 477671 h 918826"/>
              <a:gd name="connsiteX1" fmla="*/ 1883391 w 3807725"/>
              <a:gd name="connsiteY1" fmla="*/ 450376 h 918826"/>
              <a:gd name="connsiteX2" fmla="*/ 2415654 w 3807725"/>
              <a:gd name="connsiteY2" fmla="*/ 436728 h 918826"/>
              <a:gd name="connsiteX3" fmla="*/ 2415654 w 3807725"/>
              <a:gd name="connsiteY3" fmla="*/ 245659 h 918826"/>
              <a:gd name="connsiteX4" fmla="*/ 2402006 w 3807725"/>
              <a:gd name="connsiteY4" fmla="*/ 177421 h 918826"/>
              <a:gd name="connsiteX5" fmla="*/ 2361063 w 3807725"/>
              <a:gd name="connsiteY5" fmla="*/ 163773 h 918826"/>
              <a:gd name="connsiteX6" fmla="*/ 2306471 w 3807725"/>
              <a:gd name="connsiteY6" fmla="*/ 136477 h 918826"/>
              <a:gd name="connsiteX7" fmla="*/ 2224585 w 3807725"/>
              <a:gd name="connsiteY7" fmla="*/ 81886 h 918826"/>
              <a:gd name="connsiteX8" fmla="*/ 2129051 w 3807725"/>
              <a:gd name="connsiteY8" fmla="*/ 68238 h 918826"/>
              <a:gd name="connsiteX9" fmla="*/ 1856095 w 3807725"/>
              <a:gd name="connsiteY9" fmla="*/ 40943 h 918826"/>
              <a:gd name="connsiteX10" fmla="*/ 1760561 w 3807725"/>
              <a:gd name="connsiteY10" fmla="*/ 27295 h 918826"/>
              <a:gd name="connsiteX11" fmla="*/ 1665027 w 3807725"/>
              <a:gd name="connsiteY11" fmla="*/ 0 h 918826"/>
              <a:gd name="connsiteX12" fmla="*/ 941695 w 3807725"/>
              <a:gd name="connsiteY12" fmla="*/ 13647 h 918826"/>
              <a:gd name="connsiteX13" fmla="*/ 818866 w 3807725"/>
              <a:gd name="connsiteY13" fmla="*/ 27295 h 918826"/>
              <a:gd name="connsiteX14" fmla="*/ 668740 w 3807725"/>
              <a:gd name="connsiteY14" fmla="*/ 40943 h 918826"/>
              <a:gd name="connsiteX15" fmla="*/ 382137 w 3807725"/>
              <a:gd name="connsiteY15" fmla="*/ 68238 h 918826"/>
              <a:gd name="connsiteX16" fmla="*/ 218364 w 3807725"/>
              <a:gd name="connsiteY16" fmla="*/ 95534 h 918826"/>
              <a:gd name="connsiteX17" fmla="*/ 177421 w 3807725"/>
              <a:gd name="connsiteY17" fmla="*/ 109182 h 918826"/>
              <a:gd name="connsiteX18" fmla="*/ 109182 w 3807725"/>
              <a:gd name="connsiteY18" fmla="*/ 122830 h 918826"/>
              <a:gd name="connsiteX19" fmla="*/ 68239 w 3807725"/>
              <a:gd name="connsiteY19" fmla="*/ 150125 h 918826"/>
              <a:gd name="connsiteX20" fmla="*/ 40943 w 3807725"/>
              <a:gd name="connsiteY20" fmla="*/ 245659 h 918826"/>
              <a:gd name="connsiteX21" fmla="*/ 13648 w 3807725"/>
              <a:gd name="connsiteY21" fmla="*/ 286603 h 918826"/>
              <a:gd name="connsiteX22" fmla="*/ 0 w 3807725"/>
              <a:gd name="connsiteY22" fmla="*/ 327546 h 918826"/>
              <a:gd name="connsiteX23" fmla="*/ 40943 w 3807725"/>
              <a:gd name="connsiteY23" fmla="*/ 409432 h 918826"/>
              <a:gd name="connsiteX24" fmla="*/ 81886 w 3807725"/>
              <a:gd name="connsiteY24" fmla="*/ 436728 h 918826"/>
              <a:gd name="connsiteX25" fmla="*/ 204716 w 3807725"/>
              <a:gd name="connsiteY25" fmla="*/ 477671 h 918826"/>
              <a:gd name="connsiteX26" fmla="*/ 272955 w 3807725"/>
              <a:gd name="connsiteY26" fmla="*/ 518615 h 918826"/>
              <a:gd name="connsiteX27" fmla="*/ 341194 w 3807725"/>
              <a:gd name="connsiteY27" fmla="*/ 532262 h 918826"/>
              <a:gd name="connsiteX28" fmla="*/ 491319 w 3807725"/>
              <a:gd name="connsiteY28" fmla="*/ 559558 h 918826"/>
              <a:gd name="connsiteX29" fmla="*/ 1187355 w 3807725"/>
              <a:gd name="connsiteY29" fmla="*/ 545910 h 918826"/>
              <a:gd name="connsiteX30" fmla="*/ 1228298 w 3807725"/>
              <a:gd name="connsiteY30" fmla="*/ 532262 h 918826"/>
              <a:gd name="connsiteX31" fmla="*/ 1282889 w 3807725"/>
              <a:gd name="connsiteY31" fmla="*/ 518615 h 918826"/>
              <a:gd name="connsiteX32" fmla="*/ 1392071 w 3807725"/>
              <a:gd name="connsiteY32" fmla="*/ 504967 h 918826"/>
              <a:gd name="connsiteX33" fmla="*/ 1460310 w 3807725"/>
              <a:gd name="connsiteY33" fmla="*/ 491319 h 918826"/>
              <a:gd name="connsiteX34" fmla="*/ 1637731 w 3807725"/>
              <a:gd name="connsiteY34" fmla="*/ 477671 h 918826"/>
              <a:gd name="connsiteX35" fmla="*/ 1692322 w 3807725"/>
              <a:gd name="connsiteY35" fmla="*/ 491319 h 918826"/>
              <a:gd name="connsiteX36" fmla="*/ 1733266 w 3807725"/>
              <a:gd name="connsiteY36" fmla="*/ 532262 h 918826"/>
              <a:gd name="connsiteX37" fmla="*/ 1774209 w 3807725"/>
              <a:gd name="connsiteY37" fmla="*/ 559558 h 918826"/>
              <a:gd name="connsiteX38" fmla="*/ 1815152 w 3807725"/>
              <a:gd name="connsiteY38" fmla="*/ 600501 h 918826"/>
              <a:gd name="connsiteX39" fmla="*/ 1856095 w 3807725"/>
              <a:gd name="connsiteY39" fmla="*/ 614149 h 918826"/>
              <a:gd name="connsiteX40" fmla="*/ 1897039 w 3807725"/>
              <a:gd name="connsiteY40" fmla="*/ 641444 h 918826"/>
              <a:gd name="connsiteX41" fmla="*/ 1937982 w 3807725"/>
              <a:gd name="connsiteY41" fmla="*/ 655092 h 918826"/>
              <a:gd name="connsiteX42" fmla="*/ 1978925 w 3807725"/>
              <a:gd name="connsiteY42" fmla="*/ 682388 h 918826"/>
              <a:gd name="connsiteX43" fmla="*/ 2169994 w 3807725"/>
              <a:gd name="connsiteY43" fmla="*/ 709683 h 918826"/>
              <a:gd name="connsiteX44" fmla="*/ 2361063 w 3807725"/>
              <a:gd name="connsiteY44" fmla="*/ 696035 h 918826"/>
              <a:gd name="connsiteX45" fmla="*/ 2279176 w 3807725"/>
              <a:gd name="connsiteY45" fmla="*/ 641444 h 918826"/>
              <a:gd name="connsiteX46" fmla="*/ 2361063 w 3807725"/>
              <a:gd name="connsiteY46" fmla="*/ 723331 h 918826"/>
              <a:gd name="connsiteX47" fmla="*/ 2320119 w 3807725"/>
              <a:gd name="connsiteY47" fmla="*/ 736979 h 918826"/>
              <a:gd name="connsiteX48" fmla="*/ 2292824 w 3807725"/>
              <a:gd name="connsiteY48" fmla="*/ 777922 h 918826"/>
              <a:gd name="connsiteX49" fmla="*/ 2333767 w 3807725"/>
              <a:gd name="connsiteY49" fmla="*/ 750627 h 918826"/>
              <a:gd name="connsiteX50" fmla="*/ 2388358 w 3807725"/>
              <a:gd name="connsiteY50" fmla="*/ 668740 h 918826"/>
              <a:gd name="connsiteX51" fmla="*/ 2402006 w 3807725"/>
              <a:gd name="connsiteY51" fmla="*/ 627797 h 918826"/>
              <a:gd name="connsiteX52" fmla="*/ 2442949 w 3807725"/>
              <a:gd name="connsiteY52" fmla="*/ 600501 h 918826"/>
              <a:gd name="connsiteX53" fmla="*/ 2470245 w 3807725"/>
              <a:gd name="connsiteY53" fmla="*/ 559558 h 918826"/>
              <a:gd name="connsiteX54" fmla="*/ 2634018 w 3807725"/>
              <a:gd name="connsiteY54" fmla="*/ 491319 h 918826"/>
              <a:gd name="connsiteX55" fmla="*/ 2674961 w 3807725"/>
              <a:gd name="connsiteY55" fmla="*/ 464024 h 918826"/>
              <a:gd name="connsiteX56" fmla="*/ 2825086 w 3807725"/>
              <a:gd name="connsiteY56" fmla="*/ 491319 h 918826"/>
              <a:gd name="connsiteX57" fmla="*/ 3330054 w 3807725"/>
              <a:gd name="connsiteY57" fmla="*/ 504967 h 918826"/>
              <a:gd name="connsiteX58" fmla="*/ 3411940 w 3807725"/>
              <a:gd name="connsiteY58" fmla="*/ 518615 h 918826"/>
              <a:gd name="connsiteX59" fmla="*/ 3452883 w 3807725"/>
              <a:gd name="connsiteY59" fmla="*/ 532262 h 918826"/>
              <a:gd name="connsiteX60" fmla="*/ 3575713 w 3807725"/>
              <a:gd name="connsiteY60" fmla="*/ 559558 h 918826"/>
              <a:gd name="connsiteX61" fmla="*/ 3712191 w 3807725"/>
              <a:gd name="connsiteY61" fmla="*/ 573206 h 918826"/>
              <a:gd name="connsiteX62" fmla="*/ 3780430 w 3807725"/>
              <a:gd name="connsiteY62" fmla="*/ 641444 h 918826"/>
              <a:gd name="connsiteX63" fmla="*/ 3807725 w 3807725"/>
              <a:gd name="connsiteY63" fmla="*/ 723331 h 918826"/>
              <a:gd name="connsiteX64" fmla="*/ 3725839 w 3807725"/>
              <a:gd name="connsiteY64" fmla="*/ 777922 h 918826"/>
              <a:gd name="connsiteX65" fmla="*/ 3671248 w 3807725"/>
              <a:gd name="connsiteY65" fmla="*/ 818865 h 918826"/>
              <a:gd name="connsiteX66" fmla="*/ 3630304 w 3807725"/>
              <a:gd name="connsiteY66" fmla="*/ 832513 h 918826"/>
              <a:gd name="connsiteX67" fmla="*/ 3425588 w 3807725"/>
              <a:gd name="connsiteY67" fmla="*/ 859809 h 918826"/>
              <a:gd name="connsiteX68" fmla="*/ 3330054 w 3807725"/>
              <a:gd name="connsiteY68" fmla="*/ 887104 h 918826"/>
              <a:gd name="connsiteX69" fmla="*/ 3220871 w 3807725"/>
              <a:gd name="connsiteY69" fmla="*/ 900752 h 918826"/>
              <a:gd name="connsiteX70" fmla="*/ 2961564 w 3807725"/>
              <a:gd name="connsiteY70" fmla="*/ 900752 h 918826"/>
              <a:gd name="connsiteX71" fmla="*/ 2852382 w 3807725"/>
              <a:gd name="connsiteY71" fmla="*/ 887104 h 918826"/>
              <a:gd name="connsiteX72" fmla="*/ 2674961 w 3807725"/>
              <a:gd name="connsiteY72" fmla="*/ 859809 h 918826"/>
              <a:gd name="connsiteX73" fmla="*/ 2565779 w 3807725"/>
              <a:gd name="connsiteY73" fmla="*/ 832513 h 918826"/>
              <a:gd name="connsiteX74" fmla="*/ 2483892 w 3807725"/>
              <a:gd name="connsiteY74" fmla="*/ 805218 h 918826"/>
              <a:gd name="connsiteX75" fmla="*/ 2442949 w 3807725"/>
              <a:gd name="connsiteY75" fmla="*/ 791570 h 918826"/>
              <a:gd name="connsiteX76" fmla="*/ 2402006 w 3807725"/>
              <a:gd name="connsiteY76" fmla="*/ 764274 h 918826"/>
              <a:gd name="connsiteX77" fmla="*/ 2388358 w 3807725"/>
              <a:gd name="connsiteY77" fmla="*/ 668740 h 91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3807725" h="918826">
                <a:moveTo>
                  <a:pt x="1637731" y="477671"/>
                </a:moveTo>
                <a:cubicBezTo>
                  <a:pt x="1745458" y="456127"/>
                  <a:pt x="1730596" y="456253"/>
                  <a:pt x="1883391" y="450376"/>
                </a:cubicBezTo>
                <a:cubicBezTo>
                  <a:pt x="2060739" y="443555"/>
                  <a:pt x="2238233" y="441277"/>
                  <a:pt x="2415654" y="436728"/>
                </a:cubicBezTo>
                <a:cubicBezTo>
                  <a:pt x="2444023" y="351617"/>
                  <a:pt x="2434681" y="397878"/>
                  <a:pt x="2415654" y="245659"/>
                </a:cubicBezTo>
                <a:cubicBezTo>
                  <a:pt x="2412777" y="222642"/>
                  <a:pt x="2414873" y="196722"/>
                  <a:pt x="2402006" y="177421"/>
                </a:cubicBezTo>
                <a:cubicBezTo>
                  <a:pt x="2394026" y="165451"/>
                  <a:pt x="2374286" y="169440"/>
                  <a:pt x="2361063" y="163773"/>
                </a:cubicBezTo>
                <a:cubicBezTo>
                  <a:pt x="2342363" y="155759"/>
                  <a:pt x="2323917" y="146945"/>
                  <a:pt x="2306471" y="136477"/>
                </a:cubicBezTo>
                <a:cubicBezTo>
                  <a:pt x="2278341" y="119599"/>
                  <a:pt x="2257060" y="86525"/>
                  <a:pt x="2224585" y="81886"/>
                </a:cubicBezTo>
                <a:cubicBezTo>
                  <a:pt x="2192740" y="77337"/>
                  <a:pt x="2161042" y="71605"/>
                  <a:pt x="2129051" y="68238"/>
                </a:cubicBezTo>
                <a:cubicBezTo>
                  <a:pt x="1844734" y="38311"/>
                  <a:pt x="2075870" y="70247"/>
                  <a:pt x="1856095" y="40943"/>
                </a:cubicBezTo>
                <a:cubicBezTo>
                  <a:pt x="1824209" y="36691"/>
                  <a:pt x="1792210" y="33049"/>
                  <a:pt x="1760561" y="27295"/>
                </a:cubicBezTo>
                <a:cubicBezTo>
                  <a:pt x="1722864" y="20441"/>
                  <a:pt x="1700103" y="11692"/>
                  <a:pt x="1665027" y="0"/>
                </a:cubicBezTo>
                <a:lnTo>
                  <a:pt x="941695" y="13647"/>
                </a:lnTo>
                <a:cubicBezTo>
                  <a:pt x="900521" y="14975"/>
                  <a:pt x="859857" y="23196"/>
                  <a:pt x="818866" y="27295"/>
                </a:cubicBezTo>
                <a:lnTo>
                  <a:pt x="668740" y="40943"/>
                </a:lnTo>
                <a:cubicBezTo>
                  <a:pt x="415150" y="61230"/>
                  <a:pt x="556214" y="43371"/>
                  <a:pt x="382137" y="68238"/>
                </a:cubicBezTo>
                <a:cubicBezTo>
                  <a:pt x="286151" y="100234"/>
                  <a:pt x="401201" y="65061"/>
                  <a:pt x="218364" y="95534"/>
                </a:cubicBezTo>
                <a:cubicBezTo>
                  <a:pt x="204174" y="97899"/>
                  <a:pt x="191377" y="105693"/>
                  <a:pt x="177421" y="109182"/>
                </a:cubicBezTo>
                <a:cubicBezTo>
                  <a:pt x="154917" y="114808"/>
                  <a:pt x="131928" y="118281"/>
                  <a:pt x="109182" y="122830"/>
                </a:cubicBezTo>
                <a:cubicBezTo>
                  <a:pt x="95534" y="131928"/>
                  <a:pt x="78486" y="137317"/>
                  <a:pt x="68239" y="150125"/>
                </a:cubicBezTo>
                <a:cubicBezTo>
                  <a:pt x="60067" y="160340"/>
                  <a:pt x="43206" y="240377"/>
                  <a:pt x="40943" y="245659"/>
                </a:cubicBezTo>
                <a:cubicBezTo>
                  <a:pt x="34482" y="260735"/>
                  <a:pt x="20983" y="271932"/>
                  <a:pt x="13648" y="286603"/>
                </a:cubicBezTo>
                <a:cubicBezTo>
                  <a:pt x="7214" y="299470"/>
                  <a:pt x="4549" y="313898"/>
                  <a:pt x="0" y="327546"/>
                </a:cubicBezTo>
                <a:cubicBezTo>
                  <a:pt x="11100" y="360845"/>
                  <a:pt x="14487" y="382976"/>
                  <a:pt x="40943" y="409432"/>
                </a:cubicBezTo>
                <a:cubicBezTo>
                  <a:pt x="52541" y="421030"/>
                  <a:pt x="67645" y="428590"/>
                  <a:pt x="81886" y="436728"/>
                </a:cubicBezTo>
                <a:cubicBezTo>
                  <a:pt x="142737" y="471501"/>
                  <a:pt x="133046" y="463338"/>
                  <a:pt x="204716" y="477671"/>
                </a:cubicBezTo>
                <a:cubicBezTo>
                  <a:pt x="227462" y="491319"/>
                  <a:pt x="248326" y="508763"/>
                  <a:pt x="272955" y="518615"/>
                </a:cubicBezTo>
                <a:cubicBezTo>
                  <a:pt x="294493" y="527230"/>
                  <a:pt x="318690" y="526636"/>
                  <a:pt x="341194" y="532262"/>
                </a:cubicBezTo>
                <a:cubicBezTo>
                  <a:pt x="467434" y="563822"/>
                  <a:pt x="239105" y="528031"/>
                  <a:pt x="491319" y="559558"/>
                </a:cubicBezTo>
                <a:lnTo>
                  <a:pt x="1187355" y="545910"/>
                </a:lnTo>
                <a:cubicBezTo>
                  <a:pt x="1201731" y="545378"/>
                  <a:pt x="1214466" y="536214"/>
                  <a:pt x="1228298" y="532262"/>
                </a:cubicBezTo>
                <a:cubicBezTo>
                  <a:pt x="1246333" y="527109"/>
                  <a:pt x="1264387" y="521699"/>
                  <a:pt x="1282889" y="518615"/>
                </a:cubicBezTo>
                <a:cubicBezTo>
                  <a:pt x="1319067" y="512585"/>
                  <a:pt x="1355820" y="510544"/>
                  <a:pt x="1392071" y="504967"/>
                </a:cubicBezTo>
                <a:cubicBezTo>
                  <a:pt x="1414998" y="501440"/>
                  <a:pt x="1437255" y="493881"/>
                  <a:pt x="1460310" y="491319"/>
                </a:cubicBezTo>
                <a:cubicBezTo>
                  <a:pt x="1519262" y="484769"/>
                  <a:pt x="1578591" y="482220"/>
                  <a:pt x="1637731" y="477671"/>
                </a:cubicBezTo>
                <a:cubicBezTo>
                  <a:pt x="1655928" y="482220"/>
                  <a:pt x="1676036" y="482013"/>
                  <a:pt x="1692322" y="491319"/>
                </a:cubicBezTo>
                <a:cubicBezTo>
                  <a:pt x="1709080" y="500895"/>
                  <a:pt x="1718439" y="519906"/>
                  <a:pt x="1733266" y="532262"/>
                </a:cubicBezTo>
                <a:cubicBezTo>
                  <a:pt x="1745867" y="542763"/>
                  <a:pt x="1761608" y="549057"/>
                  <a:pt x="1774209" y="559558"/>
                </a:cubicBezTo>
                <a:cubicBezTo>
                  <a:pt x="1789036" y="571914"/>
                  <a:pt x="1799093" y="589795"/>
                  <a:pt x="1815152" y="600501"/>
                </a:cubicBezTo>
                <a:cubicBezTo>
                  <a:pt x="1827122" y="608481"/>
                  <a:pt x="1843228" y="607715"/>
                  <a:pt x="1856095" y="614149"/>
                </a:cubicBezTo>
                <a:cubicBezTo>
                  <a:pt x="1870766" y="621484"/>
                  <a:pt x="1882368" y="634109"/>
                  <a:pt x="1897039" y="641444"/>
                </a:cubicBezTo>
                <a:cubicBezTo>
                  <a:pt x="1909906" y="647878"/>
                  <a:pt x="1925115" y="648658"/>
                  <a:pt x="1937982" y="655092"/>
                </a:cubicBezTo>
                <a:cubicBezTo>
                  <a:pt x="1952653" y="662428"/>
                  <a:pt x="1963849" y="675927"/>
                  <a:pt x="1978925" y="682388"/>
                </a:cubicBezTo>
                <a:cubicBezTo>
                  <a:pt x="2024092" y="701745"/>
                  <a:pt x="2145937" y="707277"/>
                  <a:pt x="2169994" y="709683"/>
                </a:cubicBezTo>
                <a:cubicBezTo>
                  <a:pt x="2233684" y="705134"/>
                  <a:pt x="2306917" y="729877"/>
                  <a:pt x="2361063" y="696035"/>
                </a:cubicBezTo>
                <a:cubicBezTo>
                  <a:pt x="2388882" y="678648"/>
                  <a:pt x="2252932" y="621761"/>
                  <a:pt x="2279176" y="641444"/>
                </a:cubicBezTo>
                <a:cubicBezTo>
                  <a:pt x="2346889" y="692230"/>
                  <a:pt x="2321149" y="663462"/>
                  <a:pt x="2361063" y="723331"/>
                </a:cubicBezTo>
                <a:cubicBezTo>
                  <a:pt x="2347415" y="727880"/>
                  <a:pt x="2331353" y="727992"/>
                  <a:pt x="2320119" y="736979"/>
                </a:cubicBezTo>
                <a:cubicBezTo>
                  <a:pt x="2307311" y="747225"/>
                  <a:pt x="2281226" y="766324"/>
                  <a:pt x="2292824" y="777922"/>
                </a:cubicBezTo>
                <a:cubicBezTo>
                  <a:pt x="2304422" y="789520"/>
                  <a:pt x="2320119" y="759725"/>
                  <a:pt x="2333767" y="750627"/>
                </a:cubicBezTo>
                <a:cubicBezTo>
                  <a:pt x="2351964" y="723331"/>
                  <a:pt x="2377984" y="699862"/>
                  <a:pt x="2388358" y="668740"/>
                </a:cubicBezTo>
                <a:cubicBezTo>
                  <a:pt x="2392907" y="655092"/>
                  <a:pt x="2393019" y="639031"/>
                  <a:pt x="2402006" y="627797"/>
                </a:cubicBezTo>
                <a:cubicBezTo>
                  <a:pt x="2412253" y="614989"/>
                  <a:pt x="2429301" y="609600"/>
                  <a:pt x="2442949" y="600501"/>
                </a:cubicBezTo>
                <a:cubicBezTo>
                  <a:pt x="2452048" y="586853"/>
                  <a:pt x="2456807" y="568964"/>
                  <a:pt x="2470245" y="559558"/>
                </a:cubicBezTo>
                <a:cubicBezTo>
                  <a:pt x="2540222" y="510574"/>
                  <a:pt x="2565758" y="508384"/>
                  <a:pt x="2634018" y="491319"/>
                </a:cubicBezTo>
                <a:cubicBezTo>
                  <a:pt x="2647666" y="482221"/>
                  <a:pt x="2658640" y="465656"/>
                  <a:pt x="2674961" y="464024"/>
                </a:cubicBezTo>
                <a:cubicBezTo>
                  <a:pt x="2801823" y="451337"/>
                  <a:pt x="2731847" y="486771"/>
                  <a:pt x="2825086" y="491319"/>
                </a:cubicBezTo>
                <a:cubicBezTo>
                  <a:pt x="2993270" y="499523"/>
                  <a:pt x="3161731" y="500418"/>
                  <a:pt x="3330054" y="504967"/>
                </a:cubicBezTo>
                <a:cubicBezTo>
                  <a:pt x="3357349" y="509516"/>
                  <a:pt x="3384927" y="512612"/>
                  <a:pt x="3411940" y="518615"/>
                </a:cubicBezTo>
                <a:cubicBezTo>
                  <a:pt x="3425983" y="521736"/>
                  <a:pt x="3439051" y="528310"/>
                  <a:pt x="3452883" y="532262"/>
                </a:cubicBezTo>
                <a:cubicBezTo>
                  <a:pt x="3481264" y="540371"/>
                  <a:pt x="3549326" y="556040"/>
                  <a:pt x="3575713" y="559558"/>
                </a:cubicBezTo>
                <a:cubicBezTo>
                  <a:pt x="3621032" y="565601"/>
                  <a:pt x="3666698" y="568657"/>
                  <a:pt x="3712191" y="573206"/>
                </a:cubicBezTo>
                <a:cubicBezTo>
                  <a:pt x="3749542" y="598106"/>
                  <a:pt x="3761276" y="598347"/>
                  <a:pt x="3780430" y="641444"/>
                </a:cubicBezTo>
                <a:cubicBezTo>
                  <a:pt x="3792115" y="667736"/>
                  <a:pt x="3807725" y="723331"/>
                  <a:pt x="3807725" y="723331"/>
                </a:cubicBezTo>
                <a:cubicBezTo>
                  <a:pt x="3712446" y="818610"/>
                  <a:pt x="3818010" y="725253"/>
                  <a:pt x="3725839" y="777922"/>
                </a:cubicBezTo>
                <a:cubicBezTo>
                  <a:pt x="3706090" y="789207"/>
                  <a:pt x="3690997" y="807580"/>
                  <a:pt x="3671248" y="818865"/>
                </a:cubicBezTo>
                <a:cubicBezTo>
                  <a:pt x="3658757" y="826003"/>
                  <a:pt x="3644137" y="828561"/>
                  <a:pt x="3630304" y="832513"/>
                </a:cubicBezTo>
                <a:cubicBezTo>
                  <a:pt x="3545910" y="856626"/>
                  <a:pt x="3543643" y="849077"/>
                  <a:pt x="3425588" y="859809"/>
                </a:cubicBezTo>
                <a:cubicBezTo>
                  <a:pt x="3393140" y="870624"/>
                  <a:pt x="3364323" y="881392"/>
                  <a:pt x="3330054" y="887104"/>
                </a:cubicBezTo>
                <a:cubicBezTo>
                  <a:pt x="3293875" y="893134"/>
                  <a:pt x="3257265" y="896203"/>
                  <a:pt x="3220871" y="900752"/>
                </a:cubicBezTo>
                <a:cubicBezTo>
                  <a:pt x="3103622" y="930065"/>
                  <a:pt x="3171542" y="919011"/>
                  <a:pt x="2961564" y="900752"/>
                </a:cubicBezTo>
                <a:cubicBezTo>
                  <a:pt x="2925025" y="897575"/>
                  <a:pt x="2888737" y="891951"/>
                  <a:pt x="2852382" y="887104"/>
                </a:cubicBezTo>
                <a:cubicBezTo>
                  <a:pt x="2764591" y="875398"/>
                  <a:pt x="2758352" y="873707"/>
                  <a:pt x="2674961" y="859809"/>
                </a:cubicBezTo>
                <a:cubicBezTo>
                  <a:pt x="2550746" y="818403"/>
                  <a:pt x="2746913" y="881913"/>
                  <a:pt x="2565779" y="832513"/>
                </a:cubicBezTo>
                <a:cubicBezTo>
                  <a:pt x="2538021" y="824943"/>
                  <a:pt x="2511188" y="814316"/>
                  <a:pt x="2483892" y="805218"/>
                </a:cubicBezTo>
                <a:cubicBezTo>
                  <a:pt x="2470244" y="800669"/>
                  <a:pt x="2454919" y="799550"/>
                  <a:pt x="2442949" y="791570"/>
                </a:cubicBezTo>
                <a:lnTo>
                  <a:pt x="2402006" y="764274"/>
                </a:lnTo>
                <a:cubicBezTo>
                  <a:pt x="2382603" y="706068"/>
                  <a:pt x="2388358" y="737717"/>
                  <a:pt x="2388358" y="66874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Freeform 13"/>
          <p:cNvSpPr/>
          <p:nvPr/>
        </p:nvSpPr>
        <p:spPr>
          <a:xfrm>
            <a:off x="5816122" y="4763069"/>
            <a:ext cx="3286935" cy="1337480"/>
          </a:xfrm>
          <a:custGeom>
            <a:avLst/>
            <a:gdLst>
              <a:gd name="connsiteX0" fmla="*/ 1853920 w 3286935"/>
              <a:gd name="connsiteY0" fmla="*/ 0 h 1337480"/>
              <a:gd name="connsiteX1" fmla="*/ 1812977 w 3286935"/>
              <a:gd name="connsiteY1" fmla="*/ 682388 h 1337480"/>
              <a:gd name="connsiteX2" fmla="*/ 1785681 w 3286935"/>
              <a:gd name="connsiteY2" fmla="*/ 805218 h 1337480"/>
              <a:gd name="connsiteX3" fmla="*/ 1772033 w 3286935"/>
              <a:gd name="connsiteY3" fmla="*/ 873456 h 1337480"/>
              <a:gd name="connsiteX4" fmla="*/ 1703794 w 3286935"/>
              <a:gd name="connsiteY4" fmla="*/ 805218 h 1337480"/>
              <a:gd name="connsiteX5" fmla="*/ 1744738 w 3286935"/>
              <a:gd name="connsiteY5" fmla="*/ 832513 h 1337480"/>
              <a:gd name="connsiteX6" fmla="*/ 1772033 w 3286935"/>
              <a:gd name="connsiteY6" fmla="*/ 873456 h 1337480"/>
              <a:gd name="connsiteX7" fmla="*/ 1812977 w 3286935"/>
              <a:gd name="connsiteY7" fmla="*/ 846161 h 1337480"/>
              <a:gd name="connsiteX8" fmla="*/ 1867568 w 3286935"/>
              <a:gd name="connsiteY8" fmla="*/ 818865 h 1337480"/>
              <a:gd name="connsiteX9" fmla="*/ 1894863 w 3286935"/>
              <a:gd name="connsiteY9" fmla="*/ 777922 h 1337480"/>
              <a:gd name="connsiteX10" fmla="*/ 1853920 w 3286935"/>
              <a:gd name="connsiteY10" fmla="*/ 791570 h 1337480"/>
              <a:gd name="connsiteX11" fmla="*/ 1799329 w 3286935"/>
              <a:gd name="connsiteY11" fmla="*/ 846161 h 1337480"/>
              <a:gd name="connsiteX12" fmla="*/ 1772033 w 3286935"/>
              <a:gd name="connsiteY12" fmla="*/ 887104 h 1337480"/>
              <a:gd name="connsiteX13" fmla="*/ 2918445 w 3286935"/>
              <a:gd name="connsiteY13" fmla="*/ 859809 h 1337480"/>
              <a:gd name="connsiteX14" fmla="*/ 3205048 w 3286935"/>
              <a:gd name="connsiteY14" fmla="*/ 873456 h 1337480"/>
              <a:gd name="connsiteX15" fmla="*/ 3259639 w 3286935"/>
              <a:gd name="connsiteY15" fmla="*/ 955343 h 1337480"/>
              <a:gd name="connsiteX16" fmla="*/ 3286935 w 3286935"/>
              <a:gd name="connsiteY16" fmla="*/ 996286 h 1337480"/>
              <a:gd name="connsiteX17" fmla="*/ 3273287 w 3286935"/>
              <a:gd name="connsiteY17" fmla="*/ 1228298 h 1337480"/>
              <a:gd name="connsiteX18" fmla="*/ 3232344 w 3286935"/>
              <a:gd name="connsiteY18" fmla="*/ 1255594 h 1337480"/>
              <a:gd name="connsiteX19" fmla="*/ 3095866 w 3286935"/>
              <a:gd name="connsiteY19" fmla="*/ 1269241 h 1337480"/>
              <a:gd name="connsiteX20" fmla="*/ 3013979 w 3286935"/>
              <a:gd name="connsiteY20" fmla="*/ 1282889 h 1337480"/>
              <a:gd name="connsiteX21" fmla="*/ 2891150 w 3286935"/>
              <a:gd name="connsiteY21" fmla="*/ 1296537 h 1337480"/>
              <a:gd name="connsiteX22" fmla="*/ 2577251 w 3286935"/>
              <a:gd name="connsiteY22" fmla="*/ 1282889 h 1337480"/>
              <a:gd name="connsiteX23" fmla="*/ 2509012 w 3286935"/>
              <a:gd name="connsiteY23" fmla="*/ 1269241 h 1337480"/>
              <a:gd name="connsiteX24" fmla="*/ 2427126 w 3286935"/>
              <a:gd name="connsiteY24" fmla="*/ 1255594 h 1337480"/>
              <a:gd name="connsiteX25" fmla="*/ 2236057 w 3286935"/>
              <a:gd name="connsiteY25" fmla="*/ 1228298 h 1337480"/>
              <a:gd name="connsiteX26" fmla="*/ 2167818 w 3286935"/>
              <a:gd name="connsiteY26" fmla="*/ 1241946 h 1337480"/>
              <a:gd name="connsiteX27" fmla="*/ 2017693 w 3286935"/>
              <a:gd name="connsiteY27" fmla="*/ 1269241 h 1337480"/>
              <a:gd name="connsiteX28" fmla="*/ 1608260 w 3286935"/>
              <a:gd name="connsiteY28" fmla="*/ 1296537 h 1337480"/>
              <a:gd name="connsiteX29" fmla="*/ 1430839 w 3286935"/>
              <a:gd name="connsiteY29" fmla="*/ 1323832 h 1337480"/>
              <a:gd name="connsiteX30" fmla="*/ 1075997 w 3286935"/>
              <a:gd name="connsiteY30" fmla="*/ 1337480 h 1337480"/>
              <a:gd name="connsiteX31" fmla="*/ 352666 w 3286935"/>
              <a:gd name="connsiteY31" fmla="*/ 1323832 h 1337480"/>
              <a:gd name="connsiteX32" fmla="*/ 216188 w 3286935"/>
              <a:gd name="connsiteY32" fmla="*/ 1310185 h 1337480"/>
              <a:gd name="connsiteX33" fmla="*/ 188893 w 3286935"/>
              <a:gd name="connsiteY33" fmla="*/ 1269241 h 1337480"/>
              <a:gd name="connsiteX34" fmla="*/ 147950 w 3286935"/>
              <a:gd name="connsiteY34" fmla="*/ 1255594 h 1337480"/>
              <a:gd name="connsiteX35" fmla="*/ 107006 w 3286935"/>
              <a:gd name="connsiteY35" fmla="*/ 1228298 h 1337480"/>
              <a:gd name="connsiteX36" fmla="*/ 52415 w 3286935"/>
              <a:gd name="connsiteY36" fmla="*/ 1160059 h 1337480"/>
              <a:gd name="connsiteX37" fmla="*/ 38768 w 3286935"/>
              <a:gd name="connsiteY37" fmla="*/ 1119116 h 1337480"/>
              <a:gd name="connsiteX38" fmla="*/ 25120 w 3286935"/>
              <a:gd name="connsiteY38" fmla="*/ 968991 h 1337480"/>
              <a:gd name="connsiteX39" fmla="*/ 66063 w 3286935"/>
              <a:gd name="connsiteY39" fmla="*/ 941695 h 1337480"/>
              <a:gd name="connsiteX40" fmla="*/ 147950 w 3286935"/>
              <a:gd name="connsiteY40" fmla="*/ 914400 h 1337480"/>
              <a:gd name="connsiteX41" fmla="*/ 298075 w 3286935"/>
              <a:gd name="connsiteY41" fmla="*/ 887104 h 1337480"/>
              <a:gd name="connsiteX42" fmla="*/ 448200 w 3286935"/>
              <a:gd name="connsiteY42" fmla="*/ 873456 h 1337480"/>
              <a:gd name="connsiteX43" fmla="*/ 530087 w 3286935"/>
              <a:gd name="connsiteY43" fmla="*/ 859809 h 1337480"/>
              <a:gd name="connsiteX44" fmla="*/ 1075997 w 3286935"/>
              <a:gd name="connsiteY44" fmla="*/ 846161 h 1337480"/>
              <a:gd name="connsiteX45" fmla="*/ 1239771 w 3286935"/>
              <a:gd name="connsiteY45" fmla="*/ 832513 h 1337480"/>
              <a:gd name="connsiteX46" fmla="*/ 1690147 w 3286935"/>
              <a:gd name="connsiteY46" fmla="*/ 859809 h 1337480"/>
              <a:gd name="connsiteX47" fmla="*/ 1772033 w 3286935"/>
              <a:gd name="connsiteY47" fmla="*/ 873456 h 133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286935" h="1337480">
                <a:moveTo>
                  <a:pt x="1853920" y="0"/>
                </a:moveTo>
                <a:cubicBezTo>
                  <a:pt x="1847945" y="116505"/>
                  <a:pt x="1835949" y="487126"/>
                  <a:pt x="1812977" y="682388"/>
                </a:cubicBezTo>
                <a:cubicBezTo>
                  <a:pt x="1796288" y="824249"/>
                  <a:pt x="1808431" y="714219"/>
                  <a:pt x="1785681" y="805218"/>
                </a:cubicBezTo>
                <a:cubicBezTo>
                  <a:pt x="1780055" y="827722"/>
                  <a:pt x="1776582" y="850710"/>
                  <a:pt x="1772033" y="873456"/>
                </a:cubicBezTo>
                <a:cubicBezTo>
                  <a:pt x="1772033" y="873456"/>
                  <a:pt x="1685597" y="823415"/>
                  <a:pt x="1703794" y="805218"/>
                </a:cubicBezTo>
                <a:cubicBezTo>
                  <a:pt x="1715392" y="793620"/>
                  <a:pt x="1731090" y="823415"/>
                  <a:pt x="1744738" y="832513"/>
                </a:cubicBezTo>
                <a:cubicBezTo>
                  <a:pt x="1753836" y="846161"/>
                  <a:pt x="1755949" y="870239"/>
                  <a:pt x="1772033" y="873456"/>
                </a:cubicBezTo>
                <a:cubicBezTo>
                  <a:pt x="1788117" y="876673"/>
                  <a:pt x="1798735" y="854299"/>
                  <a:pt x="1812977" y="846161"/>
                </a:cubicBezTo>
                <a:cubicBezTo>
                  <a:pt x="1830641" y="836067"/>
                  <a:pt x="1849371" y="827964"/>
                  <a:pt x="1867568" y="818865"/>
                </a:cubicBezTo>
                <a:cubicBezTo>
                  <a:pt x="1876666" y="805217"/>
                  <a:pt x="1910424" y="772735"/>
                  <a:pt x="1894863" y="777922"/>
                </a:cubicBezTo>
                <a:lnTo>
                  <a:pt x="1853920" y="791570"/>
                </a:lnTo>
                <a:cubicBezTo>
                  <a:pt x="1824143" y="880900"/>
                  <a:pt x="1865500" y="793225"/>
                  <a:pt x="1799329" y="846161"/>
                </a:cubicBezTo>
                <a:cubicBezTo>
                  <a:pt x="1786521" y="856408"/>
                  <a:pt x="1755642" y="886497"/>
                  <a:pt x="1772033" y="887104"/>
                </a:cubicBezTo>
                <a:cubicBezTo>
                  <a:pt x="1990889" y="895210"/>
                  <a:pt x="2618261" y="870529"/>
                  <a:pt x="2918445" y="859809"/>
                </a:cubicBezTo>
                <a:cubicBezTo>
                  <a:pt x="3013979" y="864358"/>
                  <a:pt x="3112948" y="847668"/>
                  <a:pt x="3205048" y="873456"/>
                </a:cubicBezTo>
                <a:cubicBezTo>
                  <a:pt x="3236638" y="882301"/>
                  <a:pt x="3241442" y="928047"/>
                  <a:pt x="3259639" y="955343"/>
                </a:cubicBezTo>
                <a:lnTo>
                  <a:pt x="3286935" y="996286"/>
                </a:lnTo>
                <a:cubicBezTo>
                  <a:pt x="3282386" y="1073623"/>
                  <a:pt x="3289247" y="1152489"/>
                  <a:pt x="3273287" y="1228298"/>
                </a:cubicBezTo>
                <a:cubicBezTo>
                  <a:pt x="3269908" y="1244349"/>
                  <a:pt x="3248327" y="1251906"/>
                  <a:pt x="3232344" y="1255594"/>
                </a:cubicBezTo>
                <a:cubicBezTo>
                  <a:pt x="3187795" y="1265874"/>
                  <a:pt x="3141233" y="1263570"/>
                  <a:pt x="3095866" y="1269241"/>
                </a:cubicBezTo>
                <a:cubicBezTo>
                  <a:pt x="3068407" y="1272673"/>
                  <a:pt x="3041408" y="1279232"/>
                  <a:pt x="3013979" y="1282889"/>
                </a:cubicBezTo>
                <a:cubicBezTo>
                  <a:pt x="2973145" y="1288334"/>
                  <a:pt x="2932093" y="1291988"/>
                  <a:pt x="2891150" y="1296537"/>
                </a:cubicBezTo>
                <a:cubicBezTo>
                  <a:pt x="2786517" y="1291988"/>
                  <a:pt x="2681717" y="1290351"/>
                  <a:pt x="2577251" y="1282889"/>
                </a:cubicBezTo>
                <a:cubicBezTo>
                  <a:pt x="2554113" y="1281236"/>
                  <a:pt x="2531835" y="1273391"/>
                  <a:pt x="2509012" y="1269241"/>
                </a:cubicBezTo>
                <a:cubicBezTo>
                  <a:pt x="2481787" y="1264291"/>
                  <a:pt x="2454421" y="1260143"/>
                  <a:pt x="2427126" y="1255594"/>
                </a:cubicBezTo>
                <a:cubicBezTo>
                  <a:pt x="2351354" y="1230337"/>
                  <a:pt x="2355658" y="1228298"/>
                  <a:pt x="2236057" y="1228298"/>
                </a:cubicBezTo>
                <a:cubicBezTo>
                  <a:pt x="2212860" y="1228298"/>
                  <a:pt x="2190462" y="1236914"/>
                  <a:pt x="2167818" y="1241946"/>
                </a:cubicBezTo>
                <a:cubicBezTo>
                  <a:pt x="2094250" y="1258295"/>
                  <a:pt x="2110820" y="1261690"/>
                  <a:pt x="2017693" y="1269241"/>
                </a:cubicBezTo>
                <a:cubicBezTo>
                  <a:pt x="1881360" y="1280295"/>
                  <a:pt x="1608260" y="1296537"/>
                  <a:pt x="1608260" y="1296537"/>
                </a:cubicBezTo>
                <a:cubicBezTo>
                  <a:pt x="1576639" y="1301807"/>
                  <a:pt x="1458449" y="1322159"/>
                  <a:pt x="1430839" y="1323832"/>
                </a:cubicBezTo>
                <a:cubicBezTo>
                  <a:pt x="1312688" y="1330993"/>
                  <a:pt x="1194278" y="1332931"/>
                  <a:pt x="1075997" y="1337480"/>
                </a:cubicBezTo>
                <a:lnTo>
                  <a:pt x="352666" y="1323832"/>
                </a:lnTo>
                <a:cubicBezTo>
                  <a:pt x="306969" y="1322381"/>
                  <a:pt x="259561" y="1324643"/>
                  <a:pt x="216188" y="1310185"/>
                </a:cubicBezTo>
                <a:cubicBezTo>
                  <a:pt x="200627" y="1304998"/>
                  <a:pt x="201701" y="1279488"/>
                  <a:pt x="188893" y="1269241"/>
                </a:cubicBezTo>
                <a:cubicBezTo>
                  <a:pt x="177660" y="1260254"/>
                  <a:pt x="161598" y="1260143"/>
                  <a:pt x="147950" y="1255594"/>
                </a:cubicBezTo>
                <a:cubicBezTo>
                  <a:pt x="134302" y="1246495"/>
                  <a:pt x="117253" y="1241106"/>
                  <a:pt x="107006" y="1228298"/>
                </a:cubicBezTo>
                <a:cubicBezTo>
                  <a:pt x="31667" y="1134123"/>
                  <a:pt x="169757" y="1238287"/>
                  <a:pt x="52415" y="1160059"/>
                </a:cubicBezTo>
                <a:cubicBezTo>
                  <a:pt x="47866" y="1146411"/>
                  <a:pt x="45202" y="1131983"/>
                  <a:pt x="38768" y="1119116"/>
                </a:cubicBezTo>
                <a:cubicBezTo>
                  <a:pt x="4992" y="1051565"/>
                  <a:pt x="-21567" y="1085709"/>
                  <a:pt x="25120" y="968991"/>
                </a:cubicBezTo>
                <a:cubicBezTo>
                  <a:pt x="31212" y="953762"/>
                  <a:pt x="51074" y="948357"/>
                  <a:pt x="66063" y="941695"/>
                </a:cubicBezTo>
                <a:cubicBezTo>
                  <a:pt x="92355" y="930010"/>
                  <a:pt x="120654" y="923498"/>
                  <a:pt x="147950" y="914400"/>
                </a:cubicBezTo>
                <a:cubicBezTo>
                  <a:pt x="219501" y="890550"/>
                  <a:pt x="185293" y="898976"/>
                  <a:pt x="298075" y="887104"/>
                </a:cubicBezTo>
                <a:cubicBezTo>
                  <a:pt x="348047" y="881844"/>
                  <a:pt x="398296" y="879327"/>
                  <a:pt x="448200" y="873456"/>
                </a:cubicBezTo>
                <a:cubicBezTo>
                  <a:pt x="475683" y="870223"/>
                  <a:pt x="502441" y="861011"/>
                  <a:pt x="530087" y="859809"/>
                </a:cubicBezTo>
                <a:cubicBezTo>
                  <a:pt x="711942" y="851902"/>
                  <a:pt x="894027" y="850710"/>
                  <a:pt x="1075997" y="846161"/>
                </a:cubicBezTo>
                <a:cubicBezTo>
                  <a:pt x="1130588" y="841612"/>
                  <a:pt x="1184990" y="832513"/>
                  <a:pt x="1239771" y="832513"/>
                </a:cubicBezTo>
                <a:cubicBezTo>
                  <a:pt x="1496704" y="832513"/>
                  <a:pt x="1506983" y="836913"/>
                  <a:pt x="1690147" y="859809"/>
                </a:cubicBezTo>
                <a:cubicBezTo>
                  <a:pt x="1744037" y="877772"/>
                  <a:pt x="1716704" y="873456"/>
                  <a:pt x="1772033" y="87345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Freeform 14"/>
          <p:cNvSpPr/>
          <p:nvPr/>
        </p:nvSpPr>
        <p:spPr>
          <a:xfrm>
            <a:off x="4913194" y="6114197"/>
            <a:ext cx="2402006" cy="627797"/>
          </a:xfrm>
          <a:custGeom>
            <a:avLst/>
            <a:gdLst>
              <a:gd name="connsiteX0" fmla="*/ 2402006 w 2402006"/>
              <a:gd name="connsiteY0" fmla="*/ 0 h 627797"/>
              <a:gd name="connsiteX1" fmla="*/ 2279176 w 2402006"/>
              <a:gd name="connsiteY1" fmla="*/ 27296 h 627797"/>
              <a:gd name="connsiteX2" fmla="*/ 2197290 w 2402006"/>
              <a:gd name="connsiteY2" fmla="*/ 54591 h 627797"/>
              <a:gd name="connsiteX3" fmla="*/ 2142699 w 2402006"/>
              <a:gd name="connsiteY3" fmla="*/ 81887 h 627797"/>
              <a:gd name="connsiteX4" fmla="*/ 2074460 w 2402006"/>
              <a:gd name="connsiteY4" fmla="*/ 95534 h 627797"/>
              <a:gd name="connsiteX5" fmla="*/ 1978925 w 2402006"/>
              <a:gd name="connsiteY5" fmla="*/ 122830 h 627797"/>
              <a:gd name="connsiteX6" fmla="*/ 1937982 w 2402006"/>
              <a:gd name="connsiteY6" fmla="*/ 150125 h 627797"/>
              <a:gd name="connsiteX7" fmla="*/ 1856096 w 2402006"/>
              <a:gd name="connsiteY7" fmla="*/ 177421 h 627797"/>
              <a:gd name="connsiteX8" fmla="*/ 1815152 w 2402006"/>
              <a:gd name="connsiteY8" fmla="*/ 204716 h 627797"/>
              <a:gd name="connsiteX9" fmla="*/ 1733266 w 2402006"/>
              <a:gd name="connsiteY9" fmla="*/ 232012 h 627797"/>
              <a:gd name="connsiteX10" fmla="*/ 1610436 w 2402006"/>
              <a:gd name="connsiteY10" fmla="*/ 300251 h 627797"/>
              <a:gd name="connsiteX11" fmla="*/ 1542197 w 2402006"/>
              <a:gd name="connsiteY11" fmla="*/ 354842 h 627797"/>
              <a:gd name="connsiteX12" fmla="*/ 1514902 w 2402006"/>
              <a:gd name="connsiteY12" fmla="*/ 395785 h 627797"/>
              <a:gd name="connsiteX13" fmla="*/ 1542197 w 2402006"/>
              <a:gd name="connsiteY13" fmla="*/ 313899 h 627797"/>
              <a:gd name="connsiteX14" fmla="*/ 1528549 w 2402006"/>
              <a:gd name="connsiteY14" fmla="*/ 354842 h 627797"/>
              <a:gd name="connsiteX15" fmla="*/ 1501254 w 2402006"/>
              <a:gd name="connsiteY15" fmla="*/ 395785 h 627797"/>
              <a:gd name="connsiteX16" fmla="*/ 1542197 w 2402006"/>
              <a:gd name="connsiteY16" fmla="*/ 409433 h 627797"/>
              <a:gd name="connsiteX17" fmla="*/ 1596788 w 2402006"/>
              <a:gd name="connsiteY17" fmla="*/ 382137 h 627797"/>
              <a:gd name="connsiteX18" fmla="*/ 1501254 w 2402006"/>
              <a:gd name="connsiteY18" fmla="*/ 395785 h 627797"/>
              <a:gd name="connsiteX19" fmla="*/ 1487606 w 2402006"/>
              <a:gd name="connsiteY19" fmla="*/ 436728 h 627797"/>
              <a:gd name="connsiteX20" fmla="*/ 1446663 w 2402006"/>
              <a:gd name="connsiteY20" fmla="*/ 450376 h 627797"/>
              <a:gd name="connsiteX21" fmla="*/ 1351128 w 2402006"/>
              <a:gd name="connsiteY21" fmla="*/ 491319 h 627797"/>
              <a:gd name="connsiteX22" fmla="*/ 1296537 w 2402006"/>
              <a:gd name="connsiteY22" fmla="*/ 518615 h 627797"/>
              <a:gd name="connsiteX23" fmla="*/ 1255594 w 2402006"/>
              <a:gd name="connsiteY23" fmla="*/ 532263 h 627797"/>
              <a:gd name="connsiteX24" fmla="*/ 1214651 w 2402006"/>
              <a:gd name="connsiteY24" fmla="*/ 559558 h 627797"/>
              <a:gd name="connsiteX25" fmla="*/ 1132764 w 2402006"/>
              <a:gd name="connsiteY25" fmla="*/ 586854 h 627797"/>
              <a:gd name="connsiteX26" fmla="*/ 1009934 w 2402006"/>
              <a:gd name="connsiteY26" fmla="*/ 614149 h 627797"/>
              <a:gd name="connsiteX27" fmla="*/ 723331 w 2402006"/>
              <a:gd name="connsiteY27" fmla="*/ 627797 h 627797"/>
              <a:gd name="connsiteX28" fmla="*/ 163773 w 2402006"/>
              <a:gd name="connsiteY28" fmla="*/ 614149 h 627797"/>
              <a:gd name="connsiteX29" fmla="*/ 68239 w 2402006"/>
              <a:gd name="connsiteY29" fmla="*/ 518615 h 627797"/>
              <a:gd name="connsiteX30" fmla="*/ 40943 w 2402006"/>
              <a:gd name="connsiteY30" fmla="*/ 477672 h 627797"/>
              <a:gd name="connsiteX31" fmla="*/ 0 w 2402006"/>
              <a:gd name="connsiteY31" fmla="*/ 341194 h 627797"/>
              <a:gd name="connsiteX32" fmla="*/ 13648 w 2402006"/>
              <a:gd name="connsiteY32" fmla="*/ 245660 h 627797"/>
              <a:gd name="connsiteX33" fmla="*/ 40943 w 2402006"/>
              <a:gd name="connsiteY33" fmla="*/ 204716 h 627797"/>
              <a:gd name="connsiteX34" fmla="*/ 81887 w 2402006"/>
              <a:gd name="connsiteY34" fmla="*/ 150125 h 627797"/>
              <a:gd name="connsiteX35" fmla="*/ 163773 w 2402006"/>
              <a:gd name="connsiteY35" fmla="*/ 95534 h 627797"/>
              <a:gd name="connsiteX36" fmla="*/ 259307 w 2402006"/>
              <a:gd name="connsiteY36" fmla="*/ 13648 h 627797"/>
              <a:gd name="connsiteX37" fmla="*/ 477672 w 2402006"/>
              <a:gd name="connsiteY37" fmla="*/ 40943 h 627797"/>
              <a:gd name="connsiteX38" fmla="*/ 655093 w 2402006"/>
              <a:gd name="connsiteY38" fmla="*/ 68239 h 627797"/>
              <a:gd name="connsiteX39" fmla="*/ 791570 w 2402006"/>
              <a:gd name="connsiteY39" fmla="*/ 95534 h 627797"/>
              <a:gd name="connsiteX40" fmla="*/ 832513 w 2402006"/>
              <a:gd name="connsiteY40" fmla="*/ 122830 h 627797"/>
              <a:gd name="connsiteX41" fmla="*/ 1119116 w 2402006"/>
              <a:gd name="connsiteY41" fmla="*/ 122830 h 627797"/>
              <a:gd name="connsiteX42" fmla="*/ 1446663 w 2402006"/>
              <a:gd name="connsiteY42" fmla="*/ 122830 h 627797"/>
              <a:gd name="connsiteX43" fmla="*/ 1460310 w 2402006"/>
              <a:gd name="connsiteY43" fmla="*/ 163773 h 627797"/>
              <a:gd name="connsiteX44" fmla="*/ 1473958 w 2402006"/>
              <a:gd name="connsiteY44" fmla="*/ 300251 h 627797"/>
              <a:gd name="connsiteX45" fmla="*/ 1487606 w 2402006"/>
              <a:gd name="connsiteY45" fmla="*/ 423081 h 62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402006" h="627797">
                <a:moveTo>
                  <a:pt x="2402006" y="0"/>
                </a:moveTo>
                <a:cubicBezTo>
                  <a:pt x="2363043" y="7793"/>
                  <a:pt x="2317726" y="15731"/>
                  <a:pt x="2279176" y="27296"/>
                </a:cubicBezTo>
                <a:cubicBezTo>
                  <a:pt x="2251618" y="35563"/>
                  <a:pt x="2223024" y="41724"/>
                  <a:pt x="2197290" y="54591"/>
                </a:cubicBezTo>
                <a:cubicBezTo>
                  <a:pt x="2179093" y="63690"/>
                  <a:pt x="2162000" y="75453"/>
                  <a:pt x="2142699" y="81887"/>
                </a:cubicBezTo>
                <a:cubicBezTo>
                  <a:pt x="2120693" y="89222"/>
                  <a:pt x="2097104" y="90502"/>
                  <a:pt x="2074460" y="95534"/>
                </a:cubicBezTo>
                <a:cubicBezTo>
                  <a:pt x="2058719" y="99032"/>
                  <a:pt x="1997162" y="113711"/>
                  <a:pt x="1978925" y="122830"/>
                </a:cubicBezTo>
                <a:cubicBezTo>
                  <a:pt x="1964254" y="130165"/>
                  <a:pt x="1952971" y="143463"/>
                  <a:pt x="1937982" y="150125"/>
                </a:cubicBezTo>
                <a:cubicBezTo>
                  <a:pt x="1911690" y="161810"/>
                  <a:pt x="1880036" y="161462"/>
                  <a:pt x="1856096" y="177421"/>
                </a:cubicBezTo>
                <a:cubicBezTo>
                  <a:pt x="1842448" y="186519"/>
                  <a:pt x="1830141" y="198054"/>
                  <a:pt x="1815152" y="204716"/>
                </a:cubicBezTo>
                <a:cubicBezTo>
                  <a:pt x="1788860" y="216401"/>
                  <a:pt x="1757206" y="216052"/>
                  <a:pt x="1733266" y="232012"/>
                </a:cubicBezTo>
                <a:cubicBezTo>
                  <a:pt x="1639409" y="294583"/>
                  <a:pt x="1682501" y="276229"/>
                  <a:pt x="1610436" y="300251"/>
                </a:cubicBezTo>
                <a:cubicBezTo>
                  <a:pt x="1532207" y="417591"/>
                  <a:pt x="1636373" y="279501"/>
                  <a:pt x="1542197" y="354842"/>
                </a:cubicBezTo>
                <a:cubicBezTo>
                  <a:pt x="1529389" y="365089"/>
                  <a:pt x="1524000" y="382137"/>
                  <a:pt x="1514902" y="395785"/>
                </a:cubicBezTo>
                <a:lnTo>
                  <a:pt x="1542197" y="313899"/>
                </a:lnTo>
                <a:cubicBezTo>
                  <a:pt x="1537648" y="327547"/>
                  <a:pt x="1534983" y="341975"/>
                  <a:pt x="1528549" y="354842"/>
                </a:cubicBezTo>
                <a:cubicBezTo>
                  <a:pt x="1521214" y="369513"/>
                  <a:pt x="1510352" y="382137"/>
                  <a:pt x="1501254" y="395785"/>
                </a:cubicBezTo>
                <a:cubicBezTo>
                  <a:pt x="1514902" y="400334"/>
                  <a:pt x="1527811" y="409433"/>
                  <a:pt x="1542197" y="409433"/>
                </a:cubicBezTo>
                <a:cubicBezTo>
                  <a:pt x="1699019" y="409433"/>
                  <a:pt x="1647208" y="398944"/>
                  <a:pt x="1596788" y="382137"/>
                </a:cubicBezTo>
                <a:cubicBezTo>
                  <a:pt x="1564943" y="386686"/>
                  <a:pt x="1530026" y="381399"/>
                  <a:pt x="1501254" y="395785"/>
                </a:cubicBezTo>
                <a:cubicBezTo>
                  <a:pt x="1488387" y="402219"/>
                  <a:pt x="1497778" y="426556"/>
                  <a:pt x="1487606" y="436728"/>
                </a:cubicBezTo>
                <a:cubicBezTo>
                  <a:pt x="1477434" y="446900"/>
                  <a:pt x="1459530" y="443942"/>
                  <a:pt x="1446663" y="450376"/>
                </a:cubicBezTo>
                <a:cubicBezTo>
                  <a:pt x="1352416" y="497500"/>
                  <a:pt x="1464738" y="462918"/>
                  <a:pt x="1351128" y="491319"/>
                </a:cubicBezTo>
                <a:cubicBezTo>
                  <a:pt x="1332931" y="500418"/>
                  <a:pt x="1315237" y="510601"/>
                  <a:pt x="1296537" y="518615"/>
                </a:cubicBezTo>
                <a:cubicBezTo>
                  <a:pt x="1283314" y="524282"/>
                  <a:pt x="1268461" y="525829"/>
                  <a:pt x="1255594" y="532263"/>
                </a:cubicBezTo>
                <a:cubicBezTo>
                  <a:pt x="1240923" y="539598"/>
                  <a:pt x="1229640" y="552896"/>
                  <a:pt x="1214651" y="559558"/>
                </a:cubicBezTo>
                <a:cubicBezTo>
                  <a:pt x="1188359" y="571243"/>
                  <a:pt x="1160060" y="577755"/>
                  <a:pt x="1132764" y="586854"/>
                </a:cubicBezTo>
                <a:cubicBezTo>
                  <a:pt x="1083405" y="603307"/>
                  <a:pt x="1071703" y="609574"/>
                  <a:pt x="1009934" y="614149"/>
                </a:cubicBezTo>
                <a:cubicBezTo>
                  <a:pt x="914553" y="621214"/>
                  <a:pt x="818865" y="623248"/>
                  <a:pt x="723331" y="627797"/>
                </a:cubicBezTo>
                <a:cubicBezTo>
                  <a:pt x="536812" y="623248"/>
                  <a:pt x="350155" y="622621"/>
                  <a:pt x="163773" y="614149"/>
                </a:cubicBezTo>
                <a:cubicBezTo>
                  <a:pt x="105970" y="611522"/>
                  <a:pt x="98287" y="563687"/>
                  <a:pt x="68239" y="518615"/>
                </a:cubicBezTo>
                <a:lnTo>
                  <a:pt x="40943" y="477672"/>
                </a:lnTo>
                <a:cubicBezTo>
                  <a:pt x="7717" y="377990"/>
                  <a:pt x="20626" y="423698"/>
                  <a:pt x="0" y="341194"/>
                </a:cubicBezTo>
                <a:cubicBezTo>
                  <a:pt x="4549" y="309349"/>
                  <a:pt x="4405" y="276471"/>
                  <a:pt x="13648" y="245660"/>
                </a:cubicBezTo>
                <a:cubicBezTo>
                  <a:pt x="18361" y="229949"/>
                  <a:pt x="31409" y="218063"/>
                  <a:pt x="40943" y="204716"/>
                </a:cubicBezTo>
                <a:cubicBezTo>
                  <a:pt x="54164" y="186206"/>
                  <a:pt x="64886" y="165237"/>
                  <a:pt x="81887" y="150125"/>
                </a:cubicBezTo>
                <a:cubicBezTo>
                  <a:pt x="106406" y="128331"/>
                  <a:pt x="137529" y="115217"/>
                  <a:pt x="163773" y="95534"/>
                </a:cubicBezTo>
                <a:cubicBezTo>
                  <a:pt x="233805" y="43011"/>
                  <a:pt x="202280" y="70675"/>
                  <a:pt x="259307" y="13648"/>
                </a:cubicBezTo>
                <a:cubicBezTo>
                  <a:pt x="373987" y="42318"/>
                  <a:pt x="274929" y="20669"/>
                  <a:pt x="477672" y="40943"/>
                </a:cubicBezTo>
                <a:cubicBezTo>
                  <a:pt x="606083" y="53784"/>
                  <a:pt x="553285" y="49728"/>
                  <a:pt x="655093" y="68239"/>
                </a:cubicBezTo>
                <a:cubicBezTo>
                  <a:pt x="777794" y="90549"/>
                  <a:pt x="695008" y="71395"/>
                  <a:pt x="791570" y="95534"/>
                </a:cubicBezTo>
                <a:cubicBezTo>
                  <a:pt x="805218" y="104633"/>
                  <a:pt x="816802" y="118117"/>
                  <a:pt x="832513" y="122830"/>
                </a:cubicBezTo>
                <a:cubicBezTo>
                  <a:pt x="924096" y="150305"/>
                  <a:pt x="1029272" y="129248"/>
                  <a:pt x="1119116" y="122830"/>
                </a:cubicBezTo>
                <a:cubicBezTo>
                  <a:pt x="1244340" y="97785"/>
                  <a:pt x="1268258" y="87149"/>
                  <a:pt x="1446663" y="122830"/>
                </a:cubicBezTo>
                <a:cubicBezTo>
                  <a:pt x="1460769" y="125651"/>
                  <a:pt x="1455761" y="150125"/>
                  <a:pt x="1460310" y="163773"/>
                </a:cubicBezTo>
                <a:cubicBezTo>
                  <a:pt x="1464859" y="209266"/>
                  <a:pt x="1468287" y="254884"/>
                  <a:pt x="1473958" y="300251"/>
                </a:cubicBezTo>
                <a:cubicBezTo>
                  <a:pt x="1489850" y="427383"/>
                  <a:pt x="1487606" y="338789"/>
                  <a:pt x="1487606" y="42308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Freeform 15"/>
          <p:cNvSpPr/>
          <p:nvPr/>
        </p:nvSpPr>
        <p:spPr>
          <a:xfrm>
            <a:off x="5235354" y="4763069"/>
            <a:ext cx="2257267" cy="1395924"/>
          </a:xfrm>
          <a:custGeom>
            <a:avLst/>
            <a:gdLst>
              <a:gd name="connsiteX0" fmla="*/ 2257267 w 2257267"/>
              <a:gd name="connsiteY0" fmla="*/ 0 h 1395924"/>
              <a:gd name="connsiteX1" fmla="*/ 2243619 w 2257267"/>
              <a:gd name="connsiteY1" fmla="*/ 68238 h 1395924"/>
              <a:gd name="connsiteX2" fmla="*/ 2202676 w 2257267"/>
              <a:gd name="connsiteY2" fmla="*/ 122830 h 1395924"/>
              <a:gd name="connsiteX3" fmla="*/ 2175380 w 2257267"/>
              <a:gd name="connsiteY3" fmla="*/ 163773 h 1395924"/>
              <a:gd name="connsiteX4" fmla="*/ 2093494 w 2257267"/>
              <a:gd name="connsiteY4" fmla="*/ 232012 h 1395924"/>
              <a:gd name="connsiteX5" fmla="*/ 2038903 w 2257267"/>
              <a:gd name="connsiteY5" fmla="*/ 313898 h 1395924"/>
              <a:gd name="connsiteX6" fmla="*/ 1984312 w 2257267"/>
              <a:gd name="connsiteY6" fmla="*/ 368489 h 1395924"/>
              <a:gd name="connsiteX7" fmla="*/ 1970664 w 2257267"/>
              <a:gd name="connsiteY7" fmla="*/ 409432 h 1395924"/>
              <a:gd name="connsiteX8" fmla="*/ 1861482 w 2257267"/>
              <a:gd name="connsiteY8" fmla="*/ 504967 h 1395924"/>
              <a:gd name="connsiteX9" fmla="*/ 1779595 w 2257267"/>
              <a:gd name="connsiteY9" fmla="*/ 532262 h 1395924"/>
              <a:gd name="connsiteX10" fmla="*/ 1738652 w 2257267"/>
              <a:gd name="connsiteY10" fmla="*/ 573206 h 1395924"/>
              <a:gd name="connsiteX11" fmla="*/ 1684061 w 2257267"/>
              <a:gd name="connsiteY11" fmla="*/ 586853 h 1395924"/>
              <a:gd name="connsiteX12" fmla="*/ 1602174 w 2257267"/>
              <a:gd name="connsiteY12" fmla="*/ 614149 h 1395924"/>
              <a:gd name="connsiteX13" fmla="*/ 1520288 w 2257267"/>
              <a:gd name="connsiteY13" fmla="*/ 641444 h 1395924"/>
              <a:gd name="connsiteX14" fmla="*/ 1411106 w 2257267"/>
              <a:gd name="connsiteY14" fmla="*/ 668740 h 1395924"/>
              <a:gd name="connsiteX15" fmla="*/ 1356515 w 2257267"/>
              <a:gd name="connsiteY15" fmla="*/ 682388 h 1395924"/>
              <a:gd name="connsiteX16" fmla="*/ 1220037 w 2257267"/>
              <a:gd name="connsiteY16" fmla="*/ 696035 h 1395924"/>
              <a:gd name="connsiteX17" fmla="*/ 1124503 w 2257267"/>
              <a:gd name="connsiteY17" fmla="*/ 723331 h 1395924"/>
              <a:gd name="connsiteX18" fmla="*/ 1056264 w 2257267"/>
              <a:gd name="connsiteY18" fmla="*/ 736979 h 1395924"/>
              <a:gd name="connsiteX19" fmla="*/ 947082 w 2257267"/>
              <a:gd name="connsiteY19" fmla="*/ 764274 h 1395924"/>
              <a:gd name="connsiteX20" fmla="*/ 783309 w 2257267"/>
              <a:gd name="connsiteY20" fmla="*/ 791570 h 1395924"/>
              <a:gd name="connsiteX21" fmla="*/ 742365 w 2257267"/>
              <a:gd name="connsiteY21" fmla="*/ 805218 h 1395924"/>
              <a:gd name="connsiteX22" fmla="*/ 701422 w 2257267"/>
              <a:gd name="connsiteY22" fmla="*/ 832513 h 1395924"/>
              <a:gd name="connsiteX23" fmla="*/ 578592 w 2257267"/>
              <a:gd name="connsiteY23" fmla="*/ 846161 h 1395924"/>
              <a:gd name="connsiteX24" fmla="*/ 496706 w 2257267"/>
              <a:gd name="connsiteY24" fmla="*/ 859809 h 1395924"/>
              <a:gd name="connsiteX25" fmla="*/ 455762 w 2257267"/>
              <a:gd name="connsiteY25" fmla="*/ 873456 h 1395924"/>
              <a:gd name="connsiteX26" fmla="*/ 291989 w 2257267"/>
              <a:gd name="connsiteY26" fmla="*/ 900752 h 1395924"/>
              <a:gd name="connsiteX27" fmla="*/ 196455 w 2257267"/>
              <a:gd name="connsiteY27" fmla="*/ 1009934 h 1395924"/>
              <a:gd name="connsiteX28" fmla="*/ 169159 w 2257267"/>
              <a:gd name="connsiteY28" fmla="*/ 1050877 h 1395924"/>
              <a:gd name="connsiteX29" fmla="*/ 141864 w 2257267"/>
              <a:gd name="connsiteY29" fmla="*/ 1132764 h 1395924"/>
              <a:gd name="connsiteX30" fmla="*/ 128216 w 2257267"/>
              <a:gd name="connsiteY30" fmla="*/ 1187355 h 1395924"/>
              <a:gd name="connsiteX31" fmla="*/ 100921 w 2257267"/>
              <a:gd name="connsiteY31" fmla="*/ 1269241 h 1395924"/>
              <a:gd name="connsiteX32" fmla="*/ 87273 w 2257267"/>
              <a:gd name="connsiteY32" fmla="*/ 1392071 h 1395924"/>
              <a:gd name="connsiteX33" fmla="*/ 73625 w 2257267"/>
              <a:gd name="connsiteY33" fmla="*/ 1323832 h 1395924"/>
              <a:gd name="connsiteX34" fmla="*/ 32682 w 2257267"/>
              <a:gd name="connsiteY34" fmla="*/ 1296537 h 1395924"/>
              <a:gd name="connsiteX35" fmla="*/ 5386 w 2257267"/>
              <a:gd name="connsiteY35" fmla="*/ 1255594 h 1395924"/>
              <a:gd name="connsiteX36" fmla="*/ 19034 w 2257267"/>
              <a:gd name="connsiteY36" fmla="*/ 1296537 h 1395924"/>
              <a:gd name="connsiteX37" fmla="*/ 100921 w 2257267"/>
              <a:gd name="connsiteY37" fmla="*/ 1351128 h 1395924"/>
              <a:gd name="connsiteX38" fmla="*/ 155512 w 2257267"/>
              <a:gd name="connsiteY38" fmla="*/ 1296537 h 1395924"/>
              <a:gd name="connsiteX39" fmla="*/ 237398 w 2257267"/>
              <a:gd name="connsiteY39" fmla="*/ 1241946 h 1395924"/>
              <a:gd name="connsiteX40" fmla="*/ 251046 w 2257267"/>
              <a:gd name="connsiteY40" fmla="*/ 1228298 h 139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257267" h="1395924">
                <a:moveTo>
                  <a:pt x="2257267" y="0"/>
                </a:moveTo>
                <a:cubicBezTo>
                  <a:pt x="2252718" y="22746"/>
                  <a:pt x="2253040" y="47041"/>
                  <a:pt x="2243619" y="68238"/>
                </a:cubicBezTo>
                <a:cubicBezTo>
                  <a:pt x="2234381" y="89024"/>
                  <a:pt x="2215897" y="104320"/>
                  <a:pt x="2202676" y="122830"/>
                </a:cubicBezTo>
                <a:cubicBezTo>
                  <a:pt x="2193142" y="136177"/>
                  <a:pt x="2185881" y="151172"/>
                  <a:pt x="2175380" y="163773"/>
                </a:cubicBezTo>
                <a:cubicBezTo>
                  <a:pt x="2142542" y="203179"/>
                  <a:pt x="2133752" y="205173"/>
                  <a:pt x="2093494" y="232012"/>
                </a:cubicBezTo>
                <a:cubicBezTo>
                  <a:pt x="2062150" y="357385"/>
                  <a:pt x="2107448" y="228217"/>
                  <a:pt x="2038903" y="313898"/>
                </a:cubicBezTo>
                <a:cubicBezTo>
                  <a:pt x="1985966" y="380069"/>
                  <a:pt x="2073643" y="338711"/>
                  <a:pt x="1984312" y="368489"/>
                </a:cubicBezTo>
                <a:cubicBezTo>
                  <a:pt x="1979763" y="382137"/>
                  <a:pt x="1977098" y="396565"/>
                  <a:pt x="1970664" y="409432"/>
                </a:cubicBezTo>
                <a:cubicBezTo>
                  <a:pt x="1948372" y="454015"/>
                  <a:pt x="1910614" y="488590"/>
                  <a:pt x="1861482" y="504967"/>
                </a:cubicBezTo>
                <a:lnTo>
                  <a:pt x="1779595" y="532262"/>
                </a:lnTo>
                <a:cubicBezTo>
                  <a:pt x="1765947" y="545910"/>
                  <a:pt x="1755410" y="563630"/>
                  <a:pt x="1738652" y="573206"/>
                </a:cubicBezTo>
                <a:cubicBezTo>
                  <a:pt x="1722366" y="582512"/>
                  <a:pt x="1702027" y="581463"/>
                  <a:pt x="1684061" y="586853"/>
                </a:cubicBezTo>
                <a:cubicBezTo>
                  <a:pt x="1656502" y="595121"/>
                  <a:pt x="1629470" y="605050"/>
                  <a:pt x="1602174" y="614149"/>
                </a:cubicBezTo>
                <a:lnTo>
                  <a:pt x="1520288" y="641444"/>
                </a:lnTo>
                <a:lnTo>
                  <a:pt x="1411106" y="668740"/>
                </a:lnTo>
                <a:cubicBezTo>
                  <a:pt x="1392909" y="673289"/>
                  <a:pt x="1375179" y="680522"/>
                  <a:pt x="1356515" y="682388"/>
                </a:cubicBezTo>
                <a:lnTo>
                  <a:pt x="1220037" y="696035"/>
                </a:lnTo>
                <a:cubicBezTo>
                  <a:pt x="1174443" y="711233"/>
                  <a:pt x="1175914" y="711906"/>
                  <a:pt x="1124503" y="723331"/>
                </a:cubicBezTo>
                <a:cubicBezTo>
                  <a:pt x="1101859" y="728363"/>
                  <a:pt x="1078867" y="731763"/>
                  <a:pt x="1056264" y="736979"/>
                </a:cubicBezTo>
                <a:cubicBezTo>
                  <a:pt x="1019711" y="745414"/>
                  <a:pt x="983868" y="756917"/>
                  <a:pt x="947082" y="764274"/>
                </a:cubicBezTo>
                <a:cubicBezTo>
                  <a:pt x="847300" y="784231"/>
                  <a:pt x="901807" y="774641"/>
                  <a:pt x="783309" y="791570"/>
                </a:cubicBezTo>
                <a:cubicBezTo>
                  <a:pt x="769661" y="796119"/>
                  <a:pt x="755232" y="798784"/>
                  <a:pt x="742365" y="805218"/>
                </a:cubicBezTo>
                <a:cubicBezTo>
                  <a:pt x="727694" y="812553"/>
                  <a:pt x="717335" y="828535"/>
                  <a:pt x="701422" y="832513"/>
                </a:cubicBezTo>
                <a:cubicBezTo>
                  <a:pt x="661457" y="842504"/>
                  <a:pt x="619426" y="840716"/>
                  <a:pt x="578592" y="846161"/>
                </a:cubicBezTo>
                <a:cubicBezTo>
                  <a:pt x="551163" y="849818"/>
                  <a:pt x="523719" y="853806"/>
                  <a:pt x="496706" y="859809"/>
                </a:cubicBezTo>
                <a:cubicBezTo>
                  <a:pt x="482662" y="862930"/>
                  <a:pt x="469916" y="870883"/>
                  <a:pt x="455762" y="873456"/>
                </a:cubicBezTo>
                <a:cubicBezTo>
                  <a:pt x="221499" y="916048"/>
                  <a:pt x="436611" y="864596"/>
                  <a:pt x="291989" y="900752"/>
                </a:cubicBezTo>
                <a:cubicBezTo>
                  <a:pt x="223750" y="946244"/>
                  <a:pt x="260146" y="914399"/>
                  <a:pt x="196455" y="1009934"/>
                </a:cubicBezTo>
                <a:lnTo>
                  <a:pt x="169159" y="1050877"/>
                </a:lnTo>
                <a:cubicBezTo>
                  <a:pt x="160061" y="1078173"/>
                  <a:pt x="148842" y="1104851"/>
                  <a:pt x="141864" y="1132764"/>
                </a:cubicBezTo>
                <a:cubicBezTo>
                  <a:pt x="137315" y="1150961"/>
                  <a:pt x="133606" y="1169389"/>
                  <a:pt x="128216" y="1187355"/>
                </a:cubicBezTo>
                <a:cubicBezTo>
                  <a:pt x="119949" y="1214913"/>
                  <a:pt x="100921" y="1269241"/>
                  <a:pt x="100921" y="1269241"/>
                </a:cubicBezTo>
                <a:cubicBezTo>
                  <a:pt x="96372" y="1310184"/>
                  <a:pt x="105696" y="1355225"/>
                  <a:pt x="87273" y="1392071"/>
                </a:cubicBezTo>
                <a:cubicBezTo>
                  <a:pt x="76899" y="1412819"/>
                  <a:pt x="85134" y="1343972"/>
                  <a:pt x="73625" y="1323832"/>
                </a:cubicBezTo>
                <a:cubicBezTo>
                  <a:pt x="65487" y="1309591"/>
                  <a:pt x="46330" y="1305635"/>
                  <a:pt x="32682" y="1296537"/>
                </a:cubicBezTo>
                <a:cubicBezTo>
                  <a:pt x="23583" y="1282889"/>
                  <a:pt x="21789" y="1255594"/>
                  <a:pt x="5386" y="1255594"/>
                </a:cubicBezTo>
                <a:cubicBezTo>
                  <a:pt x="-9000" y="1255594"/>
                  <a:pt x="8862" y="1286365"/>
                  <a:pt x="19034" y="1296537"/>
                </a:cubicBezTo>
                <a:cubicBezTo>
                  <a:pt x="42231" y="1319734"/>
                  <a:pt x="100921" y="1351128"/>
                  <a:pt x="100921" y="1351128"/>
                </a:cubicBezTo>
                <a:cubicBezTo>
                  <a:pt x="210102" y="1314733"/>
                  <a:pt x="82724" y="1369325"/>
                  <a:pt x="155512" y="1296537"/>
                </a:cubicBezTo>
                <a:cubicBezTo>
                  <a:pt x="178709" y="1273340"/>
                  <a:pt x="214201" y="1265143"/>
                  <a:pt x="237398" y="1241946"/>
                </a:cubicBezTo>
                <a:lnTo>
                  <a:pt x="251046" y="1228298"/>
                </a:lnTo>
              </a:path>
            </a:pathLst>
          </a:cu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Freeform 16"/>
          <p:cNvSpPr/>
          <p:nvPr/>
        </p:nvSpPr>
        <p:spPr>
          <a:xfrm>
            <a:off x="4653887" y="4380931"/>
            <a:ext cx="1132764" cy="2074512"/>
          </a:xfrm>
          <a:custGeom>
            <a:avLst/>
            <a:gdLst>
              <a:gd name="connsiteX0" fmla="*/ 1132764 w 1132764"/>
              <a:gd name="connsiteY0" fmla="*/ 0 h 2074512"/>
              <a:gd name="connsiteX1" fmla="*/ 1050877 w 1132764"/>
              <a:gd name="connsiteY1" fmla="*/ 81887 h 2074512"/>
              <a:gd name="connsiteX2" fmla="*/ 1023582 w 1132764"/>
              <a:gd name="connsiteY2" fmla="*/ 122830 h 2074512"/>
              <a:gd name="connsiteX3" fmla="*/ 818865 w 1132764"/>
              <a:gd name="connsiteY3" fmla="*/ 232012 h 2074512"/>
              <a:gd name="connsiteX4" fmla="*/ 736979 w 1132764"/>
              <a:gd name="connsiteY4" fmla="*/ 272956 h 2074512"/>
              <a:gd name="connsiteX5" fmla="*/ 641444 w 1132764"/>
              <a:gd name="connsiteY5" fmla="*/ 313899 h 2074512"/>
              <a:gd name="connsiteX6" fmla="*/ 573206 w 1132764"/>
              <a:gd name="connsiteY6" fmla="*/ 354842 h 2074512"/>
              <a:gd name="connsiteX7" fmla="*/ 504967 w 1132764"/>
              <a:gd name="connsiteY7" fmla="*/ 382138 h 2074512"/>
              <a:gd name="connsiteX8" fmla="*/ 450376 w 1132764"/>
              <a:gd name="connsiteY8" fmla="*/ 409433 h 2074512"/>
              <a:gd name="connsiteX9" fmla="*/ 341194 w 1132764"/>
              <a:gd name="connsiteY9" fmla="*/ 436729 h 2074512"/>
              <a:gd name="connsiteX10" fmla="*/ 300250 w 1132764"/>
              <a:gd name="connsiteY10" fmla="*/ 450376 h 2074512"/>
              <a:gd name="connsiteX11" fmla="*/ 163773 w 1132764"/>
              <a:gd name="connsiteY11" fmla="*/ 477672 h 2074512"/>
              <a:gd name="connsiteX12" fmla="*/ 136477 w 1132764"/>
              <a:gd name="connsiteY12" fmla="*/ 518615 h 2074512"/>
              <a:gd name="connsiteX13" fmla="*/ 109182 w 1132764"/>
              <a:gd name="connsiteY13" fmla="*/ 600502 h 2074512"/>
              <a:gd name="connsiteX14" fmla="*/ 54591 w 1132764"/>
              <a:gd name="connsiteY14" fmla="*/ 696036 h 2074512"/>
              <a:gd name="connsiteX15" fmla="*/ 13647 w 1132764"/>
              <a:gd name="connsiteY15" fmla="*/ 846162 h 2074512"/>
              <a:gd name="connsiteX16" fmla="*/ 0 w 1132764"/>
              <a:gd name="connsiteY16" fmla="*/ 887105 h 2074512"/>
              <a:gd name="connsiteX17" fmla="*/ 13647 w 1132764"/>
              <a:gd name="connsiteY17" fmla="*/ 1569493 h 2074512"/>
              <a:gd name="connsiteX18" fmla="*/ 27295 w 1132764"/>
              <a:gd name="connsiteY18" fmla="*/ 1815153 h 2074512"/>
              <a:gd name="connsiteX19" fmla="*/ 40943 w 1132764"/>
              <a:gd name="connsiteY19" fmla="*/ 1856096 h 2074512"/>
              <a:gd name="connsiteX20" fmla="*/ 81886 w 1132764"/>
              <a:gd name="connsiteY20" fmla="*/ 1897039 h 2074512"/>
              <a:gd name="connsiteX21" fmla="*/ 136477 w 1132764"/>
              <a:gd name="connsiteY21" fmla="*/ 1910687 h 2074512"/>
              <a:gd name="connsiteX22" fmla="*/ 218364 w 1132764"/>
              <a:gd name="connsiteY22" fmla="*/ 1951630 h 2074512"/>
              <a:gd name="connsiteX23" fmla="*/ 259307 w 1132764"/>
              <a:gd name="connsiteY23" fmla="*/ 1978926 h 2074512"/>
              <a:gd name="connsiteX24" fmla="*/ 272955 w 1132764"/>
              <a:gd name="connsiteY24" fmla="*/ 1842448 h 2074512"/>
              <a:gd name="connsiteX25" fmla="*/ 259307 w 1132764"/>
              <a:gd name="connsiteY25" fmla="*/ 1897039 h 2074512"/>
              <a:gd name="connsiteX26" fmla="*/ 245659 w 1132764"/>
              <a:gd name="connsiteY26" fmla="*/ 1978926 h 2074512"/>
              <a:gd name="connsiteX27" fmla="*/ 204716 w 1132764"/>
              <a:gd name="connsiteY27" fmla="*/ 1992573 h 2074512"/>
              <a:gd name="connsiteX28" fmla="*/ 122829 w 1132764"/>
              <a:gd name="connsiteY28" fmla="*/ 2047165 h 2074512"/>
              <a:gd name="connsiteX29" fmla="*/ 68238 w 1132764"/>
              <a:gd name="connsiteY29" fmla="*/ 2074460 h 2074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132764" h="2074512">
                <a:moveTo>
                  <a:pt x="1132764" y="0"/>
                </a:moveTo>
                <a:cubicBezTo>
                  <a:pt x="1105468" y="27296"/>
                  <a:pt x="1076523" y="53036"/>
                  <a:pt x="1050877" y="81887"/>
                </a:cubicBezTo>
                <a:cubicBezTo>
                  <a:pt x="1039980" y="94146"/>
                  <a:pt x="1036036" y="112155"/>
                  <a:pt x="1023582" y="122830"/>
                </a:cubicBezTo>
                <a:cubicBezTo>
                  <a:pt x="992265" y="149673"/>
                  <a:pt x="824648" y="229120"/>
                  <a:pt x="818865" y="232012"/>
                </a:cubicBezTo>
                <a:cubicBezTo>
                  <a:pt x="791570" y="245660"/>
                  <a:pt x="765029" y="260935"/>
                  <a:pt x="736979" y="272956"/>
                </a:cubicBezTo>
                <a:cubicBezTo>
                  <a:pt x="705134" y="286604"/>
                  <a:pt x="672433" y="298405"/>
                  <a:pt x="641444" y="313899"/>
                </a:cubicBezTo>
                <a:cubicBezTo>
                  <a:pt x="617718" y="325762"/>
                  <a:pt x="596932" y="342979"/>
                  <a:pt x="573206" y="354842"/>
                </a:cubicBezTo>
                <a:cubicBezTo>
                  <a:pt x="551294" y="365798"/>
                  <a:pt x="527354" y="372188"/>
                  <a:pt x="504967" y="382138"/>
                </a:cubicBezTo>
                <a:cubicBezTo>
                  <a:pt x="486376" y="390401"/>
                  <a:pt x="469076" y="401419"/>
                  <a:pt x="450376" y="409433"/>
                </a:cubicBezTo>
                <a:cubicBezTo>
                  <a:pt x="406701" y="428151"/>
                  <a:pt x="392460" y="423913"/>
                  <a:pt x="341194" y="436729"/>
                </a:cubicBezTo>
                <a:cubicBezTo>
                  <a:pt x="327237" y="440218"/>
                  <a:pt x="314268" y="447141"/>
                  <a:pt x="300250" y="450376"/>
                </a:cubicBezTo>
                <a:cubicBezTo>
                  <a:pt x="255045" y="460808"/>
                  <a:pt x="163773" y="477672"/>
                  <a:pt x="163773" y="477672"/>
                </a:cubicBezTo>
                <a:cubicBezTo>
                  <a:pt x="154674" y="491320"/>
                  <a:pt x="143139" y="503626"/>
                  <a:pt x="136477" y="518615"/>
                </a:cubicBezTo>
                <a:cubicBezTo>
                  <a:pt x="124792" y="544907"/>
                  <a:pt x="125142" y="576562"/>
                  <a:pt x="109182" y="600502"/>
                </a:cubicBezTo>
                <a:cubicBezTo>
                  <a:pt x="70601" y="658373"/>
                  <a:pt x="89221" y="626774"/>
                  <a:pt x="54591" y="696036"/>
                </a:cubicBezTo>
                <a:cubicBezTo>
                  <a:pt x="35299" y="792493"/>
                  <a:pt x="48280" y="742263"/>
                  <a:pt x="13647" y="846162"/>
                </a:cubicBezTo>
                <a:lnTo>
                  <a:pt x="0" y="887105"/>
                </a:lnTo>
                <a:cubicBezTo>
                  <a:pt x="4549" y="1114568"/>
                  <a:pt x="6959" y="1342083"/>
                  <a:pt x="13647" y="1569493"/>
                </a:cubicBezTo>
                <a:cubicBezTo>
                  <a:pt x="16058" y="1651470"/>
                  <a:pt x="19519" y="1733510"/>
                  <a:pt x="27295" y="1815153"/>
                </a:cubicBezTo>
                <a:cubicBezTo>
                  <a:pt x="28659" y="1829474"/>
                  <a:pt x="32963" y="1844126"/>
                  <a:pt x="40943" y="1856096"/>
                </a:cubicBezTo>
                <a:cubicBezTo>
                  <a:pt x="51649" y="1872155"/>
                  <a:pt x="65128" y="1887463"/>
                  <a:pt x="81886" y="1897039"/>
                </a:cubicBezTo>
                <a:cubicBezTo>
                  <a:pt x="98172" y="1906345"/>
                  <a:pt x="118280" y="1906138"/>
                  <a:pt x="136477" y="1910687"/>
                </a:cubicBezTo>
                <a:cubicBezTo>
                  <a:pt x="253821" y="1988916"/>
                  <a:pt x="105348" y="1895121"/>
                  <a:pt x="218364" y="1951630"/>
                </a:cubicBezTo>
                <a:cubicBezTo>
                  <a:pt x="233035" y="1958966"/>
                  <a:pt x="245659" y="1969827"/>
                  <a:pt x="259307" y="1978926"/>
                </a:cubicBezTo>
                <a:cubicBezTo>
                  <a:pt x="292535" y="1879245"/>
                  <a:pt x="293581" y="1924952"/>
                  <a:pt x="272955" y="1842448"/>
                </a:cubicBezTo>
                <a:cubicBezTo>
                  <a:pt x="268406" y="1860645"/>
                  <a:pt x="262986" y="1878646"/>
                  <a:pt x="259307" y="1897039"/>
                </a:cubicBezTo>
                <a:cubicBezTo>
                  <a:pt x="253880" y="1924174"/>
                  <a:pt x="259388" y="1954900"/>
                  <a:pt x="245659" y="1978926"/>
                </a:cubicBezTo>
                <a:cubicBezTo>
                  <a:pt x="238522" y="1991416"/>
                  <a:pt x="218364" y="1988024"/>
                  <a:pt x="204716" y="1992573"/>
                </a:cubicBezTo>
                <a:lnTo>
                  <a:pt x="122829" y="2047165"/>
                </a:lnTo>
                <a:cubicBezTo>
                  <a:pt x="78101" y="2076983"/>
                  <a:pt x="98288" y="2074460"/>
                  <a:pt x="68238" y="2074460"/>
                </a:cubicBezTo>
              </a:path>
            </a:pathLst>
          </a:cu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Freeform 17"/>
          <p:cNvSpPr/>
          <p:nvPr/>
        </p:nvSpPr>
        <p:spPr>
          <a:xfrm>
            <a:off x="7124131" y="3903260"/>
            <a:ext cx="1846761" cy="1723767"/>
          </a:xfrm>
          <a:custGeom>
            <a:avLst/>
            <a:gdLst>
              <a:gd name="connsiteX0" fmla="*/ 0 w 1846761"/>
              <a:gd name="connsiteY0" fmla="*/ 191068 h 1723767"/>
              <a:gd name="connsiteX1" fmla="*/ 545911 w 1846761"/>
              <a:gd name="connsiteY1" fmla="*/ 150125 h 1723767"/>
              <a:gd name="connsiteX2" fmla="*/ 696036 w 1846761"/>
              <a:gd name="connsiteY2" fmla="*/ 122830 h 1723767"/>
              <a:gd name="connsiteX3" fmla="*/ 1160060 w 1846761"/>
              <a:gd name="connsiteY3" fmla="*/ 27295 h 1723767"/>
              <a:gd name="connsiteX4" fmla="*/ 1501254 w 1846761"/>
              <a:gd name="connsiteY4" fmla="*/ 0 h 1723767"/>
              <a:gd name="connsiteX5" fmla="*/ 1787857 w 1846761"/>
              <a:gd name="connsiteY5" fmla="*/ 13647 h 1723767"/>
              <a:gd name="connsiteX6" fmla="*/ 1842448 w 1846761"/>
              <a:gd name="connsiteY6" fmla="*/ 27295 h 1723767"/>
              <a:gd name="connsiteX7" fmla="*/ 1828800 w 1846761"/>
              <a:gd name="connsiteY7" fmla="*/ 272955 h 1723767"/>
              <a:gd name="connsiteX8" fmla="*/ 1815153 w 1846761"/>
              <a:gd name="connsiteY8" fmla="*/ 327546 h 1723767"/>
              <a:gd name="connsiteX9" fmla="*/ 1801505 w 1846761"/>
              <a:gd name="connsiteY9" fmla="*/ 668740 h 1723767"/>
              <a:gd name="connsiteX10" fmla="*/ 1774209 w 1846761"/>
              <a:gd name="connsiteY10" fmla="*/ 928047 h 1723767"/>
              <a:gd name="connsiteX11" fmla="*/ 1760562 w 1846761"/>
              <a:gd name="connsiteY11" fmla="*/ 1146412 h 1723767"/>
              <a:gd name="connsiteX12" fmla="*/ 1746914 w 1846761"/>
              <a:gd name="connsiteY12" fmla="*/ 1201003 h 1723767"/>
              <a:gd name="connsiteX13" fmla="*/ 1733266 w 1846761"/>
              <a:gd name="connsiteY13" fmla="*/ 1323833 h 1723767"/>
              <a:gd name="connsiteX14" fmla="*/ 1678675 w 1846761"/>
              <a:gd name="connsiteY14" fmla="*/ 1405719 h 1723767"/>
              <a:gd name="connsiteX15" fmla="*/ 1651379 w 1846761"/>
              <a:gd name="connsiteY15" fmla="*/ 1446662 h 1723767"/>
              <a:gd name="connsiteX16" fmla="*/ 1624084 w 1846761"/>
              <a:gd name="connsiteY16" fmla="*/ 1528549 h 1723767"/>
              <a:gd name="connsiteX17" fmla="*/ 1528550 w 1846761"/>
              <a:gd name="connsiteY17" fmla="*/ 1651379 h 1723767"/>
              <a:gd name="connsiteX18" fmla="*/ 1514902 w 1846761"/>
              <a:gd name="connsiteY18" fmla="*/ 1692322 h 1723767"/>
              <a:gd name="connsiteX19" fmla="*/ 1473959 w 1846761"/>
              <a:gd name="connsiteY19" fmla="*/ 1719618 h 1723767"/>
              <a:gd name="connsiteX20" fmla="*/ 1460311 w 1846761"/>
              <a:gd name="connsiteY20" fmla="*/ 1569492 h 1723767"/>
              <a:gd name="connsiteX21" fmla="*/ 1433015 w 1846761"/>
              <a:gd name="connsiteY21" fmla="*/ 1528549 h 1723767"/>
              <a:gd name="connsiteX22" fmla="*/ 1446663 w 1846761"/>
              <a:gd name="connsiteY22" fmla="*/ 1637731 h 1723767"/>
              <a:gd name="connsiteX23" fmla="*/ 1473959 w 1846761"/>
              <a:gd name="connsiteY23" fmla="*/ 1719618 h 1723767"/>
              <a:gd name="connsiteX24" fmla="*/ 1569493 w 1846761"/>
              <a:gd name="connsiteY24" fmla="*/ 1705970 h 1723767"/>
              <a:gd name="connsiteX25" fmla="*/ 1637732 w 1846761"/>
              <a:gd name="connsiteY25" fmla="*/ 1624083 h 1723767"/>
              <a:gd name="connsiteX26" fmla="*/ 1678675 w 1846761"/>
              <a:gd name="connsiteY26" fmla="*/ 1610436 h 1723767"/>
              <a:gd name="connsiteX27" fmla="*/ 1692323 w 1846761"/>
              <a:gd name="connsiteY27" fmla="*/ 1596788 h 172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846761" h="1723767">
                <a:moveTo>
                  <a:pt x="0" y="191068"/>
                </a:moveTo>
                <a:cubicBezTo>
                  <a:pt x="129826" y="184235"/>
                  <a:pt x="422956" y="172480"/>
                  <a:pt x="545911" y="150125"/>
                </a:cubicBezTo>
                <a:cubicBezTo>
                  <a:pt x="595953" y="141027"/>
                  <a:pt x="646335" y="133635"/>
                  <a:pt x="696036" y="122830"/>
                </a:cubicBezTo>
                <a:cubicBezTo>
                  <a:pt x="930169" y="71931"/>
                  <a:pt x="855653" y="65347"/>
                  <a:pt x="1160060" y="27295"/>
                </a:cubicBezTo>
                <a:cubicBezTo>
                  <a:pt x="1346115" y="4038"/>
                  <a:pt x="1232628" y="15801"/>
                  <a:pt x="1501254" y="0"/>
                </a:cubicBezTo>
                <a:cubicBezTo>
                  <a:pt x="1596788" y="4549"/>
                  <a:pt x="1692519" y="6020"/>
                  <a:pt x="1787857" y="13647"/>
                </a:cubicBezTo>
                <a:cubicBezTo>
                  <a:pt x="1806554" y="15143"/>
                  <a:pt x="1839523" y="8767"/>
                  <a:pt x="1842448" y="27295"/>
                </a:cubicBezTo>
                <a:cubicBezTo>
                  <a:pt x="1855239" y="108304"/>
                  <a:pt x="1836225" y="191279"/>
                  <a:pt x="1828800" y="272955"/>
                </a:cubicBezTo>
                <a:cubicBezTo>
                  <a:pt x="1827102" y="291635"/>
                  <a:pt x="1819702" y="309349"/>
                  <a:pt x="1815153" y="327546"/>
                </a:cubicBezTo>
                <a:cubicBezTo>
                  <a:pt x="1810604" y="441277"/>
                  <a:pt x="1807819" y="555093"/>
                  <a:pt x="1801505" y="668740"/>
                </a:cubicBezTo>
                <a:cubicBezTo>
                  <a:pt x="1796414" y="760369"/>
                  <a:pt x="1785420" y="838365"/>
                  <a:pt x="1774209" y="928047"/>
                </a:cubicBezTo>
                <a:cubicBezTo>
                  <a:pt x="1769660" y="1000835"/>
                  <a:pt x="1767819" y="1073844"/>
                  <a:pt x="1760562" y="1146412"/>
                </a:cubicBezTo>
                <a:cubicBezTo>
                  <a:pt x="1758696" y="1165076"/>
                  <a:pt x="1749766" y="1182464"/>
                  <a:pt x="1746914" y="1201003"/>
                </a:cubicBezTo>
                <a:cubicBezTo>
                  <a:pt x="1740650" y="1241719"/>
                  <a:pt x="1746293" y="1284752"/>
                  <a:pt x="1733266" y="1323833"/>
                </a:cubicBezTo>
                <a:cubicBezTo>
                  <a:pt x="1722892" y="1354955"/>
                  <a:pt x="1696872" y="1378424"/>
                  <a:pt x="1678675" y="1405719"/>
                </a:cubicBezTo>
                <a:lnTo>
                  <a:pt x="1651379" y="1446662"/>
                </a:lnTo>
                <a:cubicBezTo>
                  <a:pt x="1642281" y="1473958"/>
                  <a:pt x="1640044" y="1504609"/>
                  <a:pt x="1624084" y="1528549"/>
                </a:cubicBezTo>
                <a:cubicBezTo>
                  <a:pt x="1558787" y="1626495"/>
                  <a:pt x="1592690" y="1587239"/>
                  <a:pt x="1528550" y="1651379"/>
                </a:cubicBezTo>
                <a:cubicBezTo>
                  <a:pt x="1524001" y="1665027"/>
                  <a:pt x="1523889" y="1681088"/>
                  <a:pt x="1514902" y="1692322"/>
                </a:cubicBezTo>
                <a:cubicBezTo>
                  <a:pt x="1504655" y="1705130"/>
                  <a:pt x="1480621" y="1734607"/>
                  <a:pt x="1473959" y="1719618"/>
                </a:cubicBezTo>
                <a:cubicBezTo>
                  <a:pt x="1453551" y="1673700"/>
                  <a:pt x="1470840" y="1618625"/>
                  <a:pt x="1460311" y="1569492"/>
                </a:cubicBezTo>
                <a:cubicBezTo>
                  <a:pt x="1456874" y="1553454"/>
                  <a:pt x="1442114" y="1542197"/>
                  <a:pt x="1433015" y="1528549"/>
                </a:cubicBezTo>
                <a:cubicBezTo>
                  <a:pt x="1437564" y="1564943"/>
                  <a:pt x="1438978" y="1601868"/>
                  <a:pt x="1446663" y="1637731"/>
                </a:cubicBezTo>
                <a:cubicBezTo>
                  <a:pt x="1452692" y="1665865"/>
                  <a:pt x="1473959" y="1719618"/>
                  <a:pt x="1473959" y="1719618"/>
                </a:cubicBezTo>
                <a:cubicBezTo>
                  <a:pt x="1505804" y="1715069"/>
                  <a:pt x="1539626" y="1717917"/>
                  <a:pt x="1569493" y="1705970"/>
                </a:cubicBezTo>
                <a:cubicBezTo>
                  <a:pt x="1621476" y="1685177"/>
                  <a:pt x="1600205" y="1654104"/>
                  <a:pt x="1637732" y="1624083"/>
                </a:cubicBezTo>
                <a:cubicBezTo>
                  <a:pt x="1648965" y="1615096"/>
                  <a:pt x="1665808" y="1616869"/>
                  <a:pt x="1678675" y="1610436"/>
                </a:cubicBezTo>
                <a:cubicBezTo>
                  <a:pt x="1684430" y="1607559"/>
                  <a:pt x="1687774" y="1601337"/>
                  <a:pt x="1692323" y="1596788"/>
                </a:cubicBezTo>
              </a:path>
            </a:pathLst>
          </a:cu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TextBox 18"/>
          <p:cNvSpPr txBox="1"/>
          <p:nvPr/>
        </p:nvSpPr>
        <p:spPr>
          <a:xfrm>
            <a:off x="409434" y="2057400"/>
            <a:ext cx="8429766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000" i="1" dirty="0">
                <a:solidFill>
                  <a:schemeClr val="bg1"/>
                </a:solidFill>
              </a:rPr>
              <a:t>Example: </a:t>
            </a:r>
            <a:r>
              <a:rPr lang="en-IE" sz="2000" i="1" dirty="0" smtClean="0">
                <a:solidFill>
                  <a:schemeClr val="bg1"/>
                </a:solidFill>
              </a:rPr>
              <a:t>if </a:t>
            </a:r>
            <a:r>
              <a:rPr lang="en-IE" sz="2000" dirty="0" err="1" smtClean="0">
                <a:solidFill>
                  <a:schemeClr val="bg1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ex:hasCapitalCity</a:t>
            </a:r>
            <a:r>
              <a:rPr lang="en-IE" sz="2000" i="1" dirty="0" smtClean="0">
                <a:solidFill>
                  <a:schemeClr val="bg1"/>
                </a:solidFill>
              </a:rPr>
              <a:t> sub-property </a:t>
            </a:r>
            <a:r>
              <a:rPr lang="en-IE" sz="2000" i="1" dirty="0">
                <a:solidFill>
                  <a:schemeClr val="bg1"/>
                </a:solidFill>
              </a:rPr>
              <a:t>of </a:t>
            </a:r>
            <a:r>
              <a:rPr lang="en-IE" sz="2000" dirty="0" err="1" smtClean="0">
                <a:solidFill>
                  <a:schemeClr val="bg1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ex:hasCity</a:t>
            </a:r>
            <a:endParaRPr lang="en-IE" sz="2000" dirty="0">
              <a:solidFill>
                <a:schemeClr val="bg1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 algn="ctr"/>
            <a:r>
              <a:rPr lang="en-IE" i="1" dirty="0" smtClean="0">
                <a:solidFill>
                  <a:schemeClr val="bg1"/>
                </a:solidFill>
              </a:rPr>
              <a:t>and if </a:t>
            </a:r>
            <a:r>
              <a:rPr lang="en-IE" dirty="0">
                <a:solidFill>
                  <a:schemeClr val="bg1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dirty="0" err="1" smtClean="0">
                <a:solidFill>
                  <a:schemeClr val="bg1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ex:Ireland,ex:hasCapitalCity,ex:Dublin</a:t>
            </a:r>
            <a:r>
              <a:rPr lang="en-IE" dirty="0" smtClean="0">
                <a:solidFill>
                  <a:schemeClr val="bg1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dirty="0" smtClean="0">
                <a:solidFill>
                  <a:schemeClr val="bg1"/>
                </a:solidFill>
              </a:rPr>
              <a:t> </a:t>
            </a:r>
          </a:p>
          <a:p>
            <a:pPr lvl="1" algn="ctr"/>
            <a:r>
              <a:rPr lang="en-IE" i="1" dirty="0" smtClean="0">
                <a:solidFill>
                  <a:schemeClr val="bg1"/>
                </a:solidFill>
              </a:rPr>
              <a:t>then </a:t>
            </a:r>
            <a:r>
              <a:rPr lang="en-IE" dirty="0">
                <a:solidFill>
                  <a:schemeClr val="bg1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dirty="0" err="1" smtClean="0">
                <a:solidFill>
                  <a:schemeClr val="bg1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ex:Ireland,ex:hasCity,ex:Dublin</a:t>
            </a:r>
            <a:r>
              <a:rPr lang="en-IE" dirty="0" smtClean="0">
                <a:solidFill>
                  <a:schemeClr val="bg1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IE" dirty="0">
              <a:solidFill>
                <a:schemeClr val="bg1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47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Be careful what you define …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r>
              <a:rPr lang="en-IE" dirty="0" smtClean="0"/>
              <a:t>Tom Hagen, the adopted son of Vito</a:t>
            </a:r>
          </a:p>
          <a:p>
            <a:r>
              <a:rPr lang="en-IE" dirty="0" smtClean="0"/>
              <a:t>We probably meant </a:t>
            </a:r>
            <a:r>
              <a:rPr lang="en-IE" i="1" dirty="0" err="1" smtClean="0"/>
              <a:t>biologicalParent</a:t>
            </a:r>
            <a:r>
              <a:rPr lang="en-IE" dirty="0" smtClean="0"/>
              <a:t>, etc. </a:t>
            </a:r>
            <a:endParaRPr lang="en-IE" dirty="0"/>
          </a:p>
        </p:txBody>
      </p:sp>
      <p:pic>
        <p:nvPicPr>
          <p:cNvPr id="20482" name="Picture 2" descr="https://s-media-cache-ak0.pinimg.com/originals/a7/fb/4d/a7fb4d6809019b9c0a21fd22d84c124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304" y="1600200"/>
            <a:ext cx="476250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7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5"/>
          <p:cNvSpPr txBox="1">
            <a:spLocks noChangeArrowheads="1"/>
          </p:cNvSpPr>
          <p:nvPr/>
        </p:nvSpPr>
        <p:spPr bwMode="auto">
          <a:xfrm>
            <a:off x="6227763" y="1492250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 </a:t>
            </a:r>
          </a:p>
        </p:txBody>
      </p:sp>
      <p:pic>
        <p:nvPicPr>
          <p:cNvPr id="6144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Text Box 11"/>
          <p:cNvSpPr txBox="1">
            <a:spLocks noChangeArrowheads="1"/>
          </p:cNvSpPr>
          <p:nvPr/>
        </p:nvSpPr>
        <p:spPr bwMode="auto">
          <a:xfrm>
            <a:off x="2771775" y="112553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sz="8800" b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{</a:t>
            </a:r>
            <a:endParaRPr lang="en-US" sz="880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1445" name="Title 1"/>
          <p:cNvSpPr>
            <a:spLocks/>
          </p:cNvSpPr>
          <p:nvPr/>
        </p:nvSpPr>
        <p:spPr bwMode="auto">
          <a:xfrm>
            <a:off x="107950" y="3529013"/>
            <a:ext cx="80645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endParaRPr lang="en-US" sz="2800" b="1" u="sng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8787" name="Content Placeholder 2"/>
          <p:cNvSpPr>
            <a:spLocks/>
          </p:cNvSpPr>
          <p:nvPr/>
        </p:nvSpPr>
        <p:spPr bwMode="auto">
          <a:xfrm>
            <a:off x="971550" y="4225925"/>
            <a:ext cx="7561263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solidFill>
                  <a:srgbClr val="0033CC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solidFill>
                  <a:srgbClr val="0033CC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DonCorleone</a:t>
            </a:r>
            <a:r>
              <a:rPr lang="en-IE" sz="2000" dirty="0">
                <a:solidFill>
                  <a:srgbClr val="006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	[ </a:t>
            </a:r>
            <a:r>
              <a:rPr lang="en-IE" sz="2000" u="sng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owl:oneOf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IE" sz="20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ex:Vito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ex:Michael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ex:Vincent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 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i="1" dirty="0" err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ex:Vito</a:t>
            </a:r>
            <a:r>
              <a:rPr lang="en-IE" sz="2000" i="1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i="1" dirty="0" err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i="1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i="1" dirty="0" err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DonCorleone</a:t>
            </a:r>
            <a:r>
              <a:rPr lang="en-IE" sz="2000" i="1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i="1" dirty="0" err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ex:Michael</a:t>
            </a:r>
            <a:r>
              <a:rPr lang="en-IE" sz="2000" i="1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i="1" dirty="0" err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i="1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i="1" dirty="0" err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DonCorleone</a:t>
            </a:r>
            <a:r>
              <a:rPr lang="en-IE" sz="2000" i="1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i="1" dirty="0" err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ex:Vincent</a:t>
            </a:r>
            <a:r>
              <a:rPr lang="en-IE" sz="2000" i="1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i="1" dirty="0" err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i="1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i="1" dirty="0" err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DonCorleone</a:t>
            </a:r>
            <a:r>
              <a:rPr lang="en-IE" sz="2000" i="1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i="1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US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… </a:t>
            </a:r>
            <a:r>
              <a:rPr lang="en-IE" sz="20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ex:VitoYoung</a:t>
            </a:r>
            <a:r>
              <a:rPr lang="en-IE" sz="2000" dirty="0" smtClean="0">
                <a:solidFill>
                  <a:srgbClr val="00B0F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solidFill>
                  <a:srgbClr val="00B0F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must </a:t>
            </a:r>
            <a:r>
              <a:rPr lang="en-IE" sz="2000" dirty="0" smtClean="0">
                <a:solidFill>
                  <a:srgbClr val="00B0F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be the same as </a:t>
            </a:r>
            <a:r>
              <a:rPr lang="en-IE" sz="2000" dirty="0">
                <a:solidFill>
                  <a:srgbClr val="00B0F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one of the three guys!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endParaRPr lang="en-IE" sz="2000" i="1" dirty="0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58741" name="AutoShape 21"/>
          <p:cNvCxnSpPr>
            <a:cxnSpLocks noChangeShapeType="1"/>
            <a:stCxn id="61465" idx="2"/>
            <a:endCxn id="61449" idx="2"/>
          </p:cNvCxnSpPr>
          <p:nvPr/>
        </p:nvCxnSpPr>
        <p:spPr bwMode="auto">
          <a:xfrm rot="5400000">
            <a:off x="2686843" y="1329532"/>
            <a:ext cx="169863" cy="3060700"/>
          </a:xfrm>
          <a:prstGeom prst="bentConnector3">
            <a:avLst>
              <a:gd name="adj1" fmla="val 222431"/>
            </a:avLst>
          </a:prstGeom>
          <a:noFill/>
          <a:ln w="3810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pic>
        <p:nvPicPr>
          <p:cNvPr id="61448" name="Picture 23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775" y="1198563"/>
            <a:ext cx="1366838" cy="13668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1449" name="Text Box 6"/>
          <p:cNvSpPr txBox="1">
            <a:spLocks noChangeArrowheads="1"/>
          </p:cNvSpPr>
          <p:nvPr/>
        </p:nvSpPr>
        <p:spPr bwMode="auto">
          <a:xfrm>
            <a:off x="395288" y="2565400"/>
            <a:ext cx="1692275" cy="3603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i="1">
                <a:solidFill>
                  <a:srgbClr val="0033CC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:DonCorleone</a:t>
            </a:r>
            <a:endParaRPr lang="en-US" i="1">
              <a:solidFill>
                <a:srgbClr val="0033CC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1450" name="Text Box 24"/>
          <p:cNvSpPr txBox="1">
            <a:spLocks noChangeArrowheads="1"/>
          </p:cNvSpPr>
          <p:nvPr/>
        </p:nvSpPr>
        <p:spPr bwMode="auto">
          <a:xfrm>
            <a:off x="8027988" y="112553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sz="8800" b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}</a:t>
            </a:r>
            <a:endParaRPr lang="en-US" sz="880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1464" name="Picture 27" descr="154px-Karleone-insid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9375" y="1414463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5" name="Text Box 30"/>
          <p:cNvSpPr txBox="1">
            <a:spLocks noChangeArrowheads="1"/>
          </p:cNvSpPr>
          <p:nvPr/>
        </p:nvSpPr>
        <p:spPr bwMode="auto">
          <a:xfrm>
            <a:off x="3708400" y="2493963"/>
            <a:ext cx="1187450" cy="26193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4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ex:Vito</a:t>
            </a:r>
            <a:endParaRPr lang="en-US" sz="140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1452" name="Picture 2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73700" y="1414463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3" name="Text Box 31"/>
          <p:cNvSpPr txBox="1">
            <a:spLocks noChangeArrowheads="1"/>
          </p:cNvSpPr>
          <p:nvPr/>
        </p:nvSpPr>
        <p:spPr bwMode="auto">
          <a:xfrm>
            <a:off x="5222875" y="2492375"/>
            <a:ext cx="1293813" cy="2889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4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ex:Michael</a:t>
            </a:r>
            <a:endParaRPr lang="en-US" sz="140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1462" name="Picture 2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56438" y="1414463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3" name="Text Box 32"/>
          <p:cNvSpPr txBox="1">
            <a:spLocks noChangeArrowheads="1"/>
          </p:cNvSpPr>
          <p:nvPr/>
        </p:nvSpPr>
        <p:spPr bwMode="auto">
          <a:xfrm>
            <a:off x="6913563" y="2493963"/>
            <a:ext cx="1187450" cy="26193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4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ex:Vincent</a:t>
            </a:r>
            <a:endParaRPr lang="en-US" sz="14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1455" name="Text Box 36"/>
          <p:cNvSpPr txBox="1">
            <a:spLocks noChangeArrowheads="1"/>
          </p:cNvSpPr>
          <p:nvPr/>
        </p:nvSpPr>
        <p:spPr bwMode="auto">
          <a:xfrm>
            <a:off x="4643438" y="1492250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 </a:t>
            </a:r>
          </a:p>
        </p:txBody>
      </p:sp>
      <p:cxnSp>
        <p:nvCxnSpPr>
          <p:cNvPr id="158757" name="AutoShape 37"/>
          <p:cNvCxnSpPr>
            <a:cxnSpLocks noChangeShapeType="1"/>
            <a:stCxn id="61453" idx="2"/>
            <a:endCxn id="61449" idx="2"/>
          </p:cNvCxnSpPr>
          <p:nvPr/>
        </p:nvCxnSpPr>
        <p:spPr bwMode="auto">
          <a:xfrm rot="5400000">
            <a:off x="3483768" y="558007"/>
            <a:ext cx="144463" cy="4629150"/>
          </a:xfrm>
          <a:prstGeom prst="bentConnector3">
            <a:avLst>
              <a:gd name="adj1" fmla="val 243958"/>
            </a:avLst>
          </a:prstGeom>
          <a:noFill/>
          <a:ln w="3810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cxnSp>
        <p:nvCxnSpPr>
          <p:cNvPr id="158758" name="AutoShape 38"/>
          <p:cNvCxnSpPr>
            <a:cxnSpLocks noChangeShapeType="1"/>
            <a:stCxn id="61463" idx="2"/>
            <a:endCxn id="61449" idx="2"/>
          </p:cNvCxnSpPr>
          <p:nvPr/>
        </p:nvCxnSpPr>
        <p:spPr bwMode="auto">
          <a:xfrm rot="5400000">
            <a:off x="4289425" y="-273050"/>
            <a:ext cx="169863" cy="6265863"/>
          </a:xfrm>
          <a:prstGeom prst="bentConnector3">
            <a:avLst>
              <a:gd name="adj1" fmla="val 222431"/>
            </a:avLst>
          </a:prstGeom>
          <a:noFill/>
          <a:ln w="3810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158742" name="Rectangle 22"/>
          <p:cNvSpPr>
            <a:spLocks noChangeArrowheads="1"/>
          </p:cNvSpPr>
          <p:nvPr/>
        </p:nvSpPr>
        <p:spPr bwMode="auto">
          <a:xfrm>
            <a:off x="7092950" y="2938463"/>
            <a:ext cx="97462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i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i="1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58759" name="Rectangle 39"/>
          <p:cNvSpPr>
            <a:spLocks noChangeArrowheads="1"/>
          </p:cNvSpPr>
          <p:nvPr/>
        </p:nvSpPr>
        <p:spPr bwMode="auto">
          <a:xfrm>
            <a:off x="5449888" y="2938463"/>
            <a:ext cx="97462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i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i="1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58760" name="Rectangle 40"/>
          <p:cNvSpPr>
            <a:spLocks noChangeArrowheads="1"/>
          </p:cNvSpPr>
          <p:nvPr/>
        </p:nvSpPr>
        <p:spPr bwMode="auto">
          <a:xfrm>
            <a:off x="3851275" y="2924175"/>
            <a:ext cx="97462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i="1" dirty="0" err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i="1" dirty="0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1461" name="Text Box 41"/>
          <p:cNvSpPr txBox="1">
            <a:spLocks noChangeArrowheads="1"/>
          </p:cNvSpPr>
          <p:nvPr/>
        </p:nvSpPr>
        <p:spPr bwMode="auto">
          <a:xfrm>
            <a:off x="2124075" y="1203325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Slides are examples, not definitions</a:t>
            </a:r>
            <a:endParaRPr lang="en-IE" dirty="0"/>
          </a:p>
        </p:txBody>
      </p:sp>
      <p:pic>
        <p:nvPicPr>
          <p:cNvPr id="27" name="Picture 13"/>
          <p:cNvPicPr preferRelativeResize="0"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46631" y="3465512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7381544" y="5265737"/>
            <a:ext cx="1547812" cy="36036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ex:Vito</a:t>
            </a:r>
            <a:r>
              <a:rPr lang="en-IE" sz="17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Y</a:t>
            </a:r>
            <a:r>
              <a:rPr lang="en-IE" sz="17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oung</a:t>
            </a:r>
            <a:endParaRPr lang="en-US" sz="17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29" name="AutoShape 38"/>
          <p:cNvCxnSpPr>
            <a:cxnSpLocks noChangeShapeType="1"/>
            <a:endCxn id="61449" idx="2"/>
          </p:cNvCxnSpPr>
          <p:nvPr/>
        </p:nvCxnSpPr>
        <p:spPr bwMode="auto">
          <a:xfrm rot="10800000">
            <a:off x="1241427" y="2925763"/>
            <a:ext cx="6205205" cy="1021556"/>
          </a:xfrm>
          <a:prstGeom prst="bentConnector2">
            <a:avLst/>
          </a:prstGeom>
          <a:noFill/>
          <a:ln w="3810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33" name="Rectangle 40"/>
          <p:cNvSpPr>
            <a:spLocks noChangeArrowheads="1"/>
          </p:cNvSpPr>
          <p:nvPr/>
        </p:nvSpPr>
        <p:spPr bwMode="auto">
          <a:xfrm>
            <a:off x="4099380" y="3733800"/>
            <a:ext cx="97462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i="1" dirty="0" err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i="1" dirty="0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13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Slides are examples, not definitions</a:t>
            </a:r>
            <a:endParaRPr lang="en-IE" dirty="0"/>
          </a:p>
        </p:txBody>
      </p:sp>
      <p:pic>
        <p:nvPicPr>
          <p:cNvPr id="30" name="Picture 16" descr="Male_symbol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388" y="908050"/>
            <a:ext cx="1366837" cy="1366838"/>
          </a:xfrm>
          <a:prstGeom prst="rect">
            <a:avLst/>
          </a:prstGeom>
          <a:noFill/>
          <a:ln w="38100">
            <a:solidFill>
              <a:schemeClr val="tx2"/>
            </a:solidFill>
            <a:prstDash val="sysDash"/>
            <a:miter lim="800000"/>
            <a:headEnd/>
            <a:tailEnd/>
          </a:ln>
        </p:spPr>
      </p:pic>
      <p:pic>
        <p:nvPicPr>
          <p:cNvPr id="31" name="Picture 11" descr="female_symbo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0200" y="909638"/>
            <a:ext cx="1368425" cy="1368425"/>
          </a:xfrm>
          <a:prstGeom prst="rect">
            <a:avLst/>
          </a:prstGeom>
          <a:noFill/>
          <a:ln w="38100">
            <a:solidFill>
              <a:schemeClr val="tx2"/>
            </a:solidFill>
            <a:prstDash val="sysDash"/>
            <a:miter lim="800000"/>
            <a:headEnd/>
            <a:tailEnd/>
          </a:ln>
        </p:spPr>
      </p:pic>
      <p:sp>
        <p:nvSpPr>
          <p:cNvPr id="32" name="Text Box 12"/>
          <p:cNvSpPr txBox="1">
            <a:spLocks noChangeArrowheads="1"/>
          </p:cNvSpPr>
          <p:nvPr/>
        </p:nvSpPr>
        <p:spPr bwMode="auto">
          <a:xfrm>
            <a:off x="4032250" y="2278063"/>
            <a:ext cx="1547813" cy="36036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prstDash val="sys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2000" i="1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:Woman</a:t>
            </a:r>
            <a:endParaRPr lang="en-US" sz="2000" i="1" dirty="0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5" name="Picture 13" descr="user%205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1550" y="909638"/>
            <a:ext cx="1366838" cy="1366837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  <a:miter lim="800000"/>
            <a:headEnd/>
            <a:tailEnd/>
          </a:ln>
        </p:spPr>
      </p:pic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900113" y="2278063"/>
            <a:ext cx="1547812" cy="36036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2000">
                <a:solidFill>
                  <a:srgbClr val="1176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2000">
              <a:solidFill>
                <a:srgbClr val="117600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7" name="Text Box 15"/>
          <p:cNvSpPr txBox="1">
            <a:spLocks noChangeArrowheads="1"/>
          </p:cNvSpPr>
          <p:nvPr/>
        </p:nvSpPr>
        <p:spPr bwMode="auto">
          <a:xfrm>
            <a:off x="7092950" y="2278063"/>
            <a:ext cx="1547813" cy="36036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prstDash val="sys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2000" i="1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:Man</a:t>
            </a:r>
            <a:endParaRPr lang="en-US" sz="2000" i="1">
              <a:solidFill>
                <a:schemeClr val="tx2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8" name="Text Box 17"/>
          <p:cNvSpPr txBox="1">
            <a:spLocks noChangeArrowheads="1"/>
          </p:cNvSpPr>
          <p:nvPr/>
        </p:nvSpPr>
        <p:spPr bwMode="auto">
          <a:xfrm>
            <a:off x="5651500" y="982663"/>
            <a:ext cx="122555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⊔</a:t>
            </a:r>
          </a:p>
        </p:txBody>
      </p:sp>
      <p:sp>
        <p:nvSpPr>
          <p:cNvPr id="39" name="Content Placeholder 2"/>
          <p:cNvSpPr>
            <a:spLocks/>
          </p:cNvSpPr>
          <p:nvPr/>
        </p:nvSpPr>
        <p:spPr bwMode="auto">
          <a:xfrm>
            <a:off x="107950" y="5089525"/>
            <a:ext cx="900112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ex:Vincent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rgbClr val="0D5C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solidFill>
                  <a:srgbClr val="0D5C0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IE" sz="20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[ </a:t>
            </a:r>
            <a:r>
              <a:rPr lang="en-IE" sz="2000" u="sng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owl:unionOf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 </a:t>
            </a:r>
            <a:r>
              <a:rPr lang="en-IE" sz="2000" i="1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i="1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Woman :</a:t>
            </a:r>
            <a:r>
              <a:rPr lang="en-IE" sz="2000" i="1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Man </a:t>
            </a: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 </a:t>
            </a:r>
            <a:r>
              <a:rPr lang="en-IE" sz="2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… </a:t>
            </a:r>
            <a:r>
              <a:rPr lang="en-US" sz="20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ex:Vincent</a:t>
            </a:r>
            <a:r>
              <a:rPr lang="en-US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sz="2000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must be either of type </a:t>
            </a:r>
            <a:r>
              <a:rPr lang="en-IE" sz="2000" i="1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i="1" dirty="0" smtClean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Woman</a:t>
            </a:r>
            <a:r>
              <a:rPr lang="en-IE" sz="2000" dirty="0" smtClean="0">
                <a:solidFill>
                  <a:srgbClr val="A00078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or</a:t>
            </a:r>
            <a:r>
              <a:rPr lang="en-IE" sz="20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i="1" dirty="0">
                <a:solidFill>
                  <a:schemeClr val="tx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:Man</a:t>
            </a:r>
          </a:p>
        </p:txBody>
      </p:sp>
      <p:pic>
        <p:nvPicPr>
          <p:cNvPr id="40" name="Picture 3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80063" y="285273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 Box 39"/>
          <p:cNvSpPr txBox="1">
            <a:spLocks noChangeArrowheads="1"/>
          </p:cNvSpPr>
          <p:nvPr/>
        </p:nvSpPr>
        <p:spPr bwMode="auto">
          <a:xfrm>
            <a:off x="5543550" y="4651375"/>
            <a:ext cx="1547813" cy="3603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20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ex:Vincent</a:t>
            </a:r>
            <a:endParaRPr lang="en-US" sz="200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44" name="AutoShape 42"/>
          <p:cNvCxnSpPr>
            <a:cxnSpLocks noChangeShapeType="1"/>
            <a:endCxn id="36" idx="2"/>
          </p:cNvCxnSpPr>
          <p:nvPr/>
        </p:nvCxnSpPr>
        <p:spPr bwMode="auto">
          <a:xfrm rot="10800000">
            <a:off x="1674813" y="2657475"/>
            <a:ext cx="3905250" cy="1095375"/>
          </a:xfrm>
          <a:prstGeom prst="bentConnector2">
            <a:avLst/>
          </a:prstGeom>
          <a:noFill/>
          <a:ln w="38100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3348038" y="3586163"/>
            <a:ext cx="97462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6" name="Text Box 44"/>
          <p:cNvSpPr txBox="1">
            <a:spLocks noChangeArrowheads="1"/>
          </p:cNvSpPr>
          <p:nvPr/>
        </p:nvSpPr>
        <p:spPr bwMode="auto">
          <a:xfrm>
            <a:off x="2771775" y="91598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 </a:t>
            </a:r>
          </a:p>
        </p:txBody>
      </p:sp>
    </p:spTree>
    <p:extLst>
      <p:ext uri="{BB962C8B-B14F-4D97-AF65-F5344CB8AC3E}">
        <p14:creationId xmlns:p14="http://schemas.microsoft.com/office/powerpoint/2010/main" val="409770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RECAP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3509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761" y="3211591"/>
            <a:ext cx="60007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424" y="3199738"/>
            <a:ext cx="587508" cy="41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pPr marL="0" indent="0">
              <a:buFont typeface="Arial" pitchFamily="34" charset="0"/>
              <a:buNone/>
            </a:pPr>
            <a:endParaRPr lang="en-IE" dirty="0"/>
          </a:p>
        </p:txBody>
      </p:sp>
      <p:sp>
        <p:nvSpPr>
          <p:cNvPr id="5" name="Freeform 4"/>
          <p:cNvSpPr/>
          <p:nvPr/>
        </p:nvSpPr>
        <p:spPr>
          <a:xfrm>
            <a:off x="379648" y="2895793"/>
            <a:ext cx="3201751" cy="1905000"/>
          </a:xfrm>
          <a:custGeom>
            <a:avLst/>
            <a:gdLst>
              <a:gd name="connsiteX0" fmla="*/ 0 w 1188444"/>
              <a:gd name="connsiteY0" fmla="*/ 115780 h 1556653"/>
              <a:gd name="connsiteX1" fmla="*/ 207818 w 1188444"/>
              <a:gd name="connsiteY1" fmla="*/ 88071 h 1556653"/>
              <a:gd name="connsiteX2" fmla="*/ 443346 w 1188444"/>
              <a:gd name="connsiteY2" fmla="*/ 74216 h 1556653"/>
              <a:gd name="connsiteX3" fmla="*/ 540327 w 1188444"/>
              <a:gd name="connsiteY3" fmla="*/ 60362 h 1556653"/>
              <a:gd name="connsiteX4" fmla="*/ 609600 w 1188444"/>
              <a:gd name="connsiteY4" fmla="*/ 46507 h 1556653"/>
              <a:gd name="connsiteX5" fmla="*/ 900546 w 1188444"/>
              <a:gd name="connsiteY5" fmla="*/ 32653 h 1556653"/>
              <a:gd name="connsiteX6" fmla="*/ 969818 w 1188444"/>
              <a:gd name="connsiteY6" fmla="*/ 18798 h 1556653"/>
              <a:gd name="connsiteX7" fmla="*/ 1163782 w 1188444"/>
              <a:gd name="connsiteY7" fmla="*/ 32653 h 1556653"/>
              <a:gd name="connsiteX8" fmla="*/ 1149927 w 1188444"/>
              <a:gd name="connsiteY8" fmla="*/ 1376544 h 1556653"/>
              <a:gd name="connsiteX9" fmla="*/ 1136073 w 1188444"/>
              <a:gd name="connsiteY9" fmla="*/ 1445816 h 1556653"/>
              <a:gd name="connsiteX10" fmla="*/ 1122218 w 1188444"/>
              <a:gd name="connsiteY10" fmla="*/ 1556653 h 1556653"/>
              <a:gd name="connsiteX11" fmla="*/ 1052946 w 1188444"/>
              <a:gd name="connsiteY11" fmla="*/ 1542798 h 1556653"/>
              <a:gd name="connsiteX12" fmla="*/ 969818 w 1188444"/>
              <a:gd name="connsiteY12" fmla="*/ 1528944 h 1556653"/>
              <a:gd name="connsiteX13" fmla="*/ 914400 w 1188444"/>
              <a:gd name="connsiteY13" fmla="*/ 1515089 h 1556653"/>
              <a:gd name="connsiteX14" fmla="*/ 138546 w 1188444"/>
              <a:gd name="connsiteY14" fmla="*/ 1487380 h 1556653"/>
              <a:gd name="connsiteX15" fmla="*/ 166255 w 1188444"/>
              <a:gd name="connsiteY15" fmla="*/ 739235 h 1556653"/>
              <a:gd name="connsiteX16" fmla="*/ 152400 w 1188444"/>
              <a:gd name="connsiteY16" fmla="*/ 365162 h 1556653"/>
              <a:gd name="connsiteX17" fmla="*/ 124691 w 1188444"/>
              <a:gd name="connsiteY17" fmla="*/ 240471 h 1556653"/>
              <a:gd name="connsiteX18" fmla="*/ 110837 w 1188444"/>
              <a:gd name="connsiteY18" fmla="*/ 129635 h 1556653"/>
              <a:gd name="connsiteX19" fmla="*/ 83127 w 1188444"/>
              <a:gd name="connsiteY19" fmla="*/ 88071 h 155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88444" h="1556653">
                <a:moveTo>
                  <a:pt x="0" y="115780"/>
                </a:moveTo>
                <a:cubicBezTo>
                  <a:pt x="43885" y="109511"/>
                  <a:pt x="167143" y="91325"/>
                  <a:pt x="207818" y="88071"/>
                </a:cubicBezTo>
                <a:cubicBezTo>
                  <a:pt x="286213" y="81799"/>
                  <a:pt x="364837" y="78834"/>
                  <a:pt x="443346" y="74216"/>
                </a:cubicBezTo>
                <a:cubicBezTo>
                  <a:pt x="475673" y="69598"/>
                  <a:pt x="508116" y="65730"/>
                  <a:pt x="540327" y="60362"/>
                </a:cubicBezTo>
                <a:cubicBezTo>
                  <a:pt x="563555" y="56491"/>
                  <a:pt x="586121" y="48313"/>
                  <a:pt x="609600" y="46507"/>
                </a:cubicBezTo>
                <a:cubicBezTo>
                  <a:pt x="706406" y="39060"/>
                  <a:pt x="803564" y="37271"/>
                  <a:pt x="900546" y="32653"/>
                </a:cubicBezTo>
                <a:cubicBezTo>
                  <a:pt x="923637" y="28035"/>
                  <a:pt x="946270" y="18798"/>
                  <a:pt x="969818" y="18798"/>
                </a:cubicBezTo>
                <a:cubicBezTo>
                  <a:pt x="1034637" y="18798"/>
                  <a:pt x="1155258" y="-31604"/>
                  <a:pt x="1163782" y="32653"/>
                </a:cubicBezTo>
                <a:cubicBezTo>
                  <a:pt x="1222693" y="476750"/>
                  <a:pt x="1158709" y="928643"/>
                  <a:pt x="1149927" y="1376544"/>
                </a:cubicBezTo>
                <a:cubicBezTo>
                  <a:pt x="1149465" y="1400087"/>
                  <a:pt x="1139654" y="1422542"/>
                  <a:pt x="1136073" y="1445816"/>
                </a:cubicBezTo>
                <a:cubicBezTo>
                  <a:pt x="1130411" y="1482616"/>
                  <a:pt x="1126836" y="1519707"/>
                  <a:pt x="1122218" y="1556653"/>
                </a:cubicBezTo>
                <a:lnTo>
                  <a:pt x="1052946" y="1542798"/>
                </a:lnTo>
                <a:cubicBezTo>
                  <a:pt x="1025308" y="1537773"/>
                  <a:pt x="997364" y="1534453"/>
                  <a:pt x="969818" y="1528944"/>
                </a:cubicBezTo>
                <a:cubicBezTo>
                  <a:pt x="951147" y="1525210"/>
                  <a:pt x="933381" y="1516607"/>
                  <a:pt x="914400" y="1515089"/>
                </a:cubicBezTo>
                <a:cubicBezTo>
                  <a:pt x="746841" y="1501684"/>
                  <a:pt x="246007" y="1490450"/>
                  <a:pt x="138546" y="1487380"/>
                </a:cubicBezTo>
                <a:cubicBezTo>
                  <a:pt x="148956" y="1268751"/>
                  <a:pt x="166255" y="940754"/>
                  <a:pt x="166255" y="739235"/>
                </a:cubicBezTo>
                <a:cubicBezTo>
                  <a:pt x="166255" y="614459"/>
                  <a:pt x="160183" y="489696"/>
                  <a:pt x="152400" y="365162"/>
                </a:cubicBezTo>
                <a:cubicBezTo>
                  <a:pt x="150934" y="341703"/>
                  <a:pt x="131221" y="266591"/>
                  <a:pt x="124691" y="240471"/>
                </a:cubicBezTo>
                <a:cubicBezTo>
                  <a:pt x="120073" y="203526"/>
                  <a:pt x="116958" y="166361"/>
                  <a:pt x="110837" y="129635"/>
                </a:cubicBezTo>
                <a:cubicBezTo>
                  <a:pt x="99809" y="63468"/>
                  <a:pt x="108933" y="62265"/>
                  <a:pt x="83127" y="8807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82" y="3276793"/>
            <a:ext cx="838200" cy="2214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00" y="3725941"/>
            <a:ext cx="2197989" cy="774954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5439580" y="2906011"/>
            <a:ext cx="3333084" cy="1894782"/>
          </a:xfrm>
          <a:custGeom>
            <a:avLst/>
            <a:gdLst>
              <a:gd name="connsiteX0" fmla="*/ 0 w 1188444"/>
              <a:gd name="connsiteY0" fmla="*/ 115780 h 1556653"/>
              <a:gd name="connsiteX1" fmla="*/ 207818 w 1188444"/>
              <a:gd name="connsiteY1" fmla="*/ 88071 h 1556653"/>
              <a:gd name="connsiteX2" fmla="*/ 443346 w 1188444"/>
              <a:gd name="connsiteY2" fmla="*/ 74216 h 1556653"/>
              <a:gd name="connsiteX3" fmla="*/ 540327 w 1188444"/>
              <a:gd name="connsiteY3" fmla="*/ 60362 h 1556653"/>
              <a:gd name="connsiteX4" fmla="*/ 609600 w 1188444"/>
              <a:gd name="connsiteY4" fmla="*/ 46507 h 1556653"/>
              <a:gd name="connsiteX5" fmla="*/ 900546 w 1188444"/>
              <a:gd name="connsiteY5" fmla="*/ 32653 h 1556653"/>
              <a:gd name="connsiteX6" fmla="*/ 969818 w 1188444"/>
              <a:gd name="connsiteY6" fmla="*/ 18798 h 1556653"/>
              <a:gd name="connsiteX7" fmla="*/ 1163782 w 1188444"/>
              <a:gd name="connsiteY7" fmla="*/ 32653 h 1556653"/>
              <a:gd name="connsiteX8" fmla="*/ 1149927 w 1188444"/>
              <a:gd name="connsiteY8" fmla="*/ 1376544 h 1556653"/>
              <a:gd name="connsiteX9" fmla="*/ 1136073 w 1188444"/>
              <a:gd name="connsiteY9" fmla="*/ 1445816 h 1556653"/>
              <a:gd name="connsiteX10" fmla="*/ 1122218 w 1188444"/>
              <a:gd name="connsiteY10" fmla="*/ 1556653 h 1556653"/>
              <a:gd name="connsiteX11" fmla="*/ 1052946 w 1188444"/>
              <a:gd name="connsiteY11" fmla="*/ 1542798 h 1556653"/>
              <a:gd name="connsiteX12" fmla="*/ 969818 w 1188444"/>
              <a:gd name="connsiteY12" fmla="*/ 1528944 h 1556653"/>
              <a:gd name="connsiteX13" fmla="*/ 914400 w 1188444"/>
              <a:gd name="connsiteY13" fmla="*/ 1515089 h 1556653"/>
              <a:gd name="connsiteX14" fmla="*/ 138546 w 1188444"/>
              <a:gd name="connsiteY14" fmla="*/ 1487380 h 1556653"/>
              <a:gd name="connsiteX15" fmla="*/ 166255 w 1188444"/>
              <a:gd name="connsiteY15" fmla="*/ 739235 h 1556653"/>
              <a:gd name="connsiteX16" fmla="*/ 152400 w 1188444"/>
              <a:gd name="connsiteY16" fmla="*/ 365162 h 1556653"/>
              <a:gd name="connsiteX17" fmla="*/ 124691 w 1188444"/>
              <a:gd name="connsiteY17" fmla="*/ 240471 h 1556653"/>
              <a:gd name="connsiteX18" fmla="*/ 110837 w 1188444"/>
              <a:gd name="connsiteY18" fmla="*/ 129635 h 1556653"/>
              <a:gd name="connsiteX19" fmla="*/ 83127 w 1188444"/>
              <a:gd name="connsiteY19" fmla="*/ 88071 h 155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88444" h="1556653">
                <a:moveTo>
                  <a:pt x="0" y="115780"/>
                </a:moveTo>
                <a:cubicBezTo>
                  <a:pt x="43885" y="109511"/>
                  <a:pt x="167143" y="91325"/>
                  <a:pt x="207818" y="88071"/>
                </a:cubicBezTo>
                <a:cubicBezTo>
                  <a:pt x="286213" y="81799"/>
                  <a:pt x="364837" y="78834"/>
                  <a:pt x="443346" y="74216"/>
                </a:cubicBezTo>
                <a:cubicBezTo>
                  <a:pt x="475673" y="69598"/>
                  <a:pt x="508116" y="65730"/>
                  <a:pt x="540327" y="60362"/>
                </a:cubicBezTo>
                <a:cubicBezTo>
                  <a:pt x="563555" y="56491"/>
                  <a:pt x="586121" y="48313"/>
                  <a:pt x="609600" y="46507"/>
                </a:cubicBezTo>
                <a:cubicBezTo>
                  <a:pt x="706406" y="39060"/>
                  <a:pt x="803564" y="37271"/>
                  <a:pt x="900546" y="32653"/>
                </a:cubicBezTo>
                <a:cubicBezTo>
                  <a:pt x="923637" y="28035"/>
                  <a:pt x="946270" y="18798"/>
                  <a:pt x="969818" y="18798"/>
                </a:cubicBezTo>
                <a:cubicBezTo>
                  <a:pt x="1034637" y="18798"/>
                  <a:pt x="1155258" y="-31604"/>
                  <a:pt x="1163782" y="32653"/>
                </a:cubicBezTo>
                <a:cubicBezTo>
                  <a:pt x="1222693" y="476750"/>
                  <a:pt x="1158709" y="928643"/>
                  <a:pt x="1149927" y="1376544"/>
                </a:cubicBezTo>
                <a:cubicBezTo>
                  <a:pt x="1149465" y="1400087"/>
                  <a:pt x="1139654" y="1422542"/>
                  <a:pt x="1136073" y="1445816"/>
                </a:cubicBezTo>
                <a:cubicBezTo>
                  <a:pt x="1130411" y="1482616"/>
                  <a:pt x="1126836" y="1519707"/>
                  <a:pt x="1122218" y="1556653"/>
                </a:cubicBezTo>
                <a:lnTo>
                  <a:pt x="1052946" y="1542798"/>
                </a:lnTo>
                <a:cubicBezTo>
                  <a:pt x="1025308" y="1537773"/>
                  <a:pt x="997364" y="1534453"/>
                  <a:pt x="969818" y="1528944"/>
                </a:cubicBezTo>
                <a:cubicBezTo>
                  <a:pt x="951147" y="1525210"/>
                  <a:pt x="933381" y="1516607"/>
                  <a:pt x="914400" y="1515089"/>
                </a:cubicBezTo>
                <a:cubicBezTo>
                  <a:pt x="746841" y="1501684"/>
                  <a:pt x="246007" y="1490450"/>
                  <a:pt x="138546" y="1487380"/>
                </a:cubicBezTo>
                <a:cubicBezTo>
                  <a:pt x="148956" y="1268751"/>
                  <a:pt x="166255" y="940754"/>
                  <a:pt x="166255" y="739235"/>
                </a:cubicBezTo>
                <a:cubicBezTo>
                  <a:pt x="166255" y="614459"/>
                  <a:pt x="160183" y="489696"/>
                  <a:pt x="152400" y="365162"/>
                </a:cubicBezTo>
                <a:cubicBezTo>
                  <a:pt x="150934" y="341703"/>
                  <a:pt x="131221" y="266591"/>
                  <a:pt x="124691" y="240471"/>
                </a:cubicBezTo>
                <a:cubicBezTo>
                  <a:pt x="120073" y="203526"/>
                  <a:pt x="116958" y="166361"/>
                  <a:pt x="110837" y="129635"/>
                </a:cubicBezTo>
                <a:cubicBezTo>
                  <a:pt x="99809" y="63468"/>
                  <a:pt x="108933" y="62265"/>
                  <a:pt x="83127" y="8807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330654"/>
            <a:ext cx="819150" cy="2214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97" y="2613767"/>
            <a:ext cx="2787015" cy="2362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256" y="2642533"/>
            <a:ext cx="2655570" cy="2362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96" y="1372453"/>
            <a:ext cx="2862072" cy="304038"/>
          </a:xfrm>
          <a:prstGeom prst="rect">
            <a:avLst/>
          </a:prstGeom>
        </p:spPr>
      </p:pic>
      <p:sp>
        <p:nvSpPr>
          <p:cNvPr id="49" name="Title 4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(1) Data, </a:t>
            </a:r>
            <a:r>
              <a:rPr lang="en-IE" b="1" dirty="0" smtClean="0"/>
              <a:t>(</a:t>
            </a:r>
            <a:r>
              <a:rPr lang="en-IE" b="1" dirty="0"/>
              <a:t>2</a:t>
            </a:r>
            <a:r>
              <a:rPr lang="en-IE" b="1" dirty="0" smtClean="0"/>
              <a:t>) Rules/Ontologies, </a:t>
            </a:r>
            <a:r>
              <a:rPr lang="en-IE" dirty="0" smtClean="0"/>
              <a:t>(3) Query</a:t>
            </a:r>
            <a:endParaRPr lang="en-IE" b="1" dirty="0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96" y="6096000"/>
            <a:ext cx="8675370" cy="66979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892" y="3885390"/>
            <a:ext cx="2696909" cy="22802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96" y="4892802"/>
            <a:ext cx="6825996" cy="6697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96" y="2228088"/>
            <a:ext cx="802386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0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RDF(S)/OWL: OWA, no UNA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 smtClean="0"/>
          </a:p>
          <a:p>
            <a:r>
              <a:rPr lang="en-IE" dirty="0" smtClean="0"/>
              <a:t>RDF(S)/OWL </a:t>
            </a:r>
          </a:p>
          <a:p>
            <a:pPr lvl="1"/>
            <a:r>
              <a:rPr lang="en-IE" dirty="0" smtClean="0"/>
              <a:t>Take an </a:t>
            </a:r>
            <a:r>
              <a:rPr lang="en-IE" dirty="0" smtClean="0">
                <a:solidFill>
                  <a:srgbClr val="00B0F0"/>
                </a:solidFill>
              </a:rPr>
              <a:t>Open World Assumption</a:t>
            </a:r>
          </a:p>
          <a:p>
            <a:pPr lvl="1"/>
            <a:r>
              <a:rPr lang="en-IE" dirty="0" smtClean="0"/>
              <a:t>Do </a:t>
            </a:r>
            <a:r>
              <a:rPr lang="en-IE" dirty="0" smtClean="0">
                <a:solidFill>
                  <a:srgbClr val="00B0F0"/>
                </a:solidFill>
              </a:rPr>
              <a:t>not</a:t>
            </a:r>
            <a:r>
              <a:rPr lang="en-IE" dirty="0" smtClean="0"/>
              <a:t> take a </a:t>
            </a:r>
            <a:r>
              <a:rPr lang="en-IE" dirty="0" smtClean="0">
                <a:solidFill>
                  <a:srgbClr val="00B0F0"/>
                </a:solidFill>
              </a:rPr>
              <a:t>Unique Name Assumption</a:t>
            </a:r>
          </a:p>
          <a:p>
            <a:pPr lvl="1"/>
            <a:r>
              <a:rPr lang="en-IE" dirty="0" smtClean="0"/>
              <a:t>On the Web:</a:t>
            </a:r>
          </a:p>
          <a:p>
            <a:pPr lvl="2"/>
            <a:r>
              <a:rPr lang="en-IE" dirty="0" smtClean="0"/>
              <a:t>information is incomplete</a:t>
            </a:r>
          </a:p>
          <a:p>
            <a:pPr lvl="2"/>
            <a:r>
              <a:rPr lang="en-IE" dirty="0" smtClean="0"/>
              <a:t>having one name for everything would require too much coordination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2486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OWL Features: (In)Equality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err="1" smtClean="0">
                <a:solidFill>
                  <a:srgbClr val="00B0F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owl:sameAs</a:t>
            </a:r>
            <a:r>
              <a:rPr lang="en-IE" dirty="0" smtClean="0"/>
              <a:t>: two names refer to same thing</a:t>
            </a:r>
          </a:p>
          <a:p>
            <a:r>
              <a:rPr lang="en-IE" dirty="0" err="1" smtClean="0">
                <a:solidFill>
                  <a:srgbClr val="00B0F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owl:differentFrom</a:t>
            </a:r>
            <a:r>
              <a:rPr lang="en-IE" dirty="0" smtClean="0"/>
              <a:t>: two names refer to different things</a:t>
            </a:r>
          </a:p>
          <a:p>
            <a:pPr lvl="1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8913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OWL Features: Property Axioms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err="1" smtClean="0">
                <a:solidFill>
                  <a:srgbClr val="00B0F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owl:equivalentProperty</a:t>
            </a:r>
            <a:r>
              <a:rPr lang="en-IE" dirty="0" smtClean="0"/>
              <a:t>: two properties are synonymous</a:t>
            </a:r>
          </a:p>
          <a:p>
            <a:r>
              <a:rPr lang="en-IE" dirty="0" err="1" smtClean="0">
                <a:solidFill>
                  <a:srgbClr val="00B0F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owl:inverseOf</a:t>
            </a:r>
            <a:r>
              <a:rPr lang="en-IE" dirty="0" smtClean="0"/>
              <a:t>: two properties synonymous but in opposite directions</a:t>
            </a:r>
          </a:p>
          <a:p>
            <a:r>
              <a:rPr lang="en-IE" dirty="0" err="1" smtClean="0">
                <a:solidFill>
                  <a:srgbClr val="00B0F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owl:SymmetricProperty</a:t>
            </a:r>
            <a:r>
              <a:rPr lang="en-IE" dirty="0" smtClean="0"/>
              <a:t>: properties that always hold in both directions; i.e., if (</a:t>
            </a:r>
            <a:r>
              <a:rPr lang="en-IE" dirty="0" err="1" smtClean="0"/>
              <a:t>a,P,b</a:t>
            </a:r>
            <a:r>
              <a:rPr lang="en-IE" dirty="0" smtClean="0"/>
              <a:t>) then (</a:t>
            </a:r>
            <a:r>
              <a:rPr lang="en-IE" dirty="0" err="1" smtClean="0"/>
              <a:t>b,P,a</a:t>
            </a:r>
            <a:r>
              <a:rPr lang="en-IE" dirty="0" smtClean="0"/>
              <a:t>)</a:t>
            </a:r>
          </a:p>
          <a:p>
            <a:r>
              <a:rPr lang="en-IE" dirty="0" err="1" smtClean="0">
                <a:solidFill>
                  <a:srgbClr val="00B0F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owl:TransitiveProperty</a:t>
            </a:r>
            <a:r>
              <a:rPr lang="en-IE" dirty="0" smtClean="0"/>
              <a:t>: if (</a:t>
            </a:r>
            <a:r>
              <a:rPr lang="en-IE" dirty="0" err="1" smtClean="0"/>
              <a:t>a,P,b</a:t>
            </a:r>
            <a:r>
              <a:rPr lang="en-IE" dirty="0" smtClean="0"/>
              <a:t>) and (</a:t>
            </a:r>
            <a:r>
              <a:rPr lang="en-IE" dirty="0" err="1" smtClean="0"/>
              <a:t>b,P,c</a:t>
            </a:r>
            <a:r>
              <a:rPr lang="en-IE" dirty="0" smtClean="0"/>
              <a:t>) then (</a:t>
            </a:r>
            <a:r>
              <a:rPr lang="en-IE" dirty="0" err="1" smtClean="0"/>
              <a:t>a,P,c</a:t>
            </a:r>
            <a:r>
              <a:rPr lang="en-IE" dirty="0" smtClean="0"/>
              <a:t>)</a:t>
            </a:r>
          </a:p>
          <a:p>
            <a:pPr lvl="1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0671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OWL Features: Property Axioms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 err="1" smtClean="0">
                <a:solidFill>
                  <a:srgbClr val="00B0F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owl:propertyChainAxiom</a:t>
            </a:r>
            <a:r>
              <a:rPr lang="en-IE" dirty="0" smtClean="0"/>
              <a:t>: define a property as a chain of other properties</a:t>
            </a:r>
          </a:p>
          <a:p>
            <a:r>
              <a:rPr lang="en-IE" dirty="0" err="1" smtClean="0">
                <a:solidFill>
                  <a:srgbClr val="00B0F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owl:ReflexiveProperty</a:t>
            </a:r>
            <a:r>
              <a:rPr lang="en-IE" dirty="0" smtClean="0"/>
              <a:t>: a class of properties that relate everything to itself</a:t>
            </a:r>
          </a:p>
          <a:p>
            <a:r>
              <a:rPr lang="en-IE" dirty="0" err="1" smtClean="0">
                <a:solidFill>
                  <a:srgbClr val="00B0F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owl:FunctionalProperty</a:t>
            </a:r>
            <a:r>
              <a:rPr lang="en-IE" dirty="0" smtClean="0"/>
              <a:t>: if (</a:t>
            </a:r>
            <a:r>
              <a:rPr lang="en-IE" dirty="0" err="1" smtClean="0"/>
              <a:t>a,P,x</a:t>
            </a:r>
            <a:r>
              <a:rPr lang="en-IE" dirty="0" smtClean="0"/>
              <a:t>) and (</a:t>
            </a:r>
            <a:r>
              <a:rPr lang="en-IE" dirty="0" err="1" smtClean="0"/>
              <a:t>b,P,x</a:t>
            </a:r>
            <a:r>
              <a:rPr lang="en-IE" dirty="0" smtClean="0"/>
              <a:t>) then x = y</a:t>
            </a:r>
          </a:p>
          <a:p>
            <a:r>
              <a:rPr lang="en-IE" dirty="0" err="1" smtClean="0">
                <a:solidFill>
                  <a:srgbClr val="00B0F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owl:InverseFunctionalProperty</a:t>
            </a:r>
            <a:r>
              <a:rPr lang="en-IE" dirty="0" smtClean="0"/>
              <a:t>: if (</a:t>
            </a:r>
            <a:r>
              <a:rPr lang="en-IE" dirty="0" err="1" smtClean="0"/>
              <a:t>x,P,a</a:t>
            </a:r>
            <a:r>
              <a:rPr lang="en-IE" dirty="0" smtClean="0"/>
              <a:t>) </a:t>
            </a:r>
            <a:r>
              <a:rPr lang="en-IE" dirty="0"/>
              <a:t>and </a:t>
            </a:r>
            <a:r>
              <a:rPr lang="en-IE" dirty="0" smtClean="0"/>
              <a:t>(</a:t>
            </a:r>
            <a:r>
              <a:rPr lang="en-IE" dirty="0" err="1" smtClean="0"/>
              <a:t>y,P,a</a:t>
            </a:r>
            <a:r>
              <a:rPr lang="en-IE" dirty="0" smtClean="0"/>
              <a:t>) </a:t>
            </a:r>
            <a:r>
              <a:rPr lang="en-IE" dirty="0"/>
              <a:t>then x = y</a:t>
            </a:r>
            <a:endParaRPr lang="en-IE" dirty="0" smtClean="0"/>
          </a:p>
          <a:p>
            <a:r>
              <a:rPr lang="en-IE" dirty="0" err="1" smtClean="0">
                <a:solidFill>
                  <a:srgbClr val="00B0F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owl:hasKey</a:t>
            </a:r>
            <a:r>
              <a:rPr lang="en-IE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smtClean="0">
                <a:latin typeface="Calibri" panose="020F05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define complex keys for instances of a given class</a:t>
            </a:r>
          </a:p>
          <a:p>
            <a:pPr lvl="1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0938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OWL Features: Property Axioms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>
                <a:solidFill>
                  <a:srgbClr val="00B0F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owl:IrreflexiveProperty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: can never relate x to x</a:t>
            </a:r>
          </a:p>
          <a:p>
            <a:r>
              <a:rPr lang="en-IE" dirty="0" err="1" smtClean="0">
                <a:solidFill>
                  <a:srgbClr val="00B0F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owl:AsymmetricProperty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: can never relate x to y and y to x</a:t>
            </a:r>
          </a:p>
          <a:p>
            <a:r>
              <a:rPr lang="en-IE" dirty="0" err="1" smtClean="0">
                <a:solidFill>
                  <a:srgbClr val="00B0F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owl:disjointPropertyWith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: two properties that can never relate the same two things</a:t>
            </a:r>
          </a:p>
          <a:p>
            <a:r>
              <a:rPr lang="en-IE" dirty="0" smtClean="0">
                <a:solidFill>
                  <a:srgbClr val="00B0F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Negative property assertions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: say that something is false</a:t>
            </a:r>
            <a:endParaRPr lang="en-IE" dirty="0"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10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Domain of properties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06963"/>
          </a:xfrm>
        </p:spPr>
        <p:txBody>
          <a:bodyPr>
            <a:normAutofit/>
          </a:bodyPr>
          <a:lstStyle/>
          <a:p>
            <a:r>
              <a:rPr lang="en-IE" sz="2800" dirty="0" smtClean="0"/>
              <a:t>Property </a:t>
            </a:r>
            <a:r>
              <a:rPr lang="en-IE" sz="2800" i="1" dirty="0" smtClean="0"/>
              <a:t>p</a:t>
            </a:r>
            <a:r>
              <a:rPr lang="en-IE" sz="2800" dirty="0" smtClean="0"/>
              <a:t> has domain class </a:t>
            </a:r>
            <a:r>
              <a:rPr lang="en-IE" sz="2800" i="1" dirty="0"/>
              <a:t>c</a:t>
            </a:r>
            <a:endParaRPr lang="en-IE" sz="2800" i="1" dirty="0" smtClean="0"/>
          </a:p>
          <a:p>
            <a:pPr lvl="1"/>
            <a:r>
              <a:rPr lang="en-IE" sz="2400" dirty="0" smtClean="0"/>
              <a:t>If </a:t>
            </a:r>
            <a:r>
              <a:rPr lang="en-IE" sz="24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</a:t>
            </a:r>
            <a:r>
              <a:rPr lang="en-IE" sz="2400" i="1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</a:t>
            </a:r>
            <a:r>
              <a:rPr lang="en-IE" sz="24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,y</a:t>
            </a:r>
            <a:r>
              <a:rPr lang="en-IE" sz="24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sz="2400" dirty="0" smtClean="0"/>
              <a:t> then </a:t>
            </a:r>
            <a:r>
              <a:rPr lang="en-IE" sz="24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x,rdf:type,</a:t>
            </a:r>
            <a:r>
              <a:rPr lang="en-IE" sz="2400" i="1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</a:t>
            </a:r>
            <a:r>
              <a:rPr lang="en-IE" sz="24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IE" sz="24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978603"/>
            <a:ext cx="2171700" cy="2766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46" y="4373285"/>
            <a:ext cx="1273302" cy="2766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407" y="5000666"/>
            <a:ext cx="2057400" cy="2766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647" y="5645669"/>
            <a:ext cx="3010662" cy="2788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092" y="6309395"/>
            <a:ext cx="1188720" cy="2766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9434" y="3119735"/>
            <a:ext cx="842976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Which properties would have which classes as </a:t>
            </a:r>
            <a:r>
              <a:rPr lang="en-IE" sz="2400" dirty="0" smtClean="0">
                <a:solidFill>
                  <a:srgbClr val="C0009B"/>
                </a:solidFill>
              </a:rPr>
              <a:t>domain</a:t>
            </a:r>
            <a:r>
              <a:rPr lang="en-IE" sz="2400" dirty="0" smtClean="0"/>
              <a:t>?</a:t>
            </a: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55" y="4753072"/>
            <a:ext cx="854964" cy="2766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203" y="4941230"/>
            <a:ext cx="1360170" cy="2766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03" y="5572517"/>
            <a:ext cx="1024128" cy="21259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57" y="6291169"/>
            <a:ext cx="1753362" cy="2766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697" y="4142642"/>
            <a:ext cx="1014984" cy="21259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5734146"/>
            <a:ext cx="1383030" cy="217170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395785" y="5336275"/>
            <a:ext cx="8693624" cy="982638"/>
          </a:xfrm>
          <a:custGeom>
            <a:avLst/>
            <a:gdLst>
              <a:gd name="connsiteX0" fmla="*/ 5459105 w 8693624"/>
              <a:gd name="connsiteY0" fmla="*/ 477671 h 982638"/>
              <a:gd name="connsiteX1" fmla="*/ 5486400 w 8693624"/>
              <a:gd name="connsiteY1" fmla="*/ 354841 h 982638"/>
              <a:gd name="connsiteX2" fmla="*/ 5527343 w 8693624"/>
              <a:gd name="connsiteY2" fmla="*/ 327546 h 982638"/>
              <a:gd name="connsiteX3" fmla="*/ 5581934 w 8693624"/>
              <a:gd name="connsiteY3" fmla="*/ 286603 h 982638"/>
              <a:gd name="connsiteX4" fmla="*/ 5636525 w 8693624"/>
              <a:gd name="connsiteY4" fmla="*/ 259307 h 982638"/>
              <a:gd name="connsiteX5" fmla="*/ 5718412 w 8693624"/>
              <a:gd name="connsiteY5" fmla="*/ 232012 h 982638"/>
              <a:gd name="connsiteX6" fmla="*/ 5868537 w 8693624"/>
              <a:gd name="connsiteY6" fmla="*/ 245659 h 982638"/>
              <a:gd name="connsiteX7" fmla="*/ 6005015 w 8693624"/>
              <a:gd name="connsiteY7" fmla="*/ 204716 h 982638"/>
              <a:gd name="connsiteX8" fmla="*/ 6100549 w 8693624"/>
              <a:gd name="connsiteY8" fmla="*/ 177421 h 982638"/>
              <a:gd name="connsiteX9" fmla="*/ 6305266 w 8693624"/>
              <a:gd name="connsiteY9" fmla="*/ 109182 h 982638"/>
              <a:gd name="connsiteX10" fmla="*/ 6400800 w 8693624"/>
              <a:gd name="connsiteY10" fmla="*/ 95534 h 982638"/>
              <a:gd name="connsiteX11" fmla="*/ 6523630 w 8693624"/>
              <a:gd name="connsiteY11" fmla="*/ 68238 h 982638"/>
              <a:gd name="connsiteX12" fmla="*/ 6591869 w 8693624"/>
              <a:gd name="connsiteY12" fmla="*/ 54591 h 982638"/>
              <a:gd name="connsiteX13" fmla="*/ 6673755 w 8693624"/>
              <a:gd name="connsiteY13" fmla="*/ 40943 h 982638"/>
              <a:gd name="connsiteX14" fmla="*/ 6769290 w 8693624"/>
              <a:gd name="connsiteY14" fmla="*/ 13647 h 982638"/>
              <a:gd name="connsiteX15" fmla="*/ 6933063 w 8693624"/>
              <a:gd name="connsiteY15" fmla="*/ 27295 h 982638"/>
              <a:gd name="connsiteX16" fmla="*/ 7014949 w 8693624"/>
              <a:gd name="connsiteY16" fmla="*/ 40943 h 982638"/>
              <a:gd name="connsiteX17" fmla="*/ 7137779 w 8693624"/>
              <a:gd name="connsiteY17" fmla="*/ 54591 h 982638"/>
              <a:gd name="connsiteX18" fmla="*/ 7315200 w 8693624"/>
              <a:gd name="connsiteY18" fmla="*/ 81886 h 982638"/>
              <a:gd name="connsiteX19" fmla="*/ 7574508 w 8693624"/>
              <a:gd name="connsiteY19" fmla="*/ 109182 h 982638"/>
              <a:gd name="connsiteX20" fmla="*/ 8024884 w 8693624"/>
              <a:gd name="connsiteY20" fmla="*/ 122829 h 982638"/>
              <a:gd name="connsiteX21" fmla="*/ 8161361 w 8693624"/>
              <a:gd name="connsiteY21" fmla="*/ 163773 h 982638"/>
              <a:gd name="connsiteX22" fmla="*/ 8270543 w 8693624"/>
              <a:gd name="connsiteY22" fmla="*/ 177421 h 982638"/>
              <a:gd name="connsiteX23" fmla="*/ 8352430 w 8693624"/>
              <a:gd name="connsiteY23" fmla="*/ 204716 h 982638"/>
              <a:gd name="connsiteX24" fmla="*/ 8543499 w 8693624"/>
              <a:gd name="connsiteY24" fmla="*/ 232012 h 982638"/>
              <a:gd name="connsiteX25" fmla="*/ 8625385 w 8693624"/>
              <a:gd name="connsiteY25" fmla="*/ 259307 h 982638"/>
              <a:gd name="connsiteX26" fmla="*/ 8693624 w 8693624"/>
              <a:gd name="connsiteY26" fmla="*/ 327546 h 982638"/>
              <a:gd name="connsiteX27" fmla="*/ 8652681 w 8693624"/>
              <a:gd name="connsiteY27" fmla="*/ 504967 h 982638"/>
              <a:gd name="connsiteX28" fmla="*/ 8611737 w 8693624"/>
              <a:gd name="connsiteY28" fmla="*/ 545910 h 982638"/>
              <a:gd name="connsiteX29" fmla="*/ 8557146 w 8693624"/>
              <a:gd name="connsiteY29" fmla="*/ 627797 h 982638"/>
              <a:gd name="connsiteX30" fmla="*/ 8516203 w 8693624"/>
              <a:gd name="connsiteY30" fmla="*/ 709683 h 982638"/>
              <a:gd name="connsiteX31" fmla="*/ 8475260 w 8693624"/>
              <a:gd name="connsiteY31" fmla="*/ 723331 h 982638"/>
              <a:gd name="connsiteX32" fmla="*/ 8270543 w 8693624"/>
              <a:gd name="connsiteY32" fmla="*/ 777922 h 982638"/>
              <a:gd name="connsiteX33" fmla="*/ 8038531 w 8693624"/>
              <a:gd name="connsiteY33" fmla="*/ 805218 h 982638"/>
              <a:gd name="connsiteX34" fmla="*/ 7997588 w 8693624"/>
              <a:gd name="connsiteY34" fmla="*/ 818865 h 982638"/>
              <a:gd name="connsiteX35" fmla="*/ 7874758 w 8693624"/>
              <a:gd name="connsiteY35" fmla="*/ 832513 h 982638"/>
              <a:gd name="connsiteX36" fmla="*/ 7574508 w 8693624"/>
              <a:gd name="connsiteY36" fmla="*/ 873456 h 982638"/>
              <a:gd name="connsiteX37" fmla="*/ 7192370 w 8693624"/>
              <a:gd name="connsiteY37" fmla="*/ 859809 h 982638"/>
              <a:gd name="connsiteX38" fmla="*/ 7055893 w 8693624"/>
              <a:gd name="connsiteY38" fmla="*/ 846161 h 982638"/>
              <a:gd name="connsiteX39" fmla="*/ 6701051 w 8693624"/>
              <a:gd name="connsiteY39" fmla="*/ 832513 h 982638"/>
              <a:gd name="connsiteX40" fmla="*/ 5882185 w 8693624"/>
              <a:gd name="connsiteY40" fmla="*/ 805218 h 982638"/>
              <a:gd name="connsiteX41" fmla="*/ 5718412 w 8693624"/>
              <a:gd name="connsiteY41" fmla="*/ 764274 h 982638"/>
              <a:gd name="connsiteX42" fmla="*/ 5677469 w 8693624"/>
              <a:gd name="connsiteY42" fmla="*/ 750626 h 982638"/>
              <a:gd name="connsiteX43" fmla="*/ 5622878 w 8693624"/>
              <a:gd name="connsiteY43" fmla="*/ 668740 h 982638"/>
              <a:gd name="connsiteX44" fmla="*/ 5609230 w 8693624"/>
              <a:gd name="connsiteY44" fmla="*/ 627797 h 982638"/>
              <a:gd name="connsiteX45" fmla="*/ 5581934 w 8693624"/>
              <a:gd name="connsiteY45" fmla="*/ 586853 h 982638"/>
              <a:gd name="connsiteX46" fmla="*/ 5540991 w 8693624"/>
              <a:gd name="connsiteY46" fmla="*/ 573206 h 982638"/>
              <a:gd name="connsiteX47" fmla="*/ 5500048 w 8693624"/>
              <a:gd name="connsiteY47" fmla="*/ 545910 h 982638"/>
              <a:gd name="connsiteX48" fmla="*/ 5472752 w 8693624"/>
              <a:gd name="connsiteY48" fmla="*/ 464024 h 982638"/>
              <a:gd name="connsiteX49" fmla="*/ 5431809 w 8693624"/>
              <a:gd name="connsiteY49" fmla="*/ 436728 h 982638"/>
              <a:gd name="connsiteX50" fmla="*/ 5281684 w 8693624"/>
              <a:gd name="connsiteY50" fmla="*/ 450376 h 982638"/>
              <a:gd name="connsiteX51" fmla="*/ 5240740 w 8693624"/>
              <a:gd name="connsiteY51" fmla="*/ 491319 h 982638"/>
              <a:gd name="connsiteX52" fmla="*/ 5199797 w 8693624"/>
              <a:gd name="connsiteY52" fmla="*/ 504967 h 982638"/>
              <a:gd name="connsiteX53" fmla="*/ 5131558 w 8693624"/>
              <a:gd name="connsiteY53" fmla="*/ 559558 h 982638"/>
              <a:gd name="connsiteX54" fmla="*/ 5090615 w 8693624"/>
              <a:gd name="connsiteY54" fmla="*/ 586853 h 982638"/>
              <a:gd name="connsiteX55" fmla="*/ 4954137 w 8693624"/>
              <a:gd name="connsiteY55" fmla="*/ 614149 h 982638"/>
              <a:gd name="connsiteX56" fmla="*/ 4899546 w 8693624"/>
              <a:gd name="connsiteY56" fmla="*/ 627797 h 982638"/>
              <a:gd name="connsiteX57" fmla="*/ 4858603 w 8693624"/>
              <a:gd name="connsiteY57" fmla="*/ 641444 h 982638"/>
              <a:gd name="connsiteX58" fmla="*/ 4640239 w 8693624"/>
              <a:gd name="connsiteY58" fmla="*/ 655092 h 982638"/>
              <a:gd name="connsiteX59" fmla="*/ 4326340 w 8693624"/>
              <a:gd name="connsiteY59" fmla="*/ 668740 h 982638"/>
              <a:gd name="connsiteX60" fmla="*/ 4230806 w 8693624"/>
              <a:gd name="connsiteY60" fmla="*/ 696035 h 982638"/>
              <a:gd name="connsiteX61" fmla="*/ 4176215 w 8693624"/>
              <a:gd name="connsiteY61" fmla="*/ 709683 h 982638"/>
              <a:gd name="connsiteX62" fmla="*/ 4067033 w 8693624"/>
              <a:gd name="connsiteY62" fmla="*/ 777922 h 982638"/>
              <a:gd name="connsiteX63" fmla="*/ 3985146 w 8693624"/>
              <a:gd name="connsiteY63" fmla="*/ 805218 h 982638"/>
              <a:gd name="connsiteX64" fmla="*/ 3916908 w 8693624"/>
              <a:gd name="connsiteY64" fmla="*/ 832513 h 982638"/>
              <a:gd name="connsiteX65" fmla="*/ 3875964 w 8693624"/>
              <a:gd name="connsiteY65" fmla="*/ 859809 h 982638"/>
              <a:gd name="connsiteX66" fmla="*/ 3766782 w 8693624"/>
              <a:gd name="connsiteY66" fmla="*/ 887104 h 982638"/>
              <a:gd name="connsiteX67" fmla="*/ 3712191 w 8693624"/>
              <a:gd name="connsiteY67" fmla="*/ 900752 h 982638"/>
              <a:gd name="connsiteX68" fmla="*/ 3630305 w 8693624"/>
              <a:gd name="connsiteY68" fmla="*/ 914400 h 982638"/>
              <a:gd name="connsiteX69" fmla="*/ 3589361 w 8693624"/>
              <a:gd name="connsiteY69" fmla="*/ 928047 h 982638"/>
              <a:gd name="connsiteX70" fmla="*/ 3521122 w 8693624"/>
              <a:gd name="connsiteY70" fmla="*/ 941695 h 982638"/>
              <a:gd name="connsiteX71" fmla="*/ 3439236 w 8693624"/>
              <a:gd name="connsiteY71" fmla="*/ 968991 h 982638"/>
              <a:gd name="connsiteX72" fmla="*/ 3261815 w 8693624"/>
              <a:gd name="connsiteY72" fmla="*/ 982638 h 982638"/>
              <a:gd name="connsiteX73" fmla="*/ 2620370 w 8693624"/>
              <a:gd name="connsiteY73" fmla="*/ 941695 h 982638"/>
              <a:gd name="connsiteX74" fmla="*/ 2538484 w 8693624"/>
              <a:gd name="connsiteY74" fmla="*/ 928047 h 982638"/>
              <a:gd name="connsiteX75" fmla="*/ 2511188 w 8693624"/>
              <a:gd name="connsiteY75" fmla="*/ 887104 h 982638"/>
              <a:gd name="connsiteX76" fmla="*/ 2470245 w 8693624"/>
              <a:gd name="connsiteY76" fmla="*/ 873456 h 982638"/>
              <a:gd name="connsiteX77" fmla="*/ 2456597 w 8693624"/>
              <a:gd name="connsiteY77" fmla="*/ 832513 h 982638"/>
              <a:gd name="connsiteX78" fmla="*/ 2415654 w 8693624"/>
              <a:gd name="connsiteY78" fmla="*/ 818865 h 982638"/>
              <a:gd name="connsiteX79" fmla="*/ 2279176 w 8693624"/>
              <a:gd name="connsiteY79" fmla="*/ 791570 h 982638"/>
              <a:gd name="connsiteX80" fmla="*/ 2101755 w 8693624"/>
              <a:gd name="connsiteY80" fmla="*/ 764274 h 982638"/>
              <a:gd name="connsiteX81" fmla="*/ 1965278 w 8693624"/>
              <a:gd name="connsiteY81" fmla="*/ 736979 h 982638"/>
              <a:gd name="connsiteX82" fmla="*/ 1856096 w 8693624"/>
              <a:gd name="connsiteY82" fmla="*/ 723331 h 982638"/>
              <a:gd name="connsiteX83" fmla="*/ 1774209 w 8693624"/>
              <a:gd name="connsiteY83" fmla="*/ 696035 h 982638"/>
              <a:gd name="connsiteX84" fmla="*/ 1733266 w 8693624"/>
              <a:gd name="connsiteY84" fmla="*/ 682388 h 982638"/>
              <a:gd name="connsiteX85" fmla="*/ 1705970 w 8693624"/>
              <a:gd name="connsiteY85" fmla="*/ 641444 h 982638"/>
              <a:gd name="connsiteX86" fmla="*/ 1651379 w 8693624"/>
              <a:gd name="connsiteY86" fmla="*/ 614149 h 982638"/>
              <a:gd name="connsiteX87" fmla="*/ 1555845 w 8693624"/>
              <a:gd name="connsiteY87" fmla="*/ 559558 h 982638"/>
              <a:gd name="connsiteX88" fmla="*/ 1473958 w 8693624"/>
              <a:gd name="connsiteY88" fmla="*/ 532262 h 982638"/>
              <a:gd name="connsiteX89" fmla="*/ 1392072 w 8693624"/>
              <a:gd name="connsiteY89" fmla="*/ 504967 h 982638"/>
              <a:gd name="connsiteX90" fmla="*/ 1269242 w 8693624"/>
              <a:gd name="connsiteY90" fmla="*/ 436728 h 982638"/>
              <a:gd name="connsiteX91" fmla="*/ 1228299 w 8693624"/>
              <a:gd name="connsiteY91" fmla="*/ 450376 h 982638"/>
              <a:gd name="connsiteX92" fmla="*/ 1269242 w 8693624"/>
              <a:gd name="connsiteY92" fmla="*/ 532262 h 982638"/>
              <a:gd name="connsiteX93" fmla="*/ 1282890 w 8693624"/>
              <a:gd name="connsiteY93" fmla="*/ 491319 h 982638"/>
              <a:gd name="connsiteX94" fmla="*/ 1255594 w 8693624"/>
              <a:gd name="connsiteY94" fmla="*/ 409432 h 982638"/>
              <a:gd name="connsiteX95" fmla="*/ 1310185 w 8693624"/>
              <a:gd name="connsiteY95" fmla="*/ 423080 h 982638"/>
              <a:gd name="connsiteX96" fmla="*/ 1241946 w 8693624"/>
              <a:gd name="connsiteY96" fmla="*/ 409432 h 982638"/>
              <a:gd name="connsiteX97" fmla="*/ 1187355 w 8693624"/>
              <a:gd name="connsiteY97" fmla="*/ 327546 h 982638"/>
              <a:gd name="connsiteX98" fmla="*/ 1146412 w 8693624"/>
              <a:gd name="connsiteY98" fmla="*/ 286603 h 982638"/>
              <a:gd name="connsiteX99" fmla="*/ 1119116 w 8693624"/>
              <a:gd name="connsiteY99" fmla="*/ 245659 h 982638"/>
              <a:gd name="connsiteX100" fmla="*/ 1064525 w 8693624"/>
              <a:gd name="connsiteY100" fmla="*/ 177421 h 982638"/>
              <a:gd name="connsiteX101" fmla="*/ 1050878 w 8693624"/>
              <a:gd name="connsiteY101" fmla="*/ 136477 h 982638"/>
              <a:gd name="connsiteX102" fmla="*/ 928048 w 8693624"/>
              <a:gd name="connsiteY102" fmla="*/ 68238 h 982638"/>
              <a:gd name="connsiteX103" fmla="*/ 887105 w 8693624"/>
              <a:gd name="connsiteY103" fmla="*/ 40943 h 982638"/>
              <a:gd name="connsiteX104" fmla="*/ 832514 w 8693624"/>
              <a:gd name="connsiteY104" fmla="*/ 27295 h 982638"/>
              <a:gd name="connsiteX105" fmla="*/ 736979 w 8693624"/>
              <a:gd name="connsiteY105" fmla="*/ 0 h 982638"/>
              <a:gd name="connsiteX106" fmla="*/ 477672 w 8693624"/>
              <a:gd name="connsiteY106" fmla="*/ 13647 h 982638"/>
              <a:gd name="connsiteX107" fmla="*/ 382137 w 8693624"/>
              <a:gd name="connsiteY107" fmla="*/ 27295 h 982638"/>
              <a:gd name="connsiteX108" fmla="*/ 341194 w 8693624"/>
              <a:gd name="connsiteY108" fmla="*/ 54591 h 982638"/>
              <a:gd name="connsiteX109" fmla="*/ 259308 w 8693624"/>
              <a:gd name="connsiteY109" fmla="*/ 81886 h 982638"/>
              <a:gd name="connsiteX110" fmla="*/ 218364 w 8693624"/>
              <a:gd name="connsiteY110" fmla="*/ 95534 h 982638"/>
              <a:gd name="connsiteX111" fmla="*/ 95534 w 8693624"/>
              <a:gd name="connsiteY111" fmla="*/ 191068 h 982638"/>
              <a:gd name="connsiteX112" fmla="*/ 81887 w 8693624"/>
              <a:gd name="connsiteY112" fmla="*/ 232012 h 982638"/>
              <a:gd name="connsiteX113" fmla="*/ 40943 w 8693624"/>
              <a:gd name="connsiteY113" fmla="*/ 259307 h 982638"/>
              <a:gd name="connsiteX114" fmla="*/ 13648 w 8693624"/>
              <a:gd name="connsiteY114" fmla="*/ 341194 h 982638"/>
              <a:gd name="connsiteX115" fmla="*/ 0 w 8693624"/>
              <a:gd name="connsiteY115" fmla="*/ 382137 h 982638"/>
              <a:gd name="connsiteX116" fmla="*/ 13648 w 8693624"/>
              <a:gd name="connsiteY116" fmla="*/ 586853 h 982638"/>
              <a:gd name="connsiteX117" fmla="*/ 54591 w 8693624"/>
              <a:gd name="connsiteY117" fmla="*/ 614149 h 982638"/>
              <a:gd name="connsiteX118" fmla="*/ 150125 w 8693624"/>
              <a:gd name="connsiteY118" fmla="*/ 627797 h 982638"/>
              <a:gd name="connsiteX119" fmla="*/ 204716 w 8693624"/>
              <a:gd name="connsiteY119" fmla="*/ 641444 h 982638"/>
              <a:gd name="connsiteX120" fmla="*/ 245660 w 8693624"/>
              <a:gd name="connsiteY120" fmla="*/ 655092 h 982638"/>
              <a:gd name="connsiteX121" fmla="*/ 436728 w 8693624"/>
              <a:gd name="connsiteY121" fmla="*/ 668740 h 982638"/>
              <a:gd name="connsiteX122" fmla="*/ 968991 w 8693624"/>
              <a:gd name="connsiteY122" fmla="*/ 668740 h 982638"/>
              <a:gd name="connsiteX123" fmla="*/ 1009934 w 8693624"/>
              <a:gd name="connsiteY123" fmla="*/ 641444 h 982638"/>
              <a:gd name="connsiteX124" fmla="*/ 1050878 w 8693624"/>
              <a:gd name="connsiteY124" fmla="*/ 627797 h 982638"/>
              <a:gd name="connsiteX125" fmla="*/ 1132764 w 8693624"/>
              <a:gd name="connsiteY125" fmla="*/ 573206 h 982638"/>
              <a:gd name="connsiteX126" fmla="*/ 1173708 w 8693624"/>
              <a:gd name="connsiteY126" fmla="*/ 545910 h 982638"/>
              <a:gd name="connsiteX127" fmla="*/ 1201003 w 8693624"/>
              <a:gd name="connsiteY127" fmla="*/ 504967 h 982638"/>
              <a:gd name="connsiteX128" fmla="*/ 1214651 w 8693624"/>
              <a:gd name="connsiteY128" fmla="*/ 464024 h 982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8693624" h="982638">
                <a:moveTo>
                  <a:pt x="5459105" y="477671"/>
                </a:moveTo>
                <a:cubicBezTo>
                  <a:pt x="5459245" y="476830"/>
                  <a:pt x="5472253" y="372525"/>
                  <a:pt x="5486400" y="354841"/>
                </a:cubicBezTo>
                <a:cubicBezTo>
                  <a:pt x="5496646" y="342033"/>
                  <a:pt x="5513996" y="337080"/>
                  <a:pt x="5527343" y="327546"/>
                </a:cubicBezTo>
                <a:cubicBezTo>
                  <a:pt x="5545852" y="314325"/>
                  <a:pt x="5562645" y="298658"/>
                  <a:pt x="5581934" y="286603"/>
                </a:cubicBezTo>
                <a:cubicBezTo>
                  <a:pt x="5599186" y="275820"/>
                  <a:pt x="5617635" y="266863"/>
                  <a:pt x="5636525" y="259307"/>
                </a:cubicBezTo>
                <a:cubicBezTo>
                  <a:pt x="5663239" y="248621"/>
                  <a:pt x="5718412" y="232012"/>
                  <a:pt x="5718412" y="232012"/>
                </a:cubicBezTo>
                <a:cubicBezTo>
                  <a:pt x="5768454" y="236561"/>
                  <a:pt x="5818289" y="245659"/>
                  <a:pt x="5868537" y="245659"/>
                </a:cubicBezTo>
                <a:cubicBezTo>
                  <a:pt x="5922448" y="245659"/>
                  <a:pt x="5955742" y="221140"/>
                  <a:pt x="6005015" y="204716"/>
                </a:cubicBezTo>
                <a:cubicBezTo>
                  <a:pt x="6036434" y="194243"/>
                  <a:pt x="6069130" y="187894"/>
                  <a:pt x="6100549" y="177421"/>
                </a:cubicBezTo>
                <a:cubicBezTo>
                  <a:pt x="6196234" y="145526"/>
                  <a:pt x="6210281" y="129536"/>
                  <a:pt x="6305266" y="109182"/>
                </a:cubicBezTo>
                <a:cubicBezTo>
                  <a:pt x="6336720" y="102442"/>
                  <a:pt x="6369183" y="101462"/>
                  <a:pt x="6400800" y="95534"/>
                </a:cubicBezTo>
                <a:cubicBezTo>
                  <a:pt x="6442024" y="87804"/>
                  <a:pt x="6482619" y="77026"/>
                  <a:pt x="6523630" y="68238"/>
                </a:cubicBezTo>
                <a:cubicBezTo>
                  <a:pt x="6546312" y="63378"/>
                  <a:pt x="6569046" y="58740"/>
                  <a:pt x="6591869" y="54591"/>
                </a:cubicBezTo>
                <a:cubicBezTo>
                  <a:pt x="6619095" y="49641"/>
                  <a:pt x="6646621" y="46370"/>
                  <a:pt x="6673755" y="40943"/>
                </a:cubicBezTo>
                <a:cubicBezTo>
                  <a:pt x="6716596" y="32375"/>
                  <a:pt x="6730268" y="26654"/>
                  <a:pt x="6769290" y="13647"/>
                </a:cubicBezTo>
                <a:cubicBezTo>
                  <a:pt x="6823881" y="18196"/>
                  <a:pt x="6878618" y="21245"/>
                  <a:pt x="6933063" y="27295"/>
                </a:cubicBezTo>
                <a:cubicBezTo>
                  <a:pt x="6960566" y="30351"/>
                  <a:pt x="6987520" y="37286"/>
                  <a:pt x="7014949" y="40943"/>
                </a:cubicBezTo>
                <a:cubicBezTo>
                  <a:pt x="7055783" y="46388"/>
                  <a:pt x="7096836" y="50042"/>
                  <a:pt x="7137779" y="54591"/>
                </a:cubicBezTo>
                <a:cubicBezTo>
                  <a:pt x="7224468" y="83486"/>
                  <a:pt x="7156867" y="64293"/>
                  <a:pt x="7315200" y="81886"/>
                </a:cubicBezTo>
                <a:cubicBezTo>
                  <a:pt x="7413564" y="92816"/>
                  <a:pt x="7470985" y="104477"/>
                  <a:pt x="7574508" y="109182"/>
                </a:cubicBezTo>
                <a:cubicBezTo>
                  <a:pt x="7724547" y="116002"/>
                  <a:pt x="7874759" y="118280"/>
                  <a:pt x="8024884" y="122829"/>
                </a:cubicBezTo>
                <a:cubicBezTo>
                  <a:pt x="8061288" y="134964"/>
                  <a:pt x="8120109" y="156897"/>
                  <a:pt x="8161361" y="163773"/>
                </a:cubicBezTo>
                <a:cubicBezTo>
                  <a:pt x="8197539" y="169803"/>
                  <a:pt x="8234149" y="172872"/>
                  <a:pt x="8270543" y="177421"/>
                </a:cubicBezTo>
                <a:cubicBezTo>
                  <a:pt x="8297839" y="186519"/>
                  <a:pt x="8324049" y="199986"/>
                  <a:pt x="8352430" y="204716"/>
                </a:cubicBezTo>
                <a:cubicBezTo>
                  <a:pt x="8470495" y="224394"/>
                  <a:pt x="8406858" y="214932"/>
                  <a:pt x="8543499" y="232012"/>
                </a:cubicBezTo>
                <a:cubicBezTo>
                  <a:pt x="8570794" y="241110"/>
                  <a:pt x="8609425" y="235368"/>
                  <a:pt x="8625385" y="259307"/>
                </a:cubicBezTo>
                <a:cubicBezTo>
                  <a:pt x="8661780" y="313898"/>
                  <a:pt x="8639033" y="291151"/>
                  <a:pt x="8693624" y="327546"/>
                </a:cubicBezTo>
                <a:cubicBezTo>
                  <a:pt x="8683348" y="430305"/>
                  <a:pt x="8703541" y="443935"/>
                  <a:pt x="8652681" y="504967"/>
                </a:cubicBezTo>
                <a:cubicBezTo>
                  <a:pt x="8640325" y="519794"/>
                  <a:pt x="8623587" y="530675"/>
                  <a:pt x="8611737" y="545910"/>
                </a:cubicBezTo>
                <a:cubicBezTo>
                  <a:pt x="8591596" y="571805"/>
                  <a:pt x="8557146" y="627797"/>
                  <a:pt x="8557146" y="627797"/>
                </a:cubicBezTo>
                <a:cubicBezTo>
                  <a:pt x="8548155" y="654771"/>
                  <a:pt x="8540256" y="690441"/>
                  <a:pt x="8516203" y="709683"/>
                </a:cubicBezTo>
                <a:cubicBezTo>
                  <a:pt x="8504969" y="718670"/>
                  <a:pt x="8488908" y="718782"/>
                  <a:pt x="8475260" y="723331"/>
                </a:cubicBezTo>
                <a:cubicBezTo>
                  <a:pt x="8414819" y="813990"/>
                  <a:pt x="8465195" y="761701"/>
                  <a:pt x="8270543" y="777922"/>
                </a:cubicBezTo>
                <a:cubicBezTo>
                  <a:pt x="8198022" y="783965"/>
                  <a:pt x="8112068" y="788877"/>
                  <a:pt x="8038531" y="805218"/>
                </a:cubicBezTo>
                <a:cubicBezTo>
                  <a:pt x="8024488" y="808339"/>
                  <a:pt x="8011778" y="816500"/>
                  <a:pt x="7997588" y="818865"/>
                </a:cubicBezTo>
                <a:cubicBezTo>
                  <a:pt x="7956953" y="825637"/>
                  <a:pt x="7915615" y="827241"/>
                  <a:pt x="7874758" y="832513"/>
                </a:cubicBezTo>
                <a:lnTo>
                  <a:pt x="7574508" y="873456"/>
                </a:lnTo>
                <a:lnTo>
                  <a:pt x="7192370" y="859809"/>
                </a:lnTo>
                <a:cubicBezTo>
                  <a:pt x="7146714" y="857406"/>
                  <a:pt x="7101542" y="848697"/>
                  <a:pt x="7055893" y="846161"/>
                </a:cubicBezTo>
                <a:cubicBezTo>
                  <a:pt x="6937707" y="839595"/>
                  <a:pt x="6819332" y="837062"/>
                  <a:pt x="6701051" y="832513"/>
                </a:cubicBezTo>
                <a:cubicBezTo>
                  <a:pt x="6302428" y="792650"/>
                  <a:pt x="6788262" y="837577"/>
                  <a:pt x="5882185" y="805218"/>
                </a:cubicBezTo>
                <a:cubicBezTo>
                  <a:pt x="5820437" y="803013"/>
                  <a:pt x="5776103" y="783505"/>
                  <a:pt x="5718412" y="764274"/>
                </a:cubicBezTo>
                <a:lnTo>
                  <a:pt x="5677469" y="750626"/>
                </a:lnTo>
                <a:cubicBezTo>
                  <a:pt x="5659272" y="723331"/>
                  <a:pt x="5633252" y="699861"/>
                  <a:pt x="5622878" y="668740"/>
                </a:cubicBezTo>
                <a:cubicBezTo>
                  <a:pt x="5618329" y="655092"/>
                  <a:pt x="5615664" y="640664"/>
                  <a:pt x="5609230" y="627797"/>
                </a:cubicBezTo>
                <a:cubicBezTo>
                  <a:pt x="5601894" y="613126"/>
                  <a:pt x="5594742" y="597100"/>
                  <a:pt x="5581934" y="586853"/>
                </a:cubicBezTo>
                <a:cubicBezTo>
                  <a:pt x="5570701" y="577866"/>
                  <a:pt x="5554639" y="577755"/>
                  <a:pt x="5540991" y="573206"/>
                </a:cubicBezTo>
                <a:cubicBezTo>
                  <a:pt x="5527343" y="564107"/>
                  <a:pt x="5508741" y="559819"/>
                  <a:pt x="5500048" y="545910"/>
                </a:cubicBezTo>
                <a:cubicBezTo>
                  <a:pt x="5484799" y="521512"/>
                  <a:pt x="5496691" y="479984"/>
                  <a:pt x="5472752" y="464024"/>
                </a:cubicBezTo>
                <a:lnTo>
                  <a:pt x="5431809" y="436728"/>
                </a:lnTo>
                <a:cubicBezTo>
                  <a:pt x="5381767" y="441277"/>
                  <a:pt x="5329999" y="436572"/>
                  <a:pt x="5281684" y="450376"/>
                </a:cubicBezTo>
                <a:cubicBezTo>
                  <a:pt x="5263126" y="455678"/>
                  <a:pt x="5256799" y="480613"/>
                  <a:pt x="5240740" y="491319"/>
                </a:cubicBezTo>
                <a:cubicBezTo>
                  <a:pt x="5228770" y="499299"/>
                  <a:pt x="5213445" y="500418"/>
                  <a:pt x="5199797" y="504967"/>
                </a:cubicBezTo>
                <a:cubicBezTo>
                  <a:pt x="5153785" y="573985"/>
                  <a:pt x="5197480" y="526598"/>
                  <a:pt x="5131558" y="559558"/>
                </a:cubicBezTo>
                <a:cubicBezTo>
                  <a:pt x="5116887" y="566893"/>
                  <a:pt x="5106292" y="582029"/>
                  <a:pt x="5090615" y="586853"/>
                </a:cubicBezTo>
                <a:cubicBezTo>
                  <a:pt x="5046273" y="600497"/>
                  <a:pt x="4999145" y="602897"/>
                  <a:pt x="4954137" y="614149"/>
                </a:cubicBezTo>
                <a:cubicBezTo>
                  <a:pt x="4935940" y="618698"/>
                  <a:pt x="4917581" y="622644"/>
                  <a:pt x="4899546" y="627797"/>
                </a:cubicBezTo>
                <a:cubicBezTo>
                  <a:pt x="4885714" y="631749"/>
                  <a:pt x="4872910" y="639938"/>
                  <a:pt x="4858603" y="641444"/>
                </a:cubicBezTo>
                <a:cubicBezTo>
                  <a:pt x="4786074" y="649079"/>
                  <a:pt x="4713073" y="651357"/>
                  <a:pt x="4640239" y="655092"/>
                </a:cubicBezTo>
                <a:lnTo>
                  <a:pt x="4326340" y="668740"/>
                </a:lnTo>
                <a:cubicBezTo>
                  <a:pt x="4155678" y="711406"/>
                  <a:pt x="4367861" y="656877"/>
                  <a:pt x="4230806" y="696035"/>
                </a:cubicBezTo>
                <a:cubicBezTo>
                  <a:pt x="4212771" y="701188"/>
                  <a:pt x="4194412" y="705134"/>
                  <a:pt x="4176215" y="709683"/>
                </a:cubicBezTo>
                <a:cubicBezTo>
                  <a:pt x="4139821" y="732429"/>
                  <a:pt x="4105420" y="758729"/>
                  <a:pt x="4067033" y="777922"/>
                </a:cubicBezTo>
                <a:cubicBezTo>
                  <a:pt x="4041298" y="790789"/>
                  <a:pt x="4012186" y="795385"/>
                  <a:pt x="3985146" y="805218"/>
                </a:cubicBezTo>
                <a:cubicBezTo>
                  <a:pt x="3962123" y="813590"/>
                  <a:pt x="3938820" y="821557"/>
                  <a:pt x="3916908" y="832513"/>
                </a:cubicBezTo>
                <a:cubicBezTo>
                  <a:pt x="3902237" y="839849"/>
                  <a:pt x="3891379" y="854203"/>
                  <a:pt x="3875964" y="859809"/>
                </a:cubicBezTo>
                <a:cubicBezTo>
                  <a:pt x="3840709" y="872629"/>
                  <a:pt x="3803176" y="878006"/>
                  <a:pt x="3766782" y="887104"/>
                </a:cubicBezTo>
                <a:cubicBezTo>
                  <a:pt x="3748585" y="891653"/>
                  <a:pt x="3730693" y="897668"/>
                  <a:pt x="3712191" y="900752"/>
                </a:cubicBezTo>
                <a:cubicBezTo>
                  <a:pt x="3684896" y="905301"/>
                  <a:pt x="3657318" y="908397"/>
                  <a:pt x="3630305" y="914400"/>
                </a:cubicBezTo>
                <a:cubicBezTo>
                  <a:pt x="3616261" y="917521"/>
                  <a:pt x="3603318" y="924558"/>
                  <a:pt x="3589361" y="928047"/>
                </a:cubicBezTo>
                <a:cubicBezTo>
                  <a:pt x="3566857" y="933673"/>
                  <a:pt x="3543501" y="935591"/>
                  <a:pt x="3521122" y="941695"/>
                </a:cubicBezTo>
                <a:cubicBezTo>
                  <a:pt x="3493364" y="949266"/>
                  <a:pt x="3467923" y="966784"/>
                  <a:pt x="3439236" y="968991"/>
                </a:cubicBezTo>
                <a:lnTo>
                  <a:pt x="3261815" y="982638"/>
                </a:lnTo>
                <a:cubicBezTo>
                  <a:pt x="2839050" y="945877"/>
                  <a:pt x="3052853" y="959715"/>
                  <a:pt x="2620370" y="941695"/>
                </a:cubicBezTo>
                <a:cubicBezTo>
                  <a:pt x="2593075" y="937146"/>
                  <a:pt x="2563234" y="940422"/>
                  <a:pt x="2538484" y="928047"/>
                </a:cubicBezTo>
                <a:cubicBezTo>
                  <a:pt x="2523813" y="920712"/>
                  <a:pt x="2523996" y="897351"/>
                  <a:pt x="2511188" y="887104"/>
                </a:cubicBezTo>
                <a:cubicBezTo>
                  <a:pt x="2499954" y="878117"/>
                  <a:pt x="2483893" y="878005"/>
                  <a:pt x="2470245" y="873456"/>
                </a:cubicBezTo>
                <a:cubicBezTo>
                  <a:pt x="2465696" y="859808"/>
                  <a:pt x="2466769" y="842685"/>
                  <a:pt x="2456597" y="832513"/>
                </a:cubicBezTo>
                <a:cubicBezTo>
                  <a:pt x="2446425" y="822341"/>
                  <a:pt x="2429672" y="822100"/>
                  <a:pt x="2415654" y="818865"/>
                </a:cubicBezTo>
                <a:cubicBezTo>
                  <a:pt x="2370449" y="808433"/>
                  <a:pt x="2323189" y="806241"/>
                  <a:pt x="2279176" y="791570"/>
                </a:cubicBezTo>
                <a:cubicBezTo>
                  <a:pt x="2189166" y="761566"/>
                  <a:pt x="2270643" y="785385"/>
                  <a:pt x="2101755" y="764274"/>
                </a:cubicBezTo>
                <a:cubicBezTo>
                  <a:pt x="1861488" y="734240"/>
                  <a:pt x="2141530" y="766354"/>
                  <a:pt x="1965278" y="736979"/>
                </a:cubicBezTo>
                <a:cubicBezTo>
                  <a:pt x="1929100" y="730949"/>
                  <a:pt x="1892490" y="727880"/>
                  <a:pt x="1856096" y="723331"/>
                </a:cubicBezTo>
                <a:lnTo>
                  <a:pt x="1774209" y="696035"/>
                </a:lnTo>
                <a:lnTo>
                  <a:pt x="1733266" y="682388"/>
                </a:lnTo>
                <a:cubicBezTo>
                  <a:pt x="1724167" y="668740"/>
                  <a:pt x="1718571" y="651945"/>
                  <a:pt x="1705970" y="641444"/>
                </a:cubicBezTo>
                <a:cubicBezTo>
                  <a:pt x="1690341" y="628420"/>
                  <a:pt x="1669043" y="624243"/>
                  <a:pt x="1651379" y="614149"/>
                </a:cubicBezTo>
                <a:cubicBezTo>
                  <a:pt x="1593924" y="581318"/>
                  <a:pt x="1624591" y="587056"/>
                  <a:pt x="1555845" y="559558"/>
                </a:cubicBezTo>
                <a:cubicBezTo>
                  <a:pt x="1529131" y="548872"/>
                  <a:pt x="1501254" y="541360"/>
                  <a:pt x="1473958" y="532262"/>
                </a:cubicBezTo>
                <a:cubicBezTo>
                  <a:pt x="1473953" y="532260"/>
                  <a:pt x="1392076" y="504970"/>
                  <a:pt x="1392072" y="504967"/>
                </a:cubicBezTo>
                <a:cubicBezTo>
                  <a:pt x="1298215" y="442396"/>
                  <a:pt x="1341307" y="460750"/>
                  <a:pt x="1269242" y="436728"/>
                </a:cubicBezTo>
                <a:cubicBezTo>
                  <a:pt x="1255594" y="441277"/>
                  <a:pt x="1234733" y="437509"/>
                  <a:pt x="1228299" y="450376"/>
                </a:cubicBezTo>
                <a:cubicBezTo>
                  <a:pt x="1220226" y="466521"/>
                  <a:pt x="1264645" y="525366"/>
                  <a:pt x="1269242" y="532262"/>
                </a:cubicBezTo>
                <a:cubicBezTo>
                  <a:pt x="1273791" y="518614"/>
                  <a:pt x="1284479" y="505617"/>
                  <a:pt x="1282890" y="491319"/>
                </a:cubicBezTo>
                <a:cubicBezTo>
                  <a:pt x="1279713" y="462723"/>
                  <a:pt x="1227681" y="402454"/>
                  <a:pt x="1255594" y="409432"/>
                </a:cubicBezTo>
                <a:cubicBezTo>
                  <a:pt x="1273791" y="413981"/>
                  <a:pt x="1328942" y="423080"/>
                  <a:pt x="1310185" y="423080"/>
                </a:cubicBezTo>
                <a:cubicBezTo>
                  <a:pt x="1286988" y="423080"/>
                  <a:pt x="1264692" y="413981"/>
                  <a:pt x="1241946" y="409432"/>
                </a:cubicBezTo>
                <a:cubicBezTo>
                  <a:pt x="1111334" y="278820"/>
                  <a:pt x="1266360" y="446052"/>
                  <a:pt x="1187355" y="327546"/>
                </a:cubicBezTo>
                <a:cubicBezTo>
                  <a:pt x="1176649" y="311487"/>
                  <a:pt x="1158768" y="301430"/>
                  <a:pt x="1146412" y="286603"/>
                </a:cubicBezTo>
                <a:cubicBezTo>
                  <a:pt x="1135911" y="274002"/>
                  <a:pt x="1128215" y="259307"/>
                  <a:pt x="1119116" y="245659"/>
                </a:cubicBezTo>
                <a:cubicBezTo>
                  <a:pt x="1084814" y="142746"/>
                  <a:pt x="1135076" y="265610"/>
                  <a:pt x="1064525" y="177421"/>
                </a:cubicBezTo>
                <a:cubicBezTo>
                  <a:pt x="1055538" y="166187"/>
                  <a:pt x="1061050" y="146650"/>
                  <a:pt x="1050878" y="136477"/>
                </a:cubicBezTo>
                <a:cubicBezTo>
                  <a:pt x="964820" y="50418"/>
                  <a:pt x="996693" y="102560"/>
                  <a:pt x="928048" y="68238"/>
                </a:cubicBezTo>
                <a:cubicBezTo>
                  <a:pt x="913377" y="60903"/>
                  <a:pt x="902181" y="47404"/>
                  <a:pt x="887105" y="40943"/>
                </a:cubicBezTo>
                <a:cubicBezTo>
                  <a:pt x="869865" y="33554"/>
                  <a:pt x="850549" y="32448"/>
                  <a:pt x="832514" y="27295"/>
                </a:cubicBezTo>
                <a:cubicBezTo>
                  <a:pt x="695499" y="-11852"/>
                  <a:pt x="907584" y="42649"/>
                  <a:pt x="736979" y="0"/>
                </a:cubicBezTo>
                <a:cubicBezTo>
                  <a:pt x="650543" y="4549"/>
                  <a:pt x="563972" y="7009"/>
                  <a:pt x="477672" y="13647"/>
                </a:cubicBezTo>
                <a:cubicBezTo>
                  <a:pt x="445598" y="16114"/>
                  <a:pt x="412949" y="18051"/>
                  <a:pt x="382137" y="27295"/>
                </a:cubicBezTo>
                <a:cubicBezTo>
                  <a:pt x="366426" y="32008"/>
                  <a:pt x="356183" y="47929"/>
                  <a:pt x="341194" y="54591"/>
                </a:cubicBezTo>
                <a:cubicBezTo>
                  <a:pt x="314902" y="66276"/>
                  <a:pt x="286603" y="72788"/>
                  <a:pt x="259308" y="81886"/>
                </a:cubicBezTo>
                <a:cubicBezTo>
                  <a:pt x="245660" y="86435"/>
                  <a:pt x="230334" y="87554"/>
                  <a:pt x="218364" y="95534"/>
                </a:cubicBezTo>
                <a:cubicBezTo>
                  <a:pt x="120419" y="160831"/>
                  <a:pt x="159675" y="126929"/>
                  <a:pt x="95534" y="191068"/>
                </a:cubicBezTo>
                <a:cubicBezTo>
                  <a:pt x="90985" y="204716"/>
                  <a:pt x="90874" y="220778"/>
                  <a:pt x="81887" y="232012"/>
                </a:cubicBezTo>
                <a:cubicBezTo>
                  <a:pt x="71640" y="244820"/>
                  <a:pt x="49636" y="245398"/>
                  <a:pt x="40943" y="259307"/>
                </a:cubicBezTo>
                <a:cubicBezTo>
                  <a:pt x="25694" y="283706"/>
                  <a:pt x="22746" y="313898"/>
                  <a:pt x="13648" y="341194"/>
                </a:cubicBezTo>
                <a:lnTo>
                  <a:pt x="0" y="382137"/>
                </a:lnTo>
                <a:cubicBezTo>
                  <a:pt x="4549" y="450376"/>
                  <a:pt x="-2016" y="520281"/>
                  <a:pt x="13648" y="586853"/>
                </a:cubicBezTo>
                <a:cubicBezTo>
                  <a:pt x="17405" y="602820"/>
                  <a:pt x="38880" y="609436"/>
                  <a:pt x="54591" y="614149"/>
                </a:cubicBezTo>
                <a:cubicBezTo>
                  <a:pt x="85402" y="623393"/>
                  <a:pt x="118476" y="622043"/>
                  <a:pt x="150125" y="627797"/>
                </a:cubicBezTo>
                <a:cubicBezTo>
                  <a:pt x="168579" y="631152"/>
                  <a:pt x="186681" y="636291"/>
                  <a:pt x="204716" y="641444"/>
                </a:cubicBezTo>
                <a:cubicBezTo>
                  <a:pt x="218549" y="645396"/>
                  <a:pt x="231372" y="653411"/>
                  <a:pt x="245660" y="655092"/>
                </a:cubicBezTo>
                <a:cubicBezTo>
                  <a:pt x="309074" y="662553"/>
                  <a:pt x="373039" y="664191"/>
                  <a:pt x="436728" y="668740"/>
                </a:cubicBezTo>
                <a:cubicBezTo>
                  <a:pt x="643278" y="710051"/>
                  <a:pt x="571341" y="700982"/>
                  <a:pt x="968991" y="668740"/>
                </a:cubicBezTo>
                <a:cubicBezTo>
                  <a:pt x="985340" y="667414"/>
                  <a:pt x="995263" y="648779"/>
                  <a:pt x="1009934" y="641444"/>
                </a:cubicBezTo>
                <a:cubicBezTo>
                  <a:pt x="1022801" y="635010"/>
                  <a:pt x="1037230" y="632346"/>
                  <a:pt x="1050878" y="627797"/>
                </a:cubicBezTo>
                <a:lnTo>
                  <a:pt x="1132764" y="573206"/>
                </a:lnTo>
                <a:lnTo>
                  <a:pt x="1173708" y="545910"/>
                </a:lnTo>
                <a:cubicBezTo>
                  <a:pt x="1182806" y="532262"/>
                  <a:pt x="1193668" y="519638"/>
                  <a:pt x="1201003" y="504967"/>
                </a:cubicBezTo>
                <a:cubicBezTo>
                  <a:pt x="1207437" y="492100"/>
                  <a:pt x="1214651" y="464024"/>
                  <a:pt x="1214651" y="464024"/>
                </a:cubicBezTo>
              </a:path>
            </a:pathLst>
          </a:custGeom>
          <a:noFill/>
          <a:ln>
            <a:solidFill>
              <a:srgbClr val="C000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TextBox 26"/>
          <p:cNvSpPr txBox="1"/>
          <p:nvPr/>
        </p:nvSpPr>
        <p:spPr>
          <a:xfrm>
            <a:off x="409434" y="2057400"/>
            <a:ext cx="8429766" cy="954107"/>
          </a:xfrm>
          <a:prstGeom prst="rect">
            <a:avLst/>
          </a:prstGeom>
          <a:solidFill>
            <a:srgbClr val="8200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000" i="1" dirty="0">
                <a:solidFill>
                  <a:schemeClr val="bg1"/>
                </a:solidFill>
              </a:rPr>
              <a:t>Example: </a:t>
            </a:r>
            <a:r>
              <a:rPr lang="en-IE" sz="2000" i="1" dirty="0" smtClean="0">
                <a:solidFill>
                  <a:schemeClr val="bg1"/>
                </a:solidFill>
              </a:rPr>
              <a:t>if </a:t>
            </a:r>
            <a:r>
              <a:rPr lang="en-IE" sz="2000" dirty="0" err="1" smtClean="0">
                <a:solidFill>
                  <a:schemeClr val="bg1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foaf:familyName</a:t>
            </a:r>
            <a:r>
              <a:rPr lang="en-IE" sz="2000" i="1" dirty="0" smtClean="0">
                <a:solidFill>
                  <a:schemeClr val="bg1"/>
                </a:solidFill>
              </a:rPr>
              <a:t> has domain </a:t>
            </a:r>
            <a:r>
              <a:rPr lang="en-IE" sz="2000" dirty="0" err="1" smtClean="0">
                <a:solidFill>
                  <a:schemeClr val="bg1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foaf:Person</a:t>
            </a:r>
            <a:endParaRPr lang="en-IE" sz="2000" dirty="0">
              <a:solidFill>
                <a:schemeClr val="bg1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 algn="ctr"/>
            <a:r>
              <a:rPr lang="en-IE" i="1" dirty="0" smtClean="0">
                <a:solidFill>
                  <a:schemeClr val="bg1"/>
                </a:solidFill>
              </a:rPr>
              <a:t>and if </a:t>
            </a:r>
            <a:r>
              <a:rPr lang="en-IE" dirty="0">
                <a:solidFill>
                  <a:schemeClr val="bg1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dirty="0" smtClean="0">
                <a:solidFill>
                  <a:schemeClr val="bg1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ex:Aidan,</a:t>
            </a:r>
            <a:r>
              <a:rPr lang="en-IE" dirty="0" err="1" smtClean="0">
                <a:solidFill>
                  <a:schemeClr val="bg1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foaf:familyName</a:t>
            </a:r>
            <a:r>
              <a:rPr lang="en-IE" dirty="0" smtClean="0">
                <a:solidFill>
                  <a:schemeClr val="bg1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,”Hogan”)</a:t>
            </a:r>
            <a:r>
              <a:rPr lang="en-IE" dirty="0" smtClean="0">
                <a:solidFill>
                  <a:schemeClr val="bg1"/>
                </a:solidFill>
              </a:rPr>
              <a:t> </a:t>
            </a:r>
          </a:p>
          <a:p>
            <a:pPr lvl="1" algn="ctr"/>
            <a:r>
              <a:rPr lang="en-IE" i="1" dirty="0" smtClean="0">
                <a:solidFill>
                  <a:schemeClr val="bg1"/>
                </a:solidFill>
              </a:rPr>
              <a:t>then </a:t>
            </a:r>
            <a:r>
              <a:rPr lang="en-IE" dirty="0" smtClean="0">
                <a:solidFill>
                  <a:schemeClr val="bg1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dirty="0" err="1" smtClean="0">
                <a:solidFill>
                  <a:schemeClr val="bg1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ex:Aidan,rdf:type,foaf:Person</a:t>
            </a:r>
            <a:r>
              <a:rPr lang="en-IE" dirty="0" smtClean="0">
                <a:solidFill>
                  <a:schemeClr val="bg1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IE" dirty="0">
              <a:solidFill>
                <a:schemeClr val="bg1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2409945" y="4844955"/>
            <a:ext cx="4727834" cy="1228299"/>
          </a:xfrm>
          <a:custGeom>
            <a:avLst/>
            <a:gdLst>
              <a:gd name="connsiteX0" fmla="*/ 2557840 w 4727834"/>
              <a:gd name="connsiteY0" fmla="*/ 245660 h 1228299"/>
              <a:gd name="connsiteX1" fmla="*/ 2612431 w 4727834"/>
              <a:gd name="connsiteY1" fmla="*/ 136478 h 1228299"/>
              <a:gd name="connsiteX2" fmla="*/ 2735261 w 4727834"/>
              <a:gd name="connsiteY2" fmla="*/ 68239 h 1228299"/>
              <a:gd name="connsiteX3" fmla="*/ 2939977 w 4727834"/>
              <a:gd name="connsiteY3" fmla="*/ 54591 h 1228299"/>
              <a:gd name="connsiteX4" fmla="*/ 3322115 w 4727834"/>
              <a:gd name="connsiteY4" fmla="*/ 27296 h 1228299"/>
              <a:gd name="connsiteX5" fmla="*/ 3636013 w 4727834"/>
              <a:gd name="connsiteY5" fmla="*/ 0 h 1228299"/>
              <a:gd name="connsiteX6" fmla="*/ 3813434 w 4727834"/>
              <a:gd name="connsiteY6" fmla="*/ 13648 h 1228299"/>
              <a:gd name="connsiteX7" fmla="*/ 4031798 w 4727834"/>
              <a:gd name="connsiteY7" fmla="*/ 27296 h 1228299"/>
              <a:gd name="connsiteX8" fmla="*/ 4113685 w 4727834"/>
              <a:gd name="connsiteY8" fmla="*/ 40944 h 1228299"/>
              <a:gd name="connsiteX9" fmla="*/ 4222867 w 4727834"/>
              <a:gd name="connsiteY9" fmla="*/ 54591 h 1228299"/>
              <a:gd name="connsiteX10" fmla="*/ 4386640 w 4727834"/>
              <a:gd name="connsiteY10" fmla="*/ 109182 h 1228299"/>
              <a:gd name="connsiteX11" fmla="*/ 4427583 w 4727834"/>
              <a:gd name="connsiteY11" fmla="*/ 122830 h 1228299"/>
              <a:gd name="connsiteX12" fmla="*/ 4577709 w 4727834"/>
              <a:gd name="connsiteY12" fmla="*/ 136478 h 1228299"/>
              <a:gd name="connsiteX13" fmla="*/ 4645948 w 4727834"/>
              <a:gd name="connsiteY13" fmla="*/ 150126 h 1228299"/>
              <a:gd name="connsiteX14" fmla="*/ 4686891 w 4727834"/>
              <a:gd name="connsiteY14" fmla="*/ 163773 h 1228299"/>
              <a:gd name="connsiteX15" fmla="*/ 4700539 w 4727834"/>
              <a:gd name="connsiteY15" fmla="*/ 204717 h 1228299"/>
              <a:gd name="connsiteX16" fmla="*/ 4727834 w 4727834"/>
              <a:gd name="connsiteY16" fmla="*/ 245660 h 1228299"/>
              <a:gd name="connsiteX17" fmla="*/ 4673243 w 4727834"/>
              <a:gd name="connsiteY17" fmla="*/ 409433 h 1228299"/>
              <a:gd name="connsiteX18" fmla="*/ 4550413 w 4727834"/>
              <a:gd name="connsiteY18" fmla="*/ 464024 h 1228299"/>
              <a:gd name="connsiteX19" fmla="*/ 4250162 w 4727834"/>
              <a:gd name="connsiteY19" fmla="*/ 491320 h 1228299"/>
              <a:gd name="connsiteX20" fmla="*/ 4100037 w 4727834"/>
              <a:gd name="connsiteY20" fmla="*/ 504967 h 1228299"/>
              <a:gd name="connsiteX21" fmla="*/ 3281171 w 4727834"/>
              <a:gd name="connsiteY21" fmla="*/ 504967 h 1228299"/>
              <a:gd name="connsiteX22" fmla="*/ 3240228 w 4727834"/>
              <a:gd name="connsiteY22" fmla="*/ 532263 h 1228299"/>
              <a:gd name="connsiteX23" fmla="*/ 2994568 w 4727834"/>
              <a:gd name="connsiteY23" fmla="*/ 545911 h 1228299"/>
              <a:gd name="connsiteX24" fmla="*/ 2858091 w 4727834"/>
              <a:gd name="connsiteY24" fmla="*/ 559558 h 1228299"/>
              <a:gd name="connsiteX25" fmla="*/ 2626079 w 4727834"/>
              <a:gd name="connsiteY25" fmla="*/ 545911 h 1228299"/>
              <a:gd name="connsiteX26" fmla="*/ 2571488 w 4727834"/>
              <a:gd name="connsiteY26" fmla="*/ 464024 h 1228299"/>
              <a:gd name="connsiteX27" fmla="*/ 2516897 w 4727834"/>
              <a:gd name="connsiteY27" fmla="*/ 259308 h 1228299"/>
              <a:gd name="connsiteX28" fmla="*/ 2366771 w 4727834"/>
              <a:gd name="connsiteY28" fmla="*/ 300251 h 1228299"/>
              <a:gd name="connsiteX29" fmla="*/ 2284885 w 4727834"/>
              <a:gd name="connsiteY29" fmla="*/ 313899 h 1228299"/>
              <a:gd name="connsiteX30" fmla="*/ 2230294 w 4727834"/>
              <a:gd name="connsiteY30" fmla="*/ 327546 h 1228299"/>
              <a:gd name="connsiteX31" fmla="*/ 2080168 w 4727834"/>
              <a:gd name="connsiteY31" fmla="*/ 341194 h 1228299"/>
              <a:gd name="connsiteX32" fmla="*/ 1902748 w 4727834"/>
              <a:gd name="connsiteY32" fmla="*/ 368490 h 1228299"/>
              <a:gd name="connsiteX33" fmla="*/ 1861804 w 4727834"/>
              <a:gd name="connsiteY33" fmla="*/ 382138 h 1228299"/>
              <a:gd name="connsiteX34" fmla="*/ 1834509 w 4727834"/>
              <a:gd name="connsiteY34" fmla="*/ 423081 h 1228299"/>
              <a:gd name="connsiteX35" fmla="*/ 1752622 w 4727834"/>
              <a:gd name="connsiteY35" fmla="*/ 464024 h 1228299"/>
              <a:gd name="connsiteX36" fmla="*/ 1684383 w 4727834"/>
              <a:gd name="connsiteY36" fmla="*/ 518615 h 1228299"/>
              <a:gd name="connsiteX37" fmla="*/ 1643440 w 4727834"/>
              <a:gd name="connsiteY37" fmla="*/ 559558 h 1228299"/>
              <a:gd name="connsiteX38" fmla="*/ 1561554 w 4727834"/>
              <a:gd name="connsiteY38" fmla="*/ 614149 h 1228299"/>
              <a:gd name="connsiteX39" fmla="*/ 1534258 w 4727834"/>
              <a:gd name="connsiteY39" fmla="*/ 655093 h 1228299"/>
              <a:gd name="connsiteX40" fmla="*/ 1520610 w 4727834"/>
              <a:gd name="connsiteY40" fmla="*/ 696036 h 1228299"/>
              <a:gd name="connsiteX41" fmla="*/ 1466019 w 4727834"/>
              <a:gd name="connsiteY41" fmla="*/ 777923 h 1228299"/>
              <a:gd name="connsiteX42" fmla="*/ 1438724 w 4727834"/>
              <a:gd name="connsiteY42" fmla="*/ 818866 h 1228299"/>
              <a:gd name="connsiteX43" fmla="*/ 1397780 w 4727834"/>
              <a:gd name="connsiteY43" fmla="*/ 682388 h 1228299"/>
              <a:gd name="connsiteX44" fmla="*/ 1411428 w 4727834"/>
              <a:gd name="connsiteY44" fmla="*/ 805218 h 1228299"/>
              <a:gd name="connsiteX45" fmla="*/ 1397780 w 4727834"/>
              <a:gd name="connsiteY45" fmla="*/ 846161 h 1228299"/>
              <a:gd name="connsiteX46" fmla="*/ 1479667 w 4727834"/>
              <a:gd name="connsiteY46" fmla="*/ 873457 h 1228299"/>
              <a:gd name="connsiteX47" fmla="*/ 1616145 w 4727834"/>
              <a:gd name="connsiteY47" fmla="*/ 900752 h 1228299"/>
              <a:gd name="connsiteX48" fmla="*/ 1643440 w 4727834"/>
              <a:gd name="connsiteY48" fmla="*/ 982639 h 1228299"/>
              <a:gd name="connsiteX49" fmla="*/ 1629792 w 4727834"/>
              <a:gd name="connsiteY49" fmla="*/ 1091821 h 1228299"/>
              <a:gd name="connsiteX50" fmla="*/ 1561554 w 4727834"/>
              <a:gd name="connsiteY50" fmla="*/ 1160060 h 1228299"/>
              <a:gd name="connsiteX51" fmla="*/ 1520610 w 4727834"/>
              <a:gd name="connsiteY51" fmla="*/ 1173708 h 1228299"/>
              <a:gd name="connsiteX52" fmla="*/ 1315894 w 4727834"/>
              <a:gd name="connsiteY52" fmla="*/ 1214651 h 1228299"/>
              <a:gd name="connsiteX53" fmla="*/ 1261303 w 4727834"/>
              <a:gd name="connsiteY53" fmla="*/ 1228299 h 1228299"/>
              <a:gd name="connsiteX54" fmla="*/ 797279 w 4727834"/>
              <a:gd name="connsiteY54" fmla="*/ 1201003 h 1228299"/>
              <a:gd name="connsiteX55" fmla="*/ 715392 w 4727834"/>
              <a:gd name="connsiteY55" fmla="*/ 1173708 h 1228299"/>
              <a:gd name="connsiteX56" fmla="*/ 551619 w 4727834"/>
              <a:gd name="connsiteY56" fmla="*/ 1146412 h 1228299"/>
              <a:gd name="connsiteX57" fmla="*/ 265016 w 4727834"/>
              <a:gd name="connsiteY57" fmla="*/ 1160060 h 1228299"/>
              <a:gd name="connsiteX58" fmla="*/ 224073 w 4727834"/>
              <a:gd name="connsiteY58" fmla="*/ 1173708 h 1228299"/>
              <a:gd name="connsiteX59" fmla="*/ 114891 w 4727834"/>
              <a:gd name="connsiteY59" fmla="*/ 1160060 h 1228299"/>
              <a:gd name="connsiteX60" fmla="*/ 60300 w 4727834"/>
              <a:gd name="connsiteY60" fmla="*/ 1105469 h 1228299"/>
              <a:gd name="connsiteX61" fmla="*/ 19356 w 4727834"/>
              <a:gd name="connsiteY61" fmla="*/ 1078173 h 1228299"/>
              <a:gd name="connsiteX62" fmla="*/ 19356 w 4727834"/>
              <a:gd name="connsiteY62" fmla="*/ 887105 h 1228299"/>
              <a:gd name="connsiteX63" fmla="*/ 73948 w 4727834"/>
              <a:gd name="connsiteY63" fmla="*/ 846161 h 1228299"/>
              <a:gd name="connsiteX64" fmla="*/ 101243 w 4727834"/>
              <a:gd name="connsiteY64" fmla="*/ 805218 h 1228299"/>
              <a:gd name="connsiteX65" fmla="*/ 142186 w 4727834"/>
              <a:gd name="connsiteY65" fmla="*/ 777923 h 1228299"/>
              <a:gd name="connsiteX66" fmla="*/ 237721 w 4727834"/>
              <a:gd name="connsiteY66" fmla="*/ 709684 h 1228299"/>
              <a:gd name="connsiteX67" fmla="*/ 305959 w 4727834"/>
              <a:gd name="connsiteY67" fmla="*/ 723332 h 1228299"/>
              <a:gd name="connsiteX68" fmla="*/ 346903 w 4727834"/>
              <a:gd name="connsiteY68" fmla="*/ 736979 h 1228299"/>
              <a:gd name="connsiteX69" fmla="*/ 428789 w 4727834"/>
              <a:gd name="connsiteY69" fmla="*/ 750627 h 1228299"/>
              <a:gd name="connsiteX70" fmla="*/ 483380 w 4727834"/>
              <a:gd name="connsiteY70" fmla="*/ 764275 h 1228299"/>
              <a:gd name="connsiteX71" fmla="*/ 551619 w 4727834"/>
              <a:gd name="connsiteY71" fmla="*/ 777923 h 1228299"/>
              <a:gd name="connsiteX72" fmla="*/ 592562 w 4727834"/>
              <a:gd name="connsiteY72" fmla="*/ 791570 h 1228299"/>
              <a:gd name="connsiteX73" fmla="*/ 742688 w 4727834"/>
              <a:gd name="connsiteY73" fmla="*/ 818866 h 1228299"/>
              <a:gd name="connsiteX74" fmla="*/ 783631 w 4727834"/>
              <a:gd name="connsiteY74" fmla="*/ 846161 h 1228299"/>
              <a:gd name="connsiteX75" fmla="*/ 865518 w 4727834"/>
              <a:gd name="connsiteY75" fmla="*/ 873457 h 1228299"/>
              <a:gd name="connsiteX76" fmla="*/ 1138473 w 4727834"/>
              <a:gd name="connsiteY76" fmla="*/ 859809 h 1228299"/>
              <a:gd name="connsiteX77" fmla="*/ 1261303 w 4727834"/>
              <a:gd name="connsiteY77" fmla="*/ 846161 h 1228299"/>
              <a:gd name="connsiteX78" fmla="*/ 1302246 w 4727834"/>
              <a:gd name="connsiteY78" fmla="*/ 859809 h 1228299"/>
              <a:gd name="connsiteX79" fmla="*/ 1452371 w 4727834"/>
              <a:gd name="connsiteY79" fmla="*/ 873457 h 12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4727834" h="1228299">
                <a:moveTo>
                  <a:pt x="2557840" y="245660"/>
                </a:moveTo>
                <a:cubicBezTo>
                  <a:pt x="2567740" y="220910"/>
                  <a:pt x="2587272" y="158492"/>
                  <a:pt x="2612431" y="136478"/>
                </a:cubicBezTo>
                <a:cubicBezTo>
                  <a:pt x="2632882" y="118583"/>
                  <a:pt x="2695386" y="72670"/>
                  <a:pt x="2735261" y="68239"/>
                </a:cubicBezTo>
                <a:cubicBezTo>
                  <a:pt x="2803233" y="60686"/>
                  <a:pt x="2871738" y="59140"/>
                  <a:pt x="2939977" y="54591"/>
                </a:cubicBezTo>
                <a:cubicBezTo>
                  <a:pt x="3104341" y="13502"/>
                  <a:pt x="2953934" y="47198"/>
                  <a:pt x="3322115" y="27296"/>
                </a:cubicBezTo>
                <a:cubicBezTo>
                  <a:pt x="3434123" y="21241"/>
                  <a:pt x="3526070" y="10994"/>
                  <a:pt x="3636013" y="0"/>
                </a:cubicBezTo>
                <a:lnTo>
                  <a:pt x="3813434" y="13648"/>
                </a:lnTo>
                <a:cubicBezTo>
                  <a:pt x="3886191" y="18666"/>
                  <a:pt x="3959167" y="20693"/>
                  <a:pt x="4031798" y="27296"/>
                </a:cubicBezTo>
                <a:cubicBezTo>
                  <a:pt x="4059357" y="29801"/>
                  <a:pt x="4086291" y="37031"/>
                  <a:pt x="4113685" y="40944"/>
                </a:cubicBezTo>
                <a:cubicBezTo>
                  <a:pt x="4149994" y="46131"/>
                  <a:pt x="4186473" y="50042"/>
                  <a:pt x="4222867" y="54591"/>
                </a:cubicBezTo>
                <a:lnTo>
                  <a:pt x="4386640" y="109182"/>
                </a:lnTo>
                <a:cubicBezTo>
                  <a:pt x="4400288" y="113731"/>
                  <a:pt x="4413256" y="121528"/>
                  <a:pt x="4427583" y="122830"/>
                </a:cubicBezTo>
                <a:lnTo>
                  <a:pt x="4577709" y="136478"/>
                </a:lnTo>
                <a:cubicBezTo>
                  <a:pt x="4600455" y="141027"/>
                  <a:pt x="4623444" y="144500"/>
                  <a:pt x="4645948" y="150126"/>
                </a:cubicBezTo>
                <a:cubicBezTo>
                  <a:pt x="4659904" y="153615"/>
                  <a:pt x="4676719" y="153601"/>
                  <a:pt x="4686891" y="163773"/>
                </a:cubicBezTo>
                <a:cubicBezTo>
                  <a:pt x="4697064" y="173946"/>
                  <a:pt x="4694105" y="191850"/>
                  <a:pt x="4700539" y="204717"/>
                </a:cubicBezTo>
                <a:cubicBezTo>
                  <a:pt x="4707874" y="219388"/>
                  <a:pt x="4718736" y="232012"/>
                  <a:pt x="4727834" y="245660"/>
                </a:cubicBezTo>
                <a:cubicBezTo>
                  <a:pt x="4718792" y="299913"/>
                  <a:pt x="4715556" y="367120"/>
                  <a:pt x="4673243" y="409433"/>
                </a:cubicBezTo>
                <a:cubicBezTo>
                  <a:pt x="4640800" y="441876"/>
                  <a:pt x="4590959" y="450509"/>
                  <a:pt x="4550413" y="464024"/>
                </a:cubicBezTo>
                <a:cubicBezTo>
                  <a:pt x="4424958" y="505842"/>
                  <a:pt x="4538268" y="472113"/>
                  <a:pt x="4250162" y="491320"/>
                </a:cubicBezTo>
                <a:cubicBezTo>
                  <a:pt x="4200025" y="494662"/>
                  <a:pt x="4150079" y="500418"/>
                  <a:pt x="4100037" y="504967"/>
                </a:cubicBezTo>
                <a:cubicBezTo>
                  <a:pt x="3771381" y="472103"/>
                  <a:pt x="3839077" y="473388"/>
                  <a:pt x="3281171" y="504967"/>
                </a:cubicBezTo>
                <a:cubicBezTo>
                  <a:pt x="3264795" y="505894"/>
                  <a:pt x="3256466" y="529943"/>
                  <a:pt x="3240228" y="532263"/>
                </a:cubicBezTo>
                <a:cubicBezTo>
                  <a:pt x="3159039" y="543862"/>
                  <a:pt x="3076373" y="540068"/>
                  <a:pt x="2994568" y="545911"/>
                </a:cubicBezTo>
                <a:cubicBezTo>
                  <a:pt x="2948965" y="549168"/>
                  <a:pt x="2903583" y="555009"/>
                  <a:pt x="2858091" y="559558"/>
                </a:cubicBezTo>
                <a:lnTo>
                  <a:pt x="2626079" y="545911"/>
                </a:lnTo>
                <a:cubicBezTo>
                  <a:pt x="2594957" y="535537"/>
                  <a:pt x="2581862" y="495146"/>
                  <a:pt x="2571488" y="464024"/>
                </a:cubicBezTo>
                <a:cubicBezTo>
                  <a:pt x="2530928" y="342348"/>
                  <a:pt x="2550433" y="410225"/>
                  <a:pt x="2516897" y="259308"/>
                </a:cubicBezTo>
                <a:cubicBezTo>
                  <a:pt x="2463977" y="276947"/>
                  <a:pt x="2428334" y="289990"/>
                  <a:pt x="2366771" y="300251"/>
                </a:cubicBezTo>
                <a:cubicBezTo>
                  <a:pt x="2339476" y="304800"/>
                  <a:pt x="2312020" y="308472"/>
                  <a:pt x="2284885" y="313899"/>
                </a:cubicBezTo>
                <a:cubicBezTo>
                  <a:pt x="2266492" y="317577"/>
                  <a:pt x="2248886" y="325067"/>
                  <a:pt x="2230294" y="327546"/>
                </a:cubicBezTo>
                <a:cubicBezTo>
                  <a:pt x="2180486" y="334187"/>
                  <a:pt x="2130210" y="336645"/>
                  <a:pt x="2080168" y="341194"/>
                </a:cubicBezTo>
                <a:cubicBezTo>
                  <a:pt x="1981618" y="374045"/>
                  <a:pt x="2098776" y="338331"/>
                  <a:pt x="1902748" y="368490"/>
                </a:cubicBezTo>
                <a:cubicBezTo>
                  <a:pt x="1888529" y="370678"/>
                  <a:pt x="1875452" y="377589"/>
                  <a:pt x="1861804" y="382138"/>
                </a:cubicBezTo>
                <a:cubicBezTo>
                  <a:pt x="1852706" y="395786"/>
                  <a:pt x="1846107" y="411483"/>
                  <a:pt x="1834509" y="423081"/>
                </a:cubicBezTo>
                <a:cubicBezTo>
                  <a:pt x="1808054" y="449536"/>
                  <a:pt x="1785920" y="452924"/>
                  <a:pt x="1752622" y="464024"/>
                </a:cubicBezTo>
                <a:cubicBezTo>
                  <a:pt x="1691579" y="555590"/>
                  <a:pt x="1763489" y="465878"/>
                  <a:pt x="1684383" y="518615"/>
                </a:cubicBezTo>
                <a:cubicBezTo>
                  <a:pt x="1668324" y="529321"/>
                  <a:pt x="1658675" y="547708"/>
                  <a:pt x="1643440" y="559558"/>
                </a:cubicBezTo>
                <a:cubicBezTo>
                  <a:pt x="1617545" y="579698"/>
                  <a:pt x="1561554" y="614149"/>
                  <a:pt x="1561554" y="614149"/>
                </a:cubicBezTo>
                <a:cubicBezTo>
                  <a:pt x="1552455" y="627797"/>
                  <a:pt x="1541594" y="640422"/>
                  <a:pt x="1534258" y="655093"/>
                </a:cubicBezTo>
                <a:cubicBezTo>
                  <a:pt x="1527824" y="667960"/>
                  <a:pt x="1527596" y="683460"/>
                  <a:pt x="1520610" y="696036"/>
                </a:cubicBezTo>
                <a:cubicBezTo>
                  <a:pt x="1504678" y="724713"/>
                  <a:pt x="1484216" y="750627"/>
                  <a:pt x="1466019" y="777923"/>
                </a:cubicBezTo>
                <a:lnTo>
                  <a:pt x="1438724" y="818866"/>
                </a:lnTo>
                <a:cubicBezTo>
                  <a:pt x="1405496" y="719185"/>
                  <a:pt x="1418406" y="764892"/>
                  <a:pt x="1397780" y="682388"/>
                </a:cubicBezTo>
                <a:lnTo>
                  <a:pt x="1411428" y="805218"/>
                </a:lnTo>
                <a:cubicBezTo>
                  <a:pt x="1406879" y="818866"/>
                  <a:pt x="1387608" y="835989"/>
                  <a:pt x="1397780" y="846161"/>
                </a:cubicBezTo>
                <a:cubicBezTo>
                  <a:pt x="1418125" y="866506"/>
                  <a:pt x="1451454" y="867814"/>
                  <a:pt x="1479667" y="873457"/>
                </a:cubicBezTo>
                <a:lnTo>
                  <a:pt x="1616145" y="900752"/>
                </a:lnTo>
                <a:cubicBezTo>
                  <a:pt x="1625243" y="928048"/>
                  <a:pt x="1647009" y="954089"/>
                  <a:pt x="1643440" y="982639"/>
                </a:cubicBezTo>
                <a:cubicBezTo>
                  <a:pt x="1638891" y="1019033"/>
                  <a:pt x="1639442" y="1056436"/>
                  <a:pt x="1629792" y="1091821"/>
                </a:cubicBezTo>
                <a:cubicBezTo>
                  <a:pt x="1621173" y="1123426"/>
                  <a:pt x="1588370" y="1146652"/>
                  <a:pt x="1561554" y="1160060"/>
                </a:cubicBezTo>
                <a:cubicBezTo>
                  <a:pt x="1548687" y="1166494"/>
                  <a:pt x="1533833" y="1168041"/>
                  <a:pt x="1520610" y="1173708"/>
                </a:cubicBezTo>
                <a:cubicBezTo>
                  <a:pt x="1400021" y="1225388"/>
                  <a:pt x="1538282" y="1194433"/>
                  <a:pt x="1315894" y="1214651"/>
                </a:cubicBezTo>
                <a:cubicBezTo>
                  <a:pt x="1297697" y="1219200"/>
                  <a:pt x="1280060" y="1228299"/>
                  <a:pt x="1261303" y="1228299"/>
                </a:cubicBezTo>
                <a:cubicBezTo>
                  <a:pt x="964535" y="1228299"/>
                  <a:pt x="987308" y="1228151"/>
                  <a:pt x="797279" y="1201003"/>
                </a:cubicBezTo>
                <a:cubicBezTo>
                  <a:pt x="769983" y="1191905"/>
                  <a:pt x="743605" y="1179351"/>
                  <a:pt x="715392" y="1173708"/>
                </a:cubicBezTo>
                <a:cubicBezTo>
                  <a:pt x="615610" y="1153751"/>
                  <a:pt x="670117" y="1163341"/>
                  <a:pt x="551619" y="1146412"/>
                </a:cubicBezTo>
                <a:cubicBezTo>
                  <a:pt x="456085" y="1150961"/>
                  <a:pt x="360328" y="1152117"/>
                  <a:pt x="265016" y="1160060"/>
                </a:cubicBezTo>
                <a:cubicBezTo>
                  <a:pt x="250680" y="1161255"/>
                  <a:pt x="238459" y="1173708"/>
                  <a:pt x="224073" y="1173708"/>
                </a:cubicBezTo>
                <a:cubicBezTo>
                  <a:pt x="187396" y="1173708"/>
                  <a:pt x="151285" y="1164609"/>
                  <a:pt x="114891" y="1160060"/>
                </a:cubicBezTo>
                <a:cubicBezTo>
                  <a:pt x="25560" y="1130282"/>
                  <a:pt x="113238" y="1171640"/>
                  <a:pt x="60300" y="1105469"/>
                </a:cubicBezTo>
                <a:cubicBezTo>
                  <a:pt x="50053" y="1092661"/>
                  <a:pt x="33004" y="1087272"/>
                  <a:pt x="19356" y="1078173"/>
                </a:cubicBezTo>
                <a:cubicBezTo>
                  <a:pt x="1757" y="1007774"/>
                  <a:pt x="-13552" y="972665"/>
                  <a:pt x="19356" y="887105"/>
                </a:cubicBezTo>
                <a:cubicBezTo>
                  <a:pt x="27522" y="865875"/>
                  <a:pt x="55751" y="859809"/>
                  <a:pt x="73948" y="846161"/>
                </a:cubicBezTo>
                <a:cubicBezTo>
                  <a:pt x="83046" y="832513"/>
                  <a:pt x="89645" y="816816"/>
                  <a:pt x="101243" y="805218"/>
                </a:cubicBezTo>
                <a:cubicBezTo>
                  <a:pt x="112841" y="793620"/>
                  <a:pt x="128839" y="787457"/>
                  <a:pt x="142186" y="777923"/>
                </a:cubicBezTo>
                <a:cubicBezTo>
                  <a:pt x="260666" y="693294"/>
                  <a:pt x="141242" y="774001"/>
                  <a:pt x="237721" y="709684"/>
                </a:cubicBezTo>
                <a:cubicBezTo>
                  <a:pt x="260467" y="714233"/>
                  <a:pt x="283455" y="717706"/>
                  <a:pt x="305959" y="723332"/>
                </a:cubicBezTo>
                <a:cubicBezTo>
                  <a:pt x="319916" y="726821"/>
                  <a:pt x="332859" y="733858"/>
                  <a:pt x="346903" y="736979"/>
                </a:cubicBezTo>
                <a:cubicBezTo>
                  <a:pt x="373916" y="742982"/>
                  <a:pt x="401655" y="745200"/>
                  <a:pt x="428789" y="750627"/>
                </a:cubicBezTo>
                <a:cubicBezTo>
                  <a:pt x="447182" y="754306"/>
                  <a:pt x="465070" y="760206"/>
                  <a:pt x="483380" y="764275"/>
                </a:cubicBezTo>
                <a:cubicBezTo>
                  <a:pt x="506024" y="769307"/>
                  <a:pt x="529115" y="772297"/>
                  <a:pt x="551619" y="777923"/>
                </a:cubicBezTo>
                <a:cubicBezTo>
                  <a:pt x="565575" y="781412"/>
                  <a:pt x="578456" y="788749"/>
                  <a:pt x="592562" y="791570"/>
                </a:cubicBezTo>
                <a:cubicBezTo>
                  <a:pt x="837033" y="840463"/>
                  <a:pt x="580873" y="778412"/>
                  <a:pt x="742688" y="818866"/>
                </a:cubicBezTo>
                <a:cubicBezTo>
                  <a:pt x="756336" y="827964"/>
                  <a:pt x="768642" y="839499"/>
                  <a:pt x="783631" y="846161"/>
                </a:cubicBezTo>
                <a:cubicBezTo>
                  <a:pt x="809923" y="857846"/>
                  <a:pt x="865518" y="873457"/>
                  <a:pt x="865518" y="873457"/>
                </a:cubicBezTo>
                <a:lnTo>
                  <a:pt x="1138473" y="859809"/>
                </a:lnTo>
                <a:cubicBezTo>
                  <a:pt x="1179571" y="856975"/>
                  <a:pt x="1220108" y="846161"/>
                  <a:pt x="1261303" y="846161"/>
                </a:cubicBezTo>
                <a:cubicBezTo>
                  <a:pt x="1275689" y="846161"/>
                  <a:pt x="1288027" y="857621"/>
                  <a:pt x="1302246" y="859809"/>
                </a:cubicBezTo>
                <a:cubicBezTo>
                  <a:pt x="1393899" y="873910"/>
                  <a:pt x="1397915" y="873457"/>
                  <a:pt x="1452371" y="873457"/>
                </a:cubicBezTo>
              </a:path>
            </a:pathLst>
          </a:custGeom>
          <a:noFill/>
          <a:ln>
            <a:solidFill>
              <a:srgbClr val="C000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8135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OWL Features: Class Axioms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err="1" smtClean="0">
                <a:solidFill>
                  <a:srgbClr val="00B0F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dirty="0" smtClean="0"/>
              <a:t>: relates two classes that are synonymous</a:t>
            </a:r>
          </a:p>
          <a:p>
            <a:r>
              <a:rPr lang="en-IE" dirty="0" err="1" smtClean="0">
                <a:solidFill>
                  <a:srgbClr val="00B0F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owl:disjointWith</a:t>
            </a:r>
            <a:r>
              <a:rPr lang="en-IE" dirty="0" smtClean="0"/>
              <a:t>: relates two classes that cannot share any instances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8698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OWL Features: Class Definitions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err="1" smtClean="0">
                <a:solidFill>
                  <a:srgbClr val="00B0F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owl:unionOf</a:t>
            </a:r>
            <a:r>
              <a:rPr lang="en-IE" dirty="0" smtClean="0"/>
              <a:t>: defines a class that’s the union of one or more other classes</a:t>
            </a:r>
          </a:p>
          <a:p>
            <a:r>
              <a:rPr lang="en-IE" dirty="0" err="1" smtClean="0">
                <a:solidFill>
                  <a:srgbClr val="00B0F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owl:intersectionOf</a:t>
            </a:r>
            <a:r>
              <a:rPr lang="en-IE" dirty="0" smtClean="0"/>
              <a:t>: </a:t>
            </a:r>
            <a:r>
              <a:rPr lang="en-IE" dirty="0"/>
              <a:t>defines a class that’s the </a:t>
            </a:r>
            <a:r>
              <a:rPr lang="en-IE" dirty="0" smtClean="0"/>
              <a:t>intersection of </a:t>
            </a:r>
            <a:r>
              <a:rPr lang="en-IE" dirty="0"/>
              <a:t>one or more other </a:t>
            </a:r>
            <a:r>
              <a:rPr lang="en-IE" dirty="0" smtClean="0"/>
              <a:t>classes</a:t>
            </a:r>
          </a:p>
          <a:p>
            <a:r>
              <a:rPr lang="en-IE" dirty="0" err="1" smtClean="0">
                <a:solidFill>
                  <a:srgbClr val="00B0F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owl:complementOf</a:t>
            </a:r>
            <a:r>
              <a:rPr lang="en-IE" dirty="0"/>
              <a:t>: defines a class that’s the </a:t>
            </a:r>
            <a:r>
              <a:rPr lang="en-IE" dirty="0" smtClean="0"/>
              <a:t>complement of another class</a:t>
            </a:r>
            <a:endParaRPr lang="en-IE" dirty="0"/>
          </a:p>
          <a:p>
            <a:r>
              <a:rPr lang="en-IE" dirty="0" err="1" smtClean="0">
                <a:solidFill>
                  <a:srgbClr val="00B0F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owl:oneOf</a:t>
            </a:r>
            <a:r>
              <a:rPr lang="en-IE" dirty="0"/>
              <a:t>: defines a class </a:t>
            </a:r>
            <a:r>
              <a:rPr lang="en-IE" dirty="0" smtClean="0"/>
              <a:t>by enumerating precisely all of its instances</a:t>
            </a:r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2092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OWL Features: Class Definitions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E" dirty="0" err="1" smtClean="0">
                <a:solidFill>
                  <a:srgbClr val="00B0F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owl:allValuesFrom</a:t>
            </a:r>
            <a:r>
              <a:rPr lang="en-IE" dirty="0" smtClean="0"/>
              <a:t>: defines a class that contains all things that have values for a given property that are all of a certain type</a:t>
            </a:r>
          </a:p>
          <a:p>
            <a:r>
              <a:rPr lang="en-IE" dirty="0" err="1" smtClean="0">
                <a:solidFill>
                  <a:srgbClr val="00B0F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owl:someValuesFrom</a:t>
            </a:r>
            <a:r>
              <a:rPr lang="en-IE" dirty="0" smtClean="0"/>
              <a:t>: </a:t>
            </a:r>
            <a:r>
              <a:rPr lang="en-IE" dirty="0"/>
              <a:t>defines a class </a:t>
            </a:r>
            <a:r>
              <a:rPr lang="en-IE" dirty="0" smtClean="0"/>
              <a:t>that contains all things that have at least one value for a given property of a certain type</a:t>
            </a:r>
          </a:p>
          <a:p>
            <a:r>
              <a:rPr lang="en-IE" dirty="0" err="1" smtClean="0">
                <a:solidFill>
                  <a:srgbClr val="00B0F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owl:hasValue</a:t>
            </a:r>
            <a:r>
              <a:rPr lang="en-IE" dirty="0" smtClean="0"/>
              <a:t>: </a:t>
            </a:r>
            <a:r>
              <a:rPr lang="en-IE" dirty="0"/>
              <a:t>defines a </a:t>
            </a:r>
            <a:r>
              <a:rPr lang="en-IE" dirty="0" smtClean="0"/>
              <a:t>class that contains all things that have a specific value for a given property</a:t>
            </a:r>
            <a:endParaRPr lang="en-IE" dirty="0"/>
          </a:p>
          <a:p>
            <a:r>
              <a:rPr lang="en-IE" dirty="0" err="1" smtClean="0">
                <a:solidFill>
                  <a:srgbClr val="00B0F0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owl:hasSelf</a:t>
            </a:r>
            <a:r>
              <a:rPr lang="en-IE" dirty="0" smtClean="0"/>
              <a:t>: </a:t>
            </a:r>
            <a:r>
              <a:rPr lang="en-IE" dirty="0"/>
              <a:t>defines a class that contains all things that </a:t>
            </a:r>
            <a:r>
              <a:rPr lang="en-IE" dirty="0" smtClean="0"/>
              <a:t>have </a:t>
            </a:r>
            <a:r>
              <a:rPr lang="en-IE" dirty="0" err="1" smtClean="0"/>
              <a:t>themself</a:t>
            </a:r>
            <a:r>
              <a:rPr lang="en-IE" dirty="0" smtClean="0"/>
              <a:t> as a </a:t>
            </a:r>
            <a:r>
              <a:rPr lang="en-IE" dirty="0"/>
              <a:t>value for a given </a:t>
            </a:r>
            <a:r>
              <a:rPr lang="en-IE" dirty="0" smtClean="0"/>
              <a:t>property</a:t>
            </a:r>
          </a:p>
          <a:p>
            <a:r>
              <a:rPr lang="en-IE" dirty="0" smtClean="0">
                <a:solidFill>
                  <a:srgbClr val="00B0F0"/>
                </a:solidFill>
              </a:rPr>
              <a:t>Cardinality restrictions </a:t>
            </a:r>
            <a:r>
              <a:rPr lang="en-IE" dirty="0" smtClean="0"/>
              <a:t>define classes with a given number of values for a property</a:t>
            </a:r>
          </a:p>
          <a:p>
            <a:r>
              <a:rPr lang="en-IE" dirty="0" smtClean="0">
                <a:solidFill>
                  <a:srgbClr val="00B0F0"/>
                </a:solidFill>
              </a:rPr>
              <a:t>Qualified cardinality restrictions </a:t>
            </a:r>
            <a:r>
              <a:rPr lang="en-IE" dirty="0" smtClean="0"/>
              <a:t>define classes with a given number of values for a property in a given class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5163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Some Description Logic symbols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B0F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⊑</a:t>
            </a:r>
            <a:r>
              <a:rPr lang="en-US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: sub-class/-property</a:t>
            </a:r>
            <a:endParaRPr lang="en-US" dirty="0">
              <a:solidFill>
                <a:srgbClr val="00B0F0"/>
              </a:solidFill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r>
              <a:rPr lang="en-US" dirty="0" smtClean="0">
                <a:solidFill>
                  <a:srgbClr val="00B0F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≡</a:t>
            </a:r>
            <a:r>
              <a:rPr lang="en-US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: equivalent class/property</a:t>
            </a:r>
          </a:p>
          <a:p>
            <a:r>
              <a:rPr lang="en-US" dirty="0" smtClean="0">
                <a:solidFill>
                  <a:srgbClr val="00B0F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⊔</a:t>
            </a:r>
            <a:r>
              <a:rPr lang="en-US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: union</a:t>
            </a:r>
            <a:endParaRPr lang="en-US" dirty="0"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r>
              <a:rPr lang="en-US" dirty="0" smtClean="0">
                <a:solidFill>
                  <a:srgbClr val="00B0F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⊓</a:t>
            </a:r>
            <a:r>
              <a:rPr lang="en-US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: intersection</a:t>
            </a:r>
            <a:endParaRPr lang="en-US" dirty="0"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r>
              <a:rPr lang="en-IE" dirty="0" smtClean="0">
                <a:solidFill>
                  <a:srgbClr val="00B0F0"/>
                </a:solidFill>
              </a:rPr>
              <a:t>⊤</a:t>
            </a:r>
            <a:r>
              <a:rPr lang="en-IE" dirty="0" smtClean="0"/>
              <a:t>:  top (class of everything)</a:t>
            </a:r>
          </a:p>
          <a:p>
            <a:r>
              <a:rPr lang="en-IE" dirty="0" smtClean="0">
                <a:solidFill>
                  <a:srgbClr val="00B0F0"/>
                </a:solidFill>
              </a:rPr>
              <a:t>⊥</a:t>
            </a:r>
            <a:r>
              <a:rPr lang="en-IE" dirty="0" smtClean="0"/>
              <a:t>: bottom (empty class)</a:t>
            </a:r>
            <a:endParaRPr lang="en-US" dirty="0"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r>
              <a:rPr lang="en-US" dirty="0" smtClean="0">
                <a:solidFill>
                  <a:srgbClr val="00B0F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∃</a:t>
            </a:r>
            <a:r>
              <a:rPr lang="en-US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: exists (</a:t>
            </a:r>
            <a:r>
              <a:rPr lang="en-US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someValuesFrom</a:t>
            </a:r>
            <a:r>
              <a:rPr lang="en-US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/</a:t>
            </a:r>
            <a:r>
              <a:rPr lang="en-US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hasValue</a:t>
            </a:r>
            <a:r>
              <a:rPr lang="en-US" dirty="0"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US" dirty="0" smtClean="0"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r>
              <a:rPr lang="en-US" dirty="0" smtClean="0">
                <a:solidFill>
                  <a:srgbClr val="00B0F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∀</a:t>
            </a:r>
            <a:r>
              <a:rPr lang="en-US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: for all (</a:t>
            </a:r>
            <a:r>
              <a:rPr lang="en-US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allValuesFrom</a:t>
            </a:r>
            <a:r>
              <a:rPr lang="en-US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r>
              <a:rPr lang="en-IE" dirty="0" smtClean="0">
                <a:solidFill>
                  <a:srgbClr val="00B0F0"/>
                </a:solidFill>
              </a:rPr>
              <a:t>¬</a:t>
            </a:r>
            <a:r>
              <a:rPr lang="en-IE" dirty="0" smtClean="0"/>
              <a:t>: not (complement, negation)</a:t>
            </a:r>
          </a:p>
          <a:p>
            <a:r>
              <a:rPr lang="en-IE" dirty="0" smtClean="0">
                <a:solidFill>
                  <a:srgbClr val="00B0F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– </a:t>
            </a:r>
            <a:r>
              <a:rPr lang="en-IE" dirty="0"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superscript minus): inverse property</a:t>
            </a:r>
          </a:p>
          <a:p>
            <a:r>
              <a:rPr lang="en-IE" dirty="0" smtClean="0">
                <a:solidFill>
                  <a:srgbClr val="00B0F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{}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: enumeration (</a:t>
            </a:r>
            <a:r>
              <a:rPr lang="en-IE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owl:one</a:t>
            </a:r>
            <a:r>
              <a:rPr lang="en-IE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</a:t>
            </a:r>
            <a:r>
              <a:rPr lang="en-IE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r>
              <a:rPr lang="en-IE" dirty="0" smtClean="0">
                <a:solidFill>
                  <a:srgbClr val="00B0F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Self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,</a:t>
            </a:r>
            <a:r>
              <a:rPr lang="en-IE" dirty="0" smtClean="0">
                <a:solidFill>
                  <a:srgbClr val="00B0F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 Trans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,</a:t>
            </a:r>
            <a:r>
              <a:rPr lang="en-IE" dirty="0" smtClean="0">
                <a:solidFill>
                  <a:srgbClr val="00B0F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 Dom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, etc.: where symbols not available</a:t>
            </a:r>
          </a:p>
          <a:p>
            <a:endParaRPr lang="en-US" dirty="0"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endParaRPr lang="en-US" dirty="0" smtClean="0"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3746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2800" y="1"/>
            <a:ext cx="12733864" cy="716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143001"/>
            <a:ext cx="1494473" cy="2800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1" y="3810000"/>
            <a:ext cx="1374458" cy="28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0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images.clipartpanda.com/question-701-question-mark-desig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Questions?</a:t>
            </a:r>
            <a:endParaRPr lang="en-I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05783">
            <a:off x="1971583" y="4078091"/>
            <a:ext cx="107632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17019">
            <a:off x="1667658" y="1030770"/>
            <a:ext cx="809771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039" y="-685800"/>
            <a:ext cx="758761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04639">
            <a:off x="6262144" y="3799028"/>
            <a:ext cx="1039312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69219">
            <a:off x="6527800" y="799843"/>
            <a:ext cx="981926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22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Range of properties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06963"/>
          </a:xfrm>
        </p:spPr>
        <p:txBody>
          <a:bodyPr>
            <a:normAutofit/>
          </a:bodyPr>
          <a:lstStyle/>
          <a:p>
            <a:r>
              <a:rPr lang="en-IE" sz="2800" dirty="0" smtClean="0"/>
              <a:t>Property </a:t>
            </a:r>
            <a:r>
              <a:rPr lang="en-IE" sz="2800" i="1" dirty="0" smtClean="0"/>
              <a:t>p</a:t>
            </a:r>
            <a:r>
              <a:rPr lang="en-IE" sz="2800" dirty="0" smtClean="0"/>
              <a:t> has range class </a:t>
            </a:r>
            <a:r>
              <a:rPr lang="en-IE" sz="2800" i="1" dirty="0"/>
              <a:t>c</a:t>
            </a:r>
            <a:endParaRPr lang="en-IE" sz="2800" i="1" dirty="0" smtClean="0"/>
          </a:p>
          <a:p>
            <a:pPr lvl="1"/>
            <a:r>
              <a:rPr lang="en-IE" sz="2400" dirty="0" smtClean="0"/>
              <a:t>If </a:t>
            </a:r>
            <a:r>
              <a:rPr lang="en-IE" sz="24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x,p,y</a:t>
            </a:r>
            <a:r>
              <a:rPr lang="en-IE" sz="24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sz="2400" dirty="0" smtClean="0"/>
              <a:t> then </a:t>
            </a:r>
            <a:r>
              <a:rPr lang="en-IE" sz="24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y,rdf:type,c</a:t>
            </a:r>
            <a:r>
              <a:rPr lang="en-IE" sz="2400" dirty="0" smtClean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IE" sz="24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123499"/>
            <a:ext cx="2171700" cy="2766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46" y="4518181"/>
            <a:ext cx="1273302" cy="2766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407" y="5145562"/>
            <a:ext cx="1911096" cy="2171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647" y="5790565"/>
            <a:ext cx="3010662" cy="2788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092" y="6454291"/>
            <a:ext cx="1188720" cy="2766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55" y="4897968"/>
            <a:ext cx="854964" cy="2766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203" y="5086126"/>
            <a:ext cx="1360170" cy="2766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03" y="5717413"/>
            <a:ext cx="1024128" cy="21259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57" y="6436065"/>
            <a:ext cx="1753362" cy="2766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697" y="4287538"/>
            <a:ext cx="1014984" cy="21259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5879042"/>
            <a:ext cx="1383030" cy="217170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1156620" y="3925326"/>
            <a:ext cx="6117637" cy="2893325"/>
          </a:xfrm>
          <a:custGeom>
            <a:avLst/>
            <a:gdLst>
              <a:gd name="connsiteX0" fmla="*/ 3551858 w 6117637"/>
              <a:gd name="connsiteY0" fmla="*/ 354842 h 2893325"/>
              <a:gd name="connsiteX1" fmla="*/ 3565505 w 6117637"/>
              <a:gd name="connsiteY1" fmla="*/ 504967 h 2893325"/>
              <a:gd name="connsiteX2" fmla="*/ 3579153 w 6117637"/>
              <a:gd name="connsiteY2" fmla="*/ 545910 h 2893325"/>
              <a:gd name="connsiteX3" fmla="*/ 3620096 w 6117637"/>
              <a:gd name="connsiteY3" fmla="*/ 573206 h 2893325"/>
              <a:gd name="connsiteX4" fmla="*/ 3838461 w 6117637"/>
              <a:gd name="connsiteY4" fmla="*/ 600501 h 2893325"/>
              <a:gd name="connsiteX5" fmla="*/ 4384371 w 6117637"/>
              <a:gd name="connsiteY5" fmla="*/ 627797 h 2893325"/>
              <a:gd name="connsiteX6" fmla="*/ 4930281 w 6117637"/>
              <a:gd name="connsiteY6" fmla="*/ 614149 h 2893325"/>
              <a:gd name="connsiteX7" fmla="*/ 5039464 w 6117637"/>
              <a:gd name="connsiteY7" fmla="*/ 586854 h 2893325"/>
              <a:gd name="connsiteX8" fmla="*/ 5134998 w 6117637"/>
              <a:gd name="connsiteY8" fmla="*/ 559558 h 2893325"/>
              <a:gd name="connsiteX9" fmla="*/ 5257828 w 6117637"/>
              <a:gd name="connsiteY9" fmla="*/ 545910 h 2893325"/>
              <a:gd name="connsiteX10" fmla="*/ 6008455 w 6117637"/>
              <a:gd name="connsiteY10" fmla="*/ 545910 h 2893325"/>
              <a:gd name="connsiteX11" fmla="*/ 6049398 w 6117637"/>
              <a:gd name="connsiteY11" fmla="*/ 532263 h 2893325"/>
              <a:gd name="connsiteX12" fmla="*/ 6090341 w 6117637"/>
              <a:gd name="connsiteY12" fmla="*/ 491319 h 2893325"/>
              <a:gd name="connsiteX13" fmla="*/ 6103989 w 6117637"/>
              <a:gd name="connsiteY13" fmla="*/ 436728 h 2893325"/>
              <a:gd name="connsiteX14" fmla="*/ 6117637 w 6117637"/>
              <a:gd name="connsiteY14" fmla="*/ 395785 h 2893325"/>
              <a:gd name="connsiteX15" fmla="*/ 6063046 w 6117637"/>
              <a:gd name="connsiteY15" fmla="*/ 163773 h 2893325"/>
              <a:gd name="connsiteX16" fmla="*/ 6022102 w 6117637"/>
              <a:gd name="connsiteY16" fmla="*/ 150125 h 2893325"/>
              <a:gd name="connsiteX17" fmla="*/ 5981159 w 6117637"/>
              <a:gd name="connsiteY17" fmla="*/ 122830 h 2893325"/>
              <a:gd name="connsiteX18" fmla="*/ 5858329 w 6117637"/>
              <a:gd name="connsiteY18" fmla="*/ 95534 h 2893325"/>
              <a:gd name="connsiteX19" fmla="*/ 5749147 w 6117637"/>
              <a:gd name="connsiteY19" fmla="*/ 81886 h 2893325"/>
              <a:gd name="connsiteX20" fmla="*/ 4739213 w 6117637"/>
              <a:gd name="connsiteY20" fmla="*/ 40943 h 2893325"/>
              <a:gd name="connsiteX21" fmla="*/ 4343428 w 6117637"/>
              <a:gd name="connsiteY21" fmla="*/ 27295 h 2893325"/>
              <a:gd name="connsiteX22" fmla="*/ 4152359 w 6117637"/>
              <a:gd name="connsiteY22" fmla="*/ 13648 h 2893325"/>
              <a:gd name="connsiteX23" fmla="*/ 4084120 w 6117637"/>
              <a:gd name="connsiteY23" fmla="*/ 0 h 2893325"/>
              <a:gd name="connsiteX24" fmla="*/ 3715631 w 6117637"/>
              <a:gd name="connsiteY24" fmla="*/ 13648 h 2893325"/>
              <a:gd name="connsiteX25" fmla="*/ 3620096 w 6117637"/>
              <a:gd name="connsiteY25" fmla="*/ 68239 h 2893325"/>
              <a:gd name="connsiteX26" fmla="*/ 3592801 w 6117637"/>
              <a:gd name="connsiteY26" fmla="*/ 204716 h 2893325"/>
              <a:gd name="connsiteX27" fmla="*/ 3579153 w 6117637"/>
              <a:gd name="connsiteY27" fmla="*/ 245660 h 2893325"/>
              <a:gd name="connsiteX28" fmla="*/ 3551858 w 6117637"/>
              <a:gd name="connsiteY28" fmla="*/ 286603 h 2893325"/>
              <a:gd name="connsiteX29" fmla="*/ 3524562 w 6117637"/>
              <a:gd name="connsiteY29" fmla="*/ 368489 h 2893325"/>
              <a:gd name="connsiteX30" fmla="*/ 3524562 w 6117637"/>
              <a:gd name="connsiteY30" fmla="*/ 655092 h 2893325"/>
              <a:gd name="connsiteX31" fmla="*/ 3497267 w 6117637"/>
              <a:gd name="connsiteY31" fmla="*/ 736979 h 2893325"/>
              <a:gd name="connsiteX32" fmla="*/ 3483619 w 6117637"/>
              <a:gd name="connsiteY32" fmla="*/ 777922 h 2893325"/>
              <a:gd name="connsiteX33" fmla="*/ 3497267 w 6117637"/>
              <a:gd name="connsiteY33" fmla="*/ 1119116 h 2893325"/>
              <a:gd name="connsiteX34" fmla="*/ 3510914 w 6117637"/>
              <a:gd name="connsiteY34" fmla="*/ 1187355 h 2893325"/>
              <a:gd name="connsiteX35" fmla="*/ 3524562 w 6117637"/>
              <a:gd name="connsiteY35" fmla="*/ 1282889 h 2893325"/>
              <a:gd name="connsiteX36" fmla="*/ 3538210 w 6117637"/>
              <a:gd name="connsiteY36" fmla="*/ 1446663 h 2893325"/>
              <a:gd name="connsiteX37" fmla="*/ 3524562 w 6117637"/>
              <a:gd name="connsiteY37" fmla="*/ 1815152 h 2893325"/>
              <a:gd name="connsiteX38" fmla="*/ 3510914 w 6117637"/>
              <a:gd name="connsiteY38" fmla="*/ 1951630 h 2893325"/>
              <a:gd name="connsiteX39" fmla="*/ 3497267 w 6117637"/>
              <a:gd name="connsiteY39" fmla="*/ 2169994 h 2893325"/>
              <a:gd name="connsiteX40" fmla="*/ 3469971 w 6117637"/>
              <a:gd name="connsiteY40" fmla="*/ 2251880 h 2893325"/>
              <a:gd name="connsiteX41" fmla="*/ 3456323 w 6117637"/>
              <a:gd name="connsiteY41" fmla="*/ 2292824 h 2893325"/>
              <a:gd name="connsiteX42" fmla="*/ 3415380 w 6117637"/>
              <a:gd name="connsiteY42" fmla="*/ 2333767 h 2893325"/>
              <a:gd name="connsiteX43" fmla="*/ 3333493 w 6117637"/>
              <a:gd name="connsiteY43" fmla="*/ 2402006 h 2893325"/>
              <a:gd name="connsiteX44" fmla="*/ 3306198 w 6117637"/>
              <a:gd name="connsiteY44" fmla="*/ 2442949 h 2893325"/>
              <a:gd name="connsiteX45" fmla="*/ 3251607 w 6117637"/>
              <a:gd name="connsiteY45" fmla="*/ 2565779 h 2893325"/>
              <a:gd name="connsiteX46" fmla="*/ 3210664 w 6117637"/>
              <a:gd name="connsiteY46" fmla="*/ 2593074 h 2893325"/>
              <a:gd name="connsiteX47" fmla="*/ 3156073 w 6117637"/>
              <a:gd name="connsiteY47" fmla="*/ 2606722 h 2893325"/>
              <a:gd name="connsiteX48" fmla="*/ 3033243 w 6117637"/>
              <a:gd name="connsiteY48" fmla="*/ 2674961 h 2893325"/>
              <a:gd name="connsiteX49" fmla="*/ 2978652 w 6117637"/>
              <a:gd name="connsiteY49" fmla="*/ 2688609 h 2893325"/>
              <a:gd name="connsiteX50" fmla="*/ 2842174 w 6117637"/>
              <a:gd name="connsiteY50" fmla="*/ 2729552 h 2893325"/>
              <a:gd name="connsiteX51" fmla="*/ 2692049 w 6117637"/>
              <a:gd name="connsiteY51" fmla="*/ 2770495 h 2893325"/>
              <a:gd name="connsiteX52" fmla="*/ 2159786 w 6117637"/>
              <a:gd name="connsiteY52" fmla="*/ 2756848 h 2893325"/>
              <a:gd name="connsiteX53" fmla="*/ 2105195 w 6117637"/>
              <a:gd name="connsiteY53" fmla="*/ 2743200 h 2893325"/>
              <a:gd name="connsiteX54" fmla="*/ 1982365 w 6117637"/>
              <a:gd name="connsiteY54" fmla="*/ 2729552 h 2893325"/>
              <a:gd name="connsiteX55" fmla="*/ 2023308 w 6117637"/>
              <a:gd name="connsiteY55" fmla="*/ 2702257 h 2893325"/>
              <a:gd name="connsiteX56" fmla="*/ 2009661 w 6117637"/>
              <a:gd name="connsiteY56" fmla="*/ 2702257 h 2893325"/>
              <a:gd name="connsiteX57" fmla="*/ 1968717 w 6117637"/>
              <a:gd name="connsiteY57" fmla="*/ 2729552 h 2893325"/>
              <a:gd name="connsiteX58" fmla="*/ 2023308 w 6117637"/>
              <a:gd name="connsiteY58" fmla="*/ 2811439 h 2893325"/>
              <a:gd name="connsiteX59" fmla="*/ 1941422 w 6117637"/>
              <a:gd name="connsiteY59" fmla="*/ 2756848 h 2893325"/>
              <a:gd name="connsiteX60" fmla="*/ 1914126 w 6117637"/>
              <a:gd name="connsiteY60" fmla="*/ 2715904 h 2893325"/>
              <a:gd name="connsiteX61" fmla="*/ 1900479 w 6117637"/>
              <a:gd name="connsiteY61" fmla="*/ 2620370 h 2893325"/>
              <a:gd name="connsiteX62" fmla="*/ 1886831 w 6117637"/>
              <a:gd name="connsiteY62" fmla="*/ 2511188 h 2893325"/>
              <a:gd name="connsiteX63" fmla="*/ 1777649 w 6117637"/>
              <a:gd name="connsiteY63" fmla="*/ 2388358 h 2893325"/>
              <a:gd name="connsiteX64" fmla="*/ 1723058 w 6117637"/>
              <a:gd name="connsiteY64" fmla="*/ 2374710 h 2893325"/>
              <a:gd name="connsiteX65" fmla="*/ 1613876 w 6117637"/>
              <a:gd name="connsiteY65" fmla="*/ 2347415 h 2893325"/>
              <a:gd name="connsiteX66" fmla="*/ 1436455 w 6117637"/>
              <a:gd name="connsiteY66" fmla="*/ 2333767 h 2893325"/>
              <a:gd name="connsiteX67" fmla="*/ 958783 w 6117637"/>
              <a:gd name="connsiteY67" fmla="*/ 2347415 h 2893325"/>
              <a:gd name="connsiteX68" fmla="*/ 876896 w 6117637"/>
              <a:gd name="connsiteY68" fmla="*/ 2361063 h 2893325"/>
              <a:gd name="connsiteX69" fmla="*/ 754067 w 6117637"/>
              <a:gd name="connsiteY69" fmla="*/ 2374710 h 2893325"/>
              <a:gd name="connsiteX70" fmla="*/ 713123 w 6117637"/>
              <a:gd name="connsiteY70" fmla="*/ 2388358 h 2893325"/>
              <a:gd name="connsiteX71" fmla="*/ 440168 w 6117637"/>
              <a:gd name="connsiteY71" fmla="*/ 2415654 h 2893325"/>
              <a:gd name="connsiteX72" fmla="*/ 358281 w 6117637"/>
              <a:gd name="connsiteY72" fmla="*/ 2442949 h 2893325"/>
              <a:gd name="connsiteX73" fmla="*/ 58031 w 6117637"/>
              <a:gd name="connsiteY73" fmla="*/ 2470245 h 2893325"/>
              <a:gd name="connsiteX74" fmla="*/ 17087 w 6117637"/>
              <a:gd name="connsiteY74" fmla="*/ 2483892 h 2893325"/>
              <a:gd name="connsiteX75" fmla="*/ 3440 w 6117637"/>
              <a:gd name="connsiteY75" fmla="*/ 2524836 h 2893325"/>
              <a:gd name="connsiteX76" fmla="*/ 17087 w 6117637"/>
              <a:gd name="connsiteY76" fmla="*/ 2784143 h 2893325"/>
              <a:gd name="connsiteX77" fmla="*/ 98974 w 6117637"/>
              <a:gd name="connsiteY77" fmla="*/ 2811439 h 2893325"/>
              <a:gd name="connsiteX78" fmla="*/ 180861 w 6117637"/>
              <a:gd name="connsiteY78" fmla="*/ 2838734 h 2893325"/>
              <a:gd name="connsiteX79" fmla="*/ 221804 w 6117637"/>
              <a:gd name="connsiteY79" fmla="*/ 2852382 h 2893325"/>
              <a:gd name="connsiteX80" fmla="*/ 412873 w 6117637"/>
              <a:gd name="connsiteY80" fmla="*/ 2866030 h 2893325"/>
              <a:gd name="connsiteX81" fmla="*/ 631237 w 6117637"/>
              <a:gd name="connsiteY81" fmla="*/ 2879677 h 2893325"/>
              <a:gd name="connsiteX82" fmla="*/ 931487 w 6117637"/>
              <a:gd name="connsiteY82" fmla="*/ 2893325 h 2893325"/>
              <a:gd name="connsiteX83" fmla="*/ 1845887 w 6117637"/>
              <a:gd name="connsiteY83" fmla="*/ 2866030 h 2893325"/>
              <a:gd name="connsiteX84" fmla="*/ 1886831 w 6117637"/>
              <a:gd name="connsiteY84" fmla="*/ 2852382 h 2893325"/>
              <a:gd name="connsiteX85" fmla="*/ 1914126 w 6117637"/>
              <a:gd name="connsiteY85" fmla="*/ 2811439 h 2893325"/>
              <a:gd name="connsiteX86" fmla="*/ 1941422 w 6117637"/>
              <a:gd name="connsiteY86" fmla="*/ 2715904 h 289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6117637" h="2893325">
                <a:moveTo>
                  <a:pt x="3551858" y="354842"/>
                </a:moveTo>
                <a:cubicBezTo>
                  <a:pt x="3556407" y="404884"/>
                  <a:pt x="3558399" y="455224"/>
                  <a:pt x="3565505" y="504967"/>
                </a:cubicBezTo>
                <a:cubicBezTo>
                  <a:pt x="3567539" y="519208"/>
                  <a:pt x="3570166" y="534676"/>
                  <a:pt x="3579153" y="545910"/>
                </a:cubicBezTo>
                <a:cubicBezTo>
                  <a:pt x="3589400" y="558718"/>
                  <a:pt x="3605425" y="565870"/>
                  <a:pt x="3620096" y="573206"/>
                </a:cubicBezTo>
                <a:cubicBezTo>
                  <a:pt x="3679014" y="602665"/>
                  <a:pt x="3804597" y="597896"/>
                  <a:pt x="3838461" y="600501"/>
                </a:cubicBezTo>
                <a:cubicBezTo>
                  <a:pt x="4052475" y="643305"/>
                  <a:pt x="3955062" y="627797"/>
                  <a:pt x="4384371" y="627797"/>
                </a:cubicBezTo>
                <a:cubicBezTo>
                  <a:pt x="4566398" y="627797"/>
                  <a:pt x="4748311" y="618698"/>
                  <a:pt x="4930281" y="614149"/>
                </a:cubicBezTo>
                <a:cubicBezTo>
                  <a:pt x="4966675" y="605051"/>
                  <a:pt x="5003875" y="598717"/>
                  <a:pt x="5039464" y="586854"/>
                </a:cubicBezTo>
                <a:cubicBezTo>
                  <a:pt x="5070038" y="576663"/>
                  <a:pt x="5103172" y="564454"/>
                  <a:pt x="5134998" y="559558"/>
                </a:cubicBezTo>
                <a:cubicBezTo>
                  <a:pt x="5175714" y="553294"/>
                  <a:pt x="5216885" y="550459"/>
                  <a:pt x="5257828" y="545910"/>
                </a:cubicBezTo>
                <a:cubicBezTo>
                  <a:pt x="5548603" y="553366"/>
                  <a:pt x="5742149" y="573942"/>
                  <a:pt x="6008455" y="545910"/>
                </a:cubicBezTo>
                <a:cubicBezTo>
                  <a:pt x="6022762" y="544404"/>
                  <a:pt x="6035750" y="536812"/>
                  <a:pt x="6049398" y="532263"/>
                </a:cubicBezTo>
                <a:cubicBezTo>
                  <a:pt x="6063046" y="518615"/>
                  <a:pt x="6080765" y="508077"/>
                  <a:pt x="6090341" y="491319"/>
                </a:cubicBezTo>
                <a:cubicBezTo>
                  <a:pt x="6099647" y="475033"/>
                  <a:pt x="6098836" y="454763"/>
                  <a:pt x="6103989" y="436728"/>
                </a:cubicBezTo>
                <a:cubicBezTo>
                  <a:pt x="6107941" y="422896"/>
                  <a:pt x="6113088" y="409433"/>
                  <a:pt x="6117637" y="395785"/>
                </a:cubicBezTo>
                <a:cubicBezTo>
                  <a:pt x="6110446" y="302307"/>
                  <a:pt x="6136433" y="224928"/>
                  <a:pt x="6063046" y="163773"/>
                </a:cubicBezTo>
                <a:cubicBezTo>
                  <a:pt x="6051994" y="154563"/>
                  <a:pt x="6034969" y="156559"/>
                  <a:pt x="6022102" y="150125"/>
                </a:cubicBezTo>
                <a:cubicBezTo>
                  <a:pt x="6007431" y="142790"/>
                  <a:pt x="5995830" y="130165"/>
                  <a:pt x="5981159" y="122830"/>
                </a:cubicBezTo>
                <a:cubicBezTo>
                  <a:pt x="5948650" y="106576"/>
                  <a:pt x="5887685" y="99728"/>
                  <a:pt x="5858329" y="95534"/>
                </a:cubicBezTo>
                <a:cubicBezTo>
                  <a:pt x="5822020" y="90347"/>
                  <a:pt x="5785698" y="84932"/>
                  <a:pt x="5749147" y="81886"/>
                </a:cubicBezTo>
                <a:cubicBezTo>
                  <a:pt x="5242299" y="39649"/>
                  <a:pt x="5356883" y="57414"/>
                  <a:pt x="4739213" y="40943"/>
                </a:cubicBezTo>
                <a:lnTo>
                  <a:pt x="4343428" y="27295"/>
                </a:lnTo>
                <a:cubicBezTo>
                  <a:pt x="4279738" y="22746"/>
                  <a:pt x="4215860" y="20332"/>
                  <a:pt x="4152359" y="13648"/>
                </a:cubicBezTo>
                <a:cubicBezTo>
                  <a:pt x="4129290" y="11220"/>
                  <a:pt x="4107317" y="0"/>
                  <a:pt x="4084120" y="0"/>
                </a:cubicBezTo>
                <a:cubicBezTo>
                  <a:pt x="3961206" y="0"/>
                  <a:pt x="3838461" y="9099"/>
                  <a:pt x="3715631" y="13648"/>
                </a:cubicBezTo>
                <a:cubicBezTo>
                  <a:pt x="3711852" y="15538"/>
                  <a:pt x="3625173" y="56055"/>
                  <a:pt x="3620096" y="68239"/>
                </a:cubicBezTo>
                <a:cubicBezTo>
                  <a:pt x="3602252" y="111063"/>
                  <a:pt x="3607472" y="160704"/>
                  <a:pt x="3592801" y="204716"/>
                </a:cubicBezTo>
                <a:cubicBezTo>
                  <a:pt x="3588252" y="218364"/>
                  <a:pt x="3585587" y="232793"/>
                  <a:pt x="3579153" y="245660"/>
                </a:cubicBezTo>
                <a:cubicBezTo>
                  <a:pt x="3571818" y="260331"/>
                  <a:pt x="3558520" y="271614"/>
                  <a:pt x="3551858" y="286603"/>
                </a:cubicBezTo>
                <a:cubicBezTo>
                  <a:pt x="3540173" y="312895"/>
                  <a:pt x="3524562" y="368489"/>
                  <a:pt x="3524562" y="368489"/>
                </a:cubicBezTo>
                <a:cubicBezTo>
                  <a:pt x="3561841" y="480326"/>
                  <a:pt x="3552140" y="434465"/>
                  <a:pt x="3524562" y="655092"/>
                </a:cubicBezTo>
                <a:cubicBezTo>
                  <a:pt x="3520993" y="683642"/>
                  <a:pt x="3506365" y="709683"/>
                  <a:pt x="3497267" y="736979"/>
                </a:cubicBezTo>
                <a:lnTo>
                  <a:pt x="3483619" y="777922"/>
                </a:lnTo>
                <a:cubicBezTo>
                  <a:pt x="3488168" y="891653"/>
                  <a:pt x="3489696" y="1005546"/>
                  <a:pt x="3497267" y="1119116"/>
                </a:cubicBezTo>
                <a:cubicBezTo>
                  <a:pt x="3498810" y="1142261"/>
                  <a:pt x="3507101" y="1164474"/>
                  <a:pt x="3510914" y="1187355"/>
                </a:cubicBezTo>
                <a:cubicBezTo>
                  <a:pt x="3516202" y="1219085"/>
                  <a:pt x="3521194" y="1250898"/>
                  <a:pt x="3524562" y="1282889"/>
                </a:cubicBezTo>
                <a:cubicBezTo>
                  <a:pt x="3530297" y="1337369"/>
                  <a:pt x="3533661" y="1392072"/>
                  <a:pt x="3538210" y="1446663"/>
                </a:cubicBezTo>
                <a:cubicBezTo>
                  <a:pt x="3533661" y="1569493"/>
                  <a:pt x="3531196" y="1692417"/>
                  <a:pt x="3524562" y="1815152"/>
                </a:cubicBezTo>
                <a:cubicBezTo>
                  <a:pt x="3522094" y="1860805"/>
                  <a:pt x="3514420" y="1906045"/>
                  <a:pt x="3510914" y="1951630"/>
                </a:cubicBezTo>
                <a:cubicBezTo>
                  <a:pt x="3505321" y="2024345"/>
                  <a:pt x="3507121" y="2097733"/>
                  <a:pt x="3497267" y="2169994"/>
                </a:cubicBezTo>
                <a:cubicBezTo>
                  <a:pt x="3493380" y="2198502"/>
                  <a:pt x="3479070" y="2224585"/>
                  <a:pt x="3469971" y="2251880"/>
                </a:cubicBezTo>
                <a:cubicBezTo>
                  <a:pt x="3465422" y="2265528"/>
                  <a:pt x="3466496" y="2282651"/>
                  <a:pt x="3456323" y="2292824"/>
                </a:cubicBezTo>
                <a:cubicBezTo>
                  <a:pt x="3442675" y="2306472"/>
                  <a:pt x="3430207" y="2321411"/>
                  <a:pt x="3415380" y="2333767"/>
                </a:cubicBezTo>
                <a:cubicBezTo>
                  <a:pt x="3356826" y="2382562"/>
                  <a:pt x="3387861" y="2336765"/>
                  <a:pt x="3333493" y="2402006"/>
                </a:cubicBezTo>
                <a:cubicBezTo>
                  <a:pt x="3322992" y="2414607"/>
                  <a:pt x="3312860" y="2427960"/>
                  <a:pt x="3306198" y="2442949"/>
                </a:cubicBezTo>
                <a:cubicBezTo>
                  <a:pt x="3284578" y="2491595"/>
                  <a:pt x="3288669" y="2528717"/>
                  <a:pt x="3251607" y="2565779"/>
                </a:cubicBezTo>
                <a:cubicBezTo>
                  <a:pt x="3240009" y="2577377"/>
                  <a:pt x="3225740" y="2586613"/>
                  <a:pt x="3210664" y="2593074"/>
                </a:cubicBezTo>
                <a:cubicBezTo>
                  <a:pt x="3193424" y="2600463"/>
                  <a:pt x="3174270" y="2602173"/>
                  <a:pt x="3156073" y="2606722"/>
                </a:cubicBezTo>
                <a:cubicBezTo>
                  <a:pt x="3082759" y="2655597"/>
                  <a:pt x="3096299" y="2656945"/>
                  <a:pt x="3033243" y="2674961"/>
                </a:cubicBezTo>
                <a:cubicBezTo>
                  <a:pt x="3015208" y="2680114"/>
                  <a:pt x="2996215" y="2682023"/>
                  <a:pt x="2978652" y="2688609"/>
                </a:cubicBezTo>
                <a:cubicBezTo>
                  <a:pt x="2851707" y="2736213"/>
                  <a:pt x="3008877" y="2701768"/>
                  <a:pt x="2842174" y="2729552"/>
                </a:cubicBezTo>
                <a:cubicBezTo>
                  <a:pt x="2738281" y="2764183"/>
                  <a:pt x="2788501" y="2751206"/>
                  <a:pt x="2692049" y="2770495"/>
                </a:cubicBezTo>
                <a:cubicBezTo>
                  <a:pt x="2514628" y="2765946"/>
                  <a:pt x="2337074" y="2765094"/>
                  <a:pt x="2159786" y="2756848"/>
                </a:cubicBezTo>
                <a:cubicBezTo>
                  <a:pt x="2141049" y="2755977"/>
                  <a:pt x="2123734" y="2746052"/>
                  <a:pt x="2105195" y="2743200"/>
                </a:cubicBezTo>
                <a:cubicBezTo>
                  <a:pt x="2064479" y="2736936"/>
                  <a:pt x="2023308" y="2734101"/>
                  <a:pt x="1982365" y="2729552"/>
                </a:cubicBezTo>
                <a:cubicBezTo>
                  <a:pt x="1996013" y="2720454"/>
                  <a:pt x="2008637" y="2709592"/>
                  <a:pt x="2023308" y="2702257"/>
                </a:cubicBezTo>
                <a:cubicBezTo>
                  <a:pt x="2042887" y="2692467"/>
                  <a:pt x="2129265" y="2672355"/>
                  <a:pt x="2009661" y="2702257"/>
                </a:cubicBezTo>
                <a:cubicBezTo>
                  <a:pt x="1996013" y="2711355"/>
                  <a:pt x="1966683" y="2713276"/>
                  <a:pt x="1968717" y="2729552"/>
                </a:cubicBezTo>
                <a:cubicBezTo>
                  <a:pt x="1972786" y="2762104"/>
                  <a:pt x="2050604" y="2829636"/>
                  <a:pt x="2023308" y="2811439"/>
                </a:cubicBezTo>
                <a:lnTo>
                  <a:pt x="1941422" y="2756848"/>
                </a:lnTo>
                <a:cubicBezTo>
                  <a:pt x="1932323" y="2743200"/>
                  <a:pt x="1918839" y="2731615"/>
                  <a:pt x="1914126" y="2715904"/>
                </a:cubicBezTo>
                <a:cubicBezTo>
                  <a:pt x="1904883" y="2685093"/>
                  <a:pt x="1904730" y="2652256"/>
                  <a:pt x="1900479" y="2620370"/>
                </a:cubicBezTo>
                <a:cubicBezTo>
                  <a:pt x="1895632" y="2584014"/>
                  <a:pt x="1899167" y="2545728"/>
                  <a:pt x="1886831" y="2511188"/>
                </a:cubicBezTo>
                <a:cubicBezTo>
                  <a:pt x="1870282" y="2464850"/>
                  <a:pt x="1823359" y="2411213"/>
                  <a:pt x="1777649" y="2388358"/>
                </a:cubicBezTo>
                <a:cubicBezTo>
                  <a:pt x="1760872" y="2379970"/>
                  <a:pt x="1741093" y="2379863"/>
                  <a:pt x="1723058" y="2374710"/>
                </a:cubicBezTo>
                <a:cubicBezTo>
                  <a:pt x="1668946" y="2359250"/>
                  <a:pt x="1681970" y="2354981"/>
                  <a:pt x="1613876" y="2347415"/>
                </a:cubicBezTo>
                <a:cubicBezTo>
                  <a:pt x="1554924" y="2340865"/>
                  <a:pt x="1495595" y="2338316"/>
                  <a:pt x="1436455" y="2333767"/>
                </a:cubicBezTo>
                <a:cubicBezTo>
                  <a:pt x="1277231" y="2338316"/>
                  <a:pt x="1117883" y="2339654"/>
                  <a:pt x="958783" y="2347415"/>
                </a:cubicBezTo>
                <a:cubicBezTo>
                  <a:pt x="931144" y="2348763"/>
                  <a:pt x="904325" y="2357406"/>
                  <a:pt x="876896" y="2361063"/>
                </a:cubicBezTo>
                <a:cubicBezTo>
                  <a:pt x="836062" y="2366507"/>
                  <a:pt x="795010" y="2370161"/>
                  <a:pt x="754067" y="2374710"/>
                </a:cubicBezTo>
                <a:cubicBezTo>
                  <a:pt x="740419" y="2379259"/>
                  <a:pt x="727388" y="2386497"/>
                  <a:pt x="713123" y="2388358"/>
                </a:cubicBezTo>
                <a:cubicBezTo>
                  <a:pt x="622452" y="2400185"/>
                  <a:pt x="440168" y="2415654"/>
                  <a:pt x="440168" y="2415654"/>
                </a:cubicBezTo>
                <a:cubicBezTo>
                  <a:pt x="412872" y="2424752"/>
                  <a:pt x="386910" y="2440086"/>
                  <a:pt x="358281" y="2442949"/>
                </a:cubicBezTo>
                <a:cubicBezTo>
                  <a:pt x="167296" y="2462048"/>
                  <a:pt x="267365" y="2452800"/>
                  <a:pt x="58031" y="2470245"/>
                </a:cubicBezTo>
                <a:cubicBezTo>
                  <a:pt x="44383" y="2474794"/>
                  <a:pt x="27260" y="2473719"/>
                  <a:pt x="17087" y="2483892"/>
                </a:cubicBezTo>
                <a:cubicBezTo>
                  <a:pt x="6914" y="2494065"/>
                  <a:pt x="3440" y="2510450"/>
                  <a:pt x="3440" y="2524836"/>
                </a:cubicBezTo>
                <a:cubicBezTo>
                  <a:pt x="3440" y="2611391"/>
                  <a:pt x="-10284" y="2702029"/>
                  <a:pt x="17087" y="2784143"/>
                </a:cubicBezTo>
                <a:cubicBezTo>
                  <a:pt x="26186" y="2811439"/>
                  <a:pt x="71678" y="2802341"/>
                  <a:pt x="98974" y="2811439"/>
                </a:cubicBezTo>
                <a:lnTo>
                  <a:pt x="180861" y="2838734"/>
                </a:lnTo>
                <a:cubicBezTo>
                  <a:pt x="194509" y="2843283"/>
                  <a:pt x="207455" y="2851357"/>
                  <a:pt x="221804" y="2852382"/>
                </a:cubicBezTo>
                <a:lnTo>
                  <a:pt x="412873" y="2866030"/>
                </a:lnTo>
                <a:lnTo>
                  <a:pt x="631237" y="2879677"/>
                </a:lnTo>
                <a:lnTo>
                  <a:pt x="931487" y="2893325"/>
                </a:lnTo>
                <a:lnTo>
                  <a:pt x="1845887" y="2866030"/>
                </a:lnTo>
                <a:cubicBezTo>
                  <a:pt x="1860241" y="2865073"/>
                  <a:pt x="1873183" y="2856931"/>
                  <a:pt x="1886831" y="2852382"/>
                </a:cubicBezTo>
                <a:cubicBezTo>
                  <a:pt x="1895929" y="2838734"/>
                  <a:pt x="1907464" y="2826428"/>
                  <a:pt x="1914126" y="2811439"/>
                </a:cubicBezTo>
                <a:cubicBezTo>
                  <a:pt x="1942861" y="2746786"/>
                  <a:pt x="1941422" y="2754917"/>
                  <a:pt x="1941422" y="2715904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Freeform 10"/>
          <p:cNvSpPr/>
          <p:nvPr/>
        </p:nvSpPr>
        <p:spPr>
          <a:xfrm>
            <a:off x="599417" y="3693314"/>
            <a:ext cx="7903138" cy="1610436"/>
          </a:xfrm>
          <a:custGeom>
            <a:avLst/>
            <a:gdLst>
              <a:gd name="connsiteX0" fmla="*/ 7166159 w 7903138"/>
              <a:gd name="connsiteY0" fmla="*/ 736979 h 1610436"/>
              <a:gd name="connsiteX1" fmla="*/ 6988738 w 7903138"/>
              <a:gd name="connsiteY1" fmla="*/ 764275 h 1610436"/>
              <a:gd name="connsiteX2" fmla="*/ 6865908 w 7903138"/>
              <a:gd name="connsiteY2" fmla="*/ 777922 h 1610436"/>
              <a:gd name="connsiteX3" fmla="*/ 6633896 w 7903138"/>
              <a:gd name="connsiteY3" fmla="*/ 805218 h 1610436"/>
              <a:gd name="connsiteX4" fmla="*/ 6552010 w 7903138"/>
              <a:gd name="connsiteY4" fmla="*/ 832513 h 1610436"/>
              <a:gd name="connsiteX5" fmla="*/ 6511067 w 7903138"/>
              <a:gd name="connsiteY5" fmla="*/ 846161 h 1610436"/>
              <a:gd name="connsiteX6" fmla="*/ 6442828 w 7903138"/>
              <a:gd name="connsiteY6" fmla="*/ 968991 h 1610436"/>
              <a:gd name="connsiteX7" fmla="*/ 6456476 w 7903138"/>
              <a:gd name="connsiteY7" fmla="*/ 1091821 h 1610436"/>
              <a:gd name="connsiteX8" fmla="*/ 6524714 w 7903138"/>
              <a:gd name="connsiteY8" fmla="*/ 1146412 h 1610436"/>
              <a:gd name="connsiteX9" fmla="*/ 6565658 w 7903138"/>
              <a:gd name="connsiteY9" fmla="*/ 1173707 h 1610436"/>
              <a:gd name="connsiteX10" fmla="*/ 6702135 w 7903138"/>
              <a:gd name="connsiteY10" fmla="*/ 1214651 h 1610436"/>
              <a:gd name="connsiteX11" fmla="*/ 6838613 w 7903138"/>
              <a:gd name="connsiteY11" fmla="*/ 1228298 h 1610436"/>
              <a:gd name="connsiteX12" fmla="*/ 7193455 w 7903138"/>
              <a:gd name="connsiteY12" fmla="*/ 1201003 h 1610436"/>
              <a:gd name="connsiteX13" fmla="*/ 7234398 w 7903138"/>
              <a:gd name="connsiteY13" fmla="*/ 1187355 h 1610436"/>
              <a:gd name="connsiteX14" fmla="*/ 7302637 w 7903138"/>
              <a:gd name="connsiteY14" fmla="*/ 1173707 h 1610436"/>
              <a:gd name="connsiteX15" fmla="*/ 7384523 w 7903138"/>
              <a:gd name="connsiteY15" fmla="*/ 1146412 h 1610436"/>
              <a:gd name="connsiteX16" fmla="*/ 7821252 w 7903138"/>
              <a:gd name="connsiteY16" fmla="*/ 1132764 h 1610436"/>
              <a:gd name="connsiteX17" fmla="*/ 7889490 w 7903138"/>
              <a:gd name="connsiteY17" fmla="*/ 1037230 h 1610436"/>
              <a:gd name="connsiteX18" fmla="*/ 7903138 w 7903138"/>
              <a:gd name="connsiteY18" fmla="*/ 996286 h 1610436"/>
              <a:gd name="connsiteX19" fmla="*/ 7889490 w 7903138"/>
              <a:gd name="connsiteY19" fmla="*/ 832513 h 1610436"/>
              <a:gd name="connsiteX20" fmla="*/ 7848547 w 7903138"/>
              <a:gd name="connsiteY20" fmla="*/ 805218 h 1610436"/>
              <a:gd name="connsiteX21" fmla="*/ 7766661 w 7903138"/>
              <a:gd name="connsiteY21" fmla="*/ 777922 h 1610436"/>
              <a:gd name="connsiteX22" fmla="*/ 7725717 w 7903138"/>
              <a:gd name="connsiteY22" fmla="*/ 764275 h 1610436"/>
              <a:gd name="connsiteX23" fmla="*/ 7684774 w 7903138"/>
              <a:gd name="connsiteY23" fmla="*/ 750627 h 1610436"/>
              <a:gd name="connsiteX24" fmla="*/ 7589240 w 7903138"/>
              <a:gd name="connsiteY24" fmla="*/ 736979 h 1610436"/>
              <a:gd name="connsiteX25" fmla="*/ 7493705 w 7903138"/>
              <a:gd name="connsiteY25" fmla="*/ 709683 h 1610436"/>
              <a:gd name="connsiteX26" fmla="*/ 7275341 w 7903138"/>
              <a:gd name="connsiteY26" fmla="*/ 723331 h 1610436"/>
              <a:gd name="connsiteX27" fmla="*/ 7234398 w 7903138"/>
              <a:gd name="connsiteY27" fmla="*/ 736979 h 1610436"/>
              <a:gd name="connsiteX28" fmla="*/ 7138864 w 7903138"/>
              <a:gd name="connsiteY28" fmla="*/ 682388 h 1610436"/>
              <a:gd name="connsiteX29" fmla="*/ 7125216 w 7903138"/>
              <a:gd name="connsiteY29" fmla="*/ 641445 h 1610436"/>
              <a:gd name="connsiteX30" fmla="*/ 7084273 w 7903138"/>
              <a:gd name="connsiteY30" fmla="*/ 614149 h 1610436"/>
              <a:gd name="connsiteX31" fmla="*/ 7016034 w 7903138"/>
              <a:gd name="connsiteY31" fmla="*/ 532263 h 1610436"/>
              <a:gd name="connsiteX32" fmla="*/ 6975090 w 7903138"/>
              <a:gd name="connsiteY32" fmla="*/ 491319 h 1610436"/>
              <a:gd name="connsiteX33" fmla="*/ 6906852 w 7903138"/>
              <a:gd name="connsiteY33" fmla="*/ 368489 h 1610436"/>
              <a:gd name="connsiteX34" fmla="*/ 6865908 w 7903138"/>
              <a:gd name="connsiteY34" fmla="*/ 354842 h 1610436"/>
              <a:gd name="connsiteX35" fmla="*/ 6743079 w 7903138"/>
              <a:gd name="connsiteY35" fmla="*/ 286603 h 1610436"/>
              <a:gd name="connsiteX36" fmla="*/ 6702135 w 7903138"/>
              <a:gd name="connsiteY36" fmla="*/ 259307 h 1610436"/>
              <a:gd name="connsiteX37" fmla="*/ 6647544 w 7903138"/>
              <a:gd name="connsiteY37" fmla="*/ 245660 h 1610436"/>
              <a:gd name="connsiteX38" fmla="*/ 6552010 w 7903138"/>
              <a:gd name="connsiteY38" fmla="*/ 218364 h 1610436"/>
              <a:gd name="connsiteX39" fmla="*/ 6442828 w 7903138"/>
              <a:gd name="connsiteY39" fmla="*/ 177421 h 1610436"/>
              <a:gd name="connsiteX40" fmla="*/ 6388237 w 7903138"/>
              <a:gd name="connsiteY40" fmla="*/ 163773 h 1610436"/>
              <a:gd name="connsiteX41" fmla="*/ 6347293 w 7903138"/>
              <a:gd name="connsiteY41" fmla="*/ 150125 h 1610436"/>
              <a:gd name="connsiteX42" fmla="*/ 6251759 w 7903138"/>
              <a:gd name="connsiteY42" fmla="*/ 136478 h 1610436"/>
              <a:gd name="connsiteX43" fmla="*/ 5842326 w 7903138"/>
              <a:gd name="connsiteY43" fmla="*/ 109182 h 1610436"/>
              <a:gd name="connsiteX44" fmla="*/ 5678553 w 7903138"/>
              <a:gd name="connsiteY44" fmla="*/ 81886 h 1610436"/>
              <a:gd name="connsiteX45" fmla="*/ 4982517 w 7903138"/>
              <a:gd name="connsiteY45" fmla="*/ 54591 h 1610436"/>
              <a:gd name="connsiteX46" fmla="*/ 4914279 w 7903138"/>
              <a:gd name="connsiteY46" fmla="*/ 40943 h 1610436"/>
              <a:gd name="connsiteX47" fmla="*/ 4818744 w 7903138"/>
              <a:gd name="connsiteY47" fmla="*/ 27295 h 1610436"/>
              <a:gd name="connsiteX48" fmla="*/ 4723210 w 7903138"/>
              <a:gd name="connsiteY48" fmla="*/ 0 h 1610436"/>
              <a:gd name="connsiteX49" fmla="*/ 4436607 w 7903138"/>
              <a:gd name="connsiteY49" fmla="*/ 13648 h 1610436"/>
              <a:gd name="connsiteX50" fmla="*/ 4354720 w 7903138"/>
              <a:gd name="connsiteY50" fmla="*/ 27295 h 1610436"/>
              <a:gd name="connsiteX51" fmla="*/ 4259186 w 7903138"/>
              <a:gd name="connsiteY51" fmla="*/ 40943 h 1610436"/>
              <a:gd name="connsiteX52" fmla="*/ 4163652 w 7903138"/>
              <a:gd name="connsiteY52" fmla="*/ 68239 h 1610436"/>
              <a:gd name="connsiteX53" fmla="*/ 4054470 w 7903138"/>
              <a:gd name="connsiteY53" fmla="*/ 81886 h 1610436"/>
              <a:gd name="connsiteX54" fmla="*/ 3972583 w 7903138"/>
              <a:gd name="connsiteY54" fmla="*/ 95534 h 1610436"/>
              <a:gd name="connsiteX55" fmla="*/ 3877049 w 7903138"/>
              <a:gd name="connsiteY55" fmla="*/ 109182 h 1610436"/>
              <a:gd name="connsiteX56" fmla="*/ 3685980 w 7903138"/>
              <a:gd name="connsiteY56" fmla="*/ 136478 h 1610436"/>
              <a:gd name="connsiteX57" fmla="*/ 3563150 w 7903138"/>
              <a:gd name="connsiteY57" fmla="*/ 163773 h 1610436"/>
              <a:gd name="connsiteX58" fmla="*/ 2375795 w 7903138"/>
              <a:gd name="connsiteY58" fmla="*/ 150125 h 1610436"/>
              <a:gd name="connsiteX59" fmla="*/ 2116487 w 7903138"/>
              <a:gd name="connsiteY59" fmla="*/ 122830 h 1610436"/>
              <a:gd name="connsiteX60" fmla="*/ 1666111 w 7903138"/>
              <a:gd name="connsiteY60" fmla="*/ 150125 h 1610436"/>
              <a:gd name="connsiteX61" fmla="*/ 1570577 w 7903138"/>
              <a:gd name="connsiteY61" fmla="*/ 191069 h 1610436"/>
              <a:gd name="connsiteX62" fmla="*/ 1434099 w 7903138"/>
              <a:gd name="connsiteY62" fmla="*/ 218364 h 1610436"/>
              <a:gd name="connsiteX63" fmla="*/ 1338565 w 7903138"/>
              <a:gd name="connsiteY63" fmla="*/ 245660 h 1610436"/>
              <a:gd name="connsiteX64" fmla="*/ 1297622 w 7903138"/>
              <a:gd name="connsiteY64" fmla="*/ 286603 h 1610436"/>
              <a:gd name="connsiteX65" fmla="*/ 1243031 w 7903138"/>
              <a:gd name="connsiteY65" fmla="*/ 327546 h 1610436"/>
              <a:gd name="connsiteX66" fmla="*/ 1174792 w 7903138"/>
              <a:gd name="connsiteY66" fmla="*/ 395785 h 1610436"/>
              <a:gd name="connsiteX67" fmla="*/ 1147496 w 7903138"/>
              <a:gd name="connsiteY67" fmla="*/ 436728 h 1610436"/>
              <a:gd name="connsiteX68" fmla="*/ 1106553 w 7903138"/>
              <a:gd name="connsiteY68" fmla="*/ 450376 h 1610436"/>
              <a:gd name="connsiteX69" fmla="*/ 1092905 w 7903138"/>
              <a:gd name="connsiteY69" fmla="*/ 491319 h 1610436"/>
              <a:gd name="connsiteX70" fmla="*/ 1038314 w 7903138"/>
              <a:gd name="connsiteY70" fmla="*/ 573206 h 1610436"/>
              <a:gd name="connsiteX71" fmla="*/ 1011019 w 7903138"/>
              <a:gd name="connsiteY71" fmla="*/ 614149 h 1610436"/>
              <a:gd name="connsiteX72" fmla="*/ 997371 w 7903138"/>
              <a:gd name="connsiteY72" fmla="*/ 655092 h 1610436"/>
              <a:gd name="connsiteX73" fmla="*/ 956428 w 7903138"/>
              <a:gd name="connsiteY73" fmla="*/ 696036 h 1610436"/>
              <a:gd name="connsiteX74" fmla="*/ 901837 w 7903138"/>
              <a:gd name="connsiteY74" fmla="*/ 777922 h 1610436"/>
              <a:gd name="connsiteX75" fmla="*/ 874541 w 7903138"/>
              <a:gd name="connsiteY75" fmla="*/ 818866 h 1610436"/>
              <a:gd name="connsiteX76" fmla="*/ 860893 w 7903138"/>
              <a:gd name="connsiteY76" fmla="*/ 859809 h 1610436"/>
              <a:gd name="connsiteX77" fmla="*/ 806302 w 7903138"/>
              <a:gd name="connsiteY77" fmla="*/ 941695 h 1610436"/>
              <a:gd name="connsiteX78" fmla="*/ 779007 w 7903138"/>
              <a:gd name="connsiteY78" fmla="*/ 1078173 h 1610436"/>
              <a:gd name="connsiteX79" fmla="*/ 765359 w 7903138"/>
              <a:gd name="connsiteY79" fmla="*/ 1119116 h 1610436"/>
              <a:gd name="connsiteX80" fmla="*/ 738064 w 7903138"/>
              <a:gd name="connsiteY80" fmla="*/ 1037230 h 1610436"/>
              <a:gd name="connsiteX81" fmla="*/ 683473 w 7903138"/>
              <a:gd name="connsiteY81" fmla="*/ 955343 h 1610436"/>
              <a:gd name="connsiteX82" fmla="*/ 724416 w 7903138"/>
              <a:gd name="connsiteY82" fmla="*/ 1078173 h 1610436"/>
              <a:gd name="connsiteX83" fmla="*/ 738064 w 7903138"/>
              <a:gd name="connsiteY83" fmla="*/ 1119116 h 1610436"/>
              <a:gd name="connsiteX84" fmla="*/ 779007 w 7903138"/>
              <a:gd name="connsiteY84" fmla="*/ 1105469 h 1610436"/>
              <a:gd name="connsiteX85" fmla="*/ 833598 w 7903138"/>
              <a:gd name="connsiteY85" fmla="*/ 1050878 h 1610436"/>
              <a:gd name="connsiteX86" fmla="*/ 915484 w 7903138"/>
              <a:gd name="connsiteY86" fmla="*/ 982639 h 1610436"/>
              <a:gd name="connsiteX87" fmla="*/ 901837 w 7903138"/>
              <a:gd name="connsiteY87" fmla="*/ 1023582 h 1610436"/>
              <a:gd name="connsiteX88" fmla="*/ 860893 w 7903138"/>
              <a:gd name="connsiteY88" fmla="*/ 1037230 h 1610436"/>
              <a:gd name="connsiteX89" fmla="*/ 806302 w 7903138"/>
              <a:gd name="connsiteY89" fmla="*/ 1091821 h 1610436"/>
              <a:gd name="connsiteX90" fmla="*/ 779007 w 7903138"/>
              <a:gd name="connsiteY90" fmla="*/ 1132764 h 1610436"/>
              <a:gd name="connsiteX91" fmla="*/ 874541 w 7903138"/>
              <a:gd name="connsiteY91" fmla="*/ 1160060 h 1610436"/>
              <a:gd name="connsiteX92" fmla="*/ 983723 w 7903138"/>
              <a:gd name="connsiteY92" fmla="*/ 1187355 h 1610436"/>
              <a:gd name="connsiteX93" fmla="*/ 1024667 w 7903138"/>
              <a:gd name="connsiteY93" fmla="*/ 1228298 h 1610436"/>
              <a:gd name="connsiteX94" fmla="*/ 1106553 w 7903138"/>
              <a:gd name="connsiteY94" fmla="*/ 1255594 h 1610436"/>
              <a:gd name="connsiteX95" fmla="*/ 1147496 w 7903138"/>
              <a:gd name="connsiteY95" fmla="*/ 1282889 h 1610436"/>
              <a:gd name="connsiteX96" fmla="*/ 1174792 w 7903138"/>
              <a:gd name="connsiteY96" fmla="*/ 1364776 h 1610436"/>
              <a:gd name="connsiteX97" fmla="*/ 1188440 w 7903138"/>
              <a:gd name="connsiteY97" fmla="*/ 1405719 h 1610436"/>
              <a:gd name="connsiteX98" fmla="*/ 1133849 w 7903138"/>
              <a:gd name="connsiteY98" fmla="*/ 1555845 h 1610436"/>
              <a:gd name="connsiteX99" fmla="*/ 1092905 w 7903138"/>
              <a:gd name="connsiteY99" fmla="*/ 1542197 h 1610436"/>
              <a:gd name="connsiteX100" fmla="*/ 847246 w 7903138"/>
              <a:gd name="connsiteY100" fmla="*/ 1569492 h 1610436"/>
              <a:gd name="connsiteX101" fmla="*/ 751711 w 7903138"/>
              <a:gd name="connsiteY101" fmla="*/ 1596788 h 1610436"/>
              <a:gd name="connsiteX102" fmla="*/ 642529 w 7903138"/>
              <a:gd name="connsiteY102" fmla="*/ 1610436 h 1610436"/>
              <a:gd name="connsiteX103" fmla="*/ 301335 w 7903138"/>
              <a:gd name="connsiteY103" fmla="*/ 1596788 h 1610436"/>
              <a:gd name="connsiteX104" fmla="*/ 260392 w 7903138"/>
              <a:gd name="connsiteY104" fmla="*/ 1583140 h 1610436"/>
              <a:gd name="connsiteX105" fmla="*/ 110267 w 7903138"/>
              <a:gd name="connsiteY105" fmla="*/ 1542197 h 1610436"/>
              <a:gd name="connsiteX106" fmla="*/ 14732 w 7903138"/>
              <a:gd name="connsiteY106" fmla="*/ 1446663 h 1610436"/>
              <a:gd name="connsiteX107" fmla="*/ 1084 w 7903138"/>
              <a:gd name="connsiteY107" fmla="*/ 1405719 h 1610436"/>
              <a:gd name="connsiteX108" fmla="*/ 14732 w 7903138"/>
              <a:gd name="connsiteY108" fmla="*/ 1269242 h 1610436"/>
              <a:gd name="connsiteX109" fmla="*/ 96619 w 7903138"/>
              <a:gd name="connsiteY109" fmla="*/ 1214651 h 1610436"/>
              <a:gd name="connsiteX110" fmla="*/ 410517 w 7903138"/>
              <a:gd name="connsiteY110" fmla="*/ 1201003 h 1610436"/>
              <a:gd name="connsiteX111" fmla="*/ 451461 w 7903138"/>
              <a:gd name="connsiteY111" fmla="*/ 1187355 h 1610436"/>
              <a:gd name="connsiteX112" fmla="*/ 601586 w 7903138"/>
              <a:gd name="connsiteY112" fmla="*/ 1160060 h 1610436"/>
              <a:gd name="connsiteX113" fmla="*/ 751711 w 7903138"/>
              <a:gd name="connsiteY113" fmla="*/ 1132764 h 161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7903138" h="1610436">
                <a:moveTo>
                  <a:pt x="7166159" y="736979"/>
                </a:moveTo>
                <a:cubicBezTo>
                  <a:pt x="7097866" y="748362"/>
                  <a:pt x="7058979" y="755495"/>
                  <a:pt x="6988738" y="764275"/>
                </a:cubicBezTo>
                <a:cubicBezTo>
                  <a:pt x="6947861" y="769385"/>
                  <a:pt x="6906785" y="772812"/>
                  <a:pt x="6865908" y="777922"/>
                </a:cubicBezTo>
                <a:cubicBezTo>
                  <a:pt x="6624502" y="808097"/>
                  <a:pt x="6945380" y="774069"/>
                  <a:pt x="6633896" y="805218"/>
                </a:cubicBezTo>
                <a:lnTo>
                  <a:pt x="6552010" y="832513"/>
                </a:lnTo>
                <a:lnTo>
                  <a:pt x="6511067" y="846161"/>
                </a:lnTo>
                <a:cubicBezTo>
                  <a:pt x="6448496" y="940018"/>
                  <a:pt x="6466850" y="896926"/>
                  <a:pt x="6442828" y="968991"/>
                </a:cubicBezTo>
                <a:cubicBezTo>
                  <a:pt x="6447377" y="1009934"/>
                  <a:pt x="6446485" y="1051856"/>
                  <a:pt x="6456476" y="1091821"/>
                </a:cubicBezTo>
                <a:cubicBezTo>
                  <a:pt x="6469622" y="1144406"/>
                  <a:pt x="6487619" y="1127865"/>
                  <a:pt x="6524714" y="1146412"/>
                </a:cubicBezTo>
                <a:cubicBezTo>
                  <a:pt x="6539385" y="1153747"/>
                  <a:pt x="6550669" y="1167045"/>
                  <a:pt x="6565658" y="1173707"/>
                </a:cubicBezTo>
                <a:cubicBezTo>
                  <a:pt x="6583654" y="1181705"/>
                  <a:pt x="6672883" y="1210472"/>
                  <a:pt x="6702135" y="1214651"/>
                </a:cubicBezTo>
                <a:cubicBezTo>
                  <a:pt x="6747395" y="1221117"/>
                  <a:pt x="6793120" y="1223749"/>
                  <a:pt x="6838613" y="1228298"/>
                </a:cubicBezTo>
                <a:cubicBezTo>
                  <a:pt x="6956820" y="1222388"/>
                  <a:pt x="7077110" y="1226858"/>
                  <a:pt x="7193455" y="1201003"/>
                </a:cubicBezTo>
                <a:cubicBezTo>
                  <a:pt x="7207498" y="1197882"/>
                  <a:pt x="7220442" y="1190844"/>
                  <a:pt x="7234398" y="1187355"/>
                </a:cubicBezTo>
                <a:cubicBezTo>
                  <a:pt x="7256902" y="1181729"/>
                  <a:pt x="7280258" y="1179810"/>
                  <a:pt x="7302637" y="1173707"/>
                </a:cubicBezTo>
                <a:cubicBezTo>
                  <a:pt x="7330395" y="1166137"/>
                  <a:pt x="7355765" y="1147311"/>
                  <a:pt x="7384523" y="1146412"/>
                </a:cubicBezTo>
                <a:lnTo>
                  <a:pt x="7821252" y="1132764"/>
                </a:lnTo>
                <a:cubicBezTo>
                  <a:pt x="7889490" y="1110017"/>
                  <a:pt x="7857646" y="1132764"/>
                  <a:pt x="7889490" y="1037230"/>
                </a:cubicBezTo>
                <a:lnTo>
                  <a:pt x="7903138" y="996286"/>
                </a:lnTo>
                <a:cubicBezTo>
                  <a:pt x="7898589" y="941695"/>
                  <a:pt x="7904539" y="885185"/>
                  <a:pt x="7889490" y="832513"/>
                </a:cubicBezTo>
                <a:cubicBezTo>
                  <a:pt x="7884984" y="816742"/>
                  <a:pt x="7863536" y="811880"/>
                  <a:pt x="7848547" y="805218"/>
                </a:cubicBezTo>
                <a:cubicBezTo>
                  <a:pt x="7822255" y="793533"/>
                  <a:pt x="7793956" y="787020"/>
                  <a:pt x="7766661" y="777922"/>
                </a:cubicBezTo>
                <a:lnTo>
                  <a:pt x="7725717" y="764275"/>
                </a:lnTo>
                <a:cubicBezTo>
                  <a:pt x="7712069" y="759726"/>
                  <a:pt x="7699015" y="752662"/>
                  <a:pt x="7684774" y="750627"/>
                </a:cubicBezTo>
                <a:lnTo>
                  <a:pt x="7589240" y="736979"/>
                </a:lnTo>
                <a:cubicBezTo>
                  <a:pt x="7569933" y="730543"/>
                  <a:pt x="7510841" y="709683"/>
                  <a:pt x="7493705" y="709683"/>
                </a:cubicBezTo>
                <a:cubicBezTo>
                  <a:pt x="7420775" y="709683"/>
                  <a:pt x="7348129" y="718782"/>
                  <a:pt x="7275341" y="723331"/>
                </a:cubicBezTo>
                <a:cubicBezTo>
                  <a:pt x="7261693" y="727880"/>
                  <a:pt x="7248784" y="736979"/>
                  <a:pt x="7234398" y="736979"/>
                </a:cubicBezTo>
                <a:cubicBezTo>
                  <a:pt x="7172707" y="736979"/>
                  <a:pt x="7163023" y="730707"/>
                  <a:pt x="7138864" y="682388"/>
                </a:cubicBezTo>
                <a:cubicBezTo>
                  <a:pt x="7132430" y="669521"/>
                  <a:pt x="7134203" y="652679"/>
                  <a:pt x="7125216" y="641445"/>
                </a:cubicBezTo>
                <a:cubicBezTo>
                  <a:pt x="7114969" y="628637"/>
                  <a:pt x="7096874" y="624650"/>
                  <a:pt x="7084273" y="614149"/>
                </a:cubicBezTo>
                <a:cubicBezTo>
                  <a:pt x="7019022" y="559774"/>
                  <a:pt x="7064835" y="590824"/>
                  <a:pt x="7016034" y="532263"/>
                </a:cubicBezTo>
                <a:cubicBezTo>
                  <a:pt x="7003678" y="517435"/>
                  <a:pt x="6988738" y="504967"/>
                  <a:pt x="6975090" y="491319"/>
                </a:cubicBezTo>
                <a:cubicBezTo>
                  <a:pt x="6963074" y="455268"/>
                  <a:pt x="6942049" y="380220"/>
                  <a:pt x="6906852" y="368489"/>
                </a:cubicBezTo>
                <a:lnTo>
                  <a:pt x="6865908" y="354842"/>
                </a:lnTo>
                <a:cubicBezTo>
                  <a:pt x="6737410" y="226341"/>
                  <a:pt x="6943466" y="420194"/>
                  <a:pt x="6743079" y="286603"/>
                </a:cubicBezTo>
                <a:cubicBezTo>
                  <a:pt x="6729431" y="277504"/>
                  <a:pt x="6717212" y="265768"/>
                  <a:pt x="6702135" y="259307"/>
                </a:cubicBezTo>
                <a:cubicBezTo>
                  <a:pt x="6684895" y="251918"/>
                  <a:pt x="6665579" y="250813"/>
                  <a:pt x="6647544" y="245660"/>
                </a:cubicBezTo>
                <a:cubicBezTo>
                  <a:pt x="6510449" y="206491"/>
                  <a:pt x="6722723" y="261043"/>
                  <a:pt x="6552010" y="218364"/>
                </a:cubicBezTo>
                <a:cubicBezTo>
                  <a:pt x="6488785" y="176214"/>
                  <a:pt x="6531367" y="197097"/>
                  <a:pt x="6442828" y="177421"/>
                </a:cubicBezTo>
                <a:cubicBezTo>
                  <a:pt x="6424518" y="173352"/>
                  <a:pt x="6406272" y="168926"/>
                  <a:pt x="6388237" y="163773"/>
                </a:cubicBezTo>
                <a:cubicBezTo>
                  <a:pt x="6374404" y="159821"/>
                  <a:pt x="6361400" y="152946"/>
                  <a:pt x="6347293" y="150125"/>
                </a:cubicBezTo>
                <a:cubicBezTo>
                  <a:pt x="6315750" y="143816"/>
                  <a:pt x="6283604" y="141027"/>
                  <a:pt x="6251759" y="136478"/>
                </a:cubicBezTo>
                <a:cubicBezTo>
                  <a:pt x="6087239" y="81637"/>
                  <a:pt x="6284748" y="143215"/>
                  <a:pt x="5842326" y="109182"/>
                </a:cubicBezTo>
                <a:cubicBezTo>
                  <a:pt x="5787145" y="104937"/>
                  <a:pt x="5733734" y="86130"/>
                  <a:pt x="5678553" y="81886"/>
                </a:cubicBezTo>
                <a:cubicBezTo>
                  <a:pt x="5328710" y="54977"/>
                  <a:pt x="5560426" y="69799"/>
                  <a:pt x="4982517" y="54591"/>
                </a:cubicBezTo>
                <a:cubicBezTo>
                  <a:pt x="4959771" y="50042"/>
                  <a:pt x="4937160" y="44757"/>
                  <a:pt x="4914279" y="40943"/>
                </a:cubicBezTo>
                <a:cubicBezTo>
                  <a:pt x="4882548" y="35654"/>
                  <a:pt x="4850393" y="33049"/>
                  <a:pt x="4818744" y="27295"/>
                </a:cubicBezTo>
                <a:cubicBezTo>
                  <a:pt x="4781036" y="20439"/>
                  <a:pt x="4758295" y="11695"/>
                  <a:pt x="4723210" y="0"/>
                </a:cubicBezTo>
                <a:cubicBezTo>
                  <a:pt x="4627676" y="4549"/>
                  <a:pt x="4531988" y="6583"/>
                  <a:pt x="4436607" y="13648"/>
                </a:cubicBezTo>
                <a:cubicBezTo>
                  <a:pt x="4409010" y="15692"/>
                  <a:pt x="4382070" y="23087"/>
                  <a:pt x="4354720" y="27295"/>
                </a:cubicBezTo>
                <a:cubicBezTo>
                  <a:pt x="4322926" y="32186"/>
                  <a:pt x="4290640" y="34203"/>
                  <a:pt x="4259186" y="40943"/>
                </a:cubicBezTo>
                <a:cubicBezTo>
                  <a:pt x="4226802" y="47883"/>
                  <a:pt x="4196128" y="61744"/>
                  <a:pt x="4163652" y="68239"/>
                </a:cubicBezTo>
                <a:cubicBezTo>
                  <a:pt x="4127687" y="75432"/>
                  <a:pt x="4090779" y="76699"/>
                  <a:pt x="4054470" y="81886"/>
                </a:cubicBezTo>
                <a:cubicBezTo>
                  <a:pt x="4027076" y="85799"/>
                  <a:pt x="3999933" y="91326"/>
                  <a:pt x="3972583" y="95534"/>
                </a:cubicBezTo>
                <a:cubicBezTo>
                  <a:pt x="3940789" y="100425"/>
                  <a:pt x="3908894" y="104633"/>
                  <a:pt x="3877049" y="109182"/>
                </a:cubicBezTo>
                <a:cubicBezTo>
                  <a:pt x="3780732" y="141288"/>
                  <a:pt x="3877339" y="112559"/>
                  <a:pt x="3685980" y="136478"/>
                </a:cubicBezTo>
                <a:cubicBezTo>
                  <a:pt x="3651318" y="140811"/>
                  <a:pt x="3598222" y="155005"/>
                  <a:pt x="3563150" y="163773"/>
                </a:cubicBezTo>
                <a:lnTo>
                  <a:pt x="2375795" y="150125"/>
                </a:lnTo>
                <a:cubicBezTo>
                  <a:pt x="2222953" y="147098"/>
                  <a:pt x="2225045" y="144542"/>
                  <a:pt x="2116487" y="122830"/>
                </a:cubicBezTo>
                <a:cubicBezTo>
                  <a:pt x="2006409" y="127064"/>
                  <a:pt x="1803570" y="122634"/>
                  <a:pt x="1666111" y="150125"/>
                </a:cubicBezTo>
                <a:cubicBezTo>
                  <a:pt x="1580335" y="167280"/>
                  <a:pt x="1674144" y="161479"/>
                  <a:pt x="1570577" y="191069"/>
                </a:cubicBezTo>
                <a:cubicBezTo>
                  <a:pt x="1525968" y="203814"/>
                  <a:pt x="1478112" y="203693"/>
                  <a:pt x="1434099" y="218364"/>
                </a:cubicBezTo>
                <a:cubicBezTo>
                  <a:pt x="1375362" y="237944"/>
                  <a:pt x="1407112" y="228523"/>
                  <a:pt x="1338565" y="245660"/>
                </a:cubicBezTo>
                <a:cubicBezTo>
                  <a:pt x="1324917" y="259308"/>
                  <a:pt x="1312276" y="274042"/>
                  <a:pt x="1297622" y="286603"/>
                </a:cubicBezTo>
                <a:cubicBezTo>
                  <a:pt x="1280352" y="301406"/>
                  <a:pt x="1259115" y="311462"/>
                  <a:pt x="1243031" y="327546"/>
                </a:cubicBezTo>
                <a:cubicBezTo>
                  <a:pt x="1152042" y="418534"/>
                  <a:pt x="1283977" y="322993"/>
                  <a:pt x="1174792" y="395785"/>
                </a:cubicBezTo>
                <a:cubicBezTo>
                  <a:pt x="1165693" y="409433"/>
                  <a:pt x="1160304" y="426481"/>
                  <a:pt x="1147496" y="436728"/>
                </a:cubicBezTo>
                <a:cubicBezTo>
                  <a:pt x="1136262" y="445715"/>
                  <a:pt x="1116725" y="440204"/>
                  <a:pt x="1106553" y="450376"/>
                </a:cubicBezTo>
                <a:cubicBezTo>
                  <a:pt x="1096381" y="460548"/>
                  <a:pt x="1099891" y="478743"/>
                  <a:pt x="1092905" y="491319"/>
                </a:cubicBezTo>
                <a:cubicBezTo>
                  <a:pt x="1076973" y="519996"/>
                  <a:pt x="1056511" y="545910"/>
                  <a:pt x="1038314" y="573206"/>
                </a:cubicBezTo>
                <a:cubicBezTo>
                  <a:pt x="1029216" y="586854"/>
                  <a:pt x="1016206" y="598588"/>
                  <a:pt x="1011019" y="614149"/>
                </a:cubicBezTo>
                <a:cubicBezTo>
                  <a:pt x="1006470" y="627797"/>
                  <a:pt x="1005351" y="643122"/>
                  <a:pt x="997371" y="655092"/>
                </a:cubicBezTo>
                <a:cubicBezTo>
                  <a:pt x="986665" y="671151"/>
                  <a:pt x="968278" y="680801"/>
                  <a:pt x="956428" y="696036"/>
                </a:cubicBezTo>
                <a:cubicBezTo>
                  <a:pt x="936288" y="721931"/>
                  <a:pt x="920034" y="750627"/>
                  <a:pt x="901837" y="777922"/>
                </a:cubicBezTo>
                <a:cubicBezTo>
                  <a:pt x="892738" y="791570"/>
                  <a:pt x="879728" y="803305"/>
                  <a:pt x="874541" y="818866"/>
                </a:cubicBezTo>
                <a:cubicBezTo>
                  <a:pt x="869992" y="832514"/>
                  <a:pt x="867879" y="847233"/>
                  <a:pt x="860893" y="859809"/>
                </a:cubicBezTo>
                <a:cubicBezTo>
                  <a:pt x="844961" y="888486"/>
                  <a:pt x="806302" y="941695"/>
                  <a:pt x="806302" y="941695"/>
                </a:cubicBezTo>
                <a:cubicBezTo>
                  <a:pt x="775469" y="1034202"/>
                  <a:pt x="810374" y="921339"/>
                  <a:pt x="779007" y="1078173"/>
                </a:cubicBezTo>
                <a:cubicBezTo>
                  <a:pt x="776186" y="1092280"/>
                  <a:pt x="769908" y="1105468"/>
                  <a:pt x="765359" y="1119116"/>
                </a:cubicBezTo>
                <a:cubicBezTo>
                  <a:pt x="756261" y="1091821"/>
                  <a:pt x="754024" y="1061170"/>
                  <a:pt x="738064" y="1037230"/>
                </a:cubicBezTo>
                <a:lnTo>
                  <a:pt x="683473" y="955343"/>
                </a:lnTo>
                <a:lnTo>
                  <a:pt x="724416" y="1078173"/>
                </a:lnTo>
                <a:lnTo>
                  <a:pt x="738064" y="1119116"/>
                </a:lnTo>
                <a:cubicBezTo>
                  <a:pt x="751712" y="1114567"/>
                  <a:pt x="768835" y="1115641"/>
                  <a:pt x="779007" y="1105469"/>
                </a:cubicBezTo>
                <a:cubicBezTo>
                  <a:pt x="851794" y="1032682"/>
                  <a:pt x="724418" y="1087269"/>
                  <a:pt x="833598" y="1050878"/>
                </a:cubicBezTo>
                <a:cubicBezTo>
                  <a:pt x="833970" y="1050506"/>
                  <a:pt x="902816" y="976305"/>
                  <a:pt x="915484" y="982639"/>
                </a:cubicBezTo>
                <a:cubicBezTo>
                  <a:pt x="928351" y="989073"/>
                  <a:pt x="912009" y="1013410"/>
                  <a:pt x="901837" y="1023582"/>
                </a:cubicBezTo>
                <a:cubicBezTo>
                  <a:pt x="891664" y="1033755"/>
                  <a:pt x="874541" y="1032681"/>
                  <a:pt x="860893" y="1037230"/>
                </a:cubicBezTo>
                <a:cubicBezTo>
                  <a:pt x="831118" y="1126559"/>
                  <a:pt x="872473" y="1038885"/>
                  <a:pt x="806302" y="1091821"/>
                </a:cubicBezTo>
                <a:cubicBezTo>
                  <a:pt x="793494" y="1102067"/>
                  <a:pt x="788105" y="1119116"/>
                  <a:pt x="779007" y="1132764"/>
                </a:cubicBezTo>
                <a:cubicBezTo>
                  <a:pt x="824598" y="1147961"/>
                  <a:pt x="823134" y="1148636"/>
                  <a:pt x="874541" y="1160060"/>
                </a:cubicBezTo>
                <a:cubicBezTo>
                  <a:pt x="973359" y="1182019"/>
                  <a:pt x="910558" y="1162966"/>
                  <a:pt x="983723" y="1187355"/>
                </a:cubicBezTo>
                <a:cubicBezTo>
                  <a:pt x="997371" y="1201003"/>
                  <a:pt x="1007795" y="1218925"/>
                  <a:pt x="1024667" y="1228298"/>
                </a:cubicBezTo>
                <a:cubicBezTo>
                  <a:pt x="1049818" y="1242271"/>
                  <a:pt x="1082613" y="1239634"/>
                  <a:pt x="1106553" y="1255594"/>
                </a:cubicBezTo>
                <a:lnTo>
                  <a:pt x="1147496" y="1282889"/>
                </a:lnTo>
                <a:lnTo>
                  <a:pt x="1174792" y="1364776"/>
                </a:lnTo>
                <a:lnTo>
                  <a:pt x="1188440" y="1405719"/>
                </a:lnTo>
                <a:cubicBezTo>
                  <a:pt x="1183674" y="1448609"/>
                  <a:pt x="1204810" y="1544018"/>
                  <a:pt x="1133849" y="1555845"/>
                </a:cubicBezTo>
                <a:cubicBezTo>
                  <a:pt x="1119658" y="1558210"/>
                  <a:pt x="1106553" y="1546746"/>
                  <a:pt x="1092905" y="1542197"/>
                </a:cubicBezTo>
                <a:cubicBezTo>
                  <a:pt x="1011019" y="1551295"/>
                  <a:pt x="928881" y="1558360"/>
                  <a:pt x="847246" y="1569492"/>
                </a:cubicBezTo>
                <a:cubicBezTo>
                  <a:pt x="694804" y="1590279"/>
                  <a:pt x="874795" y="1574409"/>
                  <a:pt x="751711" y="1596788"/>
                </a:cubicBezTo>
                <a:cubicBezTo>
                  <a:pt x="715625" y="1603349"/>
                  <a:pt x="678923" y="1605887"/>
                  <a:pt x="642529" y="1610436"/>
                </a:cubicBezTo>
                <a:cubicBezTo>
                  <a:pt x="528798" y="1605887"/>
                  <a:pt x="414868" y="1604898"/>
                  <a:pt x="301335" y="1596788"/>
                </a:cubicBezTo>
                <a:cubicBezTo>
                  <a:pt x="286986" y="1595763"/>
                  <a:pt x="274271" y="1586925"/>
                  <a:pt x="260392" y="1583140"/>
                </a:cubicBezTo>
                <a:cubicBezTo>
                  <a:pt x="91077" y="1536963"/>
                  <a:pt x="204507" y="1573611"/>
                  <a:pt x="110267" y="1542197"/>
                </a:cubicBezTo>
                <a:cubicBezTo>
                  <a:pt x="47696" y="1448340"/>
                  <a:pt x="86798" y="1470683"/>
                  <a:pt x="14732" y="1446663"/>
                </a:cubicBezTo>
                <a:cubicBezTo>
                  <a:pt x="10183" y="1433015"/>
                  <a:pt x="1084" y="1420105"/>
                  <a:pt x="1084" y="1405719"/>
                </a:cubicBezTo>
                <a:cubicBezTo>
                  <a:pt x="1084" y="1360000"/>
                  <a:pt x="-5714" y="1310134"/>
                  <a:pt x="14732" y="1269242"/>
                </a:cubicBezTo>
                <a:cubicBezTo>
                  <a:pt x="29403" y="1239900"/>
                  <a:pt x="63845" y="1216076"/>
                  <a:pt x="96619" y="1214651"/>
                </a:cubicBezTo>
                <a:lnTo>
                  <a:pt x="410517" y="1201003"/>
                </a:lnTo>
                <a:cubicBezTo>
                  <a:pt x="424165" y="1196454"/>
                  <a:pt x="437504" y="1190844"/>
                  <a:pt x="451461" y="1187355"/>
                </a:cubicBezTo>
                <a:cubicBezTo>
                  <a:pt x="479420" y="1180365"/>
                  <a:pt x="577238" y="1163103"/>
                  <a:pt x="601586" y="1160060"/>
                </a:cubicBezTo>
                <a:cubicBezTo>
                  <a:pt x="748547" y="1141690"/>
                  <a:pt x="705162" y="1179316"/>
                  <a:pt x="751711" y="1132764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Freeform 13"/>
          <p:cNvSpPr/>
          <p:nvPr/>
        </p:nvSpPr>
        <p:spPr>
          <a:xfrm>
            <a:off x="354480" y="4948908"/>
            <a:ext cx="6756004" cy="1140201"/>
          </a:xfrm>
          <a:custGeom>
            <a:avLst/>
            <a:gdLst>
              <a:gd name="connsiteX0" fmla="*/ 4572362 w 6756004"/>
              <a:gd name="connsiteY0" fmla="*/ 327546 h 1140201"/>
              <a:gd name="connsiteX1" fmla="*/ 4613305 w 6756004"/>
              <a:gd name="connsiteY1" fmla="*/ 163773 h 1140201"/>
              <a:gd name="connsiteX2" fmla="*/ 4654248 w 6756004"/>
              <a:gd name="connsiteY2" fmla="*/ 150125 h 1140201"/>
              <a:gd name="connsiteX3" fmla="*/ 4695192 w 6756004"/>
              <a:gd name="connsiteY3" fmla="*/ 122830 h 1140201"/>
              <a:gd name="connsiteX4" fmla="*/ 4736135 w 6756004"/>
              <a:gd name="connsiteY4" fmla="*/ 109182 h 1140201"/>
              <a:gd name="connsiteX5" fmla="*/ 4818021 w 6756004"/>
              <a:gd name="connsiteY5" fmla="*/ 54591 h 1140201"/>
              <a:gd name="connsiteX6" fmla="*/ 4899908 w 6756004"/>
              <a:gd name="connsiteY6" fmla="*/ 27295 h 1140201"/>
              <a:gd name="connsiteX7" fmla="*/ 4940851 w 6756004"/>
              <a:gd name="connsiteY7" fmla="*/ 13648 h 1140201"/>
              <a:gd name="connsiteX8" fmla="*/ 5036386 w 6756004"/>
              <a:gd name="connsiteY8" fmla="*/ 0 h 1140201"/>
              <a:gd name="connsiteX9" fmla="*/ 5486762 w 6756004"/>
              <a:gd name="connsiteY9" fmla="*/ 13648 h 1140201"/>
              <a:gd name="connsiteX10" fmla="*/ 5623239 w 6756004"/>
              <a:gd name="connsiteY10" fmla="*/ 40943 h 1140201"/>
              <a:gd name="connsiteX11" fmla="*/ 5759717 w 6756004"/>
              <a:gd name="connsiteY11" fmla="*/ 54591 h 1140201"/>
              <a:gd name="connsiteX12" fmla="*/ 5814308 w 6756004"/>
              <a:gd name="connsiteY12" fmla="*/ 68239 h 1140201"/>
              <a:gd name="connsiteX13" fmla="*/ 5978081 w 6756004"/>
              <a:gd name="connsiteY13" fmla="*/ 81887 h 1140201"/>
              <a:gd name="connsiteX14" fmla="*/ 6019024 w 6756004"/>
              <a:gd name="connsiteY14" fmla="*/ 109182 h 1140201"/>
              <a:gd name="connsiteX15" fmla="*/ 6073616 w 6756004"/>
              <a:gd name="connsiteY15" fmla="*/ 122830 h 1140201"/>
              <a:gd name="connsiteX16" fmla="*/ 6264684 w 6756004"/>
              <a:gd name="connsiteY16" fmla="*/ 150125 h 1140201"/>
              <a:gd name="connsiteX17" fmla="*/ 6605878 w 6756004"/>
              <a:gd name="connsiteY17" fmla="*/ 177421 h 1140201"/>
              <a:gd name="connsiteX18" fmla="*/ 6674117 w 6756004"/>
              <a:gd name="connsiteY18" fmla="*/ 191069 h 1140201"/>
              <a:gd name="connsiteX19" fmla="*/ 6742356 w 6756004"/>
              <a:gd name="connsiteY19" fmla="*/ 300251 h 1140201"/>
              <a:gd name="connsiteX20" fmla="*/ 6756004 w 6756004"/>
              <a:gd name="connsiteY20" fmla="*/ 341194 h 1140201"/>
              <a:gd name="connsiteX21" fmla="*/ 6742356 w 6756004"/>
              <a:gd name="connsiteY21" fmla="*/ 464024 h 1140201"/>
              <a:gd name="connsiteX22" fmla="*/ 6715060 w 6756004"/>
              <a:gd name="connsiteY22" fmla="*/ 504967 h 1140201"/>
              <a:gd name="connsiteX23" fmla="*/ 6619526 w 6756004"/>
              <a:gd name="connsiteY23" fmla="*/ 559558 h 1140201"/>
              <a:gd name="connsiteX24" fmla="*/ 6578583 w 6756004"/>
              <a:gd name="connsiteY24" fmla="*/ 586854 h 1140201"/>
              <a:gd name="connsiteX25" fmla="*/ 6442105 w 6756004"/>
              <a:gd name="connsiteY25" fmla="*/ 627797 h 1140201"/>
              <a:gd name="connsiteX26" fmla="*/ 6251036 w 6756004"/>
              <a:gd name="connsiteY26" fmla="*/ 641445 h 1140201"/>
              <a:gd name="connsiteX27" fmla="*/ 6155502 w 6756004"/>
              <a:gd name="connsiteY27" fmla="*/ 655092 h 1140201"/>
              <a:gd name="connsiteX28" fmla="*/ 6032672 w 6756004"/>
              <a:gd name="connsiteY28" fmla="*/ 682388 h 1140201"/>
              <a:gd name="connsiteX29" fmla="*/ 5582296 w 6756004"/>
              <a:gd name="connsiteY29" fmla="*/ 696036 h 1140201"/>
              <a:gd name="connsiteX30" fmla="*/ 5514057 w 6756004"/>
              <a:gd name="connsiteY30" fmla="*/ 709684 h 1140201"/>
              <a:gd name="connsiteX31" fmla="*/ 5145568 w 6756004"/>
              <a:gd name="connsiteY31" fmla="*/ 682388 h 1140201"/>
              <a:gd name="connsiteX32" fmla="*/ 4981795 w 6756004"/>
              <a:gd name="connsiteY32" fmla="*/ 668740 h 1140201"/>
              <a:gd name="connsiteX33" fmla="*/ 4886260 w 6756004"/>
              <a:gd name="connsiteY33" fmla="*/ 627797 h 1140201"/>
              <a:gd name="connsiteX34" fmla="*/ 4804374 w 6756004"/>
              <a:gd name="connsiteY34" fmla="*/ 600501 h 1140201"/>
              <a:gd name="connsiteX35" fmla="*/ 4790726 w 6756004"/>
              <a:gd name="connsiteY35" fmla="*/ 559558 h 1140201"/>
              <a:gd name="connsiteX36" fmla="*/ 4749783 w 6756004"/>
              <a:gd name="connsiteY36" fmla="*/ 532263 h 1140201"/>
              <a:gd name="connsiteX37" fmla="*/ 4708839 w 6756004"/>
              <a:gd name="connsiteY37" fmla="*/ 491319 h 1140201"/>
              <a:gd name="connsiteX38" fmla="*/ 4654248 w 6756004"/>
              <a:gd name="connsiteY38" fmla="*/ 409433 h 1140201"/>
              <a:gd name="connsiteX39" fmla="*/ 4572362 w 6756004"/>
              <a:gd name="connsiteY39" fmla="*/ 368489 h 1140201"/>
              <a:gd name="connsiteX40" fmla="*/ 4422236 w 6756004"/>
              <a:gd name="connsiteY40" fmla="*/ 300251 h 1140201"/>
              <a:gd name="connsiteX41" fmla="*/ 4381293 w 6756004"/>
              <a:gd name="connsiteY41" fmla="*/ 313898 h 1140201"/>
              <a:gd name="connsiteX42" fmla="*/ 4272111 w 6756004"/>
              <a:gd name="connsiteY42" fmla="*/ 341194 h 1140201"/>
              <a:gd name="connsiteX43" fmla="*/ 4081042 w 6756004"/>
              <a:gd name="connsiteY43" fmla="*/ 409433 h 1140201"/>
              <a:gd name="connsiteX44" fmla="*/ 4026451 w 6756004"/>
              <a:gd name="connsiteY44" fmla="*/ 436728 h 1140201"/>
              <a:gd name="connsiteX45" fmla="*/ 3985508 w 6756004"/>
              <a:gd name="connsiteY45" fmla="*/ 464024 h 1140201"/>
              <a:gd name="connsiteX46" fmla="*/ 3930917 w 6756004"/>
              <a:gd name="connsiteY46" fmla="*/ 477672 h 1140201"/>
              <a:gd name="connsiteX47" fmla="*/ 3889974 w 6756004"/>
              <a:gd name="connsiteY47" fmla="*/ 504967 h 1140201"/>
              <a:gd name="connsiteX48" fmla="*/ 3753496 w 6756004"/>
              <a:gd name="connsiteY48" fmla="*/ 532263 h 1140201"/>
              <a:gd name="connsiteX49" fmla="*/ 3521484 w 6756004"/>
              <a:gd name="connsiteY49" fmla="*/ 545910 h 1140201"/>
              <a:gd name="connsiteX50" fmla="*/ 3071108 w 6756004"/>
              <a:gd name="connsiteY50" fmla="*/ 559558 h 1140201"/>
              <a:gd name="connsiteX51" fmla="*/ 2961926 w 6756004"/>
              <a:gd name="connsiteY51" fmla="*/ 573206 h 1140201"/>
              <a:gd name="connsiteX52" fmla="*/ 2784505 w 6756004"/>
              <a:gd name="connsiteY52" fmla="*/ 586854 h 1140201"/>
              <a:gd name="connsiteX53" fmla="*/ 2620732 w 6756004"/>
              <a:gd name="connsiteY53" fmla="*/ 614149 h 1140201"/>
              <a:gd name="connsiteX54" fmla="*/ 2525198 w 6756004"/>
              <a:gd name="connsiteY54" fmla="*/ 627797 h 1140201"/>
              <a:gd name="connsiteX55" fmla="*/ 2470607 w 6756004"/>
              <a:gd name="connsiteY55" fmla="*/ 641445 h 1140201"/>
              <a:gd name="connsiteX56" fmla="*/ 2279538 w 6756004"/>
              <a:gd name="connsiteY56" fmla="*/ 655092 h 1140201"/>
              <a:gd name="connsiteX57" fmla="*/ 2143060 w 6756004"/>
              <a:gd name="connsiteY57" fmla="*/ 696036 h 1140201"/>
              <a:gd name="connsiteX58" fmla="*/ 2074821 w 6756004"/>
              <a:gd name="connsiteY58" fmla="*/ 709684 h 1140201"/>
              <a:gd name="connsiteX59" fmla="*/ 2006583 w 6756004"/>
              <a:gd name="connsiteY59" fmla="*/ 736979 h 1140201"/>
              <a:gd name="connsiteX60" fmla="*/ 1938344 w 6756004"/>
              <a:gd name="connsiteY60" fmla="*/ 750627 h 1140201"/>
              <a:gd name="connsiteX61" fmla="*/ 1870105 w 6756004"/>
              <a:gd name="connsiteY61" fmla="*/ 777922 h 1140201"/>
              <a:gd name="connsiteX62" fmla="*/ 1815514 w 6756004"/>
              <a:gd name="connsiteY62" fmla="*/ 791570 h 1140201"/>
              <a:gd name="connsiteX63" fmla="*/ 1733627 w 6756004"/>
              <a:gd name="connsiteY63" fmla="*/ 818866 h 1140201"/>
              <a:gd name="connsiteX64" fmla="*/ 1692684 w 6756004"/>
              <a:gd name="connsiteY64" fmla="*/ 832513 h 1140201"/>
              <a:gd name="connsiteX65" fmla="*/ 1651741 w 6756004"/>
              <a:gd name="connsiteY65" fmla="*/ 846161 h 1140201"/>
              <a:gd name="connsiteX66" fmla="*/ 1610798 w 6756004"/>
              <a:gd name="connsiteY66" fmla="*/ 859809 h 1140201"/>
              <a:gd name="connsiteX67" fmla="*/ 1487968 w 6756004"/>
              <a:gd name="connsiteY67" fmla="*/ 873457 h 1140201"/>
              <a:gd name="connsiteX68" fmla="*/ 1324195 w 6756004"/>
              <a:gd name="connsiteY68" fmla="*/ 873457 h 1140201"/>
              <a:gd name="connsiteX69" fmla="*/ 1406081 w 6756004"/>
              <a:gd name="connsiteY69" fmla="*/ 818866 h 1140201"/>
              <a:gd name="connsiteX70" fmla="*/ 1324195 w 6756004"/>
              <a:gd name="connsiteY70" fmla="*/ 846161 h 1140201"/>
              <a:gd name="connsiteX71" fmla="*/ 1324195 w 6756004"/>
              <a:gd name="connsiteY71" fmla="*/ 928048 h 1140201"/>
              <a:gd name="connsiteX72" fmla="*/ 1406081 w 6756004"/>
              <a:gd name="connsiteY72" fmla="*/ 982639 h 1140201"/>
              <a:gd name="connsiteX73" fmla="*/ 1378786 w 6756004"/>
              <a:gd name="connsiteY73" fmla="*/ 941695 h 1140201"/>
              <a:gd name="connsiteX74" fmla="*/ 1296899 w 6756004"/>
              <a:gd name="connsiteY74" fmla="*/ 873457 h 1140201"/>
              <a:gd name="connsiteX75" fmla="*/ 1269604 w 6756004"/>
              <a:gd name="connsiteY75" fmla="*/ 832513 h 1140201"/>
              <a:gd name="connsiteX76" fmla="*/ 1228660 w 6756004"/>
              <a:gd name="connsiteY76" fmla="*/ 750627 h 1140201"/>
              <a:gd name="connsiteX77" fmla="*/ 1187717 w 6756004"/>
              <a:gd name="connsiteY77" fmla="*/ 736979 h 1140201"/>
              <a:gd name="connsiteX78" fmla="*/ 1146774 w 6756004"/>
              <a:gd name="connsiteY78" fmla="*/ 709684 h 1140201"/>
              <a:gd name="connsiteX79" fmla="*/ 983001 w 6756004"/>
              <a:gd name="connsiteY79" fmla="*/ 682388 h 1140201"/>
              <a:gd name="connsiteX80" fmla="*/ 805580 w 6756004"/>
              <a:gd name="connsiteY80" fmla="*/ 668740 h 1140201"/>
              <a:gd name="connsiteX81" fmla="*/ 518977 w 6756004"/>
              <a:gd name="connsiteY81" fmla="*/ 627797 h 1140201"/>
              <a:gd name="connsiteX82" fmla="*/ 218726 w 6756004"/>
              <a:gd name="connsiteY82" fmla="*/ 668740 h 1140201"/>
              <a:gd name="connsiteX83" fmla="*/ 177783 w 6756004"/>
              <a:gd name="connsiteY83" fmla="*/ 682388 h 1140201"/>
              <a:gd name="connsiteX84" fmla="*/ 136839 w 6756004"/>
              <a:gd name="connsiteY84" fmla="*/ 696036 h 1140201"/>
              <a:gd name="connsiteX85" fmla="*/ 54953 w 6756004"/>
              <a:gd name="connsiteY85" fmla="*/ 750627 h 1140201"/>
              <a:gd name="connsiteX86" fmla="*/ 362 w 6756004"/>
              <a:gd name="connsiteY86" fmla="*/ 832513 h 1140201"/>
              <a:gd name="connsiteX87" fmla="*/ 54953 w 6756004"/>
              <a:gd name="connsiteY87" fmla="*/ 1009934 h 1140201"/>
              <a:gd name="connsiteX88" fmla="*/ 95896 w 6756004"/>
              <a:gd name="connsiteY88" fmla="*/ 1037230 h 1140201"/>
              <a:gd name="connsiteX89" fmla="*/ 136839 w 6756004"/>
              <a:gd name="connsiteY89" fmla="*/ 1078173 h 1140201"/>
              <a:gd name="connsiteX90" fmla="*/ 177783 w 6756004"/>
              <a:gd name="connsiteY90" fmla="*/ 1091821 h 1140201"/>
              <a:gd name="connsiteX91" fmla="*/ 368851 w 6756004"/>
              <a:gd name="connsiteY91" fmla="*/ 1105469 h 1140201"/>
              <a:gd name="connsiteX92" fmla="*/ 409795 w 6756004"/>
              <a:gd name="connsiteY92" fmla="*/ 1119116 h 1140201"/>
              <a:gd name="connsiteX93" fmla="*/ 805580 w 6756004"/>
              <a:gd name="connsiteY93" fmla="*/ 1119116 h 1140201"/>
              <a:gd name="connsiteX94" fmla="*/ 860171 w 6756004"/>
              <a:gd name="connsiteY94" fmla="*/ 1105469 h 1140201"/>
              <a:gd name="connsiteX95" fmla="*/ 1051239 w 6756004"/>
              <a:gd name="connsiteY95" fmla="*/ 1132764 h 1140201"/>
              <a:gd name="connsiteX96" fmla="*/ 1201365 w 6756004"/>
              <a:gd name="connsiteY96" fmla="*/ 1119116 h 1140201"/>
              <a:gd name="connsiteX97" fmla="*/ 1269604 w 6756004"/>
              <a:gd name="connsiteY97" fmla="*/ 1050878 h 1140201"/>
              <a:gd name="connsiteX98" fmla="*/ 1310547 w 6756004"/>
              <a:gd name="connsiteY98" fmla="*/ 1037230 h 1140201"/>
              <a:gd name="connsiteX99" fmla="*/ 1324195 w 6756004"/>
              <a:gd name="connsiteY99" fmla="*/ 996287 h 1140201"/>
              <a:gd name="connsiteX100" fmla="*/ 1310547 w 6756004"/>
              <a:gd name="connsiteY100" fmla="*/ 941695 h 1140201"/>
              <a:gd name="connsiteX101" fmla="*/ 1283251 w 6756004"/>
              <a:gd name="connsiteY101" fmla="*/ 873457 h 1140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756004" h="1140201">
                <a:moveTo>
                  <a:pt x="4572362" y="327546"/>
                </a:moveTo>
                <a:cubicBezTo>
                  <a:pt x="4577070" y="285177"/>
                  <a:pt x="4567440" y="200465"/>
                  <a:pt x="4613305" y="163773"/>
                </a:cubicBezTo>
                <a:cubicBezTo>
                  <a:pt x="4624538" y="154786"/>
                  <a:pt x="4641381" y="156559"/>
                  <a:pt x="4654248" y="150125"/>
                </a:cubicBezTo>
                <a:cubicBezTo>
                  <a:pt x="4668919" y="142790"/>
                  <a:pt x="4680521" y="130165"/>
                  <a:pt x="4695192" y="122830"/>
                </a:cubicBezTo>
                <a:cubicBezTo>
                  <a:pt x="4708059" y="116396"/>
                  <a:pt x="4723559" y="116168"/>
                  <a:pt x="4736135" y="109182"/>
                </a:cubicBezTo>
                <a:cubicBezTo>
                  <a:pt x="4764812" y="93250"/>
                  <a:pt x="4786900" y="64965"/>
                  <a:pt x="4818021" y="54591"/>
                </a:cubicBezTo>
                <a:lnTo>
                  <a:pt x="4899908" y="27295"/>
                </a:lnTo>
                <a:cubicBezTo>
                  <a:pt x="4913556" y="22746"/>
                  <a:pt x="4926610" y="15682"/>
                  <a:pt x="4940851" y="13648"/>
                </a:cubicBezTo>
                <a:lnTo>
                  <a:pt x="5036386" y="0"/>
                </a:lnTo>
                <a:cubicBezTo>
                  <a:pt x="5186511" y="4549"/>
                  <a:pt x="5336932" y="3195"/>
                  <a:pt x="5486762" y="13648"/>
                </a:cubicBezTo>
                <a:cubicBezTo>
                  <a:pt x="5533043" y="16877"/>
                  <a:pt x="5577076" y="36327"/>
                  <a:pt x="5623239" y="40943"/>
                </a:cubicBezTo>
                <a:lnTo>
                  <a:pt x="5759717" y="54591"/>
                </a:lnTo>
                <a:cubicBezTo>
                  <a:pt x="5777914" y="59140"/>
                  <a:pt x="5795696" y="65912"/>
                  <a:pt x="5814308" y="68239"/>
                </a:cubicBezTo>
                <a:cubicBezTo>
                  <a:pt x="5868665" y="75034"/>
                  <a:pt x="5924365" y="71144"/>
                  <a:pt x="5978081" y="81887"/>
                </a:cubicBezTo>
                <a:cubicBezTo>
                  <a:pt x="5994165" y="85104"/>
                  <a:pt x="6003948" y="102721"/>
                  <a:pt x="6019024" y="109182"/>
                </a:cubicBezTo>
                <a:cubicBezTo>
                  <a:pt x="6036265" y="116571"/>
                  <a:pt x="6055223" y="119151"/>
                  <a:pt x="6073616" y="122830"/>
                </a:cubicBezTo>
                <a:cubicBezTo>
                  <a:pt x="6122181" y="132543"/>
                  <a:pt x="6220160" y="146253"/>
                  <a:pt x="6264684" y="150125"/>
                </a:cubicBezTo>
                <a:cubicBezTo>
                  <a:pt x="6404632" y="162294"/>
                  <a:pt x="6475144" y="159989"/>
                  <a:pt x="6605878" y="177421"/>
                </a:cubicBezTo>
                <a:cubicBezTo>
                  <a:pt x="6628871" y="180487"/>
                  <a:pt x="6651371" y="186520"/>
                  <a:pt x="6674117" y="191069"/>
                </a:cubicBezTo>
                <a:cubicBezTo>
                  <a:pt x="6739000" y="234324"/>
                  <a:pt x="6709873" y="202803"/>
                  <a:pt x="6742356" y="300251"/>
                </a:cubicBezTo>
                <a:lnTo>
                  <a:pt x="6756004" y="341194"/>
                </a:lnTo>
                <a:cubicBezTo>
                  <a:pt x="6751455" y="382137"/>
                  <a:pt x="6752348" y="424059"/>
                  <a:pt x="6742356" y="464024"/>
                </a:cubicBezTo>
                <a:cubicBezTo>
                  <a:pt x="6738378" y="479937"/>
                  <a:pt x="6726658" y="493369"/>
                  <a:pt x="6715060" y="504967"/>
                </a:cubicBezTo>
                <a:cubicBezTo>
                  <a:pt x="6692890" y="527137"/>
                  <a:pt x="6644507" y="545283"/>
                  <a:pt x="6619526" y="559558"/>
                </a:cubicBezTo>
                <a:cubicBezTo>
                  <a:pt x="6605285" y="567696"/>
                  <a:pt x="6593572" y="580192"/>
                  <a:pt x="6578583" y="586854"/>
                </a:cubicBezTo>
                <a:cubicBezTo>
                  <a:pt x="6564864" y="592951"/>
                  <a:pt x="6468568" y="624857"/>
                  <a:pt x="6442105" y="627797"/>
                </a:cubicBezTo>
                <a:cubicBezTo>
                  <a:pt x="6378644" y="634848"/>
                  <a:pt x="6314600" y="635391"/>
                  <a:pt x="6251036" y="641445"/>
                </a:cubicBezTo>
                <a:cubicBezTo>
                  <a:pt x="6219013" y="644495"/>
                  <a:pt x="6187151" y="649338"/>
                  <a:pt x="6155502" y="655092"/>
                </a:cubicBezTo>
                <a:cubicBezTo>
                  <a:pt x="6117625" y="661979"/>
                  <a:pt x="6070802" y="680381"/>
                  <a:pt x="6032672" y="682388"/>
                </a:cubicBezTo>
                <a:cubicBezTo>
                  <a:pt x="5882685" y="690282"/>
                  <a:pt x="5732421" y="691487"/>
                  <a:pt x="5582296" y="696036"/>
                </a:cubicBezTo>
                <a:cubicBezTo>
                  <a:pt x="5559550" y="700585"/>
                  <a:pt x="5537254" y="709684"/>
                  <a:pt x="5514057" y="709684"/>
                </a:cubicBezTo>
                <a:cubicBezTo>
                  <a:pt x="5258791" y="709684"/>
                  <a:pt x="5323404" y="700172"/>
                  <a:pt x="5145568" y="682388"/>
                </a:cubicBezTo>
                <a:cubicBezTo>
                  <a:pt x="5091060" y="676937"/>
                  <a:pt x="5036386" y="673289"/>
                  <a:pt x="4981795" y="668740"/>
                </a:cubicBezTo>
                <a:cubicBezTo>
                  <a:pt x="4837390" y="632638"/>
                  <a:pt x="5007436" y="681653"/>
                  <a:pt x="4886260" y="627797"/>
                </a:cubicBezTo>
                <a:cubicBezTo>
                  <a:pt x="4859968" y="616112"/>
                  <a:pt x="4804374" y="600501"/>
                  <a:pt x="4804374" y="600501"/>
                </a:cubicBezTo>
                <a:cubicBezTo>
                  <a:pt x="4799825" y="586853"/>
                  <a:pt x="4799713" y="570791"/>
                  <a:pt x="4790726" y="559558"/>
                </a:cubicBezTo>
                <a:cubicBezTo>
                  <a:pt x="4780479" y="546750"/>
                  <a:pt x="4762384" y="542764"/>
                  <a:pt x="4749783" y="532263"/>
                </a:cubicBezTo>
                <a:cubicBezTo>
                  <a:pt x="4734955" y="519907"/>
                  <a:pt x="4720689" y="506554"/>
                  <a:pt x="4708839" y="491319"/>
                </a:cubicBezTo>
                <a:cubicBezTo>
                  <a:pt x="4688699" y="465424"/>
                  <a:pt x="4685369" y="419807"/>
                  <a:pt x="4654248" y="409433"/>
                </a:cubicBezTo>
                <a:cubicBezTo>
                  <a:pt x="4597744" y="390598"/>
                  <a:pt x="4625275" y="403765"/>
                  <a:pt x="4572362" y="368489"/>
                </a:cubicBezTo>
                <a:cubicBezTo>
                  <a:pt x="4532039" y="247522"/>
                  <a:pt x="4573662" y="283426"/>
                  <a:pt x="4422236" y="300251"/>
                </a:cubicBezTo>
                <a:cubicBezTo>
                  <a:pt x="4408588" y="304800"/>
                  <a:pt x="4395172" y="310113"/>
                  <a:pt x="4381293" y="313898"/>
                </a:cubicBezTo>
                <a:cubicBezTo>
                  <a:pt x="4345101" y="323769"/>
                  <a:pt x="4305665" y="324417"/>
                  <a:pt x="4272111" y="341194"/>
                </a:cubicBezTo>
                <a:cubicBezTo>
                  <a:pt x="4138178" y="408160"/>
                  <a:pt x="4203065" y="389096"/>
                  <a:pt x="4081042" y="409433"/>
                </a:cubicBezTo>
                <a:cubicBezTo>
                  <a:pt x="4062845" y="418531"/>
                  <a:pt x="4044115" y="426634"/>
                  <a:pt x="4026451" y="436728"/>
                </a:cubicBezTo>
                <a:cubicBezTo>
                  <a:pt x="4012210" y="444866"/>
                  <a:pt x="4000584" y="457563"/>
                  <a:pt x="3985508" y="464024"/>
                </a:cubicBezTo>
                <a:cubicBezTo>
                  <a:pt x="3968268" y="471413"/>
                  <a:pt x="3949114" y="473123"/>
                  <a:pt x="3930917" y="477672"/>
                </a:cubicBezTo>
                <a:cubicBezTo>
                  <a:pt x="3917269" y="486770"/>
                  <a:pt x="3904645" y="497632"/>
                  <a:pt x="3889974" y="504967"/>
                </a:cubicBezTo>
                <a:cubicBezTo>
                  <a:pt x="3854111" y="522898"/>
                  <a:pt x="3783674" y="529748"/>
                  <a:pt x="3753496" y="532263"/>
                </a:cubicBezTo>
                <a:cubicBezTo>
                  <a:pt x="3676293" y="538696"/>
                  <a:pt x="3598893" y="542814"/>
                  <a:pt x="3521484" y="545910"/>
                </a:cubicBezTo>
                <a:lnTo>
                  <a:pt x="3071108" y="559558"/>
                </a:lnTo>
                <a:cubicBezTo>
                  <a:pt x="3034714" y="564107"/>
                  <a:pt x="2998438" y="569729"/>
                  <a:pt x="2961926" y="573206"/>
                </a:cubicBezTo>
                <a:cubicBezTo>
                  <a:pt x="2902878" y="578830"/>
                  <a:pt x="2843398" y="579787"/>
                  <a:pt x="2784505" y="586854"/>
                </a:cubicBezTo>
                <a:cubicBezTo>
                  <a:pt x="2729555" y="593448"/>
                  <a:pt x="2675520" y="606322"/>
                  <a:pt x="2620732" y="614149"/>
                </a:cubicBezTo>
                <a:cubicBezTo>
                  <a:pt x="2588887" y="618698"/>
                  <a:pt x="2556847" y="622043"/>
                  <a:pt x="2525198" y="627797"/>
                </a:cubicBezTo>
                <a:cubicBezTo>
                  <a:pt x="2506744" y="631152"/>
                  <a:pt x="2489249" y="639374"/>
                  <a:pt x="2470607" y="641445"/>
                </a:cubicBezTo>
                <a:cubicBezTo>
                  <a:pt x="2407146" y="648496"/>
                  <a:pt x="2343228" y="650543"/>
                  <a:pt x="2279538" y="655092"/>
                </a:cubicBezTo>
                <a:cubicBezTo>
                  <a:pt x="2211497" y="677773"/>
                  <a:pt x="2204937" y="682285"/>
                  <a:pt x="2143060" y="696036"/>
                </a:cubicBezTo>
                <a:cubicBezTo>
                  <a:pt x="2120416" y="701068"/>
                  <a:pt x="2097040" y="703018"/>
                  <a:pt x="2074821" y="709684"/>
                </a:cubicBezTo>
                <a:cubicBezTo>
                  <a:pt x="2051356" y="716723"/>
                  <a:pt x="2030048" y="729940"/>
                  <a:pt x="2006583" y="736979"/>
                </a:cubicBezTo>
                <a:cubicBezTo>
                  <a:pt x="1984364" y="743645"/>
                  <a:pt x="1960563" y="743962"/>
                  <a:pt x="1938344" y="750627"/>
                </a:cubicBezTo>
                <a:cubicBezTo>
                  <a:pt x="1914879" y="757667"/>
                  <a:pt x="1893346" y="770175"/>
                  <a:pt x="1870105" y="777922"/>
                </a:cubicBezTo>
                <a:cubicBezTo>
                  <a:pt x="1852310" y="783853"/>
                  <a:pt x="1833480" y="786180"/>
                  <a:pt x="1815514" y="791570"/>
                </a:cubicBezTo>
                <a:cubicBezTo>
                  <a:pt x="1787955" y="799838"/>
                  <a:pt x="1760923" y="809768"/>
                  <a:pt x="1733627" y="818866"/>
                </a:cubicBezTo>
                <a:lnTo>
                  <a:pt x="1692684" y="832513"/>
                </a:lnTo>
                <a:lnTo>
                  <a:pt x="1651741" y="846161"/>
                </a:lnTo>
                <a:cubicBezTo>
                  <a:pt x="1638093" y="850710"/>
                  <a:pt x="1625096" y="858220"/>
                  <a:pt x="1610798" y="859809"/>
                </a:cubicBezTo>
                <a:lnTo>
                  <a:pt x="1487968" y="873457"/>
                </a:lnTo>
                <a:cubicBezTo>
                  <a:pt x="1445189" y="887716"/>
                  <a:pt x="1354666" y="924242"/>
                  <a:pt x="1324195" y="873457"/>
                </a:cubicBezTo>
                <a:cubicBezTo>
                  <a:pt x="1307317" y="845327"/>
                  <a:pt x="1437203" y="808492"/>
                  <a:pt x="1406081" y="818866"/>
                </a:cubicBezTo>
                <a:lnTo>
                  <a:pt x="1324195" y="846161"/>
                </a:lnTo>
                <a:cubicBezTo>
                  <a:pt x="1297378" y="886386"/>
                  <a:pt x="1278223" y="887822"/>
                  <a:pt x="1324195" y="928048"/>
                </a:cubicBezTo>
                <a:cubicBezTo>
                  <a:pt x="1348883" y="949650"/>
                  <a:pt x="1406081" y="982639"/>
                  <a:pt x="1406081" y="982639"/>
                </a:cubicBezTo>
                <a:cubicBezTo>
                  <a:pt x="1396983" y="968991"/>
                  <a:pt x="1390384" y="953293"/>
                  <a:pt x="1378786" y="941695"/>
                </a:cubicBezTo>
                <a:cubicBezTo>
                  <a:pt x="1271432" y="834341"/>
                  <a:pt x="1408687" y="1007605"/>
                  <a:pt x="1296899" y="873457"/>
                </a:cubicBezTo>
                <a:cubicBezTo>
                  <a:pt x="1286398" y="860856"/>
                  <a:pt x="1276939" y="847184"/>
                  <a:pt x="1269604" y="832513"/>
                </a:cubicBezTo>
                <a:cubicBezTo>
                  <a:pt x="1253121" y="799547"/>
                  <a:pt x="1261254" y="776702"/>
                  <a:pt x="1228660" y="750627"/>
                </a:cubicBezTo>
                <a:cubicBezTo>
                  <a:pt x="1217426" y="741640"/>
                  <a:pt x="1200584" y="743413"/>
                  <a:pt x="1187717" y="736979"/>
                </a:cubicBezTo>
                <a:cubicBezTo>
                  <a:pt x="1173046" y="729644"/>
                  <a:pt x="1161850" y="716145"/>
                  <a:pt x="1146774" y="709684"/>
                </a:cubicBezTo>
                <a:cubicBezTo>
                  <a:pt x="1110742" y="694242"/>
                  <a:pt x="1004928" y="684476"/>
                  <a:pt x="983001" y="682388"/>
                </a:cubicBezTo>
                <a:cubicBezTo>
                  <a:pt x="923953" y="676764"/>
                  <a:pt x="864720" y="673289"/>
                  <a:pt x="805580" y="668740"/>
                </a:cubicBezTo>
                <a:cubicBezTo>
                  <a:pt x="638854" y="627059"/>
                  <a:pt x="733802" y="644322"/>
                  <a:pt x="518977" y="627797"/>
                </a:cubicBezTo>
                <a:cubicBezTo>
                  <a:pt x="271905" y="643239"/>
                  <a:pt x="369798" y="618383"/>
                  <a:pt x="218726" y="668740"/>
                </a:cubicBezTo>
                <a:lnTo>
                  <a:pt x="177783" y="682388"/>
                </a:lnTo>
                <a:cubicBezTo>
                  <a:pt x="164135" y="686937"/>
                  <a:pt x="148809" y="688056"/>
                  <a:pt x="136839" y="696036"/>
                </a:cubicBezTo>
                <a:lnTo>
                  <a:pt x="54953" y="750627"/>
                </a:lnTo>
                <a:cubicBezTo>
                  <a:pt x="36756" y="777922"/>
                  <a:pt x="-4277" y="800038"/>
                  <a:pt x="362" y="832513"/>
                </a:cubicBezTo>
                <a:cubicBezTo>
                  <a:pt x="8608" y="890231"/>
                  <a:pt x="9416" y="964397"/>
                  <a:pt x="54953" y="1009934"/>
                </a:cubicBezTo>
                <a:cubicBezTo>
                  <a:pt x="66551" y="1021532"/>
                  <a:pt x="83295" y="1026729"/>
                  <a:pt x="95896" y="1037230"/>
                </a:cubicBezTo>
                <a:cubicBezTo>
                  <a:pt x="110723" y="1049586"/>
                  <a:pt x="120780" y="1067467"/>
                  <a:pt x="136839" y="1078173"/>
                </a:cubicBezTo>
                <a:cubicBezTo>
                  <a:pt x="148809" y="1086153"/>
                  <a:pt x="163495" y="1090140"/>
                  <a:pt x="177783" y="1091821"/>
                </a:cubicBezTo>
                <a:cubicBezTo>
                  <a:pt x="241197" y="1099282"/>
                  <a:pt x="305162" y="1100920"/>
                  <a:pt x="368851" y="1105469"/>
                </a:cubicBezTo>
                <a:cubicBezTo>
                  <a:pt x="382499" y="1110018"/>
                  <a:pt x="395962" y="1115164"/>
                  <a:pt x="409795" y="1119116"/>
                </a:cubicBezTo>
                <a:cubicBezTo>
                  <a:pt x="556722" y="1161094"/>
                  <a:pt x="555406" y="1129123"/>
                  <a:pt x="805580" y="1119116"/>
                </a:cubicBezTo>
                <a:cubicBezTo>
                  <a:pt x="823777" y="1114567"/>
                  <a:pt x="841443" y="1104429"/>
                  <a:pt x="860171" y="1105469"/>
                </a:cubicBezTo>
                <a:cubicBezTo>
                  <a:pt x="924408" y="1109038"/>
                  <a:pt x="1051239" y="1132764"/>
                  <a:pt x="1051239" y="1132764"/>
                </a:cubicBezTo>
                <a:cubicBezTo>
                  <a:pt x="1101281" y="1128215"/>
                  <a:pt x="1152232" y="1129644"/>
                  <a:pt x="1201365" y="1119116"/>
                </a:cubicBezTo>
                <a:cubicBezTo>
                  <a:pt x="1257286" y="1107133"/>
                  <a:pt x="1231879" y="1081058"/>
                  <a:pt x="1269604" y="1050878"/>
                </a:cubicBezTo>
                <a:cubicBezTo>
                  <a:pt x="1280838" y="1041891"/>
                  <a:pt x="1296899" y="1041779"/>
                  <a:pt x="1310547" y="1037230"/>
                </a:cubicBezTo>
                <a:cubicBezTo>
                  <a:pt x="1315096" y="1023582"/>
                  <a:pt x="1324195" y="1010673"/>
                  <a:pt x="1324195" y="996287"/>
                </a:cubicBezTo>
                <a:cubicBezTo>
                  <a:pt x="1324195" y="977530"/>
                  <a:pt x="1315700" y="959731"/>
                  <a:pt x="1310547" y="941695"/>
                </a:cubicBezTo>
                <a:cubicBezTo>
                  <a:pt x="1299304" y="902345"/>
                  <a:pt x="1299358" y="905669"/>
                  <a:pt x="1283251" y="87345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Freeform 14"/>
          <p:cNvSpPr/>
          <p:nvPr/>
        </p:nvSpPr>
        <p:spPr>
          <a:xfrm>
            <a:off x="1665027" y="5644944"/>
            <a:ext cx="7411243" cy="696036"/>
          </a:xfrm>
          <a:custGeom>
            <a:avLst/>
            <a:gdLst>
              <a:gd name="connsiteX0" fmla="*/ 4258101 w 7411243"/>
              <a:gd name="connsiteY0" fmla="*/ 286603 h 696036"/>
              <a:gd name="connsiteX1" fmla="*/ 4271749 w 7411243"/>
              <a:gd name="connsiteY1" fmla="*/ 218364 h 696036"/>
              <a:gd name="connsiteX2" fmla="*/ 4339988 w 7411243"/>
              <a:gd name="connsiteY2" fmla="*/ 150125 h 696036"/>
              <a:gd name="connsiteX3" fmla="*/ 4380931 w 7411243"/>
              <a:gd name="connsiteY3" fmla="*/ 136477 h 696036"/>
              <a:gd name="connsiteX4" fmla="*/ 4421874 w 7411243"/>
              <a:gd name="connsiteY4" fmla="*/ 109182 h 696036"/>
              <a:gd name="connsiteX5" fmla="*/ 4503761 w 7411243"/>
              <a:gd name="connsiteY5" fmla="*/ 81886 h 696036"/>
              <a:gd name="connsiteX6" fmla="*/ 4954137 w 7411243"/>
              <a:gd name="connsiteY6" fmla="*/ 109182 h 696036"/>
              <a:gd name="connsiteX7" fmla="*/ 5527343 w 7411243"/>
              <a:gd name="connsiteY7" fmla="*/ 95534 h 696036"/>
              <a:gd name="connsiteX8" fmla="*/ 6005015 w 7411243"/>
              <a:gd name="connsiteY8" fmla="*/ 68239 h 696036"/>
              <a:gd name="connsiteX9" fmla="*/ 6414448 w 7411243"/>
              <a:gd name="connsiteY9" fmla="*/ 40943 h 696036"/>
              <a:gd name="connsiteX10" fmla="*/ 6769289 w 7411243"/>
              <a:gd name="connsiteY10" fmla="*/ 13648 h 696036"/>
              <a:gd name="connsiteX11" fmla="*/ 6933063 w 7411243"/>
              <a:gd name="connsiteY11" fmla="*/ 0 h 696036"/>
              <a:gd name="connsiteX12" fmla="*/ 7151427 w 7411243"/>
              <a:gd name="connsiteY12" fmla="*/ 13648 h 696036"/>
              <a:gd name="connsiteX13" fmla="*/ 7233313 w 7411243"/>
              <a:gd name="connsiteY13" fmla="*/ 54591 h 696036"/>
              <a:gd name="connsiteX14" fmla="*/ 7287904 w 7411243"/>
              <a:gd name="connsiteY14" fmla="*/ 81886 h 696036"/>
              <a:gd name="connsiteX15" fmla="*/ 7369791 w 7411243"/>
              <a:gd name="connsiteY15" fmla="*/ 122830 h 696036"/>
              <a:gd name="connsiteX16" fmla="*/ 7383439 w 7411243"/>
              <a:gd name="connsiteY16" fmla="*/ 163773 h 696036"/>
              <a:gd name="connsiteX17" fmla="*/ 7410734 w 7411243"/>
              <a:gd name="connsiteY17" fmla="*/ 204716 h 696036"/>
              <a:gd name="connsiteX18" fmla="*/ 7383439 w 7411243"/>
              <a:gd name="connsiteY18" fmla="*/ 423080 h 696036"/>
              <a:gd name="connsiteX19" fmla="*/ 7356143 w 7411243"/>
              <a:gd name="connsiteY19" fmla="*/ 464024 h 696036"/>
              <a:gd name="connsiteX20" fmla="*/ 7301552 w 7411243"/>
              <a:gd name="connsiteY20" fmla="*/ 532262 h 696036"/>
              <a:gd name="connsiteX21" fmla="*/ 7055892 w 7411243"/>
              <a:gd name="connsiteY21" fmla="*/ 545910 h 696036"/>
              <a:gd name="connsiteX22" fmla="*/ 6619164 w 7411243"/>
              <a:gd name="connsiteY22" fmla="*/ 600501 h 696036"/>
              <a:gd name="connsiteX23" fmla="*/ 6496334 w 7411243"/>
              <a:gd name="connsiteY23" fmla="*/ 641445 h 696036"/>
              <a:gd name="connsiteX24" fmla="*/ 6250674 w 7411243"/>
              <a:gd name="connsiteY24" fmla="*/ 655092 h 696036"/>
              <a:gd name="connsiteX25" fmla="*/ 5800298 w 7411243"/>
              <a:gd name="connsiteY25" fmla="*/ 668740 h 696036"/>
              <a:gd name="connsiteX26" fmla="*/ 5390866 w 7411243"/>
              <a:gd name="connsiteY26" fmla="*/ 696036 h 696036"/>
              <a:gd name="connsiteX27" fmla="*/ 4708477 w 7411243"/>
              <a:gd name="connsiteY27" fmla="*/ 668740 h 696036"/>
              <a:gd name="connsiteX28" fmla="*/ 4612943 w 7411243"/>
              <a:gd name="connsiteY28" fmla="*/ 627797 h 696036"/>
              <a:gd name="connsiteX29" fmla="*/ 4558352 w 7411243"/>
              <a:gd name="connsiteY29" fmla="*/ 586853 h 696036"/>
              <a:gd name="connsiteX30" fmla="*/ 4490113 w 7411243"/>
              <a:gd name="connsiteY30" fmla="*/ 545910 h 696036"/>
              <a:gd name="connsiteX31" fmla="*/ 4367283 w 7411243"/>
              <a:gd name="connsiteY31" fmla="*/ 477671 h 696036"/>
              <a:gd name="connsiteX32" fmla="*/ 4339988 w 7411243"/>
              <a:gd name="connsiteY32" fmla="*/ 436728 h 696036"/>
              <a:gd name="connsiteX33" fmla="*/ 4299045 w 7411243"/>
              <a:gd name="connsiteY33" fmla="*/ 423080 h 696036"/>
              <a:gd name="connsiteX34" fmla="*/ 4285397 w 7411243"/>
              <a:gd name="connsiteY34" fmla="*/ 382137 h 696036"/>
              <a:gd name="connsiteX35" fmla="*/ 4258101 w 7411243"/>
              <a:gd name="connsiteY35" fmla="*/ 341194 h 696036"/>
              <a:gd name="connsiteX36" fmla="*/ 4244454 w 7411243"/>
              <a:gd name="connsiteY36" fmla="*/ 286603 h 696036"/>
              <a:gd name="connsiteX37" fmla="*/ 4162567 w 7411243"/>
              <a:gd name="connsiteY37" fmla="*/ 272955 h 696036"/>
              <a:gd name="connsiteX38" fmla="*/ 4121624 w 7411243"/>
              <a:gd name="connsiteY38" fmla="*/ 259307 h 696036"/>
              <a:gd name="connsiteX39" fmla="*/ 3671248 w 7411243"/>
              <a:gd name="connsiteY39" fmla="*/ 218364 h 696036"/>
              <a:gd name="connsiteX40" fmla="*/ 3466531 w 7411243"/>
              <a:gd name="connsiteY40" fmla="*/ 191068 h 696036"/>
              <a:gd name="connsiteX41" fmla="*/ 3289110 w 7411243"/>
              <a:gd name="connsiteY41" fmla="*/ 163773 h 696036"/>
              <a:gd name="connsiteX42" fmla="*/ 2333767 w 7411243"/>
              <a:gd name="connsiteY42" fmla="*/ 150125 h 696036"/>
              <a:gd name="connsiteX43" fmla="*/ 2238233 w 7411243"/>
              <a:gd name="connsiteY43" fmla="*/ 122830 h 696036"/>
              <a:gd name="connsiteX44" fmla="*/ 2019869 w 7411243"/>
              <a:gd name="connsiteY44" fmla="*/ 109182 h 696036"/>
              <a:gd name="connsiteX45" fmla="*/ 1883391 w 7411243"/>
              <a:gd name="connsiteY45" fmla="*/ 95534 h 696036"/>
              <a:gd name="connsiteX46" fmla="*/ 1269242 w 7411243"/>
              <a:gd name="connsiteY46" fmla="*/ 109182 h 696036"/>
              <a:gd name="connsiteX47" fmla="*/ 1132764 w 7411243"/>
              <a:gd name="connsiteY47" fmla="*/ 136477 h 696036"/>
              <a:gd name="connsiteX48" fmla="*/ 1023582 w 7411243"/>
              <a:gd name="connsiteY48" fmla="*/ 150125 h 696036"/>
              <a:gd name="connsiteX49" fmla="*/ 928048 w 7411243"/>
              <a:gd name="connsiteY49" fmla="*/ 177421 h 696036"/>
              <a:gd name="connsiteX50" fmla="*/ 818866 w 7411243"/>
              <a:gd name="connsiteY50" fmla="*/ 191068 h 696036"/>
              <a:gd name="connsiteX51" fmla="*/ 504967 w 7411243"/>
              <a:gd name="connsiteY51" fmla="*/ 218364 h 696036"/>
              <a:gd name="connsiteX52" fmla="*/ 136477 w 7411243"/>
              <a:gd name="connsiteY52" fmla="*/ 204716 h 696036"/>
              <a:gd name="connsiteX53" fmla="*/ 95534 w 7411243"/>
              <a:gd name="connsiteY53" fmla="*/ 191068 h 696036"/>
              <a:gd name="connsiteX54" fmla="*/ 0 w 7411243"/>
              <a:gd name="connsiteY54" fmla="*/ 177421 h 696036"/>
              <a:gd name="connsiteX55" fmla="*/ 68239 w 7411243"/>
              <a:gd name="connsiteY55" fmla="*/ 109182 h 696036"/>
              <a:gd name="connsiteX56" fmla="*/ 54591 w 7411243"/>
              <a:gd name="connsiteY56" fmla="*/ 150125 h 696036"/>
              <a:gd name="connsiteX57" fmla="*/ 68239 w 7411243"/>
              <a:gd name="connsiteY57" fmla="*/ 204716 h 696036"/>
              <a:gd name="connsiteX58" fmla="*/ 122830 w 7411243"/>
              <a:gd name="connsiteY58" fmla="*/ 286603 h 69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7411243" h="696036">
                <a:moveTo>
                  <a:pt x="4258101" y="286603"/>
                </a:moveTo>
                <a:cubicBezTo>
                  <a:pt x="4262650" y="263857"/>
                  <a:pt x="4263604" y="240084"/>
                  <a:pt x="4271749" y="218364"/>
                </a:cubicBezTo>
                <a:cubicBezTo>
                  <a:pt x="4284347" y="184771"/>
                  <a:pt x="4309194" y="165522"/>
                  <a:pt x="4339988" y="150125"/>
                </a:cubicBezTo>
                <a:cubicBezTo>
                  <a:pt x="4352855" y="143691"/>
                  <a:pt x="4368064" y="142911"/>
                  <a:pt x="4380931" y="136477"/>
                </a:cubicBezTo>
                <a:cubicBezTo>
                  <a:pt x="4395602" y="129142"/>
                  <a:pt x="4406885" y="115844"/>
                  <a:pt x="4421874" y="109182"/>
                </a:cubicBezTo>
                <a:cubicBezTo>
                  <a:pt x="4448166" y="97497"/>
                  <a:pt x="4503761" y="81886"/>
                  <a:pt x="4503761" y="81886"/>
                </a:cubicBezTo>
                <a:cubicBezTo>
                  <a:pt x="4678293" y="125520"/>
                  <a:pt x="4596783" y="109182"/>
                  <a:pt x="4954137" y="109182"/>
                </a:cubicBezTo>
                <a:cubicBezTo>
                  <a:pt x="5145260" y="109182"/>
                  <a:pt x="5336274" y="100083"/>
                  <a:pt x="5527343" y="95534"/>
                </a:cubicBezTo>
                <a:lnTo>
                  <a:pt x="6005015" y="68239"/>
                </a:lnTo>
                <a:cubicBezTo>
                  <a:pt x="6259679" y="48649"/>
                  <a:pt x="6123223" y="58074"/>
                  <a:pt x="6414448" y="40943"/>
                </a:cubicBezTo>
                <a:cubicBezTo>
                  <a:pt x="6583471" y="7137"/>
                  <a:pt x="6430653" y="34171"/>
                  <a:pt x="6769289" y="13648"/>
                </a:cubicBezTo>
                <a:cubicBezTo>
                  <a:pt x="6823969" y="10334"/>
                  <a:pt x="6878472" y="4549"/>
                  <a:pt x="6933063" y="0"/>
                </a:cubicBezTo>
                <a:cubicBezTo>
                  <a:pt x="7005851" y="4549"/>
                  <a:pt x="7078898" y="6013"/>
                  <a:pt x="7151427" y="13648"/>
                </a:cubicBezTo>
                <a:cubicBezTo>
                  <a:pt x="7189771" y="17684"/>
                  <a:pt x="7201106" y="36187"/>
                  <a:pt x="7233313" y="54591"/>
                </a:cubicBezTo>
                <a:cubicBezTo>
                  <a:pt x="7250977" y="64685"/>
                  <a:pt x="7270240" y="71792"/>
                  <a:pt x="7287904" y="81886"/>
                </a:cubicBezTo>
                <a:cubicBezTo>
                  <a:pt x="7361985" y="124218"/>
                  <a:pt x="7294722" y="97806"/>
                  <a:pt x="7369791" y="122830"/>
                </a:cubicBezTo>
                <a:cubicBezTo>
                  <a:pt x="7374340" y="136478"/>
                  <a:pt x="7377005" y="150906"/>
                  <a:pt x="7383439" y="163773"/>
                </a:cubicBezTo>
                <a:cubicBezTo>
                  <a:pt x="7390774" y="178444"/>
                  <a:pt x="7409711" y="188346"/>
                  <a:pt x="7410734" y="204716"/>
                </a:cubicBezTo>
                <a:cubicBezTo>
                  <a:pt x="7412325" y="230175"/>
                  <a:pt x="7411879" y="366200"/>
                  <a:pt x="7383439" y="423080"/>
                </a:cubicBezTo>
                <a:cubicBezTo>
                  <a:pt x="7376103" y="437751"/>
                  <a:pt x="7363479" y="449353"/>
                  <a:pt x="7356143" y="464024"/>
                </a:cubicBezTo>
                <a:cubicBezTo>
                  <a:pt x="7340256" y="495798"/>
                  <a:pt x="7351104" y="525183"/>
                  <a:pt x="7301552" y="532262"/>
                </a:cubicBezTo>
                <a:cubicBezTo>
                  <a:pt x="7220363" y="543860"/>
                  <a:pt x="7137779" y="541361"/>
                  <a:pt x="7055892" y="545910"/>
                </a:cubicBezTo>
                <a:cubicBezTo>
                  <a:pt x="6710342" y="593030"/>
                  <a:pt x="6856150" y="576802"/>
                  <a:pt x="6619164" y="600501"/>
                </a:cubicBezTo>
                <a:cubicBezTo>
                  <a:pt x="6578221" y="614149"/>
                  <a:pt x="6539026" y="635120"/>
                  <a:pt x="6496334" y="641445"/>
                </a:cubicBezTo>
                <a:cubicBezTo>
                  <a:pt x="6415207" y="653464"/>
                  <a:pt x="6332624" y="651878"/>
                  <a:pt x="6250674" y="655092"/>
                </a:cubicBezTo>
                <a:lnTo>
                  <a:pt x="5800298" y="668740"/>
                </a:lnTo>
                <a:cubicBezTo>
                  <a:pt x="5653126" y="683458"/>
                  <a:pt x="5550175" y="696036"/>
                  <a:pt x="5390866" y="696036"/>
                </a:cubicBezTo>
                <a:cubicBezTo>
                  <a:pt x="5224040" y="696036"/>
                  <a:pt x="4895225" y="678078"/>
                  <a:pt x="4708477" y="668740"/>
                </a:cubicBezTo>
                <a:cubicBezTo>
                  <a:pt x="4668678" y="655474"/>
                  <a:pt x="4651487" y="651887"/>
                  <a:pt x="4612943" y="627797"/>
                </a:cubicBezTo>
                <a:cubicBezTo>
                  <a:pt x="4593654" y="615741"/>
                  <a:pt x="4577278" y="599470"/>
                  <a:pt x="4558352" y="586853"/>
                </a:cubicBezTo>
                <a:cubicBezTo>
                  <a:pt x="4536281" y="572139"/>
                  <a:pt x="4512492" y="560151"/>
                  <a:pt x="4490113" y="545910"/>
                </a:cubicBezTo>
                <a:cubicBezTo>
                  <a:pt x="4386870" y="480210"/>
                  <a:pt x="4443465" y="503065"/>
                  <a:pt x="4367283" y="477671"/>
                </a:cubicBezTo>
                <a:cubicBezTo>
                  <a:pt x="4358185" y="464023"/>
                  <a:pt x="4352796" y="446975"/>
                  <a:pt x="4339988" y="436728"/>
                </a:cubicBezTo>
                <a:cubicBezTo>
                  <a:pt x="4328755" y="427741"/>
                  <a:pt x="4309217" y="433252"/>
                  <a:pt x="4299045" y="423080"/>
                </a:cubicBezTo>
                <a:cubicBezTo>
                  <a:pt x="4288873" y="412908"/>
                  <a:pt x="4291831" y="395004"/>
                  <a:pt x="4285397" y="382137"/>
                </a:cubicBezTo>
                <a:cubicBezTo>
                  <a:pt x="4278061" y="367466"/>
                  <a:pt x="4267200" y="354842"/>
                  <a:pt x="4258101" y="341194"/>
                </a:cubicBezTo>
                <a:cubicBezTo>
                  <a:pt x="4253552" y="322997"/>
                  <a:pt x="4259717" y="297505"/>
                  <a:pt x="4244454" y="286603"/>
                </a:cubicBezTo>
                <a:cubicBezTo>
                  <a:pt x="4221936" y="270519"/>
                  <a:pt x="4189580" y="278958"/>
                  <a:pt x="4162567" y="272955"/>
                </a:cubicBezTo>
                <a:cubicBezTo>
                  <a:pt x="4148524" y="269834"/>
                  <a:pt x="4135731" y="262128"/>
                  <a:pt x="4121624" y="259307"/>
                </a:cubicBezTo>
                <a:cubicBezTo>
                  <a:pt x="3919976" y="218978"/>
                  <a:pt x="3915550" y="229998"/>
                  <a:pt x="3671248" y="218364"/>
                </a:cubicBezTo>
                <a:cubicBezTo>
                  <a:pt x="3570894" y="184913"/>
                  <a:pt x="3672973" y="215355"/>
                  <a:pt x="3466531" y="191068"/>
                </a:cubicBezTo>
                <a:cubicBezTo>
                  <a:pt x="3359360" y="178460"/>
                  <a:pt x="3426000" y="167283"/>
                  <a:pt x="3289110" y="163773"/>
                </a:cubicBezTo>
                <a:cubicBezTo>
                  <a:pt x="2970734" y="155609"/>
                  <a:pt x="2652215" y="154674"/>
                  <a:pt x="2333767" y="150125"/>
                </a:cubicBezTo>
                <a:cubicBezTo>
                  <a:pt x="2308823" y="141810"/>
                  <a:pt x="2262720" y="125279"/>
                  <a:pt x="2238233" y="122830"/>
                </a:cubicBezTo>
                <a:cubicBezTo>
                  <a:pt x="2165665" y="115573"/>
                  <a:pt x="2092584" y="114776"/>
                  <a:pt x="2019869" y="109182"/>
                </a:cubicBezTo>
                <a:cubicBezTo>
                  <a:pt x="1974284" y="105675"/>
                  <a:pt x="1928884" y="100083"/>
                  <a:pt x="1883391" y="95534"/>
                </a:cubicBezTo>
                <a:lnTo>
                  <a:pt x="1269242" y="109182"/>
                </a:lnTo>
                <a:cubicBezTo>
                  <a:pt x="1190698" y="112262"/>
                  <a:pt x="1199394" y="125372"/>
                  <a:pt x="1132764" y="136477"/>
                </a:cubicBezTo>
                <a:cubicBezTo>
                  <a:pt x="1096586" y="142507"/>
                  <a:pt x="1059976" y="145576"/>
                  <a:pt x="1023582" y="150125"/>
                </a:cubicBezTo>
                <a:cubicBezTo>
                  <a:pt x="991132" y="160942"/>
                  <a:pt x="962321" y="171709"/>
                  <a:pt x="928048" y="177421"/>
                </a:cubicBezTo>
                <a:cubicBezTo>
                  <a:pt x="891870" y="183451"/>
                  <a:pt x="855175" y="185881"/>
                  <a:pt x="818866" y="191068"/>
                </a:cubicBezTo>
                <a:cubicBezTo>
                  <a:pt x="615698" y="220091"/>
                  <a:pt x="890206" y="195703"/>
                  <a:pt x="504967" y="218364"/>
                </a:cubicBezTo>
                <a:cubicBezTo>
                  <a:pt x="382137" y="213815"/>
                  <a:pt x="259119" y="212892"/>
                  <a:pt x="136477" y="204716"/>
                </a:cubicBezTo>
                <a:cubicBezTo>
                  <a:pt x="122123" y="203759"/>
                  <a:pt x="109641" y="193889"/>
                  <a:pt x="95534" y="191068"/>
                </a:cubicBezTo>
                <a:cubicBezTo>
                  <a:pt x="63991" y="184759"/>
                  <a:pt x="31845" y="181970"/>
                  <a:pt x="0" y="177421"/>
                </a:cubicBezTo>
                <a:cubicBezTo>
                  <a:pt x="4550" y="170596"/>
                  <a:pt x="45491" y="97808"/>
                  <a:pt x="68239" y="109182"/>
                </a:cubicBezTo>
                <a:cubicBezTo>
                  <a:pt x="81106" y="115616"/>
                  <a:pt x="59140" y="136477"/>
                  <a:pt x="54591" y="150125"/>
                </a:cubicBezTo>
                <a:cubicBezTo>
                  <a:pt x="59140" y="168322"/>
                  <a:pt x="59851" y="187939"/>
                  <a:pt x="68239" y="204716"/>
                </a:cubicBezTo>
                <a:cubicBezTo>
                  <a:pt x="82910" y="234058"/>
                  <a:pt x="122830" y="286603"/>
                  <a:pt x="122830" y="286603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Freeform 15"/>
          <p:cNvSpPr/>
          <p:nvPr/>
        </p:nvSpPr>
        <p:spPr>
          <a:xfrm>
            <a:off x="1787857" y="4239224"/>
            <a:ext cx="2906973" cy="928048"/>
          </a:xfrm>
          <a:custGeom>
            <a:avLst/>
            <a:gdLst>
              <a:gd name="connsiteX0" fmla="*/ 2906973 w 2906973"/>
              <a:gd name="connsiteY0" fmla="*/ 0 h 928048"/>
              <a:gd name="connsiteX1" fmla="*/ 2825086 w 2906973"/>
              <a:gd name="connsiteY1" fmla="*/ 54591 h 928048"/>
              <a:gd name="connsiteX2" fmla="*/ 2784143 w 2906973"/>
              <a:gd name="connsiteY2" fmla="*/ 68239 h 928048"/>
              <a:gd name="connsiteX3" fmla="*/ 2743200 w 2906973"/>
              <a:gd name="connsiteY3" fmla="*/ 95535 h 928048"/>
              <a:gd name="connsiteX4" fmla="*/ 2688609 w 2906973"/>
              <a:gd name="connsiteY4" fmla="*/ 122830 h 928048"/>
              <a:gd name="connsiteX5" fmla="*/ 2593074 w 2906973"/>
              <a:gd name="connsiteY5" fmla="*/ 177421 h 928048"/>
              <a:gd name="connsiteX6" fmla="*/ 2552131 w 2906973"/>
              <a:gd name="connsiteY6" fmla="*/ 218365 h 928048"/>
              <a:gd name="connsiteX7" fmla="*/ 2429301 w 2906973"/>
              <a:gd name="connsiteY7" fmla="*/ 286603 h 928048"/>
              <a:gd name="connsiteX8" fmla="*/ 2388358 w 2906973"/>
              <a:gd name="connsiteY8" fmla="*/ 313899 h 928048"/>
              <a:gd name="connsiteX9" fmla="*/ 2333767 w 2906973"/>
              <a:gd name="connsiteY9" fmla="*/ 327547 h 928048"/>
              <a:gd name="connsiteX10" fmla="*/ 2292824 w 2906973"/>
              <a:gd name="connsiteY10" fmla="*/ 341194 h 928048"/>
              <a:gd name="connsiteX11" fmla="*/ 2169994 w 2906973"/>
              <a:gd name="connsiteY11" fmla="*/ 368490 h 928048"/>
              <a:gd name="connsiteX12" fmla="*/ 2129050 w 2906973"/>
              <a:gd name="connsiteY12" fmla="*/ 382138 h 928048"/>
              <a:gd name="connsiteX13" fmla="*/ 1924334 w 2906973"/>
              <a:gd name="connsiteY13" fmla="*/ 504968 h 928048"/>
              <a:gd name="connsiteX14" fmla="*/ 1856095 w 2906973"/>
              <a:gd name="connsiteY14" fmla="*/ 532263 h 928048"/>
              <a:gd name="connsiteX15" fmla="*/ 1733265 w 2906973"/>
              <a:gd name="connsiteY15" fmla="*/ 559559 h 928048"/>
              <a:gd name="connsiteX16" fmla="*/ 1651379 w 2906973"/>
              <a:gd name="connsiteY16" fmla="*/ 586854 h 928048"/>
              <a:gd name="connsiteX17" fmla="*/ 1596788 w 2906973"/>
              <a:gd name="connsiteY17" fmla="*/ 614150 h 928048"/>
              <a:gd name="connsiteX18" fmla="*/ 1528549 w 2906973"/>
              <a:gd name="connsiteY18" fmla="*/ 627797 h 928048"/>
              <a:gd name="connsiteX19" fmla="*/ 1446662 w 2906973"/>
              <a:gd name="connsiteY19" fmla="*/ 655093 h 928048"/>
              <a:gd name="connsiteX20" fmla="*/ 1364776 w 2906973"/>
              <a:gd name="connsiteY20" fmla="*/ 668741 h 928048"/>
              <a:gd name="connsiteX21" fmla="*/ 1323833 w 2906973"/>
              <a:gd name="connsiteY21" fmla="*/ 682388 h 928048"/>
              <a:gd name="connsiteX22" fmla="*/ 1241946 w 2906973"/>
              <a:gd name="connsiteY22" fmla="*/ 696036 h 928048"/>
              <a:gd name="connsiteX23" fmla="*/ 382137 w 2906973"/>
              <a:gd name="connsiteY23" fmla="*/ 696036 h 928048"/>
              <a:gd name="connsiteX24" fmla="*/ 272955 w 2906973"/>
              <a:gd name="connsiteY24" fmla="*/ 723332 h 928048"/>
              <a:gd name="connsiteX25" fmla="*/ 218364 w 2906973"/>
              <a:gd name="connsiteY25" fmla="*/ 736979 h 928048"/>
              <a:gd name="connsiteX26" fmla="*/ 163773 w 2906973"/>
              <a:gd name="connsiteY26" fmla="*/ 750627 h 928048"/>
              <a:gd name="connsiteX27" fmla="*/ 95534 w 2906973"/>
              <a:gd name="connsiteY27" fmla="*/ 764275 h 928048"/>
              <a:gd name="connsiteX28" fmla="*/ 13647 w 2906973"/>
              <a:gd name="connsiteY28" fmla="*/ 791571 h 928048"/>
              <a:gd name="connsiteX29" fmla="*/ 27295 w 2906973"/>
              <a:gd name="connsiteY29" fmla="*/ 750627 h 928048"/>
              <a:gd name="connsiteX30" fmla="*/ 54591 w 2906973"/>
              <a:gd name="connsiteY30" fmla="*/ 641445 h 928048"/>
              <a:gd name="connsiteX31" fmla="*/ 40943 w 2906973"/>
              <a:gd name="connsiteY31" fmla="*/ 682388 h 928048"/>
              <a:gd name="connsiteX32" fmla="*/ 27295 w 2906973"/>
              <a:gd name="connsiteY32" fmla="*/ 736979 h 928048"/>
              <a:gd name="connsiteX33" fmla="*/ 0 w 2906973"/>
              <a:gd name="connsiteY33" fmla="*/ 777923 h 928048"/>
              <a:gd name="connsiteX34" fmla="*/ 13647 w 2906973"/>
              <a:gd name="connsiteY34" fmla="*/ 818866 h 928048"/>
              <a:gd name="connsiteX35" fmla="*/ 95534 w 2906973"/>
              <a:gd name="connsiteY35" fmla="*/ 859809 h 928048"/>
              <a:gd name="connsiteX36" fmla="*/ 150125 w 2906973"/>
              <a:gd name="connsiteY36" fmla="*/ 928048 h 92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06973" h="928048">
                <a:moveTo>
                  <a:pt x="2906973" y="0"/>
                </a:moveTo>
                <a:cubicBezTo>
                  <a:pt x="2879677" y="18197"/>
                  <a:pt x="2853763" y="38659"/>
                  <a:pt x="2825086" y="54591"/>
                </a:cubicBezTo>
                <a:cubicBezTo>
                  <a:pt x="2812510" y="61577"/>
                  <a:pt x="2797010" y="61805"/>
                  <a:pt x="2784143" y="68239"/>
                </a:cubicBezTo>
                <a:cubicBezTo>
                  <a:pt x="2769472" y="75575"/>
                  <a:pt x="2757441" y="87397"/>
                  <a:pt x="2743200" y="95535"/>
                </a:cubicBezTo>
                <a:cubicBezTo>
                  <a:pt x="2725536" y="105629"/>
                  <a:pt x="2705861" y="112047"/>
                  <a:pt x="2688609" y="122830"/>
                </a:cubicBezTo>
                <a:cubicBezTo>
                  <a:pt x="2594179" y="181848"/>
                  <a:pt x="2673515" y="150607"/>
                  <a:pt x="2593074" y="177421"/>
                </a:cubicBezTo>
                <a:cubicBezTo>
                  <a:pt x="2579426" y="191069"/>
                  <a:pt x="2567572" y="206784"/>
                  <a:pt x="2552131" y="218365"/>
                </a:cubicBezTo>
                <a:cubicBezTo>
                  <a:pt x="2497574" y="259283"/>
                  <a:pt x="2483744" y="255493"/>
                  <a:pt x="2429301" y="286603"/>
                </a:cubicBezTo>
                <a:cubicBezTo>
                  <a:pt x="2415060" y="294741"/>
                  <a:pt x="2403434" y="307438"/>
                  <a:pt x="2388358" y="313899"/>
                </a:cubicBezTo>
                <a:cubicBezTo>
                  <a:pt x="2371118" y="321288"/>
                  <a:pt x="2351802" y="322394"/>
                  <a:pt x="2333767" y="327547"/>
                </a:cubicBezTo>
                <a:cubicBezTo>
                  <a:pt x="2319935" y="331499"/>
                  <a:pt x="2306780" y="337705"/>
                  <a:pt x="2292824" y="341194"/>
                </a:cubicBezTo>
                <a:cubicBezTo>
                  <a:pt x="2180271" y="369332"/>
                  <a:pt x="2268050" y="340474"/>
                  <a:pt x="2169994" y="368490"/>
                </a:cubicBezTo>
                <a:cubicBezTo>
                  <a:pt x="2156161" y="372442"/>
                  <a:pt x="2141541" y="375000"/>
                  <a:pt x="2129050" y="382138"/>
                </a:cubicBezTo>
                <a:cubicBezTo>
                  <a:pt x="2013540" y="448144"/>
                  <a:pt x="2014217" y="465020"/>
                  <a:pt x="1924334" y="504968"/>
                </a:cubicBezTo>
                <a:cubicBezTo>
                  <a:pt x="1901947" y="514918"/>
                  <a:pt x="1879336" y="524516"/>
                  <a:pt x="1856095" y="532263"/>
                </a:cubicBezTo>
                <a:cubicBezTo>
                  <a:pt x="1800941" y="550648"/>
                  <a:pt x="1792763" y="543332"/>
                  <a:pt x="1733265" y="559559"/>
                </a:cubicBezTo>
                <a:cubicBezTo>
                  <a:pt x="1705507" y="567129"/>
                  <a:pt x="1677113" y="573987"/>
                  <a:pt x="1651379" y="586854"/>
                </a:cubicBezTo>
                <a:cubicBezTo>
                  <a:pt x="1633182" y="595953"/>
                  <a:pt x="1616089" y="607716"/>
                  <a:pt x="1596788" y="614150"/>
                </a:cubicBezTo>
                <a:cubicBezTo>
                  <a:pt x="1574782" y="621485"/>
                  <a:pt x="1550928" y="621694"/>
                  <a:pt x="1528549" y="627797"/>
                </a:cubicBezTo>
                <a:cubicBezTo>
                  <a:pt x="1500791" y="635367"/>
                  <a:pt x="1475043" y="650363"/>
                  <a:pt x="1446662" y="655093"/>
                </a:cubicBezTo>
                <a:cubicBezTo>
                  <a:pt x="1419367" y="659642"/>
                  <a:pt x="1391789" y="662738"/>
                  <a:pt x="1364776" y="668741"/>
                </a:cubicBezTo>
                <a:cubicBezTo>
                  <a:pt x="1350733" y="671862"/>
                  <a:pt x="1337876" y="679267"/>
                  <a:pt x="1323833" y="682388"/>
                </a:cubicBezTo>
                <a:cubicBezTo>
                  <a:pt x="1296820" y="688391"/>
                  <a:pt x="1269242" y="691487"/>
                  <a:pt x="1241946" y="696036"/>
                </a:cubicBezTo>
                <a:cubicBezTo>
                  <a:pt x="1087479" y="692818"/>
                  <a:pt x="626613" y="664147"/>
                  <a:pt x="382137" y="696036"/>
                </a:cubicBezTo>
                <a:cubicBezTo>
                  <a:pt x="344938" y="700888"/>
                  <a:pt x="309349" y="714234"/>
                  <a:pt x="272955" y="723332"/>
                </a:cubicBezTo>
                <a:lnTo>
                  <a:pt x="218364" y="736979"/>
                </a:lnTo>
                <a:cubicBezTo>
                  <a:pt x="200167" y="741528"/>
                  <a:pt x="182166" y="746948"/>
                  <a:pt x="163773" y="750627"/>
                </a:cubicBezTo>
                <a:cubicBezTo>
                  <a:pt x="141027" y="755176"/>
                  <a:pt x="117913" y="758171"/>
                  <a:pt x="95534" y="764275"/>
                </a:cubicBezTo>
                <a:cubicBezTo>
                  <a:pt x="67776" y="771846"/>
                  <a:pt x="13647" y="791571"/>
                  <a:pt x="13647" y="791571"/>
                </a:cubicBezTo>
                <a:cubicBezTo>
                  <a:pt x="18196" y="777923"/>
                  <a:pt x="23510" y="764506"/>
                  <a:pt x="27295" y="750627"/>
                </a:cubicBezTo>
                <a:cubicBezTo>
                  <a:pt x="37166" y="714435"/>
                  <a:pt x="66454" y="605856"/>
                  <a:pt x="54591" y="641445"/>
                </a:cubicBezTo>
                <a:cubicBezTo>
                  <a:pt x="50042" y="655093"/>
                  <a:pt x="44432" y="668432"/>
                  <a:pt x="40943" y="682388"/>
                </a:cubicBezTo>
                <a:cubicBezTo>
                  <a:pt x="36394" y="700585"/>
                  <a:pt x="34684" y="719739"/>
                  <a:pt x="27295" y="736979"/>
                </a:cubicBezTo>
                <a:cubicBezTo>
                  <a:pt x="20834" y="752055"/>
                  <a:pt x="9098" y="764275"/>
                  <a:pt x="0" y="777923"/>
                </a:cubicBezTo>
                <a:cubicBezTo>
                  <a:pt x="4549" y="791571"/>
                  <a:pt x="4660" y="807633"/>
                  <a:pt x="13647" y="818866"/>
                </a:cubicBezTo>
                <a:cubicBezTo>
                  <a:pt x="32889" y="842918"/>
                  <a:pt x="68561" y="850818"/>
                  <a:pt x="95534" y="859809"/>
                </a:cubicBezTo>
                <a:cubicBezTo>
                  <a:pt x="129967" y="911459"/>
                  <a:pt x="111231" y="889154"/>
                  <a:pt x="150125" y="928048"/>
                </a:cubicBezTo>
              </a:path>
            </a:pathLst>
          </a:custGeom>
          <a:noFill/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Freeform 16"/>
          <p:cNvSpPr/>
          <p:nvPr/>
        </p:nvSpPr>
        <p:spPr>
          <a:xfrm>
            <a:off x="300251" y="3581400"/>
            <a:ext cx="7492621" cy="2078431"/>
          </a:xfrm>
          <a:custGeom>
            <a:avLst/>
            <a:gdLst>
              <a:gd name="connsiteX0" fmla="*/ 7492621 w 7492621"/>
              <a:gd name="connsiteY0" fmla="*/ 848893 h 2078431"/>
              <a:gd name="connsiteX1" fmla="*/ 7410734 w 7492621"/>
              <a:gd name="connsiteY1" fmla="*/ 698768 h 2078431"/>
              <a:gd name="connsiteX2" fmla="*/ 7369791 w 7492621"/>
              <a:gd name="connsiteY2" fmla="*/ 657824 h 2078431"/>
              <a:gd name="connsiteX3" fmla="*/ 7315200 w 7492621"/>
              <a:gd name="connsiteY3" fmla="*/ 575938 h 2078431"/>
              <a:gd name="connsiteX4" fmla="*/ 7287904 w 7492621"/>
              <a:gd name="connsiteY4" fmla="*/ 534995 h 2078431"/>
              <a:gd name="connsiteX5" fmla="*/ 7260609 w 7492621"/>
              <a:gd name="connsiteY5" fmla="*/ 453108 h 2078431"/>
              <a:gd name="connsiteX6" fmla="*/ 7206018 w 7492621"/>
              <a:gd name="connsiteY6" fmla="*/ 371221 h 2078431"/>
              <a:gd name="connsiteX7" fmla="*/ 7083188 w 7492621"/>
              <a:gd name="connsiteY7" fmla="*/ 275687 h 2078431"/>
              <a:gd name="connsiteX8" fmla="*/ 7042245 w 7492621"/>
              <a:gd name="connsiteY8" fmla="*/ 262039 h 2078431"/>
              <a:gd name="connsiteX9" fmla="*/ 6905767 w 7492621"/>
              <a:gd name="connsiteY9" fmla="*/ 166505 h 2078431"/>
              <a:gd name="connsiteX10" fmla="*/ 6823880 w 7492621"/>
              <a:gd name="connsiteY10" fmla="*/ 125562 h 2078431"/>
              <a:gd name="connsiteX11" fmla="*/ 6660107 w 7492621"/>
              <a:gd name="connsiteY11" fmla="*/ 111914 h 2078431"/>
              <a:gd name="connsiteX12" fmla="*/ 6578221 w 7492621"/>
              <a:gd name="connsiteY12" fmla="*/ 98266 h 2078431"/>
              <a:gd name="connsiteX13" fmla="*/ 6509982 w 7492621"/>
              <a:gd name="connsiteY13" fmla="*/ 84618 h 2078431"/>
              <a:gd name="connsiteX14" fmla="*/ 5745707 w 7492621"/>
              <a:gd name="connsiteY14" fmla="*/ 70971 h 2078431"/>
              <a:gd name="connsiteX15" fmla="*/ 5500048 w 7492621"/>
              <a:gd name="connsiteY15" fmla="*/ 43675 h 2078431"/>
              <a:gd name="connsiteX16" fmla="*/ 5022376 w 7492621"/>
              <a:gd name="connsiteY16" fmla="*/ 30027 h 2078431"/>
              <a:gd name="connsiteX17" fmla="*/ 4913194 w 7492621"/>
              <a:gd name="connsiteY17" fmla="*/ 2732 h 2078431"/>
              <a:gd name="connsiteX18" fmla="*/ 4872250 w 7492621"/>
              <a:gd name="connsiteY18" fmla="*/ 16380 h 2078431"/>
              <a:gd name="connsiteX19" fmla="*/ 4722125 w 7492621"/>
              <a:gd name="connsiteY19" fmla="*/ 43675 h 2078431"/>
              <a:gd name="connsiteX20" fmla="*/ 4394579 w 7492621"/>
              <a:gd name="connsiteY20" fmla="*/ 57323 h 2078431"/>
              <a:gd name="connsiteX21" fmla="*/ 4189862 w 7492621"/>
              <a:gd name="connsiteY21" fmla="*/ 84618 h 2078431"/>
              <a:gd name="connsiteX22" fmla="*/ 3985146 w 7492621"/>
              <a:gd name="connsiteY22" fmla="*/ 98266 h 2078431"/>
              <a:gd name="connsiteX23" fmla="*/ 2470245 w 7492621"/>
              <a:gd name="connsiteY23" fmla="*/ 98266 h 2078431"/>
              <a:gd name="connsiteX24" fmla="*/ 2320119 w 7492621"/>
              <a:gd name="connsiteY24" fmla="*/ 111914 h 2078431"/>
              <a:gd name="connsiteX25" fmla="*/ 2251880 w 7492621"/>
              <a:gd name="connsiteY25" fmla="*/ 139209 h 2078431"/>
              <a:gd name="connsiteX26" fmla="*/ 2210937 w 7492621"/>
              <a:gd name="connsiteY26" fmla="*/ 152857 h 2078431"/>
              <a:gd name="connsiteX27" fmla="*/ 2129050 w 7492621"/>
              <a:gd name="connsiteY27" fmla="*/ 125562 h 2078431"/>
              <a:gd name="connsiteX28" fmla="*/ 1937982 w 7492621"/>
              <a:gd name="connsiteY28" fmla="*/ 111914 h 2078431"/>
              <a:gd name="connsiteX29" fmla="*/ 1665027 w 7492621"/>
              <a:gd name="connsiteY29" fmla="*/ 125562 h 2078431"/>
              <a:gd name="connsiteX30" fmla="*/ 1337480 w 7492621"/>
              <a:gd name="connsiteY30" fmla="*/ 152857 h 2078431"/>
              <a:gd name="connsiteX31" fmla="*/ 1282889 w 7492621"/>
              <a:gd name="connsiteY31" fmla="*/ 180153 h 2078431"/>
              <a:gd name="connsiteX32" fmla="*/ 1214650 w 7492621"/>
              <a:gd name="connsiteY32" fmla="*/ 193800 h 2078431"/>
              <a:gd name="connsiteX33" fmla="*/ 982639 w 7492621"/>
              <a:gd name="connsiteY33" fmla="*/ 221096 h 2078431"/>
              <a:gd name="connsiteX34" fmla="*/ 887104 w 7492621"/>
              <a:gd name="connsiteY34" fmla="*/ 234744 h 2078431"/>
              <a:gd name="connsiteX35" fmla="*/ 777922 w 7492621"/>
              <a:gd name="connsiteY35" fmla="*/ 275687 h 2078431"/>
              <a:gd name="connsiteX36" fmla="*/ 723331 w 7492621"/>
              <a:gd name="connsiteY36" fmla="*/ 302983 h 2078431"/>
              <a:gd name="connsiteX37" fmla="*/ 655092 w 7492621"/>
              <a:gd name="connsiteY37" fmla="*/ 330278 h 2078431"/>
              <a:gd name="connsiteX38" fmla="*/ 559558 w 7492621"/>
              <a:gd name="connsiteY38" fmla="*/ 371221 h 2078431"/>
              <a:gd name="connsiteX39" fmla="*/ 518615 w 7492621"/>
              <a:gd name="connsiteY39" fmla="*/ 412165 h 2078431"/>
              <a:gd name="connsiteX40" fmla="*/ 504967 w 7492621"/>
              <a:gd name="connsiteY40" fmla="*/ 453108 h 2078431"/>
              <a:gd name="connsiteX41" fmla="*/ 409433 w 7492621"/>
              <a:gd name="connsiteY41" fmla="*/ 548642 h 2078431"/>
              <a:gd name="connsiteX42" fmla="*/ 368489 w 7492621"/>
              <a:gd name="connsiteY42" fmla="*/ 575938 h 2078431"/>
              <a:gd name="connsiteX43" fmla="*/ 286603 w 7492621"/>
              <a:gd name="connsiteY43" fmla="*/ 616881 h 2078431"/>
              <a:gd name="connsiteX44" fmla="*/ 204716 w 7492621"/>
              <a:gd name="connsiteY44" fmla="*/ 698768 h 2078431"/>
              <a:gd name="connsiteX45" fmla="*/ 177421 w 7492621"/>
              <a:gd name="connsiteY45" fmla="*/ 739711 h 2078431"/>
              <a:gd name="connsiteX46" fmla="*/ 136477 w 7492621"/>
              <a:gd name="connsiteY46" fmla="*/ 767006 h 2078431"/>
              <a:gd name="connsiteX47" fmla="*/ 81886 w 7492621"/>
              <a:gd name="connsiteY47" fmla="*/ 835245 h 2078431"/>
              <a:gd name="connsiteX48" fmla="*/ 54591 w 7492621"/>
              <a:gd name="connsiteY48" fmla="*/ 917132 h 2078431"/>
              <a:gd name="connsiteX49" fmla="*/ 27295 w 7492621"/>
              <a:gd name="connsiteY49" fmla="*/ 971723 h 2078431"/>
              <a:gd name="connsiteX50" fmla="*/ 0 w 7492621"/>
              <a:gd name="connsiteY50" fmla="*/ 1053609 h 2078431"/>
              <a:gd name="connsiteX51" fmla="*/ 13648 w 7492621"/>
              <a:gd name="connsiteY51" fmla="*/ 1394803 h 2078431"/>
              <a:gd name="connsiteX52" fmla="*/ 27295 w 7492621"/>
              <a:gd name="connsiteY52" fmla="*/ 1449395 h 2078431"/>
              <a:gd name="connsiteX53" fmla="*/ 40943 w 7492621"/>
              <a:gd name="connsiteY53" fmla="*/ 1599520 h 2078431"/>
              <a:gd name="connsiteX54" fmla="*/ 54591 w 7492621"/>
              <a:gd name="connsiteY54" fmla="*/ 1654111 h 2078431"/>
              <a:gd name="connsiteX55" fmla="*/ 68239 w 7492621"/>
              <a:gd name="connsiteY55" fmla="*/ 1735997 h 2078431"/>
              <a:gd name="connsiteX56" fmla="*/ 109182 w 7492621"/>
              <a:gd name="connsiteY56" fmla="*/ 1831532 h 2078431"/>
              <a:gd name="connsiteX57" fmla="*/ 177421 w 7492621"/>
              <a:gd name="connsiteY57" fmla="*/ 1940714 h 2078431"/>
              <a:gd name="connsiteX58" fmla="*/ 232012 w 7492621"/>
              <a:gd name="connsiteY58" fmla="*/ 2036248 h 2078431"/>
              <a:gd name="connsiteX59" fmla="*/ 245659 w 7492621"/>
              <a:gd name="connsiteY59" fmla="*/ 2077192 h 2078431"/>
              <a:gd name="connsiteX60" fmla="*/ 204716 w 7492621"/>
              <a:gd name="connsiteY60" fmla="*/ 2049896 h 2078431"/>
              <a:gd name="connsiteX61" fmla="*/ 109182 w 7492621"/>
              <a:gd name="connsiteY61" fmla="*/ 2022600 h 2078431"/>
              <a:gd name="connsiteX62" fmla="*/ 68239 w 7492621"/>
              <a:gd name="connsiteY62" fmla="*/ 1995305 h 2078431"/>
              <a:gd name="connsiteX63" fmla="*/ 27295 w 7492621"/>
              <a:gd name="connsiteY63" fmla="*/ 1981657 h 2078431"/>
              <a:gd name="connsiteX64" fmla="*/ 259307 w 7492621"/>
              <a:gd name="connsiteY64" fmla="*/ 2008953 h 2078431"/>
              <a:gd name="connsiteX65" fmla="*/ 286603 w 7492621"/>
              <a:gd name="connsiteY65" fmla="*/ 1927066 h 2078431"/>
              <a:gd name="connsiteX66" fmla="*/ 272955 w 7492621"/>
              <a:gd name="connsiteY66" fmla="*/ 1968009 h 2078431"/>
              <a:gd name="connsiteX67" fmla="*/ 259307 w 7492621"/>
              <a:gd name="connsiteY67" fmla="*/ 2008953 h 2078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7492621" h="2078431">
                <a:moveTo>
                  <a:pt x="7492621" y="848893"/>
                </a:moveTo>
                <a:cubicBezTo>
                  <a:pt x="7470113" y="792624"/>
                  <a:pt x="7456188" y="744223"/>
                  <a:pt x="7410734" y="698768"/>
                </a:cubicBezTo>
                <a:cubicBezTo>
                  <a:pt x="7397086" y="685120"/>
                  <a:pt x="7381641" y="673059"/>
                  <a:pt x="7369791" y="657824"/>
                </a:cubicBezTo>
                <a:cubicBezTo>
                  <a:pt x="7349651" y="631929"/>
                  <a:pt x="7333397" y="603233"/>
                  <a:pt x="7315200" y="575938"/>
                </a:cubicBezTo>
                <a:lnTo>
                  <a:pt x="7287904" y="534995"/>
                </a:lnTo>
                <a:cubicBezTo>
                  <a:pt x="7278806" y="507699"/>
                  <a:pt x="7276569" y="477048"/>
                  <a:pt x="7260609" y="453108"/>
                </a:cubicBezTo>
                <a:cubicBezTo>
                  <a:pt x="7242412" y="425812"/>
                  <a:pt x="7229215" y="394418"/>
                  <a:pt x="7206018" y="371221"/>
                </a:cubicBezTo>
                <a:cubicBezTo>
                  <a:pt x="7170691" y="335895"/>
                  <a:pt x="7132159" y="292011"/>
                  <a:pt x="7083188" y="275687"/>
                </a:cubicBezTo>
                <a:lnTo>
                  <a:pt x="7042245" y="262039"/>
                </a:lnTo>
                <a:cubicBezTo>
                  <a:pt x="6961405" y="201411"/>
                  <a:pt x="7006584" y="233717"/>
                  <a:pt x="6905767" y="166505"/>
                </a:cubicBezTo>
                <a:cubicBezTo>
                  <a:pt x="6877010" y="147333"/>
                  <a:pt x="6859199" y="130271"/>
                  <a:pt x="6823880" y="125562"/>
                </a:cubicBezTo>
                <a:cubicBezTo>
                  <a:pt x="6769580" y="118322"/>
                  <a:pt x="6714698" y="116463"/>
                  <a:pt x="6660107" y="111914"/>
                </a:cubicBezTo>
                <a:lnTo>
                  <a:pt x="6578221" y="98266"/>
                </a:lnTo>
                <a:cubicBezTo>
                  <a:pt x="6555398" y="94116"/>
                  <a:pt x="6533166" y="85378"/>
                  <a:pt x="6509982" y="84618"/>
                </a:cubicBezTo>
                <a:cubicBezTo>
                  <a:pt x="6255320" y="76269"/>
                  <a:pt x="6000465" y="75520"/>
                  <a:pt x="5745707" y="70971"/>
                </a:cubicBezTo>
                <a:cubicBezTo>
                  <a:pt x="5686858" y="63615"/>
                  <a:pt x="5553728" y="46061"/>
                  <a:pt x="5500048" y="43675"/>
                </a:cubicBezTo>
                <a:cubicBezTo>
                  <a:pt x="5340916" y="36602"/>
                  <a:pt x="5181600" y="34576"/>
                  <a:pt x="5022376" y="30027"/>
                </a:cubicBezTo>
                <a:cubicBezTo>
                  <a:pt x="4985982" y="20929"/>
                  <a:pt x="4948783" y="-9131"/>
                  <a:pt x="4913194" y="2732"/>
                </a:cubicBezTo>
                <a:cubicBezTo>
                  <a:pt x="4899546" y="7281"/>
                  <a:pt x="4886083" y="12428"/>
                  <a:pt x="4872250" y="16380"/>
                </a:cubicBezTo>
                <a:cubicBezTo>
                  <a:pt x="4823872" y="30202"/>
                  <a:pt x="4772051" y="40454"/>
                  <a:pt x="4722125" y="43675"/>
                </a:cubicBezTo>
                <a:cubicBezTo>
                  <a:pt x="4613075" y="50711"/>
                  <a:pt x="4503761" y="52774"/>
                  <a:pt x="4394579" y="57323"/>
                </a:cubicBezTo>
                <a:cubicBezTo>
                  <a:pt x="4296330" y="81886"/>
                  <a:pt x="4345031" y="72682"/>
                  <a:pt x="4189862" y="84618"/>
                </a:cubicBezTo>
                <a:cubicBezTo>
                  <a:pt x="4121673" y="89863"/>
                  <a:pt x="4053385" y="93717"/>
                  <a:pt x="3985146" y="98266"/>
                </a:cubicBezTo>
                <a:cubicBezTo>
                  <a:pt x="3238837" y="87291"/>
                  <a:pt x="3127716" y="73915"/>
                  <a:pt x="2470245" y="98266"/>
                </a:cubicBezTo>
                <a:cubicBezTo>
                  <a:pt x="2420031" y="100126"/>
                  <a:pt x="2370161" y="107365"/>
                  <a:pt x="2320119" y="111914"/>
                </a:cubicBezTo>
                <a:cubicBezTo>
                  <a:pt x="2297373" y="121012"/>
                  <a:pt x="2274819" y="130607"/>
                  <a:pt x="2251880" y="139209"/>
                </a:cubicBezTo>
                <a:cubicBezTo>
                  <a:pt x="2238410" y="144260"/>
                  <a:pt x="2225235" y="154446"/>
                  <a:pt x="2210937" y="152857"/>
                </a:cubicBezTo>
                <a:cubicBezTo>
                  <a:pt x="2182341" y="149680"/>
                  <a:pt x="2157749" y="127612"/>
                  <a:pt x="2129050" y="125562"/>
                </a:cubicBezTo>
                <a:lnTo>
                  <a:pt x="1937982" y="111914"/>
                </a:lnTo>
                <a:lnTo>
                  <a:pt x="1665027" y="125562"/>
                </a:lnTo>
                <a:cubicBezTo>
                  <a:pt x="1398739" y="139577"/>
                  <a:pt x="1497901" y="126120"/>
                  <a:pt x="1337480" y="152857"/>
                </a:cubicBezTo>
                <a:cubicBezTo>
                  <a:pt x="1319283" y="161956"/>
                  <a:pt x="1302190" y="173719"/>
                  <a:pt x="1282889" y="180153"/>
                </a:cubicBezTo>
                <a:cubicBezTo>
                  <a:pt x="1260883" y="187488"/>
                  <a:pt x="1237473" y="189651"/>
                  <a:pt x="1214650" y="193800"/>
                </a:cubicBezTo>
                <a:cubicBezTo>
                  <a:pt x="1083397" y="217664"/>
                  <a:pt x="1159964" y="201393"/>
                  <a:pt x="982639" y="221096"/>
                </a:cubicBezTo>
                <a:cubicBezTo>
                  <a:pt x="950667" y="224648"/>
                  <a:pt x="918949" y="230195"/>
                  <a:pt x="887104" y="234744"/>
                </a:cubicBezTo>
                <a:cubicBezTo>
                  <a:pt x="735104" y="310742"/>
                  <a:pt x="926590" y="219936"/>
                  <a:pt x="777922" y="275687"/>
                </a:cubicBezTo>
                <a:cubicBezTo>
                  <a:pt x="758872" y="282831"/>
                  <a:pt x="741922" y="294720"/>
                  <a:pt x="723331" y="302983"/>
                </a:cubicBezTo>
                <a:cubicBezTo>
                  <a:pt x="700944" y="312933"/>
                  <a:pt x="677479" y="320328"/>
                  <a:pt x="655092" y="330278"/>
                </a:cubicBezTo>
                <a:cubicBezTo>
                  <a:pt x="553904" y="375251"/>
                  <a:pt x="643653" y="343191"/>
                  <a:pt x="559558" y="371221"/>
                </a:cubicBezTo>
                <a:cubicBezTo>
                  <a:pt x="545910" y="384869"/>
                  <a:pt x="529321" y="396106"/>
                  <a:pt x="518615" y="412165"/>
                </a:cubicBezTo>
                <a:cubicBezTo>
                  <a:pt x="510635" y="424135"/>
                  <a:pt x="511953" y="440532"/>
                  <a:pt x="504967" y="453108"/>
                </a:cubicBezTo>
                <a:cubicBezTo>
                  <a:pt x="455194" y="542699"/>
                  <a:pt x="475886" y="526492"/>
                  <a:pt x="409433" y="548642"/>
                </a:cubicBezTo>
                <a:cubicBezTo>
                  <a:pt x="395785" y="557741"/>
                  <a:pt x="383160" y="568602"/>
                  <a:pt x="368489" y="575938"/>
                </a:cubicBezTo>
                <a:cubicBezTo>
                  <a:pt x="314289" y="603038"/>
                  <a:pt x="336889" y="572183"/>
                  <a:pt x="286603" y="616881"/>
                </a:cubicBezTo>
                <a:cubicBezTo>
                  <a:pt x="257752" y="642527"/>
                  <a:pt x="226128" y="666649"/>
                  <a:pt x="204716" y="698768"/>
                </a:cubicBezTo>
                <a:cubicBezTo>
                  <a:pt x="195618" y="712416"/>
                  <a:pt x="189019" y="728113"/>
                  <a:pt x="177421" y="739711"/>
                </a:cubicBezTo>
                <a:cubicBezTo>
                  <a:pt x="165822" y="751309"/>
                  <a:pt x="150125" y="757908"/>
                  <a:pt x="136477" y="767006"/>
                </a:cubicBezTo>
                <a:cubicBezTo>
                  <a:pt x="86708" y="916323"/>
                  <a:pt x="170071" y="694149"/>
                  <a:pt x="81886" y="835245"/>
                </a:cubicBezTo>
                <a:cubicBezTo>
                  <a:pt x="66637" y="859644"/>
                  <a:pt x="67458" y="891398"/>
                  <a:pt x="54591" y="917132"/>
                </a:cubicBezTo>
                <a:cubicBezTo>
                  <a:pt x="45492" y="935329"/>
                  <a:pt x="34851" y="952833"/>
                  <a:pt x="27295" y="971723"/>
                </a:cubicBezTo>
                <a:cubicBezTo>
                  <a:pt x="16609" y="998437"/>
                  <a:pt x="0" y="1053609"/>
                  <a:pt x="0" y="1053609"/>
                </a:cubicBezTo>
                <a:cubicBezTo>
                  <a:pt x="4549" y="1167340"/>
                  <a:pt x="5817" y="1281250"/>
                  <a:pt x="13648" y="1394803"/>
                </a:cubicBezTo>
                <a:cubicBezTo>
                  <a:pt x="14939" y="1413516"/>
                  <a:pt x="24816" y="1430802"/>
                  <a:pt x="27295" y="1449395"/>
                </a:cubicBezTo>
                <a:cubicBezTo>
                  <a:pt x="33936" y="1499202"/>
                  <a:pt x="34302" y="1549713"/>
                  <a:pt x="40943" y="1599520"/>
                </a:cubicBezTo>
                <a:cubicBezTo>
                  <a:pt x="43422" y="1618113"/>
                  <a:pt x="50912" y="1635718"/>
                  <a:pt x="54591" y="1654111"/>
                </a:cubicBezTo>
                <a:cubicBezTo>
                  <a:pt x="60018" y="1681245"/>
                  <a:pt x="62812" y="1708862"/>
                  <a:pt x="68239" y="1735997"/>
                </a:cubicBezTo>
                <a:cubicBezTo>
                  <a:pt x="91214" y="1850876"/>
                  <a:pt x="66802" y="1736179"/>
                  <a:pt x="109182" y="1831532"/>
                </a:cubicBezTo>
                <a:cubicBezTo>
                  <a:pt x="157051" y="1939237"/>
                  <a:pt x="103765" y="1891610"/>
                  <a:pt x="177421" y="1940714"/>
                </a:cubicBezTo>
                <a:cubicBezTo>
                  <a:pt x="204831" y="1981829"/>
                  <a:pt x="211236" y="1987769"/>
                  <a:pt x="232012" y="2036248"/>
                </a:cubicBezTo>
                <a:cubicBezTo>
                  <a:pt x="237679" y="2049471"/>
                  <a:pt x="258526" y="2070758"/>
                  <a:pt x="245659" y="2077192"/>
                </a:cubicBezTo>
                <a:cubicBezTo>
                  <a:pt x="230988" y="2084527"/>
                  <a:pt x="219387" y="2057232"/>
                  <a:pt x="204716" y="2049896"/>
                </a:cubicBezTo>
                <a:cubicBezTo>
                  <a:pt x="185137" y="2040106"/>
                  <a:pt x="126673" y="2026973"/>
                  <a:pt x="109182" y="2022600"/>
                </a:cubicBezTo>
                <a:cubicBezTo>
                  <a:pt x="95534" y="2013502"/>
                  <a:pt x="82910" y="2002640"/>
                  <a:pt x="68239" y="1995305"/>
                </a:cubicBezTo>
                <a:cubicBezTo>
                  <a:pt x="55372" y="1988871"/>
                  <a:pt x="12909" y="1981657"/>
                  <a:pt x="27295" y="1981657"/>
                </a:cubicBezTo>
                <a:cubicBezTo>
                  <a:pt x="44993" y="1981657"/>
                  <a:pt x="235304" y="2005953"/>
                  <a:pt x="259307" y="2008953"/>
                </a:cubicBezTo>
                <a:lnTo>
                  <a:pt x="286603" y="1927066"/>
                </a:lnTo>
                <a:lnTo>
                  <a:pt x="272955" y="1968009"/>
                </a:lnTo>
                <a:lnTo>
                  <a:pt x="259307" y="2008953"/>
                </a:lnTo>
              </a:path>
            </a:pathLst>
          </a:custGeom>
          <a:noFill/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Freeform 17"/>
          <p:cNvSpPr/>
          <p:nvPr/>
        </p:nvSpPr>
        <p:spPr>
          <a:xfrm>
            <a:off x="1528549" y="4266520"/>
            <a:ext cx="3166281" cy="1392072"/>
          </a:xfrm>
          <a:custGeom>
            <a:avLst/>
            <a:gdLst>
              <a:gd name="connsiteX0" fmla="*/ 3166281 w 3166281"/>
              <a:gd name="connsiteY0" fmla="*/ 0 h 1392072"/>
              <a:gd name="connsiteX1" fmla="*/ 3125338 w 3166281"/>
              <a:gd name="connsiteY1" fmla="*/ 81886 h 1392072"/>
              <a:gd name="connsiteX2" fmla="*/ 3084394 w 3166281"/>
              <a:gd name="connsiteY2" fmla="*/ 177421 h 1392072"/>
              <a:gd name="connsiteX3" fmla="*/ 3016155 w 3166281"/>
              <a:gd name="connsiteY3" fmla="*/ 300251 h 1392072"/>
              <a:gd name="connsiteX4" fmla="*/ 2988860 w 3166281"/>
              <a:gd name="connsiteY4" fmla="*/ 341194 h 1392072"/>
              <a:gd name="connsiteX5" fmla="*/ 2947917 w 3166281"/>
              <a:gd name="connsiteY5" fmla="*/ 368489 h 1392072"/>
              <a:gd name="connsiteX6" fmla="*/ 2852382 w 3166281"/>
              <a:gd name="connsiteY6" fmla="*/ 395785 h 1392072"/>
              <a:gd name="connsiteX7" fmla="*/ 2770496 w 3166281"/>
              <a:gd name="connsiteY7" fmla="*/ 436728 h 1392072"/>
              <a:gd name="connsiteX8" fmla="*/ 2552132 w 3166281"/>
              <a:gd name="connsiteY8" fmla="*/ 450376 h 1392072"/>
              <a:gd name="connsiteX9" fmla="*/ 2456597 w 3166281"/>
              <a:gd name="connsiteY9" fmla="*/ 477672 h 1392072"/>
              <a:gd name="connsiteX10" fmla="*/ 2374711 w 3166281"/>
              <a:gd name="connsiteY10" fmla="*/ 504967 h 1392072"/>
              <a:gd name="connsiteX11" fmla="*/ 2251881 w 3166281"/>
              <a:gd name="connsiteY11" fmla="*/ 559558 h 1392072"/>
              <a:gd name="connsiteX12" fmla="*/ 2210938 w 3166281"/>
              <a:gd name="connsiteY12" fmla="*/ 573206 h 1392072"/>
              <a:gd name="connsiteX13" fmla="*/ 2169994 w 3166281"/>
              <a:gd name="connsiteY13" fmla="*/ 600501 h 1392072"/>
              <a:gd name="connsiteX14" fmla="*/ 2047164 w 3166281"/>
              <a:gd name="connsiteY14" fmla="*/ 627797 h 1392072"/>
              <a:gd name="connsiteX15" fmla="*/ 1965278 w 3166281"/>
              <a:gd name="connsiteY15" fmla="*/ 682388 h 1392072"/>
              <a:gd name="connsiteX16" fmla="*/ 1924335 w 3166281"/>
              <a:gd name="connsiteY16" fmla="*/ 709683 h 1392072"/>
              <a:gd name="connsiteX17" fmla="*/ 1787857 w 3166281"/>
              <a:gd name="connsiteY17" fmla="*/ 750627 h 1392072"/>
              <a:gd name="connsiteX18" fmla="*/ 1746914 w 3166281"/>
              <a:gd name="connsiteY18" fmla="*/ 764275 h 1392072"/>
              <a:gd name="connsiteX19" fmla="*/ 1050878 w 3166281"/>
              <a:gd name="connsiteY19" fmla="*/ 791570 h 1392072"/>
              <a:gd name="connsiteX20" fmla="*/ 777923 w 3166281"/>
              <a:gd name="connsiteY20" fmla="*/ 818866 h 1392072"/>
              <a:gd name="connsiteX21" fmla="*/ 736979 w 3166281"/>
              <a:gd name="connsiteY21" fmla="*/ 832513 h 1392072"/>
              <a:gd name="connsiteX22" fmla="*/ 696036 w 3166281"/>
              <a:gd name="connsiteY22" fmla="*/ 859809 h 1392072"/>
              <a:gd name="connsiteX23" fmla="*/ 668741 w 3166281"/>
              <a:gd name="connsiteY23" fmla="*/ 900752 h 1392072"/>
              <a:gd name="connsiteX24" fmla="*/ 586854 w 3166281"/>
              <a:gd name="connsiteY24" fmla="*/ 955343 h 1392072"/>
              <a:gd name="connsiteX25" fmla="*/ 491320 w 3166281"/>
              <a:gd name="connsiteY25" fmla="*/ 1064525 h 1392072"/>
              <a:gd name="connsiteX26" fmla="*/ 450376 w 3166281"/>
              <a:gd name="connsiteY26" fmla="*/ 1105469 h 1392072"/>
              <a:gd name="connsiteX27" fmla="*/ 368490 w 3166281"/>
              <a:gd name="connsiteY27" fmla="*/ 1132764 h 1392072"/>
              <a:gd name="connsiteX28" fmla="*/ 327547 w 3166281"/>
              <a:gd name="connsiteY28" fmla="*/ 1173707 h 1392072"/>
              <a:gd name="connsiteX29" fmla="*/ 286603 w 3166281"/>
              <a:gd name="connsiteY29" fmla="*/ 1187355 h 1392072"/>
              <a:gd name="connsiteX30" fmla="*/ 218364 w 3166281"/>
              <a:gd name="connsiteY30" fmla="*/ 1241946 h 1392072"/>
              <a:gd name="connsiteX31" fmla="*/ 136478 w 3166281"/>
              <a:gd name="connsiteY31" fmla="*/ 1296537 h 1392072"/>
              <a:gd name="connsiteX32" fmla="*/ 95535 w 3166281"/>
              <a:gd name="connsiteY32" fmla="*/ 1337480 h 1392072"/>
              <a:gd name="connsiteX33" fmla="*/ 13648 w 3166281"/>
              <a:gd name="connsiteY33" fmla="*/ 1392072 h 1392072"/>
              <a:gd name="connsiteX34" fmla="*/ 0 w 3166281"/>
              <a:gd name="connsiteY34" fmla="*/ 1351128 h 1392072"/>
              <a:gd name="connsiteX35" fmla="*/ 13648 w 3166281"/>
              <a:gd name="connsiteY35" fmla="*/ 1310185 h 1392072"/>
              <a:gd name="connsiteX36" fmla="*/ 27296 w 3166281"/>
              <a:gd name="connsiteY36" fmla="*/ 1392072 h 1392072"/>
              <a:gd name="connsiteX37" fmla="*/ 191069 w 3166281"/>
              <a:gd name="connsiteY37" fmla="*/ 1378424 h 1392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166281" h="1392072">
                <a:moveTo>
                  <a:pt x="3166281" y="0"/>
                </a:moveTo>
                <a:cubicBezTo>
                  <a:pt x="3152633" y="27295"/>
                  <a:pt x="3136672" y="53552"/>
                  <a:pt x="3125338" y="81886"/>
                </a:cubicBezTo>
                <a:cubicBezTo>
                  <a:pt x="3081273" y="192048"/>
                  <a:pt x="3145215" y="86190"/>
                  <a:pt x="3084394" y="177421"/>
                </a:cubicBezTo>
                <a:cubicBezTo>
                  <a:pt x="3060373" y="249487"/>
                  <a:pt x="3078727" y="206393"/>
                  <a:pt x="3016155" y="300251"/>
                </a:cubicBezTo>
                <a:cubicBezTo>
                  <a:pt x="3007057" y="313899"/>
                  <a:pt x="3002508" y="332096"/>
                  <a:pt x="2988860" y="341194"/>
                </a:cubicBezTo>
                <a:cubicBezTo>
                  <a:pt x="2975212" y="350292"/>
                  <a:pt x="2962993" y="362028"/>
                  <a:pt x="2947917" y="368489"/>
                </a:cubicBezTo>
                <a:cubicBezTo>
                  <a:pt x="2886697" y="394726"/>
                  <a:pt x="2905501" y="369226"/>
                  <a:pt x="2852382" y="395785"/>
                </a:cubicBezTo>
                <a:cubicBezTo>
                  <a:pt x="2814352" y="414800"/>
                  <a:pt x="2813946" y="432154"/>
                  <a:pt x="2770496" y="436728"/>
                </a:cubicBezTo>
                <a:cubicBezTo>
                  <a:pt x="2697967" y="444363"/>
                  <a:pt x="2624920" y="445827"/>
                  <a:pt x="2552132" y="450376"/>
                </a:cubicBezTo>
                <a:cubicBezTo>
                  <a:pt x="2414542" y="496239"/>
                  <a:pt x="2627953" y="426265"/>
                  <a:pt x="2456597" y="477672"/>
                </a:cubicBezTo>
                <a:cubicBezTo>
                  <a:pt x="2429039" y="485939"/>
                  <a:pt x="2398651" y="489007"/>
                  <a:pt x="2374711" y="504967"/>
                </a:cubicBezTo>
                <a:cubicBezTo>
                  <a:pt x="2309827" y="548223"/>
                  <a:pt x="2349329" y="527075"/>
                  <a:pt x="2251881" y="559558"/>
                </a:cubicBezTo>
                <a:cubicBezTo>
                  <a:pt x="2238233" y="564107"/>
                  <a:pt x="2222908" y="565226"/>
                  <a:pt x="2210938" y="573206"/>
                </a:cubicBezTo>
                <a:cubicBezTo>
                  <a:pt x="2197290" y="582304"/>
                  <a:pt x="2185070" y="594040"/>
                  <a:pt x="2169994" y="600501"/>
                </a:cubicBezTo>
                <a:cubicBezTo>
                  <a:pt x="2153128" y="607729"/>
                  <a:pt x="2059310" y="625368"/>
                  <a:pt x="2047164" y="627797"/>
                </a:cubicBezTo>
                <a:lnTo>
                  <a:pt x="1965278" y="682388"/>
                </a:lnTo>
                <a:cubicBezTo>
                  <a:pt x="1951630" y="691486"/>
                  <a:pt x="1939896" y="704496"/>
                  <a:pt x="1924335" y="709683"/>
                </a:cubicBezTo>
                <a:cubicBezTo>
                  <a:pt x="1729729" y="774553"/>
                  <a:pt x="1932244" y="709373"/>
                  <a:pt x="1787857" y="750627"/>
                </a:cubicBezTo>
                <a:cubicBezTo>
                  <a:pt x="1774025" y="754579"/>
                  <a:pt x="1761104" y="761910"/>
                  <a:pt x="1746914" y="764275"/>
                </a:cubicBezTo>
                <a:cubicBezTo>
                  <a:pt x="1555778" y="796130"/>
                  <a:pt x="1100888" y="790379"/>
                  <a:pt x="1050878" y="791570"/>
                </a:cubicBezTo>
                <a:cubicBezTo>
                  <a:pt x="931789" y="799509"/>
                  <a:pt x="876330" y="794265"/>
                  <a:pt x="777923" y="818866"/>
                </a:cubicBezTo>
                <a:cubicBezTo>
                  <a:pt x="763966" y="822355"/>
                  <a:pt x="750627" y="827964"/>
                  <a:pt x="736979" y="832513"/>
                </a:cubicBezTo>
                <a:cubicBezTo>
                  <a:pt x="723331" y="841612"/>
                  <a:pt x="707634" y="848211"/>
                  <a:pt x="696036" y="859809"/>
                </a:cubicBezTo>
                <a:cubicBezTo>
                  <a:pt x="684438" y="871407"/>
                  <a:pt x="681085" y="889951"/>
                  <a:pt x="668741" y="900752"/>
                </a:cubicBezTo>
                <a:cubicBezTo>
                  <a:pt x="644053" y="922354"/>
                  <a:pt x="586854" y="955343"/>
                  <a:pt x="586854" y="955343"/>
                </a:cubicBezTo>
                <a:cubicBezTo>
                  <a:pt x="489044" y="1102059"/>
                  <a:pt x="576619" y="993443"/>
                  <a:pt x="491320" y="1064525"/>
                </a:cubicBezTo>
                <a:cubicBezTo>
                  <a:pt x="476492" y="1076881"/>
                  <a:pt x="467248" y="1096096"/>
                  <a:pt x="450376" y="1105469"/>
                </a:cubicBezTo>
                <a:cubicBezTo>
                  <a:pt x="425225" y="1119442"/>
                  <a:pt x="368490" y="1132764"/>
                  <a:pt x="368490" y="1132764"/>
                </a:cubicBezTo>
                <a:cubicBezTo>
                  <a:pt x="354842" y="1146412"/>
                  <a:pt x="343606" y="1163001"/>
                  <a:pt x="327547" y="1173707"/>
                </a:cubicBezTo>
                <a:cubicBezTo>
                  <a:pt x="315577" y="1181687"/>
                  <a:pt x="297837" y="1178368"/>
                  <a:pt x="286603" y="1187355"/>
                </a:cubicBezTo>
                <a:cubicBezTo>
                  <a:pt x="198414" y="1257906"/>
                  <a:pt x="321279" y="1207641"/>
                  <a:pt x="218364" y="1241946"/>
                </a:cubicBezTo>
                <a:cubicBezTo>
                  <a:pt x="191069" y="1260143"/>
                  <a:pt x="159675" y="1273340"/>
                  <a:pt x="136478" y="1296537"/>
                </a:cubicBezTo>
                <a:cubicBezTo>
                  <a:pt x="122830" y="1310185"/>
                  <a:pt x="110770" y="1325630"/>
                  <a:pt x="95535" y="1337480"/>
                </a:cubicBezTo>
                <a:cubicBezTo>
                  <a:pt x="69640" y="1357621"/>
                  <a:pt x="13648" y="1392072"/>
                  <a:pt x="13648" y="1392072"/>
                </a:cubicBezTo>
                <a:cubicBezTo>
                  <a:pt x="9099" y="1378424"/>
                  <a:pt x="0" y="1365514"/>
                  <a:pt x="0" y="1351128"/>
                </a:cubicBezTo>
                <a:cubicBezTo>
                  <a:pt x="0" y="1336742"/>
                  <a:pt x="5668" y="1298215"/>
                  <a:pt x="13648" y="1310185"/>
                </a:cubicBezTo>
                <a:cubicBezTo>
                  <a:pt x="28998" y="1333210"/>
                  <a:pt x="22747" y="1364776"/>
                  <a:pt x="27296" y="1392072"/>
                </a:cubicBezTo>
                <a:cubicBezTo>
                  <a:pt x="154534" y="1376167"/>
                  <a:pt x="99801" y="1378424"/>
                  <a:pt x="191069" y="1378424"/>
                </a:cubicBezTo>
              </a:path>
            </a:pathLst>
          </a:custGeom>
          <a:noFill/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TextBox 24"/>
          <p:cNvSpPr txBox="1"/>
          <p:nvPr/>
        </p:nvSpPr>
        <p:spPr>
          <a:xfrm>
            <a:off x="409434" y="2057400"/>
            <a:ext cx="8429766" cy="954107"/>
          </a:xfrm>
          <a:prstGeom prst="rect">
            <a:avLst/>
          </a:prstGeom>
          <a:solidFill>
            <a:srgbClr val="0D5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000" i="1" dirty="0">
                <a:solidFill>
                  <a:schemeClr val="bg1"/>
                </a:solidFill>
              </a:rPr>
              <a:t>Example: </a:t>
            </a:r>
            <a:r>
              <a:rPr lang="en-IE" sz="2000" i="1" dirty="0" smtClean="0">
                <a:solidFill>
                  <a:schemeClr val="bg1"/>
                </a:solidFill>
              </a:rPr>
              <a:t>if </a:t>
            </a:r>
            <a:r>
              <a:rPr lang="en-IE" sz="2000" dirty="0" err="1" smtClean="0">
                <a:solidFill>
                  <a:schemeClr val="bg1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ex:hasCity</a:t>
            </a:r>
            <a:r>
              <a:rPr lang="en-IE" sz="2000" i="1" dirty="0" smtClean="0">
                <a:solidFill>
                  <a:schemeClr val="bg1"/>
                </a:solidFill>
              </a:rPr>
              <a:t> has range </a:t>
            </a:r>
            <a:r>
              <a:rPr lang="en-IE" sz="2000" dirty="0" err="1" smtClean="0">
                <a:solidFill>
                  <a:schemeClr val="bg1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ex:City</a:t>
            </a:r>
            <a:endParaRPr lang="en-IE" sz="2000" dirty="0">
              <a:solidFill>
                <a:schemeClr val="bg1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 algn="ctr"/>
            <a:r>
              <a:rPr lang="en-IE" i="1" dirty="0" smtClean="0">
                <a:solidFill>
                  <a:schemeClr val="bg1"/>
                </a:solidFill>
              </a:rPr>
              <a:t>and if </a:t>
            </a:r>
            <a:r>
              <a:rPr lang="en-IE" dirty="0">
                <a:solidFill>
                  <a:schemeClr val="bg1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dirty="0" err="1" smtClean="0">
                <a:solidFill>
                  <a:schemeClr val="bg1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ex:Ireland,ex:hasCity,ex:Dublin</a:t>
            </a:r>
            <a:r>
              <a:rPr lang="en-IE" dirty="0" smtClean="0">
                <a:solidFill>
                  <a:schemeClr val="bg1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dirty="0" smtClean="0">
                <a:solidFill>
                  <a:schemeClr val="bg1"/>
                </a:solidFill>
              </a:rPr>
              <a:t> </a:t>
            </a:r>
          </a:p>
          <a:p>
            <a:pPr lvl="1" algn="ctr"/>
            <a:r>
              <a:rPr lang="en-IE" i="1" dirty="0" smtClean="0">
                <a:solidFill>
                  <a:schemeClr val="bg1"/>
                </a:solidFill>
              </a:rPr>
              <a:t>then </a:t>
            </a:r>
            <a:r>
              <a:rPr lang="en-IE" dirty="0">
                <a:solidFill>
                  <a:schemeClr val="bg1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dirty="0" err="1" smtClean="0">
                <a:solidFill>
                  <a:schemeClr val="bg1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ex:Dublin,rdf:type,ex:City</a:t>
            </a:r>
            <a:r>
              <a:rPr lang="en-IE" dirty="0" smtClean="0">
                <a:solidFill>
                  <a:schemeClr val="bg1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IE" dirty="0">
              <a:solidFill>
                <a:schemeClr val="bg1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4400" y="3043535"/>
            <a:ext cx="731584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Which properties would have which classes as </a:t>
            </a:r>
            <a:r>
              <a:rPr lang="en-IE" sz="2400" dirty="0" smtClean="0">
                <a:solidFill>
                  <a:srgbClr val="00B050"/>
                </a:solidFill>
              </a:rPr>
              <a:t>range</a:t>
            </a:r>
            <a:r>
              <a:rPr lang="en-IE" sz="24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3780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istings}&#10;\usepackage{xcolor}&#10;\usepackage{textcomp}&#10;\pagestyle{empty}&#10;&#10;\usepackage{wasysym}&#10;&#10;&#10;\begin{document}&#10;\sf Ireland&#10;\end{document}"/>
  <p:tag name="IGUANATEXSIZE" val="2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textsc{Data:}&#10;\end{document}"/>
  <p:tag name="IGUANATEXSIZE" val="2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istings}&#10;\usepackage{xcolor}&#10;\usepackage{textcomp}&#10;\usepackage{wasysym}&#10;&#10;\pagestyle{empty}&#10;&#10;\begin{document}&#10;\noindent&#10;\sf&#10;\begin{tabular}{|l|l|l|}&#10;\hline&#10;\color{gray} \textit{subject} &amp; \color{gray} \textit{predicate} &amp; \color{gray} \textit{object}\\\hline\hline&#10;ex:Ireland &amp; ex:partOf &amp; ex:Europe \\&#10;ex:Ireland &amp; rdf:type &amp; ex:Country \\&#10;ex:Ireland &amp; ex:capital &amp; ex:Dublin \\\hline\hline&#10;\color{blue}ex:Dublin &amp; \color{blue}ex:population &amp; \color{blue}1,000,000\\\hline&#10;\end{tabular}&#10;&#10;\end{document}"/>
  <p:tag name="IGUANATEXSIZE" val="3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istings}&#10;\usepackage{xcolor}&#10;\usepackage{textcomp}&#10;\usepackage{wasysym}&#10;\usepackage{mathtools}&#10;&#10;\pagestyle{empty}&#10;&#10;\begin{document}&#10;\noindent&#10;\color{gray} $\mathsf{subject} \xrightarrow{\mathsf{predicate}} \mathsf{object}$&#10;\end{document}"/>
  <p:tag name="IGUANATEXSIZE" val="3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istings}&#10;\usepackage{xcolor}&#10;\usepackage{textcomp}&#10;\pagestyle{empty}&#10;&#10;\usepackage{wasysym}&#10;&#10;&#10;\begin{document}&#10;\color{gray}&#10;\sf Ireland&#10;\end{document}"/>
  <p:tag name="IGUANATEXSIZE" val="2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istings}&#10;\usepackage{xcolor}&#10;\usepackage{textcomp}&#10;\usepackage{wasysym}&#10;&#10;\pagestyle{empty}&#10;&#10;\begin{document}&#10;\color{gray}&#10;\noindent&#10;\sf&#10;(Ireland,partOf,Europe)\\&#10;(Ireland,a,Country)\\&#10;(Ireland,capital,Dublin)&#10;\end{document}"/>
  <p:tag name="IGUANATEXSIZE" val="1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istings}&#10;\usepackage{xcolor}&#10;\usepackage{textcomp}&#10;\usepackage{wasysym}&#10;\pagestyle{empty}&#10;&#10;\begin{document}&#10;\color{gray}&#10;\sf Dublin&#10;\end{document}"/>
  <p:tag name="IGUANATEXSIZE" val="2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istings}&#10;\usepackage{xcolor}&#10;\usepackage{textcomp}&#10;\pagestyle{empty}&#10;\usepackage{wasysym}&#10;&#10;\begin{document}&#10;\color{gray}&#10;\tt http://ex.org/Ireland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istings}&#10;\usepackage{xcolor}&#10;\usepackage{textcomp}&#10;\usepackage{wasysym}&#10;&#10;\pagestyle{empty}&#10;&#10;\color{gray}&#10;\begin{document}&#10;\tt http://ex.org/Dublin&#10;\end{document}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color{gray}&#10;\textsc{Input}: \sf``($x$,partOf,$y$)''&#10;\end{document}"/>
  <p:tag name="IGUANATEXSIZE" val="2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color{gray}&#10;\begin{tabular}{ll}&#10;\textsc{Output}: &amp; $\{ (x \mapsto \mathsf{Ireland}, y \mapsto \mathsf{Europe}), (x \mapsto \mathsf{Dublin}, y \mapsto \mathsf{Ireland}), $\\&#10; &amp; $(x \mapsto \mathsf{Dublin}, y \mapsto \mathsf{Europe}) \}$&#10;\end{tabular}&#10;\end{document}"/>
  <p:tag name="IGUANATEXSIZE" val="2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istings}&#10;\usepackage{xcolor}&#10;\usepackage{textcomp}&#10;\usepackage{wasysym}&#10;&#10;\pagestyle{empty}&#10;&#10;\begin{document}&#10;\noindent&#10;\sf&#10;(Ireland,partOf,Europe)\\&#10;(Ireland,a,Country)\\&#10;(Ireland,capital,Dublin)&#10;\end{document}"/>
  <p:tag name="IGUANATEXSIZE" val="1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istings}&#10;\usepackage{xcolor}&#10;\usepackage{textcomp}&#10;\usepackage{marvosym}&#10;\usepackage{wasysym}&#10;\pagestyle{empty}&#10;&#10;\begin{document}&#10;\color{gray}&#10;\sf (Dublin,population,1000000)&#10;\end{document}"/>
  <p:tag name="IGUANATEXSIZE" val="1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begin{tabular}{ll}&#10;\textsc{Rules:} &amp; $(a,\mathsf{capital},b) \rightarrow (b,\mathsf{partOf},a)$\\&#10; &amp; $(c,\mathsf{partOf},d), (d,\mathsf{partOf},e) \rightarrow (c,\mathsf{partOf},e)$\\&#10;\end{tabular}&#10;\end{document}"/>
  <p:tag name="IGUANATEXSIZE" val="2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color{gray}&#10;\begin{document}&#10;\noindent&#10;\textsc{Data:}&#10;\end{document}"/>
  <p:tag name="IGUANATEXSIZE" val="2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City&#10;\end{document}"/>
  <p:tag name="IGUANATEXSIZE" val="2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Country&#10;\end{document}"/>
  <p:tag name="IGUANATEXSIZE" val="2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Place&#10;\end{document}"/>
  <p:tag name="IGUANATEXSIZE" val="2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CapitalCity&#10;\end{document}"/>
  <p:tag name="IGUANATEXSIZE" val="2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Town&#10;\end{document}"/>
  <p:tag name="IGUANATEXSIZE" val="2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foaf:Person&#10;\end{document}"/>
  <p:tag name="IGUANATEXSIZE" val="2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ex:hasCapitalCity&#10;\end{document}"/>
  <p:tag name="IGUANATEXSIZE" val="2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istings}&#10;\usepackage{xcolor}&#10;\usepackage{textcomp}&#10;\usepackage{wasysym}&#10;\pagestyle{empty}&#10;&#10;\begin{document}&#10;\sf Dublin&#10;\end{document}"/>
  <p:tag name="IGUANATEXSIZE" val="2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ex:hasCity&#10;\end{document}"/>
  <p:tag name="IGUANATEXSIZE" val="2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foaf:familyName&#10;\end{document}"/>
  <p:tag name="IGUANATEXSIZE" val="2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ex:geographicallyPartOf&#10;\end{document}"/>
  <p:tag name="IGUANATEXSIZE" val="2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ex:partOf&#10;\end{document}"/>
  <p:tag name="IGUANATEXSIZE" val="2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ex:hasCapitalCity&#10;\end{document}"/>
  <p:tag name="IGUANATEXSIZE" val="2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ex:hasCity&#10;\end{document}"/>
  <p:tag name="IGUANATEXSIZE" val="2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foaf:familyName&#10;\end{document}"/>
  <p:tag name="IGUANATEXSIZE" val="2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ex:geographicallyPartOf&#10;\end{document}"/>
  <p:tag name="IGUANATEXSIZE" val="2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ex:partOf&#10;\end{document}"/>
  <p:tag name="IGUANATEXSIZE" val="2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City&#10;\end{document}"/>
  <p:tag name="IGUANATEXSIZE" val="2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istings}&#10;\usepackage{xcolor}&#10;\usepackage{textcomp}&#10;\pagestyle{empty}&#10;\usepackage{wasysym}&#10;&#10;\begin{document}&#10;\tt http://ex.org/Ireland&#10;\end{document}"/>
  <p:tag name="IGUANATEXSIZE" val="2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Country&#10;\end{document}"/>
  <p:tag name="IGUANATEXSIZE" val="2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Place&#10;\end{document}"/>
  <p:tag name="IGUANATEXSIZE" val="2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CapitalCity&#10;\end{document}"/>
  <p:tag name="IGUANATEXSIZE" val="2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Town&#10;\end{document}"/>
  <p:tag name="IGUANATEXSIZE" val="2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foaf:Person&#10;\end{document}"/>
  <p:tag name="IGUANATEXSIZE" val="2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ex:hasCapitalCity&#10;\end{document}"/>
  <p:tag name="IGUANATEXSIZE" val="2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ex:hasCity&#10;\end{document}"/>
  <p:tag name="IGUANATEXSIZE" val="2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foaf:based\_near&#10;\end{document}"/>
  <p:tag name="IGUANATEXSIZE" val="2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ex:geographicallyPartOf&#10;\end{document}"/>
  <p:tag name="IGUANATEXSIZE" val="2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ex:partOf&#10;\end{document}"/>
  <p:tag name="IGUANATEXSIZE" val="2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istings}&#10;\usepackage{xcolor}&#10;\usepackage{textcomp}&#10;\usepackage{wasysym}&#10;&#10;\pagestyle{empty}&#10;&#10;\begin{document}&#10;\tt http://ex.org/Dublin&#10;\end{document}"/>
  <p:tag name="IGUANATEXSIZE" val="2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City&#10;\end{document}"/>
  <p:tag name="IGUANATEXSIZE" val="2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Country&#10;\end{document}"/>
  <p:tag name="IGUANATEXSIZE" val="2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Place&#10;\end{document}"/>
  <p:tag name="IGUANATEXSIZE" val="2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CapitalCity&#10;\end{document}"/>
  <p:tag name="IGUANATEXSIZE" val="2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Town&#10;\end{document}"/>
  <p:tag name="IGUANATEXSIZE" val="2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foaf:Person&#10;\end{document}"/>
  <p:tag name="IGUANATEXSIZE" val="2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ex:hasTwinBrother&#10;\end{document}"/>
  <p:tag name="IGUANATEXSIZE" val="2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Male&#10;\end{document}"/>
  <p:tag name="IGUANATEXSIZE" val="2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Twin&#10;\end{document}"/>
  <p:tag name="IGUANATEXSIZE" val="2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istings}&#10;\usepackage{xcolor}&#10;\usepackage{textcomp}&#10;\pagestyle{empty}&#10;&#10;\usepackage{wasysym}&#10;&#10;&#10;\begin{document}&#10;\color{gray}&#10;\sf Ireland&#10;\end{document}"/>
  <p:tag name="IGUANATEXSIZE" val="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color{gray}&#10;\textsc{Input}: \sf``($x$,partOf,$y$)''&#10;\end{document}"/>
  <p:tag name="IGUANATEXSIZE" val="2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istings}&#10;\usepackage{xcolor}&#10;\usepackage{textcomp}&#10;\usepackage{wasysym}&#10;&#10;\pagestyle{empty}&#10;&#10;\begin{document}&#10;\color{gray}&#10;\noindent&#10;\sf&#10;(Ireland,partOf,Europe)\\&#10;(Ireland,a,Country)\\&#10;(Ireland,capital,Dublin)&#10;\end{document}"/>
  <p:tag name="IGUANATEXSIZE" val="1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istings}&#10;\usepackage{xcolor}&#10;\usepackage{textcomp}&#10;\usepackage{wasysym}&#10;\pagestyle{empty}&#10;&#10;\begin{document}&#10;\color{gray}&#10;\sf Dublin&#10;\end{document}"/>
  <p:tag name="IGUANATEXSIZE" val="2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istings}&#10;\usepackage{xcolor}&#10;\usepackage{textcomp}&#10;\pagestyle{empty}&#10;\usepackage{wasysym}&#10;&#10;\begin{document}&#10;\color{gray}&#10;\tt http://ex.org/Ireland&#10;\end{document}"/>
  <p:tag name="IGUANATEXSIZE" val="2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istings}&#10;\usepackage{xcolor}&#10;\usepackage{textcomp}&#10;\usepackage{wasysym}&#10;&#10;\pagestyle{empty}&#10;&#10;\color{gray}&#10;\begin{document}&#10;\tt http://ex.org/Dublin&#10;\end{document}"/>
  <p:tag name="IGUANATEXSIZE" val="2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color{gray}&#10;\textsc{Input}: \sf``($x$,partOf,$y$)''&#10;\end{document}"/>
  <p:tag name="IGUANATEXSIZE" val="2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color{gray}&#10;\begin{tabular}{ll}&#10;\textsc{Output}: &amp; $\{ (x \mapsto \mathsf{Ireland}, y \mapsto \mathsf{Europe}), (x \mapsto \mathsf{Dublin}, y \mapsto \mathsf{Ireland}), $\\&#10; &amp; $(x \mapsto \mathsf{Dublin}, y \mapsto \mathsf{Europe}) \}$&#10;\end{tabular}&#10;\end{document}"/>
  <p:tag name="IGUANATEXSIZE" val="2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istings}&#10;\usepackage{xcolor}&#10;\usepackage{textcomp}&#10;\usepackage{marvosym}&#10;\usepackage{wasysym}&#10;\pagestyle{empty}&#10;&#10;\begin{document}&#10;\color{gray}&#10;\sf (Dublin,population,1000000)&#10;\end{document}"/>
  <p:tag name="IGUANATEXSIZE" val="1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begin{tabular}{ll}&#10;\textsc{Rules:} &amp; $(a,\mathsf{capital},b) \rightarrow (b,\mathsf{partOf},a)$\\&#10; &amp; $(c,\mathsf{partOf},d), (d,\mathsf{partOf},e) \rightarrow (c,\mathsf{partOf},e)$\\&#10;\end{tabular}&#10;\end{document}"/>
  <p:tag name="IGUANATEXSIZE" val="2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color{gray}&#10;\begin{document}&#10;\noindent&#10;\textsc{Data:}&#10;\end{document}"/>
  <p:tag name="IGUANATEXSIZE" val="2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$\leftarrow$ \textsf{\textbf{RDFS}}&#10;\end{document}"/>
  <p:tag name="IGUANATEXSIZE" val="3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color{gray}&#10;\begin{tabular}{ll}&#10;\textsc{Output}: &amp; $\{ (x \mapsto \mathsf{Ireland}, y \mapsto \mathsf{Europe}), (x \mapsto \mathsf{Dublin}, y \mapsto \mathsf{Ireland}), $\\&#10; &amp; $(x \mapsto \mathsf{Dublin}, y \mapsto \mathsf{Europe}) \}$&#10;\end{tabular}&#10;\end{document}"/>
  <p:tag name="IGUANATEXSIZE" val="2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white}$\leftarrow$ \textsf{\textbf{OWL}}&#10;\end{document}"/>
  <p:tag name="IGUANATEXSIZE" val="3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\sf 2&#10;\end{document}"/>
  <p:tag name="IGUANATEXSIZE" val="2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\sf Means new to OWL version 2.0!&#10;\end{document}"/>
  <p:tag name="IGUANATEXSIZE" val="2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\sf 2&#10;\end{document}"/>
  <p:tag name="IGUANATEXSIZE" val="2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\sf 2&#10;\end{document}"/>
  <p:tag name="IGUANATEXSIZE" val="2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\sf 2&#10;\end{document}"/>
  <p:tag name="IGUANATEXSIZE" val="2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\sf 2&#10;\end{document}"/>
  <p:tag name="IGUANATEXSIZE" val="2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\sf 2&#10;\end{document}"/>
  <p:tag name="IGUANATEXSIZE" val="2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\sf 2&#10;\end{document}"/>
  <p:tag name="IGUANATEXSIZE" val="2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\sf 2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istings}&#10;\usepackage{xcolor}&#10;\usepackage{textcomp}&#10;\usepackage{marvosym}&#10;\usepackage{wasysym}&#10;\pagestyle{empty}&#10;&#10;\begin{document}&#10;\sf (Dublin,population,1000000)&#10;\end{document}"/>
  <p:tag name="IGUANATEXSIZE" val="1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istings}&#10;\usepackage{xcolor}&#10;\usepackage{textcomp}&#10;\pagestyle{empty}&#10;&#10;\usepackage{wasysym}&#10;&#10;&#10;\begin{document}&#10;\color{gray}&#10;\sf Ireland&#10;\end{document}"/>
  <p:tag name="IGUANATEXSIZE" val="2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istings}&#10;\usepackage{xcolor}&#10;\usepackage{textcomp}&#10;\usepackage{wasysym}&#10;&#10;\pagestyle{empty}&#10;&#10;\begin{document}&#10;\color{gray}&#10;\noindent&#10;\sf&#10;(Ireland,partOf,Europe)\\&#10;(Ireland,a,Country)\\&#10;(Ireland,capital,Dublin)&#10;\end{document}"/>
  <p:tag name="IGUANATEXSIZE" val="1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istings}&#10;\usepackage{xcolor}&#10;\usepackage{textcomp}&#10;\usepackage{wasysym}&#10;\pagestyle{empty}&#10;&#10;\begin{document}&#10;\color{gray}&#10;\sf Dublin&#10;\end{document}"/>
  <p:tag name="IGUANATEXSIZE" val="2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istings}&#10;\usepackage{xcolor}&#10;\usepackage{textcomp}&#10;\pagestyle{empty}&#10;\usepackage{wasysym}&#10;&#10;\begin{document}&#10;\color{gray}&#10;\tt http://ex.org/Ireland&#10;\end{document}"/>
  <p:tag name="IGUANATEXSIZE" val="2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istings}&#10;\usepackage{xcolor}&#10;\usepackage{textcomp}&#10;\usepackage{wasysym}&#10;&#10;\pagestyle{empty}&#10;&#10;\color{gray}&#10;\begin{document}&#10;\tt http://ex.org/Dublin&#10;\end{document}"/>
  <p:tag name="IGUANATEXSIZE" val="2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color{gray}&#10;\textsc{Input}: \sf``($x$,partOf,$y$)''&#10;\end{document}"/>
  <p:tag name="IGUANATEXSIZE" val="2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color{gray}&#10;\begin{tabular}{ll}&#10;\textsc{Output}: &amp; $\{ (x \mapsto \mathsf{Ireland}, y \mapsto \mathsf{Europe}), (x \mapsto \mathsf{Dublin}, y \mapsto \mathsf{Ireland}), $\\&#10; &amp; $(x \mapsto \mathsf{Dublin}, y \mapsto \mathsf{Europe}) \}$&#10;\end{tabular}&#10;\end{document}"/>
  <p:tag name="IGUANATEXSIZE" val="2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istings}&#10;\usepackage{xcolor}&#10;\usepackage{textcomp}&#10;\usepackage{marvosym}&#10;\usepackage{wasysym}&#10;\pagestyle{empty}&#10;&#10;\begin{document}&#10;\color{gray}&#10;\sf (Dublin,population,1000000)&#10;\end{document}"/>
  <p:tag name="IGUANATEXSIZE" val="1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begin{tabular}{ll}&#10;\textsc{Rules:} &amp; $(a,\mathsf{capital},b) \rightarrow (b,\mathsf{partOf},a)$\\&#10; &amp; $(c,\mathsf{partOf},d), (d,\mathsf{partOf},e) \rightarrow (c,\mathsf{partOf},e)$\\&#10;\end{tabular}&#10;\end{document}"/>
  <p:tag name="IGUANATEXSIZE" val="2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color{gray}&#10;\begin{document}&#10;\noindent&#10;\textsc{Data:}&#10;\end{document}"/>
  <p:tag name="IGUANATEXSIZE" val="2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color{gray}&#10;\begin{tabular}{ll}&#10;\textsc{Rules:} &amp; $(a,\mathsf{capital},b) \rightarrow (b,\mathsf{partOf},a)$\\&#10; &amp; $(c,\mathsf{partOf},d), (d,\mathsf{partOf},e) \rightarrow (c,\mathsf{partOf},e)$\\&#10;\end{tabular}&#10;\end{document}"/>
  <p:tag name="IGUANATEXSIZE" val="2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$\leftarrow$ \textsf{\textbf{RDFS}}&#10;\end{document}"/>
  <p:tag name="IGUANATEXSIZE" val="3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white}$\leftarrow$ \textsf{\textbf{OWL}}&#10;\end{document}"/>
  <p:tag name="IGUANATEXSIZE" val="3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17297</TotalTime>
  <Words>2863</Words>
  <Application>Microsoft Office PowerPoint</Application>
  <PresentationFormat>On-screen Show (4:3)</PresentationFormat>
  <Paragraphs>689</Paragraphs>
  <Slides>85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6" baseType="lpstr">
      <vt:lpstr>Office Theme</vt:lpstr>
      <vt:lpstr>CC6202-1 La Web de Datos Primavera 2015  Lecture 4: Web Ontology Language (I)</vt:lpstr>
      <vt:lpstr>PREVIOUSLY ON  “LA WEB DE DATOS”</vt:lpstr>
      <vt:lpstr>(1) Data, (2) Rules/Ontologies, (3) Query, </vt:lpstr>
      <vt:lpstr>RDF: Resource Description Framework</vt:lpstr>
      <vt:lpstr>(1) Data, (2) Rules/Ontologies, (3) Query</vt:lpstr>
      <vt:lpstr>Class hierarchy</vt:lpstr>
      <vt:lpstr>Property hierarchy</vt:lpstr>
      <vt:lpstr>Domain of properties</vt:lpstr>
      <vt:lpstr>Range of properties</vt:lpstr>
      <vt:lpstr>RDF Schema …</vt:lpstr>
      <vt:lpstr>On a side note</vt:lpstr>
      <vt:lpstr>TODAY’S TOPIC …</vt:lpstr>
      <vt:lpstr>(1) Data, (2) Rules/Ontologies, (3) Query</vt:lpstr>
      <vt:lpstr>PowerPoint Presentation</vt:lpstr>
      <vt:lpstr>let’s dive into OWL</vt:lpstr>
      <vt:lpstr>A special family …</vt:lpstr>
      <vt:lpstr>first some preliminaries</vt:lpstr>
      <vt:lpstr>Open World Assumption (OWA)</vt:lpstr>
      <vt:lpstr>No Unique Name Assumption (No UNA)</vt:lpstr>
      <vt:lpstr>… in words</vt:lpstr>
      <vt:lpstr>Let’s start with some RDFS …</vt:lpstr>
      <vt:lpstr>PowerPoint Presentation</vt:lpstr>
      <vt:lpstr>PowerPoint Presentation</vt:lpstr>
      <vt:lpstr>PowerPoint Presentation</vt:lpstr>
      <vt:lpstr>PowerPoint Presentation</vt:lpstr>
      <vt:lpstr>(IN)EQUALITY IN OWL …</vt:lpstr>
      <vt:lpstr>PowerPoint Presentation</vt:lpstr>
      <vt:lpstr>PowerPoint Presentation</vt:lpstr>
      <vt:lpstr>Inconsistency in OWL …</vt:lpstr>
      <vt:lpstr>PROPERTY AXIOMS IN OWL 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Negative property assertions</vt:lpstr>
      <vt:lpstr>Recap OWL property axioms</vt:lpstr>
      <vt:lpstr>CLASS AXIOMS IN OWL</vt:lpstr>
      <vt:lpstr>PowerPoint Presentation</vt:lpstr>
      <vt:lpstr>PowerPoint Presentation</vt:lpstr>
      <vt:lpstr>PowerPoint Presentation</vt:lpstr>
      <vt:lpstr>CLASS DEFINITIONS IN OWL</vt:lpstr>
      <vt:lpstr>Things start to get a little more “tricky”</vt:lpstr>
      <vt:lpstr>Some basic Description Logics symbols</vt:lpstr>
      <vt:lpstr>Some built in classes and properties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Cardinality restrictions (≥, ≤,=)</vt:lpstr>
      <vt:lpstr>Qualified cardinality restrictions (≥, ≤,=)</vt:lpstr>
      <vt:lpstr>Recap OWL class axioms/definitions</vt:lpstr>
      <vt:lpstr>Be careful what you define …</vt:lpstr>
      <vt:lpstr>Slides are examples, not definitions</vt:lpstr>
      <vt:lpstr>Slides are examples, not definitions</vt:lpstr>
      <vt:lpstr>RECAP</vt:lpstr>
      <vt:lpstr>(1) Data, (2) Rules/Ontologies, (3) Query</vt:lpstr>
      <vt:lpstr>RDF(S)/OWL: OWA, no UNA</vt:lpstr>
      <vt:lpstr>OWL Features: (In)Equality</vt:lpstr>
      <vt:lpstr>OWL Features: Property Axioms</vt:lpstr>
      <vt:lpstr>OWL Features: Property Axioms</vt:lpstr>
      <vt:lpstr>OWL Features: Property Axioms</vt:lpstr>
      <vt:lpstr>OWL Features: Class Axioms</vt:lpstr>
      <vt:lpstr>OWL Features: Class Definitions</vt:lpstr>
      <vt:lpstr>OWL Features: Class Definitions</vt:lpstr>
      <vt:lpstr>Some Description Logic symbols</vt:lpstr>
      <vt:lpstr>PowerPoint Presentation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CC6202-1 La Web de Datos 2015</dc:title>
  <dc:creator>Aidan Hogan</dc:creator>
  <cp:lastModifiedBy>Aidan Hogan</cp:lastModifiedBy>
  <cp:revision>1431</cp:revision>
  <cp:lastPrinted>2015-09-14T14:55:39Z</cp:lastPrinted>
  <dcterms:created xsi:type="dcterms:W3CDTF">2006-08-16T00:00:00Z</dcterms:created>
  <dcterms:modified xsi:type="dcterms:W3CDTF">2015-09-21T15:56:28Z</dcterms:modified>
</cp:coreProperties>
</file>