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528" r:id="rId2"/>
    <p:sldId id="532" r:id="rId3"/>
    <p:sldId id="533" r:id="rId4"/>
    <p:sldId id="534" r:id="rId5"/>
    <p:sldId id="536" r:id="rId6"/>
    <p:sldId id="600" r:id="rId7"/>
    <p:sldId id="537" r:id="rId8"/>
    <p:sldId id="538" r:id="rId9"/>
    <p:sldId id="601" r:id="rId10"/>
    <p:sldId id="539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  <p:sldId id="549" r:id="rId21"/>
    <p:sldId id="550" r:id="rId22"/>
    <p:sldId id="551" r:id="rId23"/>
    <p:sldId id="552" r:id="rId24"/>
    <p:sldId id="553" r:id="rId25"/>
    <p:sldId id="554" r:id="rId26"/>
    <p:sldId id="555" r:id="rId27"/>
    <p:sldId id="556" r:id="rId28"/>
    <p:sldId id="557" r:id="rId29"/>
    <p:sldId id="558" r:id="rId30"/>
    <p:sldId id="559" r:id="rId31"/>
    <p:sldId id="560" r:id="rId32"/>
    <p:sldId id="561" r:id="rId33"/>
    <p:sldId id="562" r:id="rId34"/>
    <p:sldId id="563" r:id="rId35"/>
    <p:sldId id="564" r:id="rId36"/>
    <p:sldId id="565" r:id="rId37"/>
    <p:sldId id="566" r:id="rId38"/>
    <p:sldId id="567" r:id="rId39"/>
    <p:sldId id="568" r:id="rId40"/>
    <p:sldId id="569" r:id="rId41"/>
    <p:sldId id="570" r:id="rId42"/>
    <p:sldId id="571" r:id="rId43"/>
    <p:sldId id="572" r:id="rId44"/>
    <p:sldId id="574" r:id="rId45"/>
    <p:sldId id="602" r:id="rId46"/>
    <p:sldId id="603" r:id="rId47"/>
    <p:sldId id="577" r:id="rId48"/>
    <p:sldId id="578" r:id="rId49"/>
    <p:sldId id="579" r:id="rId50"/>
    <p:sldId id="599" r:id="rId51"/>
    <p:sldId id="581" r:id="rId52"/>
    <p:sldId id="582" r:id="rId53"/>
    <p:sldId id="583" r:id="rId54"/>
    <p:sldId id="584" r:id="rId55"/>
    <p:sldId id="585" r:id="rId56"/>
    <p:sldId id="586" r:id="rId57"/>
    <p:sldId id="587" r:id="rId58"/>
    <p:sldId id="588" r:id="rId59"/>
    <p:sldId id="589" r:id="rId60"/>
    <p:sldId id="590" r:id="rId61"/>
    <p:sldId id="604" r:id="rId62"/>
    <p:sldId id="605" r:id="rId63"/>
    <p:sldId id="606" r:id="rId64"/>
    <p:sldId id="607" r:id="rId65"/>
    <p:sldId id="608" r:id="rId66"/>
    <p:sldId id="609" r:id="rId67"/>
    <p:sldId id="610" r:id="rId68"/>
    <p:sldId id="611" r:id="rId69"/>
    <p:sldId id="591" r:id="rId70"/>
    <p:sldId id="592" r:id="rId71"/>
    <p:sldId id="593" r:id="rId72"/>
    <p:sldId id="597" r:id="rId73"/>
    <p:sldId id="598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DCD"/>
    <a:srgbClr val="EEA61A"/>
    <a:srgbClr val="F7F7F7"/>
    <a:srgbClr val="FFFF66"/>
    <a:srgbClr val="C2E49C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8" autoAdjust="0"/>
    <p:restoredTop sz="94049" autoAdjust="0"/>
  </p:normalViewPr>
  <p:slideViewPr>
    <p:cSldViewPr>
      <p:cViewPr varScale="1">
        <p:scale>
          <a:sx n="83" d="100"/>
          <a:sy n="83" d="100"/>
        </p:scale>
        <p:origin x="-98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D19905A-9E26-441A-BC1F-8B61076A375C}" type="datetimeFigureOut">
              <a:rPr lang="en-IE" smtClean="0">
                <a:latin typeface="Calibri Light" panose="020F0302020204030204" pitchFamily="34" charset="0"/>
              </a:rPr>
              <a:t>15/06/2020</a:t>
            </a:fld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6304028-618E-4087-A3AB-6E82E0D0DB10}" type="slidenum">
              <a:rPr lang="en-IE" smtClean="0">
                <a:latin typeface="Calibri Light" panose="020F0302020204030204" pitchFamily="34" charset="0"/>
              </a:rPr>
              <a:t>‹#›</a:t>
            </a:fld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50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7366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E" dirty="0" smtClean="0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</a:defRPr>
            </a:lvl1pPr>
          </a:lstStyle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IE" dirty="0" smtClean="0"/>
              <a:t>Click to edit Master text styles</a:t>
            </a:r>
          </a:p>
          <a:p>
            <a:pPr lvl="1"/>
            <a:r>
              <a:rPr lang="en-IE" dirty="0" smtClean="0"/>
              <a:t>Second level</a:t>
            </a:r>
          </a:p>
          <a:p>
            <a:pPr lvl="2"/>
            <a:r>
              <a:rPr lang="en-IE" dirty="0" smtClean="0"/>
              <a:t>Third level</a:t>
            </a:r>
          </a:p>
          <a:p>
            <a:pPr lvl="3"/>
            <a:r>
              <a:rPr lang="en-IE" dirty="0" smtClean="0"/>
              <a:t>Fourth level</a:t>
            </a:r>
          </a:p>
          <a:p>
            <a:pPr lvl="4"/>
            <a:r>
              <a:rPr lang="en-IE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n-IE" smtClean="0"/>
              <a:pPr/>
              <a:t>15/06/2020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3.xml"/><Relationship Id="rId7" Type="http://schemas.openxmlformats.org/officeDocument/2006/relationships/image" Target="../media/image2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5.xml"/><Relationship Id="rId10" Type="http://schemas.openxmlformats.org/officeDocument/2006/relationships/image" Target="../media/image31.png"/><Relationship Id="rId4" Type="http://schemas.openxmlformats.org/officeDocument/2006/relationships/tags" Target="../tags/tag4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3.xml"/><Relationship Id="rId7" Type="http://schemas.openxmlformats.org/officeDocument/2006/relationships/image" Target="../media/image3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4" Type="http://schemas.openxmlformats.org/officeDocument/2006/relationships/tags" Target="../tags/tag14.xml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image" Target="../media/image3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4" Type="http://schemas.openxmlformats.org/officeDocument/2006/relationships/tags" Target="../tags/tag18.xml"/><Relationship Id="rId9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tags" Target="../tags/tag21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1.png"/><Relationship Id="rId5" Type="http://schemas.openxmlformats.org/officeDocument/2006/relationships/tags" Target="../tags/tag23.xml"/><Relationship Id="rId10" Type="http://schemas.openxmlformats.org/officeDocument/2006/relationships/image" Target="../media/image40.png"/><Relationship Id="rId4" Type="http://schemas.openxmlformats.org/officeDocument/2006/relationships/tags" Target="../tags/tag22.xml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tags" Target="../tags/tag26.xml"/><Relationship Id="rId7" Type="http://schemas.openxmlformats.org/officeDocument/2006/relationships/image" Target="../media/image38.png"/><Relationship Id="rId12" Type="http://schemas.openxmlformats.org/officeDocument/2006/relationships/image" Target="../media/image4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41.png"/><Relationship Id="rId5" Type="http://schemas.openxmlformats.org/officeDocument/2006/relationships/tags" Target="../tags/tag28.xml"/><Relationship Id="rId10" Type="http://schemas.openxmlformats.org/officeDocument/2006/relationships/image" Target="../media/image40.png"/><Relationship Id="rId4" Type="http://schemas.openxmlformats.org/officeDocument/2006/relationships/tags" Target="../tags/tag27.xml"/><Relationship Id="rId9" Type="http://schemas.openxmlformats.org/officeDocument/2006/relationships/image" Target="../media/image35.png"/><Relationship Id="rId1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1.xml"/><Relationship Id="rId7" Type="http://schemas.openxmlformats.org/officeDocument/2006/relationships/image" Target="../media/image3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4" Type="http://schemas.openxmlformats.org/officeDocument/2006/relationships/tags" Target="../tags/tag32.xml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image" Target="../media/image3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1.png"/><Relationship Id="rId4" Type="http://schemas.openxmlformats.org/officeDocument/2006/relationships/tags" Target="../tags/tag36.xml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5.xml"/><Relationship Id="rId12" Type="http://schemas.openxmlformats.org/officeDocument/2006/relationships/image" Target="../media/image40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35.png"/><Relationship Id="rId5" Type="http://schemas.openxmlformats.org/officeDocument/2006/relationships/tags" Target="../tags/tag41.xm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tags" Target="../tags/tag40.xml"/><Relationship Id="rId9" Type="http://schemas.openxmlformats.org/officeDocument/2006/relationships/image" Target="../media/image39.png"/><Relationship Id="rId1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45.xml"/><Relationship Id="rId7" Type="http://schemas.openxmlformats.org/officeDocument/2006/relationships/image" Target="../media/image48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2.png"/><Relationship Id="rId5" Type="http://schemas.openxmlformats.org/officeDocument/2006/relationships/tags" Target="../tags/tag47.xml"/><Relationship Id="rId10" Type="http://schemas.openxmlformats.org/officeDocument/2006/relationships/image" Target="../media/image51.png"/><Relationship Id="rId4" Type="http://schemas.openxmlformats.org/officeDocument/2006/relationships/tags" Target="../tags/tag46.xml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50.xml"/><Relationship Id="rId7" Type="http://schemas.openxmlformats.org/officeDocument/2006/relationships/image" Target="../media/image4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2.png"/><Relationship Id="rId5" Type="http://schemas.openxmlformats.org/officeDocument/2006/relationships/tags" Target="../tags/tag52.xml"/><Relationship Id="rId10" Type="http://schemas.openxmlformats.org/officeDocument/2006/relationships/image" Target="../media/image51.png"/><Relationship Id="rId4" Type="http://schemas.openxmlformats.org/officeDocument/2006/relationships/tags" Target="../tags/tag51.xml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49.png"/><Relationship Id="rId3" Type="http://schemas.openxmlformats.org/officeDocument/2006/relationships/tags" Target="../tags/tag55.xml"/><Relationship Id="rId7" Type="http://schemas.openxmlformats.org/officeDocument/2006/relationships/tags" Target="../tags/tag59.xml"/><Relationship Id="rId12" Type="http://schemas.openxmlformats.org/officeDocument/2006/relationships/image" Target="../media/image48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52.png"/><Relationship Id="rId5" Type="http://schemas.openxmlformats.org/officeDocument/2006/relationships/tags" Target="../tags/tag57.xml"/><Relationship Id="rId15" Type="http://schemas.openxmlformats.org/officeDocument/2006/relationships/image" Target="../media/image54.png"/><Relationship Id="rId10" Type="http://schemas.openxmlformats.org/officeDocument/2006/relationships/image" Target="../media/image51.png"/><Relationship Id="rId4" Type="http://schemas.openxmlformats.org/officeDocument/2006/relationships/tags" Target="../tags/tag56.xml"/><Relationship Id="rId9" Type="http://schemas.openxmlformats.org/officeDocument/2006/relationships/image" Target="../media/image50.png"/><Relationship Id="rId1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55.png"/><Relationship Id="rId3" Type="http://schemas.openxmlformats.org/officeDocument/2006/relationships/tags" Target="../tags/tag62.xml"/><Relationship Id="rId21" Type="http://schemas.openxmlformats.org/officeDocument/2006/relationships/image" Target="../media/image58.png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image" Target="../media/image53.png"/><Relationship Id="rId25" Type="http://schemas.openxmlformats.org/officeDocument/2006/relationships/image" Target="../media/image62.png"/><Relationship Id="rId2" Type="http://schemas.openxmlformats.org/officeDocument/2006/relationships/tags" Target="../tags/tag61.xml"/><Relationship Id="rId16" Type="http://schemas.openxmlformats.org/officeDocument/2006/relationships/image" Target="../media/image52.png"/><Relationship Id="rId20" Type="http://schemas.openxmlformats.org/officeDocument/2006/relationships/image" Target="../media/image5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image" Target="../media/image61.png"/><Relationship Id="rId5" Type="http://schemas.openxmlformats.org/officeDocument/2006/relationships/tags" Target="../tags/tag64.xml"/><Relationship Id="rId15" Type="http://schemas.openxmlformats.org/officeDocument/2006/relationships/image" Target="../media/image51.png"/><Relationship Id="rId23" Type="http://schemas.openxmlformats.org/officeDocument/2006/relationships/image" Target="../media/image60.png"/><Relationship Id="rId10" Type="http://schemas.openxmlformats.org/officeDocument/2006/relationships/tags" Target="../tags/tag69.xml"/><Relationship Id="rId19" Type="http://schemas.openxmlformats.org/officeDocument/2006/relationships/image" Target="../media/image56.png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image" Target="../media/image50.png"/><Relationship Id="rId22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freev1agra.com/shop.html" TargetMode="External"/><Relationship Id="rId2" Type="http://schemas.openxmlformats.org/officeDocument/2006/relationships/hyperlink" Target="http://en.wikipedia.org/wiki/Barack_Obam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77.xml"/><Relationship Id="rId7" Type="http://schemas.openxmlformats.org/officeDocument/2006/relationships/image" Target="../media/image20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tags" Target="../tags/tag80.xml"/><Relationship Id="rId7" Type="http://schemas.openxmlformats.org/officeDocument/2006/relationships/image" Target="../media/image77.png"/><Relationship Id="rId12" Type="http://schemas.openxmlformats.org/officeDocument/2006/relationships/image" Target="../media/image82.gif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81.png"/><Relationship Id="rId5" Type="http://schemas.openxmlformats.org/officeDocument/2006/relationships/tags" Target="../tags/tag82.xml"/><Relationship Id="rId10" Type="http://schemas.openxmlformats.org/officeDocument/2006/relationships/image" Target="../media/image80.png"/><Relationship Id="rId4" Type="http://schemas.openxmlformats.org/officeDocument/2006/relationships/tags" Target="../tags/tag81.xml"/><Relationship Id="rId9" Type="http://schemas.openxmlformats.org/officeDocument/2006/relationships/image" Target="../media/image7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78.png"/><Relationship Id="rId18" Type="http://schemas.openxmlformats.org/officeDocument/2006/relationships/image" Target="../media/image84.png"/><Relationship Id="rId3" Type="http://schemas.openxmlformats.org/officeDocument/2006/relationships/tags" Target="../tags/tag85.xml"/><Relationship Id="rId21" Type="http://schemas.openxmlformats.org/officeDocument/2006/relationships/image" Target="../media/image87.png"/><Relationship Id="rId7" Type="http://schemas.openxmlformats.org/officeDocument/2006/relationships/tags" Target="../tags/tag89.xml"/><Relationship Id="rId12" Type="http://schemas.openxmlformats.org/officeDocument/2006/relationships/image" Target="../media/image77.png"/><Relationship Id="rId17" Type="http://schemas.openxmlformats.org/officeDocument/2006/relationships/image" Target="../media/image83.png"/><Relationship Id="rId2" Type="http://schemas.openxmlformats.org/officeDocument/2006/relationships/tags" Target="../tags/tag84.xml"/><Relationship Id="rId16" Type="http://schemas.openxmlformats.org/officeDocument/2006/relationships/image" Target="../media/image81.png"/><Relationship Id="rId20" Type="http://schemas.openxmlformats.org/officeDocument/2006/relationships/image" Target="../media/image86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5" Type="http://schemas.openxmlformats.org/officeDocument/2006/relationships/image" Target="../media/image80.png"/><Relationship Id="rId10" Type="http://schemas.openxmlformats.org/officeDocument/2006/relationships/tags" Target="../tags/tag92.xml"/><Relationship Id="rId19" Type="http://schemas.openxmlformats.org/officeDocument/2006/relationships/image" Target="../media/image85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tags" Target="../tags/tag105.xml"/><Relationship Id="rId18" Type="http://schemas.openxmlformats.org/officeDocument/2006/relationships/image" Target="../media/image79.png"/><Relationship Id="rId26" Type="http://schemas.openxmlformats.org/officeDocument/2006/relationships/image" Target="../media/image86.png"/><Relationship Id="rId3" Type="http://schemas.openxmlformats.org/officeDocument/2006/relationships/tags" Target="../tags/tag95.xml"/><Relationship Id="rId21" Type="http://schemas.openxmlformats.org/officeDocument/2006/relationships/image" Target="../media/image83.png"/><Relationship Id="rId7" Type="http://schemas.openxmlformats.org/officeDocument/2006/relationships/tags" Target="../tags/tag99.xml"/><Relationship Id="rId12" Type="http://schemas.openxmlformats.org/officeDocument/2006/relationships/tags" Target="../tags/tag104.xml"/><Relationship Id="rId17" Type="http://schemas.openxmlformats.org/officeDocument/2006/relationships/image" Target="../media/image78.png"/><Relationship Id="rId25" Type="http://schemas.openxmlformats.org/officeDocument/2006/relationships/image" Target="../media/image84.png"/><Relationship Id="rId2" Type="http://schemas.openxmlformats.org/officeDocument/2006/relationships/tags" Target="../tags/tag94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1.png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24" Type="http://schemas.openxmlformats.org/officeDocument/2006/relationships/image" Target="../media/image89.png"/><Relationship Id="rId5" Type="http://schemas.openxmlformats.org/officeDocument/2006/relationships/tags" Target="../tags/tag97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8.png"/><Relationship Id="rId28" Type="http://schemas.openxmlformats.org/officeDocument/2006/relationships/image" Target="../media/image90.png"/><Relationship Id="rId10" Type="http://schemas.openxmlformats.org/officeDocument/2006/relationships/tags" Target="../tags/tag102.xml"/><Relationship Id="rId19" Type="http://schemas.openxmlformats.org/officeDocument/2006/relationships/image" Target="../media/image80.png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tags" Target="../tags/tag106.xml"/><Relationship Id="rId22" Type="http://schemas.openxmlformats.org/officeDocument/2006/relationships/image" Target="../media/image87.png"/><Relationship Id="rId27" Type="http://schemas.openxmlformats.org/officeDocument/2006/relationships/image" Target="../media/image8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79.png"/><Relationship Id="rId18" Type="http://schemas.openxmlformats.org/officeDocument/2006/relationships/image" Target="../media/image98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78.png"/><Relationship Id="rId17" Type="http://schemas.openxmlformats.org/officeDocument/2006/relationships/image" Target="../media/image97.png"/><Relationship Id="rId2" Type="http://schemas.openxmlformats.org/officeDocument/2006/relationships/tags" Target="../tags/tag108.xml"/><Relationship Id="rId16" Type="http://schemas.openxmlformats.org/officeDocument/2006/relationships/image" Target="../media/image96.png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77.png"/><Relationship Id="rId5" Type="http://schemas.openxmlformats.org/officeDocument/2006/relationships/tags" Target="../tags/tag111.xml"/><Relationship Id="rId15" Type="http://schemas.openxmlformats.org/officeDocument/2006/relationships/image" Target="../media/image95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9.pn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../media/image8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7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tags" Target="../tags/tag118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24.xml"/><Relationship Id="rId21" Type="http://schemas.openxmlformats.org/officeDocument/2006/relationships/image" Target="../media/image106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image" Target="../media/image105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10" Type="http://schemas.openxmlformats.org/officeDocument/2006/relationships/tags" Target="../tags/tag131.xml"/><Relationship Id="rId19" Type="http://schemas.openxmlformats.org/officeDocument/2006/relationships/image" Target="../media/image104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image" Target="../media/image107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26" Type="http://schemas.openxmlformats.org/officeDocument/2006/relationships/image" Target="../media/image104.png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slideLayout" Target="../slideLayouts/slideLayout4.xml"/><Relationship Id="rId33" Type="http://schemas.openxmlformats.org/officeDocument/2006/relationships/image" Target="../media/image111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29" Type="http://schemas.openxmlformats.org/officeDocument/2006/relationships/image" Target="../media/image110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tags" Target="../tags/tag162.xml"/><Relationship Id="rId32" Type="http://schemas.openxmlformats.org/officeDocument/2006/relationships/image" Target="../media/image107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28" Type="http://schemas.openxmlformats.org/officeDocument/2006/relationships/image" Target="../media/image109.png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31" Type="http://schemas.openxmlformats.org/officeDocument/2006/relationships/image" Target="../media/image106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Relationship Id="rId27" Type="http://schemas.openxmlformats.org/officeDocument/2006/relationships/image" Target="../media/image108.png"/><Relationship Id="rId30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image" Target="../media/image110.pn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108.png"/><Relationship Id="rId2" Type="http://schemas.openxmlformats.org/officeDocument/2006/relationships/tags" Target="../tags/tag164.xml"/><Relationship Id="rId16" Type="http://schemas.openxmlformats.org/officeDocument/2006/relationships/image" Target="../media/image109.pn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image" Target="../media/image104.png"/><Relationship Id="rId10" Type="http://schemas.openxmlformats.org/officeDocument/2006/relationships/tags" Target="../tags/tag172.xml"/><Relationship Id="rId19" Type="http://schemas.openxmlformats.org/officeDocument/2006/relationships/image" Target="../media/image111.pn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E" sz="4400" dirty="0" smtClean="0"/>
              <a:t>CC5212-1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n-IE" dirty="0" smtClean="0"/>
              <a:t>2020</a:t>
            </a: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b="1" dirty="0" smtClean="0"/>
              <a:t/>
            </a:r>
            <a:br>
              <a:rPr lang="en-IE" b="1" dirty="0" smtClean="0"/>
            </a:br>
            <a:r>
              <a:rPr lang="en-IE" sz="4000" dirty="0"/>
              <a:t>Lecture </a:t>
            </a:r>
            <a:r>
              <a:rPr lang="en-IE" sz="4000" dirty="0" smtClean="0"/>
              <a:t>8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>Information Retrieval: Ranking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Relevance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00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9149" y="1587499"/>
            <a:ext cx="7743222" cy="51181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Example Query</a:t>
            </a:r>
            <a:endParaRPr lang="en-IE" sz="32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83384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23443" y="4572000"/>
            <a:ext cx="5886450" cy="91440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" y="1066800"/>
            <a:ext cx="7715250" cy="3810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of these three keyword terms is most “important”?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499" y="1072604"/>
            <a:ext cx="342900" cy="342900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" y="1623059"/>
            <a:ext cx="7619999" cy="67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6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5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</p:spTree>
    <p:extLst>
      <p:ext uri="{BB962C8B-B14F-4D97-AF65-F5344CB8AC3E}">
        <p14:creationId xmlns:p14="http://schemas.microsoft.com/office/powerpoint/2010/main" val="14057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1" y="1025236"/>
            <a:ext cx="8215132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16 occurrences</a:t>
            </a:r>
          </a:p>
        </p:txBody>
      </p:sp>
    </p:spTree>
    <p:extLst>
      <p:ext uri="{BB962C8B-B14F-4D97-AF65-F5344CB8AC3E}">
        <p14:creationId xmlns:p14="http://schemas.microsoft.com/office/powerpoint/2010/main" val="149629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0" y="1025236"/>
            <a:ext cx="8215131" cy="5541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Matches in a Document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34268" y="1752600"/>
            <a:ext cx="1676400" cy="272969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91200"/>
            <a:ext cx="1896296" cy="646331"/>
          </a:xfrm>
          <a:prstGeom prst="rect">
            <a:avLst/>
          </a:prstGeom>
          <a:solidFill>
            <a:schemeClr val="accent2">
              <a:lumMod val="20000"/>
              <a:lumOff val="80000"/>
              <a:alpha val="93000"/>
            </a:schemeClr>
          </a:solidFill>
          <a:ln w="25400">
            <a:solidFill>
              <a:srgbClr val="FF330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7 occurrences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791198"/>
            <a:ext cx="1896296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93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16 occurrences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5791198"/>
            <a:ext cx="1896296" cy="646331"/>
          </a:xfrm>
          <a:prstGeom prst="rect">
            <a:avLst/>
          </a:prstGeom>
          <a:solidFill>
            <a:schemeClr val="accent3">
              <a:lumMod val="40000"/>
              <a:lumOff val="60000"/>
              <a:alpha val="93000"/>
            </a:schemeClr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wallace</a:t>
            </a:r>
            <a:endParaRPr lang="en-IE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88 occurrences</a:t>
            </a:r>
          </a:p>
        </p:txBody>
      </p:sp>
    </p:spTree>
    <p:extLst>
      <p:ext uri="{BB962C8B-B14F-4D97-AF65-F5344CB8AC3E}">
        <p14:creationId xmlns:p14="http://schemas.microsoft.com/office/powerpoint/2010/main" val="36796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74477"/>
            <a:ext cx="7715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Usefulness of Words</a:t>
            </a:r>
            <a:endParaRPr lang="en-IE" dirty="0"/>
          </a:p>
        </p:txBody>
      </p:sp>
      <p:sp>
        <p:nvSpPr>
          <p:cNvPr id="9" name="Rectangle 8"/>
          <p:cNvSpPr/>
          <p:nvPr/>
        </p:nvSpPr>
        <p:spPr>
          <a:xfrm>
            <a:off x="2707198" y="1378223"/>
            <a:ext cx="763200" cy="221977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0398" y="1378223"/>
            <a:ext cx="720000" cy="221977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599" y="1378223"/>
            <a:ext cx="573600" cy="221977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2133600"/>
            <a:ext cx="4986000" cy="137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9" y="3733800"/>
            <a:ext cx="5004000" cy="140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889234" y="3257637"/>
            <a:ext cx="2225566" cy="2418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9234" y="4846746"/>
            <a:ext cx="2225566" cy="24420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5292560"/>
            <a:ext cx="4893419" cy="139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889234" y="6444400"/>
            <a:ext cx="2225566" cy="244202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981200"/>
            <a:ext cx="685800" cy="4463200"/>
          </a:xfrm>
          <a:prstGeom prst="rect">
            <a:avLst/>
          </a:prstGeom>
          <a:solidFill>
            <a:srgbClr val="F7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38800" y="2057400"/>
            <a:ext cx="685800" cy="446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3600" y="235258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movie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occurs very frequently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43600" y="39695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</a:rPr>
              <a:t>occurs frequently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56759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wallace</a:t>
            </a:r>
            <a:endParaRPr lang="en-IE" b="1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occurs </a:t>
            </a:r>
            <a:r>
              <a:rPr lang="en-IE" dirty="0" err="1" smtClean="0">
                <a:solidFill>
                  <a:srgbClr val="00B050"/>
                </a:solidFill>
                <a:latin typeface="Calibri Light" panose="020F0302020204030204" pitchFamily="34" charset="0"/>
              </a:rPr>
              <a:t>occassionally</a:t>
            </a:r>
            <a:endParaRPr lang="en-IE" dirty="0" smtClean="0">
              <a:solidFill>
                <a:srgbClr val="00B05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18" grpId="0" animBg="1"/>
      <p:bldP spid="19" grpId="0" animBg="1"/>
      <p:bldP spid="21" grpId="0" animBg="1"/>
      <p:bldP spid="3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Estimating Relevance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sz="2800" dirty="0" smtClean="0"/>
          </a:p>
          <a:p>
            <a:r>
              <a:rPr lang="en-IE" sz="2800" dirty="0" smtClean="0"/>
              <a:t>Rare words more important than common words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rgbClr val="00B050"/>
                </a:solidFill>
              </a:rPr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(49M)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freedom</a:t>
            </a:r>
            <a:r>
              <a:rPr lang="en-IE" sz="2500" dirty="0" smtClean="0"/>
              <a:t>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(198M)</a:t>
            </a:r>
            <a:r>
              <a:rPr lang="en-IE" sz="2500" dirty="0" smtClean="0"/>
              <a:t> more important than </a:t>
            </a:r>
            <a:r>
              <a:rPr lang="en-IE" sz="2500" dirty="0" smtClean="0">
                <a:solidFill>
                  <a:srgbClr val="FF0000"/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(835M)</a:t>
            </a:r>
          </a:p>
          <a:p>
            <a:endParaRPr lang="en-IE" dirty="0"/>
          </a:p>
          <a:p>
            <a:r>
              <a:rPr lang="en-IE" sz="2800" dirty="0" smtClean="0"/>
              <a:t>Words occurring more frequently in a document indicate higher relevance</a:t>
            </a:r>
          </a:p>
          <a:p>
            <a:pPr lvl="1"/>
            <a:r>
              <a:rPr lang="en-IE" sz="2500" dirty="0" err="1" smtClean="0">
                <a:solidFill>
                  <a:srgbClr val="00B050"/>
                </a:solidFill>
              </a:rPr>
              <a:t>wallace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(88) </a:t>
            </a:r>
            <a:r>
              <a:rPr lang="en-IE" sz="2500" dirty="0" smtClean="0"/>
              <a:t>more matches than </a:t>
            </a:r>
            <a:r>
              <a:rPr lang="en-IE" sz="2500" dirty="0" smtClean="0">
                <a:solidFill>
                  <a:schemeClr val="accent6">
                    <a:lumMod val="75000"/>
                  </a:schemeClr>
                </a:solidFill>
              </a:rPr>
              <a:t>movie 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(16) </a:t>
            </a:r>
            <a:r>
              <a:rPr lang="en-IE" sz="2500" dirty="0" smtClean="0"/>
              <a:t>more matches than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IE" sz="2500" dirty="0" smtClean="0">
                <a:solidFill>
                  <a:srgbClr val="FF0000"/>
                </a:solidFill>
              </a:rPr>
              <a:t>freedom</a:t>
            </a:r>
            <a:r>
              <a:rPr lang="en-IE" sz="2500" dirty="0" smtClean="0">
                <a:solidFill>
                  <a:schemeClr val="bg1">
                    <a:lumMod val="50000"/>
                  </a:schemeClr>
                </a:solidFill>
              </a:rPr>
              <a:t> (7)</a:t>
            </a:r>
            <a:endParaRPr lang="en-IE" sz="2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T</a:t>
            </a:r>
            <a:r>
              <a:rPr lang="en-IE" dirty="0" smtClean="0"/>
              <a:t>erm</a:t>
            </a:r>
            <a:r>
              <a:rPr lang="en-IE" dirty="0" smtClean="0">
                <a:solidFill>
                  <a:srgbClr val="0070C0"/>
                </a:solidFill>
              </a:rPr>
              <a:t> 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 smtClean="0">
                <a:solidFill>
                  <a:srgbClr val="0070C0"/>
                </a:solidFill>
              </a:rPr>
              <a:t>Measures occurrences of a term in a document</a:t>
            </a:r>
            <a:endParaRPr lang="en-IE" sz="2700" dirty="0" smtClean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</a:t>
            </a:r>
            <a:r>
              <a:rPr lang="en-IE" sz="2700" dirty="0" smtClean="0">
                <a:ea typeface="Cambria Math" panose="02040503050406030204" pitchFamily="18" charset="0"/>
              </a:rPr>
              <a:t> … various options</a:t>
            </a:r>
          </a:p>
          <a:p>
            <a:pPr lvl="2"/>
            <a:r>
              <a:rPr lang="en-IE" sz="2300" dirty="0" smtClean="0"/>
              <a:t>Raw count of occurrences </a:t>
            </a:r>
          </a:p>
          <a:p>
            <a:pPr marL="1371600" lvl="3" indent="0">
              <a:buNone/>
            </a:pPr>
            <a:endParaRPr lang="en-IE" sz="19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2"/>
            <a:r>
              <a:rPr lang="en-IE" sz="2300" dirty="0" smtClean="0"/>
              <a:t>Logarithmically scaled 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lvl="2"/>
            <a:r>
              <a:rPr lang="en-IE" sz="2300" dirty="0" smtClean="0"/>
              <a:t>Normalised by document length</a:t>
            </a:r>
          </a:p>
          <a:p>
            <a:pPr lvl="2"/>
            <a:endParaRPr lang="en-IE" sz="2300" dirty="0" smtClean="0"/>
          </a:p>
          <a:p>
            <a:pPr lvl="2"/>
            <a:endParaRPr lang="en-IE" sz="2300" dirty="0"/>
          </a:p>
          <a:p>
            <a:pPr lvl="2"/>
            <a:endParaRPr lang="en-IE" sz="2300" dirty="0" smtClean="0"/>
          </a:p>
          <a:p>
            <a:pPr lvl="2"/>
            <a:r>
              <a:rPr lang="en-IE" sz="2300" dirty="0" smtClean="0"/>
              <a:t>A combination / something else </a:t>
            </a:r>
            <a:r>
              <a:rPr lang="en-IE" sz="2300" dirty="0" smtClean="0">
                <a:sym typeface="Wingdings" panose="05000000000000000000" pitchFamily="2" charset="2"/>
              </a:rPr>
              <a:t></a:t>
            </a: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125" y="2540001"/>
            <a:ext cx="908875" cy="331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400800"/>
            <a:ext cx="2399347" cy="2807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188000"/>
            <a:ext cx="3455479" cy="280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5001000"/>
            <a:ext cx="2927413" cy="4589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2" y="5612314"/>
            <a:ext cx="3107992" cy="442817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33600" y="5556000"/>
            <a:ext cx="6553200" cy="54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2133600" y="4980000"/>
            <a:ext cx="6553200" cy="504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2133600" y="4140000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2133600" y="3361867"/>
            <a:ext cx="6553200" cy="360000"/>
          </a:xfrm>
          <a:prstGeom prst="rect">
            <a:avLst/>
          </a:prstGeom>
          <a:solidFill>
            <a:schemeClr val="accent5">
              <a:lumMod val="40000"/>
              <a:lumOff val="60000"/>
              <a:alpha val="21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Autofit/>
          </a:bodyPr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dirty="0" smtClean="0"/>
              <a:t>:</a:t>
            </a:r>
            <a:r>
              <a:rPr lang="en-IE" dirty="0" smtClean="0">
                <a:solidFill>
                  <a:srgbClr val="0070C0"/>
                </a:solidFill>
              </a:rPr>
              <a:t>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nverse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IE" dirty="0" smtClean="0"/>
              <a:t>ocument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IE" dirty="0" smtClean="0"/>
              <a:t>requency</a:t>
            </a:r>
          </a:p>
          <a:p>
            <a:pPr lvl="1"/>
            <a:r>
              <a:rPr lang="en-IE" sz="2700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ow common a term is across </a:t>
            </a:r>
            <a:r>
              <a:rPr lang="en-IE" sz="2700" b="1" dirty="0" smtClean="0">
                <a:solidFill>
                  <a:schemeClr val="accent6">
                    <a:lumMod val="75000"/>
                  </a:schemeClr>
                </a:solidFill>
              </a:rPr>
              <a:t>all </a:t>
            </a:r>
            <a:r>
              <a:rPr lang="en-IE" sz="2700" dirty="0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endParaRPr lang="en-IE" sz="2700" dirty="0" smtClean="0">
              <a:solidFill>
                <a:schemeClr val="accent6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1"/>
            <a:r>
              <a:rPr lang="en-IE" sz="27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              </a:t>
            </a:r>
            <a:r>
              <a:rPr lang="en-IE" sz="2700" dirty="0" smtClean="0">
                <a:ea typeface="Cambria Math" panose="02040503050406030204" pitchFamily="18" charset="0"/>
              </a:rPr>
              <a:t>  …</a:t>
            </a:r>
            <a:endParaRPr lang="en-IE" sz="2300" dirty="0" smtClean="0"/>
          </a:p>
          <a:p>
            <a:pPr lvl="2"/>
            <a:r>
              <a:rPr lang="en-IE" sz="2300" dirty="0" smtClean="0"/>
              <a:t>Logarithmically scaled document occurrences</a:t>
            </a:r>
          </a:p>
          <a:p>
            <a:pPr lvl="2"/>
            <a:endParaRPr lang="en-IE" sz="2300" dirty="0"/>
          </a:p>
          <a:p>
            <a:pPr marL="914400" lvl="2" indent="0">
              <a:buNone/>
            </a:pPr>
            <a:endParaRPr lang="en-IE" sz="2300" dirty="0"/>
          </a:p>
          <a:p>
            <a:pPr marL="914400" lvl="2" indent="0">
              <a:buNone/>
            </a:pPr>
            <a:endParaRPr lang="en-IE" sz="2300" dirty="0">
              <a:solidFill>
                <a:schemeClr val="bg1">
                  <a:lumMod val="65000"/>
                </a:schemeClr>
              </a:solidFill>
            </a:endParaRPr>
          </a:p>
          <a:p>
            <a:pPr lvl="2">
              <a:buClr>
                <a:schemeClr val="bg1">
                  <a:lumMod val="50000"/>
                </a:schemeClr>
              </a:buClr>
            </a:pPr>
            <a:r>
              <a:rPr lang="en-IE" sz="2300" dirty="0" smtClean="0">
                <a:solidFill>
                  <a:schemeClr val="bg1">
                    <a:lumMod val="65000"/>
                  </a:schemeClr>
                </a:solidFill>
              </a:rPr>
              <a:t>Note: The more rare, the larger the value</a:t>
            </a:r>
          </a:p>
          <a:p>
            <a:pPr marL="914400" lvl="2" indent="0">
              <a:buNone/>
            </a:pPr>
            <a:endParaRPr lang="en-IE" sz="2300" dirty="0" smtClean="0"/>
          </a:p>
          <a:p>
            <a:pPr marL="914400" lvl="2" indent="0">
              <a:buNone/>
            </a:pPr>
            <a:endParaRPr lang="en-IE" sz="2300" dirty="0" smtClean="0"/>
          </a:p>
          <a:p>
            <a:pPr marL="1371600" lvl="3" indent="0">
              <a:buNone/>
            </a:pPr>
            <a:endParaRPr lang="en-IE" sz="1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81895"/>
            <a:ext cx="4494480" cy="613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122" y="2563749"/>
            <a:ext cx="1161478" cy="3318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62200" y="3630549"/>
            <a:ext cx="5181600" cy="914400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3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4391216"/>
            <a:ext cx="3489075" cy="3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</a:p>
          <a:p>
            <a:pPr lvl="1"/>
            <a:r>
              <a:rPr lang="en-IE" dirty="0" smtClean="0"/>
              <a:t>They built one so you don’t have to!</a:t>
            </a:r>
          </a:p>
          <a:p>
            <a:pPr lvl="1"/>
            <a:r>
              <a:rPr lang="en-IE" dirty="0" smtClean="0"/>
              <a:t>Open Source in Java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Apache </a:t>
            </a:r>
            <a:r>
              <a:rPr lang="en-IE" sz="3200" dirty="0" err="1" smtClean="0"/>
              <a:t>Lucene</a:t>
            </a:r>
            <a:endParaRPr lang="en-IE" sz="3200" dirty="0"/>
          </a:p>
        </p:txBody>
      </p:sp>
      <p:pic>
        <p:nvPicPr>
          <p:cNvPr id="3078" name="Picture 6" descr="http://static.comicvine.com/uploads/scale_super/11/117617/2829551-full_of_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33" y="3276600"/>
            <a:ext cx="4150851" cy="32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381597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  <p:pic>
        <p:nvPicPr>
          <p:cNvPr id="1026" name="Picture 2" descr="Image result for barack obama kicks down doo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9" y="4537627"/>
            <a:ext cx="35242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33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89812" y="3581400"/>
            <a:ext cx="6446928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478" y="2325493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9"/>
            <a:ext cx="2810609" cy="3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20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9575" y="3581400"/>
            <a:ext cx="433716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6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79234" y="4114800"/>
            <a:ext cx="253594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1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884080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584433" y="6502718"/>
            <a:ext cx="2981283" cy="247588"/>
          </a:xfrm>
          <a:prstGeom prst="rect">
            <a:avLst/>
          </a:prstGeom>
          <a:solidFill>
            <a:schemeClr val="tx1">
              <a:lumMod val="95000"/>
              <a:lumOff val="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16" y="6376035"/>
            <a:ext cx="2386965" cy="25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3581400"/>
            <a:ext cx="253594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3581400"/>
            <a:ext cx="16002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5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3" y="3722688"/>
            <a:ext cx="8736255" cy="13296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Relevance Measure: </a:t>
            </a:r>
            <a:r>
              <a:rPr lang="en-IE" dirty="0">
                <a:solidFill>
                  <a:srgbClr val="0070C0"/>
                </a:solidFill>
              </a:rPr>
              <a:t>TF</a:t>
            </a:r>
            <a:r>
              <a:rPr lang="en-IE" b="1" dirty="0"/>
              <a:t>–</a:t>
            </a:r>
            <a:r>
              <a:rPr lang="en-IE" dirty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Term Frequency</a:t>
            </a:r>
            <a:endParaRPr lang="en-IE" dirty="0">
              <a:solidFill>
                <a:srgbClr val="0070C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4041775" cy="639762"/>
          </a:xfrm>
        </p:spPr>
        <p:txBody>
          <a:bodyPr/>
          <a:lstStyle/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Inverse Document Frequency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27287"/>
            <a:ext cx="1744980" cy="204216"/>
          </a:xfrm>
        </p:spPr>
      </p:pic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316162"/>
            <a:ext cx="4040188" cy="3951288"/>
          </a:xfrm>
        </p:spPr>
        <p:txBody>
          <a:bodyPr/>
          <a:lstStyle/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51088"/>
            <a:ext cx="2819399" cy="3710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97043"/>
            <a:ext cx="3485004" cy="2622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876800" y="2914605"/>
            <a:ext cx="1023650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0828" y="2320426"/>
            <a:ext cx="2054772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0" y="2914605"/>
            <a:ext cx="838200" cy="42708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600" y="3722687"/>
            <a:ext cx="5029200" cy="132969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575" y="880128"/>
            <a:ext cx="2210772" cy="79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6" y="1183297"/>
            <a:ext cx="2506464" cy="4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94" y="5706092"/>
            <a:ext cx="3491103" cy="3331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7" y="6167610"/>
            <a:ext cx="8425086" cy="3093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47799" y="3722687"/>
            <a:ext cx="1066801" cy="132969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17486" y="2289765"/>
            <a:ext cx="3059714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514600" y="2209800"/>
            <a:ext cx="21125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47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1400" y="2209800"/>
            <a:ext cx="1045787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2286095"/>
            <a:ext cx="4250055" cy="128968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204"/>
            <a:ext cx="2351151" cy="5029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6402705"/>
            <a:ext cx="5167081" cy="2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Ranking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Vector Space Model (a mention)</a:t>
            </a:r>
            <a:endParaRPr lang="en-IE" dirty="0"/>
          </a:p>
        </p:txBody>
      </p:sp>
      <p:sp>
        <p:nvSpPr>
          <p:cNvPr id="36" name="Content Placeholder 35"/>
          <p:cNvSpPr>
            <a:spLocks noGrp="1"/>
          </p:cNvSpPr>
          <p:nvPr>
            <p:ph sz="half" idx="1"/>
          </p:nvPr>
        </p:nvSpPr>
        <p:spPr>
          <a:xfrm>
            <a:off x="456659" y="1087008"/>
            <a:ext cx="4038600" cy="4525963"/>
          </a:xfrm>
        </p:spPr>
        <p:txBody>
          <a:bodyPr/>
          <a:lstStyle/>
          <a:p>
            <a:r>
              <a:rPr lang="en-IE" dirty="0" smtClean="0"/>
              <a:t>Cosine Similarity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Note: </a:t>
            </a:r>
          </a:p>
          <a:p>
            <a:pPr marL="0" indent="0">
              <a:buNone/>
            </a:pPr>
            <a:endParaRPr lang="en-IE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72200" y="1371600"/>
            <a:ext cx="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72200" y="4038600"/>
            <a:ext cx="26670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953000" y="4038600"/>
            <a:ext cx="1219200" cy="16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670">
            <a:off x="8098856" y="4289472"/>
            <a:ext cx="649605" cy="1906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9608">
            <a:off x="4783745" y="4870399"/>
            <a:ext cx="903160" cy="1990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54123" y="2154493"/>
            <a:ext cx="821436" cy="194881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V="1">
            <a:off x="6927566" y="2030618"/>
            <a:ext cx="0" cy="2462372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6927566" y="4270010"/>
            <a:ext cx="169299" cy="22298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00191" y="4052555"/>
            <a:ext cx="920285" cy="238617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172200" y="2051780"/>
            <a:ext cx="755366" cy="1986820"/>
          </a:xfrm>
          <a:prstGeom prst="straightConnector1">
            <a:avLst/>
          </a:prstGeom>
          <a:ln w="50800">
            <a:gradFill>
              <a:gsLst>
                <a:gs pos="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24452" y="4058206"/>
            <a:ext cx="1408170" cy="36511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609636" y="4423325"/>
            <a:ext cx="980713" cy="12916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621828" y="5069162"/>
            <a:ext cx="0" cy="6640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172200" y="4058206"/>
            <a:ext cx="449628" cy="1010956"/>
          </a:xfrm>
          <a:prstGeom prst="straightConnector1">
            <a:avLst/>
          </a:prstGeom>
          <a:ln w="50800"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</a:gra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3" y="1565416"/>
            <a:ext cx="2793301" cy="28079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6" y="5792288"/>
            <a:ext cx="2870835" cy="2807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1765015"/>
            <a:ext cx="2755582" cy="2807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9431"/>
            <a:ext cx="3505200" cy="124587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3953328"/>
            <a:ext cx="1980247" cy="28079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821048"/>
            <a:ext cx="2229612" cy="28079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7" y="5342154"/>
            <a:ext cx="3048952" cy="280797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3396195" y="2703855"/>
            <a:ext cx="794806" cy="931446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185096" y="3887741"/>
            <a:ext cx="539236" cy="386713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643" y="3748390"/>
            <a:ext cx="264033" cy="27870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179127" y="3546764"/>
            <a:ext cx="249382" cy="803563"/>
          </a:xfrm>
          <a:custGeom>
            <a:avLst/>
            <a:gdLst>
              <a:gd name="connsiteX0" fmla="*/ 0 w 249382"/>
              <a:gd name="connsiteY0" fmla="*/ 457200 h 803563"/>
              <a:gd name="connsiteX1" fmla="*/ 207818 w 249382"/>
              <a:gd name="connsiteY1" fmla="*/ 0 h 803563"/>
              <a:gd name="connsiteX2" fmla="*/ 249382 w 249382"/>
              <a:gd name="connsiteY2" fmla="*/ 193963 h 803563"/>
              <a:gd name="connsiteX3" fmla="*/ 249382 w 249382"/>
              <a:gd name="connsiteY3" fmla="*/ 304800 h 803563"/>
              <a:gd name="connsiteX4" fmla="*/ 235528 w 249382"/>
              <a:gd name="connsiteY4" fmla="*/ 443345 h 803563"/>
              <a:gd name="connsiteX5" fmla="*/ 235528 w 249382"/>
              <a:gd name="connsiteY5" fmla="*/ 581891 h 803563"/>
              <a:gd name="connsiteX6" fmla="*/ 221673 w 249382"/>
              <a:gd name="connsiteY6" fmla="*/ 651163 h 803563"/>
              <a:gd name="connsiteX7" fmla="*/ 166255 w 249382"/>
              <a:gd name="connsiteY7" fmla="*/ 803563 h 803563"/>
              <a:gd name="connsiteX8" fmla="*/ 0 w 249382"/>
              <a:gd name="connsiteY8" fmla="*/ 457200 h 80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82" h="803563">
                <a:moveTo>
                  <a:pt x="0" y="457200"/>
                </a:moveTo>
                <a:lnTo>
                  <a:pt x="207818" y="0"/>
                </a:lnTo>
                <a:lnTo>
                  <a:pt x="249382" y="193963"/>
                </a:lnTo>
                <a:lnTo>
                  <a:pt x="249382" y="304800"/>
                </a:lnTo>
                <a:lnTo>
                  <a:pt x="235528" y="443345"/>
                </a:lnTo>
                <a:lnTo>
                  <a:pt x="235528" y="581891"/>
                </a:lnTo>
                <a:lnTo>
                  <a:pt x="221673" y="651163"/>
                </a:lnTo>
                <a:lnTo>
                  <a:pt x="166255" y="803563"/>
                </a:lnTo>
                <a:lnTo>
                  <a:pt x="0" y="45720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57" y="6402356"/>
            <a:ext cx="7029450" cy="23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1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Relevance Measure: </a:t>
            </a:r>
            <a:r>
              <a:rPr lang="en-IE" sz="3200" dirty="0" smtClean="0">
                <a:solidFill>
                  <a:srgbClr val="0070C0"/>
                </a:solidFill>
              </a:rPr>
              <a:t>TF</a:t>
            </a:r>
            <a:r>
              <a:rPr lang="en-IE" sz="3200" b="1" dirty="0"/>
              <a:t>–</a:t>
            </a:r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r>
              <a:rPr lang="en-IE" sz="2800" dirty="0" smtClean="0">
                <a:solidFill>
                  <a:srgbClr val="0070C0"/>
                </a:solidFill>
              </a:rPr>
              <a:t>TF</a:t>
            </a:r>
            <a:r>
              <a:rPr lang="en-IE" sz="2800" b="1" dirty="0" smtClean="0"/>
              <a:t>–</a:t>
            </a:r>
            <a:r>
              <a:rPr lang="en-IE" sz="2800" dirty="0" smtClean="0">
                <a:solidFill>
                  <a:schemeClr val="accent6">
                    <a:lumMod val="75000"/>
                  </a:schemeClr>
                </a:solidFill>
              </a:rPr>
              <a:t>IDF</a:t>
            </a:r>
            <a:r>
              <a:rPr lang="en-IE" sz="2800" dirty="0" smtClean="0"/>
              <a:t>: Combine Term Frequency and Inverse Document Frequency:</a:t>
            </a:r>
          </a:p>
          <a:p>
            <a:endParaRPr lang="en-IE" sz="2800" dirty="0"/>
          </a:p>
          <a:p>
            <a:endParaRPr lang="en-IE" sz="2800" dirty="0" smtClean="0"/>
          </a:p>
          <a:p>
            <a:r>
              <a:rPr lang="en-IE" sz="2800" dirty="0" smtClean="0"/>
              <a:t>Score for a query</a:t>
            </a:r>
          </a:p>
          <a:p>
            <a:pPr lvl="1"/>
            <a:r>
              <a:rPr lang="en-IE" sz="2400" dirty="0" smtClean="0"/>
              <a:t>Let query</a:t>
            </a:r>
          </a:p>
          <a:p>
            <a:pPr lvl="1"/>
            <a:r>
              <a:rPr lang="en-IE" sz="2400" dirty="0" smtClean="0"/>
              <a:t>Score for a query: </a:t>
            </a:r>
          </a:p>
          <a:p>
            <a:pPr marL="457200" lvl="1" indent="0">
              <a:buNone/>
            </a:pPr>
            <a:r>
              <a:rPr lang="en-IE" sz="2400" dirty="0" smtClean="0">
                <a:solidFill>
                  <a:schemeClr val="bg1">
                    <a:lumMod val="65000"/>
                  </a:schemeClr>
                </a:solidFill>
              </a:rPr>
              <a:t>(There are other possibilities)</a:t>
            </a:r>
          </a:p>
          <a:p>
            <a:pPr marL="457200" lvl="1" indent="0">
              <a:buNone/>
            </a:pPr>
            <a:r>
              <a:rPr lang="en-IE" sz="2400" dirty="0"/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57" y="2512802"/>
            <a:ext cx="3732085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25" y="3934800"/>
            <a:ext cx="1781175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391216"/>
            <a:ext cx="3530917" cy="33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5366152"/>
            <a:ext cx="6781800" cy="894123"/>
          </a:xfrm>
          <a:prstGeom prst="rect">
            <a:avLst/>
          </a:prstGeom>
          <a:solidFill>
            <a:srgbClr val="C2E49C">
              <a:alpha val="94000"/>
            </a:srgb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… we could also use cosine similarity between query and document using </a:t>
            </a:r>
            <a:r>
              <a:rPr lang="en-IE" sz="2400" dirty="0" smtClean="0">
                <a:solidFill>
                  <a:srgbClr val="0070C0"/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TF</a:t>
            </a:r>
            <a:r>
              <a:rPr lang="en-IE" sz="2400" b="1" dirty="0">
                <a:latin typeface="Calibri Light" panose="020F0302020204030204" pitchFamily="34" charset="0"/>
                <a:cs typeface="Segoe UI Semilight" panose="020B0402040204020203" pitchFamily="34" charset="0"/>
              </a:rPr>
              <a:t>–</a:t>
            </a:r>
            <a:r>
              <a:rPr lang="en-IE" sz="240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 pitchFamily="34" charset="0"/>
                <a:cs typeface="Segoe UI Semilight" panose="020B0402040204020203" pitchFamily="34" charset="0"/>
              </a:rPr>
              <a:t>IDF</a:t>
            </a:r>
            <a:r>
              <a:rPr lang="en-IE" sz="2400" dirty="0" smtClean="0">
                <a:latin typeface="Calibri Light" panose="020F0302020204030204" pitchFamily="34" charset="0"/>
                <a:cs typeface="Segoe UI Semilight" panose="020B0402040204020203" pitchFamily="34" charset="0"/>
              </a:rPr>
              <a:t> weights</a:t>
            </a:r>
            <a:endParaRPr lang="en-IE" sz="2000" dirty="0">
              <a:latin typeface="Calibri Light" panose="020F0302020204030204" pitchFamily="34" charset="0"/>
            </a:endParaRPr>
          </a:p>
          <a:p>
            <a:pPr algn="ctr"/>
            <a:endParaRPr lang="en-IE" dirty="0" smtClean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9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6325" y="1066800"/>
            <a:ext cx="7000875" cy="5543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219200"/>
            <a:ext cx="6746875" cy="12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518952"/>
            <a:ext cx="6772275" cy="391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41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057400"/>
            <a:ext cx="8153400" cy="472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Field-Based Boosting</a:t>
            </a:r>
            <a:endParaRPr lang="en-IE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all text is equal: titles, headers, etc.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51" y="2133600"/>
            <a:ext cx="781564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15" y="3505200"/>
            <a:ext cx="7183438" cy="322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98015" y="2971800"/>
            <a:ext cx="58674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215" y="4191000"/>
            <a:ext cx="1529857" cy="427082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6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1000" y="2057400"/>
            <a:ext cx="8598703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Anchor Text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See how the Web views/tags a page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522503" cy="20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57300" y="3405692"/>
            <a:ext cx="3009900" cy="1524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405692"/>
            <a:ext cx="4114800" cy="1524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558092"/>
            <a:ext cx="4114800" cy="152400"/>
          </a:xfrm>
          <a:prstGeom prst="rect">
            <a:avLst/>
          </a:prstGeom>
          <a:solidFill>
            <a:schemeClr val="bg1">
              <a:lumMod val="50000"/>
              <a:alpha val="2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49" y="2315937"/>
            <a:ext cx="6388903" cy="42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Lucene uses relevance scoring</a:t>
            </a:r>
            <a:endParaRPr lang="en-IE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981200"/>
            <a:ext cx="8143875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004" y="292735"/>
            <a:ext cx="2684747" cy="13074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575" y="581863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3200" dirty="0" smtClean="0"/>
              <a:t>… and </a:t>
            </a:r>
            <a:r>
              <a:rPr lang="en-IE" sz="3200" dirty="0" err="1" smtClean="0"/>
              <a:t>Elasticsearch</a:t>
            </a:r>
            <a:r>
              <a:rPr lang="en-IE" sz="3200" dirty="0" smtClean="0"/>
              <a:t> uses Lucene</a:t>
            </a:r>
            <a:endParaRPr lang="en-IE" sz="3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" y="5105400"/>
            <a:ext cx="2008951" cy="164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Ranking: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Importance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526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38200" y="2971800"/>
            <a:ext cx="7715250" cy="72534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How could we determine that Barack Obama is more important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than Mount Obama as a search result for "</a:t>
            </a:r>
            <a:r>
              <a:rPr lang="en-IE" sz="2000" dirty="0" err="1" smtClean="0">
                <a:latin typeface="Inconsolata" panose="020B0609030003000000" pitchFamily="49" charset="0"/>
              </a:rPr>
              <a:t>obama</a:t>
            </a:r>
            <a:r>
              <a:rPr lang="en-IE" sz="2000" dirty="0" smtClean="0">
                <a:latin typeface="Calibri Light" panose="020F0302020204030204" pitchFamily="34" charset="0"/>
              </a:rPr>
              <a:t>" on the Web?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549" y="2977605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313538"/>
            <a:ext cx="4711861" cy="35357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1401443"/>
            <a:ext cx="7715250" cy="1066800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will have more links from other pages?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The Wikipedia article for Mount Obama?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The Wikipedia article for Barack Obama?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14" y="2743201"/>
            <a:ext cx="5055476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How Does Google Get Such Good Results?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1981200" y="2743200"/>
            <a:ext cx="2225566" cy="165611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73214" y="3053210"/>
            <a:ext cx="5113385" cy="266179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4101" name="Picture 5" descr="http://www.clipartbest.com/cliparts/Kcn/Ezn/KcnEznnc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28470"/>
            <a:ext cx="1143000" cy="11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44238"/>
            <a:ext cx="7664991" cy="1155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35668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err="1" smtClean="0">
                <a:latin typeface="Calibri Light" panose="020F0302020204030204" pitchFamily="34" charset="0"/>
              </a:rPr>
              <a:t>obama</a:t>
            </a:r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791200"/>
          </a:xfrm>
        </p:spPr>
        <p:txBody>
          <a:bodyPr>
            <a:normAutofit/>
          </a:bodyPr>
          <a:lstStyle/>
          <a:p>
            <a:r>
              <a:rPr lang="en-IE" sz="2800" dirty="0" smtClean="0"/>
              <a:t>Consider links as votes of confidence in a page</a:t>
            </a:r>
          </a:p>
          <a:p>
            <a:r>
              <a:rPr lang="en-IE" sz="2800" dirty="0" smtClean="0"/>
              <a:t>A hyperlink is the open Web’s version of …</a:t>
            </a:r>
          </a:p>
          <a:p>
            <a:endParaRPr lang="en-IE" sz="2800" dirty="0"/>
          </a:p>
          <a:p>
            <a:endParaRPr lang="en-IE" sz="2800" dirty="0" smtClean="0"/>
          </a:p>
          <a:p>
            <a:endParaRPr lang="en-IE" sz="2800" dirty="0"/>
          </a:p>
          <a:p>
            <a:endParaRPr lang="en-IE" sz="2800" dirty="0" smtClean="0"/>
          </a:p>
          <a:p>
            <a:pPr marL="0" indent="0">
              <a:buNone/>
            </a:pPr>
            <a:endParaRPr lang="en-IE" sz="2800" dirty="0"/>
          </a:p>
          <a:p>
            <a:pPr marL="0" indent="0" algn="r">
              <a:buNone/>
            </a:pPr>
            <a:r>
              <a:rPr lang="en-IE" sz="2000" dirty="0" smtClean="0"/>
              <a:t> </a:t>
            </a:r>
            <a:r>
              <a:rPr lang="en-IE" sz="1800" dirty="0" smtClean="0">
                <a:solidFill>
                  <a:srgbClr val="FF0000"/>
                </a:solidFill>
              </a:rPr>
              <a:t>(… even if the page is linked in a negative way.)</a:t>
            </a:r>
          </a:p>
          <a:p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514600"/>
            <a:ext cx="6534150" cy="24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Analysis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732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So if we just count links to a page we can </a:t>
            </a:r>
          </a:p>
          <a:p>
            <a:pPr algn="ctr"/>
            <a:r>
              <a:rPr lang="en-IE" sz="2000" dirty="0">
                <a:latin typeface="Calibri Light" panose="020F0302020204030204" pitchFamily="34" charset="0"/>
              </a:rPr>
              <a:t>d</a:t>
            </a:r>
            <a:r>
              <a:rPr lang="en-IE" sz="2000" dirty="0" smtClean="0">
                <a:latin typeface="Calibri Light" panose="020F0302020204030204" pitchFamily="34" charset="0"/>
              </a:rPr>
              <a:t>etermine its importance and we are done?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49" y="1407248"/>
            <a:ext cx="342900" cy="310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2992070"/>
            <a:ext cx="5105400" cy="42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Spamming</a:t>
            </a:r>
            <a:endParaRPr lang="en-IE" sz="32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295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 descr="http://www.seobook.com/images/spam-lin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591" y="1845496"/>
            <a:ext cx="3879409" cy="50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6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Link Importance</a:t>
            </a:r>
            <a:endParaRPr lang="en-I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401443"/>
            <a:ext cx="7715250" cy="11131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So which should count for more?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A link from </a:t>
            </a:r>
            <a:r>
              <a:rPr lang="en-IE" sz="2000" dirty="0" smtClean="0">
                <a:latin typeface="Calibri Light" panose="020F0302020204030204" pitchFamily="34" charset="0"/>
                <a:hlinkClick r:id="rId2"/>
              </a:rPr>
              <a:t>http://en.wikipedia.org/wiki/Barack_Obama</a:t>
            </a:r>
            <a:r>
              <a:rPr lang="en-IE" sz="2000" dirty="0">
                <a:latin typeface="Calibri Light" panose="020F0302020204030204" pitchFamily="34" charset="0"/>
              </a:rPr>
              <a:t>?</a:t>
            </a:r>
            <a:endParaRPr lang="en-IE" sz="2000" dirty="0" smtClean="0">
              <a:latin typeface="Calibri Light" panose="020F0302020204030204" pitchFamily="34" charset="0"/>
            </a:endParaRP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Or a link from </a:t>
            </a:r>
            <a:r>
              <a:rPr lang="en-IE" sz="2000" dirty="0" smtClean="0">
                <a:latin typeface="Calibri Light" panose="020F0302020204030204" pitchFamily="34" charset="0"/>
                <a:hlinkClick r:id="rId3"/>
              </a:rPr>
              <a:t>http://blackmagicspecialist.net.in</a:t>
            </a:r>
            <a:r>
              <a:rPr lang="en-IE" sz="2000" dirty="0" smtClean="0">
                <a:latin typeface="Calibri Light" panose="020F0302020204030204" pitchFamily="34" charset="0"/>
              </a:rPr>
              <a:t>?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0549" y="1407248"/>
            <a:ext cx="3429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139" y="3322219"/>
            <a:ext cx="4711861" cy="3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6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Central Assumption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r>
              <a:rPr lang="en-IE" sz="3600" dirty="0" smtClean="0"/>
              <a:t>A page with </a:t>
            </a:r>
            <a:r>
              <a:rPr lang="en-IE" sz="3600" dirty="0" smtClean="0">
                <a:solidFill>
                  <a:schemeClr val="accent6">
                    <a:lumMod val="75000"/>
                  </a:schemeClr>
                </a:solidFill>
              </a:rPr>
              <a:t>lots</a:t>
            </a:r>
            <a:r>
              <a:rPr lang="en-IE" sz="3600" dirty="0" smtClean="0"/>
              <a:t> of </a:t>
            </a:r>
            <a:r>
              <a:rPr lang="en-IE" sz="3600" dirty="0" err="1" smtClean="0"/>
              <a:t>inlinks</a:t>
            </a:r>
            <a:r>
              <a:rPr lang="en-IE" sz="3600" dirty="0" smtClean="0"/>
              <a:t> </a:t>
            </a:r>
            <a:r>
              <a:rPr lang="en-IE" sz="3600" dirty="0" smtClean="0">
                <a:solidFill>
                  <a:srgbClr val="7030A0"/>
                </a:solidFill>
              </a:rPr>
              <a:t>from important pages</a:t>
            </a:r>
            <a:r>
              <a:rPr lang="en-IE" sz="3600" dirty="0" smtClean="0"/>
              <a:t> </a:t>
            </a:r>
            <a:r>
              <a:rPr lang="en-IE" sz="3600" dirty="0" smtClean="0">
                <a:solidFill>
                  <a:schemeClr val="accent2">
                    <a:lumMod val="75000"/>
                  </a:schemeClr>
                </a:solidFill>
              </a:rPr>
              <a:t>with few </a:t>
            </a:r>
            <a:r>
              <a:rPr lang="en-IE" sz="3600" dirty="0" err="1" smtClean="0">
                <a:solidFill>
                  <a:schemeClr val="accent2">
                    <a:lumMod val="75000"/>
                  </a:schemeClr>
                </a:solidFill>
              </a:rPr>
              <a:t>outlinks</a:t>
            </a:r>
            <a:r>
              <a:rPr lang="en-IE" sz="3600" dirty="0" smtClean="0"/>
              <a:t> is more important</a:t>
            </a:r>
            <a:endParaRPr lang="en-IE" sz="3600" dirty="0" smtClean="0"/>
          </a:p>
        </p:txBody>
      </p:sp>
    </p:spTree>
    <p:extLst>
      <p:ext uri="{BB962C8B-B14F-4D97-AF65-F5344CB8AC3E}">
        <p14:creationId xmlns:p14="http://schemas.microsoft.com/office/powerpoint/2010/main" val="411528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Recursive Definition</a:t>
            </a:r>
            <a:endParaRPr lang="en-IE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905625" cy="3327657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solidFill>
            <a:schemeClr val="bg1">
              <a:alpha val="95000"/>
            </a:schemeClr>
          </a:solidFill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endParaRPr lang="en-IE" sz="3600" dirty="0" smtClean="0"/>
          </a:p>
          <a:p>
            <a:pPr marL="0" indent="0" algn="ctr">
              <a:buNone/>
            </a:pPr>
            <a:r>
              <a:rPr lang="en-IE" sz="3600" dirty="0" smtClean="0"/>
              <a:t>A page with </a:t>
            </a:r>
            <a:r>
              <a:rPr lang="en-IE" sz="3600" dirty="0" smtClean="0">
                <a:solidFill>
                  <a:schemeClr val="accent6">
                    <a:lumMod val="75000"/>
                  </a:schemeClr>
                </a:solidFill>
              </a:rPr>
              <a:t>lots</a:t>
            </a:r>
            <a:r>
              <a:rPr lang="en-IE" sz="3600" dirty="0" smtClean="0"/>
              <a:t> of </a:t>
            </a:r>
            <a:r>
              <a:rPr lang="en-IE" sz="3600" dirty="0" err="1" smtClean="0"/>
              <a:t>inlinks</a:t>
            </a:r>
            <a:r>
              <a:rPr lang="en-IE" sz="3600" dirty="0" smtClean="0"/>
              <a:t> </a:t>
            </a:r>
            <a:r>
              <a:rPr lang="en-IE" sz="3600" dirty="0" smtClean="0">
                <a:solidFill>
                  <a:srgbClr val="7030A0"/>
                </a:solidFill>
              </a:rPr>
              <a:t>from </a:t>
            </a:r>
            <a:r>
              <a:rPr lang="en-IE" sz="3600" u="sng" dirty="0" smtClean="0">
                <a:solidFill>
                  <a:srgbClr val="FF0000"/>
                </a:solidFill>
              </a:rPr>
              <a:t>important</a:t>
            </a:r>
            <a:r>
              <a:rPr lang="en-IE" sz="3600" dirty="0" smtClean="0">
                <a:solidFill>
                  <a:srgbClr val="7030A0"/>
                </a:solidFill>
              </a:rPr>
              <a:t> pages</a:t>
            </a:r>
            <a:r>
              <a:rPr lang="en-IE" sz="3600" dirty="0" smtClean="0"/>
              <a:t> </a:t>
            </a:r>
            <a:r>
              <a:rPr lang="en-IE" sz="3600" dirty="0" smtClean="0">
                <a:solidFill>
                  <a:schemeClr val="accent2">
                    <a:lumMod val="75000"/>
                  </a:schemeClr>
                </a:solidFill>
              </a:rPr>
              <a:t>with few </a:t>
            </a:r>
            <a:r>
              <a:rPr lang="en-IE" sz="3600" dirty="0" err="1" smtClean="0">
                <a:solidFill>
                  <a:schemeClr val="accent2">
                    <a:lumMod val="75000"/>
                  </a:schemeClr>
                </a:solidFill>
              </a:rPr>
              <a:t>outlinks</a:t>
            </a:r>
            <a:r>
              <a:rPr lang="en-IE" sz="3600" dirty="0" smtClean="0"/>
              <a:t> is more </a:t>
            </a:r>
            <a:r>
              <a:rPr lang="en-IE" sz="3600" u="sng" dirty="0" smtClean="0">
                <a:solidFill>
                  <a:srgbClr val="FF0000"/>
                </a:solidFill>
              </a:rPr>
              <a:t>important</a:t>
            </a:r>
            <a:endParaRPr lang="en-IE" sz="3600" u="sng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http://www.ontakingpictures.com/postImages/0e6aba8ab30ae74ecf63f70bab277f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45000"/>
            <a:ext cx="3322899" cy="221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" y="6082950"/>
            <a:ext cx="2286190" cy="2787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5" y="6441086"/>
            <a:ext cx="8903779" cy="28079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58111" y="6023165"/>
            <a:ext cx="2456489" cy="377635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111" y="6400800"/>
            <a:ext cx="8925664" cy="321083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65462" y="2057400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0.265</a:t>
            </a:r>
            <a:endParaRPr lang="en-IE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28905" y="2065784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0.225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09600" y="3251339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0.138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112581" y="3279591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0.127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340881" y="5263098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0.074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28954" y="5259235"/>
            <a:ext cx="83860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0.172</a:t>
            </a:r>
            <a:endParaRPr lang="en-IE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4428" y="4856164"/>
            <a:ext cx="4377673" cy="427357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Which vertex is most important?</a:t>
            </a:r>
          </a:p>
          <a:p>
            <a:pPr algn="ctr"/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9201" y="4861969"/>
            <a:ext cx="342900" cy="3429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5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26626" name="Picture 2" descr="http://artist911.com/wp-content/uploads/2013/05/HUH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9" y="5310651"/>
            <a:ext cx="1404618" cy="15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7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>
                <a:latin typeface="Comic Sans MS" panose="030F0702030302020204" pitchFamily="66" charset="0"/>
              </a:rPr>
              <a:t>How does Google Get Such Good Results?</a:t>
            </a:r>
            <a:endParaRPr lang="en-IE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http://i.imgur.com/9U6uch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23109"/>
            <a:ext cx="6587836" cy="167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justsomething.co/wp-content/uploads/2014/03/hilarious-google-searches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92" y="3477427"/>
            <a:ext cx="336430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3276600"/>
            <a:ext cx="5122654" cy="337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6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</a:t>
            </a:r>
            <a:endParaRPr lang="en-IE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7576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435103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953000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5410200"/>
            <a:ext cx="3750945" cy="4463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2994884"/>
            <a:ext cx="1183672" cy="26393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0" y="3391263"/>
            <a:ext cx="1058990" cy="21698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>
            <a:stCxn id="27" idx="7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268459"/>
            <a:ext cx="1175576" cy="263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24" y="5664838"/>
            <a:ext cx="1044416" cy="21698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2064174"/>
            <a:ext cx="1611154" cy="2639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82" y="5291804"/>
            <a:ext cx="1594961" cy="2639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70" y="3252616"/>
            <a:ext cx="1575530" cy="26393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6" y="3259294"/>
            <a:ext cx="673608" cy="2639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06" y="6156958"/>
            <a:ext cx="759058" cy="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9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Random Surfer Model</a:t>
            </a:r>
            <a:endParaRPr lang="en-IE" sz="3200" dirty="0"/>
          </a:p>
        </p:txBody>
      </p:sp>
      <p:sp>
        <p:nvSpPr>
          <p:cNvPr id="22" name="Oval 21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25" name="Oval 24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27" name="Oval 26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>
            <a:stCxn id="24" idx="6"/>
            <a:endCxn id="25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2"/>
            <a:endCxn id="22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4"/>
            <a:endCxn id="26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7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3"/>
            <a:endCxn id="24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22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6" idx="0"/>
            <a:endCxn id="22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6" idx="7"/>
            <a:endCxn id="23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5" idx="3"/>
            <a:endCxn id="26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7" idx="7"/>
            <a:endCxn id="25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8" y="3561305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</p:txBody>
      </p:sp>
    </p:spTree>
    <p:extLst>
      <p:ext uri="{BB962C8B-B14F-4D97-AF65-F5344CB8AC3E}">
        <p14:creationId xmlns:p14="http://schemas.microsoft.com/office/powerpoint/2010/main" val="28011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65" y="219614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13" y="2116008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40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12" y="3326094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73" y="4558966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68" y="4535222"/>
            <a:ext cx="663036" cy="38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</p:txBody>
      </p:sp>
    </p:spTree>
    <p:extLst>
      <p:ext uri="{BB962C8B-B14F-4D97-AF65-F5344CB8AC3E}">
        <p14:creationId xmlns:p14="http://schemas.microsoft.com/office/powerpoint/2010/main" val="12638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</a:t>
            </a:r>
          </a:p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9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that many hops</a:t>
            </a:r>
          </a:p>
        </p:txBody>
      </p:sp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67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that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links, the surfer randomly jumps to another page</a:t>
            </a:r>
          </a:p>
        </p:txBody>
      </p:sp>
    </p:spTree>
    <p:extLst>
      <p:ext uri="{BB962C8B-B14F-4D97-AF65-F5344CB8AC3E}">
        <p14:creationId xmlns:p14="http://schemas.microsoft.com/office/powerpoint/2010/main" val="15612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that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links, the surfer randomly jumps to another page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 </a:t>
            </a:r>
            <a:r>
              <a:rPr lang="en-IE" sz="2000" dirty="0" smtClean="0">
                <a:latin typeface="Calibri Light" panose="020F0302020204030204" pitchFamily="34" charset="0"/>
              </a:rPr>
              <a:t>and </a:t>
            </a:r>
            <a:r>
              <a:rPr lang="en-IE" sz="20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i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4962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08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0093" y="5528232"/>
            <a:ext cx="319049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What would happen with 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g </a:t>
            </a:r>
            <a:r>
              <a:rPr lang="en-IE" sz="2000" dirty="0" smtClean="0">
                <a:latin typeface="Calibri Light" panose="020F0302020204030204" pitchFamily="34" charset="0"/>
              </a:rPr>
              <a:t>and </a:t>
            </a:r>
            <a:r>
              <a:rPr lang="en-IE" sz="20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i</a:t>
            </a:r>
            <a:r>
              <a:rPr lang="en-IE" sz="20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IE" sz="2000" dirty="0" smtClean="0">
                <a:latin typeface="Calibri Light" panose="020F0302020204030204" pitchFamily="34" charset="0"/>
              </a:rPr>
              <a:t>over time?</a:t>
            </a:r>
          </a:p>
        </p:txBody>
      </p:sp>
      <p:pic>
        <p:nvPicPr>
          <p:cNvPr id="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65" name="Content Placeholder 5"/>
          <p:cNvSpPr txBox="1">
            <a:spLocks/>
          </p:cNvSpPr>
          <p:nvPr/>
        </p:nvSpPr>
        <p:spPr>
          <a:xfrm>
            <a:off x="4800600" y="1222648"/>
            <a:ext cx="4038600" cy="5105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out-links, the surfer randomly jumps to another page</a:t>
            </a:r>
          </a:p>
        </p:txBody>
      </p:sp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91" y="3613503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84" y="2325505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42" y="233718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95" y="3653286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216" y="4943527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806" y="5785985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09" y="5813147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4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PageRank: Random Surfer Model</a:t>
            </a:r>
            <a:endParaRPr lang="en-IE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13741"/>
            <a:ext cx="952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4100" y="1066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= someone surfing the web, clicking links randomly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41" name="Oval 40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42" name="Oval 41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4" name="Straight Arrow Connector 43"/>
          <p:cNvCxnSpPr>
            <a:stCxn id="40" idx="6"/>
            <a:endCxn id="41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2"/>
            <a:endCxn id="38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0" idx="4"/>
            <a:endCxn id="42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3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  <a:endCxn id="40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0" idx="0"/>
            <a:endCxn id="38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2" idx="0"/>
            <a:endCxn id="38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2" idx="7"/>
            <a:endCxn id="39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1" idx="3"/>
            <a:endCxn id="42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7"/>
            <a:endCxn id="41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48" y="3739934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569" y="2243085"/>
            <a:ext cx="683079" cy="39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8" y="2178762"/>
            <a:ext cx="806259" cy="4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58" y="3587181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238126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35" y="4790775"/>
            <a:ext cx="4762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Content Placeholder 5"/>
          <p:cNvSpPr txBox="1">
            <a:spLocks/>
          </p:cNvSpPr>
          <p:nvPr/>
        </p:nvSpPr>
        <p:spPr>
          <a:xfrm>
            <a:off x="4800600" y="1222648"/>
            <a:ext cx="4038600" cy="5635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2000" dirty="0" smtClean="0">
              <a:latin typeface="Calibri Light" panose="020F0302020204030204" pitchFamily="34" charset="0"/>
            </a:endParaRPr>
          </a:p>
          <a:p>
            <a:endParaRPr lang="en-IE" sz="2000" dirty="0" smtClean="0">
              <a:latin typeface="Calibri Light" panose="020F0302020204030204" pitchFamily="34" charset="0"/>
            </a:endParaRPr>
          </a:p>
          <a:p>
            <a:r>
              <a:rPr lang="en-IE" sz="2000" dirty="0" smtClean="0">
                <a:latin typeface="Calibri Light" panose="020F0302020204030204" pitchFamily="34" charset="0"/>
              </a:rPr>
              <a:t>What is the probability of being at page </a:t>
            </a:r>
            <a:r>
              <a:rPr lang="en-IE" sz="2000" i="1" dirty="0" smtClean="0">
                <a:latin typeface="Calibri Light" panose="020F0302020204030204" pitchFamily="34" charset="0"/>
              </a:rPr>
              <a:t>x</a:t>
            </a:r>
            <a:r>
              <a:rPr lang="en-IE" sz="2000" dirty="0" smtClean="0">
                <a:latin typeface="Calibri Light" panose="020F0302020204030204" pitchFamily="34" charset="0"/>
              </a:rPr>
              <a:t> after </a:t>
            </a:r>
            <a:r>
              <a:rPr lang="en-IE" sz="2000" i="1" dirty="0" smtClean="0">
                <a:latin typeface="Calibri Light" panose="020F0302020204030204" pitchFamily="34" charset="0"/>
              </a:rPr>
              <a:t>n </a:t>
            </a:r>
            <a:r>
              <a:rPr lang="en-IE" sz="2000" dirty="0" smtClean="0">
                <a:latin typeface="Calibri Light" panose="020F0302020204030204" pitchFamily="34" charset="0"/>
              </a:rPr>
              <a:t>hops?</a:t>
            </a:r>
          </a:p>
          <a:p>
            <a:r>
              <a:rPr lang="en-IE" sz="2000" i="1" dirty="0" smtClean="0">
                <a:latin typeface="Calibri Light" panose="020F0302020204030204" pitchFamily="34" charset="0"/>
              </a:rPr>
              <a:t>Initial state: </a:t>
            </a:r>
            <a:r>
              <a:rPr lang="en-IE" sz="2000" dirty="0" smtClean="0">
                <a:latin typeface="Calibri Light" panose="020F0302020204030204" pitchFamily="34" charset="0"/>
              </a:rPr>
              <a:t>surfer equally likely to start at any node</a:t>
            </a:r>
          </a:p>
          <a:p>
            <a:r>
              <a:rPr lang="en-IE" sz="2000" dirty="0" smtClean="0">
                <a:latin typeface="Calibri Light" panose="020F0302020204030204" pitchFamily="34" charset="0"/>
              </a:rPr>
              <a:t>PageRank applied iteratively for each hop: score indicates probability of being at that page after than many hops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If the surfer reaches a page without out-links, the surfer randomly jumps to another page</a:t>
            </a:r>
          </a:p>
          <a:p>
            <a:r>
              <a:rPr lang="en-IE" sz="2000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The surfer will jump to a random page at any time with a probability 1 – </a:t>
            </a:r>
            <a:r>
              <a:rPr lang="en-IE" sz="2000" i="1" dirty="0" smtClean="0">
                <a:solidFill>
                  <a:srgbClr val="008000"/>
                </a:solidFill>
                <a:latin typeface="Calibri Light" panose="020F0302020204030204" pitchFamily="34" charset="0"/>
              </a:rPr>
              <a:t>d … this avoids traps and ensures convergence!</a:t>
            </a:r>
            <a:endParaRPr lang="en-IE" sz="2000" i="1" dirty="0">
              <a:solidFill>
                <a:srgbClr val="008000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61" name="Straight Arrow Connector 60"/>
          <p:cNvCxnSpPr>
            <a:stCxn id="43" idx="4"/>
            <a:endCxn id="62" idx="0"/>
          </p:cNvCxnSpPr>
          <p:nvPr/>
        </p:nvCxnSpPr>
        <p:spPr>
          <a:xfrm>
            <a:off x="3629558" y="5159551"/>
            <a:ext cx="0" cy="860249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413534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g</a:t>
            </a:r>
            <a:endParaRPr lang="en-IE" i="1" dirty="0">
              <a:latin typeface="Calibri Light" panose="020F0302020204030204" pitchFamily="34" charset="0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309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Oval 31"/>
          <p:cNvSpPr/>
          <p:nvPr/>
        </p:nvSpPr>
        <p:spPr>
          <a:xfrm>
            <a:off x="4520591" y="6019800"/>
            <a:ext cx="432048" cy="43204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i</a:t>
            </a:r>
          </a:p>
        </p:txBody>
      </p:sp>
      <p:cxnSp>
        <p:nvCxnSpPr>
          <p:cNvPr id="33" name="Straight Arrow Connector 32"/>
          <p:cNvCxnSpPr>
            <a:stCxn id="32" idx="2"/>
            <a:endCxn id="62" idx="6"/>
          </p:cNvCxnSpPr>
          <p:nvPr/>
        </p:nvCxnSpPr>
        <p:spPr>
          <a:xfrm flipH="1">
            <a:off x="3845582" y="6235824"/>
            <a:ext cx="675009" cy="0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32" y="6052810"/>
            <a:ext cx="181213" cy="10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8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 Model: Final Version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Web: a directed graph 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15" y="1548003"/>
            <a:ext cx="1290828" cy="280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0288" y="1885192"/>
            <a:ext cx="93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Vertices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pages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3838" y="1880397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latin typeface="Calibri Light" panose="020F0302020204030204" pitchFamily="34" charset="0"/>
              </a:rPr>
              <a:t>Edges</a:t>
            </a:r>
          </a:p>
          <a:p>
            <a:r>
              <a:rPr lang="en-IE" dirty="0" smtClean="0">
                <a:latin typeface="Calibri Light" panose="020F0302020204030204" pitchFamily="34" charset="0"/>
              </a:rPr>
              <a:t>(</a:t>
            </a:r>
            <a:r>
              <a:rPr lang="en-IE" i="1" dirty="0" smtClean="0">
                <a:latin typeface="Calibri Light" panose="020F0302020204030204" pitchFamily="34" charset="0"/>
              </a:rPr>
              <a:t>links</a:t>
            </a:r>
            <a:r>
              <a:rPr lang="en-IE" dirty="0" smtClean="0">
                <a:latin typeface="Calibri Light" panose="020F0302020204030204" pitchFamily="34" charset="0"/>
              </a:rPr>
              <a:t>)</a:t>
            </a:r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598582" y="1524000"/>
            <a:ext cx="304800" cy="304800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45130" y="1524000"/>
            <a:ext cx="304800" cy="3048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5200" y="1885193"/>
            <a:ext cx="76384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08621" y="1909624"/>
            <a:ext cx="964679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853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35" name="Oval 34"/>
          <p:cNvSpPr/>
          <p:nvPr/>
        </p:nvSpPr>
        <p:spPr>
          <a:xfrm>
            <a:off x="34135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0627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7" name="Oval 36"/>
          <p:cNvSpPr/>
          <p:nvPr/>
        </p:nvSpPr>
        <p:spPr>
          <a:xfrm>
            <a:off x="40616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8" name="Oval 37"/>
          <p:cNvSpPr/>
          <p:nvPr/>
        </p:nvSpPr>
        <p:spPr>
          <a:xfrm>
            <a:off x="16853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39" name="Oval 38"/>
          <p:cNvSpPr/>
          <p:nvPr/>
        </p:nvSpPr>
        <p:spPr>
          <a:xfrm>
            <a:off x="34135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Arrow Connector 39"/>
          <p:cNvCxnSpPr>
            <a:stCxn id="36" idx="6"/>
            <a:endCxn id="37" idx="2"/>
          </p:cNvCxnSpPr>
          <p:nvPr/>
        </p:nvCxnSpPr>
        <p:spPr>
          <a:xfrm>
            <a:off x="14948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5" idx="2"/>
            <a:endCxn id="34" idx="6"/>
          </p:cNvCxnSpPr>
          <p:nvPr/>
        </p:nvCxnSpPr>
        <p:spPr>
          <a:xfrm flipH="1">
            <a:off x="21173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6" idx="4"/>
            <a:endCxn id="38" idx="1"/>
          </p:cNvCxnSpPr>
          <p:nvPr/>
        </p:nvCxnSpPr>
        <p:spPr>
          <a:xfrm>
            <a:off x="12787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>
            <a:off x="21173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3"/>
            <a:endCxn id="36" idx="7"/>
          </p:cNvCxnSpPr>
          <p:nvPr/>
        </p:nvCxnSpPr>
        <p:spPr>
          <a:xfrm flipH="1">
            <a:off x="14315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0"/>
            <a:endCxn id="34" idx="3"/>
          </p:cNvCxnSpPr>
          <p:nvPr/>
        </p:nvCxnSpPr>
        <p:spPr>
          <a:xfrm flipV="1">
            <a:off x="12787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8" idx="0"/>
            <a:endCxn id="34" idx="4"/>
          </p:cNvCxnSpPr>
          <p:nvPr/>
        </p:nvCxnSpPr>
        <p:spPr>
          <a:xfrm flipV="1">
            <a:off x="19013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8" idx="7"/>
            <a:endCxn id="35" idx="4"/>
          </p:cNvCxnSpPr>
          <p:nvPr/>
        </p:nvCxnSpPr>
        <p:spPr>
          <a:xfrm flipV="1">
            <a:off x="20541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3"/>
            <a:endCxn id="38" idx="7"/>
          </p:cNvCxnSpPr>
          <p:nvPr/>
        </p:nvCxnSpPr>
        <p:spPr>
          <a:xfrm flipH="1">
            <a:off x="20541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7"/>
            <a:endCxn id="37" idx="4"/>
          </p:cNvCxnSpPr>
          <p:nvPr/>
        </p:nvCxnSpPr>
        <p:spPr>
          <a:xfrm flipV="1">
            <a:off x="37823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2819400"/>
            <a:ext cx="3709035" cy="280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305175"/>
            <a:ext cx="3537204" cy="2807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3814572"/>
            <a:ext cx="1779079" cy="38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251961"/>
            <a:ext cx="6830286" cy="565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0" y="4371975"/>
            <a:ext cx="3319272" cy="2807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2" y="4862636"/>
            <a:ext cx="3382137" cy="2807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81" y="5410201"/>
            <a:ext cx="3900524" cy="256676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638800" y="6211668"/>
            <a:ext cx="2331797" cy="597468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054118" y="6200683"/>
            <a:ext cx="1832082" cy="621900"/>
          </a:xfrm>
          <a:prstGeom prst="rect">
            <a:avLst/>
          </a:prstGeom>
          <a:solidFill>
            <a:schemeClr val="accent6">
              <a:lumMod val="75000"/>
              <a:alpha val="2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029970" y="6211668"/>
            <a:ext cx="1456430" cy="59746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444" y="5714675"/>
            <a:ext cx="2332291" cy="28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4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PageRank: Benefits</a:t>
            </a:r>
            <a:endParaRPr lang="en-I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924800" cy="5486400"/>
          </a:xfrm>
        </p:spPr>
        <p:txBody>
          <a:bodyPr>
            <a:normAutofit fontScale="92500" lnSpcReduction="10000"/>
          </a:bodyPr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Clr>
                <a:srgbClr val="00B050"/>
              </a:buClr>
              <a:buNone/>
            </a:pPr>
            <a:endParaRPr lang="en-IE" sz="2800" dirty="0" smtClean="0">
              <a:solidFill>
                <a:srgbClr val="00B050"/>
              </a:solidFill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>
                <a:solidFill>
                  <a:srgbClr val="00B050"/>
                </a:solidFill>
              </a:rPr>
              <a:t> </a:t>
            </a:r>
            <a:r>
              <a:rPr lang="en-IE" sz="2800" dirty="0" smtClean="0">
                <a:solidFill>
                  <a:srgbClr val="00B050"/>
                </a:solidFill>
              </a:rPr>
              <a:t>More robust than a simple link count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Fewer ties than link counting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Scalable to approximate (for sparse graphs)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IE" sz="2800" dirty="0" smtClean="0">
                <a:solidFill>
                  <a:srgbClr val="00B050"/>
                </a:solidFill>
              </a:rPr>
              <a:t> Convergence guaranteed</a:t>
            </a:r>
            <a:endParaRPr lang="en-IE" sz="2800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aspects of ranking:</a:t>
            </a:r>
            <a:br>
              <a:rPr lang="en-IE" dirty="0" smtClean="0"/>
            </a:br>
            <a:r>
              <a:rPr lang="en-IE" dirty="0"/>
              <a:t>	</a:t>
            </a:r>
            <a:r>
              <a:rPr lang="en-IE" dirty="0" smtClean="0"/>
              <a:t>Relevance vs. Importance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8272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200" y="1066800"/>
            <a:ext cx="6474106" cy="311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Computing PageRank at scale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39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Parallel Frameworks: </a:t>
            </a:r>
            <a:r>
              <a:rPr lang="en-IE" dirty="0" err="1" smtClean="0"/>
              <a:t>Pregel</a:t>
            </a:r>
            <a:endParaRPr lang="en-I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6296"/>
            <a:ext cx="7483114" cy="525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61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Graph Parallel Frameworks: Open Source</a:t>
            </a:r>
            <a:endParaRPr lang="en-IE" dirty="0"/>
          </a:p>
        </p:txBody>
      </p:sp>
      <p:pic>
        <p:nvPicPr>
          <p:cNvPr id="1026" name="Picture 2" descr="https://upload.wikimedia.org/wikipedia/en/thumb/5/5a/Apache_Giraph_Logo.svg/1200px-Apache_Giraph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0" y="2323593"/>
            <a:ext cx="234299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park.apache.org/docs/latest/img/graphx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50" y="2323593"/>
            <a:ext cx="3601750" cy="12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293" y="3839027"/>
            <a:ext cx="3407664" cy="13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0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Vertex-Centric Computation</a:t>
            </a:r>
            <a:endParaRPr lang="en-IE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Nodes assigned </a:t>
            </a:r>
            <a:r>
              <a:rPr lang="en-IE" dirty="0" smtClean="0">
                <a:solidFill>
                  <a:srgbClr val="ED0DCD"/>
                </a:solidFill>
              </a:rPr>
              <a:t>state</a:t>
            </a:r>
          </a:p>
          <a:p>
            <a:endParaRPr lang="en-IE" dirty="0"/>
          </a:p>
        </p:txBody>
      </p:sp>
      <p:sp>
        <p:nvSpPr>
          <p:cNvPr id="4" name="Oval 3"/>
          <p:cNvSpPr/>
          <p:nvPr/>
        </p:nvSpPr>
        <p:spPr>
          <a:xfrm>
            <a:off x="15329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32611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03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7" name="Oval 6"/>
          <p:cNvSpPr/>
          <p:nvPr/>
        </p:nvSpPr>
        <p:spPr>
          <a:xfrm>
            <a:off x="39092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8" name="Oval 7"/>
          <p:cNvSpPr/>
          <p:nvPr/>
        </p:nvSpPr>
        <p:spPr>
          <a:xfrm>
            <a:off x="15329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9" name="Oval 8"/>
          <p:cNvSpPr/>
          <p:nvPr/>
        </p:nvSpPr>
        <p:spPr>
          <a:xfrm>
            <a:off x="32611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10" name="Straight Arrow Connector 9"/>
          <p:cNvCxnSpPr>
            <a:stCxn id="6" idx="6"/>
            <a:endCxn id="7" idx="2"/>
          </p:cNvCxnSpPr>
          <p:nvPr/>
        </p:nvCxnSpPr>
        <p:spPr>
          <a:xfrm>
            <a:off x="13424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4" idx="6"/>
          </p:cNvCxnSpPr>
          <p:nvPr/>
        </p:nvCxnSpPr>
        <p:spPr>
          <a:xfrm flipH="1">
            <a:off x="19649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4"/>
            <a:endCxn id="8" idx="1"/>
          </p:cNvCxnSpPr>
          <p:nvPr/>
        </p:nvCxnSpPr>
        <p:spPr>
          <a:xfrm>
            <a:off x="11263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9" idx="2"/>
          </p:cNvCxnSpPr>
          <p:nvPr/>
        </p:nvCxnSpPr>
        <p:spPr>
          <a:xfrm>
            <a:off x="19649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3"/>
            <a:endCxn id="6" idx="7"/>
          </p:cNvCxnSpPr>
          <p:nvPr/>
        </p:nvCxnSpPr>
        <p:spPr>
          <a:xfrm flipH="1">
            <a:off x="12791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0"/>
            <a:endCxn id="4" idx="3"/>
          </p:cNvCxnSpPr>
          <p:nvPr/>
        </p:nvCxnSpPr>
        <p:spPr>
          <a:xfrm flipV="1">
            <a:off x="11263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  <a:endCxn id="4" idx="4"/>
          </p:cNvCxnSpPr>
          <p:nvPr/>
        </p:nvCxnSpPr>
        <p:spPr>
          <a:xfrm flipV="1">
            <a:off x="17489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5" idx="4"/>
          </p:cNvCxnSpPr>
          <p:nvPr/>
        </p:nvCxnSpPr>
        <p:spPr>
          <a:xfrm flipV="1">
            <a:off x="19017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  <a:endCxn id="8" idx="7"/>
          </p:cNvCxnSpPr>
          <p:nvPr/>
        </p:nvCxnSpPr>
        <p:spPr>
          <a:xfrm flipH="1">
            <a:off x="19017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7"/>
            <a:endCxn id="7" idx="4"/>
          </p:cNvCxnSpPr>
          <p:nvPr/>
        </p:nvCxnSpPr>
        <p:spPr>
          <a:xfrm flipV="1">
            <a:off x="36299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2" y="2084871"/>
            <a:ext cx="259115" cy="3383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94219"/>
            <a:ext cx="259115" cy="33837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94219"/>
            <a:ext cx="259115" cy="33837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1"/>
            <a:ext cx="259115" cy="33837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5159551"/>
            <a:ext cx="259115" cy="33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Vertex-Centric Computation</a:t>
            </a:r>
            <a:endParaRPr lang="en-IE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assigned </a:t>
            </a:r>
            <a:r>
              <a:rPr lang="en-IE" dirty="0" smtClean="0">
                <a:solidFill>
                  <a:srgbClr val="ED0DCD"/>
                </a:solidFill>
              </a:rPr>
              <a:t>state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pass </a:t>
            </a:r>
            <a:r>
              <a:rPr lang="en-IE" dirty="0" smtClean="0">
                <a:solidFill>
                  <a:srgbClr val="7030A0"/>
                </a:solidFill>
              </a:rPr>
              <a:t>messages </a:t>
            </a:r>
            <a:r>
              <a:rPr lang="en-IE" dirty="0" smtClean="0"/>
              <a:t>(typically along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edges</a:t>
            </a:r>
            <a:r>
              <a:rPr lang="en-IE" dirty="0" smtClean="0"/>
              <a:t>)</a:t>
            </a:r>
          </a:p>
        </p:txBody>
      </p:sp>
      <p:sp>
        <p:nvSpPr>
          <p:cNvPr id="70" name="Oval 69"/>
          <p:cNvSpPr/>
          <p:nvPr/>
        </p:nvSpPr>
        <p:spPr>
          <a:xfrm>
            <a:off x="15329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71" name="Oval 70"/>
          <p:cNvSpPr/>
          <p:nvPr/>
        </p:nvSpPr>
        <p:spPr>
          <a:xfrm>
            <a:off x="32611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9103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73" name="Oval 72"/>
          <p:cNvSpPr/>
          <p:nvPr/>
        </p:nvSpPr>
        <p:spPr>
          <a:xfrm>
            <a:off x="39092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74" name="Oval 73"/>
          <p:cNvSpPr/>
          <p:nvPr/>
        </p:nvSpPr>
        <p:spPr>
          <a:xfrm>
            <a:off x="15329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75" name="Oval 74"/>
          <p:cNvSpPr/>
          <p:nvPr/>
        </p:nvSpPr>
        <p:spPr>
          <a:xfrm>
            <a:off x="32611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76" name="Straight Arrow Connector 75"/>
          <p:cNvCxnSpPr>
            <a:stCxn id="72" idx="6"/>
            <a:endCxn id="73" idx="2"/>
          </p:cNvCxnSpPr>
          <p:nvPr/>
        </p:nvCxnSpPr>
        <p:spPr>
          <a:xfrm>
            <a:off x="13424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1" idx="2"/>
            <a:endCxn id="70" idx="6"/>
          </p:cNvCxnSpPr>
          <p:nvPr/>
        </p:nvCxnSpPr>
        <p:spPr>
          <a:xfrm flipH="1">
            <a:off x="19649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4"/>
            <a:endCxn id="74" idx="1"/>
          </p:cNvCxnSpPr>
          <p:nvPr/>
        </p:nvCxnSpPr>
        <p:spPr>
          <a:xfrm>
            <a:off x="11263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75" idx="2"/>
          </p:cNvCxnSpPr>
          <p:nvPr/>
        </p:nvCxnSpPr>
        <p:spPr>
          <a:xfrm>
            <a:off x="19649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1" idx="3"/>
            <a:endCxn id="72" idx="7"/>
          </p:cNvCxnSpPr>
          <p:nvPr/>
        </p:nvCxnSpPr>
        <p:spPr>
          <a:xfrm flipH="1">
            <a:off x="12791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2" idx="0"/>
            <a:endCxn id="70" idx="3"/>
          </p:cNvCxnSpPr>
          <p:nvPr/>
        </p:nvCxnSpPr>
        <p:spPr>
          <a:xfrm flipV="1">
            <a:off x="11263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74" idx="0"/>
            <a:endCxn id="70" idx="4"/>
          </p:cNvCxnSpPr>
          <p:nvPr/>
        </p:nvCxnSpPr>
        <p:spPr>
          <a:xfrm flipV="1">
            <a:off x="17489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4" idx="7"/>
            <a:endCxn id="71" idx="4"/>
          </p:cNvCxnSpPr>
          <p:nvPr/>
        </p:nvCxnSpPr>
        <p:spPr>
          <a:xfrm flipV="1">
            <a:off x="19017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3" idx="3"/>
            <a:endCxn id="74" idx="7"/>
          </p:cNvCxnSpPr>
          <p:nvPr/>
        </p:nvCxnSpPr>
        <p:spPr>
          <a:xfrm flipH="1">
            <a:off x="19017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75" idx="7"/>
            <a:endCxn id="73" idx="4"/>
          </p:cNvCxnSpPr>
          <p:nvPr/>
        </p:nvCxnSpPr>
        <p:spPr>
          <a:xfrm flipV="1">
            <a:off x="36299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2" y="2084871"/>
            <a:ext cx="259115" cy="33837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94219"/>
            <a:ext cx="259115" cy="33837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94219"/>
            <a:ext cx="259115" cy="33837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1"/>
            <a:ext cx="259115" cy="33837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5159551"/>
            <a:ext cx="259115" cy="33837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31" y="4262867"/>
            <a:ext cx="266737" cy="34447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29" y="4231231"/>
            <a:ext cx="266737" cy="344472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73" y="4158433"/>
            <a:ext cx="402391" cy="344472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70" y="3988638"/>
            <a:ext cx="402391" cy="34447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29" y="3680673"/>
            <a:ext cx="402391" cy="34447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0" y="4231231"/>
            <a:ext cx="402391" cy="34447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5" y="3079103"/>
            <a:ext cx="402391" cy="34447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71" y="3047467"/>
            <a:ext cx="402391" cy="34447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24" y="2343405"/>
            <a:ext cx="402391" cy="344472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89" y="2552130"/>
            <a:ext cx="266737" cy="344472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0" y="4784014"/>
            <a:ext cx="402391" cy="3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8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2" y="2084871"/>
            <a:ext cx="259115" cy="33837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94219"/>
            <a:ext cx="259115" cy="338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94219"/>
            <a:ext cx="259115" cy="33837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1"/>
            <a:ext cx="259115" cy="3383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5159551"/>
            <a:ext cx="259115" cy="338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Vertex-Centric Computation</a:t>
            </a:r>
            <a:endParaRPr lang="en-IE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assigned </a:t>
            </a:r>
            <a:r>
              <a:rPr lang="en-IE" dirty="0" smtClean="0">
                <a:solidFill>
                  <a:srgbClr val="ED0DCD"/>
                </a:solidFill>
              </a:rPr>
              <a:t>state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pass </a:t>
            </a:r>
            <a:r>
              <a:rPr lang="en-IE" dirty="0" smtClean="0">
                <a:solidFill>
                  <a:srgbClr val="7030A0"/>
                </a:solidFill>
              </a:rPr>
              <a:t>messages </a:t>
            </a:r>
            <a:r>
              <a:rPr lang="en-IE" dirty="0" smtClean="0"/>
              <a:t>(typically along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edges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aggregate </a:t>
            </a:r>
            <a:r>
              <a:rPr lang="en-IE" dirty="0" smtClean="0">
                <a:solidFill>
                  <a:srgbClr val="7030A0"/>
                </a:solidFill>
              </a:rPr>
              <a:t>messages</a:t>
            </a:r>
            <a:r>
              <a:rPr lang="en-IE" dirty="0" smtClean="0"/>
              <a:t> received</a:t>
            </a:r>
          </a:p>
        </p:txBody>
      </p:sp>
      <p:sp>
        <p:nvSpPr>
          <p:cNvPr id="28" name="Oval 27"/>
          <p:cNvSpPr/>
          <p:nvPr/>
        </p:nvSpPr>
        <p:spPr>
          <a:xfrm>
            <a:off x="15329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29" name="Oval 28"/>
          <p:cNvSpPr/>
          <p:nvPr/>
        </p:nvSpPr>
        <p:spPr>
          <a:xfrm>
            <a:off x="32611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03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1" name="Oval 30"/>
          <p:cNvSpPr/>
          <p:nvPr/>
        </p:nvSpPr>
        <p:spPr>
          <a:xfrm>
            <a:off x="39092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>
          <a:xfrm>
            <a:off x="15329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0" name="Oval 39"/>
          <p:cNvSpPr/>
          <p:nvPr/>
        </p:nvSpPr>
        <p:spPr>
          <a:xfrm>
            <a:off x="32611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2" name="Straight Arrow Connector 41"/>
          <p:cNvCxnSpPr>
            <a:stCxn id="30" idx="6"/>
            <a:endCxn id="31" idx="2"/>
          </p:cNvCxnSpPr>
          <p:nvPr/>
        </p:nvCxnSpPr>
        <p:spPr>
          <a:xfrm>
            <a:off x="13424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2"/>
            <a:endCxn id="28" idx="6"/>
          </p:cNvCxnSpPr>
          <p:nvPr/>
        </p:nvCxnSpPr>
        <p:spPr>
          <a:xfrm flipH="1">
            <a:off x="19649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33" idx="1"/>
          </p:cNvCxnSpPr>
          <p:nvPr/>
        </p:nvCxnSpPr>
        <p:spPr>
          <a:xfrm>
            <a:off x="11263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0" idx="2"/>
          </p:cNvCxnSpPr>
          <p:nvPr/>
        </p:nvCxnSpPr>
        <p:spPr>
          <a:xfrm>
            <a:off x="19649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  <a:endCxn id="30" idx="7"/>
          </p:cNvCxnSpPr>
          <p:nvPr/>
        </p:nvCxnSpPr>
        <p:spPr>
          <a:xfrm flipH="1">
            <a:off x="12791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0"/>
            <a:endCxn id="28" idx="3"/>
          </p:cNvCxnSpPr>
          <p:nvPr/>
        </p:nvCxnSpPr>
        <p:spPr>
          <a:xfrm flipV="1">
            <a:off x="11263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0"/>
            <a:endCxn id="28" idx="4"/>
          </p:cNvCxnSpPr>
          <p:nvPr/>
        </p:nvCxnSpPr>
        <p:spPr>
          <a:xfrm flipV="1">
            <a:off x="17489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3" idx="7"/>
            <a:endCxn id="29" idx="4"/>
          </p:cNvCxnSpPr>
          <p:nvPr/>
        </p:nvCxnSpPr>
        <p:spPr>
          <a:xfrm flipV="1">
            <a:off x="19017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3"/>
            <a:endCxn id="33" idx="7"/>
          </p:cNvCxnSpPr>
          <p:nvPr/>
        </p:nvCxnSpPr>
        <p:spPr>
          <a:xfrm flipH="1">
            <a:off x="19017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0" idx="7"/>
            <a:endCxn id="31" idx="4"/>
          </p:cNvCxnSpPr>
          <p:nvPr/>
        </p:nvCxnSpPr>
        <p:spPr>
          <a:xfrm flipV="1">
            <a:off x="36299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4" y="2084873"/>
            <a:ext cx="804781" cy="34447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4220"/>
            <a:ext cx="402390" cy="34447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3"/>
            <a:ext cx="402390" cy="3444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9" y="5159553"/>
            <a:ext cx="804781" cy="34447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131" y="4262867"/>
            <a:ext cx="266737" cy="3444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729" y="4231231"/>
            <a:ext cx="266737" cy="34447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29" y="3680673"/>
            <a:ext cx="402391" cy="34447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10" y="4231231"/>
            <a:ext cx="402391" cy="34447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5" y="3079103"/>
            <a:ext cx="402391" cy="34447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71" y="3047467"/>
            <a:ext cx="402391" cy="34447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24" y="2343405"/>
            <a:ext cx="402391" cy="34447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89" y="2552130"/>
            <a:ext cx="266737" cy="344472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8" y="2081822"/>
            <a:ext cx="1480003" cy="344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11" y="3691171"/>
            <a:ext cx="804781" cy="34447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573" y="4158433"/>
            <a:ext cx="402391" cy="344472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70" y="3988638"/>
            <a:ext cx="402391" cy="344472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20" y="4784014"/>
            <a:ext cx="402391" cy="3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2" y="2084871"/>
            <a:ext cx="259115" cy="33837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94219"/>
            <a:ext cx="259115" cy="338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694219"/>
            <a:ext cx="259115" cy="33837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1"/>
            <a:ext cx="259115" cy="3383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5159551"/>
            <a:ext cx="259115" cy="338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Vertex-Centric Computation</a:t>
            </a:r>
            <a:endParaRPr lang="en-IE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assigned </a:t>
            </a:r>
            <a:r>
              <a:rPr lang="en-IE" dirty="0" smtClean="0">
                <a:solidFill>
                  <a:srgbClr val="ED0DCD"/>
                </a:solidFill>
              </a:rPr>
              <a:t>state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pass </a:t>
            </a:r>
            <a:r>
              <a:rPr lang="en-IE" dirty="0" smtClean="0">
                <a:solidFill>
                  <a:srgbClr val="7030A0"/>
                </a:solidFill>
              </a:rPr>
              <a:t>messages </a:t>
            </a:r>
            <a:r>
              <a:rPr lang="en-IE" dirty="0" smtClean="0"/>
              <a:t>(typically along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edges</a:t>
            </a:r>
            <a:r>
              <a:rPr lang="en-I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>
                <a:solidFill>
                  <a:srgbClr val="0070C0"/>
                </a:solidFill>
              </a:rPr>
              <a:t>Nodes</a:t>
            </a:r>
            <a:r>
              <a:rPr lang="en-IE" dirty="0" smtClean="0"/>
              <a:t> aggregate </a:t>
            </a:r>
            <a:r>
              <a:rPr lang="en-IE" dirty="0" smtClean="0">
                <a:solidFill>
                  <a:srgbClr val="7030A0"/>
                </a:solidFill>
              </a:rPr>
              <a:t>messages</a:t>
            </a:r>
            <a:r>
              <a:rPr lang="en-IE" dirty="0" smtClean="0"/>
              <a:t> received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GOTO 2. until some termination criteria are reached</a:t>
            </a:r>
            <a:endParaRPr lang="en-IE" dirty="0"/>
          </a:p>
        </p:txBody>
      </p:sp>
      <p:sp>
        <p:nvSpPr>
          <p:cNvPr id="28" name="Oval 27"/>
          <p:cNvSpPr/>
          <p:nvPr/>
        </p:nvSpPr>
        <p:spPr>
          <a:xfrm>
            <a:off x="1532942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f</a:t>
            </a:r>
          </a:p>
        </p:txBody>
      </p:sp>
      <p:sp>
        <p:nvSpPr>
          <p:cNvPr id="29" name="Oval 28"/>
          <p:cNvSpPr/>
          <p:nvPr/>
        </p:nvSpPr>
        <p:spPr>
          <a:xfrm>
            <a:off x="3261134" y="242324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a</a:t>
            </a:r>
            <a:endParaRPr lang="en-IE" i="1" dirty="0">
              <a:latin typeface="Calibri Light" panose="020F03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910358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e</a:t>
            </a:r>
          </a:p>
        </p:txBody>
      </p:sp>
      <p:sp>
        <p:nvSpPr>
          <p:cNvPr id="31" name="Oval 30"/>
          <p:cNvSpPr/>
          <p:nvPr/>
        </p:nvSpPr>
        <p:spPr>
          <a:xfrm>
            <a:off x="3909206" y="364738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>
          <a:xfrm>
            <a:off x="1532942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>
                <a:latin typeface="Calibri Light" panose="020F0302020204030204" pitchFamily="34" charset="0"/>
              </a:rPr>
              <a:t>d</a:t>
            </a:r>
          </a:p>
        </p:txBody>
      </p:sp>
      <p:sp>
        <p:nvSpPr>
          <p:cNvPr id="40" name="Oval 39"/>
          <p:cNvSpPr/>
          <p:nvPr/>
        </p:nvSpPr>
        <p:spPr>
          <a:xfrm>
            <a:off x="3261134" y="4727503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 smtClean="0">
                <a:latin typeface="Calibri Light" panose="020F0302020204030204" pitchFamily="34" charset="0"/>
              </a:rPr>
              <a:t>c</a:t>
            </a:r>
            <a:endParaRPr lang="en-IE" i="1" dirty="0">
              <a:latin typeface="Calibri Light" panose="020F0302020204030204" pitchFamily="34" charset="0"/>
            </a:endParaRPr>
          </a:p>
        </p:txBody>
      </p:sp>
      <p:cxnSp>
        <p:nvCxnSpPr>
          <p:cNvPr id="42" name="Straight Arrow Connector 41"/>
          <p:cNvCxnSpPr>
            <a:stCxn id="30" idx="6"/>
            <a:endCxn id="31" idx="2"/>
          </p:cNvCxnSpPr>
          <p:nvPr/>
        </p:nvCxnSpPr>
        <p:spPr>
          <a:xfrm>
            <a:off x="1342406" y="3863407"/>
            <a:ext cx="256680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9" idx="2"/>
            <a:endCxn id="28" idx="6"/>
          </p:cNvCxnSpPr>
          <p:nvPr/>
        </p:nvCxnSpPr>
        <p:spPr>
          <a:xfrm flipH="1">
            <a:off x="1964990" y="2639271"/>
            <a:ext cx="1296144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0" idx="4"/>
            <a:endCxn id="33" idx="1"/>
          </p:cNvCxnSpPr>
          <p:nvPr/>
        </p:nvCxnSpPr>
        <p:spPr>
          <a:xfrm>
            <a:off x="1126382" y="4079431"/>
            <a:ext cx="469832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40" idx="2"/>
          </p:cNvCxnSpPr>
          <p:nvPr/>
        </p:nvCxnSpPr>
        <p:spPr>
          <a:xfrm>
            <a:off x="1964991" y="4943527"/>
            <a:ext cx="1296143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9" idx="3"/>
            <a:endCxn id="30" idx="7"/>
          </p:cNvCxnSpPr>
          <p:nvPr/>
        </p:nvCxnSpPr>
        <p:spPr>
          <a:xfrm flipH="1">
            <a:off x="1279134" y="2792023"/>
            <a:ext cx="2045272" cy="918632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0"/>
            <a:endCxn id="28" idx="3"/>
          </p:cNvCxnSpPr>
          <p:nvPr/>
        </p:nvCxnSpPr>
        <p:spPr>
          <a:xfrm flipV="1">
            <a:off x="1126382" y="2792023"/>
            <a:ext cx="469832" cy="85536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3" idx="0"/>
            <a:endCxn id="28" idx="4"/>
          </p:cNvCxnSpPr>
          <p:nvPr/>
        </p:nvCxnSpPr>
        <p:spPr>
          <a:xfrm flipV="1">
            <a:off x="1748966" y="2855295"/>
            <a:ext cx="0" cy="18722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3" idx="7"/>
            <a:endCxn id="29" idx="4"/>
          </p:cNvCxnSpPr>
          <p:nvPr/>
        </p:nvCxnSpPr>
        <p:spPr>
          <a:xfrm flipV="1">
            <a:off x="1901718" y="2855295"/>
            <a:ext cx="1575440" cy="193548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1" idx="3"/>
            <a:endCxn id="33" idx="7"/>
          </p:cNvCxnSpPr>
          <p:nvPr/>
        </p:nvCxnSpPr>
        <p:spPr>
          <a:xfrm flipH="1">
            <a:off x="1901718" y="4016159"/>
            <a:ext cx="2070760" cy="774616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0" idx="7"/>
            <a:endCxn id="31" idx="4"/>
          </p:cNvCxnSpPr>
          <p:nvPr/>
        </p:nvCxnSpPr>
        <p:spPr>
          <a:xfrm flipV="1">
            <a:off x="3629910" y="4079431"/>
            <a:ext cx="495320" cy="71134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71" y="2084871"/>
            <a:ext cx="259115" cy="3383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94220"/>
            <a:ext cx="402390" cy="344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59" y="5159553"/>
            <a:ext cx="804781" cy="34447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11" y="3691171"/>
            <a:ext cx="804781" cy="3444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1" y="5159553"/>
            <a:ext cx="402390" cy="34447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8" y="2081822"/>
            <a:ext cx="1480003" cy="34447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184" y="2084873"/>
            <a:ext cx="804781" cy="34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Vertex-Centric Computation: Other Features</a:t>
            </a:r>
            <a:endParaRPr lang="en-IE" dirty="0"/>
          </a:p>
        </p:txBody>
      </p:sp>
      <p:sp>
        <p:nvSpPr>
          <p:cNvPr id="41" name="Content Placeholder 40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IE" dirty="0" smtClean="0"/>
              <a:t>Message passing and aggregation done in parallel</a:t>
            </a:r>
          </a:p>
          <a:p>
            <a:endParaRPr lang="en-IE" dirty="0" smtClean="0"/>
          </a:p>
          <a:p>
            <a:r>
              <a:rPr lang="en-IE" dirty="0" smtClean="0"/>
              <a:t>Option message passing to non-neighbours</a:t>
            </a:r>
          </a:p>
          <a:p>
            <a:endParaRPr lang="en-IE" dirty="0" smtClean="0"/>
          </a:p>
          <a:p>
            <a:r>
              <a:rPr lang="en-IE" dirty="0" smtClean="0"/>
              <a:t>Optional global “aggregation” phase</a:t>
            </a:r>
          </a:p>
          <a:p>
            <a:endParaRPr lang="en-IE" dirty="0" smtClean="0"/>
          </a:p>
          <a:p>
            <a:r>
              <a:rPr lang="en-IE" dirty="0" smtClean="0"/>
              <a:t>Optional changes to the graph topology</a:t>
            </a:r>
          </a:p>
          <a:p>
            <a:endParaRPr lang="en-IE" dirty="0" smtClean="0">
              <a:solidFill>
                <a:srgbClr val="ED0DCD"/>
              </a:solidFill>
            </a:endParaRPr>
          </a:p>
          <a:p>
            <a:endParaRPr lang="en-IE" dirty="0" smtClean="0">
              <a:solidFill>
                <a:srgbClr val="ED0D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5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does google really rank? </a:t>
            </a:r>
            <a:br>
              <a:rPr lang="en-IE" dirty="0" smtClean="0"/>
            </a:br>
            <a:r>
              <a:rPr lang="en-IE" dirty="0" smtClean="0"/>
              <a:t>	An educated guess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720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Relevance</a:t>
            </a:r>
            <a:endParaRPr lang="en-I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24125"/>
            <a:ext cx="707707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052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≠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66476"/>
            <a:ext cx="2480179" cy="258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5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How Modern Google ranks results </a:t>
            </a:r>
            <a:r>
              <a:rPr lang="en-IE" sz="2000" dirty="0" smtClean="0"/>
              <a:t>(maybe)</a:t>
            </a:r>
            <a:endParaRPr lang="en-IE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How Modern Google ranks results </a:t>
            </a:r>
            <a:r>
              <a:rPr lang="en-IE" sz="2000" dirty="0" smtClean="0"/>
              <a:t>(maybe)</a:t>
            </a:r>
            <a:endParaRPr lang="en-IE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41" y="1075500"/>
            <a:ext cx="5969917" cy="5328267"/>
          </a:xfrm>
        </p:spPr>
      </p:pic>
      <p:sp>
        <p:nvSpPr>
          <p:cNvPr id="6" name="TextBox 5"/>
          <p:cNvSpPr txBox="1"/>
          <p:nvPr/>
        </p:nvSpPr>
        <p:spPr>
          <a:xfrm>
            <a:off x="3733800" y="6488668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i="1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According to survey of SEO experts, not people in Google</a:t>
            </a:r>
            <a:endParaRPr lang="en-IE" i="1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796" y="1828801"/>
            <a:ext cx="4800600" cy="380999"/>
          </a:xfrm>
          <a:prstGeom prst="rect">
            <a:avLst/>
          </a:prstGeom>
          <a:solidFill>
            <a:schemeClr val="bg1">
              <a:lumMod val="85000"/>
              <a:alpha val="98000"/>
            </a:schemeClr>
          </a:solidFill>
        </p:spPr>
        <p:txBody>
          <a:bodyPr wrap="square" rtlCol="0" anchor="t" anchorCtr="0">
            <a:noAutofit/>
          </a:bodyPr>
          <a:lstStyle/>
          <a:p>
            <a:pPr algn="ctr"/>
            <a:r>
              <a:rPr lang="en-IE" sz="2000" dirty="0" smtClean="0">
                <a:latin typeface="Calibri Light" panose="020F0302020204030204" pitchFamily="34" charset="0"/>
              </a:rPr>
              <a:t>Why so secretive?</a:t>
            </a:r>
            <a:endParaRPr lang="en-IE" sz="2000" dirty="0">
              <a:latin typeface="Calibri Light" panose="020F03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496" y="1828801"/>
            <a:ext cx="342900" cy="310576"/>
          </a:xfrm>
          <a:prstGeom prst="rect">
            <a:avLst/>
          </a:prstGeom>
        </p:spPr>
      </p:pic>
      <p:pic>
        <p:nvPicPr>
          <p:cNvPr id="4098" name="Picture 2" descr="Image result for war against sp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90" y="2514600"/>
            <a:ext cx="5526411" cy="315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A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solidFill>
                  <a:schemeClr val="bg1">
                    <a:lumMod val="95000"/>
                  </a:schemeClr>
                </a:solidFill>
              </a:rPr>
              <a:t>Ranking: Science or Art?</a:t>
            </a:r>
            <a:endParaRPr lang="en-IE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s://adnanramin.files.wordpress.com/2013/02/art-science-7735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08590"/>
            <a:ext cx="4905375" cy="506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0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Two Sides to Ranking: Importance</a:t>
            </a:r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2428053"/>
            <a:ext cx="6972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03" y="1219200"/>
            <a:ext cx="69246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7" y="3829050"/>
            <a:ext cx="55149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www.usglc.org/wp-content/themes/usglc/images/impact-2012/masthead-obam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376327"/>
            <a:ext cx="3067050" cy="25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52800" y="4114800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0" dirty="0">
                <a:solidFill>
                  <a:srgbClr val="FF0000"/>
                </a:solidFill>
                <a:latin typeface="Calibri Light" panose="020F0302020204030204" pitchFamily="34" charset="0"/>
              </a:rPr>
              <a:t>&gt;</a:t>
            </a:r>
          </a:p>
        </p:txBody>
      </p:sp>
      <p:pic>
        <p:nvPicPr>
          <p:cNvPr id="3079" name="Picture 7" descr="http://www.eagantigua.org/wpimages/wp724ec71a_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42" y="4495800"/>
            <a:ext cx="317185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9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Relevance vs. Importance: A Balancing Act</a:t>
            </a:r>
            <a:endParaRPr lang="en-IE" dirty="0"/>
          </a:p>
        </p:txBody>
      </p:sp>
      <p:pic>
        <p:nvPicPr>
          <p:cNvPr id="1026" name="Picture 2" descr="https://silverfit.co.za/wp-content/uploads/2018/05/Balancing_Act_Credit_NiroDe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" y="1524000"/>
            <a:ext cx="74485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$&#10;\end{document}"/>
  <p:tag name="IGUANATEXSIZE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7,7706"/>
  <p:tag name="ORIGINALWIDTH" val="1560,968"/>
  <p:tag name="OUTPUTDPI" val="1200"/>
  <p:tag name="LATEXADDIN" val="\documentclass{article}&#10;\usepackage{amsmath}&#10;\pagestyle{empty}&#10;\begin{document}&#10;$\textrm{score}(q,d) = \sum_{t\in q} \mathrm{tf\text{-}idf}(t,d)$&#10;\end{document}"/>
  <p:tag name="IGUANATEXSIZE" val="22"/>
  <p:tag name="IGUANATEXCURSOR" val="8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c) = \frac{1}{6}$&#10;\end{document}"/>
  <p:tag name="IGUANATEXSIZE" val="1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c)| = 1$&#10;\end{document}"/>
  <p:tag name="IGUANATEXSIZE" val="1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&#10;\begin{document}&#10;$+\, 1 \times \frac{1}{6}$&#10;\end{document}"/>
  <p:tag name="IGUANATEXSIZE" val="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,75181"/>
  <p:tag name="ORIGINALWIDTH" val="124,51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ldots$&#10;\end{document}&#10;"/>
  <p:tag name="IGUANATEXSIZE" val="60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$\mathrm{rank}_i(v) :\!= d \times \sum_{u \in \mathrm{in}(v)}\frac{\mathrm{rank}_{i-1}(u)}{|\mathrm{out}(u)|} + \sum_{v' \in V'} \frac{\mathrm{rank_{i-1}}(v')}{|V|} + (1-d) \times \sum_{v'' \in V''} \frac{\mathrm{rank_{i-1}}(v'')}{|V|} $$&#10;\end{document}"/>
  <p:tag name="IGUANATEXSIZE" val="8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 :\!= \{ v \in V : |\mathrm{out}(v)|=0\}$&#10;\end{document}"/>
  <p:tag name="IGUANATEXSIZE" val="2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V'' :\!= \{ v \in V : |\mathrm{out}(v)|\neq0\}$&#10;\end{document}"/>
  <p:tag name="IGUANATEXSIZE" val="2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1743,243"/>
  <p:tag name="OUTPUTDPI" val="1200"/>
  <p:tag name="LATEXADDIN" val="\documentclass{article}&#10;\usepackage{amsmath}&#10;\usepackage{xcolor}&#10;\pagestyle{empty}&#10;\begin{document}&#10;$d$ is the follow-a-link probability&#10;\end{document}"/>
  <p:tag name="IGUANATEXSIZE" val="22"/>
  <p:tag name="IGUANATEXCURSOR" val="12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typically ($d = 0.85$)&#10;\end{document}"/>
  <p:tag name="IGUANATEXSIZE" val="2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2}$}&#10;\end{document}"/>
  <p:tag name="IGUANATEXSIZE" val="20"/>
  <p:tag name="IGUANATEXCURSOR" val="6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2}$}&#10;\end{document}"/>
  <p:tag name="IGUANATEXSIZE" val="20"/>
  <p:tag name="IGUANATEXCURSOR" val="6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698.538"/>
  <p:tag name="LATEXADDIN" val="\documentclass{article}&#10;\usepackage{amsmath}&#10;\pagestyle{empty}&#10;\begin{document}&#10;$\mathrm{idf}(t,D) = \mathrm{log}_2\Big(\frac{|D| + 1}{|\{d\in D\,:\,t \in d\}| + 1}\Big)$&#10;\end{document}"/>
  <p:tag name="IGUANATEXSIZE" val="20"/>
  <p:tag name="IGUANATEXCURSOR" val="1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2}$}&#10;\end{document}"/>
  <p:tag name="IGUANATEXSIZE" val="20"/>
  <p:tag name="IGUANATEXCURSOR" val="8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3}$}&#10;\end{document}"/>
  <p:tag name="IGUANATEXSIZE" val="20"/>
  <p:tag name="IGUANATEXCURSOR" val="85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2}$}&#10;\end{document}"/>
  <p:tag name="IGUANATEXSIZE" val="20"/>
  <p:tag name="IGUANATEXCURSOR" val="6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2}$}&#10;\end{document}"/>
  <p:tag name="IGUANATEXSIZE" val="20"/>
  <p:tag name="IGUANATEXCURSOR" val="64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31.268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}$}&#10;\end{document}"/>
  <p:tag name="IGUANATEXSIZE" val="20"/>
  <p:tag name="IGUANATEXCURSOR" val="85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728.351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2} + \frac{d}{6 \cdot 3} + \frac{d}{6 \cdot 3}$ }&#10;\end{document}"/>
  <p:tag name="IGUANATEXSIZE" val="20"/>
  <p:tag name="IGUANATEXCURSOR" val="8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\msg{$\frac{d}{6\cdot 3}$}&#10;\end{document}"/>
  <p:tag name="IGUANATEXSIZE" val="20"/>
  <p:tag name="IGUANATEXCURSOR" val="860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6.5232"/>
  <p:tag name="ORIGINALWIDTH" val="127.5178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1}{6}$}&#10;\end{document}"/>
  <p:tag name="IGUANATEXSIZE" val="20"/>
  <p:tag name="IGUANATEXCURSOR" val="798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2}$}&#10;\end{document}"/>
  <p:tag name="IGUANATEXSIZE" val="20"/>
  <p:tag name="IGUANATEXCURSOR" val="86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198.027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3}$}&#10;\end{document}"/>
  <p:tag name="IGUANATEXSIZE" val="20"/>
  <p:tag name="IGUANATEXCURSOR" val="85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728.3516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 \cdot 2} + \frac{d}{6 \cdot 3} + \frac{d}{6 \cdot 3}$ }&#10;\end{document}"/>
  <p:tag name="IGUANATEXSIZE" val="20"/>
  <p:tag name="IGUANATEXCURSOR" val="884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5236"/>
  <p:tag name="ORIGINALWIDTH" val="396.0553"/>
  <p:tag name="LATEXADDIN" val="\documentclass{article}&#10;\usepackage{amsmath}&#10;\usepackage{tcolorbox}&#10;\usepackage{tikz}&#10;\usepackage[framemethod=tikz]{mdframed}&#10;\pagestyle{empty}&#10;&#10;\definecolor{msgc}{rgb}{0.8, 0.8, 1}&#10;\definecolor{statec}{rgb}{1, 0.8, 1}&#10;\definecolor{aggc}{rgb}{0.8, 1, 0.8}&#10;&#10;\makeatletter&#10;%\newcommand{\mybox}[2]{%&#10;%  \setbox0=\hbox{#1}%&#10;%  \setlength{\@tempdima}{\dimexpr\wd0+5pt}%&#10;%  \begin{tcolorbox}[colback=#2,boxrule=0.5pt,arc=4pt,&#10;%      left=2pt,right=2pt,top=2pt,bottom=2pt,boxsep=0pt,width=\@tempdima]&#10;%    #1&#10;%  \end{tcolorbox}&#10;%}&#10;\newcommand{\mybox}[2]{%&#10;  \begin{tikzpicture}&#10;  \node[rectangle,rounded corners,draw,fill=#2,inner sep=2pt,outer sep=2pt] {#1};&#10;  \end{tikzpicture}&#10;}&#10;\makeatother&#10;&#10;\newcommand{\msg}[1]{\mybox{#1}{msgc}}&#10;\newcommand{\sta}[1]{\mybox{#1}{statec}}&#10;\newcommand{\agg}[1]{\mybox{#1}{aggc}}&#10;&#10;\begin{document}&#10;\scriptsize&#10;\sta{$\frac{d}{6} + \frac{d}{6 \cdot 3}$}&#10;\end{document}"/>
  <p:tag name="IGUANATEXSIZE" val="20"/>
  <p:tag name="IGUANATEXCURSOR" val="876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D| = 11,410,000,000$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log}(\mathrm{count}(t,d)+1)$&#10;\end{document}"/>
  <p:tag name="IGUANATEXSIZE" val="2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6417"/>
  <p:tag name="ORIGINALWIDTH" val="720.3619"/>
  <p:tag name="LATEXADDIN" val="\documentclass{article}&#10;\usepackage{amsmath}&#10;\pagestyle{empty}&#10;\begin{document}&#10;\begin{tabular}{lrrrrr}&#10;\hline&#10;$t$ &amp; $\mathrm{tf}(t,d)$ &amp; $|\{ d \in D\,:\, t \in d \}|$ &amp; $\frac{|D| + 1}{|\{ d \in D\,:\, t \in d \}|+1}$ &amp; $\mathrm{idf}(t,d)$ &amp; $\mathrm{tf\text{-}idf}(t,d)$ \\\hline&#10;\textsf{movie} &amp; 16 &amp; 835,000,000 &amp; 13.66 &amp; 3.77 &amp; 60.36\\&#10;\textsf{freedom} &amp; 7 &amp; 198,000,000 &amp; 57.63 &amp; 5.85 &amp; 40.94\\&#10;\textsf{wallace} &amp; 43 &amp; 49,200,000 &amp; 231.91 &amp; 7.86 &amp; 337.87\\\hline&#10;\end{tabular}&#10;&#10;\end{document}"/>
  <p:tag name="IGUANATEXSIZE" val="20"/>
  <p:tag name="IGUANATEXCURSOR" val="3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mathrm{count}(t,d)$&#10;\end{document}"/>
  <p:tag name="IGUANATEXSIZE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99,737"/>
  <p:tag name="OUTPUTDPI" val="1200"/>
  <p:tag name="LATEXADDIN" val="\documentclass{article}&#10;\usepackage{amsmath}&#10;\pagestyle{empty}&#10;\begin{document}&#10;$\mathrm{idf}(t,D) = \mathrm{log}_2\Big(\frac{|D|}{|\{d\in D\,:\,t \in d\}| + 1}\Big)$&#10;\end{document}"/>
  <p:tag name="IGUANATEXSIZE" val="16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}(t,d) = \frac{\mathrm{count}(t,d)}{\sum_{t' \in d}\mathrm{count}(t',d)}$&#10;\end{document}"/>
  <p:tag name="IGUANATEXSIZE" val="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(q,d) = \sum_{t\in q} \mathrm{tf\text{-}idf}(t,d)$&#10;\end{document}"/>
  <p:tag name="IGUANATEXSIZE" val="2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core}\big((\text{\textsf{movie}},\text{\textsf{freedom}},\text{\textsf{wallace}}),\text{\textsf{http://en.wikipedia.org/Braveheart}}\big) \approx 439.17$&#10;\end{document}"/>
  <p:tag name="IGUANATEXSIZE" val="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8,0276"/>
  <p:tag name="ORIGINALWIDTH" val="1389,194"/>
  <p:tag name="OUTPUTDPI" val="1200"/>
  <p:tag name="LATEXADDIN" val="\documentclass{article}&#10;\usepackage{amsmath}&#10;\pagestyle{empty}&#10;\begin{document}&#10;$\mathrm{tf}(t,d) = \frac{\mathrm{count}(t,d)}{\mathrm{max}_{t'\in d}\,\mathrm{count}(t',d)}$&#10;\end{document}"/>
  <p:tag name="IGUANATEXSIZE" val="22"/>
  <p:tag name="IGUANATEXCURSOR" val="13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mathrm{tf}(t,d)$ &amp; $\mathrm{tf}(t,d)^2$ &amp; $\frac{\mathrm{tf}(t,d)}{l}$\\\hline&#10;\textsf{movie} &amp; 16 &amp; 256 &amp; 0.34\\&#10;\textsf{freedom} &amp; 7 &amp; 49 &amp; 0.15\\&#10;\textsf{wallace} &amp; 43 &amp; 1,894 &amp; 0.92\\\hline&#10;\end{tabular}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l = \sqrt{\sum_{t\in q} \mathrm{tf}(t,d)^2}$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542,855"/>
  <p:tag name="OUTPUTDPI" val="1200"/>
  <p:tag name="LATEXADDIN" val="\documentclass{article}&#10;\usepackage{amsmath}&#10;\usepackage{xcolor}&#10;\pagestyle{empty}&#10;\begin{document}&#10;\color{blue}&#10;\textsf{Dividing by $l$ normalises the length of vector to 1}&#10;\end{document}"/>
  <p:tag name="IGUANATEXSIZE" val="20"/>
  <p:tag name="IGUANATEXCURSOR" val="1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3,5312"/>
  <p:tag name="ORIGINALWIDTH" val="1643,479"/>
  <p:tag name="OUTPUTDPI" val="1200"/>
  <p:tag name="LATEXADDIN" val="\documentclass{article}&#10;\usepackage{amsmath}&#10;\pagestyle{empty}&#10;\begin{document}&#10;$\mathrm{idf}(t,D) = \mathrm{log}\Big(\frac{|D|+1}{|\{d\in D\,:\,t \in d\}| + 1}\Big)$&#10;\end{document}"/>
  <p:tag name="IGUANATEXSIZE" val="22"/>
  <p:tag name="IGUANATEXCURSOR" val="12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movie}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freedom}&#10;\end{document}"/>
  <p:tag name="IGUANATEXSIZE" val="2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textsf{wallace}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) = (0.34,0.15,0.92)$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vec{v}(d') = (0.49,0.82,0.30)$&#10;\end{document}"/>
  <p:tag name="IGUANATEXSIZE" val="2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= \vec{v}(d) \cdot \vec{v}(d')$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tabular}{lrrr}&#10;\hline&#10;$t$ &amp; $\vec{v}(d)$ &amp; $\vec{v}(d')$ &amp; $\times$ \\\hline&#10;\textsf{movie} &amp; 0.34 &amp; 0.49 &amp; 0.17\\&#10;\textsf{freedom} &amp; 0.15 &amp; 0.82 &amp; 0.12\\&#10;\textsf{wallace} &amp; 0.93 &amp; 0.30 &amp; 0.28\\\hline&#10;\end{tabular}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sim}(d,d') \approx 0.57$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vec{v}(d)| = |\vec{v}(d')| = 1$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bf{a}\cdot\mathbf{b} = |\mathbf{a}|\,|\mathbf{b}|\,\mathrm{cos}(\angle(\mathbf{a},\mathbf{b}))$&#10;\end{document}"/>
  <p:tag name="IGUANATEXSIZE" val="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df}(t,D)$&#10;\end{document}"/>
  <p:tag name="IGUANATEXSIZE" val="2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$\sum$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blue}\sf&#10;Hence the similarity is the cosine of the {\color{green!50!black}\textbf{angle}} between the vectors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score(q,d) = \sum_{t\in q} \mathrm{tf\text{-}idf}(t,d)$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V = \{ a, b, c, d, e, f \}$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E = \{ (a,e), (a,f), (b,d), (c,b), (d,a), (d,c), (d,f), (e,b), (e,d), (e,f), (f,a)\}$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tf\text{-}idf}(t,d) = \mathrm{tf}(t,d) \times \mathrm{idf}(t,D)$&#10;\end{document}"/>
  <p:tag name="IGUANATEXSIZE" val="2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f) = \frac{1}{6} \times \frac{1}{3}$&#10;\end{document}"/>
  <p:tag name="IGUANATEXSIZE" val="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q =  (t_1, \ldots, t_n)$&#10;\end{document}"/>
  <p:tag name="IGUANATEXSIZE" val="2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b) = \frac{1}{6} \times \frac{1}{3}$&#10;\end{document}"/>
  <p:tag name="IGUANATEXSIZE" val="1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$\mathrm{rank}_1(d) = \frac{1}{6} \times \frac{1}{3}$&#10;\end{document}"/>
  <p:tag name="IGUANATEXSIZE" val="1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G = (V,E)$&#10;\end{document}"/>
  <p:tag name="IGUANATEXSIZE" val="2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out}(v) :\!= \{ v' \in V \mid (v,v') \in E \}$&#10;\end{document}"/>
  <p:tag name="IGUANATEXSIZE" val="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in}(v) :\!= \{ v' \in V \mid (v',v) \in E \}$&#10;\end{document}"/>
  <p:tag name="IGUANATEXSIZE" val="2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0(v) :\!= \frac{1}{|V|}$&#10;\end{document}"/>
  <p:tag name="IGUANATEXSIZE" val="2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mathrm{rank}_i(v) :\!= \sum_{v' \in \mathrm{in}(v)}\frac{\mathrm{rank}_{i-1}(v')}{|\mathrm{out}(v')|}$&#10;\end{document}"/>
  <p:tag name="IGUANATEXSIZE" val="2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\mathrm{rank}_0(e) = \frac{1}{6}$&#10;\end{document}"/>
  <p:tag name="IGUANATEXSIZE" val="17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color}&#10;\pagestyle{empty}&#10;\begin{document}&#10;\color{gray}&#10;$|\mathrm{out}(e)| = 3$&#10;\end{document}"/>
  <p:tag name="IGUANATEXSIZE" val="1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18287</TotalTime>
  <Words>1496</Words>
  <Application>Microsoft Office PowerPoint</Application>
  <PresentationFormat>On-screen Show (4:3)</PresentationFormat>
  <Paragraphs>419</Paragraphs>
  <Slides>73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CC5212-1 Procesamiento Masivo de Datos Otoño 2020  Lecture 8 Information Retrieval: Ranking</vt:lpstr>
      <vt:lpstr>Apache Lucene</vt:lpstr>
      <vt:lpstr>Information Retrieval:  Ranking</vt:lpstr>
      <vt:lpstr>How Does Google Get Such Good Results?</vt:lpstr>
      <vt:lpstr>How does Google Get Such Good Results?</vt:lpstr>
      <vt:lpstr>Two aspects of ranking:  Relevance vs. Importance</vt:lpstr>
      <vt:lpstr>Two Sides to Ranking: Relevance</vt:lpstr>
      <vt:lpstr>Two Sides to Ranking: Importance</vt:lpstr>
      <vt:lpstr>Relevance vs. Importance: A Balancing Act</vt:lpstr>
      <vt:lpstr>Ranking:  Relevance</vt:lpstr>
      <vt:lpstr>Example Query</vt:lpstr>
      <vt:lpstr>Matches in a Document</vt:lpstr>
      <vt:lpstr>Matches in a Document</vt:lpstr>
      <vt:lpstr>Matches in a Document</vt:lpstr>
      <vt:lpstr>Usefulness of Words</vt:lpstr>
      <vt:lpstr>Estimating Relevance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Relevance Measure: TF–IDF</vt:lpstr>
      <vt:lpstr>Vector Space Model (a mention)</vt:lpstr>
      <vt:lpstr>Vector Space Model (a mention)</vt:lpstr>
      <vt:lpstr>Vector Space Model (a mention)</vt:lpstr>
      <vt:lpstr>Vector Space Model (a mention)</vt:lpstr>
      <vt:lpstr>Relevance Measure: TF–IDF</vt:lpstr>
      <vt:lpstr>Two Sides to Ranking: Relevance</vt:lpstr>
      <vt:lpstr>Field-Based Boosting</vt:lpstr>
      <vt:lpstr>Anchor Text</vt:lpstr>
      <vt:lpstr>Anchor Text</vt:lpstr>
      <vt:lpstr>Lucene uses relevance scoring</vt:lpstr>
      <vt:lpstr>Ranking:  Importance</vt:lpstr>
      <vt:lpstr>Two Sides to Ranking: Importance</vt:lpstr>
      <vt:lpstr>Link Analysis</vt:lpstr>
      <vt:lpstr>Link Analysis</vt:lpstr>
      <vt:lpstr>Link Analysis</vt:lpstr>
      <vt:lpstr>Link Spamming</vt:lpstr>
      <vt:lpstr>Link Importance</vt:lpstr>
      <vt:lpstr>PageRank</vt:lpstr>
      <vt:lpstr>PageRank: Central Assumption</vt:lpstr>
      <vt:lpstr>PageRank: Recursive Definition</vt:lpstr>
      <vt:lpstr>PageRank Model</vt:lpstr>
      <vt:lpstr>PageRank Model</vt:lpstr>
      <vt:lpstr>PageRank Model</vt:lpstr>
      <vt:lpstr>PageRank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PageRank: Random Surfer Model</vt:lpstr>
      <vt:lpstr>PageRank Model: Final Version</vt:lpstr>
      <vt:lpstr>PageRank: Benefits</vt:lpstr>
      <vt:lpstr>Two Sides to Ranking: Importance</vt:lpstr>
      <vt:lpstr>Computing PageRank at scale</vt:lpstr>
      <vt:lpstr>Graph Parallel Frameworks: Pregel</vt:lpstr>
      <vt:lpstr>Graph Parallel Frameworks: Open Source</vt:lpstr>
      <vt:lpstr>Vertex-Centric Computation</vt:lpstr>
      <vt:lpstr>Vertex-Centric Computation</vt:lpstr>
      <vt:lpstr>Vertex-Centric Computation</vt:lpstr>
      <vt:lpstr>Vertex-Centric Computation</vt:lpstr>
      <vt:lpstr>Vertex-Centric Computation: Other Features</vt:lpstr>
      <vt:lpstr>How does google really rank?   An educated guess</vt:lpstr>
      <vt:lpstr>How Modern Google ranks results (maybe)</vt:lpstr>
      <vt:lpstr>How Modern Google ranks results (maybe)</vt:lpstr>
      <vt:lpstr>Ranking: Science or Art?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</dc:title>
  <dc:creator>Aidan Hogan</dc:creator>
  <cp:lastModifiedBy>aidhog</cp:lastModifiedBy>
  <cp:revision>703</cp:revision>
  <dcterms:created xsi:type="dcterms:W3CDTF">2006-08-16T00:00:00Z</dcterms:created>
  <dcterms:modified xsi:type="dcterms:W3CDTF">2020-06-15T21:02:12Z</dcterms:modified>
</cp:coreProperties>
</file>