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28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613" r:id="rId48"/>
    <p:sldId id="576" r:id="rId49"/>
    <p:sldId id="614" r:id="rId50"/>
    <p:sldId id="578" r:id="rId51"/>
    <p:sldId id="615" r:id="rId52"/>
    <p:sldId id="580" r:id="rId53"/>
    <p:sldId id="581" r:id="rId54"/>
    <p:sldId id="616" r:id="rId55"/>
    <p:sldId id="583" r:id="rId56"/>
    <p:sldId id="584" r:id="rId57"/>
    <p:sldId id="585" r:id="rId58"/>
    <p:sldId id="586" r:id="rId59"/>
    <p:sldId id="626" r:id="rId60"/>
    <p:sldId id="587" r:id="rId61"/>
    <p:sldId id="588" r:id="rId62"/>
    <p:sldId id="589" r:id="rId63"/>
    <p:sldId id="590" r:id="rId64"/>
    <p:sldId id="591" r:id="rId65"/>
    <p:sldId id="592" r:id="rId66"/>
    <p:sldId id="594" r:id="rId67"/>
    <p:sldId id="623" r:id="rId68"/>
    <p:sldId id="593" r:id="rId69"/>
    <p:sldId id="595" r:id="rId70"/>
    <p:sldId id="596" r:id="rId71"/>
    <p:sldId id="627" r:id="rId72"/>
    <p:sldId id="630" r:id="rId73"/>
    <p:sldId id="635" r:id="rId74"/>
    <p:sldId id="597" r:id="rId75"/>
    <p:sldId id="598" r:id="rId76"/>
    <p:sldId id="624" r:id="rId77"/>
    <p:sldId id="636" r:id="rId78"/>
    <p:sldId id="637" r:id="rId79"/>
    <p:sldId id="612" r:id="rId8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0FF"/>
    <a:srgbClr val="F7F7F7"/>
    <a:srgbClr val="FFFF66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049" autoAdjust="0"/>
  </p:normalViewPr>
  <p:slideViewPr>
    <p:cSldViewPr>
      <p:cViewPr varScale="1">
        <p:scale>
          <a:sx n="83" d="100"/>
          <a:sy n="83" d="100"/>
        </p:scale>
        <p:origin x="-108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10/06/2020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440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4554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pPr/>
              <a:t>77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119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98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570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59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65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961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526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726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22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10/06/2020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nutch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4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yan_Coogler" TargetMode="External"/><Relationship Id="rId2" Type="http://schemas.openxmlformats.org/officeDocument/2006/relationships/hyperlink" Target="http://en.wikipedia.org/wiki/Drama_fi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32.png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asticsearch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2020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 smtClean="0"/>
              <a:t>Lecture 7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Information Retrieval: Crawling &amp; Indexing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	Crawling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32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How does Google know about the Web?</a:t>
            </a:r>
            <a:endParaRPr lang="en-IE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905000"/>
            <a:ext cx="9124406" cy="3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.imgur.com/YH1xBe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3873"/>
            <a:ext cx="4667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603706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while(!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.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isEmpty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())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frontier_i+1.addAll(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</a:t>
            </a:r>
            <a:endParaRPr lang="en-IE" sz="3200" dirty="0"/>
          </a:p>
        </p:txBody>
      </p:sp>
      <p:pic>
        <p:nvPicPr>
          <p:cNvPr id="1026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What’s missing?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frontier_i+1.addAll(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(page)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Avoid Cycles</a:t>
            </a:r>
            <a:endParaRPr lang="en-IE" sz="32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frontier_i+1.addAll(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(page)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Avoid Cycles</a:t>
            </a:r>
            <a:endParaRPr lang="en-IE" sz="32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page </a:t>
            </a:r>
            <a:r>
              <a:rPr lang="en-IE" sz="1800" dirty="0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rgbClr val="FF33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frontier_i+1.addAll(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(page)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Avoid Cycles</a:t>
            </a:r>
            <a:endParaRPr lang="en-IE" sz="32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6096000"/>
            <a:ext cx="386590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49" y="6096000"/>
            <a:ext cx="342900" cy="34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" y="2184634"/>
            <a:ext cx="6325872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08739" y="2641834"/>
            <a:ext cx="533400" cy="65801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1" y="4742408"/>
            <a:ext cx="8420099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Majority of time spent waiting for connection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Disk/CPU usage will be near 0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Bandwidth will not be maximised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946" y="4742408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Multi-threading Important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87407" y="1143000"/>
            <a:ext cx="82296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list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list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threads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thread = new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DownloadPageThread.run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(url,urlsSeen,frontier_i+1)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threads.add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(thread)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threads.poll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++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</a:t>
            </a:r>
            <a:r>
              <a:rPr lang="en-IE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DownloadPageThread</a:t>
            </a: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run(url,urlsSeen,frontier_i+1)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page 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frontier_i+1.addAll(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(page).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removeAll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store(page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57150" indent="0">
              <a:buNone/>
            </a:pP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83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599"/>
            <a:ext cx="9144000" cy="3200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Multi-threading Important</a:t>
            </a:r>
            <a:endParaRPr lang="en-I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5" y="2558128"/>
            <a:ext cx="4343401" cy="3034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514600"/>
            <a:ext cx="4354446" cy="3121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635028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Crawl 1,000 URLs …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Important to be Polite!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545" y="1219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(Distributed) Denial of Server Attack: (D)</a:t>
            </a:r>
            <a:r>
              <a:rPr lang="en-IE" sz="2800" dirty="0" err="1" smtClean="0">
                <a:solidFill>
                  <a:srgbClr val="FF0000"/>
                </a:solidFill>
              </a:rPr>
              <a:t>DoS</a:t>
            </a:r>
            <a:endParaRPr lang="en-IE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pload.wikimedia.org/wikipedia/commons/c/c1/Print_creens_low_orbit_ion_c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13511" cy="43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Avoid (D)</a:t>
            </a:r>
            <a:r>
              <a:rPr lang="en-IE" sz="3200" dirty="0" err="1" smtClean="0"/>
              <a:t>DoSing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1037"/>
            <a:ext cx="8229600" cy="4906963"/>
          </a:xfrm>
        </p:spPr>
        <p:txBody>
          <a:bodyPr>
            <a:normAutofit/>
          </a:bodyPr>
          <a:lstStyle/>
          <a:p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… more likely your IP range will be banned</a:t>
            </a:r>
            <a:endParaRPr lang="en-I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2" name="Picture 4" descr="Christopher Weath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9962"/>
            <a:ext cx="5295900" cy="33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834171"/>
            <a:ext cx="5295900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Christopher Weatherhead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18 months prison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90" y="4841699"/>
            <a:ext cx="351110" cy="352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39" y="1519962"/>
            <a:ext cx="5207161" cy="331420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195866"/>
            <a:ext cx="4514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677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Web-site Scheduler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87407" y="1143000"/>
            <a:ext cx="82296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new list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threads</a:t>
            </a:r>
            <a:endParaRPr lang="en-IE" sz="18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: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schedule(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 #maximise time between two pages on one site</a:t>
            </a:r>
            <a:endParaRPr lang="en-IE" sz="1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thread = new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DownloadPageThread.run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(url,urlsSeen,fronter_i+1)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threads.add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(thread)</a:t>
            </a: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threads.poll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i</a:t>
            </a:r>
            <a:r>
              <a:rPr lang="en-IE" sz="18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++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</a:t>
            </a:r>
            <a:r>
              <a:rPr lang="en-IE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DownloadPageThread</a:t>
            </a: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run(url,urlsSeen,frontier_i+1)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page 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frontier_i+1.addAll(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 .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removeAll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urlsSeen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store(page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  <a:p>
            <a:pPr marL="57150" indent="0">
              <a:buNone/>
            </a:pP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63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Robots Exclusion Protocol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http://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website.com</a:t>
            </a:r>
            <a:r>
              <a:rPr lang="en-IE" dirty="0" smtClean="0"/>
              <a:t>/robots.txt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3400" y="20574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895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No bots allowed on the website.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3505200"/>
            <a:ext cx="82296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*</a:t>
            </a:r>
          </a:p>
          <a:p>
            <a:pPr marL="57150" indent="0">
              <a:buNone/>
            </a:pPr>
            <a:r>
              <a:rPr lang="en-IE" sz="2200" dirty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/user/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/main/login.html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No bots allowed in /user/ sub-folder or login page.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0337" y="55626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googlebot</a:t>
            </a:r>
            <a:endParaRPr lang="en-IE" sz="22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137" y="6400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Ban only the bot with “user-agent” </a:t>
            </a:r>
            <a:r>
              <a:rPr lang="en-IE" dirty="0" err="1" smtClean="0">
                <a:latin typeface="Calibri Light" panose="020F0302020204030204" pitchFamily="34" charset="0"/>
              </a:rPr>
              <a:t>googlebot</a:t>
            </a:r>
            <a:r>
              <a:rPr lang="en-IE" dirty="0" smtClean="0">
                <a:latin typeface="Calibri Light" panose="020F0302020204030204" pitchFamily="34" charset="0"/>
              </a:rPr>
              <a:t>.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Robots Exclusion Protocol (non-standard)</a:t>
            </a:r>
            <a:endParaRPr lang="en-IE" sz="32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12192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err="1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googlebot</a:t>
            </a:r>
            <a:endParaRPr lang="en-IE" sz="2200" dirty="0" smtClean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 smtClean="0">
                <a:solidFill>
                  <a:srgbClr val="0070C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Crawl-delay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10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Tell the </a:t>
            </a:r>
            <a:r>
              <a:rPr lang="en-IE" dirty="0" err="1" smtClean="0">
                <a:latin typeface="Calibri Light" panose="020F0302020204030204" pitchFamily="34" charset="0"/>
              </a:rPr>
              <a:t>googlebot</a:t>
            </a:r>
            <a:r>
              <a:rPr lang="en-IE" dirty="0" smtClean="0">
                <a:latin typeface="Calibri Light" panose="020F0302020204030204" pitchFamily="34" charset="0"/>
              </a:rPr>
              <a:t> to only crawl a page from this host no more than once every 10 seconds.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3059668"/>
            <a:ext cx="82296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92D05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Allow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/public/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Ban everything but the /public/ folder for all agents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6869" y="5257800"/>
            <a:ext cx="8229600" cy="8667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Sitemap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http://example.com/main/sitemap.xml</a:t>
            </a:r>
            <a:endParaRPr lang="en-IE" sz="2200" dirty="0">
              <a:solidFill>
                <a:schemeClr val="bg1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24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Tell user-agents about your </a:t>
            </a:r>
            <a:r>
              <a:rPr lang="en-IE" i="1" dirty="0" smtClean="0">
                <a:latin typeface="Calibri Light" panose="020F0302020204030204" pitchFamily="34" charset="0"/>
              </a:rPr>
              <a:t>site-map</a:t>
            </a:r>
            <a:endParaRPr lang="en-IE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Site-Map: Additional </a:t>
            </a:r>
            <a:r>
              <a:rPr lang="en-IE" sz="3200" dirty="0"/>
              <a:t>c</a:t>
            </a:r>
            <a:r>
              <a:rPr lang="en-IE" sz="3200" dirty="0" smtClean="0"/>
              <a:t>rawler information</a:t>
            </a:r>
            <a:endParaRPr lang="en-IE" sz="32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59761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Important Points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Seed-list</a:t>
            </a:r>
            <a:r>
              <a:rPr lang="en-IE" sz="2400" dirty="0" smtClean="0"/>
              <a:t>: Entry point for crawling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Frontier</a:t>
            </a:r>
            <a:r>
              <a:rPr lang="en-IE" sz="2400" dirty="0" smtClean="0"/>
              <a:t>: Extract links from current pages for next round</a:t>
            </a: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rgbClr val="0070C0"/>
                </a:solidFill>
              </a:rPr>
              <a:t>Seen-list</a:t>
            </a:r>
            <a:r>
              <a:rPr lang="en-IE" sz="2400" dirty="0"/>
              <a:t>: Avoid </a:t>
            </a:r>
            <a:r>
              <a:rPr lang="en-IE" sz="2400" dirty="0" smtClean="0"/>
              <a:t>cycles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Threading</a:t>
            </a:r>
            <a:r>
              <a:rPr lang="en-IE" sz="2400" dirty="0" smtClean="0"/>
              <a:t>: Keep machines busy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0070C0"/>
                </a:solidFill>
              </a:rPr>
              <a:t>Politeness</a:t>
            </a:r>
            <a:r>
              <a:rPr lang="en-IE" sz="2400" dirty="0" smtClean="0"/>
              <a:t>: Don’t annoy web-sites</a:t>
            </a:r>
          </a:p>
          <a:p>
            <a:pPr lvl="1"/>
            <a:r>
              <a:rPr lang="en-IE" sz="2000" dirty="0" smtClean="0"/>
              <a:t>Set delay between crawling pages on the same web-site</a:t>
            </a:r>
          </a:p>
          <a:p>
            <a:pPr lvl="1"/>
            <a:r>
              <a:rPr lang="en-IE" sz="2000" dirty="0" smtClean="0"/>
              <a:t>Stick to what’s stated in the robots.txt file</a:t>
            </a:r>
          </a:p>
          <a:p>
            <a:pPr lvl="1"/>
            <a:r>
              <a:rPr lang="en-IE" sz="2000" dirty="0" smtClean="0"/>
              <a:t>Check for a site-map</a:t>
            </a:r>
          </a:p>
        </p:txBody>
      </p:sp>
    </p:spTree>
    <p:extLst>
      <p:ext uri="{BB962C8B-B14F-4D97-AF65-F5344CB8AC3E}">
        <p14:creationId xmlns:p14="http://schemas.microsoft.com/office/powerpoint/2010/main" val="16368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Distribution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84" y="4850398"/>
            <a:ext cx="8229600" cy="636002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Similar benefits to multi-threading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3716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might we implement a distributed crawler?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371600"/>
            <a:ext cx="342900" cy="34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863" y="1714499"/>
            <a:ext cx="8767735" cy="2857501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7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78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78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7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345974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1266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062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646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7044" y="3547527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228600" y="2288164"/>
            <a:ext cx="8762999" cy="8667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for </a:t>
            </a:r>
            <a:r>
              <a:rPr lang="en-IE" sz="22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</a:t>
            </a: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: frontier_i-1</a:t>
            </a:r>
          </a:p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	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map(</a:t>
            </a:r>
            <a:r>
              <a:rPr lang="en-IE" sz="22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url,count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863" y="5783846"/>
            <a:ext cx="8763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will be the bottleneck as machines increase?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63" y="5783846"/>
            <a:ext cx="34290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864" y="6164846"/>
            <a:ext cx="8763000" cy="419101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Bandwidth or politeness delays</a:t>
            </a:r>
          </a:p>
        </p:txBody>
      </p:sp>
    </p:spTree>
    <p:extLst>
      <p:ext uri="{BB962C8B-B14F-4D97-AF65-F5344CB8AC3E}">
        <p14:creationId xmlns:p14="http://schemas.microsoft.com/office/powerpoint/2010/main" val="14071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 animBg="1"/>
      <p:bldP spid="2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All the Web?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1430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we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143000"/>
            <a:ext cx="342900" cy="342900"/>
          </a:xfrm>
          <a:prstGeom prst="rect">
            <a:avLst/>
          </a:prstGeom>
        </p:spPr>
      </p:pic>
      <p:pic>
        <p:nvPicPr>
          <p:cNvPr id="7170" name="Picture 2" descr="http://www.reactiongifs.com/r/bcme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2" y="1752600"/>
            <a:ext cx="8767737" cy="49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All the Web?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1430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strike="sngStrike" dirty="0" smtClean="0">
                <a:latin typeface="Calibri Light" panose="020F0302020204030204" pitchFamily="34" charset="0"/>
              </a:rPr>
              <a:t>we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143000"/>
            <a:ext cx="3429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63" y="17526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u="sng" dirty="0" smtClean="0">
                <a:latin typeface="Calibri Light" panose="020F0302020204030204" pitchFamily="34" charset="0"/>
              </a:rPr>
              <a:t>Google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1752600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90" y="2983675"/>
            <a:ext cx="3612220" cy="36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(Bow-Tie)</a:t>
            </a:r>
            <a:endParaRPr lang="en-I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2911" y="656486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Broder et al. </a:t>
            </a:r>
            <a:r>
              <a:rPr lang="en-IE" dirty="0">
                <a:latin typeface="Calibri Light" panose="020F0302020204030204" pitchFamily="34" charset="0"/>
                <a:cs typeface="Calibri Light" panose="020F0302020204030204" pitchFamily="34" charset="0"/>
              </a:rPr>
              <a:t>“Graph structure in the web,” </a:t>
            </a:r>
            <a:r>
              <a:rPr lang="en-IE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Comput</a:t>
            </a:r>
            <a:r>
              <a:rPr lang="en-I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Networks</a:t>
            </a:r>
            <a:r>
              <a:rPr lang="en-IE" dirty="0">
                <a:latin typeface="Calibri Light" panose="020F0302020204030204" pitchFamily="34" charset="0"/>
                <a:cs typeface="Calibri Light" panose="020F0302020204030204" pitchFamily="34" charset="0"/>
              </a:rPr>
              <a:t>, vol. 33, no. 1-6, pp. </a:t>
            </a:r>
            <a:r>
              <a:rPr lang="en-I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309–320, 2000</a:t>
            </a:r>
            <a:endParaRPr lang="en-I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6553200" cy="49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text data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2" descr="http://www.cambridgesemantics.com/sites/default/files/solutions/Unstructured%20Text%20Integration%20(Cust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8447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  <a:endParaRPr lang="en-IE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</a:p>
          <a:p>
            <a:r>
              <a:rPr lang="en-IE" sz="2400" dirty="0" smtClean="0"/>
              <a:t>Password-protected</a:t>
            </a:r>
            <a:endParaRPr lang="en-IE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6207"/>
            <a:ext cx="5254956" cy="3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</a:p>
          <a:p>
            <a:r>
              <a:rPr lang="en-IE" sz="2400" dirty="0" smtClean="0"/>
              <a:t>Password-protected</a:t>
            </a:r>
          </a:p>
          <a:p>
            <a:r>
              <a:rPr lang="en-IE" sz="2400" dirty="0" smtClean="0"/>
              <a:t>Dark Web</a:t>
            </a:r>
            <a:endParaRPr lang="en-IE" sz="1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6207"/>
            <a:ext cx="5254956" cy="3202561"/>
          </a:xfrm>
          <a:prstGeom prst="rect">
            <a:avLst/>
          </a:prstGeom>
        </p:spPr>
      </p:pic>
      <p:pic>
        <p:nvPicPr>
          <p:cNvPr id="10" name="Picture 2" descr="https://silkroaddrugs.org/wp-content/uploads/2015/08/silk-road-interf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6206"/>
            <a:ext cx="5197322" cy="32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Inaccessible (Deep Web)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7379" y="1295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is the Deep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16" y="1295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1" y="1676400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145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Dynamically-generated content</a:t>
            </a:r>
          </a:p>
          <a:p>
            <a:r>
              <a:rPr lang="en-IE" sz="2400" dirty="0" smtClean="0"/>
              <a:t>Password-protected</a:t>
            </a:r>
          </a:p>
          <a:p>
            <a:r>
              <a:rPr lang="en-IE" sz="2400" dirty="0" smtClean="0"/>
              <a:t>Dark Web</a:t>
            </a:r>
            <a:endParaRPr lang="en-IE" sz="1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6207"/>
            <a:ext cx="5254956" cy="3169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6207"/>
            <a:ext cx="5254956" cy="3202561"/>
          </a:xfrm>
          <a:prstGeom prst="rect">
            <a:avLst/>
          </a:prstGeom>
        </p:spPr>
      </p:pic>
      <p:pic>
        <p:nvPicPr>
          <p:cNvPr id="10" name="Picture 2" descr="https://silkroaddrugs.org/wp-content/uploads/2015/08/silk-road-interf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6206"/>
            <a:ext cx="5197322" cy="32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7381" y="1694727"/>
            <a:ext cx="8767735" cy="4876800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4" name="Picture 2" descr="The Deep W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86" y="1919158"/>
            <a:ext cx="6094080" cy="46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10201" y="3352800"/>
            <a:ext cx="2743198" cy="3810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9594" y="5181600"/>
            <a:ext cx="2083805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277873"/>
            <a:ext cx="5829420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46% of statistics made up on the spot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588" y="6277873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90" y="2983675"/>
            <a:ext cx="3612220" cy="361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All the Web?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1430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strike="sngStrike" dirty="0" smtClean="0">
                <a:latin typeface="Calibri Light" panose="020F0302020204030204" pitchFamily="34" charset="0"/>
              </a:rPr>
              <a:t>we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143000"/>
            <a:ext cx="3429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63" y="17526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u="sng" dirty="0" smtClean="0">
                <a:latin typeface="Calibri Light" panose="020F0302020204030204" pitchFamily="34" charset="0"/>
              </a:rPr>
              <a:t>Google</a:t>
            </a:r>
            <a:r>
              <a:rPr lang="en-IE" sz="2000" dirty="0" smtClean="0">
                <a:latin typeface="Calibri Light" panose="020F0302020204030204" pitchFamily="34" charset="0"/>
              </a:rPr>
              <a:t> crawl all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17526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13385"/>
            <a:ext cx="33528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863" y="23622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Can </a:t>
            </a:r>
            <a:r>
              <a:rPr lang="en-IE" sz="2000" u="sng" dirty="0" smtClean="0">
                <a:latin typeface="Calibri Light" panose="020F0302020204030204" pitchFamily="34" charset="0"/>
              </a:rPr>
              <a:t>Google</a:t>
            </a:r>
            <a:r>
              <a:rPr lang="en-IE" sz="2000" dirty="0" smtClean="0">
                <a:latin typeface="Calibri Light" panose="020F0302020204030204" pitchFamily="34" charset="0"/>
              </a:rPr>
              <a:t> crawl itself?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23622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Nutch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Open-source crawling framework!</a:t>
            </a:r>
          </a:p>
          <a:p>
            <a:r>
              <a:rPr lang="en-IE" sz="2800" dirty="0" smtClean="0"/>
              <a:t>Compatible with Hadoop!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8122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latin typeface="Calibri Light" panose="020F0302020204030204" pitchFamily="34" charset="0"/>
                <a:hlinkClick r:id="rId2"/>
              </a:rPr>
              <a:t>https://nutch.apache.org</a:t>
            </a:r>
            <a:r>
              <a:rPr lang="en-IE" sz="3600" dirty="0" smtClean="0">
                <a:latin typeface="Calibri Light" panose="020F0302020204030204" pitchFamily="34" charset="0"/>
                <a:hlinkClick r:id="rId2"/>
              </a:rPr>
              <a:t>/</a:t>
            </a:r>
            <a:endParaRPr lang="en-IE" sz="3600" dirty="0">
              <a:latin typeface="Calibri Light" panose="020F0302020204030204" pitchFamily="34" charset="0"/>
            </a:endParaRPr>
          </a:p>
        </p:txBody>
      </p:sp>
      <p:pic>
        <p:nvPicPr>
          <p:cNvPr id="18436" name="Picture 4" descr="Apa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6487"/>
            <a:ext cx="19335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2839243"/>
            <a:ext cx="44672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	Inverted Indexing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7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19400"/>
            <a:ext cx="9144000" cy="388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Inverted Index</a:t>
            </a:r>
            <a:r>
              <a:rPr lang="en-IE" sz="2800" dirty="0" smtClean="0"/>
              <a:t>: A map from words to documents</a:t>
            </a:r>
          </a:p>
          <a:p>
            <a:pPr lvl="1"/>
            <a:r>
              <a:rPr lang="en-IE" sz="2000" dirty="0" smtClean="0"/>
              <a:t>“Inverted” because usually documents map to words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" y="3096945"/>
            <a:ext cx="3810000" cy="13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" y="4775654"/>
            <a:ext cx="4495800" cy="3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47" y="3792296"/>
            <a:ext cx="3048844" cy="2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96945"/>
            <a:ext cx="4733109" cy="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1" y="5550585"/>
            <a:ext cx="4600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723" y="2216444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Examples of applications?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60" y="221644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3999" cy="257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</a:t>
            </a:r>
            <a:endParaRPr lang="en-IE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7879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3" y="1731918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3" y="2324101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1" y="1174751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76863" y="1174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endParaRPr lang="en-IE" sz="36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200" y="334696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Calibri Light" panose="020F0302020204030204" pitchFamily="34" charset="0"/>
              </a:rPr>
              <a:t>Fruitvale Station</a:t>
            </a:r>
            <a:r>
              <a:rPr lang="en-IE" dirty="0">
                <a:latin typeface="Calibri Light" panose="020F0302020204030204" pitchFamily="34" charset="0"/>
              </a:rPr>
              <a:t> is a 2013 American </a:t>
            </a:r>
            <a:r>
              <a:rPr lang="en-IE" dirty="0">
                <a:latin typeface="Calibri Light" panose="020F0302020204030204" pitchFamily="34" charset="0"/>
                <a:hlinkClick r:id="rId6" tooltip="Drama film"/>
              </a:rPr>
              <a:t>drama film</a:t>
            </a:r>
            <a:r>
              <a:rPr lang="en-IE" dirty="0">
                <a:latin typeface="Calibri Light" panose="020F0302020204030204" pitchFamily="34" charset="0"/>
              </a:rPr>
              <a:t> written and directed by </a:t>
            </a:r>
            <a:r>
              <a:rPr lang="en-IE" dirty="0">
                <a:latin typeface="Calibri Light" panose="020F0302020204030204" pitchFamily="34" charset="0"/>
                <a:hlinkClick r:id="rId7" tooltip="Ryan Coogler"/>
              </a:rPr>
              <a:t>Ryan </a:t>
            </a:r>
            <a:r>
              <a:rPr lang="en-IE" dirty="0" err="1">
                <a:latin typeface="Calibri Light" panose="020F0302020204030204" pitchFamily="34" charset="0"/>
                <a:hlinkClick r:id="rId7" tooltip="Ryan Coogler"/>
              </a:rPr>
              <a:t>Coogler</a:t>
            </a:r>
            <a:r>
              <a:rPr lang="en-IE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6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 Search</a:t>
            </a:r>
            <a:endParaRPr lang="en-IE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9937" y="1204732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sz="2400" dirty="0" smtClean="0">
                <a:solidFill>
                  <a:srgbClr val="0070C0"/>
                </a:solidFill>
              </a:rPr>
              <a:t>AND</a:t>
            </a:r>
            <a:r>
              <a:rPr lang="en-IE" sz="2400" dirty="0" smtClean="0"/>
              <a:t>: Intersect posting lists</a:t>
            </a:r>
          </a:p>
          <a:p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IE" sz="2400" dirty="0" smtClean="0"/>
              <a:t>: Union posting lists</a:t>
            </a:r>
          </a:p>
          <a:p>
            <a:r>
              <a:rPr lang="en-IE" sz="2400" dirty="0" smtClean="0">
                <a:solidFill>
                  <a:srgbClr val="DA006D"/>
                </a:solidFill>
              </a:rPr>
              <a:t>PHRASE</a:t>
            </a:r>
            <a:r>
              <a:rPr lang="en-IE" sz="2400" dirty="0" smtClean="0"/>
              <a:t>: ???</a:t>
            </a:r>
            <a:endParaRPr lang="en-IE" sz="2400" dirty="0"/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3124200" y="1154202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err="1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american</a:t>
            </a: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drama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57893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270998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should we implement </a:t>
            </a:r>
            <a:r>
              <a:rPr lang="en-IE" sz="2000" b="1" dirty="0" smtClean="0">
                <a:solidFill>
                  <a:srgbClr val="DA006D"/>
                </a:solidFill>
                <a:latin typeface="Calibri Light" panose="020F0302020204030204" pitchFamily="34" charset="0"/>
              </a:rPr>
              <a:t>PHRASE</a:t>
            </a:r>
            <a:r>
              <a:rPr lang="en-IE" sz="2000" dirty="0" smtClean="0">
                <a:latin typeface="Calibri Light" panose="020F0302020204030204" pitchFamily="34" charset="0"/>
              </a:rPr>
              <a:t>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327099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Information Overload</a:t>
            </a:r>
            <a:endParaRPr lang="en-IE" sz="3200" dirty="0"/>
          </a:p>
        </p:txBody>
      </p:sp>
      <p:pic>
        <p:nvPicPr>
          <p:cNvPr id="9218" name="Picture 2" descr="http://www.terminally-incoherent.com/blog/wp-content/uploads/2013/05/information_over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1801091"/>
            <a:ext cx="5829300" cy="32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3999" cy="257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</a:t>
            </a:r>
            <a:endParaRPr lang="en-IE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51114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3" y="1731918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3" y="2324101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1" y="1174751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76863" y="1174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endParaRPr lang="en-IE" sz="36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200" y="334696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Calibri Light" panose="020F0302020204030204" pitchFamily="34" charset="0"/>
              </a:rPr>
              <a:t>Fruitvale Station</a:t>
            </a:r>
            <a:r>
              <a:rPr lang="en-IE" dirty="0">
                <a:latin typeface="Calibri Light" panose="020F0302020204030204" pitchFamily="34" charset="0"/>
              </a:rPr>
              <a:t> is a 2013 American </a:t>
            </a:r>
            <a:r>
              <a:rPr lang="en-IE" dirty="0">
                <a:latin typeface="Calibri Light" panose="020F0302020204030204" pitchFamily="34" charset="0"/>
                <a:hlinkClick r:id="rId6" tooltip="Drama film"/>
              </a:rPr>
              <a:t>drama film</a:t>
            </a:r>
            <a:r>
              <a:rPr lang="en-IE" dirty="0">
                <a:latin typeface="Calibri Light" panose="020F0302020204030204" pitchFamily="34" charset="0"/>
              </a:rPr>
              <a:t> written and directed by </a:t>
            </a:r>
            <a:r>
              <a:rPr lang="en-IE" dirty="0">
                <a:latin typeface="Calibri Light" panose="020F0302020204030204" pitchFamily="34" charset="0"/>
                <a:hlinkClick r:id="rId7" tooltip="Ryan Coogler"/>
              </a:rPr>
              <a:t>Ryan </a:t>
            </a:r>
            <a:r>
              <a:rPr lang="en-IE" dirty="0" err="1">
                <a:latin typeface="Calibri Light" panose="020F0302020204030204" pitchFamily="34" charset="0"/>
                <a:hlinkClick r:id="rId7" tooltip="Ryan Coogler"/>
              </a:rPr>
              <a:t>Coogler</a:t>
            </a:r>
            <a:r>
              <a:rPr lang="en-IE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063" y="3086101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1                10         18 21 23   28             37        43   47          55   59           68 71     76</a:t>
            </a:r>
            <a:endParaRPr lang="en-IE" b="1" dirty="0">
              <a:solidFill>
                <a:srgbClr val="7030A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54144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Flavours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Record-level inverted index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Maps words to documents without positional information</a:t>
            </a:r>
          </a:p>
          <a:p>
            <a:pPr marL="0" indent="0">
              <a:buNone/>
            </a:pPr>
            <a:endParaRPr lang="en-IE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69457"/>
              </p:ext>
            </p:extLst>
          </p:nvPr>
        </p:nvGraphicFramePr>
        <p:xfrm>
          <a:off x="5784772" y="1310944"/>
          <a:ext cx="33023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15"/>
                <a:gridCol w="2393331"/>
              </a:tblGrid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sz="105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sz="105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95400"/>
              </p:ext>
            </p:extLst>
          </p:nvPr>
        </p:nvGraphicFramePr>
        <p:xfrm>
          <a:off x="5784772" y="4124652"/>
          <a:ext cx="33023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17"/>
                <a:gridCol w="2393329"/>
              </a:tblGrid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78932"/>
            <a:ext cx="502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Word-level inverted index</a:t>
            </a:r>
            <a:r>
              <a:rPr lang="en-IE" sz="2800" dirty="0" smtClean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Additionally maps words with positional information</a:t>
            </a:r>
          </a:p>
          <a:p>
            <a:pPr marL="0" indent="0">
              <a:buFont typeface="Arial" pitchFamily="34" charset="0"/>
              <a:buNone/>
            </a:pP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9608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3" grpId="0" uiExpand="1" build="p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45301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10439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90594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99485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645"/>
                <a:gridCol w="4114255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20345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Lemmatisation uses knowledge of the word to normalise: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{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better</a:t>
            </a:r>
            <a:r>
              <a:rPr lang="en-IE" sz="2000" dirty="0" smtClean="0">
                <a:latin typeface="Calibri Light" panose="020F0302020204030204" pitchFamily="34" charset="0"/>
              </a:rPr>
              <a:t> ,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goodly</a:t>
            </a:r>
            <a:r>
              <a:rPr lang="en-IE" sz="2000" dirty="0" smtClean="0">
                <a:latin typeface="Calibri Light" panose="020F0302020204030204" pitchFamily="34" charset="0"/>
              </a:rPr>
              <a:t> ,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best</a:t>
            </a:r>
            <a:r>
              <a:rPr lang="en-IE" sz="2000" dirty="0" smtClean="0">
                <a:latin typeface="Calibri Light" panose="020F0302020204030204" pitchFamily="34" charset="0"/>
              </a:rPr>
              <a:t> } </a:t>
            </a:r>
            <a:r>
              <a:rPr lang="en-IE" sz="2000" dirty="0">
                <a:latin typeface="Calibri Light" panose="020F0302020204030204" pitchFamily="34" charset="0"/>
              </a:rPr>
              <a:t>→ { 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good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}</a:t>
            </a:r>
            <a:endParaRPr lang="en-IE" sz="2000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Term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 List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Posting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 Lists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103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123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and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139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by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157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directed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212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drama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87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29489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Lemmatisation uses knowledge of the word to normalise: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better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goodly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best</a:t>
            </a:r>
            <a:r>
              <a:rPr lang="en-IE" sz="2000" dirty="0">
                <a:latin typeface="Calibri Light" panose="020F0302020204030204" pitchFamily="34" charset="0"/>
              </a:rPr>
              <a:t> } → { </a:t>
            </a:r>
            <a:r>
              <a:rPr lang="en-IE" sz="2000" dirty="0">
                <a:solidFill>
                  <a:srgbClr val="00B050"/>
                </a:solidFill>
                <a:latin typeface="Inconsolata" panose="020B0609030003000000" pitchFamily="49" charset="0"/>
              </a:rPr>
              <a:t>good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Synonym expansion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{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film</a:t>
            </a:r>
            <a:r>
              <a:rPr lang="en-IE" sz="2000" dirty="0" smtClean="0">
                <a:latin typeface="Calibri Light" panose="020F0302020204030204" pitchFamily="34" charset="0"/>
              </a:rPr>
              <a:t> ,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} </a:t>
            </a:r>
            <a:r>
              <a:rPr lang="en-IE" sz="2000" dirty="0">
                <a:latin typeface="Calibri Light" panose="020F0302020204030204" pitchFamily="34" charset="0"/>
              </a:rPr>
              <a:t>→ { 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03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Word Normalisation</a:t>
            </a:r>
            <a:endParaRPr lang="en-IE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Term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 List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Posting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 Lists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103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123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and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139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by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157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directed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212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drama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87</a:t>
                      </a:r>
                      <a:r>
                        <a:rPr lang="en-IE" baseline="0" dirty="0" smtClean="0">
                          <a:latin typeface="Calibri Light" panose="020F0302020204030204" pitchFamily="34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Calibri Light" panose="020F0302020204030204" pitchFamily="34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latin typeface="Calibri Light" panose="020F0302020204030204" pitchFamily="34" charset="0"/>
              </a:rPr>
              <a:t>Inverted index:</a:t>
            </a:r>
            <a:endParaRPr lang="en-IE" sz="2800" u="sng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546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can we solve this problem?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37" y="177546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2" y="2156460"/>
            <a:ext cx="8767735" cy="294894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Normalise words: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Stemming cuts the ends off of words using generic rules: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American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americas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,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err="1">
                <a:solidFill>
                  <a:srgbClr val="FF0000"/>
                </a:solidFill>
                <a:latin typeface="Inconsolata" panose="020B0609030003000000" pitchFamily="49" charset="0"/>
              </a:rPr>
              <a:t>americanise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 err="1">
                <a:solidFill>
                  <a:srgbClr val="00B050"/>
                </a:solidFill>
                <a:latin typeface="Inconsolata" panose="020B0609030003000000" pitchFamily="49" charset="0"/>
              </a:rPr>
              <a:t>america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Lemmatisation uses knowledge of the word to normalise: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better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goodly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best</a:t>
            </a:r>
            <a:r>
              <a:rPr lang="en-IE" sz="2000" dirty="0">
                <a:latin typeface="Calibri Light" panose="020F0302020204030204" pitchFamily="34" charset="0"/>
              </a:rPr>
              <a:t> } → { </a:t>
            </a:r>
            <a:r>
              <a:rPr lang="en-IE" sz="2000" dirty="0">
                <a:solidFill>
                  <a:srgbClr val="00B050"/>
                </a:solidFill>
                <a:latin typeface="Inconsolata" panose="020B0609030003000000" pitchFamily="49" charset="0"/>
              </a:rPr>
              <a:t>good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Synonym expansion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{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film</a:t>
            </a:r>
            <a:r>
              <a:rPr lang="en-IE" sz="2000" dirty="0">
                <a:latin typeface="Calibri Light" panose="020F0302020204030204" pitchFamily="34" charset="0"/>
              </a:rPr>
              <a:t> ,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 → { </a:t>
            </a:r>
            <a:r>
              <a:rPr lang="en-IE" sz="2000" dirty="0">
                <a:solidFill>
                  <a:srgbClr val="00B050"/>
                </a:solidFill>
                <a:latin typeface="Inconsolata" panose="020B0609030003000000" pitchFamily="49" charset="0"/>
              </a:rPr>
              <a:t>movie</a:t>
            </a: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>
                <a:latin typeface="Calibri Light" panose="020F0302020204030204" pitchFamily="34" charset="0"/>
              </a:rPr>
              <a:t>}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9" y="5087889"/>
            <a:ext cx="8767737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Language specific</a:t>
            </a: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!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Use same normalisation on query and document!</a:t>
            </a: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475" y="5099453"/>
            <a:ext cx="345181" cy="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54144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Space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Record-level inverted index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Maps words to documents without positional information</a:t>
            </a:r>
          </a:p>
          <a:p>
            <a:pPr marL="0" indent="0">
              <a:buNone/>
            </a:pPr>
            <a:endParaRPr lang="en-IE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784772" y="1310944"/>
          <a:ext cx="33023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15"/>
                <a:gridCol w="2393331"/>
              </a:tblGrid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sz="105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sz="105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84772" y="4124652"/>
          <a:ext cx="33023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17"/>
                <a:gridCol w="2393329"/>
              </a:tblGrid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78932"/>
            <a:ext cx="502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Word-level inverted index</a:t>
            </a:r>
            <a:r>
              <a:rPr lang="en-IE" sz="2800" dirty="0" smtClean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Additionally maps words with positional information</a:t>
            </a:r>
          </a:p>
          <a:p>
            <a:pPr marL="0" indent="0">
              <a:buFont typeface="Arial" pitchFamily="34" charset="0"/>
              <a:buNone/>
            </a:pPr>
            <a:endParaRPr lang="en-IE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56285" y="33528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09" y="3352800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0285" y="33528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3435084"/>
            <a:ext cx="4358353" cy="252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6285" y="61722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809" y="6172200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0285" y="61722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6236411"/>
            <a:ext cx="5106316" cy="2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6500" y="2286000"/>
            <a:ext cx="5620912" cy="4388577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627" y="2781301"/>
            <a:ext cx="49272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Unique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91" y="1066800"/>
            <a:ext cx="8589222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rgbClr val="7030A0"/>
                </a:solidFill>
              </a:rPr>
              <a:t>Not so many unique words …</a:t>
            </a:r>
          </a:p>
          <a:p>
            <a:pPr lvl="1"/>
            <a:r>
              <a:rPr lang="en-IE" dirty="0" smtClean="0">
                <a:solidFill>
                  <a:srgbClr val="7030A0"/>
                </a:solidFill>
              </a:rPr>
              <a:t>Heap’s law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English text</a:t>
            </a:r>
          </a:p>
          <a:p>
            <a:pPr lvl="2"/>
            <a:r>
              <a:rPr lang="en-IE" dirty="0" smtClean="0"/>
              <a:t>K ∈ [10,100]</a:t>
            </a:r>
          </a:p>
          <a:p>
            <a:pPr lvl="2"/>
            <a:r>
              <a:rPr lang="en-IE" i="1" dirty="0" smtClean="0"/>
              <a:t>β</a:t>
            </a:r>
            <a:r>
              <a:rPr lang="en-IE" dirty="0" smtClean="0"/>
              <a:t> ∈ [0.4,0.6]</a:t>
            </a:r>
            <a:endParaRPr lang="en-IE" i="1" baseline="30000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5027045" y="6253225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latin typeface="Calibri Light" panose="020F0302020204030204" pitchFamily="34" charset="0"/>
              </a:rPr>
              <a:t>Number of words in text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950966" y="4212224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Number of unique words in text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15" y="1676400"/>
            <a:ext cx="2236345" cy="4580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858000" y="3581400"/>
            <a:ext cx="0" cy="244322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3581400"/>
            <a:ext cx="25908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18054"/>
            <a:ext cx="2546891" cy="164687"/>
          </a:xfrm>
          <a:prstGeom prst="rect">
            <a:avLst/>
          </a:prstGeom>
        </p:spPr>
      </p:pic>
      <p:sp>
        <p:nvSpPr>
          <p:cNvPr id="20" name="AutoShape 2" descr="\in \!\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2359949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latin typeface="Calibri Light" panose="020F0302020204030204" pitchFamily="34" charset="0"/>
              </a:rPr>
              <a:t>Raw words versus unique words</a:t>
            </a:r>
            <a:endParaRPr lang="en-IE" sz="1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54144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91440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Space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Record-level inverted index</a:t>
            </a: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Maps words to documents without positional information</a:t>
            </a:r>
          </a:p>
          <a:p>
            <a:pPr marL="0" indent="0">
              <a:buNone/>
            </a:pPr>
            <a:endParaRPr lang="en-IE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784772" y="1310944"/>
          <a:ext cx="33023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15"/>
                <a:gridCol w="2393331"/>
              </a:tblGrid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sz="105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sz="105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5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1,</a:t>
                      </a:r>
                      <a:r>
                        <a:rPr lang="en-IE" sz="105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sz="105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,…)</a:t>
                      </a:r>
                      <a:endParaRPr lang="en-IE" sz="105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45707">
                <a:tc>
                  <a:txBody>
                    <a:bodyPr/>
                    <a:lstStyle/>
                    <a:p>
                      <a:r>
                        <a:rPr lang="en-IE" sz="105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sz="105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84772" y="4124652"/>
          <a:ext cx="330234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17"/>
                <a:gridCol w="2393329"/>
              </a:tblGrid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sz="100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sz="1000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sz="1000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sz="1000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sz="1000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sz="1000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en-IE" sz="10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sz="10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78932"/>
            <a:ext cx="502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Word-level inverted index</a:t>
            </a:r>
            <a:r>
              <a:rPr lang="en-IE" sz="2800" dirty="0" smtClean="0"/>
              <a:t>: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</a:rPr>
              <a:t>Additionally maps words with positional information</a:t>
            </a:r>
          </a:p>
          <a:p>
            <a:pPr marL="0" indent="0">
              <a:buFont typeface="Arial" pitchFamily="34" charset="0"/>
              <a:buNone/>
            </a:pPr>
            <a:endParaRPr lang="en-IE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56285" y="33528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809" y="3352800"/>
            <a:ext cx="3429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0285" y="33528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3435084"/>
            <a:ext cx="4358353" cy="252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6285" y="6172200"/>
            <a:ext cx="1524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Space?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809" y="6172200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0285" y="6172200"/>
            <a:ext cx="5666772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5" y="6236411"/>
            <a:ext cx="5106316" cy="2535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4288" y="571567"/>
            <a:ext cx="2802769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IE" sz="24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196" y="583131"/>
            <a:ext cx="345181" cy="3462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96" y="682592"/>
            <a:ext cx="1891488" cy="2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If we didn’t have search …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191491"/>
                <a:ext cx="4495800" cy="5410200"/>
              </a:xfrm>
            </p:spPr>
            <p:txBody>
              <a:bodyPr>
                <a:normAutofit/>
              </a:bodyPr>
              <a:lstStyle/>
              <a:p>
                <a:r>
                  <a:rPr lang="en-IE" sz="2400" dirty="0" smtClean="0"/>
                  <a:t>Contains all books with</a:t>
                </a:r>
              </a:p>
              <a:p>
                <a:pPr lvl="1"/>
                <a:r>
                  <a:rPr lang="en-IE" sz="2000" dirty="0" smtClean="0"/>
                  <a:t>25 unique characters</a:t>
                </a:r>
              </a:p>
              <a:p>
                <a:pPr lvl="1"/>
                <a:r>
                  <a:rPr lang="en-IE" sz="2000" dirty="0" smtClean="0"/>
                  <a:t>80 characters per line</a:t>
                </a:r>
              </a:p>
              <a:p>
                <a:pPr lvl="1"/>
                <a:r>
                  <a:rPr lang="en-IE" sz="2000" dirty="0" smtClean="0"/>
                  <a:t>40 lines per page</a:t>
                </a:r>
              </a:p>
              <a:p>
                <a:pPr lvl="1"/>
                <a:r>
                  <a:rPr lang="en-IE" sz="2000" dirty="0" smtClean="0"/>
                  <a:t>410 pages</a:t>
                </a:r>
              </a:p>
              <a:p>
                <a:pPr lvl="1"/>
                <a:r>
                  <a:rPr lang="en-IE" sz="2000" dirty="0" smtClean="0">
                    <a:solidFill>
                      <a:srgbClr val="0070C0"/>
                    </a:solidFill>
                  </a:rPr>
                  <a:t>410 x 40 x 80 = 1,312,000 chars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E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1,312,000</m:t>
                        </m:r>
                      </m:sup>
                    </m:sSup>
                  </m:oMath>
                </a14:m>
                <a:r>
                  <a:rPr lang="en-IE" sz="2000" b="0" dirty="0" smtClean="0">
                    <a:solidFill>
                      <a:srgbClr val="0070C0"/>
                    </a:solidFill>
                  </a:rPr>
                  <a:t> books</a:t>
                </a:r>
                <a:endParaRPr lang="en-IE" sz="2000" dirty="0" smtClean="0">
                  <a:solidFill>
                    <a:srgbClr val="0070C0"/>
                  </a:solidFill>
                </a:endParaRPr>
              </a:p>
              <a:p>
                <a:r>
                  <a:rPr lang="en-IE" sz="2400" dirty="0" smtClean="0"/>
                  <a:t>Would contain any book imaginable</a:t>
                </a:r>
              </a:p>
              <a:p>
                <a:pPr lvl="1"/>
                <a:r>
                  <a:rPr lang="en-IE" sz="2000" dirty="0" smtClean="0"/>
                  <a:t>Including a book with the location of useful books ;)</a:t>
                </a:r>
              </a:p>
              <a:p>
                <a:pPr marL="0" indent="0">
                  <a:buNone/>
                </a:pPr>
                <a:endParaRPr lang="en-IE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IE" sz="2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IE" sz="2000" dirty="0" smtClean="0">
                    <a:solidFill>
                      <a:srgbClr val="FF0000"/>
                    </a:solidFill>
                  </a:rPr>
                  <a:t>All information = Zero information</a:t>
                </a:r>
              </a:p>
              <a:p>
                <a:pPr lvl="1"/>
                <a:endParaRPr lang="en-IE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191491"/>
                <a:ext cx="4495800" cy="5410200"/>
              </a:xfrm>
              <a:blipFill rotWithShape="1">
                <a:blip r:embed="rId2"/>
                <a:stretch>
                  <a:fillRect l="-1762" t="-90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www.mbird.com/wp-content/uploads/2013/07/bab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1" y="1066800"/>
            <a:ext cx="3802881" cy="56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1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0" y="2286000"/>
            <a:ext cx="5025012" cy="3535595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66" y="6144305"/>
            <a:ext cx="8807268" cy="604836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IE" sz="2800" dirty="0" smtClean="0">
                <a:solidFill>
                  <a:srgbClr val="0070C0"/>
                </a:solidFill>
              </a:rPr>
              <a:t>Many occurrences of few words</a:t>
            </a:r>
          </a:p>
          <a:p>
            <a:pPr marL="457200" lvl="1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                / Few occurrences of many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566" y="2171699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IE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In English text: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the</a:t>
            </a:r>
            <a:r>
              <a:rPr lang="en-IE" dirty="0" smtClean="0">
                <a:latin typeface="Calibri Light" panose="020F0302020204030204" pitchFamily="34" charset="0"/>
              </a:rPr>
              <a:t>” 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of</a:t>
            </a:r>
            <a:r>
              <a:rPr lang="en-IE" dirty="0" smtClean="0">
                <a:latin typeface="Calibri Light" panose="020F0302020204030204" pitchFamily="34" charset="0"/>
              </a:rPr>
              <a:t>” 3.5%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and</a:t>
            </a:r>
            <a:r>
              <a:rPr lang="en-IE" dirty="0" smtClean="0">
                <a:latin typeface="Calibri Light" panose="020F0302020204030204" pitchFamily="34" charset="0"/>
              </a:rPr>
              <a:t>” 2.7%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135 words cover half of all occurrences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44" y="6088296"/>
            <a:ext cx="887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  <a:r>
              <a:rPr lang="en-IE" b="1" dirty="0" smtClean="0">
                <a:latin typeface="Calibri Light" panose="020F0302020204030204" pitchFamily="34" charset="0"/>
              </a:rPr>
              <a:t>: </a:t>
            </a:r>
            <a:r>
              <a:rPr lang="en-IE" i="1" dirty="0" smtClean="0">
                <a:latin typeface="Calibri Light" panose="020F0302020204030204" pitchFamily="34" charset="0"/>
              </a:rPr>
              <a:t>the most popular word will occur twice as often as the second most popular word, thrice as often as the third most popular word, n times as often as the n-most popular word.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1" y="2111415"/>
            <a:ext cx="5007979" cy="37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0" y="2286000"/>
            <a:ext cx="5025012" cy="3535595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66" y="6144305"/>
            <a:ext cx="8807268" cy="604836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IE" sz="2800" dirty="0" smtClean="0">
                <a:solidFill>
                  <a:srgbClr val="0070C0"/>
                </a:solidFill>
              </a:rPr>
              <a:t>Many occurrences of few words</a:t>
            </a:r>
          </a:p>
          <a:p>
            <a:pPr marL="457200" lvl="1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                / Few occurrences of many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566" y="2171699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IE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In English text: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the</a:t>
            </a:r>
            <a:r>
              <a:rPr lang="en-IE" dirty="0" smtClean="0">
                <a:latin typeface="Calibri Light" panose="020F0302020204030204" pitchFamily="34" charset="0"/>
              </a:rPr>
              <a:t>” 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of</a:t>
            </a:r>
            <a:r>
              <a:rPr lang="en-IE" dirty="0" smtClean="0">
                <a:latin typeface="Calibri Light" panose="020F0302020204030204" pitchFamily="34" charset="0"/>
              </a:rPr>
              <a:t>” 3.5%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</a:rPr>
              <a:t>and</a:t>
            </a:r>
            <a:r>
              <a:rPr lang="en-IE" dirty="0" smtClean="0">
                <a:latin typeface="Calibri Light" panose="020F0302020204030204" pitchFamily="34" charset="0"/>
              </a:rPr>
              <a:t>” 2.7%</a:t>
            </a:r>
          </a:p>
          <a:p>
            <a:pPr lvl="2"/>
            <a:r>
              <a:rPr lang="en-IE" dirty="0" smtClean="0">
                <a:latin typeface="Calibri Light" panose="020F0302020204030204" pitchFamily="34" charset="0"/>
              </a:rPr>
              <a:t>135 words cover half of all occurrences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144" y="6088296"/>
            <a:ext cx="8871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  <a:r>
              <a:rPr lang="en-IE" b="1" dirty="0" smtClean="0">
                <a:latin typeface="Calibri Light" panose="020F0302020204030204" pitchFamily="34" charset="0"/>
              </a:rPr>
              <a:t>: </a:t>
            </a:r>
            <a:r>
              <a:rPr lang="en-IE" i="1" dirty="0" smtClean="0">
                <a:latin typeface="Calibri Light" panose="020F0302020204030204" pitchFamily="34" charset="0"/>
              </a:rPr>
              <a:t>the most popular word will occur twice as often as the second most popular word, thrice as often as the third most popular word, n times as often as the n-most popular word.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1" y="2111415"/>
            <a:ext cx="5007979" cy="3755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257" y="2213065"/>
            <a:ext cx="9151257" cy="682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IE" sz="3200" dirty="0">
                <a:latin typeface="Calibri Light" panose="020F0302020204030204" pitchFamily="34" charset="0"/>
              </a:rPr>
              <a:t>Expect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long</a:t>
            </a:r>
            <a:r>
              <a:rPr lang="en-IE" sz="3200" dirty="0">
                <a:latin typeface="Calibri Light" panose="020F0302020204030204" pitchFamily="34" charset="0"/>
              </a:rPr>
              <a:t>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posting lists </a:t>
            </a:r>
            <a:r>
              <a:rPr lang="en-IE" sz="3200" dirty="0">
                <a:latin typeface="Calibri Light" panose="020F0302020204030204" pitchFamily="34" charset="0"/>
              </a:rPr>
              <a:t>for common </a:t>
            </a:r>
            <a:r>
              <a:rPr lang="en-IE" sz="3200" dirty="0" smtClean="0">
                <a:latin typeface="Calibri Light" panose="020F0302020204030204" pitchFamily="34" charset="0"/>
              </a:rPr>
              <a:t>words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26" y="2278013"/>
            <a:ext cx="345181" cy="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Perhaps implement </a:t>
            </a:r>
            <a:r>
              <a:rPr lang="en-IE" dirty="0" smtClean="0">
                <a:solidFill>
                  <a:srgbClr val="008000"/>
                </a:solidFill>
              </a:rPr>
              <a:t>stop-words</a:t>
            </a:r>
            <a:r>
              <a:rPr lang="en-IE" dirty="0" smtClean="0"/>
              <a:t>?</a:t>
            </a:r>
          </a:p>
          <a:p>
            <a:pPr lvl="2"/>
            <a:r>
              <a:rPr lang="en-IE" dirty="0" smtClean="0"/>
              <a:t>Most common words contain least information</a:t>
            </a:r>
          </a:p>
          <a:p>
            <a:pPr lvl="1"/>
            <a:endParaRPr lang="en-IE" dirty="0"/>
          </a:p>
          <a:p>
            <a:pPr lvl="2"/>
            <a:endParaRPr lang="en-IE" dirty="0"/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009900" y="25908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the</a:t>
            </a: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 drama </a:t>
            </a:r>
            <a:r>
              <a:rPr lang="en-IE" sz="2200" dirty="0" smtClean="0">
                <a:solidFill>
                  <a:srgbClr val="FF0000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in</a:t>
            </a:r>
            <a:r>
              <a:rPr lang="en-IE" sz="2200" dirty="0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 </a:t>
            </a:r>
            <a:r>
              <a:rPr lang="en-IE" sz="2200" dirty="0" err="1" smtClean="0">
                <a:solidFill>
                  <a:schemeClr val="bg1"/>
                </a:solidFill>
                <a:latin typeface="Inconsolata" panose="020B0609030003000000" pitchFamily="49" charset="0"/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chemeClr val="bg1"/>
              </a:solidFill>
              <a:latin typeface="Inconsolata" panose="020B0609030003000000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36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49562"/>
            <a:ext cx="9143999" cy="350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Perhaps implement </a:t>
            </a:r>
            <a:r>
              <a:rPr lang="en-IE" dirty="0">
                <a:solidFill>
                  <a:srgbClr val="008000"/>
                </a:solidFill>
              </a:rPr>
              <a:t>stop-words</a:t>
            </a:r>
            <a:r>
              <a:rPr lang="en-IE" dirty="0" smtClean="0"/>
              <a:t>?</a:t>
            </a:r>
          </a:p>
          <a:p>
            <a:r>
              <a:rPr lang="en-IE" dirty="0" smtClean="0"/>
              <a:t>Perhaps implement </a:t>
            </a:r>
            <a:r>
              <a:rPr lang="en-IE" dirty="0" smtClean="0">
                <a:solidFill>
                  <a:srgbClr val="008000"/>
                </a:solidFill>
              </a:rPr>
              <a:t>block-addressing</a:t>
            </a:r>
            <a:r>
              <a:rPr lang="en-IE" dirty="0" smtClean="0"/>
              <a:t>?</a:t>
            </a:r>
          </a:p>
          <a:p>
            <a:pPr lvl="2"/>
            <a:endParaRPr lang="en-IE" dirty="0"/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4137" y="3001963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Calibri Light" panose="020F0302020204030204" pitchFamily="34" charset="0"/>
              </a:rPr>
              <a:t>Fruitvale Station</a:t>
            </a:r>
            <a:r>
              <a:rPr lang="en-IE" dirty="0">
                <a:latin typeface="Calibri Light" panose="020F0302020204030204" pitchFamily="34" charset="0"/>
              </a:rPr>
              <a:t> is a 2013 American </a:t>
            </a:r>
            <a:r>
              <a:rPr lang="en-IE" dirty="0">
                <a:latin typeface="Calibri Light" panose="020F0302020204030204" pitchFamily="34" charset="0"/>
                <a:hlinkClick r:id="rId2" tooltip="Drama film"/>
              </a:rPr>
              <a:t>drama film</a:t>
            </a:r>
            <a:r>
              <a:rPr lang="en-IE" dirty="0">
                <a:latin typeface="Calibri Light" panose="020F0302020204030204" pitchFamily="34" charset="0"/>
              </a:rPr>
              <a:t> written and directed by </a:t>
            </a:r>
            <a:r>
              <a:rPr lang="en-IE" dirty="0">
                <a:latin typeface="Calibri Light" panose="020F0302020204030204" pitchFamily="34" charset="0"/>
                <a:hlinkClick r:id="rId3" tooltip="Ryan Coogler"/>
              </a:rPr>
              <a:t>Ryan </a:t>
            </a:r>
            <a:r>
              <a:rPr lang="en-IE" dirty="0" err="1">
                <a:latin typeface="Calibri Light" panose="020F0302020204030204" pitchFamily="34" charset="0"/>
                <a:hlinkClick r:id="rId3" tooltip="Ryan Coogler"/>
              </a:rPr>
              <a:t>Coogler</a:t>
            </a:r>
            <a:r>
              <a:rPr lang="en-IE" dirty="0"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137" y="3001963"/>
            <a:ext cx="4413613" cy="3693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0" y="3001963"/>
            <a:ext cx="3752850" cy="369332"/>
          </a:xfrm>
          <a:prstGeom prst="rect">
            <a:avLst/>
          </a:prstGeom>
          <a:solidFill>
            <a:schemeClr val="accent6">
              <a:lumMod val="75000"/>
              <a:alpha val="3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36143"/>
              </p:ext>
            </p:extLst>
          </p:nvPr>
        </p:nvGraphicFramePr>
        <p:xfrm>
          <a:off x="3181350" y="3988906"/>
          <a:ext cx="56769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41338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,…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136" y="3378008"/>
            <a:ext cx="20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Block 1</a:t>
            </a:r>
            <a:endParaRPr lang="en-IE" sz="36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141" y="3371295"/>
            <a:ext cx="20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Block </a:t>
            </a:r>
            <a:r>
              <a:rPr lang="en-IE" sz="3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463" y="4140571"/>
            <a:ext cx="2844437" cy="82442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is the effect on phrase search?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140571"/>
            <a:ext cx="3429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463" y="4964999"/>
            <a:ext cx="2844437" cy="717088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Small blocks ~ 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okay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Big blocks ~ </a:t>
            </a:r>
            <a:r>
              <a:rPr lang="en-IE" sz="2000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not okay</a:t>
            </a:r>
          </a:p>
        </p:txBody>
      </p:sp>
    </p:spTree>
    <p:extLst>
      <p:ext uri="{BB962C8B-B14F-4D97-AF65-F5344CB8AC3E}">
        <p14:creationId xmlns:p14="http://schemas.microsoft.com/office/powerpoint/2010/main" val="7390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 animBg="1"/>
      <p:bldP spid="7" grpId="0" animBg="1"/>
      <p:bldP spid="9" grpId="0"/>
      <p:bldP spid="10" grpId="0"/>
      <p:bldP spid="13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578" y="6102810"/>
            <a:ext cx="88718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  <a:r>
              <a:rPr lang="en-IE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: </a:t>
            </a:r>
            <a:r>
              <a:rPr lang="en-IE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the most popular word will occur twice as often as the second most popular word, thrice as often as the third most popular word, n times as often as the n-most popular word.</a:t>
            </a:r>
            <a:endParaRPr lang="en-IE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286000"/>
            <a:ext cx="5025012" cy="3535595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Common Words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90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IE" sz="2800" dirty="0" smtClean="0">
                <a:solidFill>
                  <a:srgbClr val="0070C0"/>
                </a:solidFill>
              </a:rPr>
              <a:t>Many occurrences of few words</a:t>
            </a:r>
          </a:p>
          <a:p>
            <a:pPr marL="457200" lvl="1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                / Few occurrences of many words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1566" y="2171699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prstClr val="black"/>
              </a:buClr>
            </a:pPr>
            <a:r>
              <a:rPr lang="en-IE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Zipf’s</a:t>
            </a: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law</a:t>
            </a:r>
          </a:p>
          <a:p>
            <a:pPr lvl="1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In English text: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“</a:t>
            </a:r>
            <a:r>
              <a:rPr lang="en-IE" dirty="0" smtClean="0">
                <a:solidFill>
                  <a:prstClr val="black"/>
                </a:solidFill>
                <a:latin typeface="Inconsolata" panose="020B0609030003000000" pitchFamily="49" charset="0"/>
              </a:rPr>
              <a:t>the</a:t>
            </a:r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” 7%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“</a:t>
            </a:r>
            <a:r>
              <a:rPr lang="en-IE" dirty="0" smtClean="0">
                <a:solidFill>
                  <a:prstClr val="black"/>
                </a:solidFill>
                <a:latin typeface="Inconsolata" panose="020B0609030003000000" pitchFamily="49" charset="0"/>
              </a:rPr>
              <a:t>of</a:t>
            </a:r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” 3.5%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“</a:t>
            </a:r>
            <a:r>
              <a:rPr lang="en-IE" dirty="0" smtClean="0">
                <a:solidFill>
                  <a:prstClr val="black"/>
                </a:solidFill>
                <a:latin typeface="Inconsolata" panose="020B0609030003000000" pitchFamily="49" charset="0"/>
              </a:rPr>
              <a:t>and</a:t>
            </a:r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” 2.7%</a:t>
            </a:r>
          </a:p>
          <a:p>
            <a:pPr lvl="2"/>
            <a:r>
              <a:rPr lang="en-I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135 words cover half of all occurrences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21" y="2111415"/>
            <a:ext cx="5007979" cy="3755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257" y="2213065"/>
            <a:ext cx="9151257" cy="1139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I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Expect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long</a:t>
            </a:r>
            <a:r>
              <a:rPr lang="en-I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n-IE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posting lists </a:t>
            </a:r>
            <a:r>
              <a:rPr lang="en-IE" sz="3200" dirty="0">
                <a:solidFill>
                  <a:prstClr val="black"/>
                </a:solidFill>
                <a:latin typeface="Calibri Light" panose="020F0302020204030204" pitchFamily="34" charset="0"/>
              </a:rPr>
              <a:t>for common </a:t>
            </a:r>
            <a:r>
              <a:rPr lang="en-IE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words</a:t>
            </a:r>
          </a:p>
          <a:p>
            <a:r>
              <a:rPr lang="en-IE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Expect </a:t>
            </a:r>
            <a:r>
              <a:rPr lang="en-IE" sz="3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more queries </a:t>
            </a:r>
            <a:r>
              <a:rPr lang="en-IE" sz="3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with common words</a:t>
            </a:r>
            <a:endParaRPr lang="en-IE" sz="3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26" y="2278013"/>
            <a:ext cx="345181" cy="3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The Long Tail of Search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The Long Tail of Search</a:t>
            </a:r>
            <a:endParaRPr lang="en-I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35957"/>
            <a:ext cx="7473268" cy="5410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306525"/>
            <a:ext cx="4631834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How to optimise for this?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34" y="6306525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434" y="6306525"/>
            <a:ext cx="4114800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Caching for common queries like “</a:t>
            </a:r>
            <a:r>
              <a:rPr lang="en-IE" dirty="0" smtClean="0">
                <a:latin typeface="Inconsolata" panose="020B0609030003000000" pitchFamily="49" charset="0"/>
              </a:rPr>
              <a:t>coffee</a:t>
            </a:r>
            <a:r>
              <a:rPr lang="en-IE" dirty="0" smtClean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68" y="45357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If interested …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389283"/>
            <a:ext cx="7058025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68" y="45357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Search Implementation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Vocabulary keys: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Hashing</a:t>
            </a:r>
            <a:r>
              <a:rPr lang="en-IE" dirty="0" smtClean="0"/>
              <a:t>: O(1) lookups (assuming ideal hashing)</a:t>
            </a:r>
          </a:p>
          <a:p>
            <a:pPr lvl="2"/>
            <a:r>
              <a:rPr lang="en-IE" dirty="0" smtClean="0">
                <a:solidFill>
                  <a:srgbClr val="FF0000"/>
                </a:solidFill>
              </a:rPr>
              <a:t>no range queries</a:t>
            </a:r>
          </a:p>
          <a:p>
            <a:pPr lvl="2"/>
            <a:endParaRPr lang="en-IE" dirty="0" smtClean="0">
              <a:solidFill>
                <a:srgbClr val="FF0000"/>
              </a:solidFill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Sorting/B-Tree</a:t>
            </a:r>
            <a:r>
              <a:rPr lang="en-IE" dirty="0" smtClean="0"/>
              <a:t>: O(log(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E" dirty="0" smtClean="0"/>
              <a:t>)) lookups, 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E" i="1" dirty="0" smtClean="0"/>
              <a:t> </a:t>
            </a:r>
            <a:r>
              <a:rPr lang="en-IE" dirty="0" smtClean="0"/>
              <a:t>unique words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range queries</a:t>
            </a:r>
          </a:p>
          <a:p>
            <a:pPr lvl="2"/>
            <a:endParaRPr lang="en-IE" dirty="0" smtClean="0">
              <a:solidFill>
                <a:srgbClr val="008000"/>
              </a:solidFill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Tries</a:t>
            </a:r>
            <a:r>
              <a:rPr lang="en-IE" dirty="0" smtClean="0"/>
              <a:t>: O(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E" dirty="0" smtClean="0"/>
              <a:t>) lookups, </a:t>
            </a:r>
            <a:r>
              <a:rPr lang="en-I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IE" dirty="0" smtClean="0"/>
              <a:t>length of the word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range queries, compression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6164263"/>
            <a:ext cx="13716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Tries?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6176963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err="1" smtClean="0"/>
              <a:t>Trie</a:t>
            </a:r>
            <a:endParaRPr lang="en-IE" sz="3200" dirty="0"/>
          </a:p>
        </p:txBody>
      </p:sp>
      <p:sp>
        <p:nvSpPr>
          <p:cNvPr id="7" name="Rectangle 6"/>
          <p:cNvSpPr/>
          <p:nvPr/>
        </p:nvSpPr>
        <p:spPr>
          <a:xfrm>
            <a:off x="6629400" y="18376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5791200" y="26758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36664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6477000" y="36664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5029200" y="46570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46570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k</a:t>
            </a:r>
            <a:endParaRPr lang="es-CL" dirty="0"/>
          </a:p>
        </p:txBody>
      </p:sp>
      <p:sp>
        <p:nvSpPr>
          <p:cNvPr id="13" name="Rectangle 12"/>
          <p:cNvSpPr/>
          <p:nvPr/>
        </p:nvSpPr>
        <p:spPr>
          <a:xfrm>
            <a:off x="6477000" y="558668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</a:t>
            </a:r>
            <a:endParaRPr lang="es-CL" dirty="0"/>
          </a:p>
        </p:txBody>
      </p:sp>
      <p:sp>
        <p:nvSpPr>
          <p:cNvPr id="14" name="Rectangle 13"/>
          <p:cNvSpPr/>
          <p:nvPr/>
        </p:nvSpPr>
        <p:spPr>
          <a:xfrm>
            <a:off x="7467600" y="26758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7467600" y="3666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</a:t>
            </a:r>
            <a:endParaRPr lang="es-CL" dirty="0"/>
          </a:p>
        </p:txBody>
      </p:sp>
      <p:cxnSp>
        <p:nvCxnSpPr>
          <p:cNvPr id="20" name="Straight Arrow Connector 19"/>
          <p:cNvCxnSpPr>
            <a:stCxn id="7" idx="2"/>
            <a:endCxn id="8" idx="0"/>
          </p:cNvCxnSpPr>
          <p:nvPr/>
        </p:nvCxnSpPr>
        <p:spPr>
          <a:xfrm flipH="1">
            <a:off x="5981700" y="2218648"/>
            <a:ext cx="8382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9400" y="18376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</a:t>
            </a: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6758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657600" y="26758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</a:t>
            </a:r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1143000" y="3666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25" name="Rectangle 24"/>
          <p:cNvSpPr/>
          <p:nvPr/>
        </p:nvSpPr>
        <p:spPr>
          <a:xfrm>
            <a:off x="2590800" y="367406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</a:t>
            </a:r>
            <a:endParaRPr lang="es-CL" dirty="0"/>
          </a:p>
        </p:txBody>
      </p:sp>
      <p:sp>
        <p:nvSpPr>
          <p:cNvPr id="26" name="Rectangle 25"/>
          <p:cNvSpPr/>
          <p:nvPr/>
        </p:nvSpPr>
        <p:spPr>
          <a:xfrm>
            <a:off x="3657600" y="3666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</a:t>
            </a:r>
            <a:endParaRPr lang="es-CL" dirty="0"/>
          </a:p>
        </p:txBody>
      </p:sp>
      <p:sp>
        <p:nvSpPr>
          <p:cNvPr id="27" name="Rectangle 26"/>
          <p:cNvSpPr/>
          <p:nvPr/>
        </p:nvSpPr>
        <p:spPr>
          <a:xfrm>
            <a:off x="1143000" y="4657048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5571448"/>
            <a:ext cx="3810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</a:t>
            </a:r>
            <a:endParaRPr lang="es-CL" dirty="0"/>
          </a:p>
        </p:txBody>
      </p:sp>
      <p:cxnSp>
        <p:nvCxnSpPr>
          <p:cNvPr id="29" name="Straight Arrow Connector 28"/>
          <p:cNvCxnSpPr>
            <a:stCxn id="7" idx="2"/>
            <a:endCxn id="14" idx="0"/>
          </p:cNvCxnSpPr>
          <p:nvPr/>
        </p:nvCxnSpPr>
        <p:spPr>
          <a:xfrm>
            <a:off x="6819900" y="2218648"/>
            <a:ext cx="8382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9" idx="0"/>
          </p:cNvCxnSpPr>
          <p:nvPr/>
        </p:nvCxnSpPr>
        <p:spPr>
          <a:xfrm flipH="1">
            <a:off x="5219700" y="3056848"/>
            <a:ext cx="76200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  <a:endCxn id="10" idx="0"/>
          </p:cNvCxnSpPr>
          <p:nvPr/>
        </p:nvCxnSpPr>
        <p:spPr>
          <a:xfrm>
            <a:off x="5981700" y="3056848"/>
            <a:ext cx="68580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15" idx="0"/>
          </p:cNvCxnSpPr>
          <p:nvPr/>
        </p:nvCxnSpPr>
        <p:spPr>
          <a:xfrm>
            <a:off x="7658100" y="30568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11" idx="0"/>
          </p:cNvCxnSpPr>
          <p:nvPr/>
        </p:nvCxnSpPr>
        <p:spPr>
          <a:xfrm>
            <a:off x="5219700" y="40474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2" idx="0"/>
          </p:cNvCxnSpPr>
          <p:nvPr/>
        </p:nvCxnSpPr>
        <p:spPr>
          <a:xfrm>
            <a:off x="6667500" y="40474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2"/>
            <a:endCxn id="13" idx="0"/>
          </p:cNvCxnSpPr>
          <p:nvPr/>
        </p:nvCxnSpPr>
        <p:spPr>
          <a:xfrm>
            <a:off x="6667500" y="5038048"/>
            <a:ext cx="0" cy="54864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1" idx="2"/>
            <a:endCxn id="22" idx="0"/>
          </p:cNvCxnSpPr>
          <p:nvPr/>
        </p:nvCxnSpPr>
        <p:spPr>
          <a:xfrm flipH="1">
            <a:off x="2095500" y="2218648"/>
            <a:ext cx="9144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1" idx="2"/>
            <a:endCxn id="23" idx="0"/>
          </p:cNvCxnSpPr>
          <p:nvPr/>
        </p:nvCxnSpPr>
        <p:spPr>
          <a:xfrm>
            <a:off x="3009900" y="2218648"/>
            <a:ext cx="838200" cy="4572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2" idx="2"/>
            <a:endCxn id="24" idx="0"/>
          </p:cNvCxnSpPr>
          <p:nvPr/>
        </p:nvCxnSpPr>
        <p:spPr>
          <a:xfrm flipH="1">
            <a:off x="1333500" y="3056848"/>
            <a:ext cx="76200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2" idx="2"/>
            <a:endCxn id="25" idx="0"/>
          </p:cNvCxnSpPr>
          <p:nvPr/>
        </p:nvCxnSpPr>
        <p:spPr>
          <a:xfrm>
            <a:off x="2095500" y="3056848"/>
            <a:ext cx="685800" cy="61722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3" idx="2"/>
            <a:endCxn id="26" idx="0"/>
          </p:cNvCxnSpPr>
          <p:nvPr/>
        </p:nvCxnSpPr>
        <p:spPr>
          <a:xfrm>
            <a:off x="3848100" y="30568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4" idx="2"/>
            <a:endCxn id="27" idx="0"/>
          </p:cNvCxnSpPr>
          <p:nvPr/>
        </p:nvCxnSpPr>
        <p:spPr>
          <a:xfrm>
            <a:off x="1333500" y="4047448"/>
            <a:ext cx="0" cy="6096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7" idx="2"/>
            <a:endCxn id="28" idx="0"/>
          </p:cNvCxnSpPr>
          <p:nvPr/>
        </p:nvCxnSpPr>
        <p:spPr>
          <a:xfrm>
            <a:off x="1333500" y="5038048"/>
            <a:ext cx="0" cy="53340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572000" y="838200"/>
            <a:ext cx="381000" cy="381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3" name="Straight Arrow Connector 72"/>
          <p:cNvCxnSpPr>
            <a:stCxn id="72" idx="3"/>
            <a:endCxn id="21" idx="0"/>
          </p:cNvCxnSpPr>
          <p:nvPr/>
        </p:nvCxnSpPr>
        <p:spPr>
          <a:xfrm flipH="1">
            <a:off x="3009900" y="1163404"/>
            <a:ext cx="1617896" cy="67424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" idx="0"/>
          </p:cNvCxnSpPr>
          <p:nvPr/>
        </p:nvCxnSpPr>
        <p:spPr>
          <a:xfrm>
            <a:off x="4897204" y="1163404"/>
            <a:ext cx="1922696" cy="67424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The book that indexes the library</a:t>
            </a:r>
            <a:endParaRPr lang="en-IE" sz="3200" dirty="0"/>
          </a:p>
        </p:txBody>
      </p:sp>
      <p:pic>
        <p:nvPicPr>
          <p:cNvPr id="5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209307" cy="45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Memory Sizes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Term list </a:t>
            </a:r>
            <a:r>
              <a:rPr lang="en-IE" dirty="0" smtClean="0"/>
              <a:t>(vocabulary keys) small:</a:t>
            </a:r>
          </a:p>
          <a:p>
            <a:pPr lvl="1"/>
            <a:r>
              <a:rPr lang="en-IE" dirty="0" smtClean="0"/>
              <a:t>Often will fit in memory (with compression …)!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Posting lists </a:t>
            </a:r>
            <a:r>
              <a:rPr lang="en-IE" dirty="0" smtClean="0"/>
              <a:t>larger: </a:t>
            </a:r>
          </a:p>
          <a:p>
            <a:pPr lvl="1"/>
            <a:r>
              <a:rPr lang="en-IE" dirty="0" smtClean="0"/>
              <a:t>On disk / Hot regions </a:t>
            </a:r>
            <a:r>
              <a:rPr lang="en-IE" u="sng" dirty="0" smtClean="0"/>
              <a:t>cached</a:t>
            </a:r>
            <a:endParaRPr lang="en-I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53946"/>
              </p:ext>
            </p:extLst>
          </p:nvPr>
        </p:nvGraphicFramePr>
        <p:xfrm>
          <a:off x="3200400" y="3672681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0767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103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latin typeface="Inconsolata" panose="020B0609030003000000" pitchFamily="49" charset="0"/>
                        </a:rPr>
                        <a:t>american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123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and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139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by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157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directed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212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drama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87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2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B050"/>
                </a:solidFill>
              </a:rPr>
              <a:t>Numeric</a:t>
            </a:r>
            <a:r>
              <a:rPr lang="en-IE" dirty="0" smtClean="0"/>
              <a:t> compression important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7867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2672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7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High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Interval indexing</a:t>
            </a:r>
          </a:p>
          <a:p>
            <a:pPr lvl="1"/>
            <a:r>
              <a:rPr lang="en-IE" dirty="0" smtClean="0"/>
              <a:t>Example for record-level indexing</a:t>
            </a:r>
          </a:p>
          <a:p>
            <a:pPr lvl="2"/>
            <a:r>
              <a:rPr lang="en-IE" dirty="0"/>
              <a:t>C</a:t>
            </a:r>
            <a:r>
              <a:rPr lang="en-IE" dirty="0" smtClean="0"/>
              <a:t>ould also be applied for block-level indexing, etc.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85180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2672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7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88000"/>
              </p:ext>
            </p:extLst>
          </p:nvPr>
        </p:nvGraphicFramePr>
        <p:xfrm>
          <a:off x="1905000" y="4724400"/>
          <a:ext cx="5676900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43053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–4), (6–7), 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6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High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Gap indexing</a:t>
            </a:r>
          </a:p>
          <a:p>
            <a:pPr lvl="1"/>
            <a:r>
              <a:rPr lang="en-IE" dirty="0" smtClean="0"/>
              <a:t>Example for record-level indexing</a:t>
            </a:r>
          </a:p>
          <a:p>
            <a:pPr lvl="2"/>
            <a:r>
              <a:rPr lang="en-IE" dirty="0"/>
              <a:t>Could also be applied for block-level indexing, etc</a:t>
            </a:r>
            <a:r>
              <a:rPr lang="en-IE" dirty="0" smtClean="0"/>
              <a:t>.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73276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42672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8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  <a:latin typeface="Inconsolata" panose="020B0609030003000000" pitchFamily="49" charset="0"/>
                        </a:rPr>
                        <a:t>9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28144"/>
              </p:ext>
            </p:extLst>
          </p:nvPr>
        </p:nvGraphicFramePr>
        <p:xfrm>
          <a:off x="1905000" y="4724400"/>
          <a:ext cx="56769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43053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Term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Posting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 Lists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country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latin typeface="Inconsolata" panose="020B0609030003000000" pitchFamily="49" charset="0"/>
                        </a:rPr>
                        <a:t>(1</a:t>
                      </a:r>
                      <a:r>
                        <a:rPr lang="en-IE" baseline="0" dirty="0" smtClean="0">
                          <a:latin typeface="Inconsolata" panose="020B0609030003000000" pitchFamily="49" charset="0"/>
                        </a:rPr>
                        <a:t>), 2, 1, 4, 1</a:t>
                      </a:r>
                      <a:endParaRPr lang="en-IE" b="1" dirty="0" smtClean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306525"/>
            <a:ext cx="3810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Benefit?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6319225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6306525"/>
            <a:ext cx="4958668" cy="38100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Repeated small numbers easier to compress!</a:t>
            </a:r>
          </a:p>
        </p:txBody>
      </p:sp>
    </p:spTree>
    <p:extLst>
      <p:ext uri="{BB962C8B-B14F-4D97-AF65-F5344CB8AC3E}">
        <p14:creationId xmlns:p14="http://schemas.microsoft.com/office/powerpoint/2010/main" val="5701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Bit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Variable length coding: bit-level techniques </a:t>
            </a:r>
          </a:p>
          <a:p>
            <a:r>
              <a:rPr lang="en-IE" sz="2400" dirty="0" smtClean="0"/>
              <a:t>For example, </a:t>
            </a:r>
            <a:r>
              <a:rPr lang="en-IE" sz="2400" dirty="0" smtClean="0">
                <a:solidFill>
                  <a:srgbClr val="C00000"/>
                </a:solidFill>
              </a:rPr>
              <a:t>Elias γ (gamma) encoding</a:t>
            </a:r>
          </a:p>
          <a:p>
            <a:pPr lvl="1"/>
            <a:r>
              <a:rPr lang="en-IE" sz="2000" dirty="0" smtClean="0"/>
              <a:t>Assumes many small numbers </a:t>
            </a:r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61362"/>
              </p:ext>
            </p:extLst>
          </p:nvPr>
        </p:nvGraphicFramePr>
        <p:xfrm>
          <a:off x="838200" y="2590800"/>
          <a:ext cx="7696200" cy="381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z: integer to encode</a:t>
                      </a:r>
                      <a:endParaRPr lang="en-IE" sz="1400" b="0" i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kern="1200" dirty="0" smtClean="0">
                          <a:effectLst/>
                          <a:latin typeface="Inconsolata" panose="020B0609030003000000" pitchFamily="49" charset="0"/>
                        </a:rPr>
                        <a:t>n = ⌊log</a:t>
                      </a:r>
                      <a:r>
                        <a:rPr lang="en-IE" sz="1400" kern="1200" baseline="-25000" dirty="0" smtClean="0"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  <a:r>
                        <a:rPr lang="en-IE" sz="1400" kern="1200" dirty="0" smtClean="0">
                          <a:effectLst/>
                          <a:latin typeface="Inconsolata" panose="020B0609030003000000" pitchFamily="49" charset="0"/>
                        </a:rPr>
                        <a:t>(z)⌋ coded in unary</a:t>
                      </a:r>
                      <a:endParaRPr lang="en-IE" sz="140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a zero marker</a:t>
                      </a:r>
                      <a:endParaRPr lang="en-IE" sz="1400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next </a:t>
                      </a:r>
                      <a:r>
                        <a:rPr lang="en-IE" sz="1400" kern="1200" dirty="0" smtClean="0">
                          <a:effectLst/>
                          <a:latin typeface="Inconsolata" panose="020B0609030003000000" pitchFamily="49" charset="0"/>
                        </a:rPr>
                        <a:t>n binary </a:t>
                      </a:r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numbers</a:t>
                      </a:r>
                      <a:endParaRPr lang="en-IE" sz="1400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final Elias </a:t>
                      </a:r>
                      <a:r>
                        <a:rPr lang="en-IE" sz="1400" dirty="0" smtClean="0">
                          <a:latin typeface="Calibri Light" panose="020F0302020204030204" pitchFamily="34" charset="0"/>
                        </a:rPr>
                        <a:t>γ</a:t>
                      </a:r>
                      <a:r>
                        <a:rPr lang="en-IE" sz="1400" dirty="0" smtClean="0">
                          <a:latin typeface="Inconsolata" panose="020B0609030003000000" pitchFamily="49" charset="0"/>
                        </a:rPr>
                        <a:t> code</a:t>
                      </a:r>
                      <a:endParaRPr lang="en-IE" sz="1400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111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000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1110000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6140" y="6451979"/>
            <a:ext cx="1905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&lt;</a:t>
            </a:r>
            <a:r>
              <a:rPr lang="en-IE" dirty="0" smtClean="0">
                <a:latin typeface="Inconsolata" panose="020B0609030003000000" pitchFamily="49" charset="0"/>
              </a:rPr>
              <a:t>1,2,1,1,4,8,5</a:t>
            </a:r>
            <a:r>
              <a:rPr lang="en-IE" dirty="0" smtClean="0">
                <a:latin typeface="Calibri Light" panose="020F0302020204030204" pitchFamily="34" charset="0"/>
              </a:rPr>
              <a:t>&gt;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454801"/>
            <a:ext cx="50769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Can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you 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decode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“</a:t>
            </a:r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01000011000111000011001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”?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62" y="6486047"/>
            <a:ext cx="335264" cy="335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93" y="2312185"/>
            <a:ext cx="1600845" cy="2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Bit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IE" sz="2400" dirty="0" smtClean="0"/>
              <a:t>Variable length coding: bit-level techniques </a:t>
            </a:r>
          </a:p>
          <a:p>
            <a:r>
              <a:rPr lang="en-IE" sz="2400" dirty="0" smtClean="0"/>
              <a:t>For example, 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Elias δ (delta) encoding</a:t>
            </a:r>
          </a:p>
          <a:p>
            <a:pPr lvl="1"/>
            <a:r>
              <a:rPr lang="en-IE" sz="2000" dirty="0" smtClean="0"/>
              <a:t>Better for some distributions</a:t>
            </a:r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32349"/>
              </p:ext>
            </p:extLst>
          </p:nvPr>
        </p:nvGraphicFramePr>
        <p:xfrm>
          <a:off x="838200" y="2590800"/>
          <a:ext cx="615696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9240"/>
                <a:gridCol w="1661160"/>
                <a:gridCol w="1524000"/>
                <a:gridCol w="143256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1" i="1" dirty="0" smtClean="0">
                          <a:latin typeface="Inconsolata" panose="020B0609030003000000" pitchFamily="49" charset="0"/>
                        </a:rPr>
                        <a:t>z: </a:t>
                      </a:r>
                      <a:r>
                        <a:rPr lang="en-IE" sz="1400" b="1" i="0" dirty="0" smtClean="0">
                          <a:latin typeface="Inconsolata" panose="020B0609030003000000" pitchFamily="49" charset="0"/>
                        </a:rPr>
                        <a:t>integer to encode</a:t>
                      </a:r>
                      <a:endParaRPr lang="en-IE" sz="1400" b="1" i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⌊log</a:t>
                      </a:r>
                      <a:r>
                        <a:rPr lang="en-IE" sz="1400" b="1" i="0" kern="1200" baseline="-250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)⌋ + 1</a:t>
                      </a:r>
                    </a:p>
                    <a:p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coded in Elias</a:t>
                      </a:r>
                      <a:r>
                        <a:rPr lang="en-IE" sz="14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400" b="1" dirty="0" smtClean="0">
                          <a:latin typeface="Calibri Light" panose="020F0302020204030204" pitchFamily="34" charset="0"/>
                        </a:rPr>
                        <a:t>γ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next 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⌊log</a:t>
                      </a:r>
                      <a:r>
                        <a:rPr lang="en-IE" sz="1400" b="1" i="0" kern="1200" baseline="-250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)⌋  binary</a:t>
                      </a:r>
                      <a:r>
                        <a:rPr lang="en-IE" sz="14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numbers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final Elias </a:t>
                      </a:r>
                      <a:r>
                        <a:rPr lang="en-IE" sz="1400" b="1" dirty="0" smtClean="0">
                          <a:latin typeface="Calibri Light" panose="020F0302020204030204" pitchFamily="34" charset="0"/>
                        </a:rPr>
                        <a:t>δ</a:t>
                      </a:r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 code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11000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000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11000000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6140" y="6451979"/>
            <a:ext cx="1905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&lt;</a:t>
            </a:r>
            <a:r>
              <a:rPr lang="en-IE" dirty="0" smtClean="0">
                <a:latin typeface="Inconsolata" panose="020B0609030003000000" pitchFamily="49" charset="0"/>
              </a:rPr>
              <a:t>1,9,3,1,17</a:t>
            </a:r>
            <a:r>
              <a:rPr lang="en-IE" dirty="0" smtClean="0">
                <a:latin typeface="Calibri Light" panose="020F0302020204030204" pitchFamily="34" charset="0"/>
              </a:rPr>
              <a:t>&gt;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454801"/>
            <a:ext cx="50769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Can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you 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decode </a:t>
            </a:r>
            <a:r>
              <a:rPr lang="en-IE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“</a:t>
            </a:r>
            <a:r>
              <a:rPr lang="en-IE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0110000011001011001001</a:t>
            </a: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”?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62" y="6486047"/>
            <a:ext cx="335264" cy="335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8" y="2317541"/>
            <a:ext cx="3655322" cy="2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Bit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>
            <a:normAutofit/>
          </a:bodyPr>
          <a:lstStyle/>
          <a:p>
            <a:r>
              <a:rPr lang="en-IE" sz="2400" dirty="0" smtClean="0"/>
              <a:t>Previous methods “non-parametric”</a:t>
            </a:r>
          </a:p>
          <a:p>
            <a:pPr lvl="1"/>
            <a:r>
              <a:rPr lang="en-IE" sz="2000" dirty="0" smtClean="0"/>
              <a:t>Don’t take an input value</a:t>
            </a:r>
          </a:p>
          <a:p>
            <a:r>
              <a:rPr lang="en-IE" sz="2400" dirty="0" smtClean="0"/>
              <a:t>Other compression techniques parametric:</a:t>
            </a:r>
          </a:p>
          <a:p>
            <a:pPr lvl="1"/>
            <a:r>
              <a:rPr lang="en-IE" sz="2000" dirty="0" smtClean="0"/>
              <a:t>for example, Golomb-</a:t>
            </a:r>
            <a:r>
              <a:rPr lang="en-IE" sz="2000" i="1" dirty="0" smtClean="0">
                <a:solidFill>
                  <a:srgbClr val="DA006D"/>
                </a:solidFill>
              </a:rPr>
              <a:t>3</a:t>
            </a:r>
            <a:r>
              <a:rPr lang="en-IE" sz="2000" dirty="0" smtClean="0"/>
              <a:t> code:</a:t>
            </a:r>
          </a:p>
          <a:p>
            <a:pPr lvl="2"/>
            <a:endParaRPr lang="en-IE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8700"/>
              </p:ext>
            </p:extLst>
          </p:nvPr>
        </p:nvGraphicFramePr>
        <p:xfrm>
          <a:off x="457200" y="2971800"/>
          <a:ext cx="830580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507797">
                <a:tc>
                  <a:txBody>
                    <a:bodyPr/>
                    <a:lstStyle/>
                    <a:p>
                      <a:r>
                        <a:rPr lang="en-IE" sz="1400" b="1" i="1" dirty="0" smtClean="0">
                          <a:latin typeface="Inconsolata" panose="020B0609030003000000" pitchFamily="49" charset="0"/>
                        </a:rPr>
                        <a:t>z: </a:t>
                      </a:r>
                      <a:r>
                        <a:rPr lang="en-IE" sz="1400" b="1" i="0" dirty="0" smtClean="0">
                          <a:latin typeface="Inconsolata" panose="020B0609030003000000" pitchFamily="49" charset="0"/>
                        </a:rPr>
                        <a:t>integer to encode</a:t>
                      </a:r>
                      <a:endParaRPr lang="en-IE" sz="1400" b="1" i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= ⌊(</a:t>
                      </a:r>
                      <a:r>
                        <a:rPr lang="en-IE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z-1)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IE" sz="1400" b="1" i="0" kern="1200" dirty="0" smtClean="0">
                          <a:solidFill>
                            <a:srgbClr val="DA006D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IE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⌋ coded in unary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zero separator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remainder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dirty="0" smtClean="0">
                          <a:latin typeface="Inconsolata" panose="020B0609030003000000" pitchFamily="49" charset="0"/>
                        </a:rPr>
                        <a:t>final Golomb-3 code</a:t>
                      </a:r>
                      <a:endParaRPr lang="en-IE" sz="1400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11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10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58445">
                <a:tc>
                  <a:txBody>
                    <a:bodyPr/>
                    <a:lstStyle/>
                    <a:p>
                      <a:r>
                        <a:rPr lang="en-IE" b="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b="0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6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Comparison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>
            <a:normAutofit/>
          </a:bodyPr>
          <a:lstStyle/>
          <a:p>
            <a:r>
              <a:rPr lang="en-IE" sz="2400" dirty="0" smtClean="0"/>
              <a:t>Small values</a:t>
            </a: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endParaRPr lang="en-IE" sz="2400" dirty="0" smtClean="0">
              <a:solidFill>
                <a:srgbClr val="02D835"/>
              </a:solidFill>
            </a:endParaRPr>
          </a:p>
          <a:p>
            <a:pPr marL="0" indent="0">
              <a:buNone/>
            </a:pPr>
            <a:endParaRPr lang="en-IE" sz="2400" dirty="0" smtClean="0">
              <a:solidFill>
                <a:srgbClr val="02D835"/>
              </a:solidFill>
            </a:endParaRPr>
          </a:p>
          <a:p>
            <a:r>
              <a:rPr lang="en-IE" sz="2400" dirty="0" smtClean="0"/>
              <a:t>Larger values</a:t>
            </a:r>
            <a:endParaRPr lang="en-IE" sz="2400" dirty="0" smtClean="0">
              <a:solidFill>
                <a:srgbClr val="02D835"/>
              </a:solidFill>
            </a:endParaRPr>
          </a:p>
          <a:p>
            <a:endParaRPr lang="en-IE" sz="2000" dirty="0" smtClean="0">
              <a:solidFill>
                <a:srgbClr val="02D835"/>
              </a:solidFill>
            </a:endParaRPr>
          </a:p>
          <a:p>
            <a:pPr lvl="2"/>
            <a:endParaRPr lang="en-IE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4816"/>
              </p:ext>
            </p:extLst>
          </p:nvPr>
        </p:nvGraphicFramePr>
        <p:xfrm>
          <a:off x="1249680" y="1615281"/>
          <a:ext cx="6979920" cy="34207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4980"/>
                <a:gridCol w="1744980"/>
                <a:gridCol w="1744980"/>
                <a:gridCol w="174498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0" i="1" dirty="0" smtClean="0"/>
                        <a:t>z: </a:t>
                      </a:r>
                      <a:r>
                        <a:rPr lang="en-IE" sz="1400" b="0" i="0" dirty="0" smtClean="0"/>
                        <a:t>integer de</a:t>
                      </a:r>
                      <a:r>
                        <a:rPr lang="en-IE" sz="1400" b="0" i="0" baseline="0" dirty="0" smtClean="0"/>
                        <a:t> entrada</a:t>
                      </a:r>
                      <a:endParaRPr lang="en-I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err="1" smtClean="0"/>
                        <a:t>código</a:t>
                      </a:r>
                      <a:r>
                        <a:rPr lang="en-IE" sz="1400" b="0" dirty="0" smtClean="0"/>
                        <a:t> Elias γ 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err="1" smtClean="0"/>
                        <a:t>código</a:t>
                      </a:r>
                      <a:r>
                        <a:rPr lang="en-IE" sz="1400" b="0" dirty="0" smtClean="0"/>
                        <a:t> Elias δ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err="1" smtClean="0"/>
                        <a:t>código</a:t>
                      </a:r>
                      <a:r>
                        <a:rPr lang="en-IE" sz="1400" b="0" dirty="0" smtClean="0"/>
                        <a:t> Golomb-</a:t>
                      </a:r>
                      <a:r>
                        <a:rPr lang="en-IE" sz="1400" b="0" dirty="0" smtClean="0">
                          <a:solidFill>
                            <a:srgbClr val="02D835"/>
                          </a:solidFill>
                        </a:rPr>
                        <a:t>3</a:t>
                      </a:r>
                      <a:endParaRPr lang="en-IE" sz="1400" b="0" dirty="0">
                        <a:solidFill>
                          <a:srgbClr val="02D835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1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2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3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4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5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6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7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8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1110000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11000000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59768"/>
              </p:ext>
            </p:extLst>
          </p:nvPr>
        </p:nvGraphicFramePr>
        <p:xfrm>
          <a:off x="1249680" y="5486400"/>
          <a:ext cx="6979920" cy="12261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4980"/>
                <a:gridCol w="1744980"/>
                <a:gridCol w="1744980"/>
                <a:gridCol w="174498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0" i="1" dirty="0" smtClean="0"/>
                        <a:t>z: </a:t>
                      </a:r>
                      <a:r>
                        <a:rPr lang="en-IE" sz="1400" b="0" i="0" dirty="0" smtClean="0"/>
                        <a:t>integer de</a:t>
                      </a:r>
                      <a:r>
                        <a:rPr lang="en-IE" sz="1400" b="0" i="0" baseline="0" dirty="0" smtClean="0"/>
                        <a:t> entrada</a:t>
                      </a:r>
                      <a:endParaRPr lang="en-I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err="1" smtClean="0"/>
                        <a:t>código</a:t>
                      </a:r>
                      <a:r>
                        <a:rPr lang="en-IE" sz="1400" b="0" dirty="0" smtClean="0"/>
                        <a:t> Elias γ 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err="1" smtClean="0"/>
                        <a:t>código</a:t>
                      </a:r>
                      <a:r>
                        <a:rPr lang="en-IE" sz="1400" b="0" dirty="0" smtClean="0"/>
                        <a:t> Elias δ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err="1" smtClean="0"/>
                        <a:t>código</a:t>
                      </a:r>
                      <a:r>
                        <a:rPr lang="en-IE" sz="1400" b="0" dirty="0" smtClean="0"/>
                        <a:t> Golomb-</a:t>
                      </a:r>
                      <a:r>
                        <a:rPr lang="en-IE" sz="1400" b="0" dirty="0" smtClean="0">
                          <a:solidFill>
                            <a:srgbClr val="02D835"/>
                          </a:solidFill>
                        </a:rPr>
                        <a:t>3</a:t>
                      </a:r>
                      <a:endParaRPr lang="en-IE" sz="1400" b="0" dirty="0">
                        <a:solidFill>
                          <a:srgbClr val="02D835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100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1111110100100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10110100100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1111111...101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n-IE" b="1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  <a:latin typeface="Inconsolata" panose="020B0609030003000000" pitchFamily="49" charset="0"/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6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Compression techniques: Byte Level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endParaRPr lang="en-IE" sz="2800" dirty="0" smtClean="0"/>
          </a:p>
          <a:p>
            <a:r>
              <a:rPr lang="en-IE" sz="2800" dirty="0" smtClean="0"/>
              <a:t>Use variable length byte codes</a:t>
            </a:r>
          </a:p>
          <a:p>
            <a:r>
              <a:rPr lang="en-IE" sz="2800" dirty="0" smtClean="0"/>
              <a:t>Use last bit of byte to indicate if the number ends</a:t>
            </a:r>
          </a:p>
          <a:p>
            <a:endParaRPr lang="en-IE" sz="2800" dirty="0" smtClean="0"/>
          </a:p>
          <a:p>
            <a:r>
              <a:rPr lang="en-IE" sz="2800" dirty="0" smtClean="0"/>
              <a:t>For example:</a:t>
            </a:r>
          </a:p>
          <a:p>
            <a:endParaRPr lang="en-IE" sz="28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0010010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0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1010001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0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0000010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1</a:t>
            </a:r>
            <a:endParaRPr lang="en-IE" dirty="0">
              <a:solidFill>
                <a:srgbClr val="00B050"/>
              </a:solidFill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974068"/>
            <a:ext cx="1447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0010010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0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4589502"/>
            <a:ext cx="14478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18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89502"/>
            <a:ext cx="14478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81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4589502"/>
            <a:ext cx="28956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274</a:t>
            </a:r>
            <a:endParaRPr lang="en-IE" dirty="0">
              <a:latin typeface="Inconsolata" panose="020B0609030003000000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Other Optimisations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Top-Doc</a:t>
            </a:r>
            <a:r>
              <a:rPr lang="en-IE" sz="2800" dirty="0" smtClean="0"/>
              <a:t>: Order posting lists to give likely “top documents” first: good for top-</a:t>
            </a:r>
            <a:r>
              <a:rPr lang="en-IE" sz="2800" i="1" dirty="0" smtClean="0"/>
              <a:t>k</a:t>
            </a:r>
            <a:r>
              <a:rPr lang="en-IE" sz="2800" dirty="0" smtClean="0"/>
              <a:t> results</a:t>
            </a:r>
          </a:p>
          <a:p>
            <a:endParaRPr lang="en-IE" sz="2800" dirty="0"/>
          </a:p>
          <a:p>
            <a:r>
              <a:rPr lang="en-IE" sz="2800" dirty="0" smtClean="0">
                <a:solidFill>
                  <a:srgbClr val="0070C0"/>
                </a:solidFill>
              </a:rPr>
              <a:t>Selectivity</a:t>
            </a:r>
            <a:r>
              <a:rPr lang="en-IE" sz="2800" dirty="0" smtClean="0"/>
              <a:t>: Load the posting lists for the most rare keywords first; apply thresholds</a:t>
            </a:r>
          </a:p>
          <a:p>
            <a:endParaRPr lang="en-IE" sz="2800" dirty="0"/>
          </a:p>
          <a:p>
            <a:r>
              <a:rPr lang="en-IE" sz="2800" dirty="0" err="1" smtClean="0">
                <a:solidFill>
                  <a:srgbClr val="0070C0"/>
                </a:solidFill>
              </a:rPr>
              <a:t>Sharding</a:t>
            </a:r>
            <a:r>
              <a:rPr lang="en-IE" sz="2800" dirty="0" smtClean="0"/>
              <a:t>: Distribute over multiple </a:t>
            </a:r>
            <a:r>
              <a:rPr lang="en-IE" sz="2800" dirty="0" smtClean="0"/>
              <a:t>machines </a:t>
            </a:r>
            <a:r>
              <a:rPr lang="en-IE" sz="1600" dirty="0" smtClean="0"/>
              <a:t>[...]</a:t>
            </a:r>
            <a:endParaRPr lang="en-IE" sz="16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5145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Search/Retrieval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25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38400"/>
            <a:ext cx="9144000" cy="388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Extremely Scalable/Efficient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When engineered correctly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" y="2590800"/>
            <a:ext cx="3810000" cy="13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1" y="4306694"/>
            <a:ext cx="4495800" cy="3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39778"/>
            <a:ext cx="3048844" cy="2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63" y="2480165"/>
            <a:ext cx="4733109" cy="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" y="5334000"/>
            <a:ext cx="4600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Distributing</a:t>
            </a:r>
            <a:r>
              <a:rPr lang="es-CL" dirty="0" smtClean="0"/>
              <a:t> 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es-CL" dirty="0" err="1" smtClean="0"/>
              <a:t>inverted</a:t>
            </a:r>
            <a:r>
              <a:rPr lang="es-CL" dirty="0" smtClean="0"/>
              <a:t> </a:t>
            </a:r>
            <a:r>
              <a:rPr lang="es-CL" dirty="0" err="1" smtClean="0"/>
              <a:t>index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3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Distribution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371600"/>
            <a:ext cx="7043155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might </a:t>
            </a:r>
            <a:r>
              <a:rPr lang="en-IE" sz="2000" dirty="0" smtClean="0">
                <a:latin typeface="Calibri Light" panose="020F0302020204030204" pitchFamily="34" charset="0"/>
              </a:rPr>
              <a:t>we distribut</a:t>
            </a:r>
            <a:r>
              <a:rPr lang="en-IE" sz="2000" dirty="0" smtClean="0">
                <a:latin typeface="Calibri Light" panose="020F0302020204030204" pitchFamily="34" charset="0"/>
              </a:rPr>
              <a:t>e an inverted index</a:t>
            </a:r>
            <a:r>
              <a:rPr lang="en-IE" sz="2000" dirty="0" smtClean="0">
                <a:latin typeface="Calibri Light" panose="020F0302020204030204" pitchFamily="34" charset="0"/>
              </a:rPr>
              <a:t>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1371600"/>
            <a:ext cx="342900" cy="34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863" y="1752600"/>
            <a:ext cx="8767735" cy="350520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Split by word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6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098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134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6887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863" y="5257800"/>
            <a:ext cx="8763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Possible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5257800"/>
            <a:ext cx="34290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864" y="5638800"/>
            <a:ext cx="87630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Complications for load balancing given common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Inconsolata" panose="00000509000000000000" pitchFamily="49" charset="0"/>
              </a:rPr>
              <a:t>AND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or </a:t>
            </a:r>
            <a:r>
              <a:rPr lang="en-IE" sz="2000" dirty="0" smtClean="0">
                <a:solidFill>
                  <a:srgbClr val="FF0000"/>
                </a:solidFill>
                <a:latin typeface="Inconsolata" panose="00000509000000000000" pitchFamily="49" charset="0"/>
              </a:rPr>
              <a:t>PHRASE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search within each document involves multiple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Difficult to store statistics, etc., for a document </a:t>
            </a:r>
            <a:r>
              <a:rPr lang="en-I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(not usually a big issue</a:t>
            </a:r>
            <a:r>
              <a:rPr lang="en-I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IE" sz="2000" dirty="0" smtClean="0">
              <a:latin typeface="Calibri Light" panose="020F03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24535"/>
              </p:ext>
            </p:extLst>
          </p:nvPr>
        </p:nvGraphicFramePr>
        <p:xfrm>
          <a:off x="7253025" y="304800"/>
          <a:ext cx="17335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1,3,4,5,6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3,4,6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1,2,3,4,5,6,7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48284"/>
              </p:ext>
            </p:extLst>
          </p:nvPr>
        </p:nvGraphicFramePr>
        <p:xfrm>
          <a:off x="348493" y="3276600"/>
          <a:ext cx="17335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22593"/>
              </p:ext>
            </p:extLst>
          </p:nvPr>
        </p:nvGraphicFramePr>
        <p:xfrm>
          <a:off x="4895850" y="3276600"/>
          <a:ext cx="17335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1,2,3,4,5,6,7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33860"/>
              </p:ext>
            </p:extLst>
          </p:nvPr>
        </p:nvGraphicFramePr>
        <p:xfrm>
          <a:off x="7071360" y="3276600"/>
          <a:ext cx="173355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3,4,6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33826"/>
              </p:ext>
            </p:extLst>
          </p:nvPr>
        </p:nvGraphicFramePr>
        <p:xfrm>
          <a:off x="2614334" y="3276600"/>
          <a:ext cx="173355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1,3,4,5,6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10" grpId="0"/>
      <p:bldP spid="11" grpId="0"/>
      <p:bldP spid="12" grpId="0"/>
      <p:bldP spid="22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Crawling: Distribution</a:t>
            </a:r>
            <a:endParaRPr lang="en-IE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863" y="1371600"/>
            <a:ext cx="7043155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might </a:t>
            </a:r>
            <a:r>
              <a:rPr lang="en-IE" sz="2000" dirty="0" smtClean="0">
                <a:latin typeface="Calibri Light" panose="020F0302020204030204" pitchFamily="34" charset="0"/>
              </a:rPr>
              <a:t>we distribut</a:t>
            </a:r>
            <a:r>
              <a:rPr lang="en-IE" sz="2000" dirty="0" smtClean="0">
                <a:latin typeface="Calibri Light" panose="020F0302020204030204" pitchFamily="34" charset="0"/>
              </a:rPr>
              <a:t>e an inverted index</a:t>
            </a:r>
            <a:r>
              <a:rPr lang="en-IE" sz="2000" dirty="0" smtClean="0">
                <a:latin typeface="Calibri Light" panose="020F0302020204030204" pitchFamily="34" charset="0"/>
              </a:rPr>
              <a:t>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1371600"/>
            <a:ext cx="342900" cy="342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863" y="1752600"/>
            <a:ext cx="8767735" cy="3505200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Split by document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6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19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2362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098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134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6887" y="2449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863" y="5257800"/>
            <a:ext cx="876300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Possible disadvantages?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5257800"/>
            <a:ext cx="34290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3864" y="5638800"/>
            <a:ext cx="87630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All searches require unions over multiple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Might be load balancing issues for large documents (not usually a big issue)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Longer term lists per machine (not usually a big issue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20784"/>
              </p:ext>
            </p:extLst>
          </p:nvPr>
        </p:nvGraphicFramePr>
        <p:xfrm>
          <a:off x="7253025" y="304800"/>
          <a:ext cx="17335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1,3,4,5,6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3,4,6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1,2,3,4,5,6,7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81972"/>
              </p:ext>
            </p:extLst>
          </p:nvPr>
        </p:nvGraphicFramePr>
        <p:xfrm>
          <a:off x="2609850" y="3276600"/>
          <a:ext cx="173355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3,5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86277"/>
              </p:ext>
            </p:extLst>
          </p:nvPr>
        </p:nvGraphicFramePr>
        <p:xfrm>
          <a:off x="4895850" y="3276600"/>
          <a:ext cx="17335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83987"/>
              </p:ext>
            </p:extLst>
          </p:nvPr>
        </p:nvGraphicFramePr>
        <p:xfrm>
          <a:off x="7071360" y="3276600"/>
          <a:ext cx="17335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and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vet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51348"/>
              </p:ext>
            </p:extLst>
          </p:nvPr>
        </p:nvGraphicFramePr>
        <p:xfrm>
          <a:off x="348493" y="3276600"/>
          <a:ext cx="173355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200150"/>
              </a:tblGrid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Term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Posting</a:t>
                      </a:r>
                      <a:endParaRPr lang="es-CL" sz="1200" dirty="0"/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ate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cat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dog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26061">
                <a:tc>
                  <a:txBody>
                    <a:bodyPr/>
                    <a:lstStyle/>
                    <a:p>
                      <a:r>
                        <a:rPr lang="es-CL" sz="1200" dirty="0" err="1" smtClean="0">
                          <a:latin typeface="Inconsolata" panose="00000509000000000000" pitchFamily="49" charset="0"/>
                        </a:rPr>
                        <a:t>the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>
                          <a:latin typeface="Inconsolata" panose="00000509000000000000" pitchFamily="49" charset="0"/>
                        </a:rPr>
                        <a:t>2,6</a:t>
                      </a:r>
                      <a:endParaRPr lang="es-CL" sz="12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Lucene: Text Indexing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17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286000"/>
          </a:xfrm>
        </p:spPr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</a:t>
            </a:r>
            <a:r>
              <a:rPr lang="en-IE" dirty="0" smtClean="0"/>
              <a:t>Java</a:t>
            </a:r>
          </a:p>
          <a:p>
            <a:pPr lvl="1"/>
            <a:r>
              <a:rPr lang="en-IE" dirty="0" smtClean="0"/>
              <a:t>Single machine</a:t>
            </a:r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4" name="Picture 2" descr="http://t1.gstatic.com/images?q=tbn:ANd9GcRN1a6D8oiCn2aQVw8caxdVGOsv-7Bl8NwVS8pUlReUwn2LUqM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04" y="274638"/>
            <a:ext cx="2579753" cy="12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41251" cy="27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33700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5" y="1332089"/>
            <a:ext cx="3037674" cy="2251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5" y="3775764"/>
            <a:ext cx="3036049" cy="224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Doug </a:t>
            </a:r>
            <a:r>
              <a:rPr lang="es-CL" dirty="0" err="1" smtClean="0"/>
              <a:t>Cutting</a:t>
            </a:r>
            <a:r>
              <a:rPr lang="es-CL" dirty="0" smtClean="0"/>
              <a:t> </a:t>
            </a:r>
            <a:r>
              <a:rPr lang="es-CL" sz="2400" dirty="0" smtClean="0"/>
              <a:t>(</a:t>
            </a:r>
            <a:r>
              <a:rPr lang="es-CL" sz="2400" dirty="0" err="1" smtClean="0"/>
              <a:t>above</a:t>
            </a:r>
            <a:r>
              <a:rPr lang="es-CL" sz="2400" dirty="0" smtClean="0"/>
              <a:t>)</a:t>
            </a:r>
            <a:r>
              <a:rPr lang="es-CL" dirty="0" smtClean="0"/>
              <a:t> &amp; Mike </a:t>
            </a:r>
            <a:r>
              <a:rPr lang="es-CL" dirty="0" err="1" smtClean="0"/>
              <a:t>Cafarella</a:t>
            </a:r>
            <a:r>
              <a:rPr lang="es-CL" dirty="0" smtClean="0"/>
              <a:t> </a:t>
            </a:r>
            <a:r>
              <a:rPr lang="es-CL" sz="2400" dirty="0" smtClean="0"/>
              <a:t>(</a:t>
            </a:r>
            <a:r>
              <a:rPr lang="es-CL" sz="2400" dirty="0" err="1" smtClean="0"/>
              <a:t>below</a:t>
            </a:r>
            <a:r>
              <a:rPr lang="es-CL" sz="2400" dirty="0" smtClean="0"/>
              <a:t>)</a:t>
            </a:r>
            <a:endParaRPr lang="es-CL" sz="2400" dirty="0"/>
          </a:p>
        </p:txBody>
      </p:sp>
      <p:pic>
        <p:nvPicPr>
          <p:cNvPr id="11" name="Picture 2" descr="https://www.goodworklabs.com/wp-content/uploads/2017/11/8-3-Advantages-Of-Apache-Luc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644106"/>
            <a:ext cx="3133725" cy="10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2898053"/>
            <a:ext cx="3133725" cy="1169300"/>
          </a:xfrm>
          <a:prstGeom prst="rect">
            <a:avLst/>
          </a:prstGeom>
        </p:spPr>
      </p:pic>
      <p:pic>
        <p:nvPicPr>
          <p:cNvPr id="2050" name="Picture 2" descr="http://saphanatutorial.com/wp-content/uploads/2014/01/What-is-Hadoop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562536"/>
            <a:ext cx="3173439" cy="11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stCxn id="11" idx="1"/>
            <a:endCxn id="4" idx="3"/>
          </p:cNvCxnSpPr>
          <p:nvPr/>
        </p:nvCxnSpPr>
        <p:spPr>
          <a:xfrm flipH="1">
            <a:off x="3820359" y="2145155"/>
            <a:ext cx="1745416" cy="312816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1"/>
            <a:endCxn id="4" idx="3"/>
          </p:cNvCxnSpPr>
          <p:nvPr/>
        </p:nvCxnSpPr>
        <p:spPr>
          <a:xfrm flipH="1" flipV="1">
            <a:off x="3820359" y="2457971"/>
            <a:ext cx="1732716" cy="1024732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50" idx="1"/>
            <a:endCxn id="4" idx="3"/>
          </p:cNvCxnSpPr>
          <p:nvPr/>
        </p:nvCxnSpPr>
        <p:spPr>
          <a:xfrm flipH="1" flipV="1">
            <a:off x="3820359" y="2457971"/>
            <a:ext cx="1745416" cy="2699142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1"/>
            <a:endCxn id="6" idx="3"/>
          </p:cNvCxnSpPr>
          <p:nvPr/>
        </p:nvCxnSpPr>
        <p:spPr>
          <a:xfrm flipH="1">
            <a:off x="3818734" y="3482703"/>
            <a:ext cx="1734341" cy="1415079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50" idx="1"/>
            <a:endCxn id="6" idx="3"/>
          </p:cNvCxnSpPr>
          <p:nvPr/>
        </p:nvCxnSpPr>
        <p:spPr>
          <a:xfrm flipH="1" flipV="1">
            <a:off x="3818734" y="4897782"/>
            <a:ext cx="1747041" cy="259331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2209800"/>
          </a:xfrm>
        </p:spPr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Based on Apache Lucene</a:t>
            </a:r>
            <a:endParaRPr lang="en-IE" dirty="0" smtClean="0"/>
          </a:p>
          <a:p>
            <a:pPr lvl="1"/>
            <a:r>
              <a:rPr lang="en-IE" dirty="0" smtClean="0"/>
              <a:t>Higher-level interfaces (and richer features)</a:t>
            </a:r>
          </a:p>
          <a:p>
            <a:pPr lvl="1"/>
            <a:r>
              <a:rPr lang="en-IE" dirty="0" smtClean="0"/>
              <a:t>Distributed by document              …</a:t>
            </a:r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Solr</a:t>
            </a:r>
            <a:endParaRPr lang="en-IE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73" y="2933700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11" y="-381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34057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958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Based on Apache Lucene</a:t>
            </a:r>
          </a:p>
          <a:p>
            <a:pPr lvl="1"/>
            <a:r>
              <a:rPr lang="en-IE" dirty="0" smtClean="0"/>
              <a:t>Higher-level interfaces (and richer features)</a:t>
            </a:r>
          </a:p>
          <a:p>
            <a:pPr lvl="1"/>
            <a:r>
              <a:rPr lang="en-IE" dirty="0" smtClean="0"/>
              <a:t>Distributed by document              …</a:t>
            </a:r>
            <a:endParaRPr lang="en-IE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627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3200" dirty="0" err="1" smtClean="0"/>
              <a:t>Elasticsearch</a:t>
            </a:r>
            <a:endParaRPr lang="en-IE" sz="32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73" y="6201608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01965"/>
            <a:ext cx="598027" cy="3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3581400"/>
            <a:ext cx="2277618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Elasticsearch</a:t>
            </a:r>
            <a:r>
              <a:rPr lang="es-CL" dirty="0" smtClean="0"/>
              <a:t>: a </a:t>
            </a:r>
            <a:r>
              <a:rPr lang="es-CL" dirty="0" err="1" smtClean="0"/>
              <a:t>word</a:t>
            </a:r>
            <a:r>
              <a:rPr lang="es-CL" dirty="0" smtClean="0"/>
              <a:t> of </a:t>
            </a:r>
            <a:r>
              <a:rPr lang="es-CL" dirty="0" err="1" smtClean="0"/>
              <a:t>warning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4651"/>
            <a:ext cx="7620000" cy="41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6248400"/>
            <a:ext cx="421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https://en.wikipedia.org/wiki/Elasticsearch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Building Google Web-search</a:t>
            </a:r>
            <a:endParaRPr lang="en-IE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8292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113" y="1295400"/>
            <a:ext cx="8590307" cy="1991128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processes/algorithms does Google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need to implement Web search?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520" y="1295400"/>
            <a:ext cx="3429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247" y="3422107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Calibri Light" panose="020F0302020204030204" pitchFamily="34" charset="0"/>
              </a:rPr>
              <a:t>Crawling</a:t>
            </a:r>
            <a:endParaRPr lang="en-IE" altLang="ja-JP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Parse links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Schedule links for crawling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Download pages, GOTO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3433013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0747" y="3419395"/>
            <a:ext cx="4038600" cy="1233818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Calibri Light" panose="020F0302020204030204" pitchFamily="34" charset="0"/>
              </a:rPr>
              <a:t>Indexing</a:t>
            </a:r>
            <a:endParaRPr lang="en-IE" altLang="ja-JP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Parse keywords from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Index keywords to webpages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Manage updates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7" y="3443919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254" y="1428267"/>
            <a:ext cx="5191125" cy="1104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248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altLang="ja-JP" sz="2000" u="sng" dirty="0" smtClean="0">
                <a:latin typeface="Calibri Light" panose="020F0302020204030204" pitchFamily="34" charset="0"/>
              </a:rPr>
              <a:t>Ranking</a:t>
            </a:r>
            <a:endParaRPr lang="en-IE" altLang="ja-JP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How relevant is a page? (TF-IDF)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How important is it? (PageRank)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latin typeface="Calibri Light" panose="020F0302020204030204" pitchFamily="34" charset="0"/>
              </a:rPr>
              <a:t>How many users clicked it?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947" y="4788694"/>
            <a:ext cx="3429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10747" y="4788694"/>
            <a:ext cx="4038600" cy="1231106"/>
          </a:xfrm>
          <a:prstGeom prst="rect">
            <a:avLst/>
          </a:prstGeom>
          <a:solidFill>
            <a:srgbClr val="C2E49C">
              <a:alpha val="9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u="sng" dirty="0" smtClean="0">
                <a:latin typeface="Calibri Light" panose="020F0302020204030204" pitchFamily="34" charset="0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46" y="478869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96,779"/>
  <p:tag name="ORIGINALWIDTH" val="3277,207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&#10;&lt;?xml version=&quot;1.0&quot; encoding=&quot;utf-8&quot;?&gt;&#10;&lt;urlset&gt;&#10;    &lt;url&gt;&#10;        &lt;loc&gt;http://aidanhogan.com/&lt;/loc&gt;&#10;        &lt;lastmod&gt;2017-04-17&lt;/lastmod&gt;&#10;        &lt;changefreq&gt;weekly&lt;/changefreq&gt;&#10;        &lt;priority&gt;0.8&lt;/priority&gt;&#10;    &lt;/url&gt;&#10;    &lt;url&gt;&#10;        &lt;loc&gt;http://aidanhogan.com/teaching/&lt;/loc&gt;&#10;        &lt;lastmod&gt;2017-04-04&lt;/lastmod&gt;&#10;        &lt;changefreq&gt;monthly&lt;/changefreq&gt;&#10;        &lt;priority&gt;0.5&lt;/priority&gt;&#10;    &lt;/url&gt;&#10;&lt;/urlset&gt;\end{lstlisting}&#10;\end{document}"/>
  <p:tag name="IGUANATEXSIZE" val="15"/>
  <p:tag name="IGUANATEXCURSOR" val="4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2247,3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orange}&#10;$\lfloor \mathrm{log}_2(z) \rfloor  + 2 \lfloor \mathrm{log}_2 ( \lfloor \mathrm{log}_2(z) \rfloor + 1 )\rfloor +1$ bits&#10;\end{document}&#10;"/>
  <p:tag name="IGUANATEXSIZE" val="16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383,0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U}(d)$ (sum of unique words in all docs)&#10;\end{document}&#10;"/>
  <p:tag name="IGUANATEXSIZE" val="18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791,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W}(d)$ (sum of all word occurrences in all docs)&#10;\end{document}&#10;"/>
  <p:tag name="IGUANATEXSIZE" val="18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671,343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mathrm{U}(n) \approx Kn^\beta$&#10;\end{document}&#10;"/>
  <p:tag name="IGUANATEXSIZE" val="20"/>
  <p:tag name="IGUANATEXCURSOR" val="2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,2687"/>
  <p:tag name="ORIGINALWIDTH" val="2087,54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{\color{blue!80!black}\mathrm{U}(600,000) \approx 10 \times 600,000^{0.5} \approx 7,740}  $&#10;\end{document}&#10;"/>
  <p:tag name="IGUANATEXSIZE" val="12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383,0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U}(d)$ (sum of unique words in all docs)&#10;\end{document}&#10;"/>
  <p:tag name="IGUANATEXSIZE" val="18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2791,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sum_{d \in D} \mathrm{W}(d)$ (sum of all word occurrences in all docs)&#10;\end{document}&#10;"/>
  <p:tag name="IGUANATEXSIZE" val="18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691"/>
  <p:tag name="ORIGINALWIDTH" val="1029,14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$\mathrm{U}(d) \approx K \times \mathrm{W}(d)^\beta$&#10;\end{document}&#10;"/>
  <p:tag name="IGUANATEXSIZE" val="18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84,13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sf\color{orange}&#10;$2 \lfloor \mathrm{log}_2(z) \rfloor + 1$ bits&#10;\end{document}&#10;"/>
  <p:tag name="IGUANATEXSIZE" val="16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15699</TotalTime>
  <Words>3473</Words>
  <Application>Microsoft Office PowerPoint</Application>
  <PresentationFormat>On-screen Show (4:3)</PresentationFormat>
  <Paragraphs>1088</Paragraphs>
  <Slides>79</Slides>
  <Notes>11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CC5212-1 Procesamiento Masivo de Datos Otoño 2020  Lecture 7 Information Retrieval: Crawling &amp; Indexing</vt:lpstr>
      <vt:lpstr>PowerPoint Presentation</vt:lpstr>
      <vt:lpstr>Managing text data</vt:lpstr>
      <vt:lpstr>Information Overload</vt:lpstr>
      <vt:lpstr>If we didn’t have search …</vt:lpstr>
      <vt:lpstr>The book that indexes the library</vt:lpstr>
      <vt:lpstr>Web Search/Retrieval</vt:lpstr>
      <vt:lpstr>Building Google Web-search</vt:lpstr>
      <vt:lpstr>Building Google Web-search</vt:lpstr>
      <vt:lpstr>Information Retrieval:  Crawling</vt:lpstr>
      <vt:lpstr>How does Google know about the Web?</vt:lpstr>
      <vt:lpstr>Crawling</vt:lpstr>
      <vt:lpstr>Crawling: Avoid Cycles</vt:lpstr>
      <vt:lpstr>Crawling: Avoid Cycles</vt:lpstr>
      <vt:lpstr>Crawling: Avoid Cycles</vt:lpstr>
      <vt:lpstr>Crawling: Multi-threading Important</vt:lpstr>
      <vt:lpstr>Crawling: Multi-threading Important</vt:lpstr>
      <vt:lpstr>Crawling: Important to be Polite!</vt:lpstr>
      <vt:lpstr>Crawling: Avoid (D)DoSing</vt:lpstr>
      <vt:lpstr>Crawling: Web-site Scheduler</vt:lpstr>
      <vt:lpstr>Robots Exclusion Protocol</vt:lpstr>
      <vt:lpstr>Robots Exclusion Protocol (non-standard)</vt:lpstr>
      <vt:lpstr>Site-Map: Additional crawler information</vt:lpstr>
      <vt:lpstr>Crawling: Important Points</vt:lpstr>
      <vt:lpstr>Crawling: Distribution</vt:lpstr>
      <vt:lpstr>Crawling: All the Web?</vt:lpstr>
      <vt:lpstr>Crawling: All the Web?</vt:lpstr>
      <vt:lpstr>Crawling: Inaccessible (Bow-Tie)</vt:lpstr>
      <vt:lpstr>Crawling: Inaccessible (Deep Web)</vt:lpstr>
      <vt:lpstr>Crawling: Inaccessible (Deep Web)</vt:lpstr>
      <vt:lpstr>Crawling: Inaccessible (Deep Web)</vt:lpstr>
      <vt:lpstr>Crawling: Inaccessible (Deep Web)</vt:lpstr>
      <vt:lpstr>Crawling: Inaccessible (Deep Web)</vt:lpstr>
      <vt:lpstr>Crawling: All the Web?</vt:lpstr>
      <vt:lpstr>Apache Nutch</vt:lpstr>
      <vt:lpstr>Information Retrieval:  Inverted Indexing</vt:lpstr>
      <vt:lpstr>Inverted Index</vt:lpstr>
      <vt:lpstr>Inverted Index: Example</vt:lpstr>
      <vt:lpstr>Inverted Index: Example Search</vt:lpstr>
      <vt:lpstr>Inverted Index: Example</vt:lpstr>
      <vt:lpstr>Inverted Index: Flavours</vt:lpstr>
      <vt:lpstr>Inverted Index: Word Normalisation</vt:lpstr>
      <vt:lpstr>Inverted Index: Word Normalisation</vt:lpstr>
      <vt:lpstr>Inverted Index: Word Normalisation</vt:lpstr>
      <vt:lpstr>Inverted Index: Word Normalisation</vt:lpstr>
      <vt:lpstr>Inverted Index: Word Normalisation</vt:lpstr>
      <vt:lpstr>Inverted Index: Space</vt:lpstr>
      <vt:lpstr>Inverted Index: Unique Words</vt:lpstr>
      <vt:lpstr>Inverted Index: Space</vt:lpstr>
      <vt:lpstr>Inverted Index: Common Words</vt:lpstr>
      <vt:lpstr>Inverted Index: Common Words</vt:lpstr>
      <vt:lpstr>Inverted Index: Common Words</vt:lpstr>
      <vt:lpstr>Inverted Index: Common Words</vt:lpstr>
      <vt:lpstr>Inverted Index: Common Words</vt:lpstr>
      <vt:lpstr>The Long Tail of Search</vt:lpstr>
      <vt:lpstr>The Long Tail of Search</vt:lpstr>
      <vt:lpstr>If interested …</vt:lpstr>
      <vt:lpstr>Search Implementation</vt:lpstr>
      <vt:lpstr>Trie</vt:lpstr>
      <vt:lpstr>Memory Sizes</vt:lpstr>
      <vt:lpstr>Compression techniques</vt:lpstr>
      <vt:lpstr>Compression techniques: High Level</vt:lpstr>
      <vt:lpstr>Compression techniques: High Level</vt:lpstr>
      <vt:lpstr>Compression techniques: Bit Level</vt:lpstr>
      <vt:lpstr>Compression techniques: Bit Level</vt:lpstr>
      <vt:lpstr>Compression techniques: Bit Level</vt:lpstr>
      <vt:lpstr>Comparison</vt:lpstr>
      <vt:lpstr>Compression techniques: Byte Level</vt:lpstr>
      <vt:lpstr>Other Optimisations</vt:lpstr>
      <vt:lpstr>Extremely Scalable/Efficient</vt:lpstr>
      <vt:lpstr>Distributing an inverted index</vt:lpstr>
      <vt:lpstr>Crawling: Distribution</vt:lpstr>
      <vt:lpstr>Crawling: Distribution</vt:lpstr>
      <vt:lpstr>Lucene: Text Indexing</vt:lpstr>
      <vt:lpstr>Apache Lucene</vt:lpstr>
      <vt:lpstr>Doug Cutting (above) &amp; Mike Cafarella (below)</vt:lpstr>
      <vt:lpstr>Apache Solr</vt:lpstr>
      <vt:lpstr>Elasticsearch: a word of warning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687</cp:revision>
  <dcterms:created xsi:type="dcterms:W3CDTF">2006-08-16T00:00:00Z</dcterms:created>
  <dcterms:modified xsi:type="dcterms:W3CDTF">2020-06-10T07:24:06Z</dcterms:modified>
</cp:coreProperties>
</file>