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528" r:id="rId2"/>
    <p:sldId id="658" r:id="rId3"/>
    <p:sldId id="678" r:id="rId4"/>
    <p:sldId id="657" r:id="rId5"/>
    <p:sldId id="679" r:id="rId6"/>
    <p:sldId id="671" r:id="rId7"/>
    <p:sldId id="772" r:id="rId8"/>
    <p:sldId id="683" r:id="rId9"/>
    <p:sldId id="684" r:id="rId10"/>
    <p:sldId id="681" r:id="rId11"/>
    <p:sldId id="781" r:id="rId12"/>
    <p:sldId id="669" r:id="rId13"/>
    <p:sldId id="771" r:id="rId14"/>
    <p:sldId id="787" r:id="rId15"/>
    <p:sldId id="680" r:id="rId16"/>
    <p:sldId id="666" r:id="rId17"/>
    <p:sldId id="659" r:id="rId18"/>
    <p:sldId id="672" r:id="rId19"/>
    <p:sldId id="692" r:id="rId20"/>
    <p:sldId id="661" r:id="rId21"/>
    <p:sldId id="663" r:id="rId22"/>
    <p:sldId id="774" r:id="rId23"/>
    <p:sldId id="665" r:id="rId24"/>
    <p:sldId id="675" r:id="rId25"/>
    <p:sldId id="786" r:id="rId26"/>
    <p:sldId id="674" r:id="rId27"/>
    <p:sldId id="695" r:id="rId28"/>
    <p:sldId id="718" r:id="rId29"/>
    <p:sldId id="686" r:id="rId30"/>
    <p:sldId id="691" r:id="rId31"/>
    <p:sldId id="690" r:id="rId32"/>
    <p:sldId id="689" r:id="rId33"/>
    <p:sldId id="693" r:id="rId34"/>
    <p:sldId id="694" r:id="rId35"/>
    <p:sldId id="719" r:id="rId36"/>
    <p:sldId id="775" r:id="rId37"/>
    <p:sldId id="776" r:id="rId38"/>
    <p:sldId id="698" r:id="rId39"/>
    <p:sldId id="707" r:id="rId40"/>
    <p:sldId id="710" r:id="rId41"/>
    <p:sldId id="711" r:id="rId42"/>
    <p:sldId id="715" r:id="rId43"/>
    <p:sldId id="716" r:id="rId44"/>
    <p:sldId id="727" r:id="rId45"/>
    <p:sldId id="733" r:id="rId46"/>
    <p:sldId id="735" r:id="rId47"/>
    <p:sldId id="737" r:id="rId48"/>
    <p:sldId id="736" r:id="rId49"/>
    <p:sldId id="740" r:id="rId50"/>
    <p:sldId id="738" r:id="rId51"/>
    <p:sldId id="741" r:id="rId52"/>
    <p:sldId id="750" r:id="rId53"/>
    <p:sldId id="794" r:id="rId54"/>
    <p:sldId id="793" r:id="rId55"/>
    <p:sldId id="763" r:id="rId56"/>
    <p:sldId id="746" r:id="rId57"/>
    <p:sldId id="751" r:id="rId58"/>
    <p:sldId id="743" r:id="rId59"/>
    <p:sldId id="753" r:id="rId60"/>
    <p:sldId id="754" r:id="rId61"/>
    <p:sldId id="764" r:id="rId62"/>
    <p:sldId id="742" r:id="rId63"/>
    <p:sldId id="756" r:id="rId64"/>
    <p:sldId id="757" r:id="rId65"/>
    <p:sldId id="765" r:id="rId66"/>
    <p:sldId id="758" r:id="rId67"/>
    <p:sldId id="759" r:id="rId68"/>
    <p:sldId id="760" r:id="rId69"/>
    <p:sldId id="761" r:id="rId70"/>
    <p:sldId id="762" r:id="rId71"/>
    <p:sldId id="766" r:id="rId72"/>
    <p:sldId id="788" r:id="rId73"/>
    <p:sldId id="789" r:id="rId74"/>
    <p:sldId id="790" r:id="rId75"/>
    <p:sldId id="791" r:id="rId76"/>
    <p:sldId id="792" r:id="rId77"/>
    <p:sldId id="783" r:id="rId78"/>
    <p:sldId id="782" r:id="rId79"/>
    <p:sldId id="784" r:id="rId80"/>
    <p:sldId id="785" r:id="rId81"/>
    <p:sldId id="769" r:id="rId82"/>
    <p:sldId id="685" r:id="rId83"/>
    <p:sldId id="770" r:id="rId84"/>
    <p:sldId id="767" r:id="rId85"/>
    <p:sldId id="768" r:id="rId86"/>
    <p:sldId id="780" r:id="rId87"/>
    <p:sldId id="779" r:id="rId88"/>
    <p:sldId id="660" r:id="rId8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307"/>
    <a:srgbClr val="000033"/>
    <a:srgbClr val="1D1C1C"/>
    <a:srgbClr val="FAFAF9"/>
    <a:srgbClr val="EEA61A"/>
    <a:srgbClr val="FEF9F4"/>
    <a:srgbClr val="0000D3"/>
    <a:srgbClr val="BF0040"/>
    <a:srgbClr val="558ED5"/>
    <a:srgbClr val="70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4" autoAdjust="0"/>
    <p:restoredTop sz="94270" autoAdjust="0"/>
  </p:normalViewPr>
  <p:slideViewPr>
    <p:cSldViewPr>
      <p:cViewPr>
        <p:scale>
          <a:sx n="75" d="100"/>
          <a:sy n="75" d="100"/>
        </p:scale>
        <p:origin x="-1430" y="-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19905A-9E26-441A-BC1F-8B61076A375C}" type="datetimeFigureOut">
              <a:rPr lang="en-IE" smtClean="0">
                <a:latin typeface="Calibri Light" panose="020F0302020204030204" pitchFamily="34" charset="0"/>
              </a:rPr>
              <a:t>01/06/2020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304028-618E-4087-A3AB-6E82E0D0DB10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01/06/2020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line.bitbucket.io/an-overview-of-apache-streaming-technologies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0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41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4.xml"/><Relationship Id="rId16" Type="http://schemas.openxmlformats.org/officeDocument/2006/relationships/image" Target="../media/image4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9.png"/><Relationship Id="rId5" Type="http://schemas.openxmlformats.org/officeDocument/2006/relationships/tags" Target="../tags/tag7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2.xml"/><Relationship Id="rId16" Type="http://schemas.openxmlformats.org/officeDocument/2006/relationships/image" Target="../media/image4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39.png"/><Relationship Id="rId5" Type="http://schemas.openxmlformats.org/officeDocument/2006/relationships/tags" Target="../tags/tag15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0.xml"/><Relationship Id="rId16" Type="http://schemas.openxmlformats.org/officeDocument/2006/relationships/image" Target="../media/image44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39.png"/><Relationship Id="rId5" Type="http://schemas.openxmlformats.org/officeDocument/2006/relationships/tags" Target="../tags/tag23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image" Target="../media/image53.png"/><Relationship Id="rId3" Type="http://schemas.openxmlformats.org/officeDocument/2006/relationships/tags" Target="../tags/tag29.xml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tags" Target="../tags/tag36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8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3" Type="http://schemas.openxmlformats.org/officeDocument/2006/relationships/tags" Target="../tags/tag47.xml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tags" Target="../tags/tag54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8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image" Target="../media/image53.png"/><Relationship Id="rId3" Type="http://schemas.openxmlformats.org/officeDocument/2006/relationships/tags" Target="../tags/tag65.xml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tags" Target="../tags/tag72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8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image" Target="../media/image53.png"/><Relationship Id="rId3" Type="http://schemas.openxmlformats.org/officeDocument/2006/relationships/tags" Target="../tags/tag83.xml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tags" Target="../tags/tag90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8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00.xml"/><Relationship Id="rId16" Type="http://schemas.openxmlformats.org/officeDocument/2006/relationships/image" Target="../media/image44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39.png"/><Relationship Id="rId5" Type="http://schemas.openxmlformats.org/officeDocument/2006/relationships/tags" Target="../tags/tag103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08.xml"/><Relationship Id="rId16" Type="http://schemas.openxmlformats.org/officeDocument/2006/relationships/image" Target="../media/image44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39.png"/><Relationship Id="rId5" Type="http://schemas.openxmlformats.org/officeDocument/2006/relationships/tags" Target="../tags/tag111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16.xml"/><Relationship Id="rId16" Type="http://schemas.openxmlformats.org/officeDocument/2006/relationships/image" Target="../media/image44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39.png"/><Relationship Id="rId5" Type="http://schemas.openxmlformats.org/officeDocument/2006/relationships/tags" Target="../tags/tag11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24.xml"/><Relationship Id="rId16" Type="http://schemas.openxmlformats.org/officeDocument/2006/relationships/image" Target="../media/image44.pn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image" Target="../media/image39.png"/><Relationship Id="rId5" Type="http://schemas.openxmlformats.org/officeDocument/2006/relationships/tags" Target="../tags/tag127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69.png"/><Relationship Id="rId4" Type="http://schemas.openxmlformats.org/officeDocument/2006/relationships/tags" Target="../tags/tag12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32.xml"/><Relationship Id="rId16" Type="http://schemas.openxmlformats.org/officeDocument/2006/relationships/image" Target="../media/image44.pn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39.png"/><Relationship Id="rId5" Type="http://schemas.openxmlformats.org/officeDocument/2006/relationships/tags" Target="../tags/tag135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3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40.xml"/><Relationship Id="rId16" Type="http://schemas.openxmlformats.org/officeDocument/2006/relationships/image" Target="../media/image44.png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image" Target="../media/image39.png"/><Relationship Id="rId5" Type="http://schemas.openxmlformats.org/officeDocument/2006/relationships/tags" Target="../tags/tag143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4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48.xml"/><Relationship Id="rId16" Type="http://schemas.openxmlformats.org/officeDocument/2006/relationships/image" Target="../media/image44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39.png"/><Relationship Id="rId5" Type="http://schemas.openxmlformats.org/officeDocument/2006/relationships/tags" Target="../tags/tag151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69.png"/><Relationship Id="rId4" Type="http://schemas.openxmlformats.org/officeDocument/2006/relationships/tags" Target="../tags/tag15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56.xml"/><Relationship Id="rId16" Type="http://schemas.openxmlformats.org/officeDocument/2006/relationships/image" Target="../media/image44.png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39.png"/><Relationship Id="rId5" Type="http://schemas.openxmlformats.org/officeDocument/2006/relationships/tags" Target="../tags/tag15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64.xml"/><Relationship Id="rId16" Type="http://schemas.openxmlformats.org/officeDocument/2006/relationships/image" Target="../media/image44.pn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39.png"/><Relationship Id="rId5" Type="http://schemas.openxmlformats.org/officeDocument/2006/relationships/tags" Target="../tags/tag167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6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72.xml"/><Relationship Id="rId16" Type="http://schemas.openxmlformats.org/officeDocument/2006/relationships/image" Target="../media/image44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39.png"/><Relationship Id="rId5" Type="http://schemas.openxmlformats.org/officeDocument/2006/relationships/tags" Target="../tags/tag175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80.xml"/><Relationship Id="rId16" Type="http://schemas.openxmlformats.org/officeDocument/2006/relationships/image" Target="../media/image44.png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39.png"/><Relationship Id="rId5" Type="http://schemas.openxmlformats.org/officeDocument/2006/relationships/tags" Target="../tags/tag183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69.png"/><Relationship Id="rId4" Type="http://schemas.openxmlformats.org/officeDocument/2006/relationships/tags" Target="../tags/tag18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88.xml"/><Relationship Id="rId16" Type="http://schemas.openxmlformats.org/officeDocument/2006/relationships/image" Target="../media/image44.png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39.png"/><Relationship Id="rId5" Type="http://schemas.openxmlformats.org/officeDocument/2006/relationships/tags" Target="../tags/tag191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9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196.xml"/><Relationship Id="rId16" Type="http://schemas.openxmlformats.org/officeDocument/2006/relationships/image" Target="../media/image44.png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image" Target="../media/image39.png"/><Relationship Id="rId5" Type="http://schemas.openxmlformats.org/officeDocument/2006/relationships/tags" Target="../tags/tag19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9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04.xml"/><Relationship Id="rId16" Type="http://schemas.openxmlformats.org/officeDocument/2006/relationships/image" Target="../media/image44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image" Target="../media/image39.png"/><Relationship Id="rId5" Type="http://schemas.openxmlformats.org/officeDocument/2006/relationships/tags" Target="../tags/tag207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0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12.xml"/><Relationship Id="rId16" Type="http://schemas.openxmlformats.org/officeDocument/2006/relationships/image" Target="../media/image44.pn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39.png"/><Relationship Id="rId5" Type="http://schemas.openxmlformats.org/officeDocument/2006/relationships/tags" Target="../tags/tag215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69.png"/><Relationship Id="rId4" Type="http://schemas.openxmlformats.org/officeDocument/2006/relationships/tags" Target="../tags/tag2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20.xml"/><Relationship Id="rId16" Type="http://schemas.openxmlformats.org/officeDocument/2006/relationships/image" Target="../media/image44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39.png"/><Relationship Id="rId5" Type="http://schemas.openxmlformats.org/officeDocument/2006/relationships/tags" Target="../tags/tag223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28.xml"/><Relationship Id="rId16" Type="http://schemas.openxmlformats.org/officeDocument/2006/relationships/image" Target="../media/image44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image" Target="../media/image39.png"/><Relationship Id="rId5" Type="http://schemas.openxmlformats.org/officeDocument/2006/relationships/tags" Target="../tags/tag231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3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36.xml"/><Relationship Id="rId16" Type="http://schemas.openxmlformats.org/officeDocument/2006/relationships/image" Target="../media/image44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39.png"/><Relationship Id="rId5" Type="http://schemas.openxmlformats.org/officeDocument/2006/relationships/tags" Target="../tags/tag239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44.xml"/><Relationship Id="rId16" Type="http://schemas.openxmlformats.org/officeDocument/2006/relationships/image" Target="../media/image44.png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39.png"/><Relationship Id="rId5" Type="http://schemas.openxmlformats.org/officeDocument/2006/relationships/tags" Target="../tags/tag247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4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52.xml"/><Relationship Id="rId16" Type="http://schemas.openxmlformats.org/officeDocument/2006/relationships/image" Target="../media/image44.png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39.png"/><Relationship Id="rId5" Type="http://schemas.openxmlformats.org/officeDocument/2006/relationships/tags" Target="../tags/tag255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69.png"/><Relationship Id="rId4" Type="http://schemas.openxmlformats.org/officeDocument/2006/relationships/tags" Target="../tags/tag25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60.xml"/><Relationship Id="rId16" Type="http://schemas.openxmlformats.org/officeDocument/2006/relationships/image" Target="../media/image44.pn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39.png"/><Relationship Id="rId5" Type="http://schemas.openxmlformats.org/officeDocument/2006/relationships/tags" Target="../tags/tag263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6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268.xml"/><Relationship Id="rId16" Type="http://schemas.openxmlformats.org/officeDocument/2006/relationships/image" Target="../media/image44.png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39.png"/><Relationship Id="rId5" Type="http://schemas.openxmlformats.org/officeDocument/2006/relationships/tags" Target="../tags/tag271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27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openxmlformats.org/officeDocument/2006/relationships/image" Target="../media/image3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line.bitbucket.io/an-overview-of-apache-streaming-technologies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2020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/>
              <a:t>Lecture 6</a:t>
            </a: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Streaming: Kafka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fi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0889"/>
            <a:ext cx="7391909" cy="49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Finance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fi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0889"/>
            <a:ext cx="7391909" cy="49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Finance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0890"/>
            <a:ext cx="7391909" cy="4915274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Company goes public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Stock drops sharply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stocks with gains of 10% in a day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Create alerts for major buy/sell transactions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BUY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BUY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BUY</a:t>
            </a: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SELL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SELL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SELL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The telescope moves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source flashes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Find possible supernovae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object across the sky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Refocus telescope on important object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Lower data filter thresholds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6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The telescope moves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source flashes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Find possible supernovae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object across the sky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Refocus telescope on important object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Lower data filter thresholds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03960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Streams: Internet of Things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1" y="1698014"/>
            <a:ext cx="7391909" cy="39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Streams: Internet of Things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1" y="1698014"/>
            <a:ext cx="7391909" cy="399163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turns on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It starts to rain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Tell me when temperature reaches 30°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Update position of vehicle</a:t>
            </a:r>
          </a:p>
          <a:p>
            <a:pPr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Turn off air conditioning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Take another route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Distributed Streaming Platform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94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Available Frameworks</a:t>
            </a:r>
            <a:endParaRPr lang="en-IE" dirty="0"/>
          </a:p>
        </p:txBody>
      </p:sp>
      <p:pic>
        <p:nvPicPr>
          <p:cNvPr id="14338" name="Picture 2" descr="Apache Storm'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38529"/>
            <a:ext cx="2468164" cy="8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pache Apex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61578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park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83973"/>
            <a:ext cx="1828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pache Flink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83973"/>
            <a:ext cx="19050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Apache kaf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64" y="4365049"/>
            <a:ext cx="930853" cy="14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Available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386" name="Picture 2" descr="https://qph.ec.quoracdn.net/main-qimg-4c1ecb08ebd5c07ee1156c94481b1490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38666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6354763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https://databaseline.bitbucket.io/an-overview-of-apache-streaming-technologies</a:t>
            </a:r>
            <a:r>
              <a:rPr lang="en-IE" dirty="0" smtClean="0">
                <a:hlinkClick r:id="rId3"/>
              </a:rPr>
              <a:t>/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78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Files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The difference between a lagoon, lake, pond and river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9" y="1219200"/>
            <a:ext cx="7384981" cy="49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4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Application: Emergency Response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7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cxnSp>
        <p:nvCxnSpPr>
          <p:cNvPr id="120" name="Curved Connector 119"/>
          <p:cNvCxnSpPr>
            <a:stCxn id="16" idx="2"/>
            <a:endCxn id="57" idx="0"/>
          </p:cNvCxnSpPr>
          <p:nvPr/>
        </p:nvCxnSpPr>
        <p:spPr>
          <a:xfrm rot="5400000">
            <a:off x="5093318" y="2069129"/>
            <a:ext cx="2505428" cy="33956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16" idx="2"/>
            <a:endCxn id="58" idx="0"/>
          </p:cNvCxnSpPr>
          <p:nvPr/>
        </p:nvCxnSpPr>
        <p:spPr>
          <a:xfrm rot="5400000">
            <a:off x="6576836" y="3552647"/>
            <a:ext cx="2505428" cy="428626"/>
          </a:xfrm>
          <a:prstGeom prst="curvedConnector3">
            <a:avLst>
              <a:gd name="adj1" fmla="val 34793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16" idx="2"/>
            <a:endCxn id="56" idx="0"/>
          </p:cNvCxnSpPr>
          <p:nvPr/>
        </p:nvCxnSpPr>
        <p:spPr>
          <a:xfrm rot="5400000">
            <a:off x="3609799" y="585610"/>
            <a:ext cx="2505428" cy="63627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4" idx="2"/>
            <a:endCxn id="58" idx="0"/>
          </p:cNvCxnSpPr>
          <p:nvPr/>
        </p:nvCxnSpPr>
        <p:spPr>
          <a:xfrm rot="16200000" flipH="1">
            <a:off x="5895040" y="3299477"/>
            <a:ext cx="2505428" cy="93496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" idx="2"/>
            <a:endCxn id="56" idx="0"/>
          </p:cNvCxnSpPr>
          <p:nvPr/>
        </p:nvCxnSpPr>
        <p:spPr>
          <a:xfrm rot="5400000">
            <a:off x="2928004" y="1267406"/>
            <a:ext cx="2505428" cy="499910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22" idx="2"/>
            <a:endCxn id="58" idx="0"/>
          </p:cNvCxnSpPr>
          <p:nvPr/>
        </p:nvCxnSpPr>
        <p:spPr>
          <a:xfrm rot="16200000" flipH="1">
            <a:off x="5213245" y="2617682"/>
            <a:ext cx="2505428" cy="229855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>
            <a:stCxn id="22" idx="2"/>
            <a:endCxn id="56" idx="0"/>
          </p:cNvCxnSpPr>
          <p:nvPr/>
        </p:nvCxnSpPr>
        <p:spPr>
          <a:xfrm rot="5400000">
            <a:off x="2246208" y="1949201"/>
            <a:ext cx="2505428" cy="36355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>
            <a:stCxn id="21" idx="2"/>
            <a:endCxn id="56" idx="0"/>
          </p:cNvCxnSpPr>
          <p:nvPr/>
        </p:nvCxnSpPr>
        <p:spPr>
          <a:xfrm rot="5400000">
            <a:off x="1564413" y="2630997"/>
            <a:ext cx="2505428" cy="227192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>
            <a:stCxn id="21" idx="2"/>
            <a:endCxn id="57" idx="0"/>
          </p:cNvCxnSpPr>
          <p:nvPr/>
        </p:nvCxnSpPr>
        <p:spPr>
          <a:xfrm rot="16200000" flipH="1">
            <a:off x="3047931" y="3419405"/>
            <a:ext cx="2505428" cy="69511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/>
          <p:cNvCxnSpPr>
            <a:stCxn id="21" idx="2"/>
            <a:endCxn id="58" idx="0"/>
          </p:cNvCxnSpPr>
          <p:nvPr/>
        </p:nvCxnSpPr>
        <p:spPr>
          <a:xfrm rot="16200000" flipH="1">
            <a:off x="4531449" y="1935886"/>
            <a:ext cx="2505428" cy="366214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urved Connector 165"/>
          <p:cNvCxnSpPr>
            <a:stCxn id="20" idx="2"/>
            <a:endCxn id="56" idx="0"/>
          </p:cNvCxnSpPr>
          <p:nvPr/>
        </p:nvCxnSpPr>
        <p:spPr>
          <a:xfrm rot="5400000">
            <a:off x="882617" y="3312792"/>
            <a:ext cx="2505428" cy="90833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>
            <a:stCxn id="15" idx="2"/>
            <a:endCxn id="56" idx="0"/>
          </p:cNvCxnSpPr>
          <p:nvPr/>
        </p:nvCxnSpPr>
        <p:spPr>
          <a:xfrm rot="16200000" flipH="1">
            <a:off x="200998" y="3539509"/>
            <a:ext cx="2505074" cy="45525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174" name="Curved Connector 173"/>
          <p:cNvCxnSpPr>
            <a:stCxn id="38" idx="3"/>
            <a:endCxn id="56" idx="0"/>
          </p:cNvCxnSpPr>
          <p:nvPr/>
        </p:nvCxnSpPr>
        <p:spPr>
          <a:xfrm>
            <a:off x="1291133" y="3840297"/>
            <a:ext cx="390030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38" idx="3"/>
            <a:endCxn id="58" idx="0"/>
          </p:cNvCxnSpPr>
          <p:nvPr/>
        </p:nvCxnSpPr>
        <p:spPr>
          <a:xfrm>
            <a:off x="1291133" y="3840297"/>
            <a:ext cx="6324104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urved Connector 179"/>
          <p:cNvCxnSpPr>
            <a:stCxn id="42" idx="1"/>
            <a:endCxn id="58" idx="0"/>
          </p:cNvCxnSpPr>
          <p:nvPr/>
        </p:nvCxnSpPr>
        <p:spPr>
          <a:xfrm rot="10800000" flipV="1">
            <a:off x="7615237" y="3840296"/>
            <a:ext cx="219904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8" idx="3"/>
            <a:endCxn id="57" idx="0"/>
          </p:cNvCxnSpPr>
          <p:nvPr/>
        </p:nvCxnSpPr>
        <p:spPr>
          <a:xfrm>
            <a:off x="1291133" y="3840297"/>
            <a:ext cx="3357067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42" idx="1"/>
            <a:endCxn id="56" idx="0"/>
          </p:cNvCxnSpPr>
          <p:nvPr/>
        </p:nvCxnSpPr>
        <p:spPr>
          <a:xfrm rot="10800000" flipV="1">
            <a:off x="1681163" y="3840296"/>
            <a:ext cx="6153978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urved Connector 188"/>
          <p:cNvCxnSpPr>
            <a:stCxn id="56" idx="3"/>
            <a:endCxn id="57" idx="0"/>
          </p:cNvCxnSpPr>
          <p:nvPr/>
        </p:nvCxnSpPr>
        <p:spPr>
          <a:xfrm flipV="1">
            <a:off x="2447926" y="5019674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58" idx="1"/>
            <a:endCxn id="57" idx="0"/>
          </p:cNvCxnSpPr>
          <p:nvPr/>
        </p:nvCxnSpPr>
        <p:spPr>
          <a:xfrm rot="10800000">
            <a:off x="4648200" y="5019675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urved Connector 195"/>
          <p:cNvCxnSpPr>
            <a:endCxn id="58" idx="0"/>
          </p:cNvCxnSpPr>
          <p:nvPr/>
        </p:nvCxnSpPr>
        <p:spPr>
          <a:xfrm flipV="1">
            <a:off x="2443163" y="5019674"/>
            <a:ext cx="5172074" cy="766763"/>
          </a:xfrm>
          <a:prstGeom prst="curvedConnector4">
            <a:avLst>
              <a:gd name="adj1" fmla="val 22497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28" y="2688521"/>
            <a:ext cx="1353102" cy="20594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cxnSp>
        <p:nvCxnSpPr>
          <p:cNvPr id="120" name="Curved Connector 119"/>
          <p:cNvCxnSpPr>
            <a:stCxn id="16" idx="2"/>
            <a:endCxn id="57" idx="0"/>
          </p:cNvCxnSpPr>
          <p:nvPr/>
        </p:nvCxnSpPr>
        <p:spPr>
          <a:xfrm rot="5400000">
            <a:off x="5093318" y="2069129"/>
            <a:ext cx="2505428" cy="33956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16" idx="2"/>
            <a:endCxn id="58" idx="0"/>
          </p:cNvCxnSpPr>
          <p:nvPr/>
        </p:nvCxnSpPr>
        <p:spPr>
          <a:xfrm rot="5400000">
            <a:off x="6576836" y="3552647"/>
            <a:ext cx="2505428" cy="428626"/>
          </a:xfrm>
          <a:prstGeom prst="curvedConnector3">
            <a:avLst>
              <a:gd name="adj1" fmla="val 34793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16" idx="2"/>
            <a:endCxn id="56" idx="0"/>
          </p:cNvCxnSpPr>
          <p:nvPr/>
        </p:nvCxnSpPr>
        <p:spPr>
          <a:xfrm rot="5400000">
            <a:off x="3609799" y="585610"/>
            <a:ext cx="2505428" cy="63627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4" idx="2"/>
            <a:endCxn id="58" idx="0"/>
          </p:cNvCxnSpPr>
          <p:nvPr/>
        </p:nvCxnSpPr>
        <p:spPr>
          <a:xfrm rot="16200000" flipH="1">
            <a:off x="5895040" y="3299477"/>
            <a:ext cx="2505428" cy="93496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" idx="2"/>
            <a:endCxn id="56" idx="0"/>
          </p:cNvCxnSpPr>
          <p:nvPr/>
        </p:nvCxnSpPr>
        <p:spPr>
          <a:xfrm rot="5400000">
            <a:off x="2928004" y="1267406"/>
            <a:ext cx="2505428" cy="499910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22" idx="2"/>
            <a:endCxn id="58" idx="0"/>
          </p:cNvCxnSpPr>
          <p:nvPr/>
        </p:nvCxnSpPr>
        <p:spPr>
          <a:xfrm rot="16200000" flipH="1">
            <a:off x="5213245" y="2617682"/>
            <a:ext cx="2505428" cy="229855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>
            <a:stCxn id="22" idx="2"/>
            <a:endCxn id="56" idx="0"/>
          </p:cNvCxnSpPr>
          <p:nvPr/>
        </p:nvCxnSpPr>
        <p:spPr>
          <a:xfrm rot="5400000">
            <a:off x="2246208" y="1949201"/>
            <a:ext cx="2505428" cy="36355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>
            <a:stCxn id="21" idx="2"/>
            <a:endCxn id="56" idx="0"/>
          </p:cNvCxnSpPr>
          <p:nvPr/>
        </p:nvCxnSpPr>
        <p:spPr>
          <a:xfrm rot="5400000">
            <a:off x="1564413" y="2630997"/>
            <a:ext cx="2505428" cy="227192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>
            <a:stCxn id="21" idx="2"/>
            <a:endCxn id="57" idx="0"/>
          </p:cNvCxnSpPr>
          <p:nvPr/>
        </p:nvCxnSpPr>
        <p:spPr>
          <a:xfrm rot="16200000" flipH="1">
            <a:off x="3047931" y="3419405"/>
            <a:ext cx="2505428" cy="69511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/>
          <p:cNvCxnSpPr>
            <a:stCxn id="21" idx="2"/>
            <a:endCxn id="58" idx="0"/>
          </p:cNvCxnSpPr>
          <p:nvPr/>
        </p:nvCxnSpPr>
        <p:spPr>
          <a:xfrm rot="16200000" flipH="1">
            <a:off x="4531449" y="1935886"/>
            <a:ext cx="2505428" cy="366214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urved Connector 165"/>
          <p:cNvCxnSpPr>
            <a:stCxn id="20" idx="2"/>
            <a:endCxn id="56" idx="0"/>
          </p:cNvCxnSpPr>
          <p:nvPr/>
        </p:nvCxnSpPr>
        <p:spPr>
          <a:xfrm rot="5400000">
            <a:off x="882617" y="3312792"/>
            <a:ext cx="2505428" cy="90833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>
            <a:stCxn id="15" idx="2"/>
            <a:endCxn id="56" idx="0"/>
          </p:cNvCxnSpPr>
          <p:nvPr/>
        </p:nvCxnSpPr>
        <p:spPr>
          <a:xfrm rot="16200000" flipH="1">
            <a:off x="200998" y="3539509"/>
            <a:ext cx="2505074" cy="45525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174" name="Curved Connector 173"/>
          <p:cNvCxnSpPr>
            <a:stCxn id="38" idx="3"/>
            <a:endCxn id="56" idx="0"/>
          </p:cNvCxnSpPr>
          <p:nvPr/>
        </p:nvCxnSpPr>
        <p:spPr>
          <a:xfrm>
            <a:off x="1291133" y="3840297"/>
            <a:ext cx="390030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38" idx="3"/>
            <a:endCxn id="58" idx="0"/>
          </p:cNvCxnSpPr>
          <p:nvPr/>
        </p:nvCxnSpPr>
        <p:spPr>
          <a:xfrm>
            <a:off x="1291133" y="3840297"/>
            <a:ext cx="6324104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urved Connector 179"/>
          <p:cNvCxnSpPr>
            <a:stCxn id="42" idx="1"/>
            <a:endCxn id="58" idx="0"/>
          </p:cNvCxnSpPr>
          <p:nvPr/>
        </p:nvCxnSpPr>
        <p:spPr>
          <a:xfrm rot="10800000" flipV="1">
            <a:off x="7615237" y="3840296"/>
            <a:ext cx="219904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8" idx="3"/>
            <a:endCxn id="57" idx="0"/>
          </p:cNvCxnSpPr>
          <p:nvPr/>
        </p:nvCxnSpPr>
        <p:spPr>
          <a:xfrm>
            <a:off x="1291133" y="3840297"/>
            <a:ext cx="3357067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42" idx="1"/>
            <a:endCxn id="56" idx="0"/>
          </p:cNvCxnSpPr>
          <p:nvPr/>
        </p:nvCxnSpPr>
        <p:spPr>
          <a:xfrm rot="10800000" flipV="1">
            <a:off x="1681163" y="3840296"/>
            <a:ext cx="6153978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urved Connector 188"/>
          <p:cNvCxnSpPr>
            <a:stCxn id="56" idx="3"/>
            <a:endCxn id="57" idx="0"/>
          </p:cNvCxnSpPr>
          <p:nvPr/>
        </p:nvCxnSpPr>
        <p:spPr>
          <a:xfrm flipV="1">
            <a:off x="2447926" y="5019674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58" idx="1"/>
            <a:endCxn id="57" idx="0"/>
          </p:cNvCxnSpPr>
          <p:nvPr/>
        </p:nvCxnSpPr>
        <p:spPr>
          <a:xfrm rot="10800000">
            <a:off x="4648200" y="5019675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urved Connector 195"/>
          <p:cNvCxnSpPr>
            <a:endCxn id="58" idx="0"/>
          </p:cNvCxnSpPr>
          <p:nvPr/>
        </p:nvCxnSpPr>
        <p:spPr>
          <a:xfrm flipV="1">
            <a:off x="2443163" y="5019674"/>
            <a:ext cx="5172074" cy="766763"/>
          </a:xfrm>
          <a:prstGeom prst="curvedConnector4">
            <a:avLst>
              <a:gd name="adj1" fmla="val 22497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2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56" idx="0"/>
            <a:endCxn id="6" idx="4"/>
          </p:cNvCxnSpPr>
          <p:nvPr/>
        </p:nvCxnSpPr>
        <p:spPr>
          <a:xfrm rot="5400000" flipH="1" flipV="1">
            <a:off x="2811334" y="3441827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6" idx="1"/>
            <a:endCxn id="42" idx="1"/>
          </p:cNvCxnSpPr>
          <p:nvPr/>
        </p:nvCxnSpPr>
        <p:spPr>
          <a:xfrm>
            <a:off x="5486400" y="3779569"/>
            <a:ext cx="2348741" cy="6072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/>
          <p:cNvCxnSpPr>
            <a:stCxn id="38" idx="3"/>
            <a:endCxn id="6" idx="6"/>
          </p:cNvCxnSpPr>
          <p:nvPr/>
        </p:nvCxnSpPr>
        <p:spPr>
          <a:xfrm flipV="1">
            <a:off x="1291133" y="3779569"/>
            <a:ext cx="2518867" cy="60728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58" idx="0"/>
            <a:endCxn id="6" idx="3"/>
          </p:cNvCxnSpPr>
          <p:nvPr/>
        </p:nvCxnSpPr>
        <p:spPr>
          <a:xfrm rot="16200000" flipV="1">
            <a:off x="6037390" y="3441826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urved Connector 125"/>
          <p:cNvCxnSpPr>
            <a:stCxn id="57" idx="0"/>
            <a:endCxn id="6" idx="4"/>
          </p:cNvCxnSpPr>
          <p:nvPr/>
        </p:nvCxnSpPr>
        <p:spPr>
          <a:xfrm rot="16200000" flipV="1">
            <a:off x="4294853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97" name="Picture 719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Apache Kafka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Apache Kafka vs. Franz Kafka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39100" cy="177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ecagon 6"/>
          <p:cNvSpPr/>
          <p:nvPr/>
        </p:nvSpPr>
        <p:spPr>
          <a:xfrm>
            <a:off x="1752600" y="370256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46" y="3913332"/>
            <a:ext cx="1111999" cy="111199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76726"/>
            <a:ext cx="1524000" cy="198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upload.wikimedia.org/wikipedia/commons/thumb/e/ed/Franz_Kafka_1910.jpg/170px-Franz_Kafka_19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02566"/>
            <a:ext cx="1192154" cy="158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7741434" cy="293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5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Apache Kafka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Open Source</a:t>
            </a:r>
          </a:p>
          <a:p>
            <a:endParaRPr lang="en-IE" dirty="0" smtClean="0"/>
          </a:p>
          <a:p>
            <a:r>
              <a:rPr lang="en-IE" dirty="0" smtClean="0"/>
              <a:t>Scala / Java</a:t>
            </a:r>
          </a:p>
          <a:p>
            <a:endParaRPr lang="en-IE" dirty="0" smtClean="0"/>
          </a:p>
          <a:p>
            <a:r>
              <a:rPr lang="en-IE" dirty="0" smtClean="0"/>
              <a:t>Originated in LinkedIn</a:t>
            </a:r>
            <a:endParaRPr lang="en-IE" dirty="0"/>
          </a:p>
        </p:txBody>
      </p:sp>
      <p:sp>
        <p:nvSpPr>
          <p:cNvPr id="4" name="Decagon 3"/>
          <p:cNvSpPr/>
          <p:nvPr/>
        </p:nvSpPr>
        <p:spPr>
          <a:xfrm>
            <a:off x="6858000" y="426768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446" y="637533"/>
            <a:ext cx="1111999" cy="1111999"/>
          </a:xfrm>
          <a:prstGeom prst="rect">
            <a:avLst/>
          </a:prstGeom>
        </p:spPr>
      </p:pic>
      <p:pic>
        <p:nvPicPr>
          <p:cNvPr id="1026" name="Picture 2" descr="https://www.shareaholic.com/blog/wp-content/uploads/2017/10/linkedin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68140"/>
            <a:ext cx="2133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3" y="3653597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23" y="3632886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 (Pull)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pic>
        <p:nvPicPr>
          <p:cNvPr id="2150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556" y="1479243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 (Push)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0.00556 0.12778 L -0.05278 0.18704 L -0.17778 0.22593 L -0.3625 0.23704 " pathEditMode="relative" ptsTypes="AAAAA">
                                      <p:cBhvr>
                                        <p:cTn id="20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37 0.05579 L -0.05885 0.0632 L -0.21163 0.10208 L -0.26302 0.15949 L -0.26857 0.28542 " pathEditMode="relative" ptsTypes="AAA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01528 0.0574 L 0.07917 0.0574 L 0.16667 0.07963 L 0.27084 0.14074 L 0.27084 0.27407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Data Model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Record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7179" name="Group 7178"/>
          <p:cNvGrpSpPr/>
          <p:nvPr/>
        </p:nvGrpSpPr>
        <p:grpSpPr>
          <a:xfrm>
            <a:off x="457200" y="2514244"/>
            <a:ext cx="4114801" cy="2515310"/>
            <a:chOff x="457200" y="2514244"/>
            <a:chExt cx="4114801" cy="2515310"/>
          </a:xfrm>
        </p:grpSpPr>
        <p:sp>
          <p:nvSpPr>
            <p:cNvPr id="4" name="Rectangle 3"/>
            <p:cNvSpPr/>
            <p:nvPr/>
          </p:nvSpPr>
          <p:spPr>
            <a:xfrm>
              <a:off x="457200" y="3378200"/>
              <a:ext cx="914400" cy="11176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7200" y="2921000"/>
              <a:ext cx="914400" cy="4572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 smtClean="0"/>
                <a:t>1</a:t>
              </a:r>
              <a:endParaRPr lang="en-IE" dirty="0"/>
            </a:p>
          </p:txBody>
        </p:sp>
        <p:cxnSp>
          <p:nvCxnSpPr>
            <p:cNvPr id="74" name="Curved Connector 73"/>
            <p:cNvCxnSpPr>
              <a:stCxn id="71" idx="2"/>
              <a:endCxn id="47" idx="0"/>
            </p:cNvCxnSpPr>
            <p:nvPr/>
          </p:nvCxnSpPr>
          <p:spPr>
            <a:xfrm rot="5400000">
              <a:off x="2539823" y="888822"/>
              <a:ext cx="406755" cy="3657600"/>
            </a:xfrm>
            <a:prstGeom prst="curvedConnector3">
              <a:avLst>
                <a:gd name="adj1" fmla="val 50000"/>
              </a:avLst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>
              <a:stCxn id="4" idx="2"/>
              <a:endCxn id="73" idx="0"/>
            </p:cNvCxnSpPr>
            <p:nvPr/>
          </p:nvCxnSpPr>
          <p:spPr>
            <a:xfrm rot="16200000" flipH="1">
              <a:off x="2476323" y="2933877"/>
              <a:ext cx="533755" cy="36576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" name="Picture 716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639633"/>
              <a:ext cx="900396" cy="441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0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Files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The difference between a lagoon, lake, pond and river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9" y="1219200"/>
            <a:ext cx="7384981" cy="49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509" y="1219200"/>
            <a:ext cx="7384982" cy="4906963"/>
          </a:xfr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/>
          <a:lstStyle/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Batch processing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Querying</a:t>
            </a:r>
          </a:p>
        </p:txBody>
      </p:sp>
    </p:spTree>
    <p:extLst>
      <p:ext uri="{BB962C8B-B14F-4D97-AF65-F5344CB8AC3E}">
        <p14:creationId xmlns:p14="http://schemas.microsoft.com/office/powerpoint/2010/main" val="15534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Record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  <a:endCxn id="47" idx="0"/>
          </p:cNvCxnSpPr>
          <p:nvPr/>
        </p:nvCxnSpPr>
        <p:spPr>
          <a:xfrm rot="5400000">
            <a:off x="2539823" y="888822"/>
            <a:ext cx="406755" cy="36576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71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3"/>
            <a:ext cx="900396" cy="4411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r>
              <a:rPr lang="en-IE" dirty="0" smtClean="0"/>
              <a:t>Records represent "events"</a:t>
            </a:r>
          </a:p>
          <a:p>
            <a:endParaRPr lang="en-IE" dirty="0" smtClean="0"/>
          </a:p>
          <a:p>
            <a:r>
              <a:rPr lang="en-IE" dirty="0" smtClean="0"/>
              <a:t>Records are immutable</a:t>
            </a:r>
          </a:p>
          <a:p>
            <a:endParaRPr lang="en-IE" dirty="0"/>
          </a:p>
          <a:p>
            <a:r>
              <a:rPr lang="en-IE" dirty="0" smtClean="0"/>
              <a:t>Contain id (offset), timestamp, key and value</a:t>
            </a:r>
          </a:p>
          <a:p>
            <a:pPr lvl="1"/>
            <a:r>
              <a:rPr lang="en-IE" dirty="0" smtClean="0"/>
              <a:t>Timestamp assigned by application or Kafka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535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4"/>
            <a:ext cx="901359" cy="441609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8" grpId="0" animBg="1"/>
      <p:bldP spid="51" grpId="0" animBg="1"/>
      <p:bldP spid="54" grpId="0" animBg="1"/>
      <p:bldP spid="64" grpId="0" animBg="1"/>
      <p:bldP spid="65" grpId="0" animBg="1"/>
      <p:bldP spid="67" grpId="0" animBg="1"/>
      <p:bldP spid="68" grpId="0" animBg="1"/>
      <p:bldP spid="90" grpId="0" animBg="1"/>
      <p:bldP spid="9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Producers may only append to ledger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384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Log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6" idx="2"/>
            <a:endCxn id="73" idx="0"/>
          </p:cNvCxnSpPr>
          <p:nvPr/>
        </p:nvCxnSpPr>
        <p:spPr>
          <a:xfrm rot="16200000" flipH="1">
            <a:off x="29335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38" idx="2"/>
            <a:endCxn id="73" idx="0"/>
          </p:cNvCxnSpPr>
          <p:nvPr/>
        </p:nvCxnSpPr>
        <p:spPr>
          <a:xfrm rot="16200000" flipH="1">
            <a:off x="33907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9" idx="2"/>
            <a:endCxn id="73" idx="0"/>
          </p:cNvCxnSpPr>
          <p:nvPr/>
        </p:nvCxnSpPr>
        <p:spPr>
          <a:xfrm rot="16200000" flipH="1">
            <a:off x="38479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40" idx="2"/>
            <a:endCxn id="73" idx="0"/>
          </p:cNvCxnSpPr>
          <p:nvPr/>
        </p:nvCxnSpPr>
        <p:spPr>
          <a:xfrm rot="5400000">
            <a:off x="4305123" y="4762677"/>
            <a:ext cx="533755" cy="127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41" idx="2"/>
            <a:endCxn id="73" idx="0"/>
          </p:cNvCxnSpPr>
          <p:nvPr/>
        </p:nvCxnSpPr>
        <p:spPr>
          <a:xfrm rot="5400000">
            <a:off x="47623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42" idx="2"/>
            <a:endCxn id="73" idx="0"/>
          </p:cNvCxnSpPr>
          <p:nvPr/>
        </p:nvCxnSpPr>
        <p:spPr>
          <a:xfrm rot="5400000">
            <a:off x="52195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45" idx="2"/>
            <a:endCxn id="73" idx="0"/>
          </p:cNvCxnSpPr>
          <p:nvPr/>
        </p:nvCxnSpPr>
        <p:spPr>
          <a:xfrm rot="5400000">
            <a:off x="56767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73" idx="0"/>
          </p:cNvCxnSpPr>
          <p:nvPr/>
        </p:nvCxnSpPr>
        <p:spPr>
          <a:xfrm rot="5400000">
            <a:off x="61339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4"/>
            <a:ext cx="901359" cy="441609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Log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6" idx="2"/>
            <a:endCxn id="73" idx="0"/>
          </p:cNvCxnSpPr>
          <p:nvPr/>
        </p:nvCxnSpPr>
        <p:spPr>
          <a:xfrm rot="16200000" flipH="1">
            <a:off x="29335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38" idx="2"/>
            <a:endCxn id="73" idx="0"/>
          </p:cNvCxnSpPr>
          <p:nvPr/>
        </p:nvCxnSpPr>
        <p:spPr>
          <a:xfrm rot="16200000" flipH="1">
            <a:off x="33907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9" idx="2"/>
            <a:endCxn id="73" idx="0"/>
          </p:cNvCxnSpPr>
          <p:nvPr/>
        </p:nvCxnSpPr>
        <p:spPr>
          <a:xfrm rot="16200000" flipH="1">
            <a:off x="38479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40" idx="2"/>
            <a:endCxn id="73" idx="0"/>
          </p:cNvCxnSpPr>
          <p:nvPr/>
        </p:nvCxnSpPr>
        <p:spPr>
          <a:xfrm rot="5400000">
            <a:off x="4305123" y="4762677"/>
            <a:ext cx="533755" cy="127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41" idx="2"/>
            <a:endCxn id="73" idx="0"/>
          </p:cNvCxnSpPr>
          <p:nvPr/>
        </p:nvCxnSpPr>
        <p:spPr>
          <a:xfrm rot="5400000">
            <a:off x="47623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42" idx="2"/>
            <a:endCxn id="73" idx="0"/>
          </p:cNvCxnSpPr>
          <p:nvPr/>
        </p:nvCxnSpPr>
        <p:spPr>
          <a:xfrm rot="5400000">
            <a:off x="52195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45" idx="2"/>
            <a:endCxn id="73" idx="0"/>
          </p:cNvCxnSpPr>
          <p:nvPr/>
        </p:nvCxnSpPr>
        <p:spPr>
          <a:xfrm rot="5400000">
            <a:off x="56767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73" idx="0"/>
          </p:cNvCxnSpPr>
          <p:nvPr/>
        </p:nvCxnSpPr>
        <p:spPr>
          <a:xfrm rot="5400000">
            <a:off x="61339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7170" name="Picture 71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3"/>
            <a:ext cx="900396" cy="441128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Producers may only append to log</a:t>
            </a:r>
          </a:p>
          <a:p>
            <a:endParaRPr lang="en-IE" dirty="0"/>
          </a:p>
          <a:p>
            <a:r>
              <a:rPr lang="en-IE" dirty="0" smtClean="0"/>
              <a:t>Consumers can read from anywhere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  <a:p>
            <a:pPr marL="457200" lvl="1" indent="0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* kind of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31748" name="Picture 4" descr="Image result for replay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46087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Topics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08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Topics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11" idx="0"/>
          </p:cNvCxnSpPr>
          <p:nvPr/>
        </p:nvCxnSpPr>
        <p:spPr>
          <a:xfrm rot="16200000" flipH="1">
            <a:off x="1502306" y="2238202"/>
            <a:ext cx="792075" cy="134487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11" idx="0"/>
          </p:cNvCxnSpPr>
          <p:nvPr/>
        </p:nvCxnSpPr>
        <p:spPr>
          <a:xfrm rot="5400000">
            <a:off x="2183925" y="2901100"/>
            <a:ext cx="792429" cy="18721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11" idx="0"/>
          </p:cNvCxnSpPr>
          <p:nvPr/>
        </p:nvCxnSpPr>
        <p:spPr>
          <a:xfrm rot="5400000">
            <a:off x="2865720" y="2219304"/>
            <a:ext cx="792429" cy="138231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48" idx="0"/>
          </p:cNvCxnSpPr>
          <p:nvPr/>
        </p:nvCxnSpPr>
        <p:spPr>
          <a:xfrm rot="5400000">
            <a:off x="4530784" y="2520777"/>
            <a:ext cx="792429" cy="77936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48" idx="0"/>
          </p:cNvCxnSpPr>
          <p:nvPr/>
        </p:nvCxnSpPr>
        <p:spPr>
          <a:xfrm rot="5400000">
            <a:off x="5212580" y="1838982"/>
            <a:ext cx="792429" cy="214295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51" idx="0"/>
          </p:cNvCxnSpPr>
          <p:nvPr/>
        </p:nvCxnSpPr>
        <p:spPr>
          <a:xfrm rot="5400000">
            <a:off x="6876692" y="2139503"/>
            <a:ext cx="792429" cy="154191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11" idx="2"/>
            <a:endCxn id="58" idx="0"/>
          </p:cNvCxnSpPr>
          <p:nvPr/>
        </p:nvCxnSpPr>
        <p:spPr>
          <a:xfrm rot="16200000" flipH="1">
            <a:off x="4542743" y="1947179"/>
            <a:ext cx="1100529" cy="504445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2"/>
            <a:endCxn id="57" idx="0"/>
          </p:cNvCxnSpPr>
          <p:nvPr/>
        </p:nvCxnSpPr>
        <p:spPr>
          <a:xfrm rot="5400000">
            <a:off x="5024810" y="3542535"/>
            <a:ext cx="1100529" cy="185374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endCxn id="56" idx="0"/>
          </p:cNvCxnSpPr>
          <p:nvPr/>
        </p:nvCxnSpPr>
        <p:spPr>
          <a:xfrm rot="5400000">
            <a:off x="1333738" y="4178251"/>
            <a:ext cx="1188848" cy="49399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75260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1: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Disasters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19137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2: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News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68377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3: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Traffic</a:t>
            </a:r>
          </a:p>
        </p:txBody>
      </p:sp>
      <p:cxnSp>
        <p:nvCxnSpPr>
          <p:cNvPr id="53" name="Curved Connector 52"/>
          <p:cNvCxnSpPr>
            <a:stCxn id="22" idx="2"/>
            <a:endCxn id="51" idx="0"/>
          </p:cNvCxnSpPr>
          <p:nvPr/>
        </p:nvCxnSpPr>
        <p:spPr>
          <a:xfrm rot="16200000" flipH="1">
            <a:off x="5513100" y="2317826"/>
            <a:ext cx="792429" cy="118526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51" idx="2"/>
            <a:endCxn id="58" idx="0"/>
          </p:cNvCxnSpPr>
          <p:nvPr/>
        </p:nvCxnSpPr>
        <p:spPr>
          <a:xfrm rot="16200000" flipH="1">
            <a:off x="6508328" y="3912764"/>
            <a:ext cx="1100529" cy="111328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51" idx="2"/>
            <a:endCxn id="56" idx="0"/>
          </p:cNvCxnSpPr>
          <p:nvPr/>
        </p:nvCxnSpPr>
        <p:spPr>
          <a:xfrm rot="5400000">
            <a:off x="3541292" y="2059017"/>
            <a:ext cx="1100529" cy="4820785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8" idx="2"/>
            <a:endCxn id="58" idx="0"/>
          </p:cNvCxnSpPr>
          <p:nvPr/>
        </p:nvCxnSpPr>
        <p:spPr>
          <a:xfrm rot="16200000" flipH="1">
            <a:off x="5526012" y="2930448"/>
            <a:ext cx="1100529" cy="307792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8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8" grpId="0" animBg="1"/>
      <p:bldP spid="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Topics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11" idx="0"/>
          </p:cNvCxnSpPr>
          <p:nvPr/>
        </p:nvCxnSpPr>
        <p:spPr>
          <a:xfrm rot="16200000" flipH="1">
            <a:off x="1502306" y="2238202"/>
            <a:ext cx="792075" cy="134487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11" idx="0"/>
          </p:cNvCxnSpPr>
          <p:nvPr/>
        </p:nvCxnSpPr>
        <p:spPr>
          <a:xfrm rot="5400000">
            <a:off x="2183925" y="2901100"/>
            <a:ext cx="792429" cy="18721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11" idx="0"/>
          </p:cNvCxnSpPr>
          <p:nvPr/>
        </p:nvCxnSpPr>
        <p:spPr>
          <a:xfrm rot="5400000">
            <a:off x="2865720" y="2219304"/>
            <a:ext cx="792429" cy="138231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48" idx="0"/>
          </p:cNvCxnSpPr>
          <p:nvPr/>
        </p:nvCxnSpPr>
        <p:spPr>
          <a:xfrm rot="5400000">
            <a:off x="4530784" y="2520777"/>
            <a:ext cx="792429" cy="77936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48" idx="0"/>
          </p:cNvCxnSpPr>
          <p:nvPr/>
        </p:nvCxnSpPr>
        <p:spPr>
          <a:xfrm rot="5400000">
            <a:off x="5212580" y="1838982"/>
            <a:ext cx="792429" cy="214295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51" idx="0"/>
          </p:cNvCxnSpPr>
          <p:nvPr/>
        </p:nvCxnSpPr>
        <p:spPr>
          <a:xfrm rot="5400000">
            <a:off x="6876692" y="2139503"/>
            <a:ext cx="792429" cy="154191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11" idx="2"/>
            <a:endCxn id="58" idx="0"/>
          </p:cNvCxnSpPr>
          <p:nvPr/>
        </p:nvCxnSpPr>
        <p:spPr>
          <a:xfrm rot="16200000" flipH="1">
            <a:off x="4542743" y="1947179"/>
            <a:ext cx="1100529" cy="504445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2"/>
            <a:endCxn id="57" idx="0"/>
          </p:cNvCxnSpPr>
          <p:nvPr/>
        </p:nvCxnSpPr>
        <p:spPr>
          <a:xfrm rot="5400000">
            <a:off x="5024810" y="3542535"/>
            <a:ext cx="1100529" cy="185374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endCxn id="56" idx="0"/>
          </p:cNvCxnSpPr>
          <p:nvPr/>
        </p:nvCxnSpPr>
        <p:spPr>
          <a:xfrm rot="5400000">
            <a:off x="1333738" y="4178251"/>
            <a:ext cx="1188848" cy="49399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75260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1: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Disasters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19137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2: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News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68377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3: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Traffic</a:t>
            </a:r>
          </a:p>
        </p:txBody>
      </p:sp>
      <p:cxnSp>
        <p:nvCxnSpPr>
          <p:cNvPr id="53" name="Curved Connector 52"/>
          <p:cNvCxnSpPr>
            <a:stCxn id="22" idx="2"/>
            <a:endCxn id="51" idx="0"/>
          </p:cNvCxnSpPr>
          <p:nvPr/>
        </p:nvCxnSpPr>
        <p:spPr>
          <a:xfrm rot="16200000" flipH="1">
            <a:off x="5513100" y="2317826"/>
            <a:ext cx="792429" cy="118526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51" idx="2"/>
            <a:endCxn id="58" idx="0"/>
          </p:cNvCxnSpPr>
          <p:nvPr/>
        </p:nvCxnSpPr>
        <p:spPr>
          <a:xfrm rot="16200000" flipH="1">
            <a:off x="6508328" y="3912764"/>
            <a:ext cx="1100529" cy="111328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51" idx="2"/>
            <a:endCxn id="56" idx="0"/>
          </p:cNvCxnSpPr>
          <p:nvPr/>
        </p:nvCxnSpPr>
        <p:spPr>
          <a:xfrm rot="5400000">
            <a:off x="3541292" y="2059017"/>
            <a:ext cx="1100529" cy="4820785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8" idx="2"/>
            <a:endCxn id="58" idx="0"/>
          </p:cNvCxnSpPr>
          <p:nvPr/>
        </p:nvCxnSpPr>
        <p:spPr>
          <a:xfrm rot="16200000" flipH="1">
            <a:off x="5526012" y="2930448"/>
            <a:ext cx="1100529" cy="307792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</a:p>
          <a:p>
            <a:pPr algn="ctr"/>
            <a:r>
              <a:rPr lang="en-IE" sz="32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Subscribe to Topics</a:t>
            </a:r>
            <a:endParaRPr lang="en-IE" sz="32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</a:p>
          <a:p>
            <a:pPr algn="ctr"/>
            <a:r>
              <a:rPr lang="en-IE" sz="32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Publish to Topics</a:t>
            </a:r>
            <a:endParaRPr lang="en-IE" sz="32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7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Topic: Default Partitioning by Key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7784308" y="3757046"/>
            <a:ext cx="914400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7784308" y="3299846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09600" y="1371600"/>
            <a:ext cx="8229600" cy="526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are persistent (on disk)</a:t>
            </a:r>
          </a:p>
          <a:p>
            <a:pPr lvl="1"/>
            <a:r>
              <a:rPr lang="en-IE" dirty="0" smtClean="0"/>
              <a:t>Configurable retention policy</a:t>
            </a:r>
          </a:p>
          <a:p>
            <a:pPr lvl="2"/>
            <a:r>
              <a:rPr lang="en-IE" dirty="0" smtClean="0"/>
              <a:t>Keep everything</a:t>
            </a:r>
          </a:p>
          <a:p>
            <a:pPr lvl="2"/>
            <a:r>
              <a:rPr lang="en-IE" dirty="0" smtClean="0"/>
              <a:t>Delete once consumed</a:t>
            </a:r>
          </a:p>
          <a:p>
            <a:pPr lvl="2"/>
            <a:r>
              <a:rPr lang="en-IE" dirty="0" smtClean="0"/>
              <a:t>Keep for</a:t>
            </a:r>
            <a:r>
              <a:rPr lang="en-IE" i="1" dirty="0" smtClean="0"/>
              <a:t> </a:t>
            </a:r>
            <a:r>
              <a:rPr lang="en-IE" dirty="0" smtClean="0"/>
              <a:t>a period of time</a:t>
            </a:r>
          </a:p>
          <a:p>
            <a:pPr lvl="2"/>
            <a:r>
              <a:rPr lang="en-IE" dirty="0" smtClean="0"/>
              <a:t>Use fixed amount of space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200">
            <a:off x="6092879" y="3000702"/>
            <a:ext cx="2543526" cy="32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9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Image result for stre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8" cy="49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444524" y="1404937"/>
            <a:ext cx="8254184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5" name="Rectangle 124"/>
          <p:cNvSpPr/>
          <p:nvPr/>
        </p:nvSpPr>
        <p:spPr>
          <a:xfrm>
            <a:off x="469108" y="3299846"/>
            <a:ext cx="82296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57200" y="5704517"/>
            <a:ext cx="8229599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69108" y="5247317"/>
            <a:ext cx="8217691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444524" y="3757046"/>
            <a:ext cx="8254184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Rectangle 97"/>
          <p:cNvSpPr/>
          <p:nvPr/>
        </p:nvSpPr>
        <p:spPr>
          <a:xfrm>
            <a:off x="445292" y="1861652"/>
            <a:ext cx="82534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Ordering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43898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16313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64637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35452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07867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5139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22206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494621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54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34" grpId="0" animBg="1"/>
      <p:bldP spid="135" grpId="0" animBg="1"/>
      <p:bldP spid="136" grpId="0" animBg="1"/>
      <p:bldP spid="137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/>
          <p:cNvSpPr/>
          <p:nvPr/>
        </p:nvSpPr>
        <p:spPr>
          <a:xfrm>
            <a:off x="457200" y="5704517"/>
            <a:ext cx="8229599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69108" y="5247317"/>
            <a:ext cx="8217691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444524" y="3757046"/>
            <a:ext cx="8254184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444524" y="3299846"/>
            <a:ext cx="8254184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98" name="Rectangle 97"/>
          <p:cNvSpPr/>
          <p:nvPr/>
        </p:nvSpPr>
        <p:spPr>
          <a:xfrm>
            <a:off x="445292" y="1861652"/>
            <a:ext cx="82534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444524" y="1404937"/>
            <a:ext cx="8254184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Ordering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43898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16313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64637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35452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07867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5139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22206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494621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Ordering (offset) guaranteed per partition </a:t>
            </a:r>
          </a:p>
          <a:p>
            <a:pPr lvl="1"/>
            <a:r>
              <a:rPr lang="en-IE" dirty="0" smtClean="0"/>
              <a:t>Not across partitions!</a:t>
            </a:r>
          </a:p>
          <a:p>
            <a:pPr lvl="1"/>
            <a:r>
              <a:rPr lang="en-IE" dirty="0" smtClean="0"/>
              <a:t>For ordering across partitions, use timestamp</a:t>
            </a:r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129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Replication</a:t>
            </a:r>
            <a:endParaRPr lang="en-I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/>
              <a:t>Choose factor per topic</a:t>
            </a:r>
          </a:p>
          <a:p>
            <a:pPr lvl="1"/>
            <a:r>
              <a:rPr lang="en-IE" dirty="0" smtClean="0"/>
              <a:t>Automatic </a:t>
            </a:r>
            <a:r>
              <a:rPr lang="en-IE" dirty="0"/>
              <a:t>load balancing</a:t>
            </a:r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0778" y="4088682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Problem?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361" y="4101419"/>
            <a:ext cx="342900" cy="3429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56424" y="4722910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Order?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007" y="4735647"/>
            <a:ext cx="342900" cy="342900"/>
          </a:xfrm>
          <a:prstGeom prst="rect">
            <a:avLst/>
          </a:prstGeom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6093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1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Leader</a:t>
            </a:r>
            <a:endParaRPr lang="en-I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/>
              <a:t>Choose factor per topic</a:t>
            </a:r>
          </a:p>
          <a:p>
            <a:pPr lvl="1"/>
            <a:r>
              <a:rPr lang="en-IE" dirty="0" smtClean="0"/>
              <a:t>Automatic </a:t>
            </a:r>
            <a:r>
              <a:rPr lang="en-IE" dirty="0"/>
              <a:t>load </a:t>
            </a:r>
            <a:r>
              <a:rPr lang="en-IE" dirty="0" smtClean="0"/>
              <a:t>balancing</a:t>
            </a:r>
          </a:p>
          <a:p>
            <a:pPr lvl="1"/>
            <a:endParaRPr lang="en-IE" dirty="0" smtClean="0"/>
          </a:p>
          <a:p>
            <a:r>
              <a:rPr lang="en-IE" dirty="0"/>
              <a:t>One machine is the </a:t>
            </a:r>
            <a:r>
              <a:rPr lang="en-IE" b="1" dirty="0"/>
              <a:t>leader</a:t>
            </a:r>
          </a:p>
          <a:p>
            <a:pPr lvl="1"/>
            <a:r>
              <a:rPr lang="en-IE" dirty="0"/>
              <a:t>The others are followers</a:t>
            </a:r>
          </a:p>
          <a:p>
            <a:pPr lvl="1"/>
            <a:r>
              <a:rPr lang="en-IE" dirty="0"/>
              <a:t>Leader automatically elected</a:t>
            </a:r>
          </a:p>
          <a:p>
            <a:pPr lvl="1"/>
            <a:r>
              <a:rPr lang="en-IE" dirty="0">
                <a:solidFill>
                  <a:srgbClr val="00B050"/>
                </a:solidFill>
              </a:rPr>
              <a:t>Ensures order per </a:t>
            </a:r>
            <a:r>
              <a:rPr lang="en-IE" dirty="0" smtClean="0">
                <a:solidFill>
                  <a:srgbClr val="00B050"/>
                </a:solidFill>
              </a:rPr>
              <a:t>partition</a:t>
            </a:r>
          </a:p>
          <a:p>
            <a:pPr lvl="1"/>
            <a:r>
              <a:rPr lang="en-IE" dirty="0" smtClean="0"/>
              <a:t>Reads/writes to leader</a:t>
            </a:r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30884" y="3951284"/>
            <a:ext cx="1286755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30884" y="2396899"/>
            <a:ext cx="1286756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18184" y="5190319"/>
            <a:ext cx="1286755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6093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Write Guarantees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29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Writes: Asynchronous (No Guarantee)</a:t>
            </a:r>
            <a:endParaRPr lang="en-IE" dirty="0"/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cxnSp>
        <p:nvCxnSpPr>
          <p:cNvPr id="86" name="Curved Connector 85"/>
          <p:cNvCxnSpPr>
            <a:stCxn id="53" idx="1"/>
            <a:endCxn id="72" idx="1"/>
          </p:cNvCxnSpPr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53" idx="1"/>
            <a:endCxn id="71" idx="1"/>
          </p:cNvCxnSpPr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Writes: </a:t>
            </a:r>
            <a:r>
              <a:rPr lang="en-IE" dirty="0" smtClean="0"/>
              <a:t>Leader </a:t>
            </a:r>
            <a:r>
              <a:rPr lang="en-IE" dirty="0"/>
              <a:t>Commit</a:t>
            </a: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37890" name="Picture 2" descr="Image result for ac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45" y="3963162"/>
            <a:ext cx="603155" cy="6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urved Connector 28"/>
          <p:cNvCxnSpPr>
            <a:stCxn id="53" idx="3"/>
            <a:endCxn id="37890" idx="1"/>
          </p:cNvCxnSpPr>
          <p:nvPr/>
        </p:nvCxnSpPr>
        <p:spPr>
          <a:xfrm flipV="1">
            <a:off x="5997160" y="4264740"/>
            <a:ext cx="2086485" cy="83248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4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Writes: </a:t>
            </a:r>
            <a:r>
              <a:rPr lang="en-IE" dirty="0" smtClean="0"/>
              <a:t>Leader Commit + Quorum (2)</a:t>
            </a:r>
            <a:endParaRPr lang="en-IE" dirty="0"/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37890" name="Picture 2" descr="Image result for ac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45" y="3963162"/>
            <a:ext cx="603155" cy="6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urved Connector 28"/>
          <p:cNvCxnSpPr>
            <a:stCxn id="53" idx="3"/>
            <a:endCxn id="37890" idx="1"/>
          </p:cNvCxnSpPr>
          <p:nvPr/>
        </p:nvCxnSpPr>
        <p:spPr>
          <a:xfrm flipV="1">
            <a:off x="5997160" y="4264740"/>
            <a:ext cx="2086485" cy="83248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72" idx="3"/>
            <a:endCxn id="53" idx="3"/>
          </p:cNvCxnSpPr>
          <p:nvPr/>
        </p:nvCxnSpPr>
        <p:spPr>
          <a:xfrm>
            <a:off x="5997160" y="4070942"/>
            <a:ext cx="12700" cy="1026278"/>
          </a:xfrm>
          <a:prstGeom prst="curvedConnector3">
            <a:avLst>
              <a:gd name="adj1" fmla="val 470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71" idx="3"/>
            <a:endCxn id="53" idx="3"/>
          </p:cNvCxnSpPr>
          <p:nvPr/>
        </p:nvCxnSpPr>
        <p:spPr>
          <a:xfrm flipV="1">
            <a:off x="5997160" y="5097220"/>
            <a:ext cx="12700" cy="1018787"/>
          </a:xfrm>
          <a:prstGeom prst="curvedConnector3">
            <a:avLst>
              <a:gd name="adj1" fmla="val 430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8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Write Guarantees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Asynchronous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No guarantee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Very low latency</a:t>
            </a:r>
          </a:p>
          <a:p>
            <a:r>
              <a:rPr lang="en-IE" dirty="0" smtClean="0"/>
              <a:t>Leader Commit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Persistent on leader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Medium latency</a:t>
            </a:r>
            <a:r>
              <a:rPr lang="en-IE" dirty="0" smtClean="0"/>
              <a:t> (disk write + network </a:t>
            </a:r>
            <a:r>
              <a:rPr lang="en-IE" dirty="0" err="1" smtClean="0"/>
              <a:t>ack</a:t>
            </a:r>
            <a:r>
              <a:rPr lang="en-IE" dirty="0" smtClean="0"/>
              <a:t>)</a:t>
            </a:r>
          </a:p>
          <a:p>
            <a:r>
              <a:rPr lang="en-IE" dirty="0" smtClean="0"/>
              <a:t>Leader Commit + Quorum </a:t>
            </a:r>
            <a:r>
              <a:rPr lang="en-IE" i="1" dirty="0" smtClean="0"/>
              <a:t>n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Persistent on leader + </a:t>
            </a:r>
            <a:r>
              <a:rPr lang="en-IE" i="1" dirty="0" smtClean="0">
                <a:solidFill>
                  <a:srgbClr val="00B050"/>
                </a:solidFill>
              </a:rPr>
              <a:t>n</a:t>
            </a:r>
            <a:r>
              <a:rPr lang="en-IE" dirty="0" smtClean="0">
                <a:solidFill>
                  <a:srgbClr val="00B050"/>
                </a:solidFill>
              </a:rPr>
              <a:t> machines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High latency </a:t>
            </a:r>
            <a:r>
              <a:rPr lang="en-IE" dirty="0" smtClean="0"/>
              <a:t>(disk writes + network </a:t>
            </a:r>
            <a:r>
              <a:rPr lang="en-IE" dirty="0" err="1" smtClean="0"/>
              <a:t>acks</a:t>
            </a:r>
            <a:r>
              <a:rPr lang="en-IE" dirty="0" smtClean="0"/>
              <a:t>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89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</a:t>
            </a:r>
            <a:r>
              <a:rPr lang="en-IE" dirty="0" smtClean="0"/>
              <a:t>Reads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91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2" descr="Image result for stre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8" cy="49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cxnSp>
        <p:nvCxnSpPr>
          <p:cNvPr id="21" name="Curved Connector 20"/>
          <p:cNvCxnSpPr>
            <a:stCxn id="4" idx="2"/>
            <a:endCxn id="40" idx="0"/>
          </p:cNvCxnSpPr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/>
              <a:t>2</a:t>
            </a:r>
            <a:endParaRPr lang="en-IE" dirty="0" smtClean="0"/>
          </a:p>
        </p:txBody>
      </p:sp>
      <p:cxnSp>
        <p:nvCxnSpPr>
          <p:cNvPr id="48" name="Curved Connector 47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2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638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109724" y="1642360"/>
            <a:ext cx="1844331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8515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Failures?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64035" y="3812794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846918" y="5604901"/>
            <a:ext cx="3420281" cy="851461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What should we do in the case of a read failure?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051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Read Guarantees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420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least once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Each value processed at least once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Consumer offset updated on consumer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ACK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At most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(Default)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(Default)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27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3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social network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Social Media Analytics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most once</a:t>
            </a:r>
          </a:p>
          <a:p>
            <a:pPr lvl="1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Each value processed 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most once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Consumer offset updated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immediately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/>
              <a:t>2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355892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10755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286000" y="1642360"/>
            <a:ext cx="1834836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/>
              <a:t>3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1759894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10755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5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65714" y="1642360"/>
            <a:ext cx="1888341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3512494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474240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/>
              <a:t>At most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Effectively once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least once but ...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Consumer takes care of duplicates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Effectively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  <p:bldP spid="4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51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6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8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 animBg="1"/>
      <p:bldP spid="52" grpId="0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social network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Kitten video goes viral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Burst of tweets about earthquakes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sentiment for company's products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Monitor popular users tweeting about me</a:t>
            </a:r>
          </a:p>
          <a:p>
            <a:pPr lvl="1"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Put Emergency Services on alert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Schedule Quality Control (QC) review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Social Media Analytics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4" grpId="0" animBg="1"/>
      <p:bldP spid="4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/>
              <a:t>At most once</a:t>
            </a:r>
          </a:p>
          <a:p>
            <a:pPr>
              <a:buClrTx/>
            </a:pPr>
            <a:r>
              <a:rPr lang="en-IE" dirty="0" smtClean="0"/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Exactly once 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and offset updated as a single transaction</a:t>
            </a:r>
          </a:p>
          <a:p>
            <a:pPr lvl="1">
              <a:buClrTx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3407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 smtClean="0"/>
              <a:t>Exactly </a:t>
            </a:r>
            <a:r>
              <a:rPr lang="en-IE" dirty="0" smtClean="0"/>
              <a:t>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1: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9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  <p:bldP spid="4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 smtClean="0"/>
              <a:t>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04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 smtClean="0"/>
              <a:t>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2: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924800" y="688086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83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 smtClean="0"/>
              <a:t>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  <a:endParaRPr lang="en-IE" dirty="0" smtClean="0"/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3: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 smtClean="0"/>
              <a:t>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4: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44" grpId="0" animBg="1"/>
      <p:bldP spid="4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Leader Replication and Reads</a:t>
            </a:r>
            <a:endParaRPr lang="en-IE" dirty="0"/>
          </a:p>
        </p:txBody>
      </p:sp>
      <p:sp>
        <p:nvSpPr>
          <p:cNvPr id="110" name="Rectangle 109"/>
          <p:cNvSpPr/>
          <p:nvPr/>
        </p:nvSpPr>
        <p:spPr>
          <a:xfrm rot="16200000">
            <a:off x="5370521" y="2957097"/>
            <a:ext cx="5260603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7530146" y="1572054"/>
            <a:ext cx="978733" cy="978733"/>
            <a:chOff x="7024803" y="279268"/>
            <a:chExt cx="1533526" cy="1533526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114" name="Group 113"/>
          <p:cNvGrpSpPr>
            <a:grpSpLocks noChangeAspect="1"/>
          </p:cNvGrpSpPr>
          <p:nvPr/>
        </p:nvGrpSpPr>
        <p:grpSpPr>
          <a:xfrm>
            <a:off x="7535162" y="4912820"/>
            <a:ext cx="976751" cy="930514"/>
            <a:chOff x="6848474" y="5019674"/>
            <a:chExt cx="1609726" cy="1533526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7535162" y="3186578"/>
            <a:ext cx="976751" cy="976751"/>
            <a:chOff x="3881437" y="5019674"/>
            <a:chExt cx="1533526" cy="1533526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1437" y="5019674"/>
              <a:ext cx="1533526" cy="1533526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5062147"/>
              <a:ext cx="838200" cy="838200"/>
            </a:xfrm>
            <a:prstGeom prst="rect">
              <a:avLst/>
            </a:prstGeom>
          </p:spPr>
        </p:pic>
      </p:grp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urved Connector 119"/>
          <p:cNvCxnSpPr>
            <a:endCxn id="118" idx="1"/>
          </p:cNvCxnSpPr>
          <p:nvPr/>
        </p:nvCxnSpPr>
        <p:spPr>
          <a:xfrm flipV="1">
            <a:off x="5408324" y="3674954"/>
            <a:ext cx="2126838" cy="1142087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/>
          <p:cNvCxnSpPr>
            <a:endCxn id="112" idx="1"/>
          </p:cNvCxnSpPr>
          <p:nvPr/>
        </p:nvCxnSpPr>
        <p:spPr>
          <a:xfrm flipV="1">
            <a:off x="5408324" y="2061421"/>
            <a:ext cx="2121822" cy="275562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endCxn id="115" idx="1"/>
          </p:cNvCxnSpPr>
          <p:nvPr/>
        </p:nvCxnSpPr>
        <p:spPr>
          <a:xfrm>
            <a:off x="5408324" y="4817041"/>
            <a:ext cx="2126838" cy="561036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04000" y="3971240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03999" y="2257913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04000" y="5681939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104000" y="3636874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4000" y="5001002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03999" y="2958208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cxnSp>
        <p:nvCxnSpPr>
          <p:cNvPr id="86" name="Curved Connector 85"/>
          <p:cNvCxnSpPr>
            <a:stCxn id="53" idx="1"/>
            <a:endCxn id="72" idx="1"/>
          </p:cNvCxnSpPr>
          <p:nvPr/>
        </p:nvCxnSpPr>
        <p:spPr>
          <a:xfrm rot="10800000">
            <a:off x="4104000" y="3790763"/>
            <a:ext cx="12700" cy="1026278"/>
          </a:xfrm>
          <a:prstGeom prst="curvedConnector3">
            <a:avLst>
              <a:gd name="adj1" fmla="val 18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53" idx="1"/>
            <a:endCxn id="71" idx="1"/>
          </p:cNvCxnSpPr>
          <p:nvPr/>
        </p:nvCxnSpPr>
        <p:spPr>
          <a:xfrm rot="10800000" flipV="1">
            <a:off x="4104000" y="4817040"/>
            <a:ext cx="12700" cy="1018787"/>
          </a:xfrm>
          <a:prstGeom prst="curvedConnector3">
            <a:avLst>
              <a:gd name="adj1" fmla="val 18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4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Consumer Groups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59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Consumer Groups</a:t>
            </a: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91398" y="3352800"/>
            <a:ext cx="1447801" cy="33835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2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91399" y="375763"/>
            <a:ext cx="1447801" cy="256052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7626925" y="381000"/>
            <a:ext cx="976751" cy="976751"/>
            <a:chOff x="7024803" y="279268"/>
            <a:chExt cx="1533526" cy="15335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626925" y="1511459"/>
            <a:ext cx="976751" cy="976751"/>
            <a:chOff x="7024803" y="279268"/>
            <a:chExt cx="1533526" cy="153352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26925" y="3383525"/>
            <a:ext cx="976751" cy="930514"/>
            <a:chOff x="6848474" y="5019674"/>
            <a:chExt cx="1609726" cy="153352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7626925" y="4375809"/>
            <a:ext cx="976751" cy="930514"/>
            <a:chOff x="6848474" y="5019674"/>
            <a:chExt cx="1609726" cy="153352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7626925" y="5359175"/>
            <a:ext cx="976751" cy="930514"/>
            <a:chOff x="6848474" y="5019674"/>
            <a:chExt cx="1609726" cy="153352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cxnSp>
        <p:nvCxnSpPr>
          <p:cNvPr id="122" name="Curved Connector 121"/>
          <p:cNvCxnSpPr>
            <a:stCxn id="53" idx="3"/>
            <a:endCxn id="45" idx="1"/>
          </p:cNvCxnSpPr>
          <p:nvPr/>
        </p:nvCxnSpPr>
        <p:spPr>
          <a:xfrm flipV="1">
            <a:off x="5400000" y="869376"/>
            <a:ext cx="2226925" cy="3947665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stCxn id="53" idx="3"/>
            <a:endCxn id="78" idx="1"/>
          </p:cNvCxnSpPr>
          <p:nvPr/>
        </p:nvCxnSpPr>
        <p:spPr>
          <a:xfrm>
            <a:off x="5400000" y="4817041"/>
            <a:ext cx="2226925" cy="1007391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58" idx="2"/>
            <a:endCxn id="54" idx="1"/>
          </p:cNvCxnSpPr>
          <p:nvPr/>
        </p:nvCxnSpPr>
        <p:spPr>
          <a:xfrm flipV="1">
            <a:off x="2069486" y="3438972"/>
            <a:ext cx="2034513" cy="282215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54" idx="3"/>
            <a:endCxn id="48" idx="1"/>
          </p:cNvCxnSpPr>
          <p:nvPr/>
        </p:nvCxnSpPr>
        <p:spPr>
          <a:xfrm flipV="1">
            <a:off x="5399999" y="1999835"/>
            <a:ext cx="2226926" cy="1439137"/>
          </a:xfrm>
          <a:prstGeom prst="curvedConnector3">
            <a:avLst>
              <a:gd name="adj1" fmla="val 66538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4" idx="3"/>
            <a:endCxn id="51" idx="1"/>
          </p:cNvCxnSpPr>
          <p:nvPr/>
        </p:nvCxnSpPr>
        <p:spPr>
          <a:xfrm>
            <a:off x="5399999" y="3438972"/>
            <a:ext cx="2226926" cy="40981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3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2" y="1219200"/>
            <a:ext cx="7391909" cy="4906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Log Monitoring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cxnSp>
        <p:nvCxnSpPr>
          <p:cNvPr id="122" name="Curved Connector 121"/>
          <p:cNvCxnSpPr>
            <a:stCxn id="53" idx="3"/>
            <a:endCxn id="45" idx="1"/>
          </p:cNvCxnSpPr>
          <p:nvPr/>
        </p:nvCxnSpPr>
        <p:spPr>
          <a:xfrm flipV="1">
            <a:off x="5400000" y="869376"/>
            <a:ext cx="2226925" cy="3947665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stCxn id="53" idx="3"/>
            <a:endCxn id="78" idx="1"/>
          </p:cNvCxnSpPr>
          <p:nvPr/>
        </p:nvCxnSpPr>
        <p:spPr>
          <a:xfrm>
            <a:off x="5400000" y="4817041"/>
            <a:ext cx="2226925" cy="1007391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58" idx="2"/>
            <a:endCxn id="54" idx="1"/>
          </p:cNvCxnSpPr>
          <p:nvPr/>
        </p:nvCxnSpPr>
        <p:spPr>
          <a:xfrm flipV="1">
            <a:off x="2069486" y="3438972"/>
            <a:ext cx="2034513" cy="282215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54" idx="3"/>
            <a:endCxn id="48" idx="1"/>
          </p:cNvCxnSpPr>
          <p:nvPr/>
        </p:nvCxnSpPr>
        <p:spPr>
          <a:xfrm flipV="1">
            <a:off x="5399999" y="1999835"/>
            <a:ext cx="2226926" cy="1439137"/>
          </a:xfrm>
          <a:prstGeom prst="curvedConnector3">
            <a:avLst>
              <a:gd name="adj1" fmla="val 66538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4" idx="3"/>
            <a:endCxn id="51" idx="1"/>
          </p:cNvCxnSpPr>
          <p:nvPr/>
        </p:nvCxnSpPr>
        <p:spPr>
          <a:xfrm>
            <a:off x="5399999" y="3438972"/>
            <a:ext cx="2226926" cy="40981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04800" y="0"/>
            <a:ext cx="8839200" cy="6858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Write to one consumer in each group</a:t>
            </a:r>
          </a:p>
          <a:p>
            <a:pPr lvl="1"/>
            <a:r>
              <a:rPr lang="en-IE" dirty="0" smtClean="0"/>
              <a:t>Allows to partition consumers</a:t>
            </a:r>
          </a:p>
          <a:p>
            <a:pPr lvl="1"/>
            <a:r>
              <a:rPr lang="en-IE" dirty="0" smtClean="0"/>
              <a:t>Load balancing within each group</a:t>
            </a:r>
          </a:p>
          <a:p>
            <a:pPr lvl="1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2" name="Rectangle 41"/>
          <p:cNvSpPr/>
          <p:nvPr/>
        </p:nvSpPr>
        <p:spPr>
          <a:xfrm>
            <a:off x="7391398" y="3352800"/>
            <a:ext cx="1447801" cy="33835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2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91399" y="375763"/>
            <a:ext cx="1447801" cy="256052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7626925" y="381000"/>
            <a:ext cx="976751" cy="976751"/>
            <a:chOff x="7024803" y="279268"/>
            <a:chExt cx="1533526" cy="15335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626925" y="1511459"/>
            <a:ext cx="976751" cy="976751"/>
            <a:chOff x="7024803" y="279268"/>
            <a:chExt cx="1533526" cy="153352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26925" y="3383525"/>
            <a:ext cx="976751" cy="930514"/>
            <a:chOff x="6848474" y="5019674"/>
            <a:chExt cx="1609726" cy="153352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7626925" y="4375809"/>
            <a:ext cx="976751" cy="930514"/>
            <a:chOff x="6848474" y="5019674"/>
            <a:chExt cx="1609726" cy="153352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7626925" y="5359175"/>
            <a:ext cx="976751" cy="930514"/>
            <a:chOff x="6848474" y="5019674"/>
            <a:chExt cx="1609726" cy="153352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Consumer Groups</a:t>
            </a:r>
          </a:p>
        </p:txBody>
      </p:sp>
    </p:spTree>
    <p:extLst>
      <p:ext uri="{BB962C8B-B14F-4D97-AF65-F5344CB8AC3E}">
        <p14:creationId xmlns:p14="http://schemas.microsoft.com/office/powerpoint/2010/main" val="30406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Streams and Connectors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93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3" y="3653597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23" y="3632886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57200" y="5029555"/>
            <a:ext cx="5126833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cxnSp>
        <p:nvCxnSpPr>
          <p:cNvPr id="52" name="Curved Connector 51"/>
          <p:cNvCxnSpPr>
            <a:endCxn id="50" idx="1"/>
          </p:cNvCxnSpPr>
          <p:nvPr/>
        </p:nvCxnSpPr>
        <p:spPr>
          <a:xfrm>
            <a:off x="5486400" y="3779569"/>
            <a:ext cx="2348741" cy="6072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8" idx="3"/>
          </p:cNvCxnSpPr>
          <p:nvPr/>
        </p:nvCxnSpPr>
        <p:spPr>
          <a:xfrm flipV="1">
            <a:off x="1291133" y="3779569"/>
            <a:ext cx="2518867" cy="60728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152400" y="2986390"/>
            <a:ext cx="2115751" cy="152364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2000"/>
                </a:schemeClr>
              </a:gs>
              <a:gs pos="35000">
                <a:schemeClr val="accent6">
                  <a:tint val="37000"/>
                  <a:satMod val="300000"/>
                  <a:alpha val="60000"/>
                </a:schemeClr>
              </a:gs>
              <a:gs pos="100000">
                <a:schemeClr val="accent6">
                  <a:tint val="15000"/>
                  <a:satMod val="350000"/>
                  <a:alpha val="61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IE" sz="48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Conn</a:t>
            </a:r>
            <a:endParaRPr lang="en-IE" sz="4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028249" y="2983458"/>
            <a:ext cx="2115751" cy="152364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2000"/>
                </a:schemeClr>
              </a:gs>
              <a:gs pos="35000">
                <a:schemeClr val="accent6">
                  <a:tint val="37000"/>
                  <a:satMod val="300000"/>
                  <a:alpha val="60000"/>
                </a:schemeClr>
              </a:gs>
              <a:gs pos="100000">
                <a:schemeClr val="accent6">
                  <a:tint val="15000"/>
                  <a:satMod val="350000"/>
                  <a:alpha val="61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4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ectors</a:t>
            </a:r>
            <a:endParaRPr lang="en-IE" sz="4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100763" y="5029555"/>
            <a:ext cx="2861615" cy="15236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45000"/>
                </a:schemeClr>
              </a:gs>
              <a:gs pos="35000">
                <a:schemeClr val="accent3">
                  <a:tint val="37000"/>
                  <a:satMod val="300000"/>
                  <a:alpha val="51000"/>
                </a:schemeClr>
              </a:gs>
              <a:gs pos="100000">
                <a:schemeClr val="accent3">
                  <a:tint val="15000"/>
                  <a:satMod val="350000"/>
                  <a:alpha val="5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B050"/>
                </a:solidFill>
                <a:latin typeface="Inconsolata" panose="00000509000000000000" pitchFamily="49" charset="0"/>
              </a:rPr>
              <a:t>Stream</a:t>
            </a:r>
            <a:endParaRPr lang="en-IE" sz="4800" dirty="0">
              <a:solidFill>
                <a:srgbClr val="00B05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68" name="Curved Connector 67"/>
          <p:cNvCxnSpPr>
            <a:stCxn id="58" idx="0"/>
            <a:endCxn id="6" idx="3"/>
          </p:cNvCxnSpPr>
          <p:nvPr/>
        </p:nvCxnSpPr>
        <p:spPr>
          <a:xfrm rot="16200000" flipV="1">
            <a:off x="6037390" y="3441826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1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  <p:bldP spid="64" grpId="0" animBg="1"/>
      <p:bldP spid="65" grpId="0" animBg="1"/>
      <p:bldP spid="6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Producer API: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Append records to topics (push)</a:t>
            </a:r>
          </a:p>
          <a:p>
            <a:r>
              <a:rPr lang="en-IE" dirty="0" smtClean="0">
                <a:solidFill>
                  <a:srgbClr val="C00000"/>
                </a:solidFill>
              </a:rPr>
              <a:t>Consumer API:</a:t>
            </a:r>
          </a:p>
          <a:p>
            <a:pPr lvl="1"/>
            <a:r>
              <a:rPr lang="en-IE" dirty="0" smtClean="0">
                <a:solidFill>
                  <a:srgbClr val="C00000"/>
                </a:solidFill>
              </a:rPr>
              <a:t>Read records from topics (pull)</a:t>
            </a:r>
          </a:p>
          <a:p>
            <a:r>
              <a:rPr lang="en-IE" dirty="0" smtClean="0">
                <a:solidFill>
                  <a:srgbClr val="FE8307"/>
                </a:solidFill>
              </a:rPr>
              <a:t>Connector API:</a:t>
            </a:r>
          </a:p>
          <a:p>
            <a:pPr lvl="1"/>
            <a:r>
              <a:rPr lang="en-IE" dirty="0" smtClean="0">
                <a:solidFill>
                  <a:srgbClr val="FE8307"/>
                </a:solidFill>
              </a:rPr>
              <a:t>Read/write to external components </a:t>
            </a:r>
          </a:p>
          <a:p>
            <a:pPr lvl="2"/>
            <a:r>
              <a:rPr lang="en-IE" dirty="0" smtClean="0">
                <a:solidFill>
                  <a:srgbClr val="FE8307"/>
                </a:solidFill>
              </a:rPr>
              <a:t>For example, a database or other streaming platforms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Stream API </a:t>
            </a:r>
            <a:r>
              <a:rPr lang="en-US" dirty="0" smtClean="0">
                <a:solidFill>
                  <a:srgbClr val="00B050"/>
                </a:solidFill>
              </a:rPr>
              <a:t>(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Producer</a:t>
            </a:r>
            <a:r>
              <a:rPr lang="en-US" dirty="0" smtClean="0">
                <a:solidFill>
                  <a:srgbClr val="00B050"/>
                </a:solidFill>
              </a:rPr>
              <a:t> + </a:t>
            </a:r>
            <a:r>
              <a:rPr lang="en-US" dirty="0" smtClean="0">
                <a:solidFill>
                  <a:srgbClr val="C00000"/>
                </a:solidFill>
              </a:rPr>
              <a:t>Consumer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r>
              <a:rPr lang="en-IE" dirty="0" smtClean="0">
                <a:solidFill>
                  <a:srgbClr val="00B050"/>
                </a:solidFill>
              </a:rPr>
              <a:t>: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Read records from input topics</a:t>
            </a:r>
          </a:p>
          <a:p>
            <a:pPr lvl="1"/>
            <a:r>
              <a:rPr lang="en-IE" dirty="0">
                <a:solidFill>
                  <a:srgbClr val="00B050"/>
                </a:solidFill>
              </a:rPr>
              <a:t>A</a:t>
            </a:r>
            <a:r>
              <a:rPr lang="en-IE" dirty="0" smtClean="0">
                <a:solidFill>
                  <a:srgbClr val="00B050"/>
                </a:solidFill>
              </a:rPr>
              <a:t>ppend records to output topics</a:t>
            </a:r>
          </a:p>
          <a:p>
            <a:pPr lvl="1"/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80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Optimisations and Other Features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34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Optimisations	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Log Compaction</a:t>
            </a:r>
          </a:p>
          <a:p>
            <a:pPr lvl="1"/>
            <a:r>
              <a:rPr lang="en-IE" dirty="0" smtClean="0"/>
              <a:t>Repeated sequential values are suppressed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Direct Disk-to-Network</a:t>
            </a:r>
          </a:p>
          <a:p>
            <a:pPr lvl="1"/>
            <a:r>
              <a:rPr lang="en-IE" dirty="0" smtClean="0"/>
              <a:t>When data don't need to be loaded into JVM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Consumer / Producer Quotas</a:t>
            </a:r>
          </a:p>
          <a:p>
            <a:pPr lvl="1"/>
            <a:r>
              <a:rPr lang="en-IE" dirty="0" smtClean="0"/>
              <a:t>Set limits to avoid saturating the system</a:t>
            </a:r>
          </a:p>
          <a:p>
            <a:endParaRPr lang="en-IE" dirty="0"/>
          </a:p>
          <a:p>
            <a:r>
              <a:rPr lang="en-IE" dirty="0" smtClean="0"/>
              <a:t>...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365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Streams API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Aggregation </a:t>
            </a:r>
            <a:r>
              <a:rPr lang="en-IE" dirty="0" smtClean="0"/>
              <a:t>(e.g., count messages)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Joins</a:t>
            </a:r>
            <a:r>
              <a:rPr lang="en-IE" dirty="0" smtClean="0"/>
              <a:t> (e.g., "unify" two streams)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Windowing</a:t>
            </a:r>
            <a:r>
              <a:rPr lang="en-IE" dirty="0" smtClean="0"/>
              <a:t> (define retention period)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Continuous Querying </a:t>
            </a:r>
            <a:r>
              <a:rPr lang="en-IE" dirty="0" smtClean="0"/>
              <a:t>(KSQL) </a:t>
            </a: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193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Available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386" name="Picture 2" descr="https://qph.ec.quoracdn.net/main-qimg-4c1ecb08ebd5c07ee1156c94481b1490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38666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6354763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https://databaseline.bitbucket.io/an-overview-of-apache-streaming-technologies</a:t>
            </a:r>
            <a:r>
              <a:rPr lang="en-IE" dirty="0" smtClean="0">
                <a:hlinkClick r:id="rId3"/>
              </a:rPr>
              <a:t>/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89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 descr="Image result for lemming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56125" cy="49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05600" y="5410200"/>
            <a:ext cx="2286000" cy="12414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z="3200" dirty="0" smtClean="0">
                <a:solidFill>
                  <a:schemeClr val="bg1">
                    <a:lumMod val="85000"/>
                  </a:schemeClr>
                </a:solidFill>
              </a:rPr>
              <a:t>Questions?</a:t>
            </a:r>
            <a:endParaRPr lang="en-IE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2" y="1219200"/>
            <a:ext cx="7391909" cy="490696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Burst of log messages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Critical error message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most critical fixes today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Monitor memory leaks in new release</a:t>
            </a:r>
          </a:p>
          <a:p>
            <a:pPr lvl="1"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Disable unsafe feature in a web-site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Automatically fire new developer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Log Monitoring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9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20991</TotalTime>
  <Words>1666</Words>
  <Application>Microsoft Office PowerPoint</Application>
  <PresentationFormat>On-screen Show (4:3)</PresentationFormat>
  <Paragraphs>890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CC5212-1 Procesamiento Masivo de Datos Otoño 2020  Lecture 6 Streaming: Kafka</vt:lpstr>
      <vt:lpstr>Files</vt:lpstr>
      <vt:lpstr>Files</vt:lpstr>
      <vt:lpstr>Streams</vt:lpstr>
      <vt:lpstr>Streams</vt:lpstr>
      <vt:lpstr>Applications: Social Media Analytics</vt:lpstr>
      <vt:lpstr>Applications: Social Media Analytics</vt:lpstr>
      <vt:lpstr>Applications: Log Monitoring</vt:lpstr>
      <vt:lpstr>Applications: Log Monitoring</vt:lpstr>
      <vt:lpstr>Applications: Finance</vt:lpstr>
      <vt:lpstr>Applications: Finance</vt:lpstr>
      <vt:lpstr>Applications: Astronomy</vt:lpstr>
      <vt:lpstr>Applications: Astronomy</vt:lpstr>
      <vt:lpstr>Applications: Astronomy</vt:lpstr>
      <vt:lpstr>Streams: Internet of Things</vt:lpstr>
      <vt:lpstr>Streams: Internet of Things</vt:lpstr>
      <vt:lpstr>Distributed Streaming Platform</vt:lpstr>
      <vt:lpstr>Available Frameworks</vt:lpstr>
      <vt:lpstr>Available Frameworks</vt:lpstr>
      <vt:lpstr>Application: Emergency Response</vt:lpstr>
      <vt:lpstr>Real-Time Emergency Response</vt:lpstr>
      <vt:lpstr>Real-Time Emergency Response</vt:lpstr>
      <vt:lpstr>Real-Time Emergency Response</vt:lpstr>
      <vt:lpstr>Apache Kafka</vt:lpstr>
      <vt:lpstr>Apache Kafka vs. Franz Kafka</vt:lpstr>
      <vt:lpstr>Apache Kafka</vt:lpstr>
      <vt:lpstr>Kafka Overview</vt:lpstr>
      <vt:lpstr>Kafka: Data Model</vt:lpstr>
      <vt:lpstr>Kafka Record</vt:lpstr>
      <vt:lpstr>Kafka Record</vt:lpstr>
      <vt:lpstr>Kafka Ledger</vt:lpstr>
      <vt:lpstr>Kafka Ledger</vt:lpstr>
      <vt:lpstr>Kafka Log</vt:lpstr>
      <vt:lpstr>Kafka Log</vt:lpstr>
      <vt:lpstr>Kafka: Topics</vt:lpstr>
      <vt:lpstr>Kafka Topics</vt:lpstr>
      <vt:lpstr>Kafka Topics</vt:lpstr>
      <vt:lpstr>Topic: Default Partitioning by Key</vt:lpstr>
      <vt:lpstr>Topic</vt:lpstr>
      <vt:lpstr>Ordering</vt:lpstr>
      <vt:lpstr>Ordering</vt:lpstr>
      <vt:lpstr>Replication</vt:lpstr>
      <vt:lpstr>Leader</vt:lpstr>
      <vt:lpstr>Kafka: Write Guarantees</vt:lpstr>
      <vt:lpstr>Writes: Asynchronous (No Guarantee)</vt:lpstr>
      <vt:lpstr>Writes: Leader Commit</vt:lpstr>
      <vt:lpstr>Writes: Leader Commit + Quorum (2)</vt:lpstr>
      <vt:lpstr>Write Guarantees</vt:lpstr>
      <vt:lpstr>Kafka: Reads</vt:lpstr>
      <vt:lpstr>Kafka tracks consumer offset</vt:lpstr>
      <vt:lpstr>Kafka tracks consumer offset</vt:lpstr>
      <vt:lpstr>Kafka tracks consumer offset</vt:lpstr>
      <vt:lpstr>Failures?</vt:lpstr>
      <vt:lpstr>Kafka: Read Guarantees</vt:lpstr>
      <vt:lpstr>Read Guarantees</vt:lpstr>
      <vt:lpstr>Read: At Least Once (Default)</vt:lpstr>
      <vt:lpstr>Read: At Least Once (Default)</vt:lpstr>
      <vt:lpstr>Read: At Least Once (Default)</vt:lpstr>
      <vt:lpstr>Read: At Least Once (Default)</vt:lpstr>
      <vt:lpstr>Read: At Least Once (Default)</vt:lpstr>
      <vt:lpstr>Read Guarantees</vt:lpstr>
      <vt:lpstr>Read: At Most Once</vt:lpstr>
      <vt:lpstr>Read: At Most Once</vt:lpstr>
      <vt:lpstr>Read: At Most Once</vt:lpstr>
      <vt:lpstr>Read Guarantees</vt:lpstr>
      <vt:lpstr>Read: Effectively Once</vt:lpstr>
      <vt:lpstr>Read: Effectively Once</vt:lpstr>
      <vt:lpstr>Read: Effectively Once</vt:lpstr>
      <vt:lpstr>Read: Effectively Once</vt:lpstr>
      <vt:lpstr>Read: Effectively Once</vt:lpstr>
      <vt:lpstr>Read Guarantees</vt:lpstr>
      <vt:lpstr>Read: Exactly Once</vt:lpstr>
      <vt:lpstr>Read: Exactly Once</vt:lpstr>
      <vt:lpstr>Read: Exactly Once</vt:lpstr>
      <vt:lpstr>Read: Exactly Once</vt:lpstr>
      <vt:lpstr>Read: Exactly Once</vt:lpstr>
      <vt:lpstr>Leader Replication and Reads</vt:lpstr>
      <vt:lpstr>Kafka: Consumer Groups</vt:lpstr>
      <vt:lpstr>Consumer Groups</vt:lpstr>
      <vt:lpstr>Consumer Groups</vt:lpstr>
      <vt:lpstr>Kafka: Streams and Connectors</vt:lpstr>
      <vt:lpstr>Kafka Overview</vt:lpstr>
      <vt:lpstr>Kafka Overview</vt:lpstr>
      <vt:lpstr>Optimisations and Other Features</vt:lpstr>
      <vt:lpstr>Kafka Optimisations </vt:lpstr>
      <vt:lpstr>Kafka Streams API</vt:lpstr>
      <vt:lpstr>Available Frameworks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aidhog</cp:lastModifiedBy>
  <cp:revision>1314</cp:revision>
  <cp:lastPrinted>2019-04-15T19:40:08Z</cp:lastPrinted>
  <dcterms:created xsi:type="dcterms:W3CDTF">2006-08-16T00:00:00Z</dcterms:created>
  <dcterms:modified xsi:type="dcterms:W3CDTF">2020-06-01T19:55:59Z</dcterms:modified>
</cp:coreProperties>
</file>