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528" r:id="rId2"/>
    <p:sldId id="529" r:id="rId3"/>
    <p:sldId id="531" r:id="rId4"/>
    <p:sldId id="532" r:id="rId5"/>
    <p:sldId id="533" r:id="rId6"/>
    <p:sldId id="658" r:id="rId7"/>
    <p:sldId id="535" r:id="rId8"/>
    <p:sldId id="534" r:id="rId9"/>
    <p:sldId id="536" r:id="rId10"/>
    <p:sldId id="537" r:id="rId11"/>
    <p:sldId id="538" r:id="rId12"/>
    <p:sldId id="539" r:id="rId13"/>
    <p:sldId id="540" r:id="rId14"/>
    <p:sldId id="541" r:id="rId15"/>
    <p:sldId id="542" r:id="rId16"/>
    <p:sldId id="543" r:id="rId17"/>
    <p:sldId id="544" r:id="rId18"/>
    <p:sldId id="545" r:id="rId19"/>
    <p:sldId id="546" r:id="rId20"/>
    <p:sldId id="547" r:id="rId21"/>
    <p:sldId id="548" r:id="rId22"/>
    <p:sldId id="549" r:id="rId23"/>
    <p:sldId id="550" r:id="rId24"/>
    <p:sldId id="551" r:id="rId25"/>
    <p:sldId id="552" r:id="rId26"/>
    <p:sldId id="553" r:id="rId27"/>
    <p:sldId id="554" r:id="rId28"/>
    <p:sldId id="555" r:id="rId29"/>
    <p:sldId id="556" r:id="rId30"/>
    <p:sldId id="557" r:id="rId31"/>
    <p:sldId id="558" r:id="rId32"/>
    <p:sldId id="559" r:id="rId33"/>
    <p:sldId id="560" r:id="rId34"/>
    <p:sldId id="561" r:id="rId35"/>
    <p:sldId id="562" r:id="rId36"/>
    <p:sldId id="563" r:id="rId37"/>
    <p:sldId id="564" r:id="rId38"/>
    <p:sldId id="565" r:id="rId39"/>
    <p:sldId id="566" r:id="rId40"/>
    <p:sldId id="567" r:id="rId41"/>
    <p:sldId id="568" r:id="rId42"/>
    <p:sldId id="569" r:id="rId43"/>
    <p:sldId id="657" r:id="rId44"/>
    <p:sldId id="570" r:id="rId45"/>
    <p:sldId id="571" r:id="rId46"/>
    <p:sldId id="572" r:id="rId47"/>
    <p:sldId id="573" r:id="rId48"/>
    <p:sldId id="574" r:id="rId49"/>
    <p:sldId id="575" r:id="rId50"/>
    <p:sldId id="576" r:id="rId51"/>
    <p:sldId id="577" r:id="rId52"/>
    <p:sldId id="578" r:id="rId53"/>
    <p:sldId id="579" r:id="rId54"/>
    <p:sldId id="580" r:id="rId55"/>
    <p:sldId id="581" r:id="rId56"/>
    <p:sldId id="582" r:id="rId57"/>
    <p:sldId id="583" r:id="rId58"/>
    <p:sldId id="584" r:id="rId59"/>
    <p:sldId id="585" r:id="rId60"/>
    <p:sldId id="586" r:id="rId61"/>
    <p:sldId id="587" r:id="rId62"/>
    <p:sldId id="588" r:id="rId63"/>
    <p:sldId id="589" r:id="rId64"/>
    <p:sldId id="590" r:id="rId65"/>
    <p:sldId id="591" r:id="rId66"/>
    <p:sldId id="592" r:id="rId67"/>
    <p:sldId id="593" r:id="rId68"/>
    <p:sldId id="594" r:id="rId69"/>
    <p:sldId id="595" r:id="rId70"/>
    <p:sldId id="596" r:id="rId71"/>
    <p:sldId id="597" r:id="rId72"/>
    <p:sldId id="598" r:id="rId73"/>
    <p:sldId id="599" r:id="rId74"/>
    <p:sldId id="600" r:id="rId75"/>
    <p:sldId id="601" r:id="rId76"/>
    <p:sldId id="602" r:id="rId77"/>
    <p:sldId id="603" r:id="rId78"/>
    <p:sldId id="604" r:id="rId79"/>
    <p:sldId id="605" r:id="rId80"/>
    <p:sldId id="606" r:id="rId81"/>
    <p:sldId id="607" r:id="rId82"/>
    <p:sldId id="608" r:id="rId83"/>
    <p:sldId id="609" r:id="rId84"/>
    <p:sldId id="610" r:id="rId85"/>
    <p:sldId id="611" r:id="rId86"/>
    <p:sldId id="612" r:id="rId87"/>
    <p:sldId id="613" r:id="rId88"/>
    <p:sldId id="614" r:id="rId89"/>
    <p:sldId id="615" r:id="rId90"/>
    <p:sldId id="616" r:id="rId91"/>
    <p:sldId id="617" r:id="rId92"/>
    <p:sldId id="618" r:id="rId93"/>
    <p:sldId id="619" r:id="rId94"/>
    <p:sldId id="620" r:id="rId95"/>
    <p:sldId id="621" r:id="rId96"/>
    <p:sldId id="622" r:id="rId97"/>
    <p:sldId id="623" r:id="rId98"/>
    <p:sldId id="624" r:id="rId99"/>
    <p:sldId id="625" r:id="rId100"/>
    <p:sldId id="659" r:id="rId101"/>
    <p:sldId id="656" r:id="rId10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8ED5"/>
    <a:srgbClr val="708DB0"/>
    <a:srgbClr val="FEF9F4"/>
    <a:srgbClr val="F7F7F7"/>
    <a:srgbClr val="C2E49C"/>
    <a:srgbClr val="EEA61A"/>
    <a:srgbClr val="FFFF66"/>
    <a:srgbClr val="6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8" autoAdjust="0"/>
    <p:restoredTop sz="92888" autoAdjust="0"/>
  </p:normalViewPr>
  <p:slideViewPr>
    <p:cSldViewPr>
      <p:cViewPr varScale="1">
        <p:scale>
          <a:sx n="82" d="100"/>
          <a:sy n="82" d="100"/>
        </p:scale>
        <p:origin x="-1124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D19905A-9E26-441A-BC1F-8B61076A375C}" type="datetimeFigureOut">
              <a:rPr lang="en-IE" smtClean="0">
                <a:latin typeface="Calibri Light" panose="020F0302020204030204" pitchFamily="34" charset="0"/>
              </a:rPr>
              <a:t>27/05/2019</a:t>
            </a:fld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6304028-618E-4087-A3AB-6E82E0D0DB10}" type="slidenum">
              <a:rPr lang="en-IE" smtClean="0">
                <a:latin typeface="Calibri Light" panose="020F0302020204030204" pitchFamily="34" charset="0"/>
              </a:rPr>
              <a:t>‹#›</a:t>
            </a:fld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250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n-IE" smtClean="0"/>
              <a:pPr/>
              <a:t>27/05/2019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7867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38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9755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smtClean="0"/>
              <a:t>db.createCollection("series")</a:t>
            </a:r>
          </a:p>
          <a:p>
            <a:r>
              <a:rPr lang="en-GB" sz="1200" smtClean="0"/>
              <a:t>db.series.insert(</a:t>
            </a:r>
          </a:p>
          <a:p>
            <a:r>
              <a:rPr lang="en-GB" sz="1200" smtClean="0"/>
              <a:t> [</a:t>
            </a:r>
          </a:p>
          <a:p>
            <a:r>
              <a:rPr lang="en-GB" sz="1200" smtClean="0"/>
              <a:t>	{</a:t>
            </a:r>
          </a:p>
          <a:p>
            <a:r>
              <a:rPr lang="en-GB" sz="1200" smtClean="0"/>
              <a:t>	  "name": "The Wire",</a:t>
            </a:r>
          </a:p>
          <a:p>
            <a:r>
              <a:rPr lang="en-GB" sz="1200" smtClean="0"/>
              <a:t>	  "country": "US"</a:t>
            </a:r>
          </a:p>
          <a:p>
            <a:r>
              <a:rPr lang="en-GB" sz="1200" smtClean="0"/>
              <a:t>	},</a:t>
            </a:r>
          </a:p>
          <a:p>
            <a:r>
              <a:rPr lang="en-GB" sz="1200" smtClean="0"/>
              <a:t>	{</a:t>
            </a:r>
          </a:p>
          <a:p>
            <a:r>
              <a:rPr lang="en-GB" sz="1200" smtClean="0"/>
              <a:t>	  "name": "Black Mirror",</a:t>
            </a:r>
          </a:p>
          <a:p>
            <a:r>
              <a:rPr lang="en-GB" sz="1200" smtClean="0"/>
              <a:t>	  "country": "UK"</a:t>
            </a:r>
          </a:p>
          <a:p>
            <a:r>
              <a:rPr lang="en-GB" sz="1200" smtClean="0"/>
              <a:t>	}</a:t>
            </a:r>
          </a:p>
          <a:p>
            <a:r>
              <a:rPr lang="en-GB" sz="1200" smtClean="0"/>
              <a:t> ]</a:t>
            </a:r>
          </a:p>
          <a:p>
            <a:r>
              <a:rPr lang="en-GB" sz="1200" smtClean="0"/>
              <a:t>)</a:t>
            </a:r>
          </a:p>
          <a:p>
            <a:endParaRPr lang="en-GB" sz="1200" smtClean="0"/>
          </a:p>
          <a:p>
            <a:r>
              <a:rPr lang="en-GB" sz="1200" smtClean="0"/>
              <a:t>db.createCollection("networks")</a:t>
            </a:r>
          </a:p>
          <a:p>
            <a:r>
              <a:rPr lang="en-GB" sz="1200" smtClean="0"/>
              <a:t>db.networks.insert(</a:t>
            </a:r>
          </a:p>
          <a:p>
            <a:r>
              <a:rPr lang="en-GB" sz="1200" smtClean="0"/>
              <a:t> [</a:t>
            </a:r>
          </a:p>
          <a:p>
            <a:r>
              <a:rPr lang="en-GB" sz="1200" smtClean="0"/>
              <a:t>	{</a:t>
            </a:r>
          </a:p>
          <a:p>
            <a:r>
              <a:rPr lang="en-GB" sz="1200" smtClean="0"/>
              <a:t>	  "nation": "US",</a:t>
            </a:r>
          </a:p>
          <a:p>
            <a:r>
              <a:rPr lang="en-GB" sz="1200" smtClean="0"/>
              <a:t>	  "network": "HBO"</a:t>
            </a:r>
          </a:p>
          <a:p>
            <a:r>
              <a:rPr lang="en-GB" sz="1200" smtClean="0"/>
              <a:t>	},</a:t>
            </a:r>
          </a:p>
          <a:p>
            <a:r>
              <a:rPr lang="en-GB" sz="1200" smtClean="0"/>
              <a:t>	{</a:t>
            </a:r>
          </a:p>
          <a:p>
            <a:r>
              <a:rPr lang="en-GB" sz="1200" smtClean="0"/>
              <a:t>	  "nation": "US",</a:t>
            </a:r>
          </a:p>
          <a:p>
            <a:r>
              <a:rPr lang="en-GB" sz="1200" smtClean="0"/>
              <a:t>	  "network": "FOX"</a:t>
            </a:r>
          </a:p>
          <a:p>
            <a:r>
              <a:rPr lang="en-GB" sz="1200" smtClean="0"/>
              <a:t> 	}</a:t>
            </a:r>
          </a:p>
          <a:p>
            <a:r>
              <a:rPr lang="en-GB" sz="1200" smtClean="0"/>
              <a:t> ]</a:t>
            </a:r>
          </a:p>
          <a:p>
            <a:r>
              <a:rPr lang="en-GB" sz="1200" smtClean="0"/>
              <a:t>)</a:t>
            </a:r>
          </a:p>
          <a:p>
            <a:endParaRPr lang="en-GB" sz="1200" smtClean="0"/>
          </a:p>
          <a:p>
            <a:r>
              <a:rPr lang="en-GB" sz="1200" smtClean="0"/>
              <a:t>db.series.aggregate( [ </a:t>
            </a:r>
          </a:p>
          <a:p>
            <a:r>
              <a:rPr lang="en-GB" sz="1200" smtClean="0"/>
              <a:t>  { $lookup: { from: "networks", localField: "country",</a:t>
            </a:r>
          </a:p>
          <a:p>
            <a:r>
              <a:rPr lang="en-GB" sz="1200" smtClean="0"/>
              <a:t>     foreignField: "nation", as: "possibleNetworks" }</a:t>
            </a:r>
          </a:p>
          <a:p>
            <a:r>
              <a:rPr lang="en-GB" sz="1200" smtClean="0"/>
              <a:t>  } ] )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90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684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IE" dirty="0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27/05/2019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27/05/2019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27/05/2019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27/05/2019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small" baseline="0"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27/05/2019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27/05/2019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27/05/2019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27/05/2019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27/05/2019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27/05/2019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27/05/2019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27/05/2019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>
              <a:lumMod val="50000"/>
            </a:schemeClr>
          </a:solidFill>
          <a:latin typeface="Calibri Light" panose="020F0302020204030204" pitchFamily="34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tags" Target="../tags/tag5.xml"/><Relationship Id="rId21" Type="http://schemas.openxmlformats.org/officeDocument/2006/relationships/image" Target="../media/image10.png"/><Relationship Id="rId7" Type="http://schemas.openxmlformats.org/officeDocument/2006/relationships/tags" Target="../tags/tag9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ags" Target="../tags/tag4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7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ngodb.com/manual/reference/operator/query/type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ngodb.com/manual/reference/operator/query/type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ngodb.com/manual/reference/operator/query-geospatial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ngodb.com/manual/reference/operator/query-bitwise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ongodb.com/manual/reference/operator/projection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ryto.net/~joepie91/blog/2015/07/19/why-you-should-never-ever-ever-use-mongodb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ongodb.com/manual/reference/operator/update-field/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ongodb.com/manual/reference/operator/update-array/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ngodb.com/manual/reference/method/db.collection.distinct/" TargetMode="External"/><Relationship Id="rId2" Type="http://schemas.openxmlformats.org/officeDocument/2006/relationships/hyperlink" Target="https://docs.mongodb.com/manual/reference/method/db.collection.count/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ongodb.com/manual/reference/operator/aggregation/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ongodb.com/manual/reference/operator/aggregation/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17.xml"/><Relationship Id="rId7" Type="http://schemas.openxmlformats.org/officeDocument/2006/relationships/image" Target="../media/image32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E" sz="4400" dirty="0" smtClean="0"/>
              <a:t>CC5212-1</a:t>
            </a: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cap="small" dirty="0" err="1" smtClean="0"/>
              <a:t>Procesamiento</a:t>
            </a:r>
            <a:r>
              <a:rPr lang="en-IE" cap="small" dirty="0" smtClean="0"/>
              <a:t> </a:t>
            </a:r>
            <a:r>
              <a:rPr lang="en-IE" cap="small" dirty="0" err="1" smtClean="0"/>
              <a:t>Masivo</a:t>
            </a:r>
            <a:r>
              <a:rPr lang="en-IE" cap="small" dirty="0" smtClean="0"/>
              <a:t> de </a:t>
            </a:r>
            <a:r>
              <a:rPr lang="en-IE" cap="small" dirty="0" err="1" smtClean="0"/>
              <a:t>Datos</a:t>
            </a:r>
            <a:r>
              <a:rPr lang="en-IE" cap="small" dirty="0" smtClean="0"/>
              <a:t/>
            </a:r>
            <a:br>
              <a:rPr lang="en-IE" cap="small" dirty="0" smtClean="0"/>
            </a:br>
            <a:r>
              <a:rPr lang="en-IE" cap="small" dirty="0" err="1" smtClean="0"/>
              <a:t>Otoño</a:t>
            </a:r>
            <a:r>
              <a:rPr lang="en-IE" cap="small" dirty="0" smtClean="0"/>
              <a:t> </a:t>
            </a:r>
            <a:r>
              <a:rPr lang="en-IE" dirty="0" smtClean="0"/>
              <a:t>2019</a:t>
            </a: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sz="4000" dirty="0"/>
              <a:t>Lecture </a:t>
            </a:r>
            <a:r>
              <a:rPr lang="en-IE" sz="4000" dirty="0" smtClean="0"/>
              <a:t>10</a:t>
            </a: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NoSQL: MongoDB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Aidan Hogan</a:t>
            </a:r>
          </a:p>
          <a:p>
            <a:r>
              <a:rPr lang="en-IE" sz="2400" dirty="0" smtClean="0"/>
              <a:t>aidhog@gmail.com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JavaScript Object Notation: </a:t>
            </a:r>
            <a:r>
              <a:rPr lang="en-I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JSON</a:t>
            </a:r>
            <a:endParaRPr lang="en-IE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955099" cy="5238719"/>
          </a:xfrm>
          <a:prstGeom prst="rect">
            <a:avLst/>
          </a:prstGeom>
        </p:spPr>
      </p:pic>
      <p:pic>
        <p:nvPicPr>
          <p:cNvPr id="22" name="Picture 6" descr="https://www.percona.com/sites/default/files/json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5524106"/>
            <a:ext cx="3364299" cy="133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33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534400" cy="651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59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0" y="5410200"/>
            <a:ext cx="2209800" cy="1241425"/>
          </a:xfrm>
          <a:solidFill>
            <a:schemeClr val="bg1">
              <a:alpha val="73000"/>
            </a:schemeClr>
          </a:solidFill>
        </p:spPr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Binary JSON: </a:t>
            </a:r>
            <a:r>
              <a:rPr lang="en-I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BSON</a:t>
            </a:r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3"/>
            <a:ext cx="5963140" cy="5240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153" y="5715000"/>
            <a:ext cx="43338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5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52400" y="4038600"/>
            <a:ext cx="8831932" cy="2584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4" name="Rectangle 33"/>
          <p:cNvSpPr/>
          <p:nvPr/>
        </p:nvSpPr>
        <p:spPr>
          <a:xfrm>
            <a:off x="152400" y="1219200"/>
            <a:ext cx="8831932" cy="26334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MongoDB: Datatypes</a:t>
            </a:r>
            <a:endParaRPr lang="en-IE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684" y="2133843"/>
            <a:ext cx="1285750" cy="2921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39096"/>
            <a:ext cx="1851510" cy="2255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20" y="2488813"/>
            <a:ext cx="1447780" cy="3198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54" y="1775750"/>
            <a:ext cx="1695092" cy="2928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9" y="4382011"/>
            <a:ext cx="5099916" cy="2999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53" y="1384209"/>
            <a:ext cx="1987778" cy="2264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06" y="5152921"/>
            <a:ext cx="6689295" cy="248256"/>
          </a:xfrm>
          <a:prstGeom prst="rect">
            <a:avLst/>
          </a:prstGeom>
        </p:spPr>
      </p:pic>
      <p:pic>
        <p:nvPicPr>
          <p:cNvPr id="29" name="Picture 6" descr="https://www.percona.com/sites/default/files/json-logo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938566"/>
            <a:ext cx="1516732" cy="60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67" y="3594695"/>
            <a:ext cx="437465" cy="20318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40594" y="5667293"/>
            <a:ext cx="2143738" cy="5653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920" y="6338055"/>
            <a:ext cx="437465" cy="20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8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MongoDB: Map from keys to BSON values</a:t>
            </a:r>
            <a:endParaRPr lang="en-IE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641345"/>
              </p:ext>
            </p:extLst>
          </p:nvPr>
        </p:nvGraphicFramePr>
        <p:xfrm>
          <a:off x="457200" y="1295400"/>
          <a:ext cx="8229600" cy="5126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33453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err="1" smtClean="0"/>
                        <a:t>TVSeries</a:t>
                      </a:r>
                      <a:endParaRPr lang="en-IE" dirty="0"/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33453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BSON 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028841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99a88b77c66d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  <a:tr h="333453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09800"/>
            <a:ext cx="4210540" cy="369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102900"/>
              </p:ext>
            </p:extLst>
          </p:nvPr>
        </p:nvGraphicFramePr>
        <p:xfrm>
          <a:off x="462987" y="1295400"/>
          <a:ext cx="82296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33453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err="1" smtClean="0"/>
                        <a:t>TVSeries</a:t>
                      </a:r>
                      <a:endParaRPr lang="en-IE" dirty="0"/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33453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BSON 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47828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99a88b77c66d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  <a:tr h="333453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11f22e33d44c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endParaRPr lang="en-IE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IE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IE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IE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IE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  <a:tr h="333453">
                <a:tc>
                  <a:txBody>
                    <a:bodyPr/>
                    <a:lstStyle/>
                    <a:p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MongoDB Collection: Similar Documents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09801"/>
            <a:ext cx="2858680" cy="1143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664628"/>
            <a:ext cx="2859079" cy="11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5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600200"/>
            <a:ext cx="8610600" cy="464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n-I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database: TV</a:t>
            </a:r>
            <a:endParaRPr lang="en-I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MongoDB Database: Related Collections</a:t>
            </a:r>
            <a:endParaRPr lang="en-IE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41987"/>
              </p:ext>
            </p:extLst>
          </p:nvPr>
        </p:nvGraphicFramePr>
        <p:xfrm>
          <a:off x="457200" y="3213844"/>
          <a:ext cx="82296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33453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err="1" smtClean="0"/>
                        <a:t>TVEpisodes</a:t>
                      </a:r>
                      <a:endParaRPr lang="en-IE" dirty="0"/>
                    </a:p>
                  </a:txBody>
                  <a:tcPr marL="88969" marR="8896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33453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BSON 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77362"/>
              </p:ext>
            </p:extLst>
          </p:nvPr>
        </p:nvGraphicFramePr>
        <p:xfrm>
          <a:off x="457200" y="4662579"/>
          <a:ext cx="82296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33453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err="1" smtClean="0"/>
                        <a:t>TVNetworks</a:t>
                      </a:r>
                      <a:endParaRPr lang="en-IE" dirty="0"/>
                    </a:p>
                  </a:txBody>
                  <a:tcPr marL="88969" marR="88969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33453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BSON 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085831"/>
              </p:ext>
            </p:extLst>
          </p:nvPr>
        </p:nvGraphicFramePr>
        <p:xfrm>
          <a:off x="457200" y="1759322"/>
          <a:ext cx="82296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33453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err="1" smtClean="0"/>
                        <a:t>TVSeries</a:t>
                      </a:r>
                      <a:endParaRPr lang="en-IE" dirty="0"/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33453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BSON 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05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IE" sz="2800" dirty="0" smtClean="0"/>
              <a:t>Load database </a:t>
            </a:r>
            <a:r>
              <a:rPr lang="en-IE" sz="2800" dirty="0" err="1" smtClean="0">
                <a:latin typeface="Inconsolata" panose="020B0609030003000000" pitchFamily="49" charset="0"/>
                <a:cs typeface="Consolas" panose="020B0609020204030204" pitchFamily="49" charset="0"/>
              </a:rPr>
              <a:t>tvdb</a:t>
            </a:r>
            <a:r>
              <a:rPr lang="en-IE" sz="2800" dirty="0" smtClean="0"/>
              <a:t> (and create if not exists):</a:t>
            </a:r>
            <a:endParaRPr lang="en-IE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904457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use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tvdb</a:t>
            </a:r>
            <a:endParaRPr lang="en-IE" dirty="0" smtClean="0">
              <a:solidFill>
                <a:schemeClr val="bg1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chemeClr val="bg1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switched to 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tvdb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1767642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See all (</a:t>
            </a:r>
            <a:r>
              <a:rPr lang="en-IE" sz="2800" u="sng" dirty="0" smtClean="0">
                <a:latin typeface="Calibri Light" panose="020F0302020204030204" pitchFamily="34" charset="0"/>
              </a:rPr>
              <a:t>non-empty</a:t>
            </a:r>
            <a:r>
              <a:rPr lang="en-IE" sz="2800" dirty="0" smtClean="0">
                <a:latin typeface="Calibri Light" panose="020F0302020204030204" pitchFamily="34" charset="0"/>
              </a:rPr>
              <a:t>) databases (</a:t>
            </a:r>
            <a:r>
              <a:rPr lang="en-IE" sz="2800" dirty="0" err="1" smtClean="0">
                <a:latin typeface="Inconsolata" panose="020B0609030003000000" pitchFamily="49" charset="0"/>
                <a:cs typeface="Consolas" panose="020B0609020204030204" pitchFamily="49" charset="0"/>
              </a:rPr>
              <a:t>tvdb</a:t>
            </a:r>
            <a:r>
              <a:rPr lang="en-IE" sz="2800" dirty="0" smtClean="0">
                <a:latin typeface="Calibri Light" panose="020F0302020204030204" pitchFamily="34" charset="0"/>
              </a:rPr>
              <a:t> is empty):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2519699"/>
            <a:ext cx="7162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show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dbs</a:t>
            </a:r>
            <a:endParaRPr lang="en-IE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local 	0.00001 GB</a:t>
            </a: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test	0.00231 GB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457200" y="3620869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See current database: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4336831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</a:t>
            </a:r>
            <a:endParaRPr lang="en-IE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tvdb</a:t>
            </a:r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457200" y="519326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Drop current database: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5909230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db.dropDatabase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()</a:t>
            </a: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"dropped" : "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tvdb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", "ok" : 1 }</a:t>
            </a:r>
          </a:p>
        </p:txBody>
      </p:sp>
    </p:spTree>
    <p:extLst>
      <p:ext uri="{BB962C8B-B14F-4D97-AF65-F5344CB8AC3E}">
        <p14:creationId xmlns:p14="http://schemas.microsoft.com/office/powerpoint/2010/main" val="325359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/>
      <p:bldP spid="15" grpId="0" animBg="1"/>
      <p:bldP spid="1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en-IE" sz="2800" dirty="0" smtClean="0"/>
              <a:t>Create collection </a:t>
            </a:r>
            <a:r>
              <a:rPr lang="en-IE" sz="2800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series</a:t>
            </a:r>
            <a:r>
              <a:rPr lang="en-IE" sz="2800" dirty="0" smtClean="0"/>
              <a:t>:</a:t>
            </a:r>
            <a:endParaRPr lang="en-IE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828257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db.createCollection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"series"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dirty="0" smtClean="0">
              <a:solidFill>
                <a:schemeClr val="bg1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"ok" : 1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1782762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See all collections in current database: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2534819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show collections</a:t>
            </a: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series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457200" y="3459162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Drop collection </a:t>
            </a:r>
            <a:r>
              <a:rPr lang="en-IE" sz="2800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series</a:t>
            </a:r>
            <a:r>
              <a:rPr lang="en-IE" sz="2800" dirty="0" smtClean="0">
                <a:latin typeface="Calibri Light" panose="020F0302020204030204" pitchFamily="34" charset="0"/>
              </a:rPr>
              <a:t>: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4175124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db.series.drop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()</a:t>
            </a: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true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5113219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Clear all documents from collection </a:t>
            </a:r>
            <a:r>
              <a:rPr lang="en-IE" sz="2800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series</a:t>
            </a:r>
            <a:r>
              <a:rPr lang="en-IE" sz="2800" dirty="0" smtClean="0">
                <a:latin typeface="Calibri Light" panose="020F0302020204030204" pitchFamily="34" charset="0"/>
              </a:rPr>
              <a:t>: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829181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db.series.remove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 {} )</a:t>
            </a: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WriteResult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({ "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nRemoved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0 })</a:t>
            </a:r>
          </a:p>
        </p:txBody>
      </p:sp>
    </p:spTree>
    <p:extLst>
      <p:ext uri="{BB962C8B-B14F-4D97-AF65-F5344CB8AC3E}">
        <p14:creationId xmlns:p14="http://schemas.microsoft.com/office/powerpoint/2010/main" val="198870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/>
      <p:bldP spid="15" grpId="0" animBg="1"/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dirty="0" smtClean="0"/>
              <a:t>Create capped collection </a:t>
            </a:r>
            <a:r>
              <a:rPr lang="en-IE" sz="2800" dirty="0"/>
              <a:t>(</a:t>
            </a:r>
            <a:r>
              <a:rPr lang="en-IE" sz="2800" dirty="0" smtClean="0"/>
              <a:t>keeps only most recent):</a:t>
            </a:r>
            <a:endParaRPr lang="en-IE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026695"/>
            <a:ext cx="716280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db.createCollection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"last100episodes",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</a:t>
            </a:r>
            <a:r>
              <a:rPr lang="en-IE" dirty="0" smtClean="0">
                <a:solidFill>
                  <a:srgbClr val="FFFFCC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capped: true, size: 12285600, max: 100 }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dirty="0" smtClean="0">
              <a:solidFill>
                <a:schemeClr val="bg1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"ok" : 1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3125213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Create collection with default index on </a:t>
            </a:r>
            <a:r>
              <a:rPr lang="en-IE" sz="2800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_id</a:t>
            </a:r>
            <a:r>
              <a:rPr lang="en-IE" sz="2800" dirty="0" smtClean="0">
                <a:latin typeface="Calibri Light" panose="020F0302020204030204" pitchFamily="34" charset="0"/>
              </a:rPr>
              <a:t>:</a:t>
            </a:r>
            <a:endParaRPr lang="en-IE" sz="2800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3877270"/>
            <a:ext cx="7162800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db.createCollection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"cast", </a:t>
            </a:r>
            <a:r>
              <a:rPr lang="en-IE" dirty="0" smtClean="0">
                <a:solidFill>
                  <a:srgbClr val="FFFFCC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dirty="0" err="1" smtClean="0">
                <a:solidFill>
                  <a:srgbClr val="FFFFCC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autoIndexId</a:t>
            </a:r>
            <a:r>
              <a:rPr lang="en-IE" dirty="0" smtClean="0">
                <a:solidFill>
                  <a:srgbClr val="FFFFCC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true }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"note" : "the 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autoIndexId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option is deprecated ...",</a:t>
            </a: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"ok" : 1</a:t>
            </a: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21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IE" dirty="0" smtClean="0"/>
              <a:t>MongoDB: </a:t>
            </a:r>
            <a:br>
              <a:rPr lang="en-IE" dirty="0" smtClean="0"/>
            </a:br>
            <a:r>
              <a:rPr lang="en-IE" sz="3200" dirty="0" smtClean="0"/>
              <a:t>Inserting Data</a:t>
            </a:r>
            <a:endParaRPr lang="en-IE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199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NoSQL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68" y="1219200"/>
            <a:ext cx="8877146" cy="52331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2654697"/>
            <a:ext cx="1371600" cy="1460103"/>
          </a:xfrm>
          <a:prstGeom prst="rect">
            <a:avLst/>
          </a:prstGeom>
          <a:noFill/>
          <a:ln w="539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4325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Insert document: without 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_id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255295"/>
            <a:ext cx="7162800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"type": "Scripted",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"Science-Fiction",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"Thriller"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]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WriteResult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({ "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nInserted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 })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71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dirty="0" smtClean="0"/>
              <a:t>Insert document: with 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_id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5181600"/>
            <a:ext cx="85344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… fails if _id already exists</a:t>
            </a:r>
          </a:p>
          <a:p>
            <a:pPr algn="r"/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… use 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update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 or 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save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 to update existing document(s)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255295"/>
            <a:ext cx="7162800" cy="36933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"type": "Scripted",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60,    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"Science-Fiction",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"Thriller"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]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WriteResult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({ "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nInserted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 })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86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Use 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save</a:t>
            </a:r>
            <a:r>
              <a:rPr lang="en-IE" dirty="0" smtClean="0"/>
              <a:t> and 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_id</a:t>
            </a:r>
            <a:r>
              <a:rPr lang="en-IE" dirty="0" smtClean="0"/>
              <a:t> to overwrite: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255295"/>
            <a:ext cx="7162800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"type": "Scripted",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IE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WriteResult</a:t>
            </a:r>
            <a:r>
              <a:rPr lang="en-IE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({ "</a:t>
            </a:r>
            <a:r>
              <a:rPr lang="en-IE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nInserted</a:t>
            </a:r>
            <a:r>
              <a:rPr lang="en-IE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 })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914400" y="5943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… overwrites old document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255295"/>
            <a:ext cx="7162800" cy="24622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"type": "Scripted",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WriteResult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({ "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nInserted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 })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3962400"/>
            <a:ext cx="7162800" cy="19082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db.series.save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 (Overwritten)"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WriteResult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({ "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nMatched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1, "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nUpserted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0, "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nModified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 })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6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IE" dirty="0" smtClean="0"/>
              <a:t>MongoDB: </a:t>
            </a:r>
            <a:br>
              <a:rPr lang="en-IE" dirty="0" smtClean="0"/>
            </a:br>
            <a:r>
              <a:rPr lang="en-IE" sz="3200" dirty="0" smtClean="0"/>
              <a:t>Queries with Selection</a:t>
            </a:r>
            <a:endParaRPr lang="en-IE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54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991600" cy="715962"/>
          </a:xfrm>
        </p:spPr>
        <p:txBody>
          <a:bodyPr>
            <a:noAutofit/>
          </a:bodyPr>
          <a:lstStyle/>
          <a:p>
            <a:r>
              <a:rPr lang="en-IE" dirty="0" smtClean="0"/>
              <a:t>Query documents in a collection with 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find</a:t>
            </a:r>
            <a:r>
              <a:rPr lang="en-IE" dirty="0" smtClean="0"/>
              <a:t>:</a:t>
            </a:r>
            <a:endParaRPr lang="en-IE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914400" y="5274012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… use </a:t>
            </a:r>
            <a:r>
              <a:rPr lang="en-IE" sz="2800" dirty="0" err="1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findOne</a:t>
            </a:r>
            <a:r>
              <a:rPr lang="en-IE" sz="2800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()</a:t>
            </a:r>
            <a:r>
              <a:rPr lang="en-IE" sz="28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 to return one document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1246365"/>
            <a:ext cx="7162800" cy="20313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"type": "Scripted",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3953470"/>
            <a:ext cx="7162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()</a:t>
            </a: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"_id" : 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 "name" : "Black Mirror", "type" : "Scripted",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3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Pretty print results with 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pretty</a:t>
            </a:r>
            <a:r>
              <a:rPr lang="en-IE" dirty="0" smtClean="0"/>
              <a:t>: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205170"/>
            <a:ext cx="7162800" cy="20313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"type": "Scripted",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3912275"/>
            <a:ext cx="7162800" cy="187743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().pretty()</a:t>
            </a: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"_id" : 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"name" : "Black Mirror",</a:t>
            </a: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"type" : "Scripted",</a:t>
            </a: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"runtime" : 60</a:t>
            </a: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02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Selection: find documents matching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2095500" y="3048000"/>
            <a:ext cx="4953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3200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32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sz="3200" b="1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sz="3200" b="1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sz="32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9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0599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"type": "Scripted",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Equality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Equality: 	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value 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</a:t>
            </a:r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"type": "Scripted" }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"type" : "Scripted",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"type": "Scripted"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599" y="5791200"/>
            <a:ext cx="7162801" cy="707886"/>
          </a:xfrm>
          <a:prstGeom prst="rect">
            <a:avLst/>
          </a:prstGeom>
          <a:solidFill>
            <a:schemeClr val="accent6">
              <a:lumMod val="60000"/>
              <a:lumOff val="4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IE" sz="2000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Results would include </a:t>
            </a:r>
            <a:r>
              <a:rPr lang="en-IE" sz="2000" dirty="0" smtClean="0">
                <a:solidFill>
                  <a:srgbClr val="C00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_id</a:t>
            </a:r>
            <a:r>
              <a:rPr lang="en-IE" sz="2000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but for brevity, we will omit</a:t>
            </a:r>
          </a:p>
          <a:p>
            <a:pPr>
              <a:buClr>
                <a:schemeClr val="tx1"/>
              </a:buClr>
            </a:pPr>
            <a:r>
              <a:rPr lang="en-IE" sz="2000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this from examples where it is not important.</a:t>
            </a:r>
            <a:endParaRPr lang="en-IE" sz="2000" dirty="0">
              <a:solidFill>
                <a:srgbClr val="C00000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070" y="5791200"/>
            <a:ext cx="317330" cy="31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00932" y="1063143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"rating":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{ 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avg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9.4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},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"rating": { "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avg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9.4 },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Nested key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Key can access nested values: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rating.avg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9.4 }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"rating": { "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avg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9.4 },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67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"rating": { "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avg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null },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"rating":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{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</a:t>
            </a:r>
            <a:r>
              <a:rPr lang="en-I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avg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null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},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Equality on 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null</a:t>
            </a:r>
            <a:endParaRPr lang="en-IE" dirty="0"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Equality on nested null value:</a:t>
            </a:r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</a:t>
            </a:r>
            <a:r>
              <a:rPr lang="en-I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rating.avg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null }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"rating": { "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avg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null },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914400" y="5722203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matches when value is null or ...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6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Document Stores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893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"rating": { "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9.4 },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"rating":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{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</a:t>
            </a:r>
            <a:r>
              <a:rPr lang="en-I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9.4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Equality on 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null</a:t>
            </a:r>
            <a:endParaRPr lang="en-IE" dirty="0"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Key can access nested values:</a:t>
            </a:r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</a:t>
            </a:r>
            <a:r>
              <a:rPr lang="en-I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rating.avg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null }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"rating": { "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9.4 },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914400" y="5722203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when field doesn't exist with </a:t>
            </a:r>
            <a:r>
              <a:rPr lang="en-IE" sz="28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.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40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"rating": { "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avg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9.4 },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Equality on document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Value can be an object/document:</a:t>
            </a:r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"rating": { "</a:t>
            </a:r>
            <a:r>
              <a:rPr lang="en-I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avg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9.4 } }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"rating": { "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avg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9.4 },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"rating": { "</a:t>
            </a:r>
            <a:r>
              <a:rPr lang="en-I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avg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9.4 }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291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Equality on document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Value can be an object/document:</a:t>
            </a:r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"rating": { "votes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":9001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 }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pPr marL="285750" indent="-285750">
              <a:buFont typeface="Wingdings"/>
              <a:buChar char="Ø"/>
            </a:pPr>
            <a:endParaRPr lang="en-IE" dirty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"rating": { "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avg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9.4, "votes": 9001 },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914400" y="5722203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no results: needs to match full object.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05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Equality on document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Value can be an object/document:</a:t>
            </a:r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"rating": { "votes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":9001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"avg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":9.4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"rating": { "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avg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9.4, "votes": 9001 },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914400" y="5722203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no results: order of attributes matters.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0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"genres": [ "Science-Fiction", "Thriller"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Equality on exact array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Equality can match an exact array: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129266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"genres":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[ "Science-Fiction",            </a:t>
            </a:r>
          </a:p>
          <a:p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                       "Thriller" ]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}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"genres": [ "Science-Fiction", "Thriller" ],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"genres":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[ "Science-Fiction", "Thriller" ]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804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Equality on exact array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Equality can match an exact array</a:t>
            </a:r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"genres": [ "Science-Fiction" ] }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dirty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914400" y="5722203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no results: needs to match full array.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2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Equality on exact array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Equality can match an exact array</a:t>
            </a:r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"genres": [ "Thriller",          </a:t>
            </a:r>
          </a:p>
          <a:p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                       "Science-Fiction" ] }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914400" y="5722203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no results: order of elements matters.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52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"genres":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[ "Science-Fiction",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"Thriller"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Equality matches inside array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Equality matches a value in an array:</a:t>
            </a:r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"genres": "Thriller" }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"genres": [ "Science-Fiction", "Thriller" ],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38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0600" y="1064785"/>
            <a:ext cx="7162800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"name": "A" , "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[ 5, 6 ] }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"name": "B",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5 }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Equality matches both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Equality matches a value inside and outside an array:</a:t>
            </a:r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</a:t>
            </a:r>
            <a:r>
              <a:rPr lang="en-I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5 }</a:t>
            </a:r>
            <a:r>
              <a:rPr lang="en-IE" dirty="0" smtClean="0">
                <a:solidFill>
                  <a:srgbClr val="FFC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"name": "A" , "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[ 5, 6 ] }</a:t>
            </a: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"name": "B" , "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5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"name": "A" ,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</a:t>
            </a:r>
            <a:r>
              <a:rPr lang="en-I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[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5,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6 ] }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"name": "B",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"</a:t>
            </a:r>
            <a:r>
              <a:rPr lang="en-I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5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}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914400" y="5722203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*cough*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20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Inequalities</a:t>
            </a:r>
            <a:endParaRPr lang="en-IE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62366" y="1752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1752600"/>
            <a:ext cx="8229600" cy="3783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IE" sz="2800" dirty="0" smtClean="0">
                <a:latin typeface="Calibri Light" panose="020F0302020204030204" pitchFamily="34" charset="0"/>
              </a:rPr>
              <a:t>Less than: 			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lt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value 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 }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</a:t>
            </a:r>
            <a:endParaRPr lang="en-IE" sz="2800" dirty="0" smtClean="0"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2800" dirty="0" smtClean="0">
                <a:latin typeface="Calibri Light" panose="020F0302020204030204" pitchFamily="34" charset="0"/>
              </a:rPr>
              <a:t>Greater than: 		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value 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 </a:t>
            </a:r>
            <a:r>
              <a:rPr lang="en-IE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50000"/>
              </a:lnSpc>
            </a:pPr>
            <a:r>
              <a:rPr lang="en-IE" sz="2800" dirty="0" smtClean="0">
                <a:latin typeface="Calibri Light" panose="020F0302020204030204" pitchFamily="34" charset="0"/>
              </a:rPr>
              <a:t>Less than or equal: 	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lte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value 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 </a:t>
            </a:r>
            <a:r>
              <a:rPr lang="en-IE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50000"/>
              </a:lnSpc>
            </a:pPr>
            <a:r>
              <a:rPr lang="en-IE" sz="2800" dirty="0" smtClean="0">
                <a:latin typeface="Calibri Light" panose="020F0302020204030204" pitchFamily="34" charset="0"/>
              </a:rPr>
              <a:t>Greater than or equal: 	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gte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value 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 }</a:t>
            </a:r>
            <a:r>
              <a:rPr lang="en-IE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IE" sz="2800" dirty="0" smtClean="0">
                <a:latin typeface="Calibri Light" panose="020F0302020204030204" pitchFamily="34" charset="0"/>
              </a:rPr>
              <a:t>Not equals: 			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$ne: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value 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 }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</a:t>
            </a:r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3687762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4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557" y="4608832"/>
            <a:ext cx="9144000" cy="224916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0" y="2362200"/>
            <a:ext cx="9144000" cy="224663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236220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43" y="0"/>
            <a:ext cx="8229600" cy="715962"/>
          </a:xfrm>
        </p:spPr>
        <p:txBody>
          <a:bodyPr/>
          <a:lstStyle/>
          <a:p>
            <a:r>
              <a:rPr lang="en-IE" dirty="0" smtClean="0"/>
              <a:t>Key–Value: a Distributed Map</a:t>
            </a:r>
            <a:endParaRPr lang="en-IE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903668"/>
              </p:ext>
            </p:extLst>
          </p:nvPr>
        </p:nvGraphicFramePr>
        <p:xfrm>
          <a:off x="538630" y="715962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Countries</a:t>
                      </a:r>
                      <a:endParaRPr lang="en-IE" dirty="0"/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Afghanistan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capital:Kabul,continent:Asia,pop:31108077#2011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456643" y="20980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Tabular: Multi-dimensional Maps </a:t>
            </a:r>
            <a:endParaRPr lang="en-IE" sz="3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184918"/>
              </p:ext>
            </p:extLst>
          </p:nvPr>
        </p:nvGraphicFramePr>
        <p:xfrm>
          <a:off x="533400" y="3012440"/>
          <a:ext cx="82295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600200"/>
                <a:gridCol w="1600200"/>
                <a:gridCol w="1676400"/>
                <a:gridCol w="1828799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Countries</a:t>
                      </a:r>
                      <a:endParaRPr lang="en-IE" dirty="0"/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capital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continent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pop-value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pop-year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Afghanistan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Kabul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Asia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31108077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2011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456643" y="434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Document: Value is a document</a:t>
            </a:r>
            <a:endParaRPr lang="en-IE" sz="3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922956"/>
              </p:ext>
            </p:extLst>
          </p:nvPr>
        </p:nvGraphicFramePr>
        <p:xfrm>
          <a:off x="540966" y="52578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Countries</a:t>
                      </a:r>
                      <a:endParaRPr lang="en-IE" dirty="0"/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Afghanistan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{ cap: “Kabul”, con: “Asia”, pop: { </a:t>
                      </a:r>
                      <a:r>
                        <a:rPr lang="en-IE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val</a:t>
                      </a:r>
                      <a:r>
                        <a:rPr lang="en-IE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: 31108077,</a:t>
                      </a:r>
                      <a:r>
                        <a:rPr lang="en-IE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y: </a:t>
                      </a:r>
                      <a:r>
                        <a:rPr lang="en-IE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2011 } }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20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7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600" y="1066800"/>
            <a:ext cx="7162800" cy="20313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1066800"/>
            <a:ext cx="7162800" cy="20313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Less Than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"runtime": { $</a:t>
            </a:r>
            <a:r>
              <a:rPr lang="en-I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lt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70 }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"genres": [ "Science-Fiction", "Thriller" ],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Less than: 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lt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value 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 }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</a:t>
            </a:r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6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Match one of multiple values</a:t>
            </a:r>
            <a:endParaRPr lang="en-IE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1981200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Match any value: 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$in: [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v1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…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sz="2400" dirty="0" err="1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vn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] } }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rPr>
              <a:t> 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914400" y="4300389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also passes if key does not exist.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Match no value: 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nin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[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v1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…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sz="2400" dirty="0" err="1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vn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] } }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rPr>
              <a:t> 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3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Match one of multiple values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"runtime": { $in: [30, 60] }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"genres": [ "Science-Fiction", "Thriller" ],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Match any value: 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$in: [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v1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…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sz="2400" dirty="0" err="1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vn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] } }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rPr>
              <a:t> 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57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4475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"genres": [ "Science-Fiction", "Thriller"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rgbClr val="FEF9F4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Match one of multiple values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"genres": { $in: ["Noir", "Thriller"] }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"genres": [ "Science-Fiction", "Thriller" ],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rgbClr val="558ED5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"genres"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[ "Science-Fiction", </a:t>
            </a:r>
            <a:r>
              <a:rPr lang="en-IE" dirty="0" smtClean="0">
                <a:solidFill>
                  <a:srgbClr val="558ED5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"Thriller"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rgbClr val="FEF9F4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Match any value: 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</a:t>
            </a:r>
            <a:r>
              <a:rPr lang="en-IE" sz="2400" dirty="0" smtClean="0">
                <a:solidFill>
                  <a:srgbClr val="558ED5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$in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[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v1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…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sz="2400" dirty="0" err="1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vn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] } }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rPr>
              <a:t> 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914400" y="5791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if key references an array, any value of array </a:t>
            </a:r>
          </a:p>
          <a:p>
            <a:pPr algn="r"/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should match any value of 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$in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Boolean connectives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16002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And: 		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$and: [ </a:t>
            </a:r>
            <a:r>
              <a:rPr lang="en-IE" sz="24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σ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, </a:t>
            </a:r>
            <a:r>
              <a:rPr lang="en-IE" sz="24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σ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′</a:t>
            </a:r>
            <a:r>
              <a:rPr lang="en-I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]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} </a:t>
            </a:r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2316162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Or: 		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$or: [ </a:t>
            </a:r>
            <a:r>
              <a:rPr lang="en-IE" sz="24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σ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, </a:t>
            </a:r>
            <a:r>
              <a:rPr lang="en-IE" sz="24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σ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′</a:t>
            </a:r>
            <a:r>
              <a:rPr lang="en-I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]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} </a:t>
            </a:r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457200" y="3032124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Not: 		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$not: [ </a:t>
            </a:r>
            <a:r>
              <a:rPr lang="en-IE" sz="24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σ</a:t>
            </a:r>
            <a:r>
              <a:rPr lang="en-I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]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}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</a:t>
            </a:r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457200" y="3748086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latin typeface="Calibri Light" panose="020F0302020204030204" pitchFamily="34" charset="0"/>
              </a:rPr>
              <a:t>Nor: 		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$nor: [ </a:t>
            </a:r>
            <a:r>
              <a:rPr lang="en-IE" sz="24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σ</a:t>
            </a:r>
            <a:r>
              <a:rPr lang="en-I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sz="24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σ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′</a:t>
            </a:r>
            <a:r>
              <a:rPr lang="en-I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]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}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</a:t>
            </a:r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914400" y="5791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of course, can nest such conditions 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8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0600" y="1066800"/>
            <a:ext cx="7162800" cy="20313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dirty="0" err="1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And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184665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$and: [ 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"runtime": { $in: [30, 60] } }</a:t>
            </a:r>
            <a:r>
              <a:rPr lang="en-IE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n-IE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2">
                    <a:lumMod val="75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"name": { $ne: "Lost" } }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] }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"genres": [ "Science-Fiction", "Thriller" ],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20313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dirty="0" err="1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And: 		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$and: [ </a:t>
            </a:r>
            <a:r>
              <a:rPr lang="en-IE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σ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, </a:t>
            </a:r>
            <a:r>
              <a:rPr lang="en-IE" sz="2400" b="1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σ</a:t>
            </a:r>
            <a:r>
              <a:rPr lang="en-IE" sz="2400" dirty="0" smtClean="0">
                <a:solidFill>
                  <a:schemeClr val="bg2">
                    <a:lumMod val="75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′</a:t>
            </a:r>
            <a:r>
              <a:rPr lang="en-I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]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} </a:t>
            </a:r>
            <a:endParaRPr lang="en-IE" sz="2400" dirty="0">
              <a:solidFill>
                <a:schemeClr val="tx2">
                  <a:lumMod val="60000"/>
                  <a:lumOff val="40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4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Attribute (not) exists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16002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Exists: 	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$exists : true } } 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2316162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Not Exists: 	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$exists : false } } 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2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Attribute exists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"name": { $exists : true } }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"genres": [ "Science-Fiction", "Thriller" ],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"name"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Exists: 	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$exists : true } } 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914400" y="5791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checks that the field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 exists</a:t>
            </a:r>
          </a:p>
          <a:p>
            <a:pPr algn="r"/>
            <a:r>
              <a:rPr lang="en-IE" sz="2800" dirty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(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even if value is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NULL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)</a:t>
            </a:r>
            <a:endParaRPr lang="en-IE" sz="2800" dirty="0">
              <a:solidFill>
                <a:srgbClr val="F79646">
                  <a:lumMod val="75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45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Attribute not exists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639270"/>
            <a:ext cx="7162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"name": { $exists : false } }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Not exists: 	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key: { $exists : false } } 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914400" y="5791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checks that the field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 doesn’t exist</a:t>
            </a:r>
          </a:p>
          <a:p>
            <a:pPr algn="r"/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(empty results)</a:t>
            </a:r>
            <a:endParaRPr lang="en-IE" sz="2800" dirty="0">
              <a:solidFill>
                <a:srgbClr val="F79646">
                  <a:lumMod val="75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7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Arrays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16002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All: 		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$all : [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v1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…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sz="2400" dirty="0" err="1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vn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] } } 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2316162"/>
            <a:ext cx="8534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Match one: 	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: {</a:t>
            </a:r>
            <a:r>
              <a:rPr lang="en-IE" sz="24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σ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1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…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sz="2400" dirty="0" err="1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σ</a:t>
            </a:r>
            <a:r>
              <a:rPr lang="en-IE" sz="2400" dirty="0" err="1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} } } 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3032124"/>
            <a:ext cx="8534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Size: 		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$size : </a:t>
            </a:r>
            <a:r>
              <a:rPr lang="en-IE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int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} } 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9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ongo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8077200" cy="219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percona.com/sites/default/files/json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48768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96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90600" y="1072401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"genres": [ "Sci-Fi", "Thriller", "Comedy"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Array contains </a:t>
            </a:r>
            <a:r>
              <a:rPr lang="en-IE" sz="2200" dirty="0" smtClean="0"/>
              <a:t>(at least)</a:t>
            </a:r>
            <a:r>
              <a:rPr lang="en-IE" dirty="0" smtClean="0"/>
              <a:t> all elements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"Sci-Fi",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"Thriller",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"Comedy"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All: 		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$all : [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v1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…, </a:t>
            </a:r>
            <a:r>
              <a:rPr lang="en-IE" sz="2400" dirty="0" err="1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vn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] } } 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914400" y="5791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all values are in the array</a:t>
            </a:r>
            <a:endParaRPr lang="en-IE" sz="2800" dirty="0">
              <a:solidFill>
                <a:srgbClr val="F79646">
                  <a:lumMod val="75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29266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{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"genres": { $all : [ "Comedy", "Sci-Fi" ] } }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"genres": [ "Sci-Fi", "Thriller", "Comedy" ],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11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"series": [ 1, 2, 3 ],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"series": [ 1,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2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3 ],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Array element matches </a:t>
            </a:r>
            <a:r>
              <a:rPr lang="en-IE" sz="2200" dirty="0" smtClean="0"/>
              <a:t>(with AND)</a:t>
            </a:r>
            <a:endParaRPr lang="en-IE" sz="22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Match one: 	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: {</a:t>
            </a:r>
            <a:r>
              <a:rPr lang="en-IE" sz="24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σ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1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…</a:t>
            </a:r>
            <a:r>
              <a:rPr lang="en-I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sz="2400" dirty="0" err="1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σ</a:t>
            </a:r>
            <a:r>
              <a:rPr lang="en-IE" sz="2400" dirty="0" err="1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} } } 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914400" y="5791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one element matches all criteria (with AND)</a:t>
            </a:r>
            <a:endParaRPr lang="en-IE" sz="2800" dirty="0">
              <a:solidFill>
                <a:srgbClr val="F79646">
                  <a:lumMod val="75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{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"series": { $</a:t>
            </a:r>
            <a:r>
              <a:rPr lang="en-I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: { $</a:t>
            </a:r>
            <a:r>
              <a:rPr lang="en-I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1, $</a:t>
            </a:r>
            <a:r>
              <a:rPr lang="en-I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lt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3 } } }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"series": [ 1, 2, 3 ],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38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"series": [ 1, 2, 3 ],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Array with exact size</a:t>
            </a:r>
            <a:endParaRPr lang="en-IE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"series": [ 1, 2, 3 ],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>
              <a:spcBef>
                <a:spcPts val="0"/>
              </a:spcBef>
            </a:pP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</a:rPr>
              <a:t>Size: </a:t>
            </a: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rPr>
              <a:t>		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ea typeface="+mn-ea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ea typeface="+mn-ea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ea typeface="+mn-ea"/>
                <a:cs typeface="Consolas" panose="020B0609020204030204" pitchFamily="49" charset="0"/>
              </a:rPr>
              <a:t>: { $size : </a:t>
            </a:r>
            <a:r>
              <a:rPr lang="en-IE" sz="2400" dirty="0" err="1" smtClean="0">
                <a:solidFill>
                  <a:srgbClr val="002060"/>
                </a:solidFill>
                <a:latin typeface="Inconsolata" panose="020B0609030003000000" pitchFamily="49" charset="0"/>
                <a:ea typeface="+mn-ea"/>
                <a:cs typeface="Consolas" panose="020B0609020204030204" pitchFamily="49" charset="0"/>
              </a:rPr>
              <a:t>int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ea typeface="+mn-ea"/>
                <a:cs typeface="Consolas" panose="020B0609020204030204" pitchFamily="49" charset="0"/>
              </a:rPr>
              <a:t> } } 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914400" y="5791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only possible for exact size of array (not ranges)</a:t>
            </a:r>
            <a:endParaRPr lang="en-IE" sz="2800" dirty="0">
              <a:solidFill>
                <a:srgbClr val="F79646">
                  <a:lumMod val="75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 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"series": { $size : 3 } }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"series": [ 1, 2, 3 ],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5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Type of value</a:t>
            </a:r>
            <a:endParaRPr lang="en-IE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12954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Type: 		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$type: </a:t>
            </a:r>
            <a:r>
              <a:rPr lang="en-IE" sz="24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typename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} }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rPr>
              <a:t> 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3064463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"double"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2653888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"string"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35814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"object"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3964148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"array"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3035928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</a:t>
            </a:r>
            <a:r>
              <a:rPr lang="en-IE" sz="20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binData</a:t>
            </a:r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5037" y="4663151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"undefined"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980" y="4838559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</a:t>
            </a:r>
            <a:r>
              <a:rPr lang="en-IE" sz="20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86414" y="449385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"bool"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3506556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"date"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4600" y="5245944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"null"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6318" y="5335472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"regex"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5623499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</a:t>
            </a:r>
            <a:r>
              <a:rPr lang="en-IE" sz="20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dbPointer</a:t>
            </a:r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38400" y="612035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</a:t>
            </a:r>
            <a:r>
              <a:rPr lang="en-IE" sz="20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javascript</a:t>
            </a:r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60075" y="3701382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</a:t>
            </a:r>
            <a:r>
              <a:rPr lang="en-IE" sz="20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int</a:t>
            </a:r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67637" y="4197752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"long"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00800" y="235603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"decimal"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23235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"timestamp"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3749" y="5753191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"array"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82026" y="6295148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"number"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29500" y="635106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…</a:t>
            </a:r>
            <a:endParaRPr lang="en-IE" sz="2000" dirty="0">
              <a:solidFill>
                <a:srgbClr val="00B05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9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25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75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25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Type of value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Type: 		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$type: </a:t>
            </a:r>
            <a:r>
              <a:rPr lang="en-IE" sz="24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typename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} }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rPr>
              <a:t> 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{ $type : </a:t>
            </a:r>
            <a:r>
              <a:rPr lang="en-IE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"number"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} }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"genres": [ "Science-Fiction", "Thriller" ],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5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Matching an array by type?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Type: 		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$type: </a:t>
            </a:r>
            <a:r>
              <a:rPr lang="en-IE" sz="24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typename</a:t>
            </a:r>
            <a:r>
              <a:rPr lang="en-IE" sz="24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 }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 Light" panose="020F0302020204030204" pitchFamily="34" charset="0"/>
              </a:rPr>
              <a:t> 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914400" y="5791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empty</a:t>
            </a:r>
          </a:p>
          <a:p>
            <a:pPr algn="r"/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… passes if </a:t>
            </a:r>
            <a:r>
              <a:rPr lang="en-IE" sz="2800" u="sng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any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 value </a:t>
            </a:r>
            <a:r>
              <a:rPr lang="en-IE" sz="2800" u="sng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in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 the array has that type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"genres": { $type : "array" } }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203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124201"/>
            <a:ext cx="9144000" cy="37338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23" y="1066800"/>
            <a:ext cx="8401153" cy="15954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25908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hlinkClick r:id="rId3"/>
              </a:rPr>
              <a:t>https://docs.mongodb.com/manual/reference/operator/query/type/</a:t>
            </a:r>
            <a:endParaRPr lang="en-IE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Matching an array by type?</a:t>
            </a:r>
            <a:endParaRPr lang="en-IE" dirty="0"/>
          </a:p>
        </p:txBody>
      </p:sp>
      <p:pic>
        <p:nvPicPr>
          <p:cNvPr id="12" name="Picture 2" descr="https://i.imgflip.com/1rm8x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5" y="3352800"/>
            <a:ext cx="30670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20017" y="4942841"/>
            <a:ext cx="5562600" cy="13388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5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sz="15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sz="15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{ </a:t>
            </a:r>
            <a:r>
              <a:rPr lang="en-IE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"genres": { $</a:t>
            </a:r>
            <a:r>
              <a:rPr lang="en-IE" sz="15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$exists : true } } }</a:t>
            </a:r>
          </a:p>
          <a:p>
            <a:r>
              <a:rPr lang="en-IE" sz="1500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)</a:t>
            </a:r>
          </a:p>
          <a:p>
            <a:endParaRPr lang="en-IE" sz="1200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"genres": [ "Science-Fiction", "Thriller" ], "runtime" : 60 }</a:t>
            </a:r>
            <a:endParaRPr lang="en-IE" sz="12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0017" y="3243064"/>
            <a:ext cx="5562600" cy="14773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5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sz="15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sz="15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sz="1500" dirty="0" smtClean="0">
                <a:solidFill>
                  <a:srgbClr val="0070C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"genres"</a:t>
            </a:r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[ </a:t>
            </a:r>
            <a:r>
              <a:rPr lang="en-IE" sz="1500" dirty="0" smtClean="0">
                <a:solidFill>
                  <a:srgbClr val="0070C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"Science-Fiction"</a:t>
            </a:r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"Thriller" ],</a:t>
            </a:r>
          </a:p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sz="1500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sz="15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876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124201"/>
            <a:ext cx="9144000" cy="37338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23" y="1066800"/>
            <a:ext cx="8401153" cy="15954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25908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hlinkClick r:id="rId3"/>
              </a:rPr>
              <a:t>https://docs.mongodb.com/manual/reference/operator/query/type/</a:t>
            </a:r>
            <a:endParaRPr lang="en-IE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Matching an array by type?</a:t>
            </a:r>
            <a:endParaRPr lang="en-IE" dirty="0"/>
          </a:p>
        </p:txBody>
      </p:sp>
      <p:pic>
        <p:nvPicPr>
          <p:cNvPr id="12" name="Picture 2" descr="https://i.imgflip.com/1rm8x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5" y="3352800"/>
            <a:ext cx="30670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20017" y="4942841"/>
            <a:ext cx="5562600" cy="13388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5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sz="15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sz="15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{ </a:t>
            </a:r>
            <a:r>
              <a:rPr lang="en-IE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"genres": { $</a:t>
            </a:r>
            <a:r>
              <a:rPr lang="en-IE" sz="15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{ $exists : true } } }</a:t>
            </a:r>
          </a:p>
          <a:p>
            <a:r>
              <a:rPr lang="en-IE" sz="1500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)</a:t>
            </a:r>
          </a:p>
          <a:p>
            <a:endParaRPr lang="en-IE" sz="1200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"genres": [ "Science-Fiction", "Thriller" ], "runtime" : 60 }</a:t>
            </a:r>
            <a:endParaRPr lang="en-IE" sz="1200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0017" y="3243064"/>
            <a:ext cx="5562600" cy="14773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5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sz="15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sz="15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sz="1500" dirty="0" smtClean="0">
                <a:solidFill>
                  <a:srgbClr val="0070C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"genres"</a:t>
            </a:r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[ </a:t>
            </a:r>
            <a:r>
              <a:rPr lang="en-IE" sz="1500" dirty="0" smtClean="0">
                <a:solidFill>
                  <a:srgbClr val="0070C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"Science-Fiction"</a:t>
            </a:r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"Thriller" ],</a:t>
            </a:r>
          </a:p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sz="1500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sz="15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pic>
        <p:nvPicPr>
          <p:cNvPr id="9" name="Picture 2" descr="https://i.imgflip.com/1rmb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37" y="3358922"/>
            <a:ext cx="3067050" cy="30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20017" y="3243064"/>
            <a:ext cx="5562600" cy="14773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5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sz="15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sz="15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sz="1500" dirty="0" smtClean="0">
                <a:solidFill>
                  <a:srgbClr val="0070C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"genres": []</a:t>
            </a:r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sz="1500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sz="15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0017" y="4942841"/>
            <a:ext cx="5562600" cy="161582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5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5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sz="15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sz="15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{ $or: [ </a:t>
            </a:r>
          </a:p>
          <a:p>
            <a:r>
              <a:rPr lang="en-IE" sz="15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{ </a:t>
            </a:r>
            <a:r>
              <a:rPr lang="en-IE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"genres": { $</a:t>
            </a:r>
            <a:r>
              <a:rPr lang="en-IE" sz="15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$exists: true } } },</a:t>
            </a:r>
          </a:p>
          <a:p>
            <a:r>
              <a:rPr lang="en-IE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{ "genres": [] }</a:t>
            </a:r>
          </a:p>
          <a:p>
            <a:r>
              <a:rPr lang="en-IE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] } </a:t>
            </a:r>
            <a:r>
              <a:rPr lang="en-IE" sz="1500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200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"genres": [], "runtime" : 60 }</a:t>
            </a:r>
            <a:endParaRPr lang="en-IE" sz="12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96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76567"/>
            <a:ext cx="7032272" cy="614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Other operators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1600200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Mod: 			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$mod [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div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rem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] } } </a:t>
            </a:r>
          </a:p>
          <a:p>
            <a:pPr>
              <a:lnSpc>
                <a:spcPct val="150000"/>
              </a:lnSpc>
            </a:pPr>
            <a:endParaRPr lang="en-IE" sz="280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Regex: 		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$regex: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pattern 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 }</a:t>
            </a:r>
          </a:p>
          <a:p>
            <a:pPr>
              <a:lnSpc>
                <a:spcPct val="150000"/>
              </a:lnSpc>
            </a:pPr>
            <a:r>
              <a:rPr lang="en-IE" sz="2800" dirty="0" smtClean="0">
                <a:latin typeface="Calibri Light" panose="020F0302020204030204" pitchFamily="34" charset="0"/>
              </a:rPr>
              <a:t>Text search: </a:t>
            </a: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		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$text: { $search: 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terms 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 }</a:t>
            </a:r>
          </a:p>
          <a:p>
            <a:pPr>
              <a:lnSpc>
                <a:spcPct val="150000"/>
              </a:lnSpc>
            </a:pPr>
            <a:endParaRPr lang="en-IE" sz="2800" dirty="0" smtClean="0"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2800" dirty="0" smtClean="0">
                <a:latin typeface="Calibri Light" panose="020F0302020204030204" pitchFamily="34" charset="0"/>
              </a:rPr>
              <a:t>Where (JS): </a:t>
            </a: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		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$where: </a:t>
            </a:r>
            <a:r>
              <a:rPr lang="en-IE" sz="2400" dirty="0" err="1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javascript_code</a:t>
            </a:r>
            <a:r>
              <a:rPr lang="en-IE" sz="2400" dirty="0" smtClean="0">
                <a:solidFill>
                  <a:srgbClr val="00206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</a:t>
            </a:r>
            <a:endParaRPr lang="en-IE" sz="2400" dirty="0" smtClean="0"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914400" y="5410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where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 is executed over all documents</a:t>
            </a:r>
          </a:p>
          <a:p>
            <a:pPr algn="r"/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(and should be avoided where possible)</a:t>
            </a:r>
          </a:p>
        </p:txBody>
      </p:sp>
    </p:spTree>
    <p:extLst>
      <p:ext uri="{BB962C8B-B14F-4D97-AF65-F5344CB8AC3E}">
        <p14:creationId xmlns:p14="http://schemas.microsoft.com/office/powerpoint/2010/main" val="316401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534400" cy="651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73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9067"/>
            <a:ext cx="9144000" cy="515467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1111013"/>
            <a:ext cx="9144000" cy="5758862"/>
          </a:xfrm>
          <a:prstGeom prst="rect">
            <a:avLst/>
          </a:prstGeom>
          <a:solidFill>
            <a:srgbClr val="F6EBF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Geographic features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905000" y="5012160"/>
            <a:ext cx="1981200" cy="74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20B0609030003000000" pitchFamily="49" charset="0"/>
                <a:cs typeface="Consolas" panose="020B0609020204030204" pitchFamily="49" charset="0"/>
              </a:rPr>
              <a:t>geoWithin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effectLst/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219200" y="3218283"/>
            <a:ext cx="2667000" cy="74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20B0609030003000000" pitchFamily="49" charset="0"/>
                <a:cs typeface="Consolas" panose="020B0609020204030204" pitchFamily="49" charset="0"/>
              </a:rPr>
              <a:t>geoIntersects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effectLst/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248400" y="2847071"/>
            <a:ext cx="1164771" cy="74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20B0609030003000000" pitchFamily="49" charset="0"/>
                <a:cs typeface="Consolas" panose="020B0609020204030204" pitchFamily="49" charset="0"/>
              </a:rPr>
              <a:t>$near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effectLst/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867400" y="4269735"/>
            <a:ext cx="3450771" cy="74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20B0609030003000000" pitchFamily="49" charset="0"/>
                <a:cs typeface="Consolas" panose="020B0609020204030204" pitchFamily="49" charset="0"/>
              </a:rPr>
              <a:t>nearSphere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effectLst/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001001" y="5943600"/>
            <a:ext cx="685800" cy="74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glow rad="127000">
                    <a:schemeClr val="tx1">
                      <a:alpha val="11000"/>
                    </a:schemeClr>
                  </a:glow>
                </a:effectLst>
                <a:latin typeface="Inconsolata" panose="020B0609030003000000" pitchFamily="49" charset="0"/>
                <a:cs typeface="Consolas" panose="020B0609020204030204" pitchFamily="49" charset="0"/>
              </a:rPr>
              <a:t>…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effectLst>
                <a:glow rad="127000">
                  <a:schemeClr val="tx1">
                    <a:alpha val="11000"/>
                  </a:schemeClr>
                </a:glow>
              </a:effectLst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6500543"/>
            <a:ext cx="7162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hlinkClick r:id="rId3"/>
              </a:rPr>
              <a:t>https://docs.mongodb.com/manual/reference/operator/query-geospatial/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3552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013"/>
            <a:ext cx="9144000" cy="57588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111013"/>
            <a:ext cx="9144000" cy="5758862"/>
          </a:xfrm>
          <a:prstGeom prst="rect">
            <a:avLst/>
          </a:prstGeom>
          <a:solidFill>
            <a:srgbClr val="F6EBFF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Selection </a:t>
            </a:r>
            <a:r>
              <a:rPr lang="en-I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</a:t>
            </a:r>
            <a:r>
              <a:rPr lang="en-IE" dirty="0" smtClean="0"/>
              <a:t>: Bitwise features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723900" y="4064404"/>
            <a:ext cx="2514600" cy="742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20B0609030003000000" pitchFamily="49" charset="0"/>
                <a:cs typeface="Consolas" panose="020B0609020204030204" pitchFamily="49" charset="0"/>
              </a:rPr>
              <a:t>bitsAnyClear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effectLst/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133600" y="1969324"/>
            <a:ext cx="2667000" cy="74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20B0609030003000000" pitchFamily="49" charset="0"/>
                <a:cs typeface="Consolas" panose="020B0609020204030204" pitchFamily="49" charset="0"/>
              </a:rPr>
              <a:t>bitsAllClear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effectLst/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192012" y="2833410"/>
            <a:ext cx="2078180" cy="74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20B0609030003000000" pitchFamily="49" charset="0"/>
                <a:cs typeface="Consolas" panose="020B0609020204030204" pitchFamily="49" charset="0"/>
              </a:rPr>
              <a:t>bitsAllSet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effectLst/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177712" y="4806829"/>
            <a:ext cx="3450771" cy="74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400" dirty="0" err="1" smtClean="0">
                <a:solidFill>
                  <a:srgbClr val="1F497D">
                    <a:lumMod val="60000"/>
                    <a:lumOff val="40000"/>
                  </a:srgbClr>
                </a:solidFill>
                <a:effectLst/>
                <a:latin typeface="Inconsolata" panose="020B0609030003000000" pitchFamily="49" charset="0"/>
                <a:cs typeface="Consolas" panose="020B0609020204030204" pitchFamily="49" charset="0"/>
              </a:rPr>
              <a:t>bitsAnySet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effectLst/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001001" y="5943600"/>
            <a:ext cx="685800" cy="74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IE" sz="2400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glow rad="127000">
                    <a:schemeClr val="tx1">
                      <a:alpha val="11000"/>
                    </a:schemeClr>
                  </a:glow>
                </a:effectLst>
                <a:latin typeface="Inconsolata" panose="020B0609030003000000" pitchFamily="49" charset="0"/>
                <a:cs typeface="Consolas" panose="020B0609020204030204" pitchFamily="49" charset="0"/>
              </a:rPr>
              <a:t>…</a:t>
            </a:r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effectLst>
                <a:glow rad="127000">
                  <a:schemeClr val="tx1">
                    <a:alpha val="11000"/>
                  </a:schemeClr>
                </a:glow>
              </a:effectLst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6500543"/>
            <a:ext cx="7162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hlinkClick r:id="rId3"/>
              </a:rPr>
              <a:t>https://docs.mongodb.com/manual/reference/operator/query-bitwise/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5006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IE" dirty="0" smtClean="0"/>
              <a:t>MongoDB: </a:t>
            </a:r>
            <a:br>
              <a:rPr lang="en-IE" dirty="0" smtClean="0"/>
            </a:br>
            <a:r>
              <a:rPr lang="en-IE" sz="3200" dirty="0" smtClean="0"/>
              <a:t>Projection of output values</a:t>
            </a:r>
            <a:endParaRPr lang="en-IE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408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Projection </a:t>
            </a:r>
            <a:r>
              <a:rPr lang="en-IE" b="1" dirty="0" smtClean="0">
                <a:solidFill>
                  <a:srgbClr val="5BEC12"/>
                </a:solidFill>
              </a:rPr>
              <a:t>π</a:t>
            </a:r>
            <a:r>
              <a:rPr lang="en-IE" dirty="0" smtClean="0"/>
              <a:t>: Choose output values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1242218"/>
            <a:ext cx="8229600" cy="4625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4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</a:t>
            </a:r>
            <a:r>
              <a:rPr lang="en-IE" sz="2400" dirty="0" smtClean="0">
                <a:latin typeface="Calibri Light" panose="020F0302020204030204" pitchFamily="34" charset="0"/>
              </a:rPr>
              <a:t>:		Output field(s) with </a:t>
            </a:r>
            <a:r>
              <a:rPr lang="en-IE" sz="24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 </a:t>
            </a:r>
          </a:p>
          <a:p>
            <a:r>
              <a:rPr lang="en-IE" sz="24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4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0</a:t>
            </a:r>
            <a:r>
              <a:rPr lang="en-IE" sz="2400" dirty="0" smtClean="0">
                <a:latin typeface="Calibri Light" panose="020F0302020204030204" pitchFamily="34" charset="0"/>
              </a:rPr>
              <a:t>:		Suppress field(s) with </a:t>
            </a:r>
            <a:r>
              <a:rPr lang="en-IE" sz="24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 </a:t>
            </a:r>
          </a:p>
          <a:p>
            <a:endParaRPr lang="en-IE" sz="2400" dirty="0" smtClean="0">
              <a:solidFill>
                <a:srgbClr val="5BEC1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24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array</a:t>
            </a:r>
            <a:r>
              <a:rPr lang="en-IE" sz="24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.$: 1</a:t>
            </a:r>
            <a:r>
              <a:rPr lang="en-IE" sz="2400" dirty="0" smtClean="0">
                <a:latin typeface="Calibri Light" panose="020F0302020204030204" pitchFamily="34" charset="0"/>
              </a:rPr>
              <a:t>		Project first matching array element I</a:t>
            </a:r>
          </a:p>
          <a:p>
            <a:r>
              <a:rPr lang="en-IE" sz="24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400" dirty="0" err="1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sz="2400" dirty="0" smtClean="0">
                <a:latin typeface="Calibri Light" panose="020F0302020204030204" pitchFamily="34" charset="0"/>
              </a:rPr>
              <a:t>:		Project first matching array element II</a:t>
            </a:r>
            <a:endParaRPr lang="en-IE" sz="2400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24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$slice</a:t>
            </a:r>
            <a:r>
              <a:rPr lang="en-IE" sz="2400" dirty="0" smtClean="0">
                <a:latin typeface="Calibri Light" panose="020F0302020204030204" pitchFamily="34" charset="0"/>
              </a:rPr>
              <a:t>:		Output first or last </a:t>
            </a:r>
            <a:r>
              <a:rPr lang="en-IE" sz="24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slice</a:t>
            </a:r>
            <a:r>
              <a:rPr lang="en-IE" sz="2400" dirty="0" smtClean="0">
                <a:latin typeface="Calibri Light" panose="020F0302020204030204" pitchFamily="34" charset="0"/>
              </a:rPr>
              <a:t> array values</a:t>
            </a:r>
            <a:endParaRPr lang="en-IE" sz="2400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4901" y="6488668"/>
            <a:ext cx="7243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hlinkClick r:id="rId2"/>
              </a:rPr>
              <a:t>https://docs.mongodb.com/manual/reference/operator/projection/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5920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Projection </a:t>
            </a:r>
            <a:r>
              <a:rPr lang="en-IE" b="1" dirty="0" smtClean="0">
                <a:solidFill>
                  <a:srgbClr val="5BEC12"/>
                </a:solidFill>
              </a:rPr>
              <a:t>π</a:t>
            </a:r>
            <a:r>
              <a:rPr lang="en-IE" dirty="0" smtClean="0"/>
              <a:t>: Output certain fields</a:t>
            </a:r>
            <a:endParaRPr lang="en-IE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"series": [ 1, 2, 3 ],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Project only certain fields:	 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6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k1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1, ..., </a:t>
            </a:r>
            <a:r>
              <a:rPr lang="en-IE" sz="26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kn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 }</a:t>
            </a:r>
            <a:endParaRPr lang="en-IE" sz="26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{ "runtime":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30 } },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"name": 1 , "runtime": 1, "network": 1 }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"_id" : 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 "name" : "Black Mirror",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52400" y="6096000"/>
            <a:ext cx="899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outputs what is available; by default also outputs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_id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 field</a:t>
            </a:r>
            <a:endParaRPr lang="en-IE" sz="2800" dirty="0">
              <a:solidFill>
                <a:srgbClr val="F79646">
                  <a:lumMod val="75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85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Projection </a:t>
            </a:r>
            <a:r>
              <a:rPr lang="en-IE" b="1" dirty="0" smtClean="0">
                <a:solidFill>
                  <a:srgbClr val="5BEC12"/>
                </a:solidFill>
              </a:rPr>
              <a:t>π</a:t>
            </a:r>
            <a:r>
              <a:rPr lang="en-IE" dirty="0" smtClean="0"/>
              <a:t>: Output embedded fields</a:t>
            </a:r>
            <a:endParaRPr lang="en-IE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"rating": { "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avg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9.4 , "votes": 9001 },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Project (embedded) fields:	 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6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k1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1, ..., </a:t>
            </a:r>
            <a:r>
              <a:rPr lang="en-IE" sz="26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kn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 }</a:t>
            </a:r>
            <a:endParaRPr lang="en-IE" sz="26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{ "runtime":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30 } },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"name": 1 , "</a:t>
            </a:r>
            <a:r>
              <a:rPr lang="en-IE" dirty="0" err="1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rating.avg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1 }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"_id" : 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 "name" : "Black Mirror", "rating" : { "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avg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9.4 }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914400" y="6096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field is still nested in output</a:t>
            </a:r>
            <a:endParaRPr lang="en-IE" sz="2800" dirty="0">
              <a:solidFill>
                <a:srgbClr val="F79646">
                  <a:lumMod val="75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72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Projection </a:t>
            </a:r>
            <a:r>
              <a:rPr lang="en-IE" b="1" dirty="0" smtClean="0">
                <a:solidFill>
                  <a:srgbClr val="5BEC12"/>
                </a:solidFill>
              </a:rPr>
              <a:t>π</a:t>
            </a:r>
            <a:r>
              <a:rPr lang="en-IE" dirty="0" smtClean="0"/>
              <a:t>: Output embedded fields in array</a:t>
            </a:r>
            <a:endParaRPr lang="en-IE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25853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"reviews": [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{ "user": "jack" , "score": 9.1 },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{ "user": "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jill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, "score": 8.3 }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Project (embedded) fields:	 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6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k1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1, ..., </a:t>
            </a:r>
            <a:r>
              <a:rPr lang="en-IE" sz="26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kn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 }</a:t>
            </a:r>
            <a:endParaRPr lang="en-IE" sz="26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{ "runtime":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30 } },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"name": 1 , "</a:t>
            </a:r>
            <a:r>
              <a:rPr lang="en-IE" dirty="0" err="1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reviews.score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1 }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"_id" : 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 "name" : "Black Mirror", "reviews" : [ { "score": 9.1 } , { "score": 8.3 } ]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914400" y="6096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projects from within the array.</a:t>
            </a:r>
            <a:endParaRPr lang="en-IE" sz="2800" dirty="0">
              <a:solidFill>
                <a:srgbClr val="F79646">
                  <a:lumMod val="75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77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Projection </a:t>
            </a:r>
            <a:r>
              <a:rPr lang="en-IE" b="1" dirty="0" smtClean="0">
                <a:solidFill>
                  <a:srgbClr val="5BEC12"/>
                </a:solidFill>
              </a:rPr>
              <a:t>π</a:t>
            </a:r>
            <a:r>
              <a:rPr lang="en-IE" dirty="0" smtClean="0"/>
              <a:t>: Suppress certain fields</a:t>
            </a:r>
            <a:endParaRPr lang="en-IE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"series": [ 1, 2, 3 ],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Return all but certain fields:	 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</a:t>
            </a:r>
            <a:r>
              <a:rPr lang="en-IE" sz="26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k1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0, ..., </a:t>
            </a:r>
            <a:r>
              <a:rPr lang="en-IE" sz="26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kn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0 }</a:t>
            </a:r>
            <a:endParaRPr lang="en-IE" sz="26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{ "runtime":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30 } },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"series": 0 }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"_id" : </a:t>
            </a:r>
            <a:r>
              <a:rPr lang="en-IE" sz="14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 "name" : "Black Mirror", "runtime" 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914400" y="6096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cannot combine </a:t>
            </a:r>
            <a:r>
              <a:rPr lang="en-IE" sz="28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0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 and </a:t>
            </a:r>
            <a:r>
              <a:rPr lang="en-IE" sz="28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1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 except ...</a:t>
            </a:r>
            <a:endParaRPr lang="en-IE" sz="2800" dirty="0">
              <a:solidFill>
                <a:srgbClr val="F79646">
                  <a:lumMod val="75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30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Projection </a:t>
            </a:r>
            <a:r>
              <a:rPr lang="en-IE" b="1" dirty="0" smtClean="0">
                <a:solidFill>
                  <a:srgbClr val="5BEC12"/>
                </a:solidFill>
              </a:rPr>
              <a:t>π</a:t>
            </a:r>
            <a:r>
              <a:rPr lang="en-IE" dirty="0" smtClean="0"/>
              <a:t>: Suppress certain fields</a:t>
            </a:r>
            <a:endParaRPr lang="en-IE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"series": [ 1, 2, 3 ],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Suppress ID: 	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_id: 0, </a:t>
            </a:r>
            <a:r>
              <a:rPr lang="en-IE" sz="26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k1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1, ..., </a:t>
            </a:r>
            <a:r>
              <a:rPr lang="en-IE" sz="26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kn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 }</a:t>
            </a:r>
            <a:endParaRPr lang="en-IE" sz="26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3542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{ "runtime":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30 } },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"_id": 0, "name": 1 , "series": 1 }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 : "Black Mirror", "series" : [ 1, 2, 3 ]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-609600" y="6096000"/>
            <a:ext cx="9753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0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 suppresses </a:t>
            </a:r>
            <a:r>
              <a:rPr lang="en-IE" sz="28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_id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 when other fields are output</a:t>
            </a:r>
            <a:endParaRPr lang="en-IE" sz="2800" dirty="0">
              <a:solidFill>
                <a:srgbClr val="F79646">
                  <a:lumMod val="75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2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Projection </a:t>
            </a:r>
            <a:r>
              <a:rPr lang="en-IE" b="1" dirty="0" smtClean="0">
                <a:solidFill>
                  <a:srgbClr val="5BEC12"/>
                </a:solidFill>
              </a:rPr>
              <a:t>π</a:t>
            </a:r>
            <a:r>
              <a:rPr lang="en-IE" dirty="0" smtClean="0"/>
              <a:t>: Output first matching element</a:t>
            </a:r>
            <a:endParaRPr lang="en-IE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"series":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[ 1, 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2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3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Project first matching element:	</a:t>
            </a:r>
            <a:r>
              <a:rPr lang="en-IE" sz="26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array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.$: 1</a:t>
            </a:r>
            <a:r>
              <a:rPr lang="en-IE" sz="2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	</a:t>
            </a:r>
            <a:endParaRPr lang="en-IE" sz="26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3542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{ "series":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 } } },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"series.$": 1 } 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_id: ..., "series": [ 2 ]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466725"/>
            <a:ext cx="8162925" cy="5924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6426964"/>
            <a:ext cx="822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E" sz="1400" dirty="0" smtClean="0">
                <a:hlinkClick r:id="rId3"/>
              </a:rPr>
              <a:t>http://cryto.net/~joepie91/blog/2015/07/19/why-you-should-never-ever-ever-use-mongodb/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84016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Projection </a:t>
            </a:r>
            <a:r>
              <a:rPr lang="en-IE" b="1" dirty="0" smtClean="0">
                <a:solidFill>
                  <a:srgbClr val="5BEC12"/>
                </a:solidFill>
              </a:rPr>
              <a:t>π</a:t>
            </a:r>
            <a:r>
              <a:rPr lang="en-IE" dirty="0" smtClean="0"/>
              <a:t>: Output first matching element</a:t>
            </a:r>
            <a:endParaRPr lang="en-IE" sz="22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Project first matching element:	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600" dirty="0" err="1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endParaRPr lang="en-IE" sz="26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3542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{ "series":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 } } },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"series": { $</a:t>
            </a:r>
            <a:r>
              <a:rPr lang="en-IE" dirty="0" err="1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dirty="0" err="1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lt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3 } } } 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"_id": ..., "series": [ 1 ]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"series":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[ 1, 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2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3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914400" y="6096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allows to separate selection and projection criteria.</a:t>
            </a:r>
            <a:endParaRPr lang="en-IE" sz="2800" dirty="0">
              <a:solidFill>
                <a:srgbClr val="F79646">
                  <a:lumMod val="75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5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Projection </a:t>
            </a:r>
            <a:r>
              <a:rPr lang="en-IE" b="1" dirty="0" smtClean="0">
                <a:solidFill>
                  <a:srgbClr val="5BEC12"/>
                </a:solidFill>
              </a:rPr>
              <a:t>π</a:t>
            </a:r>
            <a:r>
              <a:rPr lang="en-IE" dirty="0" smtClean="0"/>
              <a:t>: Output first matching element</a:t>
            </a:r>
            <a:endParaRPr lang="en-IE" sz="22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Project first matching element:	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600" dirty="0" err="1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endParaRPr lang="en-IE" sz="26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3542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{ "series":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 } } },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"series": { $</a:t>
            </a:r>
            <a:r>
              <a:rPr lang="en-IE" dirty="0" err="1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dirty="0" err="1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3 } } } 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"_id": ...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"series":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[ 1, 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2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3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685800" y="6096000"/>
            <a:ext cx="8458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drops array field entirely if no element is projected.</a:t>
            </a:r>
            <a:endParaRPr lang="en-IE" sz="2800" dirty="0">
              <a:solidFill>
                <a:srgbClr val="F79646">
                  <a:lumMod val="75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46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Projection </a:t>
            </a:r>
            <a:r>
              <a:rPr lang="en-IE" b="1" dirty="0" smtClean="0">
                <a:solidFill>
                  <a:srgbClr val="5BEC12"/>
                </a:solidFill>
              </a:rPr>
              <a:t>π</a:t>
            </a:r>
            <a:r>
              <a:rPr lang="en-IE" dirty="0" smtClean="0"/>
              <a:t>: Output first matching element</a:t>
            </a:r>
            <a:endParaRPr lang="en-IE" sz="22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Project first matching element:	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600" dirty="0" err="1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endParaRPr lang="en-IE" sz="26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3542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{ "series":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 } } },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"reviews": { $</a:t>
            </a:r>
            <a:r>
              <a:rPr lang="en-IE" dirty="0" err="1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"score": { $</a:t>
            </a:r>
            <a:r>
              <a:rPr lang="en-IE" dirty="0" err="1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8 } } } } 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"_id": ..., "reviews": [ { "user": "jack" , "score": 9.1 } ]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914400" y="6096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2800" dirty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… </a:t>
            </a:r>
            <a:r>
              <a:rPr lang="en-IE" sz="2800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can match on array of documents.</a:t>
            </a:r>
            <a:endParaRPr lang="en-IE" sz="2800" dirty="0">
              <a:solidFill>
                <a:srgbClr val="F79646">
                  <a:lumMod val="75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25853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"series": [ 1, 2, 3 ],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"reviews": [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{ "user": "jack" , "score": 9.1 },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{ "user": "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jill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, "score": 8.3 }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]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765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Projection </a:t>
            </a:r>
            <a:r>
              <a:rPr lang="en-IE" b="1" dirty="0" smtClean="0">
                <a:solidFill>
                  <a:srgbClr val="5BEC12"/>
                </a:solidFill>
              </a:rPr>
              <a:t>π</a:t>
            </a:r>
            <a:r>
              <a:rPr lang="en-IE" dirty="0" smtClean="0"/>
              <a:t>: Output some matching elements</a:t>
            </a:r>
            <a:endParaRPr lang="en-IE" sz="22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Return first </a:t>
            </a: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</a:t>
            </a: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 elements:	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$slice: </a:t>
            </a:r>
            <a:r>
              <a:rPr lang="en-IE" sz="26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sz="2600" dirty="0" smtClean="0">
                <a:latin typeface="Calibri Light" panose="020F0302020204030204" pitchFamily="34" charset="0"/>
              </a:rPr>
              <a:t>(where </a:t>
            </a:r>
            <a:r>
              <a:rPr lang="en-IE" sz="26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</a:t>
            </a:r>
            <a:r>
              <a:rPr lang="en-IE" sz="2600" dirty="0" smtClean="0">
                <a:latin typeface="Calibri Light" panose="020F0302020204030204" pitchFamily="34" charset="0"/>
              </a:rPr>
              <a:t> &gt; 0)</a:t>
            </a:r>
            <a:endParaRPr lang="en-IE" sz="2600" dirty="0"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3542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{ "series":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 } } },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"series": { $slice: 2 } } 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"_id": ..., "name": "Black Mirror",</a:t>
            </a:r>
            <a:r>
              <a:rPr lang="en-IE" sz="14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"series": [ 1, 2 ], "runtime":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"series": [ 1, 2, 3 ],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801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Projection </a:t>
            </a:r>
            <a:r>
              <a:rPr lang="en-IE" b="1" dirty="0" smtClean="0">
                <a:solidFill>
                  <a:srgbClr val="5BEC12"/>
                </a:solidFill>
              </a:rPr>
              <a:t>π</a:t>
            </a:r>
            <a:r>
              <a:rPr lang="en-IE" dirty="0" smtClean="0"/>
              <a:t>: Output some matching elements</a:t>
            </a:r>
            <a:endParaRPr lang="en-IE" sz="22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Return last </a:t>
            </a: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</a:t>
            </a: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 elements:	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$slice: </a:t>
            </a:r>
            <a:r>
              <a:rPr lang="en-IE" sz="26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sz="2600" dirty="0" smtClean="0">
                <a:latin typeface="Calibri Light" panose="020F0302020204030204" pitchFamily="34" charset="0"/>
              </a:rPr>
              <a:t>(where </a:t>
            </a:r>
            <a:r>
              <a:rPr lang="en-IE" sz="26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</a:t>
            </a:r>
            <a:r>
              <a:rPr lang="en-IE" sz="2600" dirty="0" smtClean="0">
                <a:latin typeface="Calibri Light" panose="020F0302020204030204" pitchFamily="34" charset="0"/>
              </a:rPr>
              <a:t> &lt; 0)</a:t>
            </a:r>
            <a:endParaRPr lang="en-IE" sz="2600" dirty="0"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3542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{ "series":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 } } },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"series": { $slice: -2 } } 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"_id": ..., "name": "Black Mirror",</a:t>
            </a:r>
            <a:r>
              <a:rPr lang="en-IE" sz="14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"series": [ 2, 3 ], "runtime":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name": "Black Mirror",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"series": [ 1, 2, 3 ],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388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Projection </a:t>
            </a:r>
            <a:r>
              <a:rPr lang="en-IE" b="1" dirty="0" smtClean="0">
                <a:solidFill>
                  <a:srgbClr val="5BEC12"/>
                </a:solidFill>
              </a:rPr>
              <a:t>π</a:t>
            </a:r>
            <a:r>
              <a:rPr lang="en-IE" dirty="0" smtClean="0"/>
              <a:t>: Output some matching elements</a:t>
            </a:r>
            <a:endParaRPr lang="en-IE" sz="22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Skip </a:t>
            </a: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</a:t>
            </a: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 and return </a:t>
            </a: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</a:t>
            </a: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:  	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$slice: [</a:t>
            </a:r>
            <a:r>
              <a:rPr lang="en-IE" sz="26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</a:t>
            </a:r>
            <a:r>
              <a:rPr lang="en-IE" sz="2600" dirty="0" err="1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</a:t>
            </a:r>
            <a:r>
              <a:rPr lang="en-IE" sz="26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] </a:t>
            </a:r>
            <a:r>
              <a:rPr lang="en-IE" sz="2600" dirty="0" smtClean="0">
                <a:latin typeface="Calibri Light" panose="020F0302020204030204" pitchFamily="34" charset="0"/>
              </a:rPr>
              <a:t>(</a:t>
            </a:r>
            <a:r>
              <a:rPr lang="en-IE" sz="26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</a:t>
            </a:r>
            <a:r>
              <a:rPr lang="en-IE" sz="2600" dirty="0" smtClean="0">
                <a:latin typeface="Calibri Light" panose="020F0302020204030204" pitchFamily="34" charset="0"/>
              </a:rPr>
              <a:t>, </a:t>
            </a:r>
            <a:r>
              <a:rPr lang="en-IE" sz="26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</a:t>
            </a:r>
            <a:r>
              <a:rPr lang="en-IE" sz="2600" dirty="0" smtClean="0">
                <a:latin typeface="Calibri Light" panose="020F0302020204030204" pitchFamily="34" charset="0"/>
              </a:rPr>
              <a:t> &gt; 0)</a:t>
            </a:r>
            <a:endParaRPr lang="en-IE" sz="2600" dirty="0"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{ "series":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 } } },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"series": { $slice: [ 2, 1 ] } } 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"_id": ..., "name": "Black Mirror",</a:t>
            </a:r>
            <a:r>
              <a:rPr lang="en-IE" sz="14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"series": [ 3 ], "runtime": 60 }</a:t>
            </a:r>
          </a:p>
          <a:p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"series": [ 1, 2, 3 ],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436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Projection </a:t>
            </a:r>
            <a:r>
              <a:rPr lang="en-IE" b="1" dirty="0" smtClean="0">
                <a:solidFill>
                  <a:srgbClr val="5BEC12"/>
                </a:solidFill>
              </a:rPr>
              <a:t>π</a:t>
            </a:r>
            <a:r>
              <a:rPr lang="en-IE" dirty="0" smtClean="0"/>
              <a:t>: Output some matching elements</a:t>
            </a:r>
            <a:endParaRPr lang="en-IE" sz="22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56038"/>
            <a:ext cx="8305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From last </a:t>
            </a: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</a:t>
            </a: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, return </a:t>
            </a: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</a:t>
            </a:r>
            <a:r>
              <a:rPr lang="en-IE" sz="2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: 	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$slice: [</a:t>
            </a:r>
            <a:r>
              <a:rPr lang="en-IE" sz="26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</a:t>
            </a:r>
            <a:r>
              <a:rPr lang="en-IE" sz="2600" dirty="0" err="1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</a:t>
            </a:r>
            <a:r>
              <a:rPr lang="en-IE" sz="2600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</a:t>
            </a:r>
            <a:r>
              <a:rPr lang="en-IE" sz="2600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] </a:t>
            </a:r>
            <a:r>
              <a:rPr lang="en-IE" sz="2600" dirty="0" smtClean="0">
                <a:latin typeface="Calibri Light" panose="020F0302020204030204" pitchFamily="34" charset="0"/>
              </a:rPr>
              <a:t>(</a:t>
            </a:r>
            <a:r>
              <a:rPr lang="en-IE" sz="26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</a:t>
            </a:r>
            <a:r>
              <a:rPr lang="en-IE" sz="2600" dirty="0" smtClean="0">
                <a:latin typeface="Calibri Light" panose="020F0302020204030204" pitchFamily="34" charset="0"/>
              </a:rPr>
              <a:t> &lt; 0, </a:t>
            </a:r>
            <a:r>
              <a:rPr lang="en-IE" sz="2600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</a:t>
            </a:r>
            <a:r>
              <a:rPr lang="en-IE" sz="2600" dirty="0" smtClean="0">
                <a:latin typeface="Calibri Light" panose="020F0302020204030204" pitchFamily="34" charset="0"/>
              </a:rPr>
              <a:t> &gt; 0)</a:t>
            </a:r>
            <a:endParaRPr lang="en-IE" sz="2600" dirty="0"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639270"/>
            <a:ext cx="7162800" cy="13542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{ "series":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elemMatch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{ $</a:t>
            </a:r>
            <a:r>
              <a:rPr lang="en-IE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 } } },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srgbClr val="5BEC1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"series": { $slice: [ -2, 1 ] } } </a:t>
            </a:r>
            <a:r>
              <a:rPr lang="en-IE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lang="en-IE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"_id": ..., "name": "Black Mirror",</a:t>
            </a:r>
            <a:r>
              <a:rPr lang="en-IE" sz="14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sz="14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"series": [ 2 ], "runtime": 60 }</a:t>
            </a:r>
            <a:endParaRPr lang="en-IE" sz="14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162800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"series": [ 1, 2, 3 ],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144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IE" dirty="0" smtClean="0"/>
              <a:t>MongoDB: </a:t>
            </a:r>
            <a:br>
              <a:rPr lang="en-IE" dirty="0" smtClean="0"/>
            </a:br>
            <a:r>
              <a:rPr lang="en-IE" sz="3200" dirty="0" smtClean="0"/>
              <a:t>Updates</a:t>
            </a:r>
            <a:endParaRPr lang="en-IE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666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Update </a:t>
            </a:r>
            <a:r>
              <a:rPr lang="en-IE" b="1" dirty="0" smtClean="0">
                <a:solidFill>
                  <a:srgbClr val="E717BA"/>
                </a:solidFill>
              </a:rPr>
              <a:t>u</a:t>
            </a:r>
            <a:r>
              <a:rPr lang="en-IE" dirty="0" smtClean="0"/>
              <a:t>: Modify fields in documents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1242218"/>
            <a:ext cx="8229600" cy="4625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4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$set</a:t>
            </a:r>
            <a:r>
              <a:rPr lang="en-IE" sz="2400" dirty="0" smtClean="0">
                <a:latin typeface="Calibri Light" panose="020F0302020204030204" pitchFamily="34" charset="0"/>
              </a:rPr>
              <a:t>:			Set the value</a:t>
            </a:r>
          </a:p>
          <a:p>
            <a:r>
              <a:rPr lang="en-IE" sz="24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$unset</a:t>
            </a:r>
            <a:r>
              <a:rPr lang="en-IE" sz="2400" dirty="0" smtClean="0">
                <a:latin typeface="Calibri Light" panose="020F0302020204030204" pitchFamily="34" charset="0"/>
              </a:rPr>
              <a:t>:		Remove the key and value</a:t>
            </a:r>
            <a:endParaRPr lang="en-IE" sz="2400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24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$rename</a:t>
            </a:r>
            <a:r>
              <a:rPr lang="en-IE" sz="2400" dirty="0" smtClean="0">
                <a:latin typeface="Calibri Light" panose="020F0302020204030204" pitchFamily="34" charset="0"/>
              </a:rPr>
              <a:t>:		Rename the field (change the key)</a:t>
            </a:r>
            <a:endParaRPr lang="en-IE" sz="2400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24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400" dirty="0" err="1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setOnInsert</a:t>
            </a:r>
            <a:r>
              <a:rPr lang="en-IE" sz="2400" dirty="0" smtClean="0">
                <a:latin typeface="Calibri Light" panose="020F0302020204030204" pitchFamily="34" charset="0"/>
              </a:rPr>
              <a:t>:	You don't want to know</a:t>
            </a:r>
          </a:p>
          <a:p>
            <a:endParaRPr lang="en-IE" sz="2400" dirty="0" smtClean="0">
              <a:solidFill>
                <a:srgbClr val="E717BA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24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400" dirty="0" err="1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inc</a:t>
            </a:r>
            <a:r>
              <a:rPr lang="en-IE" sz="2400" dirty="0" smtClean="0">
                <a:latin typeface="Calibri Light" panose="020F0302020204030204" pitchFamily="34" charset="0"/>
              </a:rPr>
              <a:t>:			Increment number by </a:t>
            </a:r>
            <a:r>
              <a:rPr lang="en-IE" sz="2400" dirty="0" err="1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inc</a:t>
            </a:r>
            <a:endParaRPr lang="en-IE" sz="2400" dirty="0" smtClean="0">
              <a:solidFill>
                <a:srgbClr val="7030A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24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400" dirty="0" err="1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mul</a:t>
            </a:r>
            <a:r>
              <a:rPr lang="en-IE" sz="2400" dirty="0" smtClean="0">
                <a:latin typeface="Calibri Light" panose="020F0302020204030204" pitchFamily="34" charset="0"/>
              </a:rPr>
              <a:t>:			Multiply number by </a:t>
            </a:r>
            <a:r>
              <a:rPr lang="en-IE" sz="2400" dirty="0" err="1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mul</a:t>
            </a:r>
            <a:endParaRPr lang="en-IE" sz="2400" dirty="0" smtClean="0">
              <a:solidFill>
                <a:srgbClr val="7030A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24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$min</a:t>
            </a:r>
            <a:r>
              <a:rPr lang="en-IE" sz="2400" dirty="0" smtClean="0">
                <a:latin typeface="Calibri Light" panose="020F0302020204030204" pitchFamily="34" charset="0"/>
              </a:rPr>
              <a:t>:			Replace values less than </a:t>
            </a:r>
            <a:r>
              <a:rPr lang="en-IE" sz="2400" dirty="0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min</a:t>
            </a:r>
            <a:r>
              <a:rPr lang="en-IE" sz="2400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 </a:t>
            </a:r>
            <a:r>
              <a:rPr lang="en-IE" sz="2400" dirty="0" smtClean="0">
                <a:latin typeface="Calibri Light" panose="020F0302020204030204" pitchFamily="34" charset="0"/>
              </a:rPr>
              <a:t>by </a:t>
            </a:r>
            <a:r>
              <a:rPr lang="en-IE" sz="2400" dirty="0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min</a:t>
            </a:r>
          </a:p>
          <a:p>
            <a:r>
              <a:rPr lang="en-IE" sz="24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$max</a:t>
            </a:r>
            <a:r>
              <a:rPr lang="en-IE" sz="2400" dirty="0" smtClean="0">
                <a:latin typeface="Calibri Light" panose="020F0302020204030204" pitchFamily="34" charset="0"/>
              </a:rPr>
              <a:t>:			Replace values greater than </a:t>
            </a:r>
            <a:r>
              <a:rPr lang="en-IE" sz="2400" dirty="0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max</a:t>
            </a:r>
            <a:r>
              <a:rPr lang="en-IE" sz="2400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 </a:t>
            </a:r>
            <a:r>
              <a:rPr lang="en-IE" sz="2400" dirty="0" smtClean="0">
                <a:latin typeface="Calibri Light" panose="020F0302020204030204" pitchFamily="34" charset="0"/>
              </a:rPr>
              <a:t>by </a:t>
            </a:r>
            <a:r>
              <a:rPr lang="en-IE" sz="2400" dirty="0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max</a:t>
            </a:r>
          </a:p>
          <a:p>
            <a:endParaRPr lang="en-IE" sz="2400" dirty="0" smtClean="0">
              <a:solidFill>
                <a:srgbClr val="E717BA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24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400" dirty="0" err="1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currentDate</a:t>
            </a:r>
            <a:r>
              <a:rPr lang="en-IE" sz="2400" dirty="0" smtClean="0">
                <a:latin typeface="Calibri Light" panose="020F0302020204030204" pitchFamily="34" charset="0"/>
              </a:rPr>
              <a:t>:	Set to current date</a:t>
            </a:r>
            <a:endParaRPr lang="en-IE" sz="2400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4901" y="6488668"/>
            <a:ext cx="7243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hlinkClick r:id="rId2"/>
              </a:rPr>
              <a:t>https://docs.mongodb.com/manual/reference/operator/update-field/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312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dirty="0" smtClean="0"/>
              <a:t>Use </a:t>
            </a:r>
            <a:r>
              <a:rPr lang="en-IE" sz="2800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update</a:t>
            </a:r>
            <a:r>
              <a:rPr lang="en-IE" sz="2800" dirty="0" smtClean="0"/>
              <a:t> with </a:t>
            </a:r>
            <a:r>
              <a:rPr lang="en-IE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query</a:t>
            </a:r>
            <a:r>
              <a:rPr lang="en-IE" sz="2800" dirty="0" smtClean="0"/>
              <a:t> criteria and </a:t>
            </a:r>
            <a:r>
              <a:rPr lang="en-IE" sz="2800" dirty="0" smtClean="0">
                <a:solidFill>
                  <a:srgbClr val="E717BA"/>
                </a:solidFill>
              </a:rPr>
              <a:t>update</a:t>
            </a:r>
            <a:r>
              <a:rPr lang="en-IE" sz="2800" dirty="0" smtClean="0"/>
              <a:t> criteria:</a:t>
            </a:r>
            <a:endParaRPr lang="en-IE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026695"/>
            <a:ext cx="7162800" cy="506930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r>
              <a:rPr lang="en-IE" sz="1200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2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sz="1200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sz="1200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sz="1200" dirty="0" err="1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1200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sz="1200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sz="1200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"type": "Scripted",</a:t>
            </a:r>
          </a:p>
          <a:p>
            <a:r>
              <a:rPr lang="en-IE" sz="1200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"language": "English",</a:t>
            </a:r>
          </a:p>
          <a:p>
            <a:r>
              <a:rPr lang="en-IE" sz="1200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2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WriteResult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({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nInserted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 })</a:t>
            </a:r>
          </a:p>
          <a:p>
            <a:endParaRPr lang="en-IE" dirty="0" smtClean="0">
              <a:solidFill>
                <a:schemeClr val="accent5">
                  <a:lumMod val="20000"/>
                  <a:lumOff val="80000"/>
                </a:scheme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db.series.update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</a:t>
            </a:r>
            <a:r>
              <a:rPr lang="en-IE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"type": "Scripted" }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  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</a:t>
            </a:r>
            <a:r>
              <a:rPr lang="en-IE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$set: { "type": "Fiction" } },</a:t>
            </a:r>
          </a:p>
          <a:p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</a:t>
            </a:r>
            <a:r>
              <a:rPr lang="en-IE" dirty="0" smtClean="0">
                <a:solidFill>
                  <a:schemeClr val="bg1">
                    <a:lumMod val="65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"multi": true }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)</a:t>
            </a: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WriteResult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({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nMatched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1,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nUpserted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0,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nModified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 })</a:t>
            </a:r>
          </a:p>
          <a:p>
            <a:endParaRPr lang="en-IE" sz="12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2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"name": "Black Mirror" }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2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	"_id": 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	"name": "Black Mirror",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	"type": "Fiction",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	"language": "English"		}</a:t>
            </a:r>
          </a:p>
        </p:txBody>
      </p:sp>
    </p:spTree>
    <p:extLst>
      <p:ext uri="{BB962C8B-B14F-4D97-AF65-F5344CB8AC3E}">
        <p14:creationId xmlns:p14="http://schemas.microsoft.com/office/powerpoint/2010/main" val="38221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8600"/>
            <a:ext cx="6703039" cy="6562116"/>
          </a:xfrm>
          <a:prstGeom prst="rect">
            <a:avLst/>
          </a:prstGeom>
        </p:spPr>
      </p:pic>
      <p:pic>
        <p:nvPicPr>
          <p:cNvPr id="4" name="Picture 4" descr="Image result for mongod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1025208" cy="27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8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Update </a:t>
            </a:r>
            <a:r>
              <a:rPr lang="en-IE" b="1" dirty="0" smtClean="0">
                <a:solidFill>
                  <a:srgbClr val="E717BA"/>
                </a:solidFill>
              </a:rPr>
              <a:t>u</a:t>
            </a:r>
            <a:r>
              <a:rPr lang="en-IE" dirty="0" smtClean="0"/>
              <a:t>: Modify arrays in documents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1242218"/>
            <a:ext cx="8229600" cy="4625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4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400" dirty="0" err="1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addToSet</a:t>
            </a:r>
            <a:r>
              <a:rPr lang="en-IE" sz="2400" dirty="0" smtClean="0">
                <a:latin typeface="Calibri Light" panose="020F0302020204030204" pitchFamily="34" charset="0"/>
              </a:rPr>
              <a:t>:	Adds value if not already present</a:t>
            </a:r>
            <a:endParaRPr lang="en-IE" sz="2400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24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$pop</a:t>
            </a:r>
            <a:r>
              <a:rPr lang="en-IE" sz="2400" dirty="0" smtClean="0">
                <a:latin typeface="Calibri Light" panose="020F0302020204030204" pitchFamily="34" charset="0"/>
              </a:rPr>
              <a:t>:		Deletes first or last value</a:t>
            </a:r>
          </a:p>
          <a:p>
            <a:r>
              <a:rPr lang="en-IE" sz="24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$push</a:t>
            </a:r>
            <a:r>
              <a:rPr lang="en-IE" sz="2400" dirty="0" smtClean="0">
                <a:latin typeface="Calibri Light" panose="020F0302020204030204" pitchFamily="34" charset="0"/>
              </a:rPr>
              <a:t>:		Appends (an) item(s) to the array</a:t>
            </a:r>
          </a:p>
          <a:p>
            <a:r>
              <a:rPr lang="en-IE" sz="24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400" dirty="0" err="1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pullAll</a:t>
            </a:r>
            <a:r>
              <a:rPr lang="en-IE" sz="2400" dirty="0" smtClean="0">
                <a:latin typeface="Calibri Light" panose="020F0302020204030204" pitchFamily="34" charset="0"/>
              </a:rPr>
              <a:t>:	Removes values from a list</a:t>
            </a:r>
            <a:endParaRPr lang="en-IE" sz="2400" dirty="0" smtClean="0">
              <a:solidFill>
                <a:srgbClr val="E717BA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24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$pull</a:t>
            </a:r>
            <a:r>
              <a:rPr lang="en-IE" sz="2400" dirty="0" smtClean="0">
                <a:latin typeface="Calibri Light" panose="020F0302020204030204" pitchFamily="34" charset="0"/>
              </a:rPr>
              <a:t>:		Removes values that match a condition</a:t>
            </a:r>
            <a:endParaRPr lang="en-IE" sz="2400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2400" dirty="0" smtClean="0">
              <a:solidFill>
                <a:srgbClr val="E717BA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2400" dirty="0" smtClean="0">
                <a:latin typeface="Calibri Light" panose="020F0302020204030204" pitchFamily="34" charset="0"/>
              </a:rPr>
              <a:t>(Sub-)operators used for pushing/adding values:</a:t>
            </a:r>
          </a:p>
          <a:p>
            <a:r>
              <a:rPr lang="en-IE" sz="24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	</a:t>
            </a:r>
            <a:r>
              <a:rPr lang="en-IE" sz="20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2000" dirty="0" smtClean="0">
                <a:latin typeface="Calibri Light" panose="020F0302020204030204" pitchFamily="34" charset="0"/>
              </a:rPr>
              <a:t>:		Select first element matching query condition</a:t>
            </a:r>
            <a:endParaRPr lang="en-IE" sz="2000" dirty="0" smtClean="0">
              <a:solidFill>
                <a:srgbClr val="E717BA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20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	$each</a:t>
            </a:r>
            <a:r>
              <a:rPr lang="en-IE" sz="2000" dirty="0" smtClean="0">
                <a:latin typeface="Calibri Light" panose="020F0302020204030204" pitchFamily="34" charset="0"/>
              </a:rPr>
              <a:t>:		Add or push multiple values</a:t>
            </a:r>
            <a:endParaRPr lang="en-IE" sz="2000" dirty="0" smtClean="0">
              <a:solidFill>
                <a:srgbClr val="E717BA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20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	$slice</a:t>
            </a:r>
            <a:r>
              <a:rPr lang="en-IE" sz="2000" dirty="0" smtClean="0">
                <a:latin typeface="Calibri Light" panose="020F0302020204030204" pitchFamily="34" charset="0"/>
              </a:rPr>
              <a:t>:		After pushing, keep first or last </a:t>
            </a:r>
            <a:r>
              <a:rPr lang="en-IE" sz="20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slice</a:t>
            </a:r>
            <a:r>
              <a:rPr lang="en-IE" sz="2000" dirty="0" smtClean="0">
                <a:latin typeface="Calibri Light" panose="020F0302020204030204" pitchFamily="34" charset="0"/>
              </a:rPr>
              <a:t> values</a:t>
            </a:r>
          </a:p>
          <a:p>
            <a:r>
              <a:rPr lang="en-IE" sz="20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	$sort</a:t>
            </a:r>
            <a:r>
              <a:rPr lang="en-IE" sz="2000" dirty="0" smtClean="0">
                <a:latin typeface="Calibri Light" panose="020F0302020204030204" pitchFamily="34" charset="0"/>
              </a:rPr>
              <a:t>:		Sort the array after pushing</a:t>
            </a:r>
            <a:endParaRPr lang="en-IE" sz="2000" dirty="0" smtClean="0">
              <a:solidFill>
                <a:srgbClr val="E717BA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2000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	$position</a:t>
            </a:r>
            <a:r>
              <a:rPr lang="en-IE" sz="2000" dirty="0" smtClean="0">
                <a:latin typeface="Calibri Light" panose="020F0302020204030204" pitchFamily="34" charset="0"/>
              </a:rPr>
              <a:t>:	Push values to a specific array index</a:t>
            </a:r>
            <a:endParaRPr lang="en-IE" sz="2000" dirty="0" smtClean="0">
              <a:solidFill>
                <a:srgbClr val="E717BA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4901" y="6488668"/>
            <a:ext cx="7243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hlinkClick r:id="rId2"/>
              </a:rPr>
              <a:t>https://docs.mongodb.com/manual/reference/operator/update-array/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8114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Update </a:t>
            </a:r>
            <a:r>
              <a:rPr lang="en-IE" b="1" dirty="0" smtClean="0">
                <a:solidFill>
                  <a:srgbClr val="E717BA"/>
                </a:solidFill>
              </a:rPr>
              <a:t>u</a:t>
            </a:r>
            <a:r>
              <a:rPr lang="en-IE" dirty="0" smtClean="0"/>
              <a:t>: Modify arrays in documents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026695"/>
            <a:ext cx="7162800" cy="510909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2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sz="1200" dirty="0" err="1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"type": [ "Scripted", "Drama" ],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"languages": [ "English", "Spanish" ],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2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WriteResult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({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nInserted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 })</a:t>
            </a:r>
          </a:p>
          <a:p>
            <a:endParaRPr lang="en-IE" dirty="0" smtClean="0">
              <a:solidFill>
                <a:srgbClr val="4BACC6">
                  <a:lumMod val="20000"/>
                  <a:lumOff val="8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db.series.update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</a:t>
            </a:r>
            <a:r>
              <a:rPr lang="en-IE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"type": "Scripted" }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  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</a:t>
            </a:r>
            <a:r>
              <a:rPr lang="en-IE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$pull: { "type": { $in: [ "Drama", "Sci-Fi" ] },</a:t>
            </a:r>
          </a:p>
          <a:p>
            <a:r>
              <a:rPr lang="en-IE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   "languages": "Spanish" } }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</a:t>
            </a:r>
            <a:r>
              <a:rPr lang="en-IE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</a:t>
            </a:r>
            <a:r>
              <a:rPr lang="en-IE" dirty="0" smtClean="0">
                <a:solidFill>
                  <a:prstClr val="white">
                    <a:lumMod val="65000"/>
                  </a:prst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"multi": true }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WriteResult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({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nMatched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1,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nUpserted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0,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nModified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 })</a:t>
            </a:r>
          </a:p>
          <a:p>
            <a:endParaRPr lang="en-IE" sz="1200" dirty="0" smtClean="0">
              <a:solidFill>
                <a:prstClr val="white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2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"name": "Black Mirror" }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2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      "_id" : 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"name" : "Black Mirror",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"type" : [ "Scripted" ],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"languages" : [ "English" ]	}</a:t>
            </a:r>
          </a:p>
        </p:txBody>
      </p:sp>
    </p:spTree>
    <p:extLst>
      <p:ext uri="{BB962C8B-B14F-4D97-AF65-F5344CB8AC3E}">
        <p14:creationId xmlns:p14="http://schemas.microsoft.com/office/powerpoint/2010/main" val="62416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Update </a:t>
            </a:r>
            <a:r>
              <a:rPr lang="en-IE" b="1" dirty="0" smtClean="0">
                <a:solidFill>
                  <a:srgbClr val="E717BA"/>
                </a:solidFill>
              </a:rPr>
              <a:t>u</a:t>
            </a:r>
            <a:r>
              <a:rPr lang="en-IE" dirty="0" smtClean="0"/>
              <a:t>: Modify arrays in documents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026695"/>
            <a:ext cx="7162800" cy="48320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2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sz="1200" dirty="0" err="1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"ratings": [ 8, 11, 13, 9 ],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"languages": [ "English", "Spanish" ],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2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WriteResult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({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nInserted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 })</a:t>
            </a:r>
          </a:p>
          <a:p>
            <a:endParaRPr lang="en-IE" dirty="0" smtClean="0">
              <a:solidFill>
                <a:srgbClr val="4BACC6">
                  <a:lumMod val="20000"/>
                  <a:lumOff val="8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db.series.update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</a:t>
            </a:r>
            <a:r>
              <a:rPr lang="en-IE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"ratings": { $</a:t>
            </a:r>
            <a:r>
              <a:rPr lang="en-IE" dirty="0" err="1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10 }</a:t>
            </a:r>
            <a:r>
              <a:rPr lang="en-I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  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</a:t>
            </a:r>
            <a:r>
              <a:rPr lang="en-IE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$set: { "ratings.</a:t>
            </a:r>
            <a:r>
              <a:rPr lang="en-I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": 10 } }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</a:t>
            </a:r>
            <a:r>
              <a:rPr lang="en-IE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</a:t>
            </a:r>
            <a:r>
              <a:rPr lang="en-IE" dirty="0" smtClean="0">
                <a:solidFill>
                  <a:prstClr val="white">
                    <a:lumMod val="65000"/>
                  </a:prst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"multi": true }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WriteResult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({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nMatched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1,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nUpserted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0,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nModified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 })</a:t>
            </a:r>
          </a:p>
          <a:p>
            <a:endParaRPr lang="en-IE" sz="1200" dirty="0" smtClean="0">
              <a:solidFill>
                <a:prstClr val="white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2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sz="120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"name": "Black Mirror" }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2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      "_id" : 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"name" : "Black Mirror",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"ratings" : [ 8, 10, 13, 9 ], 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"languages" : [ "English", "Spanish" ]	}</a:t>
            </a:r>
          </a:p>
        </p:txBody>
      </p:sp>
    </p:spTree>
    <p:extLst>
      <p:ext uri="{BB962C8B-B14F-4D97-AF65-F5344CB8AC3E}">
        <p14:creationId xmlns:p14="http://schemas.microsoft.com/office/powerpoint/2010/main" val="101660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Update </a:t>
            </a:r>
            <a:r>
              <a:rPr lang="en-IE" b="1" dirty="0" smtClean="0">
                <a:solidFill>
                  <a:srgbClr val="E717BA"/>
                </a:solidFill>
              </a:rPr>
              <a:t>u</a:t>
            </a:r>
            <a:r>
              <a:rPr lang="en-IE" dirty="0" smtClean="0"/>
              <a:t>: Modify arrays in documents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026695"/>
            <a:ext cx="7162800" cy="510909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2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sz="1200" dirty="0" err="1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"ratings": [ 8, 11, 13, 9 ],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"languages": [ "English", "Spanish" ],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2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WriteResult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({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nInserted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 })</a:t>
            </a:r>
          </a:p>
          <a:p>
            <a:endParaRPr lang="en-IE" dirty="0" smtClean="0">
              <a:solidFill>
                <a:srgbClr val="4BACC6">
                  <a:lumMod val="20000"/>
                  <a:lumOff val="8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db.series.update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</a:t>
            </a:r>
            <a:r>
              <a:rPr lang="en-IE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"ratings": { $</a:t>
            </a:r>
            <a:r>
              <a:rPr lang="en-IE" dirty="0" err="1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gt</a:t>
            </a:r>
            <a:r>
              <a:rPr lang="en-IE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10 }</a:t>
            </a:r>
            <a:r>
              <a:rPr lang="en-I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   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</a:t>
            </a:r>
            <a:r>
              <a:rPr lang="en-IE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$push: { "ratings": { $each: [4, 9],</a:t>
            </a:r>
          </a:p>
          <a:p>
            <a:r>
              <a:rPr lang="en-IE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			     $sort: 1, $slice: 4 } } }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,</a:t>
            </a:r>
            <a:r>
              <a:rPr lang="en-IE" dirty="0" smtClean="0">
                <a:solidFill>
                  <a:srgbClr val="E717BA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</a:t>
            </a: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</a:t>
            </a:r>
            <a:r>
              <a:rPr lang="en-IE" dirty="0" smtClean="0">
                <a:solidFill>
                  <a:prstClr val="white">
                    <a:lumMod val="65000"/>
                  </a:prst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"multi": true }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WriteResult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({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nMatched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1,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nUpserted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0,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nModified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 })</a:t>
            </a:r>
          </a:p>
          <a:p>
            <a:endParaRPr lang="en-IE" sz="1200" dirty="0" smtClean="0">
              <a:solidFill>
                <a:prstClr val="white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2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sz="120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"name": "Black Mirror" }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2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      "_id" : 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"name" : "Black Mirror",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"ratings" : [ 4, 8, 9, 9 ], 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"languages" : [ "English", "Spanish" ]	}</a:t>
            </a:r>
          </a:p>
        </p:txBody>
      </p:sp>
    </p:spTree>
    <p:extLst>
      <p:ext uri="{BB962C8B-B14F-4D97-AF65-F5344CB8AC3E}">
        <p14:creationId xmlns:p14="http://schemas.microsoft.com/office/powerpoint/2010/main" val="55239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IE" dirty="0" smtClean="0"/>
              <a:t>MongoDB: </a:t>
            </a:r>
            <a:br>
              <a:rPr lang="en-IE" dirty="0" smtClean="0"/>
            </a:br>
            <a:r>
              <a:rPr lang="en-IE" sz="3200" dirty="0" smtClean="0"/>
              <a:t>Aggregation and Pipelines</a:t>
            </a:r>
            <a:endParaRPr lang="en-IE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859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Aggregation: without grouping</a:t>
            </a:r>
            <a:endParaRPr lang="en-IE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1242218"/>
            <a:ext cx="8229600" cy="4625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z="2300" dirty="0" err="1" smtClean="0">
                <a:solidFill>
                  <a:srgbClr val="C00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db.coll.distinct</a:t>
            </a:r>
            <a:r>
              <a:rPr lang="en-IE" sz="2300" dirty="0" smtClean="0">
                <a:solidFill>
                  <a:srgbClr val="C00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sz="2300" dirty="0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key</a:t>
            </a:r>
            <a:r>
              <a:rPr lang="en-IE" sz="2300" dirty="0" smtClean="0">
                <a:solidFill>
                  <a:srgbClr val="C00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r>
              <a:rPr lang="en-IE" sz="23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:	Array of unique values for that key</a:t>
            </a:r>
          </a:p>
          <a:p>
            <a:endParaRPr lang="en-IE" sz="2300" dirty="0" smtClean="0">
              <a:solidFill>
                <a:srgbClr val="1F497D">
                  <a:lumMod val="60000"/>
                  <a:lumOff val="4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2300" dirty="0" smtClean="0">
              <a:solidFill>
                <a:srgbClr val="C000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2300" dirty="0" err="1" smtClean="0">
                <a:solidFill>
                  <a:srgbClr val="C00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db.coll.count</a:t>
            </a:r>
            <a:r>
              <a:rPr lang="en-IE" sz="2300" dirty="0" smtClean="0">
                <a:solidFill>
                  <a:srgbClr val="C000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()</a:t>
            </a:r>
            <a:r>
              <a:rPr lang="en-IE" sz="23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:		Count the documents</a:t>
            </a:r>
            <a:endParaRPr lang="en-IE" sz="2300" dirty="0" smtClean="0">
              <a:solidFill>
                <a:srgbClr val="E717BA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197" y="4267200"/>
            <a:ext cx="7543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solidFill>
                  <a:prstClr val="black"/>
                </a:solidFill>
                <a:hlinkClick r:id="rId2"/>
              </a:rPr>
              <a:t>https://docs.mongodb.com/manual/reference/method/db.collection.count</a:t>
            </a:r>
            <a:r>
              <a:rPr lang="en-IE" dirty="0" smtClean="0">
                <a:solidFill>
                  <a:prstClr val="black"/>
                </a:solidFill>
                <a:hlinkClick r:id="rId2"/>
              </a:rPr>
              <a:t>/</a:t>
            </a:r>
            <a:endParaRPr lang="en-IE" dirty="0" smtClean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198" y="3199469"/>
            <a:ext cx="7543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solidFill>
                  <a:prstClr val="black"/>
                </a:solidFill>
                <a:hlinkClick r:id="rId3"/>
              </a:rPr>
              <a:t>https://docs.mongodb.com/manual/reference/method/db.collection.distinct</a:t>
            </a:r>
            <a:r>
              <a:rPr lang="en-IE" dirty="0" smtClean="0">
                <a:solidFill>
                  <a:prstClr val="black"/>
                </a:solidFill>
                <a:hlinkClick r:id="rId3"/>
              </a:rPr>
              <a:t>/</a:t>
            </a:r>
            <a:endParaRPr lang="en-IE" dirty="0" smtClean="0">
              <a:solidFill>
                <a:prstClr val="black"/>
              </a:solidFill>
            </a:endParaRPr>
          </a:p>
          <a:p>
            <a:endParaRPr lang="en-IE" dirty="0" smtClean="0">
              <a:solidFill>
                <a:prstClr val="black"/>
              </a:solidFill>
            </a:endParaRPr>
          </a:p>
          <a:p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9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Aggregation: 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distinct</a:t>
            </a:r>
            <a:endParaRPr lang="en-IE" dirty="0"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329" y="1219200"/>
            <a:ext cx="4179342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Pipelines: Transforming Collections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1934901" y="6488668"/>
            <a:ext cx="7243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solidFill>
                  <a:prstClr val="black"/>
                </a:solidFill>
                <a:hlinkClick r:id="rId2"/>
              </a:rPr>
              <a:t>https://docs.mongodb.com/manual/reference/operator/aggregation/</a:t>
            </a:r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3113901"/>
            <a:ext cx="838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Col1</a:t>
            </a:r>
            <a:endParaRPr lang="en-IE" dirty="0"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3113901"/>
            <a:ext cx="838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Col2</a:t>
            </a:r>
            <a:endParaRPr lang="en-IE" dirty="0"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3113901"/>
            <a:ext cx="838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...</a:t>
            </a:r>
            <a:endParaRPr lang="en-IE" dirty="0"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1400" y="3113901"/>
            <a:ext cx="838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>
                <a:latin typeface="Inconsolata" panose="020B0609030003000000" pitchFamily="49" charset="0"/>
                <a:cs typeface="Consolas" panose="020B0609020204030204" pitchFamily="49" charset="0"/>
              </a:rPr>
              <a:t>ColN</a:t>
            </a:r>
            <a:endParaRPr lang="en-IE" dirty="0"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cxnSp>
        <p:nvCxnSpPr>
          <p:cNvPr id="10" name="Straight Arrow Connector 9"/>
          <p:cNvCxnSpPr>
            <a:stCxn id="2" idx="3"/>
            <a:endCxn id="6" idx="1"/>
          </p:cNvCxnSpPr>
          <p:nvPr/>
        </p:nvCxnSpPr>
        <p:spPr>
          <a:xfrm>
            <a:off x="1828800" y="3380601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>
            <a:off x="3962400" y="3380601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  <a:endCxn id="8" idx="1"/>
          </p:cNvCxnSpPr>
          <p:nvPr/>
        </p:nvCxnSpPr>
        <p:spPr>
          <a:xfrm>
            <a:off x="6096000" y="3380601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35079" y="2929235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rgbClr val="C00000"/>
                </a:solidFill>
              </a:rPr>
              <a:t>stage1</a:t>
            </a:r>
            <a:endParaRPr lang="en-IE" sz="16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76700" y="2929235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rgbClr val="C00000"/>
                </a:solidFill>
              </a:rPr>
              <a:t>stage2</a:t>
            </a:r>
            <a:endParaRPr lang="en-IE" sz="16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20063" y="2929235"/>
            <a:ext cx="1249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solidFill>
                  <a:srgbClr val="C00000"/>
                </a:solidFill>
              </a:rPr>
              <a:t>stageN-1</a:t>
            </a:r>
            <a:endParaRPr lang="en-I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8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Pipeline </a:t>
            </a:r>
            <a:r>
              <a:rPr lang="en-IE" b="1" dirty="0" smtClean="0">
                <a:solidFill>
                  <a:srgbClr val="FBA803"/>
                </a:solidFill>
              </a:rPr>
              <a:t>ρ</a:t>
            </a:r>
            <a:r>
              <a:rPr lang="en-IE" dirty="0" smtClean="0"/>
              <a:t>: Stage Operators</a:t>
            </a:r>
            <a:endParaRPr lang="en-IE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990600"/>
            <a:ext cx="8229600" cy="5498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IE" sz="18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$match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:		Filter by selection criteria </a:t>
            </a:r>
            <a:r>
              <a:rPr lang="en-IE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σ</a:t>
            </a:r>
            <a:endParaRPr lang="en-IE" sz="1800" dirty="0" smtClean="0">
              <a:solidFill>
                <a:srgbClr val="FBA803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IE" sz="18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$project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:	Perform a projection </a:t>
            </a:r>
            <a:r>
              <a:rPr lang="en-IE" sz="1800" b="1" dirty="0" smtClean="0">
                <a:solidFill>
                  <a:srgbClr val="5BEC12"/>
                </a:solidFill>
                <a:latin typeface="Calibri Light" panose="020F0302020204030204" pitchFamily="34" charset="0"/>
              </a:rPr>
              <a:t>π</a:t>
            </a:r>
          </a:p>
          <a:p>
            <a:pPr>
              <a:lnSpc>
                <a:spcPct val="120000"/>
              </a:lnSpc>
            </a:pPr>
            <a:endParaRPr lang="en-IE" sz="800" b="1" dirty="0" smtClean="0">
              <a:solidFill>
                <a:srgbClr val="5BEC12"/>
              </a:solidFill>
              <a:latin typeface="Calibri Light" panose="020F03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IE" sz="18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$group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:		Group documents by a key/value</a:t>
            </a:r>
          </a:p>
          <a:p>
            <a:pPr>
              <a:lnSpc>
                <a:spcPct val="120000"/>
              </a:lnSpc>
            </a:pPr>
            <a:r>
              <a:rPr lang="en-IE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            [used with </a:t>
            </a:r>
            <a:r>
              <a:rPr lang="en-IE" sz="1600" i="1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$sum</a:t>
            </a:r>
            <a:r>
              <a:rPr lang="en-IE" sz="1600" dirty="0" smtClean="0">
                <a:latin typeface="Calibri Light" panose="020F0302020204030204" pitchFamily="34" charset="0"/>
              </a:rPr>
              <a:t>, </a:t>
            </a:r>
            <a:r>
              <a:rPr lang="en-IE" sz="1600" i="1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1600" i="1" dirty="0" err="1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avg</a:t>
            </a:r>
            <a:r>
              <a:rPr lang="en-IE" sz="1600" dirty="0" smtClean="0">
                <a:latin typeface="Calibri Light" panose="020F0302020204030204" pitchFamily="34" charset="0"/>
              </a:rPr>
              <a:t>, </a:t>
            </a:r>
            <a:r>
              <a:rPr lang="en-IE" sz="1600" i="1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$first</a:t>
            </a:r>
            <a:r>
              <a:rPr lang="en-IE" sz="1600" dirty="0" smtClean="0">
                <a:latin typeface="Calibri Light" panose="020F0302020204030204" pitchFamily="34" charset="0"/>
              </a:rPr>
              <a:t>, </a:t>
            </a:r>
            <a:r>
              <a:rPr lang="en-IE" sz="1600" i="1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$last</a:t>
            </a:r>
            <a:r>
              <a:rPr lang="en-IE" sz="1600" dirty="0" smtClean="0">
                <a:latin typeface="Calibri Light" panose="020F0302020204030204" pitchFamily="34" charset="0"/>
              </a:rPr>
              <a:t>, </a:t>
            </a:r>
            <a:r>
              <a:rPr lang="en-IE" sz="1600" i="1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$max</a:t>
            </a:r>
            <a:r>
              <a:rPr lang="en-IE" sz="1600" dirty="0" smtClean="0">
                <a:latin typeface="Calibri Light" panose="020F0302020204030204" pitchFamily="34" charset="0"/>
              </a:rPr>
              <a:t>, </a:t>
            </a:r>
            <a:r>
              <a:rPr lang="en-IE" sz="1600" i="1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$min</a:t>
            </a:r>
            <a:r>
              <a:rPr lang="en-IE" sz="1600" dirty="0" smtClean="0">
                <a:latin typeface="Calibri Light" panose="020F0302020204030204" pitchFamily="34" charset="0"/>
              </a:rPr>
              <a:t>, etc.</a:t>
            </a:r>
            <a:r>
              <a:rPr lang="en-IE" sz="1600" b="1" dirty="0" smtClean="0">
                <a:latin typeface="Calibri Light" panose="020F0302020204030204" pitchFamily="34" charset="0"/>
              </a:rPr>
              <a:t>]</a:t>
            </a:r>
          </a:p>
          <a:p>
            <a:pPr>
              <a:lnSpc>
                <a:spcPct val="120000"/>
              </a:lnSpc>
            </a:pPr>
            <a:endParaRPr lang="en-IE" sz="800" b="1" dirty="0" smtClean="0">
              <a:solidFill>
                <a:srgbClr val="5BEC12"/>
              </a:solidFill>
              <a:latin typeface="Calibri Light" panose="020F03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IE" sz="18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$lookup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:		Perform left-outer-join with another collection</a:t>
            </a:r>
          </a:p>
          <a:p>
            <a:pPr>
              <a:lnSpc>
                <a:spcPct val="120000"/>
              </a:lnSpc>
            </a:pPr>
            <a:endParaRPr lang="en-IE" sz="800" b="1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IE" sz="18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$unwind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:		Copy each document for each array value</a:t>
            </a:r>
            <a:endParaRPr lang="en-IE" sz="1800" b="1" dirty="0" smtClean="0">
              <a:solidFill>
                <a:srgbClr val="5BEC12"/>
              </a:solidFill>
              <a:latin typeface="Calibri Light" panose="020F0302020204030204" pitchFamily="34" charset="0"/>
            </a:endParaRPr>
          </a:p>
          <a:p>
            <a:pPr>
              <a:lnSpc>
                <a:spcPct val="120000"/>
              </a:lnSpc>
            </a:pPr>
            <a:endParaRPr lang="en-IE" sz="800" b="1" dirty="0" smtClean="0">
              <a:solidFill>
                <a:srgbClr val="5BEC12"/>
              </a:solidFill>
              <a:latin typeface="Calibri Light" panose="020F03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IE" sz="18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</a:t>
            </a:r>
            <a:r>
              <a:rPr lang="en-IE" sz="1800" dirty="0" err="1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collStats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:	Get statistics about collection</a:t>
            </a:r>
          </a:p>
          <a:p>
            <a:pPr>
              <a:lnSpc>
                <a:spcPct val="120000"/>
              </a:lnSpc>
            </a:pPr>
            <a:r>
              <a:rPr lang="en-IE" sz="18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$count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:		Count the documents in the collection</a:t>
            </a:r>
          </a:p>
          <a:p>
            <a:pPr>
              <a:lnSpc>
                <a:spcPct val="120000"/>
              </a:lnSpc>
            </a:pPr>
            <a:endParaRPr lang="en-IE" sz="800" b="1" dirty="0" smtClean="0">
              <a:solidFill>
                <a:srgbClr val="5BEC12"/>
              </a:solidFill>
              <a:latin typeface="Calibri Light" panose="020F03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IE" sz="18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$sort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:		Sort documents by a given key (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ASC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|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DESC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)</a:t>
            </a:r>
            <a:endParaRPr lang="en-IE" sz="1800" b="1" dirty="0" smtClean="0">
              <a:solidFill>
                <a:srgbClr val="5BEC12"/>
              </a:solidFill>
              <a:latin typeface="Calibri Light" panose="020F03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IE" sz="18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$limit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:		Return (up to) 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 first documents</a:t>
            </a:r>
          </a:p>
          <a:p>
            <a:pPr>
              <a:lnSpc>
                <a:spcPct val="120000"/>
              </a:lnSpc>
            </a:pPr>
            <a:r>
              <a:rPr lang="en-IE" sz="18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$sample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:		Return (up to) 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 sampled documents</a:t>
            </a:r>
          </a:p>
          <a:p>
            <a:pPr>
              <a:lnSpc>
                <a:spcPct val="120000"/>
              </a:lnSpc>
            </a:pPr>
            <a:r>
              <a:rPr lang="en-IE" sz="18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$skip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:		Skip n documents</a:t>
            </a:r>
          </a:p>
          <a:p>
            <a:pPr>
              <a:lnSpc>
                <a:spcPct val="120000"/>
              </a:lnSpc>
            </a:pPr>
            <a:endParaRPr lang="en-IE" sz="800" b="1" dirty="0" smtClean="0">
              <a:solidFill>
                <a:srgbClr val="5BEC12"/>
              </a:solidFill>
              <a:latin typeface="Calibri Light" panose="020F03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IE" sz="18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$out</a:t>
            </a:r>
            <a:r>
              <a:rPr lang="en-IE" sz="18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:		Save collection to MongoDB</a:t>
            </a:r>
            <a:r>
              <a:rPr lang="en-IE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	</a:t>
            </a:r>
            <a:endParaRPr lang="en-IE" sz="1600" b="1" dirty="0" smtClean="0">
              <a:solidFill>
                <a:srgbClr val="5BEC12"/>
              </a:solidFill>
              <a:latin typeface="Calibri Light" panose="020F03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IE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 						           (more besides)</a:t>
            </a:r>
            <a:endParaRPr lang="en-IE" sz="1400" dirty="0" smtClean="0">
              <a:solidFill>
                <a:srgbClr val="E717BA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4901" y="6488668"/>
            <a:ext cx="7243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solidFill>
                  <a:prstClr val="black"/>
                </a:solidFill>
                <a:hlinkClick r:id="rId2"/>
              </a:rPr>
              <a:t>https://docs.mongodb.com/manual/reference/operator/aggregation/</a:t>
            </a:r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Pipeline Aggregation: </a:t>
            </a:r>
            <a:r>
              <a:rPr lang="en-IE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$match</a:t>
            </a:r>
            <a:r>
              <a:rPr lang="en-IE" dirty="0" smtClean="0">
                <a:solidFill>
                  <a:srgbClr val="FBA803"/>
                </a:solidFill>
              </a:rPr>
              <a:t> </a:t>
            </a:r>
            <a:r>
              <a:rPr lang="en-IE" dirty="0" smtClean="0"/>
              <a:t>and </a:t>
            </a:r>
            <a:r>
              <a:rPr lang="en-IE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$group</a:t>
            </a:r>
            <a:endParaRPr lang="en-IE" dirty="0">
              <a:solidFill>
                <a:srgbClr val="FBA803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157" y="1143000"/>
            <a:ext cx="710168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IE" dirty="0" smtClean="0"/>
              <a:t>MongoDB: </a:t>
            </a:r>
            <a:br>
              <a:rPr lang="en-IE" dirty="0" smtClean="0"/>
            </a:br>
            <a:r>
              <a:rPr lang="en-IE" sz="3200" dirty="0" smtClean="0"/>
              <a:t>Data model</a:t>
            </a:r>
            <a:endParaRPr lang="en-IE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477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1426" y="2936786"/>
            <a:ext cx="8839200" cy="375487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4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db.series.aggregate</a:t>
            </a:r>
            <a:r>
              <a:rPr lang="en-IE" sz="14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 [ </a:t>
            </a:r>
          </a:p>
          <a:p>
            <a:r>
              <a:rPr lang="en-IE" sz="14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sz="14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$lookup: { from: "</a:t>
            </a:r>
            <a:r>
              <a:rPr lang="en-IE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networks</a:t>
            </a:r>
            <a:r>
              <a:rPr lang="en-IE" sz="14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", </a:t>
            </a:r>
            <a:r>
              <a:rPr lang="en-IE" sz="1400" dirty="0" err="1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localField</a:t>
            </a:r>
            <a:r>
              <a:rPr lang="en-IE" sz="14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"country",</a:t>
            </a:r>
          </a:p>
          <a:p>
            <a:r>
              <a:rPr lang="en-IE" sz="14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</a:t>
            </a:r>
            <a:r>
              <a:rPr lang="en-IE" sz="1400" dirty="0" err="1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foreignField</a:t>
            </a:r>
            <a:r>
              <a:rPr lang="en-IE" sz="14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"nation", as: "</a:t>
            </a:r>
            <a:r>
              <a:rPr lang="en-IE" sz="1400" dirty="0" err="1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possibleNetworks</a:t>
            </a:r>
            <a:r>
              <a:rPr lang="en-IE" sz="14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}</a:t>
            </a:r>
          </a:p>
          <a:p>
            <a:r>
              <a:rPr lang="en-IE" sz="14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 </a:t>
            </a:r>
            <a:r>
              <a:rPr lang="en-IE" sz="14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] )</a:t>
            </a: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5999" y="3886200"/>
            <a:ext cx="4495800" cy="2711397"/>
          </a:xfrm>
          <a:prstGeom prst="roundRect">
            <a:avLst/>
          </a:prstGeom>
          <a:solidFill>
            <a:srgbClr val="AFFFC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4" name="Rounded Rectangle 13"/>
          <p:cNvSpPr/>
          <p:nvPr/>
        </p:nvSpPr>
        <p:spPr>
          <a:xfrm>
            <a:off x="741170" y="1050608"/>
            <a:ext cx="2721987" cy="17774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Pipeline Aggregation: </a:t>
            </a:r>
            <a:r>
              <a:rPr lang="en-IE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$lookup</a:t>
            </a:r>
            <a:endParaRPr lang="en-IE" dirty="0">
              <a:solidFill>
                <a:srgbClr val="FBA803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126467"/>
            <a:ext cx="2375527" cy="158756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5638800" y="1050608"/>
            <a:ext cx="2721987" cy="17774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031" y="1126468"/>
            <a:ext cx="1705622" cy="15877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3940421"/>
            <a:ext cx="4028053" cy="260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8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2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1426" y="2936786"/>
            <a:ext cx="8839200" cy="375487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4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db.series.aggregate</a:t>
            </a:r>
            <a:r>
              <a:rPr lang="en-IE" sz="14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 [ </a:t>
            </a:r>
            <a:r>
              <a:rPr lang="en-IE" sz="1400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$unwind : "$genres" } </a:t>
            </a:r>
            <a:r>
              <a:rPr lang="en-IE" sz="14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] )</a:t>
            </a: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endParaRPr lang="en-IE" sz="1400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6000" y="3810000"/>
            <a:ext cx="4495800" cy="2819401"/>
          </a:xfrm>
          <a:prstGeom prst="roundRect">
            <a:avLst/>
          </a:prstGeom>
          <a:solidFill>
            <a:srgbClr val="AFFFC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4" name="Rounded Rectangle 13"/>
          <p:cNvSpPr/>
          <p:nvPr/>
        </p:nvSpPr>
        <p:spPr>
          <a:xfrm>
            <a:off x="2286000" y="1257298"/>
            <a:ext cx="4495800" cy="11430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Pipeline Aggregation: </a:t>
            </a:r>
            <a:r>
              <a:rPr lang="en-IE" dirty="0" smtClean="0">
                <a:solidFill>
                  <a:srgbClr val="FBA803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$unwind</a:t>
            </a:r>
            <a:endParaRPr lang="en-IE" dirty="0">
              <a:solidFill>
                <a:srgbClr val="FBA803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1409701"/>
            <a:ext cx="4210601" cy="7724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117" y="4023367"/>
            <a:ext cx="2092562" cy="239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MongoDB:</a:t>
            </a:r>
            <a:br>
              <a:rPr lang="en-IE" dirty="0" smtClean="0"/>
            </a:br>
            <a:r>
              <a:rPr lang="en-IE" sz="3200" dirty="0" smtClean="0"/>
              <a:t>Indexing</a:t>
            </a:r>
            <a:endParaRPr lang="en-IE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304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MongoDB Indexing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z="3600" dirty="0" smtClean="0"/>
              <a:t>Per collection:</a:t>
            </a:r>
          </a:p>
          <a:p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_id</a:t>
            </a:r>
            <a:r>
              <a:rPr lang="en-IE" dirty="0" smtClean="0"/>
              <a:t> Index</a:t>
            </a:r>
          </a:p>
          <a:p>
            <a:r>
              <a:rPr lang="en-IE" dirty="0" smtClean="0"/>
              <a:t>Single-field Index </a:t>
            </a:r>
            <a:r>
              <a:rPr lang="en-IE" sz="2800" dirty="0" smtClean="0"/>
              <a:t>(sorted)</a:t>
            </a:r>
            <a:endParaRPr lang="en-IE" dirty="0" smtClean="0"/>
          </a:p>
          <a:p>
            <a:r>
              <a:rPr lang="en-IE" dirty="0" smtClean="0"/>
              <a:t>Compound Index (sorted)</a:t>
            </a:r>
          </a:p>
          <a:p>
            <a:r>
              <a:rPr lang="en-IE" dirty="0" err="1" smtClean="0"/>
              <a:t>Multikey</a:t>
            </a:r>
            <a:r>
              <a:rPr lang="en-IE" dirty="0" smtClean="0"/>
              <a:t> Index </a:t>
            </a:r>
            <a:r>
              <a:rPr lang="en-IE" sz="2800" dirty="0" smtClean="0"/>
              <a:t>(for arrays)</a:t>
            </a:r>
          </a:p>
          <a:p>
            <a:r>
              <a:rPr lang="en-IE" dirty="0" smtClean="0"/>
              <a:t>Geospatial Index</a:t>
            </a:r>
          </a:p>
          <a:p>
            <a:r>
              <a:rPr lang="en-IE" dirty="0" smtClean="0"/>
              <a:t>Full-text Index</a:t>
            </a:r>
          </a:p>
          <a:p>
            <a:r>
              <a:rPr lang="en-IE" dirty="0" smtClean="0"/>
              <a:t>Hash-based indexing </a:t>
            </a:r>
            <a:r>
              <a:rPr lang="en-IE" sz="2800" dirty="0" smtClean="0"/>
              <a:t>(hashed)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6116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MongoDB: Text Indexing Example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026695"/>
            <a:ext cx="7162800" cy="547842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2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sz="1200" dirty="0" err="1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"summary": "A British sci-fi series with a dystopian setting",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"languages": [ "English", "Spanish" ],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2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WriteResult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({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nInserted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 })</a:t>
            </a:r>
          </a:p>
          <a:p>
            <a:endParaRPr lang="en-IE" dirty="0" smtClean="0">
              <a:solidFill>
                <a:srgbClr val="4BACC6">
                  <a:lumMod val="20000"/>
                  <a:lumOff val="8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db.series.createIndex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 { summary: "text"})</a:t>
            </a:r>
          </a:p>
          <a:p>
            <a:endParaRPr lang="en-IE" dirty="0" smtClean="0">
              <a:solidFill>
                <a:srgbClr val="4BACC6">
                  <a:lumMod val="20000"/>
                  <a:lumOff val="8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db.series.getIndexes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()</a:t>
            </a:r>
          </a:p>
          <a:p>
            <a:endParaRPr lang="en-IE" sz="14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[      {        "v" : 2,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       "key" : { "_id" : 1 },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       "name" : "_id_",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       "ns" :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test.series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	}, 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{        "v" : 2,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       "key" : {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fts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"text", "_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ftsx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 },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       "name" :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summary_text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       "ns" :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test.series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       "weights" : { "summary" : 1 },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      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default_language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english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      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language_override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"language",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      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textIndexVersion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3	}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]</a:t>
            </a:r>
            <a:endParaRPr lang="en-IE" sz="12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05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MongoDB: Text Indexing Example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026695"/>
            <a:ext cx="7162800" cy="461664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sz="1200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db.series.insert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</a:p>
          <a:p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_id: </a:t>
            </a:r>
            <a:r>
              <a:rPr lang="en-IE" sz="1200" dirty="0" err="1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"summary": "A British sci-fi series with a dystopian setting",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"languages": [ "English", "Spanish" ],</a:t>
            </a:r>
          </a:p>
          <a:p>
            <a:r>
              <a:rPr lang="en-IE" sz="1200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lang="en-IE" sz="1200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200" i="1" dirty="0" smtClean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WriteResult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({ "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nInserted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" : 1 })</a:t>
            </a:r>
          </a:p>
          <a:p>
            <a:endParaRPr lang="en-IE" dirty="0" smtClean="0">
              <a:solidFill>
                <a:srgbClr val="4BACC6">
                  <a:lumMod val="20000"/>
                  <a:lumOff val="8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db.series.createIndex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 { summary: "text"})</a:t>
            </a:r>
          </a:p>
          <a:p>
            <a:endParaRPr lang="en-IE" dirty="0" smtClean="0">
              <a:solidFill>
                <a:srgbClr val="4BACC6">
                  <a:lumMod val="20000"/>
                  <a:lumOff val="80000"/>
                </a:srgbClr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lang="en-IE" dirty="0" err="1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 </a:t>
            </a:r>
          </a:p>
          <a:p>
            <a:r>
              <a:rPr lang="en-IE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{ $text: { $search: "dystopia sci-fi" } }</a:t>
            </a:r>
            <a:r>
              <a:rPr lang="en-IE" dirty="0" smtClean="0">
                <a:solidFill>
                  <a:prstClr val="white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 smtClean="0">
                <a:solidFill>
                  <a:srgbClr val="AFFFC2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endParaRPr lang="en-IE" sz="1200" i="1" dirty="0" smtClean="0">
              <a:solidFill>
                <a:srgbClr val="AFFFC2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       "_id" : </a:t>
            </a:r>
            <a:r>
              <a:rPr lang="en-IE" sz="1200" i="1" dirty="0" err="1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ObjectId</a:t>
            </a:r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"name" : "Black Mirror",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"summary" : "A British sci-fi series with a dystopian setting",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"languages" : [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       "English",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        "Spanish"</a:t>
            </a:r>
          </a:p>
          <a:p>
            <a:r>
              <a:rPr lang="en-IE" sz="1200" i="1" dirty="0" smtClean="0">
                <a:solidFill>
                  <a:srgbClr val="FFFF0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     ]		}</a:t>
            </a:r>
            <a:endParaRPr lang="en-IE" sz="1200" i="1" dirty="0">
              <a:solidFill>
                <a:srgbClr val="FFFF00"/>
              </a:solidFill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MongoDB:</a:t>
            </a:r>
            <a:br>
              <a:rPr lang="en-IE" dirty="0" smtClean="0"/>
            </a:br>
            <a:r>
              <a:rPr lang="en-IE" sz="3200" dirty="0" smtClean="0"/>
              <a:t>Distribution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572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MongoDB: Distribution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"</a:t>
            </a:r>
            <a:r>
              <a:rPr lang="en-IE" dirty="0" err="1" smtClean="0"/>
              <a:t>Sharding</a:t>
            </a:r>
            <a:r>
              <a:rPr lang="en-IE" dirty="0" smtClean="0"/>
              <a:t>":</a:t>
            </a:r>
          </a:p>
          <a:p>
            <a:pPr lvl="1"/>
            <a:r>
              <a:rPr lang="en-IE" dirty="0" smtClean="0"/>
              <a:t>Hash-based or Horizontal Ranged</a:t>
            </a:r>
          </a:p>
          <a:p>
            <a:pPr marL="914400" lvl="2" indent="0">
              <a:buNone/>
            </a:pPr>
            <a:r>
              <a:rPr lang="en-IE" dirty="0" smtClean="0"/>
              <a:t>(Depends on indexes)</a:t>
            </a:r>
          </a:p>
          <a:p>
            <a:endParaRPr lang="en-IE" dirty="0" smtClean="0"/>
          </a:p>
          <a:p>
            <a:r>
              <a:rPr lang="en-IE" dirty="0" smtClean="0"/>
              <a:t>Replication</a:t>
            </a:r>
          </a:p>
          <a:p>
            <a:pPr lvl="1"/>
            <a:r>
              <a:rPr lang="en-IE" dirty="0" smtClean="0"/>
              <a:t>Replica sets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3887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>
                <a:latin typeface="Inconsolata" panose="020B0609030003000000" pitchFamily="49" charset="0"/>
                <a:cs typeface="Consolas" panose="020B0609020204030204" pitchFamily="49" charset="0"/>
              </a:rPr>
              <a:t>mapreduce</a:t>
            </a:r>
            <a:endParaRPr lang="en-IE" dirty="0"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66800"/>
            <a:ext cx="6438900" cy="54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MongoDB:</a:t>
            </a:r>
            <a:br>
              <a:rPr lang="en-IE" dirty="0" smtClean="0"/>
            </a:br>
            <a:r>
              <a:rPr lang="en-IE" sz="3200" dirty="0" smtClean="0"/>
              <a:t>Why is it so popular?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2690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78,11"/>
  <p:tag name="ORIGINALWIDTH" val="2930,659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id&quot;: 179,&#10;  &quot;name&quot;: &quot;The Wire&quot;,&#10;  &quot;type&quot;: &quot;Scripted&quot;,&#10;  &quot;language&quot;: &quot;English&quot;,&#10;  &quot;genres&quot;: [ &quot;Drama&quot;, &quot;Crime&quot;, &quot;Thriller&quot; ],&#10;  &quot;status&quot;: &quot;Ended&quot;,&#10;  &quot;runtime&quot;: 60,&#10;  &quot;premiered&quot;: &quot;2002-06-02&quot;,&#10;  &quot;schedule&quot;: {&#10;    &quot;time&quot;: &quot;21:00&quot;,&#10;    &quot;days&quot;: [&#10;      &quot;Sunday&quot;&#10;    ]&#10;  },&#10;  &quot;rating&quot;: {&#10;    &quot;average&quot;: 9.4&#10;  }&#10;}&#10;\end{lstlisting}&#10;\end{document}"/>
  <p:tag name="IGUANATEXSIZE" val="20"/>
  <p:tag name="IGUANATEXCURSOR" val="5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,76102"/>
  <p:tag name="ORIGINALWIDTH" val="171,023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extit{etc.}&#10;\end{document}&#10;"/>
  <p:tag name="IGUANATEXSIZE" val="25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,76102"/>
  <p:tag name="ORIGINALWIDTH" val="171,023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extit{etc.}&#10;\end{document}&#10;"/>
  <p:tag name="IGUANATEXSIZE" val="25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78,11"/>
  <p:tag name="ORIGINALWIDTH" val="2930,659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_id&quot;: ObjectId(^99a88b77c66d^),&#10;  &quot;name&quot;: &quot;The Wire&quot;,&#10;  &quot;type&quot;: &quot;Scripted&quot;,&#10;  &quot;language&quot;: &quot;English&quot;,&#10;  &quot;genres&quot;: [ &quot;Drama&quot;, &quot;Crime&quot;, &quot;Thriller&quot; ],&#10;  &quot;status&quot;: &quot;Ended&quot;,&#10;  &quot;runtime&quot;: 60,&#10;  &quot;premiered&quot;: ISODate(&quot;2002-06-02&quot;),&#10;  &quot;schedule&quot;: {&#10;    &quot;time&quot;: &quot;21:00&quot;,&#10;    &quot;days&quot;: [&#10;      &quot;Sunday&quot;&#10;    ]&#10;  },&#10;  &quot;rating&quot;: {&#10;    &quot;average&quot;: 9.4&#10;  }&#10;}&#10;\end{lstlisting}&#10;\end{document}"/>
  <p:tag name="IGUANATEXSIZE" val="20"/>
  <p:tag name="IGUANATEXCURSOR" val="3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6,6112"/>
  <p:tag name="ORIGINALWIDTH" val="1989,278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_id&quot;: ObjectId(^99a88b77c66d^),&#10;  &quot;name&quot;: &quot;The Wire&quot;,&#10;  &quot;type&quot;: &quot;Scripted&quot;,&#10;  ^\elip^&#10;}&#10;\end{lstlisting}&#10;\end{document}"/>
  <p:tag name="IGUANATEXSIZE" val="20"/>
  <p:tag name="IGUANATEXCURSOR" val="40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6,6112"/>
  <p:tag name="ORIGINALWIDTH" val="1989,278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_id&quot;: ObjectId(^11f22e33d44c^),&#10;  &quot;name&quot;: &quot;Rick and Morty&quot;,&#10;  &quot;type&quot;: &quot;Animation&quot;,&#10;  ^\elip^&#10;}&#10;\end{lstlisting}&#10;\end{document}"/>
  <p:tag name="IGUANATEXSIZE" val="20"/>
  <p:tag name="IGUANATEXCURSOR" val="3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1,149"/>
  <p:tag name="ORIGINALWIDTH" val="1612,725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name&quot;: &quot;The Wire&quot;,&#10;  &quot;country&quot;: &quot;US&quot;&#10;}&#10;{&#10;  &quot;name&quot;: &quot;Black Mirror&quot;,&#10;  &quot;country&quot;: &quot;UK&quot;&#10;}&#10;\end{lstlisting}&#10;\end{document}"/>
  <p:tag name="IGUANATEXSIZE" val="20"/>
  <p:tag name="IGUANATEXCURSOR" val="41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1,149"/>
  <p:tag name="ORIGINALWIDTH" val="1157,411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nation&quot;: &quot;US&quot;,&#10;  &quot;network&quot;: &quot;HBO&quot;&#10;}&#10;{&#10;  &quot;nation&quot;: &quot;US&quot;,&#10;  &quot;network&quot;: &quot;FOX&quot;&#10;}&#10;\end{lstlisting}&#10;\end{document}"/>
  <p:tag name="IGUANATEXSIZE" val="20"/>
  <p:tag name="IGUANATEXCURSOR" val="39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55,995"/>
  <p:tag name="ORIGINALWIDTH" val="2733,381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name&quot;: &quot;The Wire&quot;,&#10;  &quot;country&quot;: &quot;US&quot;,&#10;  &quot;possibleNetworks&quot;: [ &#10;    { &quot;nation&quot;: &quot;US&quot;, &quot;network&quot;: &quot;HBO&quot; } ,&#10;    { &quot;nation&quot;: &quot;US&quot;, &quot;network&quot;: &quot;FOX&quot; } &#10;  ]&#10;}&#10;{&#10;  &quot;name&quot;: &quot;Black Mirror&quot;,&#10;  &quot;country&quot;: &quot;UK&quot;&#10;  &quot;possibleNetworks&quot;: []&#10;}&#10;\end{lstlisting}&#10;\end{document}"/>
  <p:tag name="IGUANATEXSIZE" val="20"/>
  <p:tag name="IGUANATEXCURSOR" val="5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,823"/>
  <p:tag name="ORIGINALWIDTH" val="2860,899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name&quot;: &quot;The Wire&quot;,&#10;  &quot;genres&quot;: [ &quot;Drama&quot;, &quot;Crime&quot;, &quot;Thriller&quot; ]&#10;}&#10;\end{lstlisting}&#10;\end{document}"/>
  <p:tag name="IGUANATEXSIZE" val="20"/>
  <p:tag name="IGUANATEXCURSOR" val="38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18,726"/>
  <p:tag name="ORIGINALWIDTH" val="1420,698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name&quot;: &quot;The Wire&quot;,&#10;  &quot;genres&quot;: &quot;Drama&quot;&#10;}&#10;{&#10;  &quot;name&quot;: &quot;The Wire&quot;,&#10;  &quot;genres&quot;: &quot;Crime&quot;&#10;}&#10;{&#10;  &quot;name&quot;: &quot;The Wire&quot;,&#10;  &quot;genres&quot;: &quot;Thriller&quot;&#10;}&#10;&#10;\end{lstlisting}&#10;\end{document}"/>
  <p:tag name="IGUANATEXSIZE" val="20"/>
  <p:tag name="IGUANATEXCURSOR" val="45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78,11"/>
  <p:tag name="ORIGINALWIDTH" val="2930,659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_id&quot;: ObjectId(^99a88b77c66d^),&#10;  &quot;name&quot;: &quot;The Wire&quot;,&#10;  &quot;type&quot;: &quot;Scripted&quot;,&#10;  &quot;language&quot;: &quot;English&quot;,&#10;  &quot;genres&quot;: [ &quot;Drama&quot;, &quot;Crime&quot;, &quot;Thriller&quot; ],&#10;  &quot;status&quot;: &quot;Ended&quot;,&#10;  &quot;runtime&quot;: 60,&#10;  &quot;premiered&quot;: ISODate(&quot;2002-06-02&quot;),&#10;  &quot;schedule&quot;: {&#10;    &quot;time&quot;: &quot;21:00&quot;,&#10;    &quot;days&quot;: [&#10;      &quot;Sunday&quot;&#10;    ]&#10;  },&#10;  &quot;rating&quot;: {&#10;    &quot;average&quot;: 9.4&#10;  }&#10;}&#10;\end{lstlisting}&#10;\end{document}"/>
  <p:tag name="IGUANATEXSIZE" val="20"/>
  <p:tag name="IGUANATEXCURSOR" val="3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,0159"/>
  <p:tag name="ORIGINALWIDTH" val="504,820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Array: {\color{blue}\tt[]}&#10;\end{document}&#10;"/>
  <p:tag name="IGUANATEXSIZE" val="25"/>
  <p:tag name="IGUANATEXCURSOR" val="24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726,851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Double: {\color{blue}\tt 43.2}&#10;\end{document}&#10;"/>
  <p:tag name="IGUANATEXSIZE" val="25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566,32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Object: {\color{blue}\tt\{\}}&#10;\end{document}&#10;"/>
  <p:tag name="IGUANATEXSIZE" val="25"/>
  <p:tag name="IGUANATEXCURSOR" val="25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658"/>
  <p:tag name="ORIGINALWIDTH" val="662,342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String: {\color{blue}\tt&quot;sí&quot;}&#10;\end{document}&#10;"/>
  <p:tag name="IGUANATEXSIZE" val="25"/>
  <p:tag name="IGUANATEXCURSOR" val="25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,2662"/>
  <p:tag name="ORIGINALWIDTH" val="1993,77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ObjectID: {\color{blue}\tt ObjectId(0A0A0A0A0A0A)}&#10;\end{document}&#10;"/>
  <p:tag name="IGUANATEXSIZE" val="25"/>
  <p:tag name="IGUANATEXCURSOR" val="25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777,108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Boolean: {\color{blue}\tt true}&#10;\end{document}&#10;"/>
  <p:tag name="IGUANATEXSIZE" val="25"/>
  <p:tag name="IGUANATEXCURSOR" val="25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,01339"/>
  <p:tag name="ORIGINALWIDTH" val="2614,1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Date: {\color{blue}\tt ISODate(&quot;2003-14-15T09:26:53.589Z&quot;)}&#10;\end{document}&#10;"/>
  <p:tag name="IGUANATEXSIZE" val="25"/>
  <p:tag name="IGUANATEXCURSOR" val="281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16186</TotalTime>
  <Words>6322</Words>
  <Application>Microsoft Office PowerPoint</Application>
  <PresentationFormat>On-screen Show (4:3)</PresentationFormat>
  <Paragraphs>1200</Paragraphs>
  <Slides>101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2" baseType="lpstr">
      <vt:lpstr>Office Theme</vt:lpstr>
      <vt:lpstr>CC5212-1 Procesamiento Masivo de Datos Otoño 2019  Lecture 10 NoSQL: MongoDB</vt:lpstr>
      <vt:lpstr>NoSQL</vt:lpstr>
      <vt:lpstr>Document Stores</vt:lpstr>
      <vt:lpstr>Key–Value: a Distributed Map</vt:lpstr>
      <vt:lpstr>PowerPoint Presentation</vt:lpstr>
      <vt:lpstr>PowerPoint Presentation</vt:lpstr>
      <vt:lpstr>PowerPoint Presentation</vt:lpstr>
      <vt:lpstr>PowerPoint Presentation</vt:lpstr>
      <vt:lpstr>MongoDB:  Data model</vt:lpstr>
      <vt:lpstr>JavaScript Object Notation: JSON</vt:lpstr>
      <vt:lpstr>Binary JSON: BSON</vt:lpstr>
      <vt:lpstr>MongoDB: Datatypes</vt:lpstr>
      <vt:lpstr>MongoDB: Map from keys to BSON values</vt:lpstr>
      <vt:lpstr>MongoDB Collection: Similar Documents</vt:lpstr>
      <vt:lpstr>MongoDB Database: Related Collections</vt:lpstr>
      <vt:lpstr>Load database tvdb (and create if not exists):</vt:lpstr>
      <vt:lpstr>Create collection series:</vt:lpstr>
      <vt:lpstr>Create capped collection (keeps only most recent):</vt:lpstr>
      <vt:lpstr>MongoDB:  Inserting Data</vt:lpstr>
      <vt:lpstr>Insert document: without _id</vt:lpstr>
      <vt:lpstr>Insert document: with _id</vt:lpstr>
      <vt:lpstr>Use save and _id to overwrite:</vt:lpstr>
      <vt:lpstr>MongoDB:  Queries with Selection</vt:lpstr>
      <vt:lpstr>Query documents in a collection with find:</vt:lpstr>
      <vt:lpstr>Pretty print results with pretty:</vt:lpstr>
      <vt:lpstr>Selection: find documents matching σ </vt:lpstr>
      <vt:lpstr>Selection σ: Equality</vt:lpstr>
      <vt:lpstr>Selection σ: Nested key</vt:lpstr>
      <vt:lpstr>Selection σ: Equality on null</vt:lpstr>
      <vt:lpstr>Selection σ: Equality on null</vt:lpstr>
      <vt:lpstr>Selection σ: Equality on document</vt:lpstr>
      <vt:lpstr>Selection σ: Equality on document</vt:lpstr>
      <vt:lpstr>Selection σ: Equality on document</vt:lpstr>
      <vt:lpstr>Selection σ: Equality on exact array</vt:lpstr>
      <vt:lpstr>Selection σ: Equality on exact array</vt:lpstr>
      <vt:lpstr>Selection σ: Equality on exact array</vt:lpstr>
      <vt:lpstr>Selection σ: Equality matches inside array</vt:lpstr>
      <vt:lpstr>Selection σ: Equality matches both</vt:lpstr>
      <vt:lpstr>Selection σ: Inequalities</vt:lpstr>
      <vt:lpstr>Selection σ: Less Than</vt:lpstr>
      <vt:lpstr>Selection σ: Match one of multiple values</vt:lpstr>
      <vt:lpstr>Selection σ: Match one of multiple values</vt:lpstr>
      <vt:lpstr>Selection σ: Match one of multiple values</vt:lpstr>
      <vt:lpstr>Selection σ: Boolean connectives</vt:lpstr>
      <vt:lpstr>Selection σ: And</vt:lpstr>
      <vt:lpstr>Selection σ: Attribute (not) exists</vt:lpstr>
      <vt:lpstr>Selection σ: Attribute exists</vt:lpstr>
      <vt:lpstr>Selection σ: Attribute not exists</vt:lpstr>
      <vt:lpstr>Selection σ: Arrays</vt:lpstr>
      <vt:lpstr>Selection σ: Array contains (at least) all elements</vt:lpstr>
      <vt:lpstr>Selection σ: Array element matches (with AND)</vt:lpstr>
      <vt:lpstr>Selection σ: Array with exact size</vt:lpstr>
      <vt:lpstr>Selection σ: Type of value</vt:lpstr>
      <vt:lpstr>Selection σ: Type of value</vt:lpstr>
      <vt:lpstr>Selection σ: Matching an array by type?</vt:lpstr>
      <vt:lpstr>Selection σ: Matching an array by type?</vt:lpstr>
      <vt:lpstr>Selection σ: Matching an array by type?</vt:lpstr>
      <vt:lpstr>PowerPoint Presentation</vt:lpstr>
      <vt:lpstr>Selection σ: Other operators</vt:lpstr>
      <vt:lpstr>Selection σ: Geographic features</vt:lpstr>
      <vt:lpstr>Selection σ: Bitwise features</vt:lpstr>
      <vt:lpstr>MongoDB:  Projection of output values</vt:lpstr>
      <vt:lpstr>Projection π: Choose output values</vt:lpstr>
      <vt:lpstr>Projection π: Output certain fields</vt:lpstr>
      <vt:lpstr>Projection π: Output embedded fields</vt:lpstr>
      <vt:lpstr>Projection π: Output embedded fields in array</vt:lpstr>
      <vt:lpstr>Projection π: Suppress certain fields</vt:lpstr>
      <vt:lpstr>Projection π: Suppress certain fields</vt:lpstr>
      <vt:lpstr>Projection π: Output first matching element</vt:lpstr>
      <vt:lpstr>Projection π: Output first matching element</vt:lpstr>
      <vt:lpstr>Projection π: Output first matching element</vt:lpstr>
      <vt:lpstr>Projection π: Output first matching element</vt:lpstr>
      <vt:lpstr>Projection π: Output some matching elements</vt:lpstr>
      <vt:lpstr>Projection π: Output some matching elements</vt:lpstr>
      <vt:lpstr>Projection π: Output some matching elements</vt:lpstr>
      <vt:lpstr>Projection π: Output some matching elements</vt:lpstr>
      <vt:lpstr>MongoDB:  Updates</vt:lpstr>
      <vt:lpstr>Update u: Modify fields in documents</vt:lpstr>
      <vt:lpstr>Use update with query criteria and update criteria:</vt:lpstr>
      <vt:lpstr>Update u: Modify arrays in documents</vt:lpstr>
      <vt:lpstr>Update u: Modify arrays in documents</vt:lpstr>
      <vt:lpstr>Update u: Modify arrays in documents</vt:lpstr>
      <vt:lpstr>Update u: Modify arrays in documents</vt:lpstr>
      <vt:lpstr>MongoDB:  Aggregation and Pipelines</vt:lpstr>
      <vt:lpstr>Aggregation: without grouping</vt:lpstr>
      <vt:lpstr>Aggregation: distinct</vt:lpstr>
      <vt:lpstr>Pipelines: Transforming Collections</vt:lpstr>
      <vt:lpstr>Pipeline ρ: Stage Operators</vt:lpstr>
      <vt:lpstr>Pipeline Aggregation: $match and $group</vt:lpstr>
      <vt:lpstr>Pipeline Aggregation: $lookup</vt:lpstr>
      <vt:lpstr>Pipeline Aggregation: $unwind</vt:lpstr>
      <vt:lpstr>MongoDB: Indexing</vt:lpstr>
      <vt:lpstr>MongoDB Indexing</vt:lpstr>
      <vt:lpstr>MongoDB: Text Indexing Example</vt:lpstr>
      <vt:lpstr>MongoDB: Text Indexing Example</vt:lpstr>
      <vt:lpstr>MongoDB: Distribution</vt:lpstr>
      <vt:lpstr>MongoDB: Distribution</vt:lpstr>
      <vt:lpstr>mapreduce</vt:lpstr>
      <vt:lpstr>MongoDB: Why is it so popular?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CC5212-1 Procesamiento Masivo de Datos</dc:title>
  <dc:creator>Aidan Hogan</dc:creator>
  <cp:lastModifiedBy>aidhog</cp:lastModifiedBy>
  <cp:revision>765</cp:revision>
  <dcterms:created xsi:type="dcterms:W3CDTF">2006-08-16T00:00:00Z</dcterms:created>
  <dcterms:modified xsi:type="dcterms:W3CDTF">2019-05-28T03:26:05Z</dcterms:modified>
</cp:coreProperties>
</file>