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528" r:id="rId2"/>
    <p:sldId id="530" r:id="rId3"/>
    <p:sldId id="531" r:id="rId4"/>
    <p:sldId id="532" r:id="rId5"/>
    <p:sldId id="533" r:id="rId6"/>
    <p:sldId id="534" r:id="rId7"/>
    <p:sldId id="535" r:id="rId8"/>
    <p:sldId id="536" r:id="rId9"/>
    <p:sldId id="537" r:id="rId10"/>
    <p:sldId id="538" r:id="rId11"/>
    <p:sldId id="539" r:id="rId12"/>
    <p:sldId id="540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8" r:id="rId21"/>
    <p:sldId id="549" r:id="rId22"/>
    <p:sldId id="550" r:id="rId23"/>
    <p:sldId id="551" r:id="rId24"/>
    <p:sldId id="552" r:id="rId25"/>
    <p:sldId id="553" r:id="rId26"/>
    <p:sldId id="554" r:id="rId27"/>
    <p:sldId id="555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7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613" r:id="rId48"/>
    <p:sldId id="576" r:id="rId49"/>
    <p:sldId id="614" r:id="rId50"/>
    <p:sldId id="578" r:id="rId51"/>
    <p:sldId id="615" r:id="rId52"/>
    <p:sldId id="580" r:id="rId53"/>
    <p:sldId id="581" r:id="rId54"/>
    <p:sldId id="616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  <p:sldId id="591" r:id="rId64"/>
    <p:sldId id="592" r:id="rId65"/>
    <p:sldId id="594" r:id="rId66"/>
    <p:sldId id="623" r:id="rId67"/>
    <p:sldId id="593" r:id="rId68"/>
    <p:sldId id="595" r:id="rId69"/>
    <p:sldId id="596" r:id="rId70"/>
    <p:sldId id="597" r:id="rId71"/>
    <p:sldId id="598" r:id="rId72"/>
    <p:sldId id="625" r:id="rId73"/>
    <p:sldId id="624" r:id="rId74"/>
    <p:sldId id="608" r:id="rId75"/>
    <p:sldId id="609" r:id="rId76"/>
    <p:sldId id="610" r:id="rId77"/>
    <p:sldId id="611" r:id="rId78"/>
    <p:sldId id="612" r:id="rId7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FFF66"/>
    <a:srgbClr val="C2E49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049" autoAdjust="0"/>
  </p:normalViewPr>
  <p:slideViewPr>
    <p:cSldViewPr>
      <p:cViewPr varScale="1">
        <p:scale>
          <a:sx n="83" d="100"/>
          <a:sy n="83" d="100"/>
        </p:scale>
        <p:origin x="-156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22/04/2019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4400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455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982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570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959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8B71E-15F9-45CD-9B78-DE80BE17D555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165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961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252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7262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228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22/04/2019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s://nutch.apach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en.wikipedia.org/wiki/Ryan_Coogl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Drama_film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en.wikipedia.org/wiki/Ryan_Coogl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Drama_film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4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yan_Coogler" TargetMode="External"/><Relationship Id="rId2" Type="http://schemas.openxmlformats.org/officeDocument/2006/relationships/hyperlink" Target="http://en.wikipedia.org/wiki/Drama_fil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2019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 smtClean="0"/>
              <a:t>Lecture </a:t>
            </a:r>
            <a:r>
              <a:rPr lang="en-IE" sz="4000" dirty="0" smtClean="0"/>
              <a:t>7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Information Retrieval: Crawling &amp; Indexing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Information Retrieval:</a:t>
            </a:r>
            <a:br>
              <a:rPr lang="en-IE" dirty="0" smtClean="0"/>
            </a:br>
            <a:r>
              <a:rPr lang="en-IE" dirty="0" smtClean="0"/>
              <a:t>	Crawling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732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How does Google know about the Web?</a:t>
            </a:r>
            <a:endParaRPr lang="en-IE" sz="32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" y="1905000"/>
            <a:ext cx="9124406" cy="398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.imgur.com/YH1xBe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43873"/>
            <a:ext cx="46672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200400"/>
            <a:ext cx="6037068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7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 txBox="1">
            <a:spLocks/>
          </p:cNvSpPr>
          <p:nvPr/>
        </p:nvSpPr>
        <p:spPr>
          <a:xfrm>
            <a:off x="493939" y="2362200"/>
            <a:ext cx="8229600" cy="434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</a:t>
            </a:r>
            <a:r>
              <a:rPr lang="en-IE" sz="18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page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frontier_i+1.addAll(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store(page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Download the Web.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</a:t>
            </a:r>
            <a:endParaRPr lang="en-IE" sz="3200" dirty="0"/>
          </a:p>
        </p:txBody>
      </p:sp>
      <p:pic>
        <p:nvPicPr>
          <p:cNvPr id="1026" name="Picture 2" descr="http://arraymultimedia.in/blog/wp-content/uploads/2013/04/Tips-to-Get-Your-Website-Crawled-F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05" y="381001"/>
            <a:ext cx="15561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9600" y="6096000"/>
            <a:ext cx="386590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What’s missing?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49" y="60960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 txBox="1">
            <a:spLocks/>
          </p:cNvSpPr>
          <p:nvPr/>
        </p:nvSpPr>
        <p:spPr>
          <a:xfrm>
            <a:off x="493939" y="2362200"/>
            <a:ext cx="8229600" cy="434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set 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endParaRPr lang="en-IE" sz="1800" dirty="0" smtClean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</a:t>
            </a:r>
            <a:r>
              <a:rPr lang="en-IE" sz="18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page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rl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urlsSeen.add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frontier_i+1.addAll(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(page)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.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removeAll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store(page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Download the Web.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Avoid Cycles</a:t>
            </a:r>
            <a:endParaRPr lang="en-IE" sz="3200" dirty="0"/>
          </a:p>
        </p:txBody>
      </p:sp>
      <p:pic>
        <p:nvPicPr>
          <p:cNvPr id="7" name="Picture 2" descr="http://arraymultimedia.in/blog/wp-content/uploads/2013/04/Tips-to-Get-Your-Website-Crawled-F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05" y="381001"/>
            <a:ext cx="15561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00" y="6096000"/>
            <a:ext cx="386590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Performance?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49" y="60960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 txBox="1">
            <a:spLocks/>
          </p:cNvSpPr>
          <p:nvPr/>
        </p:nvSpPr>
        <p:spPr>
          <a:xfrm>
            <a:off x="493939" y="2362200"/>
            <a:ext cx="8229600" cy="434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set 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endParaRPr lang="en-IE" sz="1800" dirty="0" smtClean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</a:t>
            </a:r>
            <a:r>
              <a:rPr lang="en-IE" sz="18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page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rl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urlsSeen.add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frontier_i+1.addAll(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(page)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.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removeAll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store(page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Download the Web.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Avoid Cycles</a:t>
            </a:r>
            <a:endParaRPr lang="en-IE" sz="3200" dirty="0"/>
          </a:p>
        </p:txBody>
      </p:sp>
      <p:pic>
        <p:nvPicPr>
          <p:cNvPr id="7" name="Picture 2" descr="http://arraymultimedia.in/blog/wp-content/uploads/2013/04/Tips-to-Get-Your-Website-Crawled-F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05" y="381001"/>
            <a:ext cx="15561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00" y="6096000"/>
            <a:ext cx="386590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Performance?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49" y="60960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 txBox="1">
            <a:spLocks/>
          </p:cNvSpPr>
          <p:nvPr/>
        </p:nvSpPr>
        <p:spPr>
          <a:xfrm>
            <a:off x="493939" y="2362200"/>
            <a:ext cx="8229600" cy="4343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set 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endParaRPr lang="en-IE" sz="1800" dirty="0" smtClean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</a:t>
            </a:r>
            <a:r>
              <a:rPr lang="en-IE" sz="18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page </a:t>
            </a:r>
            <a:r>
              <a:rPr lang="en-IE" sz="1800" dirty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 smtClean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</a:t>
            </a:r>
            <a:r>
              <a:rPr lang="en-IE" sz="1800" dirty="0" err="1" smtClean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rl</a:t>
            </a:r>
            <a:r>
              <a:rPr lang="en-IE" sz="1800" dirty="0" smtClean="0">
                <a:solidFill>
                  <a:srgbClr val="FF33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urlsSeen.add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frontier_i+1.addAll(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(page)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.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removeAll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r>
              <a:rPr lang="en-IE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store(page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Download the Web.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Avoid Cycles</a:t>
            </a:r>
            <a:endParaRPr lang="en-IE" sz="3200" dirty="0"/>
          </a:p>
        </p:txBody>
      </p:sp>
      <p:pic>
        <p:nvPicPr>
          <p:cNvPr id="7" name="Picture 2" descr="http://arraymultimedia.in/blog/wp-content/uploads/2013/04/Tips-to-Get-Your-Website-Crawled-Fast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305" y="381001"/>
            <a:ext cx="155612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00" y="6096000"/>
            <a:ext cx="386590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Performance?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49" y="6096000"/>
            <a:ext cx="342900" cy="342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939" y="2362200"/>
            <a:ext cx="8229600" cy="43434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9" y="2184634"/>
            <a:ext cx="6325872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608739" y="2641834"/>
            <a:ext cx="533400" cy="658018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01" y="4742408"/>
            <a:ext cx="8420099" cy="1200329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Majority of time spent waiting for connection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Disk/CPU usage will be near 0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Bandwidth will not be maximised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946" y="4742408"/>
            <a:ext cx="351110" cy="3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Multi-threading Important</a:t>
            </a:r>
            <a:endParaRPr lang="en-IE" sz="32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87407" y="1143000"/>
            <a:ext cx="8229600" cy="5562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set 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endParaRPr lang="en-IE" sz="1800" dirty="0" smtClean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list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list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threads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 = new 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DownloadPageThread.run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(url,urlsSeen,frontier_i+1)</a:t>
            </a:r>
          </a:p>
          <a:p>
            <a:pPr marL="457200" lvl="1" indent="0">
              <a:buNone/>
            </a:pP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threads.add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(thread)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threads.poll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</a:t>
            </a:r>
            <a:r>
              <a:rPr lang="en-IE" sz="2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DownloadPageThread</a:t>
            </a:r>
            <a:r>
              <a:rPr lang="en-IE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run(url,urlsSeen,frontier_i+1)</a:t>
            </a:r>
          </a:p>
          <a:p>
            <a:pPr marL="457200" lvl="1" indent="0">
              <a:buNone/>
            </a:pP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page 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urlsSeen.add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frontier_i+1.addAll(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(page).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removeAll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store(page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57150" indent="0">
              <a:buNone/>
            </a:pP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183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514599"/>
            <a:ext cx="9144000" cy="3200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Multi-threading Important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" y="2558128"/>
            <a:ext cx="4343401" cy="3034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514600"/>
            <a:ext cx="4354446" cy="3121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163502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Crawl 1,000 URLs …</a:t>
            </a:r>
            <a:endParaRPr lang="en-IE" sz="28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Important to be Polite!</a:t>
            </a:r>
            <a:endParaRPr lang="en-IE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3545" y="1219200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800" dirty="0" smtClean="0">
                <a:solidFill>
                  <a:srgbClr val="FF0000"/>
                </a:solidFill>
              </a:rPr>
              <a:t>(Distributed) Denial of Server Attack: (D)</a:t>
            </a:r>
            <a:r>
              <a:rPr lang="en-IE" sz="2800" dirty="0" err="1" smtClean="0">
                <a:solidFill>
                  <a:srgbClr val="FF0000"/>
                </a:solidFill>
              </a:rPr>
              <a:t>DoS</a:t>
            </a:r>
            <a:endParaRPr lang="en-IE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upload.wikimedia.org/wikipedia/commons/c/c1/Print_creens_low_orbit_ion_can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313511" cy="43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Avoid (D)</a:t>
            </a:r>
            <a:r>
              <a:rPr lang="en-IE" sz="3200" dirty="0" err="1" smtClean="0"/>
              <a:t>DoSing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1037"/>
            <a:ext cx="8229600" cy="4906963"/>
          </a:xfrm>
        </p:spPr>
        <p:txBody>
          <a:bodyPr>
            <a:normAutofit/>
          </a:bodyPr>
          <a:lstStyle/>
          <a:p>
            <a:endParaRPr lang="en-I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I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I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I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I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I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I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… more likely your IP range will be banned</a:t>
            </a:r>
            <a:endParaRPr lang="en-I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2" name="Picture 4" descr="Christopher Weather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9962"/>
            <a:ext cx="5295900" cy="33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834171"/>
            <a:ext cx="5295900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Christopher Weatherhead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18 months prison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90" y="4841699"/>
            <a:ext cx="351110" cy="352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9" y="1519962"/>
            <a:ext cx="5207161" cy="331420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195866"/>
            <a:ext cx="45148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81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677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Web-site Scheduler</a:t>
            </a:r>
            <a:endParaRPr lang="en-IE" sz="32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87407" y="1143000"/>
            <a:ext cx="8229600" cy="5562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crawl(</a:t>
            </a:r>
            <a:r>
              <a:rPr lang="en-IE" sz="22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seedUrls</a:t>
            </a:r>
            <a:endParaRPr lang="en-IE" sz="18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set </a:t>
            </a:r>
            <a:r>
              <a:rPr lang="en-IE" sz="18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endParaRPr lang="en-IE" sz="1800" dirty="0" smtClean="0">
              <a:solidFill>
                <a:schemeClr val="tx2">
                  <a:lumMod val="40000"/>
                  <a:lumOff val="60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while(!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.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isEmpty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</a:t>
            </a:r>
            <a:r>
              <a:rPr lang="en-IE" sz="1800" b="1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list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frontier_i+1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new list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threads</a:t>
            </a:r>
            <a:endParaRPr lang="en-IE" sz="18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b="1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18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: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schedule(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frontier_i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 #maximise time between two pages on one site</a:t>
            </a:r>
            <a:endParaRPr lang="en-IE" sz="18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 = new 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DownloadPageThread.run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(url,urlsSeen,fronter_i+1)</a:t>
            </a:r>
          </a:p>
          <a:p>
            <a:pPr marL="457200" lvl="1" indent="0">
              <a:buNone/>
            </a:pP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	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threads.add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(thread)</a:t>
            </a: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threads.poll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()</a:t>
            </a:r>
          </a:p>
          <a:p>
            <a:pPr marL="457200" lvl="1" indent="0">
              <a:buNone/>
            </a:pPr>
            <a:r>
              <a:rPr lang="en-IE" sz="18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18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i</a:t>
            </a:r>
            <a:r>
              <a:rPr lang="en-IE" sz="18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++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</a:t>
            </a:r>
            <a:r>
              <a:rPr lang="en-IE" sz="2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DownloadPageThread</a:t>
            </a:r>
            <a:r>
              <a:rPr lang="en-IE" sz="2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run(url,urlsSeen,frontier_i+1)</a:t>
            </a:r>
          </a:p>
          <a:p>
            <a:pPr marL="457200" lvl="1" indent="0">
              <a:buNone/>
            </a:pP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page 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= 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downloadPage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urlsSeen.add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frontier_i+1.addAll(</a:t>
            </a:r>
            <a:r>
              <a:rPr lang="en-IE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extractUrls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(page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 .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removeAll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(</a:t>
            </a:r>
            <a:r>
              <a:rPr lang="en-IE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urlsSeen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))</a:t>
            </a:r>
          </a:p>
          <a:p>
            <a:pPr marL="457200" lvl="1" indent="0">
              <a:buNone/>
            </a:pPr>
            <a:r>
              <a:rPr lang="en-IE" sz="1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 synchronised</a:t>
            </a:r>
            <a:r>
              <a:rPr lang="en-IE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store(page</a:t>
            </a:r>
            <a:r>
              <a:rPr lang="en-IE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  <a:p>
            <a:pPr marL="57150" indent="0">
              <a:buNone/>
            </a:pP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563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Robots Exclusion Protocol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http://</a:t>
            </a:r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website.com</a:t>
            </a:r>
            <a:r>
              <a:rPr lang="en-IE" dirty="0" smtClean="0"/>
              <a:t>/robots.txt</a:t>
            </a: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533400" y="2057400"/>
            <a:ext cx="82296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*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Disallow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/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2895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 bots allowed on the website.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33400" y="3505200"/>
            <a:ext cx="8229600" cy="12954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*</a:t>
            </a:r>
          </a:p>
          <a:p>
            <a:pPr marL="57150" indent="0">
              <a:buNone/>
            </a:pPr>
            <a:r>
              <a:rPr lang="en-IE" sz="2200" dirty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Disallow: 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/user/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IE" sz="2200" dirty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Disallow: 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/main/login.html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9530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 bots allowed in /user/ sub-folder or login page.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20337" y="5562600"/>
            <a:ext cx="82296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googlebot</a:t>
            </a:r>
            <a:endParaRPr lang="en-IE" sz="22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IE" sz="2200" dirty="0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Disallow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/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7137" y="6400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Ban only the bot with “user-agent” </a:t>
            </a:r>
            <a:r>
              <a:rPr lang="en-IE" dirty="0" err="1" smtClean="0">
                <a:latin typeface="Calibri Light" panose="020F0302020204030204" pitchFamily="34" charset="0"/>
              </a:rPr>
              <a:t>googlebot</a:t>
            </a:r>
            <a:r>
              <a:rPr lang="en-IE" dirty="0" smtClean="0">
                <a:latin typeface="Calibri Light" panose="020F0302020204030204" pitchFamily="34" charset="0"/>
              </a:rPr>
              <a:t>.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Robots Exclusion Protocol (non-standard)</a:t>
            </a:r>
            <a:endParaRPr lang="en-IE" sz="32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33400" y="1219200"/>
            <a:ext cx="82296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2200" dirty="0" err="1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googlebot</a:t>
            </a:r>
            <a:endParaRPr lang="en-IE" sz="2200" dirty="0" smtClean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IE" sz="2200" dirty="0" smtClean="0">
                <a:solidFill>
                  <a:srgbClr val="0070C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Crawl-delay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10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057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Tell the </a:t>
            </a:r>
            <a:r>
              <a:rPr lang="en-IE" dirty="0" err="1" smtClean="0">
                <a:latin typeface="Calibri Light" panose="020F0302020204030204" pitchFamily="34" charset="0"/>
              </a:rPr>
              <a:t>googlebot</a:t>
            </a:r>
            <a:r>
              <a:rPr lang="en-IE" dirty="0" smtClean="0">
                <a:latin typeface="Calibri Light" panose="020F0302020204030204" pitchFamily="34" charset="0"/>
              </a:rPr>
              <a:t> to only crawl a page from this host no more than once every 10 seconds.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33400" y="3059668"/>
            <a:ext cx="8229600" cy="13716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*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Disallow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/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rgbClr val="92D05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Allow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/public/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4312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Ban everything but the /public/ folder for all agents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26869" y="5257800"/>
            <a:ext cx="8229600" cy="86678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User-agent</a:t>
            </a: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*</a:t>
            </a:r>
          </a:p>
          <a:p>
            <a:pPr marL="57150" indent="0">
              <a:buNone/>
            </a:pPr>
            <a:r>
              <a:rPr lang="en-IE" sz="2200" dirty="0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Sitemap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http://example.com/main/sitemap.xml</a:t>
            </a:r>
            <a:endParaRPr lang="en-IE" sz="2200" dirty="0">
              <a:solidFill>
                <a:schemeClr val="bg1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6248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Tell user-agents about your </a:t>
            </a:r>
            <a:r>
              <a:rPr lang="en-IE" i="1" dirty="0" smtClean="0">
                <a:latin typeface="Calibri Light" panose="020F0302020204030204" pitchFamily="34" charset="0"/>
              </a:rPr>
              <a:t>site-map</a:t>
            </a:r>
            <a:endParaRPr lang="en-IE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Site-Map: Additional </a:t>
            </a:r>
            <a:r>
              <a:rPr lang="en-IE" sz="3200" dirty="0"/>
              <a:t>c</a:t>
            </a:r>
            <a:r>
              <a:rPr lang="en-IE" sz="3200" dirty="0" smtClean="0"/>
              <a:t>rawler information</a:t>
            </a:r>
            <a:endParaRPr lang="en-IE" sz="32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59761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Important Points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400" dirty="0" smtClean="0">
                <a:solidFill>
                  <a:srgbClr val="0070C0"/>
                </a:solidFill>
              </a:rPr>
              <a:t>Seed-list</a:t>
            </a:r>
            <a:r>
              <a:rPr lang="en-IE" sz="2400" dirty="0" smtClean="0"/>
              <a:t>: Entry point for crawling</a:t>
            </a:r>
          </a:p>
          <a:p>
            <a:pPr>
              <a:lnSpc>
                <a:spcPct val="150000"/>
              </a:lnSpc>
            </a:pPr>
            <a:r>
              <a:rPr lang="en-IE" sz="2400" dirty="0" smtClean="0">
                <a:solidFill>
                  <a:srgbClr val="0070C0"/>
                </a:solidFill>
              </a:rPr>
              <a:t>Frontier</a:t>
            </a:r>
            <a:r>
              <a:rPr lang="en-IE" sz="2400" dirty="0" smtClean="0"/>
              <a:t>: Extract links from current pages for next round</a:t>
            </a:r>
          </a:p>
          <a:p>
            <a:pPr>
              <a:lnSpc>
                <a:spcPct val="150000"/>
              </a:lnSpc>
            </a:pPr>
            <a:r>
              <a:rPr lang="en-IE" sz="2400" dirty="0">
                <a:solidFill>
                  <a:srgbClr val="0070C0"/>
                </a:solidFill>
              </a:rPr>
              <a:t>Seen-list</a:t>
            </a:r>
            <a:r>
              <a:rPr lang="en-IE" sz="2400" dirty="0"/>
              <a:t>: Avoid </a:t>
            </a:r>
            <a:r>
              <a:rPr lang="en-IE" sz="2400" dirty="0" smtClean="0"/>
              <a:t>cycles</a:t>
            </a:r>
          </a:p>
          <a:p>
            <a:pPr>
              <a:lnSpc>
                <a:spcPct val="150000"/>
              </a:lnSpc>
            </a:pPr>
            <a:r>
              <a:rPr lang="en-IE" sz="2400" dirty="0" smtClean="0">
                <a:solidFill>
                  <a:srgbClr val="0070C0"/>
                </a:solidFill>
              </a:rPr>
              <a:t>Threading</a:t>
            </a:r>
            <a:r>
              <a:rPr lang="en-IE" sz="2400" dirty="0" smtClean="0"/>
              <a:t>: Keep machines busy</a:t>
            </a:r>
          </a:p>
          <a:p>
            <a:pPr>
              <a:lnSpc>
                <a:spcPct val="150000"/>
              </a:lnSpc>
            </a:pPr>
            <a:r>
              <a:rPr lang="en-IE" sz="2400" dirty="0" smtClean="0">
                <a:solidFill>
                  <a:srgbClr val="0070C0"/>
                </a:solidFill>
              </a:rPr>
              <a:t>Politeness</a:t>
            </a:r>
            <a:r>
              <a:rPr lang="en-IE" sz="2400" dirty="0" smtClean="0"/>
              <a:t>: Don’t annoy web-sites</a:t>
            </a:r>
          </a:p>
          <a:p>
            <a:pPr lvl="1"/>
            <a:r>
              <a:rPr lang="en-IE" sz="2000" dirty="0" smtClean="0"/>
              <a:t>Set delay between crawling pages on the same web-site</a:t>
            </a:r>
          </a:p>
          <a:p>
            <a:pPr lvl="1"/>
            <a:r>
              <a:rPr lang="en-IE" sz="2000" dirty="0" smtClean="0"/>
              <a:t>Stick to what’s stated in the robots.txt file</a:t>
            </a:r>
          </a:p>
          <a:p>
            <a:pPr lvl="1"/>
            <a:r>
              <a:rPr lang="en-IE" sz="2000" dirty="0" smtClean="0"/>
              <a:t>Check for a site-map</a:t>
            </a:r>
          </a:p>
        </p:txBody>
      </p:sp>
    </p:spTree>
    <p:extLst>
      <p:ext uri="{BB962C8B-B14F-4D97-AF65-F5344CB8AC3E}">
        <p14:creationId xmlns:p14="http://schemas.microsoft.com/office/powerpoint/2010/main" val="16368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Distribution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84" y="4850398"/>
            <a:ext cx="8229600" cy="636002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/>
              <a:t>Similar benefits to multi-threading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3863" y="13716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might we implement a distributed crawler?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1371600"/>
            <a:ext cx="342900" cy="3429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3863" y="1714499"/>
            <a:ext cx="8767735" cy="285750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7" y="345974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78" y="345974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78" y="345974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87" y="345974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8" y="3459747"/>
            <a:ext cx="1419781" cy="83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2545" y="3547527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1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1266" y="3547527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2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062" y="3547527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60646" y="3547527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37044" y="3547527"/>
            <a:ext cx="520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5</a:t>
            </a: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228600" y="2288164"/>
            <a:ext cx="8762999" cy="86678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for </a:t>
            </a:r>
            <a:r>
              <a:rPr lang="en-IE" sz="22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</a:t>
            </a:r>
            <a:r>
              <a:rPr lang="en-IE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: frontier_i-1</a:t>
            </a:r>
          </a:p>
          <a:p>
            <a:pPr marL="57150" indent="0">
              <a:buNone/>
            </a:pPr>
            <a:r>
              <a:rPr lang="en-IE" sz="2200" dirty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	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map(</a:t>
            </a:r>
            <a:r>
              <a:rPr lang="en-IE" sz="22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url,count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863" y="5783846"/>
            <a:ext cx="8763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will be the bottleneck as machines increase?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963" y="5783846"/>
            <a:ext cx="342900" cy="342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3864" y="6164846"/>
            <a:ext cx="8763000" cy="41910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Bandwidth or politeness delays</a:t>
            </a:r>
          </a:p>
        </p:txBody>
      </p:sp>
    </p:spTree>
    <p:extLst>
      <p:ext uri="{BB962C8B-B14F-4D97-AF65-F5344CB8AC3E}">
        <p14:creationId xmlns:p14="http://schemas.microsoft.com/office/powerpoint/2010/main" val="14071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 animBg="1"/>
      <p:bldP spid="22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All the Web?</a:t>
            </a:r>
            <a:endParaRPr lang="en-IE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23863" y="11430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we crawl all the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1143000"/>
            <a:ext cx="342900" cy="342900"/>
          </a:xfrm>
          <a:prstGeom prst="rect">
            <a:avLst/>
          </a:prstGeom>
        </p:spPr>
      </p:pic>
      <p:pic>
        <p:nvPicPr>
          <p:cNvPr id="7170" name="Picture 2" descr="http://www.reactiongifs.com/r/bcm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2" y="1752600"/>
            <a:ext cx="8767737" cy="492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All the Web?</a:t>
            </a:r>
            <a:endParaRPr lang="en-IE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23863" y="11430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</a:t>
            </a:r>
            <a:r>
              <a:rPr lang="en-IE" sz="2000" strike="sngStrike" dirty="0" smtClean="0">
                <a:latin typeface="Calibri Light" panose="020F0302020204030204" pitchFamily="34" charset="0"/>
              </a:rPr>
              <a:t>we</a:t>
            </a:r>
            <a:r>
              <a:rPr lang="en-IE" sz="2000" dirty="0" smtClean="0">
                <a:latin typeface="Calibri Light" panose="020F0302020204030204" pitchFamily="34" charset="0"/>
              </a:rPr>
              <a:t> crawl all the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1143000"/>
            <a:ext cx="3429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63" y="17526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</a:t>
            </a:r>
            <a:r>
              <a:rPr lang="en-IE" sz="2000" u="sng" dirty="0" smtClean="0">
                <a:latin typeface="Calibri Light" panose="020F0302020204030204" pitchFamily="34" charset="0"/>
              </a:rPr>
              <a:t>Google</a:t>
            </a:r>
            <a:r>
              <a:rPr lang="en-IE" sz="2000" dirty="0" smtClean="0">
                <a:latin typeface="Calibri Light" panose="020F0302020204030204" pitchFamily="34" charset="0"/>
              </a:rPr>
              <a:t> crawl all the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1752600"/>
            <a:ext cx="342900" cy="34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090" y="2983675"/>
            <a:ext cx="3612220" cy="36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(Bow-Tie)</a:t>
            </a:r>
            <a:endParaRPr lang="en-IE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2911" y="6564868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Broder et al. </a:t>
            </a:r>
            <a:r>
              <a:rPr lang="en-IE" dirty="0">
                <a:latin typeface="Calibri Light" panose="020F0302020204030204" pitchFamily="34" charset="0"/>
                <a:cs typeface="Calibri Light" panose="020F0302020204030204" pitchFamily="34" charset="0"/>
              </a:rPr>
              <a:t>“Graph structure in the web,” </a:t>
            </a:r>
            <a:r>
              <a:rPr lang="en-IE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Comput</a:t>
            </a:r>
            <a:r>
              <a:rPr lang="en-IE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Networks</a:t>
            </a:r>
            <a:r>
              <a:rPr lang="en-IE" dirty="0">
                <a:latin typeface="Calibri Light" panose="020F0302020204030204" pitchFamily="34" charset="0"/>
                <a:cs typeface="Calibri Light" panose="020F0302020204030204" pitchFamily="34" charset="0"/>
              </a:rPr>
              <a:t>, vol. 33, no. 1-6, pp. </a:t>
            </a:r>
            <a:r>
              <a:rPr lang="en-IE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309–320, 2000</a:t>
            </a:r>
            <a:endParaRPr lang="en-I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553200" cy="49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(Deep Web)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79" y="12954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is the Deep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16" y="12954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Managing text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2" descr="http://www.cambridgesemantics.com/sites/default/files/solutions/Unstructured%20Text%20Integration%20(Custo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284479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(Deep Web)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79" y="12954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is the Deep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16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81" y="1676400"/>
            <a:ext cx="8767735" cy="487680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714500"/>
            <a:ext cx="8229600" cy="48768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Dynamically-generated content</a:t>
            </a:r>
            <a:endParaRPr lang="en-IE" sz="1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6207"/>
            <a:ext cx="5254956" cy="31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(Deep Web)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79" y="12954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is the Deep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16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81" y="1676400"/>
            <a:ext cx="8767735" cy="487680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714500"/>
            <a:ext cx="8229600" cy="48768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Dynamically-generated content</a:t>
            </a:r>
          </a:p>
          <a:p>
            <a:r>
              <a:rPr lang="en-IE" sz="2400" dirty="0" smtClean="0"/>
              <a:t>Password-protected</a:t>
            </a:r>
            <a:endParaRPr lang="en-IE" sz="12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6207"/>
            <a:ext cx="5254956" cy="3169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206207"/>
            <a:ext cx="5254956" cy="32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(Deep Web)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79" y="12954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is the Deep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16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81" y="1676400"/>
            <a:ext cx="8767735" cy="487680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714500"/>
            <a:ext cx="8229600" cy="48768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Dynamically-generated content</a:t>
            </a:r>
          </a:p>
          <a:p>
            <a:r>
              <a:rPr lang="en-IE" sz="2400" dirty="0" smtClean="0"/>
              <a:t>Password-protected</a:t>
            </a:r>
          </a:p>
          <a:p>
            <a:r>
              <a:rPr lang="en-IE" sz="2400" dirty="0" smtClean="0"/>
              <a:t>Dark Web</a:t>
            </a:r>
            <a:endParaRPr lang="en-IE" sz="12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6207"/>
            <a:ext cx="5254956" cy="3169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206207"/>
            <a:ext cx="5254956" cy="3202561"/>
          </a:xfrm>
          <a:prstGeom prst="rect">
            <a:avLst/>
          </a:prstGeom>
        </p:spPr>
      </p:pic>
      <p:pic>
        <p:nvPicPr>
          <p:cNvPr id="10" name="Picture 2" descr="https://silkroaddrugs.org/wp-content/uploads/2015/08/silk-road-inter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6206"/>
            <a:ext cx="5197322" cy="32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Inaccessible (Deep Web)</a:t>
            </a:r>
            <a:endParaRPr lang="en-IE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07379" y="12954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is the Deep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16" y="1295400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381" y="1676400"/>
            <a:ext cx="8767735" cy="487680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714500"/>
            <a:ext cx="8229600" cy="48768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Dynamically-generated content</a:t>
            </a:r>
          </a:p>
          <a:p>
            <a:r>
              <a:rPr lang="en-IE" sz="2400" dirty="0" smtClean="0"/>
              <a:t>Password-protected</a:t>
            </a:r>
          </a:p>
          <a:p>
            <a:r>
              <a:rPr lang="en-IE" sz="2400" dirty="0" smtClean="0"/>
              <a:t>Dark Web</a:t>
            </a:r>
            <a:endParaRPr lang="en-IE" sz="12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6207"/>
            <a:ext cx="5254956" cy="3169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206207"/>
            <a:ext cx="5254956" cy="3202561"/>
          </a:xfrm>
          <a:prstGeom prst="rect">
            <a:avLst/>
          </a:prstGeom>
        </p:spPr>
      </p:pic>
      <p:pic>
        <p:nvPicPr>
          <p:cNvPr id="10" name="Picture 2" descr="https://silkroaddrugs.org/wp-content/uploads/2015/08/silk-road-inter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6206"/>
            <a:ext cx="5197322" cy="320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7381" y="1694727"/>
            <a:ext cx="8767735" cy="4876800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14" name="Picture 2" descr="The Deep 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6" y="1919158"/>
            <a:ext cx="6094080" cy="463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410201" y="3352800"/>
            <a:ext cx="2743198" cy="3810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69594" y="5181600"/>
            <a:ext cx="2083805" cy="5334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6277873"/>
            <a:ext cx="5829420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46% of statistics made up on the spot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588" y="6277873"/>
            <a:ext cx="351110" cy="3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90" y="2983675"/>
            <a:ext cx="3612220" cy="3612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Crawling: All the Web?</a:t>
            </a:r>
            <a:endParaRPr lang="en-IE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23863" y="11430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</a:t>
            </a:r>
            <a:r>
              <a:rPr lang="en-IE" sz="2000" strike="sngStrike" dirty="0" smtClean="0">
                <a:latin typeface="Calibri Light" panose="020F0302020204030204" pitchFamily="34" charset="0"/>
              </a:rPr>
              <a:t>we</a:t>
            </a:r>
            <a:r>
              <a:rPr lang="en-IE" sz="2000" dirty="0" smtClean="0">
                <a:latin typeface="Calibri Light" panose="020F0302020204030204" pitchFamily="34" charset="0"/>
              </a:rPr>
              <a:t> crawl all the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1143000"/>
            <a:ext cx="342900" cy="34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863" y="17526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</a:t>
            </a:r>
            <a:r>
              <a:rPr lang="en-IE" sz="2000" u="sng" dirty="0" smtClean="0">
                <a:latin typeface="Calibri Light" panose="020F0302020204030204" pitchFamily="34" charset="0"/>
              </a:rPr>
              <a:t>Google</a:t>
            </a:r>
            <a:r>
              <a:rPr lang="en-IE" sz="2000" dirty="0" smtClean="0">
                <a:latin typeface="Calibri Light" panose="020F0302020204030204" pitchFamily="34" charset="0"/>
              </a:rPr>
              <a:t> crawl all the Web?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1752600"/>
            <a:ext cx="342900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113385"/>
            <a:ext cx="33528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863" y="236220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Can </a:t>
            </a:r>
            <a:r>
              <a:rPr lang="en-IE" sz="2000" u="sng" dirty="0" smtClean="0">
                <a:latin typeface="Calibri Light" panose="020F0302020204030204" pitchFamily="34" charset="0"/>
              </a:rPr>
              <a:t>Google</a:t>
            </a:r>
            <a:r>
              <a:rPr lang="en-IE" sz="2000" dirty="0" smtClean="0">
                <a:latin typeface="Calibri Light" panose="020F0302020204030204" pitchFamily="34" charset="0"/>
              </a:rPr>
              <a:t> crawl itself?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23622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Apache </a:t>
            </a:r>
            <a:r>
              <a:rPr lang="en-IE" sz="3200" dirty="0" err="1" smtClean="0"/>
              <a:t>Nutch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Open-source crawling framework!</a:t>
            </a:r>
          </a:p>
          <a:p>
            <a:r>
              <a:rPr lang="en-IE" sz="2800" dirty="0" smtClean="0"/>
              <a:t>Compatible with Hadoop!</a:t>
            </a:r>
            <a:endParaRPr lang="en-I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488122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latin typeface="Calibri Light" panose="020F0302020204030204" pitchFamily="34" charset="0"/>
                <a:hlinkClick r:id="rId2"/>
              </a:rPr>
              <a:t>https://nutch.apache.org</a:t>
            </a:r>
            <a:r>
              <a:rPr lang="en-IE" sz="3600" dirty="0" smtClean="0">
                <a:latin typeface="Calibri Light" panose="020F0302020204030204" pitchFamily="34" charset="0"/>
                <a:hlinkClick r:id="rId2"/>
              </a:rPr>
              <a:t>/</a:t>
            </a:r>
            <a:endParaRPr lang="en-IE" sz="3600" dirty="0">
              <a:latin typeface="Calibri Light" panose="020F0302020204030204" pitchFamily="34" charset="0"/>
            </a:endParaRPr>
          </a:p>
        </p:txBody>
      </p:sp>
      <p:pic>
        <p:nvPicPr>
          <p:cNvPr id="18436" name="Picture 4" descr="Apa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6487"/>
            <a:ext cx="193357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7" y="2839243"/>
            <a:ext cx="44672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Information Retrieval:</a:t>
            </a:r>
            <a:br>
              <a:rPr lang="en-IE" dirty="0" smtClean="0"/>
            </a:br>
            <a:r>
              <a:rPr lang="en-IE" dirty="0" smtClean="0"/>
              <a:t>	Inverted Indexing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7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19400"/>
            <a:ext cx="9144000" cy="388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70C0"/>
                </a:solidFill>
              </a:rPr>
              <a:t>Inverted Index</a:t>
            </a:r>
            <a:r>
              <a:rPr lang="en-IE" sz="2800" dirty="0" smtClean="0"/>
              <a:t>: A map from words to documents</a:t>
            </a:r>
          </a:p>
          <a:p>
            <a:pPr lvl="1"/>
            <a:r>
              <a:rPr lang="en-IE" sz="2000" dirty="0" smtClean="0"/>
              <a:t>“Inverted” because usually documents map to words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" y="3096945"/>
            <a:ext cx="3810000" cy="13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2" y="4775654"/>
            <a:ext cx="4495800" cy="32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47" y="3792296"/>
            <a:ext cx="3048844" cy="26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96945"/>
            <a:ext cx="4733109" cy="53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1" y="5550585"/>
            <a:ext cx="46005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6723" y="2216444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Examples of applications?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560" y="221644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143000"/>
            <a:ext cx="9143999" cy="257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Example</a:t>
            </a:r>
            <a:endParaRPr lang="en-IE" sz="3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77879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63" y="1731918"/>
            <a:ext cx="6766560" cy="42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63" y="2324101"/>
            <a:ext cx="5772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1" y="1174751"/>
            <a:ext cx="17430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276863" y="117475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008000"/>
                </a:solidFill>
                <a:latin typeface="Calibri Light" panose="020F0302020204030204" pitchFamily="34" charset="0"/>
              </a:rPr>
              <a:t>1</a:t>
            </a:r>
            <a:endParaRPr lang="en-IE" sz="3600" b="1" dirty="0">
              <a:solidFill>
                <a:srgbClr val="008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5200" y="3346967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>
                <a:latin typeface="Calibri Light" panose="020F0302020204030204" pitchFamily="34" charset="0"/>
              </a:rPr>
              <a:t>Fruitvale Station</a:t>
            </a:r>
            <a:r>
              <a:rPr lang="en-IE" dirty="0">
                <a:latin typeface="Calibri Light" panose="020F0302020204030204" pitchFamily="34" charset="0"/>
              </a:rPr>
              <a:t> is a 2013 American </a:t>
            </a:r>
            <a:r>
              <a:rPr lang="en-IE" dirty="0">
                <a:latin typeface="Calibri Light" panose="020F0302020204030204" pitchFamily="34" charset="0"/>
                <a:hlinkClick r:id="rId6" tooltip="Drama film"/>
              </a:rPr>
              <a:t>drama film</a:t>
            </a:r>
            <a:r>
              <a:rPr lang="en-IE" dirty="0">
                <a:latin typeface="Calibri Light" panose="020F0302020204030204" pitchFamily="34" charset="0"/>
              </a:rPr>
              <a:t> written and directed by </a:t>
            </a:r>
            <a:r>
              <a:rPr lang="en-IE" dirty="0">
                <a:latin typeface="Calibri Light" panose="020F0302020204030204" pitchFamily="34" charset="0"/>
                <a:hlinkClick r:id="rId7" tooltip="Ryan Coogler"/>
              </a:rPr>
              <a:t>Ryan </a:t>
            </a:r>
            <a:r>
              <a:rPr lang="en-IE" dirty="0" err="1">
                <a:latin typeface="Calibri Light" panose="020F0302020204030204" pitchFamily="34" charset="0"/>
                <a:hlinkClick r:id="rId7" tooltip="Ryan Coogler"/>
              </a:rPr>
              <a:t>Coogler</a:t>
            </a:r>
            <a:r>
              <a:rPr lang="en-IE" dirty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86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Example Search</a:t>
            </a:r>
            <a:endParaRPr lang="en-IE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9937" y="1204732"/>
            <a:ext cx="8229600" cy="4906963"/>
          </a:xfrm>
        </p:spPr>
        <p:txBody>
          <a:bodyPr/>
          <a:lstStyle/>
          <a:p>
            <a:pPr marL="0" indent="0">
              <a:buNone/>
            </a:pPr>
            <a:endParaRPr lang="en-IE" dirty="0" smtClean="0"/>
          </a:p>
          <a:p>
            <a:r>
              <a:rPr lang="en-IE" sz="2400" dirty="0" smtClean="0">
                <a:solidFill>
                  <a:srgbClr val="0070C0"/>
                </a:solidFill>
              </a:rPr>
              <a:t>AND</a:t>
            </a:r>
            <a:r>
              <a:rPr lang="en-IE" sz="2400" dirty="0" smtClean="0"/>
              <a:t>: Intersect posting lists</a:t>
            </a:r>
          </a:p>
          <a:p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OR</a:t>
            </a:r>
            <a:r>
              <a:rPr lang="en-IE" sz="2400" dirty="0" smtClean="0"/>
              <a:t>: Union posting lists</a:t>
            </a:r>
          </a:p>
          <a:p>
            <a:r>
              <a:rPr lang="en-IE" sz="2400" dirty="0" smtClean="0">
                <a:solidFill>
                  <a:srgbClr val="DA006D"/>
                </a:solidFill>
              </a:rPr>
              <a:t>PHRASE</a:t>
            </a:r>
            <a:r>
              <a:rPr lang="en-IE" sz="2400" dirty="0" smtClean="0"/>
              <a:t>: ???</a:t>
            </a:r>
            <a:endParaRPr lang="en-IE" sz="2400" dirty="0"/>
          </a:p>
        </p:txBody>
      </p:sp>
      <p:sp>
        <p:nvSpPr>
          <p:cNvPr id="32" name="Content Placeholder 4"/>
          <p:cNvSpPr txBox="1">
            <a:spLocks/>
          </p:cNvSpPr>
          <p:nvPr/>
        </p:nvSpPr>
        <p:spPr>
          <a:xfrm>
            <a:off x="3124200" y="1154202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err="1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american</a:t>
            </a: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 drama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957893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3270998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should we implement </a:t>
            </a:r>
            <a:r>
              <a:rPr lang="en-IE" sz="2000" b="1" dirty="0" smtClean="0">
                <a:solidFill>
                  <a:srgbClr val="DA006D"/>
                </a:solidFill>
                <a:latin typeface="Calibri Light" panose="020F0302020204030204" pitchFamily="34" charset="0"/>
              </a:rPr>
              <a:t>PHRASE</a:t>
            </a:r>
            <a:r>
              <a:rPr lang="en-IE" sz="2000" dirty="0" smtClean="0">
                <a:latin typeface="Calibri Light" panose="020F0302020204030204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3270998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Information Overload</a:t>
            </a:r>
            <a:endParaRPr lang="en-IE" sz="3200" dirty="0"/>
          </a:p>
        </p:txBody>
      </p:sp>
      <p:pic>
        <p:nvPicPr>
          <p:cNvPr id="9218" name="Picture 2" descr="http://www.terminally-incoherent.com/blog/wp-content/uploads/2013/05/information_over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801091"/>
            <a:ext cx="5829300" cy="32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143000"/>
            <a:ext cx="9143999" cy="257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Example</a:t>
            </a:r>
            <a:endParaRPr lang="en-IE" sz="3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851114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63" y="1731918"/>
            <a:ext cx="6766560" cy="42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63" y="2324101"/>
            <a:ext cx="5772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1" y="1174751"/>
            <a:ext cx="17430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276863" y="1174751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008000"/>
                </a:solidFill>
                <a:latin typeface="Calibri Light" panose="020F0302020204030204" pitchFamily="34" charset="0"/>
              </a:rPr>
              <a:t>1</a:t>
            </a:r>
            <a:endParaRPr lang="en-IE" sz="3600" b="1" dirty="0">
              <a:solidFill>
                <a:srgbClr val="008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5200" y="3346967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>
                <a:latin typeface="Calibri Light" panose="020F0302020204030204" pitchFamily="34" charset="0"/>
              </a:rPr>
              <a:t>Fruitvale Station</a:t>
            </a:r>
            <a:r>
              <a:rPr lang="en-IE" dirty="0">
                <a:latin typeface="Calibri Light" panose="020F0302020204030204" pitchFamily="34" charset="0"/>
              </a:rPr>
              <a:t> is a 2013 American </a:t>
            </a:r>
            <a:r>
              <a:rPr lang="en-IE" dirty="0">
                <a:latin typeface="Calibri Light" panose="020F0302020204030204" pitchFamily="34" charset="0"/>
                <a:hlinkClick r:id="rId6" tooltip="Drama film"/>
              </a:rPr>
              <a:t>drama film</a:t>
            </a:r>
            <a:r>
              <a:rPr lang="en-IE" dirty="0">
                <a:latin typeface="Calibri Light" panose="020F0302020204030204" pitchFamily="34" charset="0"/>
              </a:rPr>
              <a:t> written and directed by </a:t>
            </a:r>
            <a:r>
              <a:rPr lang="en-IE" dirty="0">
                <a:latin typeface="Calibri Light" panose="020F0302020204030204" pitchFamily="34" charset="0"/>
                <a:hlinkClick r:id="rId7" tooltip="Ryan Coogler"/>
              </a:rPr>
              <a:t>Ryan </a:t>
            </a:r>
            <a:r>
              <a:rPr lang="en-IE" dirty="0" err="1">
                <a:latin typeface="Calibri Light" panose="020F0302020204030204" pitchFamily="34" charset="0"/>
                <a:hlinkClick r:id="rId7" tooltip="Ryan Coogler"/>
              </a:rPr>
              <a:t>Coogler</a:t>
            </a:r>
            <a:r>
              <a:rPr lang="en-IE" dirty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2063" y="3086101"/>
            <a:ext cx="826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7030A0"/>
                </a:solidFill>
                <a:latin typeface="Calibri Light" panose="020F0302020204030204" pitchFamily="34" charset="0"/>
              </a:rPr>
              <a:t>1                10         18 21 23   28             37        43   47          55   59           68 71     76</a:t>
            </a:r>
            <a:endParaRPr lang="en-IE" b="1" dirty="0">
              <a:solidFill>
                <a:srgbClr val="7030A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054144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Flavours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0292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Record-level inverted index</a:t>
            </a: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Maps words to documents without positional information</a:t>
            </a:r>
          </a:p>
          <a:p>
            <a:pPr marL="0" indent="0">
              <a:buNone/>
            </a:pPr>
            <a:endParaRPr lang="en-IE" sz="28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69457"/>
              </p:ext>
            </p:extLst>
          </p:nvPr>
        </p:nvGraphicFramePr>
        <p:xfrm>
          <a:off x="5784772" y="1310944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5"/>
                <a:gridCol w="2393331"/>
              </a:tblGrid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395400"/>
              </p:ext>
            </p:extLst>
          </p:nvPr>
        </p:nvGraphicFramePr>
        <p:xfrm>
          <a:off x="5784772" y="4124652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7"/>
                <a:gridCol w="2393329"/>
              </a:tblGrid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078932"/>
            <a:ext cx="5029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Word-level inverted index</a:t>
            </a:r>
            <a:r>
              <a:rPr lang="en-IE" sz="2800" dirty="0" smtClean="0"/>
              <a:t>: </a:t>
            </a:r>
          </a:p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Additionally maps words with positional information</a:t>
            </a:r>
          </a:p>
          <a:p>
            <a:pPr marL="0" indent="0">
              <a:buFont typeface="Arial" pitchFamily="34" charset="0"/>
              <a:buNone/>
            </a:pPr>
            <a:endParaRPr lang="en-IE" sz="2800" dirty="0" smtClean="0"/>
          </a:p>
        </p:txBody>
      </p:sp>
    </p:spTree>
    <p:extLst>
      <p:ext uri="{BB962C8B-B14F-4D97-AF65-F5344CB8AC3E}">
        <p14:creationId xmlns:p14="http://schemas.microsoft.com/office/powerpoint/2010/main" val="9608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3" grpId="0" uiExpand="1" build="p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Word Normalisation</a:t>
            </a:r>
            <a:endParaRPr lang="en-IE" sz="32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200400" y="11811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drama </a:t>
            </a:r>
            <a:r>
              <a:rPr lang="en-IE" sz="2200" dirty="0" err="1" smtClean="0">
                <a:solidFill>
                  <a:srgbClr val="FF0000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rgbClr val="FF0000"/>
              </a:solidFill>
              <a:latin typeface="Inconsolata" panose="020B0609030003000000" pitchFamily="49" charset="0"/>
              <a:sym typeface="Wingdings" panose="05000000000000000000" pitchFamily="2" charset="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45301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rgbClr val="FF0000"/>
                          </a:solidFill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solidFill>
                          <a:srgbClr val="FF000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7546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can we solve this problem?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177546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Word Normalisation</a:t>
            </a:r>
            <a:endParaRPr lang="en-IE" sz="32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200400" y="11811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drama </a:t>
            </a:r>
            <a:r>
              <a:rPr lang="en-IE" sz="2200" dirty="0" err="1" smtClean="0">
                <a:solidFill>
                  <a:srgbClr val="FF0000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rgbClr val="FF0000"/>
              </a:solidFill>
              <a:latin typeface="Inconsolata" panose="020B0609030003000000" pitchFamily="49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7546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can we solve this problem?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1775460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2" y="2156460"/>
            <a:ext cx="8767735" cy="104394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Normalise words: 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Stemming cuts the ends off of words using generic rules: 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American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americas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americanise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 → { </a:t>
            </a:r>
            <a:r>
              <a:rPr lang="en-IE" sz="2000" dirty="0" err="1">
                <a:solidFill>
                  <a:srgbClr val="00B05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90594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rgbClr val="FF0000"/>
                          </a:solidFill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solidFill>
                          <a:srgbClr val="FF000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4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99485"/>
              </p:ext>
            </p:extLst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645"/>
                <a:gridCol w="4114255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rgbClr val="FF0000"/>
                          </a:solidFill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solidFill>
                          <a:srgbClr val="FF000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Word Normalisation</a:t>
            </a:r>
            <a:endParaRPr lang="en-IE" sz="3200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200400" y="11811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drama </a:t>
            </a:r>
            <a:r>
              <a:rPr lang="en-IE" sz="2200" dirty="0" err="1" smtClean="0">
                <a:solidFill>
                  <a:srgbClr val="FF0000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rgbClr val="FF0000"/>
              </a:solidFill>
              <a:latin typeface="Inconsolata" panose="020B0609030003000000" pitchFamily="49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7546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can we solve this problem?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1775460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2" y="2156460"/>
            <a:ext cx="8767735" cy="203454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Normalise words: 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Stemming cuts the ends off of words using generic rules: 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American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americas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americanise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 → { </a:t>
            </a:r>
            <a:r>
              <a:rPr lang="en-IE" sz="2000" dirty="0" err="1">
                <a:solidFill>
                  <a:srgbClr val="00B05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Lemmatisation uses knowledge of the word to normalise: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{ </a:t>
            </a:r>
            <a:r>
              <a:rPr lang="en-IE" sz="2000" dirty="0" smtClean="0">
                <a:solidFill>
                  <a:srgbClr val="FF0000"/>
                </a:solidFill>
                <a:latin typeface="Inconsolata" panose="020B0609030003000000" pitchFamily="49" charset="0"/>
              </a:rPr>
              <a:t>better</a:t>
            </a:r>
            <a:r>
              <a:rPr lang="en-IE" sz="2000" dirty="0" smtClean="0">
                <a:latin typeface="Calibri Light" panose="020F0302020204030204" pitchFamily="34" charset="0"/>
              </a:rPr>
              <a:t> , </a:t>
            </a:r>
            <a:r>
              <a:rPr lang="en-IE" sz="2000" dirty="0" smtClean="0">
                <a:solidFill>
                  <a:srgbClr val="FF0000"/>
                </a:solidFill>
                <a:latin typeface="Inconsolata" panose="020B0609030003000000" pitchFamily="49" charset="0"/>
              </a:rPr>
              <a:t>goodly</a:t>
            </a:r>
            <a:r>
              <a:rPr lang="en-IE" sz="2000" dirty="0" smtClean="0">
                <a:latin typeface="Calibri Light" panose="020F0302020204030204" pitchFamily="34" charset="0"/>
              </a:rPr>
              <a:t> , </a:t>
            </a:r>
            <a:r>
              <a:rPr lang="en-IE" sz="2000" dirty="0" smtClean="0">
                <a:solidFill>
                  <a:srgbClr val="FF0000"/>
                </a:solidFill>
                <a:latin typeface="Inconsolata" panose="020B0609030003000000" pitchFamily="49" charset="0"/>
              </a:rPr>
              <a:t>best</a:t>
            </a:r>
            <a:r>
              <a:rPr lang="en-IE" sz="2000" dirty="0" smtClean="0">
                <a:latin typeface="Calibri Light" panose="020F0302020204030204" pitchFamily="34" charset="0"/>
              </a:rPr>
              <a:t> } </a:t>
            </a:r>
            <a:r>
              <a:rPr lang="en-IE" sz="2000" dirty="0">
                <a:latin typeface="Calibri Light" panose="020F0302020204030204" pitchFamily="34" charset="0"/>
              </a:rPr>
              <a:t>→ { </a:t>
            </a:r>
            <a:r>
              <a:rPr lang="en-IE" sz="2000" dirty="0" smtClean="0">
                <a:solidFill>
                  <a:srgbClr val="00B050"/>
                </a:solidFill>
                <a:latin typeface="Inconsolata" panose="020B0609030003000000" pitchFamily="49" charset="0"/>
              </a:rPr>
              <a:t>good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smtClean="0">
                <a:latin typeface="Calibri Light" panose="020F0302020204030204" pitchFamily="34" charset="0"/>
              </a:rPr>
              <a:t>}</a:t>
            </a:r>
            <a:endParaRPr lang="en-IE" sz="2000" dirty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Word Normalisation</a:t>
            </a:r>
            <a:endParaRPr lang="en-IE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450"/>
                <a:gridCol w="283845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Term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 List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Posting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 Lists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a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103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american</a:t>
                      </a:r>
                      <a:endParaRPr lang="en-IE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123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and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139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by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157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directed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212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drama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87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…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7546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can we solve this problem?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1775460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2" y="2156460"/>
            <a:ext cx="8767735" cy="294894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Normalise words: 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Stemming cuts the ends off of words using generic rules: 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American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americas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americanise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 → { </a:t>
            </a:r>
            <a:r>
              <a:rPr lang="en-IE" sz="2000" dirty="0" err="1">
                <a:solidFill>
                  <a:srgbClr val="00B05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Lemmatisation uses knowledge of the word to normalise: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better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goodly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best</a:t>
            </a:r>
            <a:r>
              <a:rPr lang="en-IE" sz="2000" dirty="0">
                <a:latin typeface="Calibri Light" panose="020F0302020204030204" pitchFamily="34" charset="0"/>
              </a:rPr>
              <a:t> } → { </a:t>
            </a:r>
            <a:r>
              <a:rPr lang="en-IE" sz="2000" dirty="0">
                <a:solidFill>
                  <a:srgbClr val="00B050"/>
                </a:solidFill>
                <a:latin typeface="Inconsolata" panose="020B0609030003000000" pitchFamily="49" charset="0"/>
              </a:rPr>
              <a:t>good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Synonym expansion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{ </a:t>
            </a:r>
            <a:r>
              <a:rPr lang="en-IE" sz="2000" dirty="0" smtClean="0">
                <a:solidFill>
                  <a:srgbClr val="FF0000"/>
                </a:solidFill>
                <a:latin typeface="Inconsolata" panose="020B0609030003000000" pitchFamily="49" charset="0"/>
              </a:rPr>
              <a:t>film</a:t>
            </a:r>
            <a:r>
              <a:rPr lang="en-IE" sz="2000" dirty="0" smtClean="0">
                <a:latin typeface="Calibri Light" panose="020F0302020204030204" pitchFamily="34" charset="0"/>
              </a:rPr>
              <a:t> , </a:t>
            </a:r>
            <a:r>
              <a:rPr lang="en-IE" sz="2000" dirty="0" smtClean="0">
                <a:solidFill>
                  <a:srgbClr val="FF0000"/>
                </a:solidFill>
                <a:latin typeface="Inconsolata" panose="020B0609030003000000" pitchFamily="49" charset="0"/>
              </a:rPr>
              <a:t>movie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smtClean="0">
                <a:latin typeface="Calibri Light" panose="020F0302020204030204" pitchFamily="34" charset="0"/>
              </a:rPr>
              <a:t>} </a:t>
            </a:r>
            <a:r>
              <a:rPr lang="en-IE" sz="2000" dirty="0">
                <a:latin typeface="Calibri Light" panose="020F0302020204030204" pitchFamily="34" charset="0"/>
              </a:rPr>
              <a:t>→ { </a:t>
            </a:r>
            <a:r>
              <a:rPr lang="en-IE" sz="2000" dirty="0" smtClean="0">
                <a:solidFill>
                  <a:srgbClr val="00B050"/>
                </a:solidFill>
                <a:latin typeface="Inconsolata" panose="020B0609030003000000" pitchFamily="49" charset="0"/>
              </a:rPr>
              <a:t>movie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200400" y="11811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drama </a:t>
            </a:r>
            <a:r>
              <a:rPr lang="en-IE" sz="2200" dirty="0" err="1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rgbClr val="FF0000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03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Word Normalisation</a:t>
            </a:r>
            <a:endParaRPr lang="en-IE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7955" y="3931920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450"/>
                <a:gridCol w="283845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Term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 List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Posting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 Lists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a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103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american</a:t>
                      </a:r>
                      <a:endParaRPr lang="en-IE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123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and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139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by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157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directed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212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drama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</a:t>
                      </a:r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87</a:t>
                      </a:r>
                      <a:r>
                        <a:rPr lang="en-IE" baseline="0" dirty="0" smtClean="0">
                          <a:latin typeface="Calibri Light" panose="020F0302020204030204" pitchFamily="34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Calibri Light" panose="020F0302020204030204" pitchFamily="34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 Light" panose="020F0302020204030204" pitchFamily="34" charset="0"/>
                        </a:rPr>
                        <a:t>…</a:t>
                      </a:r>
                      <a:endParaRPr lang="en-IE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922520"/>
            <a:ext cx="266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u="sng" dirty="0" smtClean="0">
                <a:latin typeface="Calibri Light" panose="020F0302020204030204" pitchFamily="34" charset="0"/>
              </a:rPr>
              <a:t>Inverted index:</a:t>
            </a:r>
            <a:endParaRPr lang="en-IE" sz="2800" u="sng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775460"/>
            <a:ext cx="8767737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How can we solve this problem?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437" y="1775460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2" y="2156460"/>
            <a:ext cx="8767735" cy="294894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Normalise words: 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Stemming cuts the ends off of words using generic rules: 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American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americas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,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 err="1">
                <a:solidFill>
                  <a:srgbClr val="FF0000"/>
                </a:solidFill>
                <a:latin typeface="Inconsolata" panose="020B0609030003000000" pitchFamily="49" charset="0"/>
              </a:rPr>
              <a:t>americanise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 → { </a:t>
            </a:r>
            <a:r>
              <a:rPr lang="en-IE" sz="2000" dirty="0" err="1">
                <a:solidFill>
                  <a:srgbClr val="00B050"/>
                </a:solidFill>
                <a:latin typeface="Inconsolata" panose="020B0609030003000000" pitchFamily="49" charset="0"/>
              </a:rPr>
              <a:t>america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Lemmatisation uses knowledge of the word to normalise: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better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goodly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best</a:t>
            </a:r>
            <a:r>
              <a:rPr lang="en-IE" sz="2000" dirty="0">
                <a:latin typeface="Calibri Light" panose="020F0302020204030204" pitchFamily="34" charset="0"/>
              </a:rPr>
              <a:t> } → { </a:t>
            </a:r>
            <a:r>
              <a:rPr lang="en-IE" sz="2000" dirty="0">
                <a:solidFill>
                  <a:srgbClr val="00B050"/>
                </a:solidFill>
                <a:latin typeface="Inconsolata" panose="020B0609030003000000" pitchFamily="49" charset="0"/>
              </a:rPr>
              <a:t>good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Synonym expansion</a:t>
            </a:r>
          </a:p>
          <a:p>
            <a:pPr algn="ctr"/>
            <a:r>
              <a:rPr lang="en-IE" sz="2000" dirty="0">
                <a:latin typeface="Calibri Light" panose="020F0302020204030204" pitchFamily="34" charset="0"/>
              </a:rPr>
              <a:t>{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film</a:t>
            </a:r>
            <a:r>
              <a:rPr lang="en-IE" sz="2000" dirty="0">
                <a:latin typeface="Calibri Light" panose="020F0302020204030204" pitchFamily="34" charset="0"/>
              </a:rPr>
              <a:t> , </a:t>
            </a:r>
            <a:r>
              <a:rPr lang="en-IE" sz="2000" dirty="0">
                <a:solidFill>
                  <a:srgbClr val="FF0000"/>
                </a:solidFill>
                <a:latin typeface="Inconsolata" panose="020B0609030003000000" pitchFamily="49" charset="0"/>
              </a:rPr>
              <a:t>movie</a:t>
            </a:r>
            <a:r>
              <a:rPr lang="en-IE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 → { </a:t>
            </a:r>
            <a:r>
              <a:rPr lang="en-IE" sz="2000" dirty="0">
                <a:solidFill>
                  <a:srgbClr val="00B050"/>
                </a:solidFill>
                <a:latin typeface="Inconsolata" panose="020B0609030003000000" pitchFamily="49" charset="0"/>
              </a:rPr>
              <a:t>movie</a:t>
            </a:r>
            <a:r>
              <a:rPr lang="en-IE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n-IE" sz="2000" dirty="0">
                <a:latin typeface="Calibri Light" panose="020F0302020204030204" pitchFamily="34" charset="0"/>
              </a:rPr>
              <a:t>}</a:t>
            </a:r>
          </a:p>
          <a:p>
            <a:pPr algn="ctr"/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200400" y="11811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chemeClr val="bg1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drama </a:t>
            </a:r>
            <a:r>
              <a:rPr lang="en-IE" sz="2200" dirty="0" err="1" smtClean="0">
                <a:solidFill>
                  <a:srgbClr val="FF0000"/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rgbClr val="FF0000"/>
              </a:solidFill>
              <a:latin typeface="Calibri Light" panose="020F03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9" y="5087889"/>
            <a:ext cx="8767737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Language specific</a:t>
            </a: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!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IE" sz="24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Use same normalisation on query and document!</a:t>
            </a: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475" y="5099453"/>
            <a:ext cx="345181" cy="3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054144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Space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0292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Record-level inverted index</a:t>
            </a: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Maps words to documents without positional information</a:t>
            </a:r>
          </a:p>
          <a:p>
            <a:pPr marL="0" indent="0">
              <a:buNone/>
            </a:pPr>
            <a:endParaRPr lang="en-IE" sz="28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784772" y="1310944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5"/>
                <a:gridCol w="2393331"/>
              </a:tblGrid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784772" y="4124652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7"/>
                <a:gridCol w="2393329"/>
              </a:tblGrid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078932"/>
            <a:ext cx="5029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Word-level inverted index</a:t>
            </a:r>
            <a:r>
              <a:rPr lang="en-IE" sz="2800" dirty="0" smtClean="0"/>
              <a:t>: </a:t>
            </a:r>
          </a:p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Additionally maps words with positional information</a:t>
            </a:r>
          </a:p>
          <a:p>
            <a:pPr marL="0" indent="0">
              <a:buFont typeface="Arial" pitchFamily="34" charset="0"/>
              <a:buNone/>
            </a:pPr>
            <a:endParaRPr lang="en-IE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56285" y="3352800"/>
            <a:ext cx="1524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Space?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809" y="3352800"/>
            <a:ext cx="342900" cy="34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0285" y="3352800"/>
            <a:ext cx="5666772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5" y="3435084"/>
            <a:ext cx="4358353" cy="2525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6285" y="6172200"/>
            <a:ext cx="1524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Space?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809" y="6172200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0285" y="6172200"/>
            <a:ext cx="5666772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5" y="6236411"/>
            <a:ext cx="5106316" cy="2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6500" y="2286000"/>
            <a:ext cx="5620912" cy="4388577"/>
          </a:xfrm>
          <a:prstGeom prst="rect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27" y="2781301"/>
            <a:ext cx="4927284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Unique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91" y="1066800"/>
            <a:ext cx="8589222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rgbClr val="7030A0"/>
                </a:solidFill>
              </a:rPr>
              <a:t>Not so many unique words …</a:t>
            </a:r>
          </a:p>
          <a:p>
            <a:pPr lvl="1"/>
            <a:r>
              <a:rPr lang="en-IE" dirty="0" smtClean="0">
                <a:solidFill>
                  <a:srgbClr val="7030A0"/>
                </a:solidFill>
              </a:rPr>
              <a:t>Heap’s law</a:t>
            </a:r>
            <a:r>
              <a:rPr lang="en-IE" dirty="0" smtClean="0"/>
              <a:t>:</a:t>
            </a:r>
          </a:p>
          <a:p>
            <a:pPr lvl="1"/>
            <a:r>
              <a:rPr lang="en-IE" dirty="0" smtClean="0"/>
              <a:t>English text</a:t>
            </a:r>
          </a:p>
          <a:p>
            <a:pPr lvl="2"/>
            <a:r>
              <a:rPr lang="en-IE" dirty="0" smtClean="0"/>
              <a:t>K ∈ [10,100]</a:t>
            </a:r>
          </a:p>
          <a:p>
            <a:pPr lvl="2"/>
            <a:r>
              <a:rPr lang="en-IE" i="1" dirty="0" smtClean="0"/>
              <a:t>β</a:t>
            </a:r>
            <a:r>
              <a:rPr lang="en-IE" dirty="0" smtClean="0"/>
              <a:t> ∈ [0.4,0.6]</a:t>
            </a:r>
            <a:endParaRPr lang="en-IE" i="1" baseline="30000" dirty="0" smtClean="0"/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27045" y="6253225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latin typeface="Calibri Light" panose="020F0302020204030204" pitchFamily="34" charset="0"/>
              </a:rPr>
              <a:t>Number of words in text</a:t>
            </a:r>
            <a:endParaRPr lang="en-IE" sz="1600" dirty="0"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950966" y="4212224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 smtClean="0">
                <a:latin typeface="Calibri Light" panose="020F0302020204030204" pitchFamily="34" charset="0"/>
              </a:rPr>
              <a:t>Number of unique words in text</a:t>
            </a:r>
            <a:endParaRPr lang="en-IE" sz="16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15" y="1676400"/>
            <a:ext cx="2236345" cy="45809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6858000" y="3581400"/>
            <a:ext cx="0" cy="2443225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7200" y="3581400"/>
            <a:ext cx="2590800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18054"/>
            <a:ext cx="2546891" cy="164687"/>
          </a:xfrm>
          <a:prstGeom prst="rect">
            <a:avLst/>
          </a:prstGeom>
        </p:spPr>
      </p:pic>
      <p:sp>
        <p:nvSpPr>
          <p:cNvPr id="20" name="AutoShape 2" descr="\in \!\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2400" y="2359949"/>
            <a:ext cx="449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latin typeface="Calibri Light" panose="020F0302020204030204" pitchFamily="34" charset="0"/>
              </a:rPr>
              <a:t>Raw words versus unique words</a:t>
            </a:r>
            <a:endParaRPr lang="en-IE" sz="1600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054144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9144000" cy="2514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Space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0292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Record-level inverted index</a:t>
            </a: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Maps words to documents without positional information</a:t>
            </a:r>
          </a:p>
          <a:p>
            <a:pPr marL="0" indent="0">
              <a:buNone/>
            </a:pPr>
            <a:endParaRPr lang="en-IE" sz="28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784772" y="1310944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5"/>
                <a:gridCol w="2393331"/>
              </a:tblGrid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5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5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1,</a:t>
                      </a:r>
                      <a:r>
                        <a:rPr lang="en-IE" sz="105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5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,…)</a:t>
                      </a:r>
                      <a:endParaRPr lang="en-IE" sz="105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45707">
                <a:tc>
                  <a:txBody>
                    <a:bodyPr/>
                    <a:lstStyle/>
                    <a:p>
                      <a:r>
                        <a:rPr lang="en-IE" sz="105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5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5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784772" y="4124652"/>
          <a:ext cx="330234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017"/>
                <a:gridCol w="2393329"/>
              </a:tblGrid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sz="100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sz="1000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sz="1000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sz="1000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sz="1000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sz="1000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251460">
                <a:tc>
                  <a:txBody>
                    <a:bodyPr/>
                    <a:lstStyle/>
                    <a:p>
                      <a:r>
                        <a:rPr lang="en-IE" sz="1000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sz="10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078932"/>
            <a:ext cx="5029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rgbClr val="0070C0"/>
                </a:solidFill>
              </a:rPr>
              <a:t>Word-level inverted index</a:t>
            </a:r>
            <a:r>
              <a:rPr lang="en-IE" sz="2800" dirty="0" smtClean="0"/>
              <a:t>: </a:t>
            </a:r>
          </a:p>
          <a:p>
            <a:pPr marL="0" indent="0">
              <a:buFont typeface="Arial" pitchFamily="34" charset="0"/>
              <a:buNone/>
            </a:pPr>
            <a:r>
              <a:rPr lang="en-IE" sz="2800" dirty="0" smtClean="0">
                <a:solidFill>
                  <a:schemeClr val="bg1">
                    <a:lumMod val="50000"/>
                  </a:schemeClr>
                </a:solidFill>
              </a:rPr>
              <a:t>Additionally maps words with positional information</a:t>
            </a:r>
          </a:p>
          <a:p>
            <a:pPr marL="0" indent="0">
              <a:buFont typeface="Arial" pitchFamily="34" charset="0"/>
              <a:buNone/>
            </a:pPr>
            <a:endParaRPr lang="en-IE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56285" y="3352800"/>
            <a:ext cx="1524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Space?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809" y="3352800"/>
            <a:ext cx="342900" cy="34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0285" y="3352800"/>
            <a:ext cx="5666772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5" y="3435084"/>
            <a:ext cx="4358353" cy="2525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6285" y="6172200"/>
            <a:ext cx="1524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Space?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809" y="6172200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0285" y="6172200"/>
            <a:ext cx="5666772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85" y="6236411"/>
            <a:ext cx="5106316" cy="2535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44288" y="571567"/>
            <a:ext cx="2802769" cy="461665"/>
          </a:xfrm>
          <a:prstGeom prst="rect">
            <a:avLst/>
          </a:prstGeom>
          <a:solidFill>
            <a:schemeClr val="accent6">
              <a:lumMod val="60000"/>
              <a:lumOff val="40000"/>
              <a:alpha val="9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IE" sz="2400" dirty="0">
              <a:solidFill>
                <a:srgbClr val="C0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4196" y="583131"/>
            <a:ext cx="345181" cy="3462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96" y="682592"/>
            <a:ext cx="1891488" cy="25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 we didn’t have search …</a:t>
            </a:r>
            <a:endParaRPr lang="en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419600" y="1191491"/>
                <a:ext cx="4495800" cy="5410200"/>
              </a:xfrm>
            </p:spPr>
            <p:txBody>
              <a:bodyPr>
                <a:normAutofit/>
              </a:bodyPr>
              <a:lstStyle/>
              <a:p>
                <a:r>
                  <a:rPr lang="en-IE" sz="2400" dirty="0" smtClean="0"/>
                  <a:t>Contains all books with</a:t>
                </a:r>
              </a:p>
              <a:p>
                <a:pPr lvl="1"/>
                <a:r>
                  <a:rPr lang="en-IE" sz="2000" dirty="0" smtClean="0"/>
                  <a:t>25 unique characters</a:t>
                </a:r>
              </a:p>
              <a:p>
                <a:pPr lvl="1"/>
                <a:r>
                  <a:rPr lang="en-IE" sz="2000" dirty="0" smtClean="0"/>
                  <a:t>80 characters per line</a:t>
                </a:r>
              </a:p>
              <a:p>
                <a:pPr lvl="1"/>
                <a:r>
                  <a:rPr lang="en-IE" sz="2000" dirty="0" smtClean="0"/>
                  <a:t>40 lines per page</a:t>
                </a:r>
              </a:p>
              <a:p>
                <a:pPr lvl="1"/>
                <a:r>
                  <a:rPr lang="en-IE" sz="2000" dirty="0" smtClean="0"/>
                  <a:t>410 pages</a:t>
                </a:r>
              </a:p>
              <a:p>
                <a:pPr lvl="1"/>
                <a:r>
                  <a:rPr lang="en-IE" sz="2000" dirty="0" smtClean="0">
                    <a:solidFill>
                      <a:srgbClr val="0070C0"/>
                    </a:solidFill>
                  </a:rPr>
                  <a:t>410 x 40 x 80 = 1,312,000 chars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IE" sz="2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IE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IE" sz="2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1,312,000</m:t>
                        </m:r>
                      </m:sup>
                    </m:sSup>
                  </m:oMath>
                </a14:m>
                <a:r>
                  <a:rPr lang="en-IE" sz="2000" b="0" dirty="0" smtClean="0">
                    <a:solidFill>
                      <a:srgbClr val="0070C0"/>
                    </a:solidFill>
                  </a:rPr>
                  <a:t> books</a:t>
                </a:r>
                <a:endParaRPr lang="en-IE" sz="2000" dirty="0" smtClean="0">
                  <a:solidFill>
                    <a:srgbClr val="0070C0"/>
                  </a:solidFill>
                </a:endParaRPr>
              </a:p>
              <a:p>
                <a:r>
                  <a:rPr lang="en-IE" sz="2400" dirty="0" smtClean="0"/>
                  <a:t>Would contain any book imaginable</a:t>
                </a:r>
              </a:p>
              <a:p>
                <a:pPr lvl="1"/>
                <a:r>
                  <a:rPr lang="en-IE" sz="2000" dirty="0" smtClean="0"/>
                  <a:t>Including a book with the location of useful books ;)</a:t>
                </a:r>
              </a:p>
              <a:p>
                <a:pPr marL="0" indent="0">
                  <a:buNone/>
                </a:pPr>
                <a:endParaRPr lang="en-IE" sz="20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IE" sz="2000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IE" sz="2000" dirty="0" smtClean="0">
                    <a:solidFill>
                      <a:srgbClr val="FF0000"/>
                    </a:solidFill>
                  </a:rPr>
                  <a:t>All information = Zero information</a:t>
                </a:r>
              </a:p>
              <a:p>
                <a:pPr lvl="1"/>
                <a:endParaRPr lang="en-IE" sz="20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19600" y="1191491"/>
                <a:ext cx="4495800" cy="5410200"/>
              </a:xfrm>
              <a:blipFill rotWithShape="1">
                <a:blip r:embed="rId2"/>
                <a:stretch>
                  <a:fillRect l="-1762" t="-90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://www.mbird.com/wp-content/uploads/2013/07/babe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1" y="1066800"/>
            <a:ext cx="3802881" cy="56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62400" y="2286000"/>
            <a:ext cx="5025012" cy="3535595"/>
          </a:xfrm>
          <a:prstGeom prst="rect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166" y="6144305"/>
            <a:ext cx="8807268" cy="604836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Common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990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en-IE" sz="2800" dirty="0" smtClean="0">
                <a:solidFill>
                  <a:srgbClr val="0070C0"/>
                </a:solidFill>
              </a:rPr>
              <a:t>Many occurrences of few words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rgbClr val="0070C0"/>
                </a:solidFill>
              </a:rPr>
              <a:t>                / Few occurrences of many words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1566" y="2171699"/>
            <a:ext cx="3733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</a:pPr>
            <a:r>
              <a:rPr lang="en-IE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</a:p>
          <a:p>
            <a:pPr lvl="1"/>
            <a:r>
              <a:rPr lang="en-IE" dirty="0" smtClean="0">
                <a:latin typeface="Calibri Light" panose="020F0302020204030204" pitchFamily="34" charset="0"/>
              </a:rPr>
              <a:t>In English text: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the</a:t>
            </a:r>
            <a:r>
              <a:rPr lang="en-IE" dirty="0" smtClean="0">
                <a:latin typeface="Calibri Light" panose="020F0302020204030204" pitchFamily="34" charset="0"/>
              </a:rPr>
              <a:t>” 7%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of</a:t>
            </a:r>
            <a:r>
              <a:rPr lang="en-IE" dirty="0" smtClean="0">
                <a:latin typeface="Calibri Light" panose="020F0302020204030204" pitchFamily="34" charset="0"/>
              </a:rPr>
              <a:t>” 3.5%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and</a:t>
            </a:r>
            <a:r>
              <a:rPr lang="en-IE" dirty="0" smtClean="0">
                <a:latin typeface="Calibri Light" panose="020F0302020204030204" pitchFamily="34" charset="0"/>
              </a:rPr>
              <a:t>” 2.7%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135 words cover half of all occurrences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44" y="6088296"/>
            <a:ext cx="887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  <a:r>
              <a:rPr lang="en-IE" b="1" dirty="0" smtClean="0">
                <a:latin typeface="Calibri Light" panose="020F0302020204030204" pitchFamily="34" charset="0"/>
              </a:rPr>
              <a:t>: </a:t>
            </a:r>
            <a:r>
              <a:rPr lang="en-IE" i="1" dirty="0" smtClean="0">
                <a:latin typeface="Calibri Light" panose="020F0302020204030204" pitchFamily="34" charset="0"/>
              </a:rPr>
              <a:t>the most popular word will occur twice as often as the second most popular word, thrice as often as the third most popular word, n times as often as the n-most popular word.</a:t>
            </a:r>
            <a:endParaRPr lang="en-IE" i="1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021" y="2111415"/>
            <a:ext cx="5007979" cy="37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62400" y="2286000"/>
            <a:ext cx="5025012" cy="3535595"/>
          </a:xfrm>
          <a:prstGeom prst="rect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166" y="6144305"/>
            <a:ext cx="8807268" cy="604836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Common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990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en-IE" sz="2800" dirty="0" smtClean="0">
                <a:solidFill>
                  <a:srgbClr val="0070C0"/>
                </a:solidFill>
              </a:rPr>
              <a:t>Many occurrences of few words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rgbClr val="0070C0"/>
                </a:solidFill>
              </a:rPr>
              <a:t>                / Few occurrences of many words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1566" y="2171699"/>
            <a:ext cx="3733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tx1"/>
              </a:buClr>
            </a:pPr>
            <a:r>
              <a:rPr lang="en-IE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</a:p>
          <a:p>
            <a:pPr lvl="1"/>
            <a:r>
              <a:rPr lang="en-IE" dirty="0" smtClean="0">
                <a:latin typeface="Calibri Light" panose="020F0302020204030204" pitchFamily="34" charset="0"/>
              </a:rPr>
              <a:t>In English text: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the</a:t>
            </a:r>
            <a:r>
              <a:rPr lang="en-IE" dirty="0" smtClean="0">
                <a:latin typeface="Calibri Light" panose="020F0302020204030204" pitchFamily="34" charset="0"/>
              </a:rPr>
              <a:t>” 7%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of</a:t>
            </a:r>
            <a:r>
              <a:rPr lang="en-IE" dirty="0" smtClean="0">
                <a:latin typeface="Calibri Light" panose="020F0302020204030204" pitchFamily="34" charset="0"/>
              </a:rPr>
              <a:t>” 3.5%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</a:rPr>
              <a:t>and</a:t>
            </a:r>
            <a:r>
              <a:rPr lang="en-IE" dirty="0" smtClean="0">
                <a:latin typeface="Calibri Light" panose="020F0302020204030204" pitchFamily="34" charset="0"/>
              </a:rPr>
              <a:t>” 2.7%</a:t>
            </a:r>
          </a:p>
          <a:p>
            <a:pPr lvl="2"/>
            <a:r>
              <a:rPr lang="en-IE" dirty="0" smtClean="0">
                <a:latin typeface="Calibri Light" panose="020F0302020204030204" pitchFamily="34" charset="0"/>
              </a:rPr>
              <a:t>135 words cover half of all occurrences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144" y="6088296"/>
            <a:ext cx="887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  <a:r>
              <a:rPr lang="en-IE" b="1" dirty="0" smtClean="0">
                <a:latin typeface="Calibri Light" panose="020F0302020204030204" pitchFamily="34" charset="0"/>
              </a:rPr>
              <a:t>: </a:t>
            </a:r>
            <a:r>
              <a:rPr lang="en-IE" i="1" dirty="0" smtClean="0">
                <a:latin typeface="Calibri Light" panose="020F0302020204030204" pitchFamily="34" charset="0"/>
              </a:rPr>
              <a:t>the most popular word will occur twice as often as the second most popular word, thrice as often as the third most popular word, n times as often as the n-most popular word.</a:t>
            </a:r>
            <a:endParaRPr lang="en-IE" i="1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021" y="2111415"/>
            <a:ext cx="5007979" cy="3755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257" y="2213065"/>
            <a:ext cx="9151257" cy="6825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IE" sz="3200" dirty="0">
                <a:latin typeface="Calibri Light" panose="020F0302020204030204" pitchFamily="34" charset="0"/>
              </a:rPr>
              <a:t>Expect </a:t>
            </a:r>
            <a:r>
              <a:rPr lang="en-IE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long</a:t>
            </a:r>
            <a:r>
              <a:rPr lang="en-IE" sz="3200" dirty="0">
                <a:latin typeface="Calibri Light" panose="020F0302020204030204" pitchFamily="34" charset="0"/>
              </a:rPr>
              <a:t> </a:t>
            </a:r>
            <a:r>
              <a:rPr lang="en-IE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posting lists </a:t>
            </a:r>
            <a:r>
              <a:rPr lang="en-IE" sz="3200" dirty="0">
                <a:latin typeface="Calibri Light" panose="020F0302020204030204" pitchFamily="34" charset="0"/>
              </a:rPr>
              <a:t>for common </a:t>
            </a:r>
            <a:r>
              <a:rPr lang="en-IE" sz="3200" dirty="0" smtClean="0">
                <a:latin typeface="Calibri Light" panose="020F0302020204030204" pitchFamily="34" charset="0"/>
              </a:rPr>
              <a:t>words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826" y="2278013"/>
            <a:ext cx="345181" cy="3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Common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Perhaps implement </a:t>
            </a:r>
            <a:r>
              <a:rPr lang="en-IE" dirty="0" smtClean="0">
                <a:solidFill>
                  <a:srgbClr val="008000"/>
                </a:solidFill>
              </a:rPr>
              <a:t>stop-words</a:t>
            </a:r>
            <a:r>
              <a:rPr lang="en-IE" dirty="0" smtClean="0"/>
              <a:t>?</a:t>
            </a:r>
          </a:p>
          <a:p>
            <a:pPr lvl="2"/>
            <a:r>
              <a:rPr lang="en-IE" dirty="0" smtClean="0"/>
              <a:t>Most common words contain least information</a:t>
            </a:r>
          </a:p>
          <a:p>
            <a:pPr lvl="1"/>
            <a:endParaRPr lang="en-IE" dirty="0"/>
          </a:p>
          <a:p>
            <a:pPr lvl="2"/>
            <a:endParaRPr lang="en-IE" dirty="0"/>
          </a:p>
          <a:p>
            <a:pPr lvl="1"/>
            <a:endParaRPr lang="en-IE" dirty="0" smtClean="0"/>
          </a:p>
          <a:p>
            <a:pPr marL="457200" lvl="1" indent="0">
              <a:buNone/>
            </a:pPr>
            <a:endParaRPr lang="en-IE" dirty="0" smtClean="0"/>
          </a:p>
          <a:p>
            <a:pPr lvl="1"/>
            <a:endParaRPr lang="en-IE" dirty="0" smtClean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09900" y="2590800"/>
            <a:ext cx="3124200" cy="4191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IE" sz="2200" dirty="0" smtClean="0">
                <a:solidFill>
                  <a:srgbClr val="FF0000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the</a:t>
            </a:r>
            <a:r>
              <a:rPr lang="en-IE" sz="2200" dirty="0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 drama </a:t>
            </a:r>
            <a:r>
              <a:rPr lang="en-IE" sz="2200" dirty="0" smtClean="0">
                <a:solidFill>
                  <a:srgbClr val="FF0000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in</a:t>
            </a:r>
            <a:r>
              <a:rPr lang="en-IE" sz="2200" dirty="0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 </a:t>
            </a:r>
            <a:r>
              <a:rPr lang="en-IE" sz="2200" dirty="0" err="1" smtClean="0">
                <a:solidFill>
                  <a:schemeClr val="bg1"/>
                </a:solidFill>
                <a:latin typeface="Inconsolata" panose="020B0609030003000000" pitchFamily="49" charset="0"/>
                <a:sym typeface="Wingdings" panose="05000000000000000000" pitchFamily="2" charset="2"/>
              </a:rPr>
              <a:t>america</a:t>
            </a:r>
            <a:endParaRPr lang="en-IE" sz="2200" dirty="0" smtClean="0">
              <a:solidFill>
                <a:schemeClr val="bg1"/>
              </a:solidFill>
              <a:latin typeface="Inconsolata" panose="020B0609030003000000" pitchFamily="49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936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849562"/>
            <a:ext cx="9143999" cy="3505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Common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Perhaps implement </a:t>
            </a:r>
            <a:r>
              <a:rPr lang="en-IE" dirty="0">
                <a:solidFill>
                  <a:srgbClr val="008000"/>
                </a:solidFill>
              </a:rPr>
              <a:t>stop-words</a:t>
            </a:r>
            <a:r>
              <a:rPr lang="en-IE" dirty="0" smtClean="0"/>
              <a:t>?</a:t>
            </a:r>
          </a:p>
          <a:p>
            <a:r>
              <a:rPr lang="en-IE" dirty="0" smtClean="0"/>
              <a:t>Perhaps implement </a:t>
            </a:r>
            <a:r>
              <a:rPr lang="en-IE" dirty="0" smtClean="0">
                <a:solidFill>
                  <a:srgbClr val="008000"/>
                </a:solidFill>
              </a:rPr>
              <a:t>block-addressing</a:t>
            </a:r>
            <a:r>
              <a:rPr lang="en-IE" dirty="0" smtClean="0"/>
              <a:t>?</a:t>
            </a:r>
          </a:p>
          <a:p>
            <a:pPr lvl="2"/>
            <a:endParaRPr lang="en-IE" dirty="0"/>
          </a:p>
          <a:p>
            <a:pPr lvl="1"/>
            <a:endParaRPr lang="en-IE" dirty="0" smtClean="0"/>
          </a:p>
          <a:p>
            <a:pPr marL="457200" lvl="1" indent="0">
              <a:buNone/>
            </a:pPr>
            <a:endParaRPr lang="en-IE" dirty="0" smtClean="0"/>
          </a:p>
          <a:p>
            <a:pPr lvl="1"/>
            <a:endParaRPr lang="en-IE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4137" y="3001963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>
                <a:latin typeface="Calibri Light" panose="020F0302020204030204" pitchFamily="34" charset="0"/>
              </a:rPr>
              <a:t>Fruitvale Station</a:t>
            </a:r>
            <a:r>
              <a:rPr lang="en-IE" dirty="0">
                <a:latin typeface="Calibri Light" panose="020F0302020204030204" pitchFamily="34" charset="0"/>
              </a:rPr>
              <a:t> is a 2013 American </a:t>
            </a:r>
            <a:r>
              <a:rPr lang="en-IE" dirty="0">
                <a:latin typeface="Calibri Light" panose="020F0302020204030204" pitchFamily="34" charset="0"/>
                <a:hlinkClick r:id="rId2" tooltip="Drama film"/>
              </a:rPr>
              <a:t>drama film</a:t>
            </a:r>
            <a:r>
              <a:rPr lang="en-IE" dirty="0">
                <a:latin typeface="Calibri Light" panose="020F0302020204030204" pitchFamily="34" charset="0"/>
              </a:rPr>
              <a:t> written and directed by </a:t>
            </a:r>
            <a:r>
              <a:rPr lang="en-IE" dirty="0">
                <a:latin typeface="Calibri Light" panose="020F0302020204030204" pitchFamily="34" charset="0"/>
                <a:hlinkClick r:id="rId3" tooltip="Ryan Coogler"/>
              </a:rPr>
              <a:t>Ryan </a:t>
            </a:r>
            <a:r>
              <a:rPr lang="en-IE" dirty="0" err="1">
                <a:latin typeface="Calibri Light" panose="020F0302020204030204" pitchFamily="34" charset="0"/>
                <a:hlinkClick r:id="rId3" tooltip="Ryan Coogler"/>
              </a:rPr>
              <a:t>Coogler</a:t>
            </a:r>
            <a:r>
              <a:rPr lang="en-IE" dirty="0">
                <a:latin typeface="Calibri Light" panose="020F030202020403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137" y="3001963"/>
            <a:ext cx="4413613" cy="369332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7750" y="3001963"/>
            <a:ext cx="3752850" cy="369332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36143"/>
              </p:ext>
            </p:extLst>
          </p:nvPr>
        </p:nvGraphicFramePr>
        <p:xfrm>
          <a:off x="3181350" y="3988906"/>
          <a:ext cx="56769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/>
                <a:gridCol w="413385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,…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4136" y="3378008"/>
            <a:ext cx="207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Block 1</a:t>
            </a:r>
            <a:endParaRPr lang="en-IE" sz="3600" b="1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141" y="3371295"/>
            <a:ext cx="207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Block </a:t>
            </a:r>
            <a:r>
              <a:rPr lang="en-IE" sz="36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463" y="4140571"/>
            <a:ext cx="2844437" cy="824428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What is the effect on phrase search?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140571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463" y="4964999"/>
            <a:ext cx="2844437" cy="717088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Small blocks ~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okay</a:t>
            </a:r>
          </a:p>
          <a:p>
            <a:r>
              <a:rPr lang="en-IE" sz="2000" dirty="0" smtClean="0">
                <a:latin typeface="Calibri Light" panose="020F0302020204030204" pitchFamily="34" charset="0"/>
              </a:rPr>
              <a:t>Big blocks ~ </a:t>
            </a:r>
            <a:r>
              <a:rPr lang="en-IE" sz="2000" dirty="0" smtClean="0">
                <a:solidFill>
                  <a:srgbClr val="FF3300"/>
                </a:solidFill>
                <a:latin typeface="Calibri Light" panose="020F0302020204030204" pitchFamily="34" charset="0"/>
              </a:rPr>
              <a:t>not okay</a:t>
            </a:r>
          </a:p>
        </p:txBody>
      </p:sp>
    </p:spTree>
    <p:extLst>
      <p:ext uri="{BB962C8B-B14F-4D97-AF65-F5344CB8AC3E}">
        <p14:creationId xmlns:p14="http://schemas.microsoft.com/office/powerpoint/2010/main" val="7390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6" grpId="0" animBg="1"/>
      <p:bldP spid="7" grpId="0" animBg="1"/>
      <p:bldP spid="9" grpId="0"/>
      <p:bldP spid="10" grpId="0"/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578" y="6102810"/>
            <a:ext cx="8871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b="1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  <a:r>
              <a:rPr lang="en-IE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: </a:t>
            </a:r>
            <a:r>
              <a:rPr lang="en-IE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the most popular word will occur twice as often as the second most popular word, thrice as often as the third most popular word, n times as often as the n-most popular word.</a:t>
            </a:r>
            <a:endParaRPr lang="en-IE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2286000"/>
            <a:ext cx="5025012" cy="3535595"/>
          </a:xfrm>
          <a:prstGeom prst="rect">
            <a:avLst/>
          </a:prstGeom>
          <a:solidFill>
            <a:srgbClr val="F7F7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Inverted Index: Common Words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990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en-IE" sz="2800" dirty="0" smtClean="0">
                <a:solidFill>
                  <a:srgbClr val="0070C0"/>
                </a:solidFill>
              </a:rPr>
              <a:t>Many occurrences of few words</a:t>
            </a:r>
          </a:p>
          <a:p>
            <a:pPr marL="457200" lvl="1" indent="0">
              <a:buNone/>
            </a:pPr>
            <a:r>
              <a:rPr lang="en-IE" dirty="0" smtClean="0">
                <a:solidFill>
                  <a:srgbClr val="0070C0"/>
                </a:solidFill>
              </a:rPr>
              <a:t>                / Few occurrences of many words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1566" y="2171699"/>
            <a:ext cx="3733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prstClr val="black"/>
              </a:buClr>
            </a:pPr>
            <a:r>
              <a:rPr lang="en-IE" dirty="0" err="1" smtClean="0">
                <a:solidFill>
                  <a:srgbClr val="0070C0"/>
                </a:solidFill>
                <a:latin typeface="Calibri Light" panose="020F0302020204030204" pitchFamily="34" charset="0"/>
              </a:rPr>
              <a:t>Zipf’s</a:t>
            </a:r>
            <a:r>
              <a:rPr lang="en-IE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law</a:t>
            </a:r>
          </a:p>
          <a:p>
            <a:pPr lvl="1"/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In English text:</a:t>
            </a:r>
          </a:p>
          <a:p>
            <a:pPr lvl="2"/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</a:rPr>
              <a:t>the</a:t>
            </a:r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” 7%</a:t>
            </a:r>
          </a:p>
          <a:p>
            <a:pPr lvl="2"/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</a:rPr>
              <a:t>of</a:t>
            </a:r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” 3.5%</a:t>
            </a:r>
          </a:p>
          <a:p>
            <a:pPr lvl="2"/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</a:rPr>
              <a:t>and</a:t>
            </a:r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” 2.7%</a:t>
            </a:r>
          </a:p>
          <a:p>
            <a:pPr lvl="2"/>
            <a:r>
              <a:rPr lang="en-IE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135 words cover half of all occurrences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021" y="2111415"/>
            <a:ext cx="5007979" cy="37559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257" y="2213065"/>
            <a:ext cx="9151257" cy="11397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IE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Expect </a:t>
            </a:r>
            <a:r>
              <a:rPr lang="en-IE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long</a:t>
            </a:r>
            <a:r>
              <a:rPr lang="en-IE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n-IE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posting lists </a:t>
            </a:r>
            <a:r>
              <a:rPr lang="en-IE" sz="3200" dirty="0">
                <a:solidFill>
                  <a:prstClr val="black"/>
                </a:solidFill>
                <a:latin typeface="Calibri Light" panose="020F0302020204030204" pitchFamily="34" charset="0"/>
              </a:rPr>
              <a:t>for common </a:t>
            </a:r>
            <a:r>
              <a:rPr lang="en-IE" sz="32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words</a:t>
            </a:r>
          </a:p>
          <a:p>
            <a:r>
              <a:rPr lang="en-IE" sz="32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Expect </a:t>
            </a:r>
            <a:r>
              <a:rPr lang="en-IE" sz="3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more queries </a:t>
            </a:r>
            <a:r>
              <a:rPr lang="en-IE" sz="32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with common words</a:t>
            </a:r>
            <a:endParaRPr lang="en-IE" sz="32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826" y="2278013"/>
            <a:ext cx="345181" cy="3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Long Tail of Search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Long Tail of Search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35957"/>
            <a:ext cx="7473268" cy="5410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306525"/>
            <a:ext cx="4631834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How to optimise for this?</a:t>
            </a:r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34" y="6306525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434" y="6306525"/>
            <a:ext cx="4114800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Caching for common queries like “</a:t>
            </a:r>
            <a:r>
              <a:rPr lang="en-IE" dirty="0" smtClean="0">
                <a:latin typeface="Inconsolata" panose="020B0609030003000000" pitchFamily="49" charset="0"/>
              </a:rPr>
              <a:t>coffee</a:t>
            </a:r>
            <a:r>
              <a:rPr lang="en-IE" dirty="0" smtClean="0">
                <a:latin typeface="Calibri Light" panose="020F0302020204030204" pitchFamily="34" charset="0"/>
              </a:rPr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668" y="45357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If interested …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2389283"/>
            <a:ext cx="7058025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68" y="45357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Search Implementation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Vocabulary keys: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Hashing</a:t>
            </a:r>
            <a:r>
              <a:rPr lang="en-IE" dirty="0" smtClean="0"/>
              <a:t>: O(1) lookups (assuming ideal hashing)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no range queries</a:t>
            </a:r>
          </a:p>
          <a:p>
            <a:pPr lvl="2"/>
            <a:r>
              <a:rPr lang="en-IE" dirty="0" smtClean="0">
                <a:solidFill>
                  <a:srgbClr val="008000"/>
                </a:solidFill>
              </a:rPr>
              <a:t>relatively easy to update </a:t>
            </a:r>
            <a:r>
              <a:rPr lang="en-IE" dirty="0" smtClean="0"/>
              <a:t>(though rehashing expensive!)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Sorting/B-Tree</a:t>
            </a:r>
            <a:r>
              <a:rPr lang="en-IE" dirty="0" smtClean="0"/>
              <a:t>: O(log(</a:t>
            </a:r>
            <a:r>
              <a:rPr lang="en-I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IE" dirty="0" smtClean="0"/>
              <a:t>)) lookups, </a:t>
            </a:r>
            <a:r>
              <a:rPr lang="en-I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IE" i="1" dirty="0" smtClean="0"/>
              <a:t> </a:t>
            </a:r>
            <a:r>
              <a:rPr lang="en-IE" dirty="0" smtClean="0"/>
              <a:t>unique words</a:t>
            </a:r>
          </a:p>
          <a:p>
            <a:pPr lvl="2"/>
            <a:r>
              <a:rPr lang="en-IE" dirty="0" smtClean="0">
                <a:solidFill>
                  <a:srgbClr val="008000"/>
                </a:solidFill>
              </a:rPr>
              <a:t>range queries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tricky to update </a:t>
            </a:r>
            <a:r>
              <a:rPr lang="en-IE" dirty="0" smtClean="0"/>
              <a:t>(standard methods for B-trees)</a:t>
            </a:r>
          </a:p>
          <a:p>
            <a:pPr lvl="1"/>
            <a:r>
              <a:rPr lang="en-IE" dirty="0" smtClean="0">
                <a:solidFill>
                  <a:srgbClr val="0070C0"/>
                </a:solidFill>
              </a:rPr>
              <a:t>Tries</a:t>
            </a:r>
            <a:r>
              <a:rPr lang="en-IE" dirty="0" smtClean="0"/>
              <a:t>: O(</a:t>
            </a:r>
            <a:r>
              <a:rPr lang="en-I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IE" dirty="0" smtClean="0"/>
              <a:t>) lookups, </a:t>
            </a:r>
            <a:r>
              <a:rPr lang="en-IE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IE" dirty="0" smtClean="0"/>
              <a:t>length of the word</a:t>
            </a:r>
          </a:p>
          <a:p>
            <a:pPr lvl="2"/>
            <a:r>
              <a:rPr lang="en-IE" dirty="0" smtClean="0">
                <a:solidFill>
                  <a:srgbClr val="008000"/>
                </a:solidFill>
              </a:rPr>
              <a:t>range queries, compressed, auto-completion!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</a:rPr>
              <a:t>referencing becomes tricky (on disk)</a:t>
            </a:r>
          </a:p>
          <a:p>
            <a:pPr lvl="1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6164263"/>
            <a:ext cx="3810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Tries? (in class)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6176963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Memory Sizes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Term list </a:t>
            </a:r>
            <a:r>
              <a:rPr lang="en-IE" dirty="0" smtClean="0"/>
              <a:t>(vocabulary keys) small:</a:t>
            </a:r>
          </a:p>
          <a:p>
            <a:pPr lvl="1"/>
            <a:r>
              <a:rPr lang="en-IE" dirty="0" smtClean="0"/>
              <a:t>Often will fit in memory!</a:t>
            </a:r>
          </a:p>
          <a:p>
            <a:r>
              <a:rPr lang="en-IE" dirty="0" smtClean="0">
                <a:solidFill>
                  <a:srgbClr val="7030A0"/>
                </a:solidFill>
              </a:rPr>
              <a:t>Posting lists </a:t>
            </a:r>
            <a:r>
              <a:rPr lang="en-IE" dirty="0" smtClean="0"/>
              <a:t>larger: </a:t>
            </a:r>
          </a:p>
          <a:p>
            <a:pPr lvl="1"/>
            <a:r>
              <a:rPr lang="en-IE" dirty="0" smtClean="0"/>
              <a:t>On disk / Hot regions </a:t>
            </a:r>
            <a:r>
              <a:rPr lang="en-IE" u="sng" dirty="0" smtClean="0"/>
              <a:t>cached</a:t>
            </a:r>
            <a:endParaRPr lang="en-I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53946"/>
              </p:ext>
            </p:extLst>
          </p:nvPr>
        </p:nvGraphicFramePr>
        <p:xfrm>
          <a:off x="3200400" y="3672681"/>
          <a:ext cx="56769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40767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96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103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err="1" smtClean="0">
                          <a:latin typeface="Inconsolata" panose="020B0609030003000000" pitchFamily="49" charset="0"/>
                        </a:rPr>
                        <a:t>american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123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5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and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57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139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by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70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157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directed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61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212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drama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38</a:t>
                      </a: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87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,…]),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,[</a:t>
                      </a:r>
                      <a:r>
                        <a:rPr lang="en-IE" baseline="0" dirty="0" smtClean="0">
                          <a:solidFill>
                            <a:srgbClr val="7030A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]),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2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book that indexes the library</a:t>
            </a:r>
            <a:endParaRPr lang="en-IE" sz="3200" dirty="0"/>
          </a:p>
        </p:txBody>
      </p:sp>
      <p:pic>
        <p:nvPicPr>
          <p:cNvPr id="5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209307" cy="45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7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Numeric</a:t>
            </a:r>
            <a:r>
              <a:rPr lang="en-IE" dirty="0" smtClean="0"/>
              <a:t> compression important</a:t>
            </a:r>
            <a:endParaRPr lang="en-I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57867"/>
              </p:ext>
            </p:extLst>
          </p:nvPr>
        </p:nvGraphicFramePr>
        <p:xfrm>
          <a:off x="1866900" y="3322320"/>
          <a:ext cx="5676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/>
                <a:gridCol w="42672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country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3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7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1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High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7030A0"/>
                </a:solidFill>
              </a:rPr>
              <a:t>Interval indexing</a:t>
            </a:r>
          </a:p>
          <a:p>
            <a:pPr lvl="1"/>
            <a:r>
              <a:rPr lang="en-IE" dirty="0" smtClean="0"/>
              <a:t>Example for record-level indexing</a:t>
            </a:r>
          </a:p>
          <a:p>
            <a:pPr lvl="2"/>
            <a:r>
              <a:rPr lang="en-IE" dirty="0"/>
              <a:t>C</a:t>
            </a:r>
            <a:r>
              <a:rPr lang="en-IE" dirty="0" smtClean="0"/>
              <a:t>ould also be applied for block-level indexing, etc.</a:t>
            </a:r>
            <a:endParaRPr lang="en-I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85180"/>
              </p:ext>
            </p:extLst>
          </p:nvPr>
        </p:nvGraphicFramePr>
        <p:xfrm>
          <a:off x="1866900" y="3322320"/>
          <a:ext cx="5676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/>
                <a:gridCol w="42672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country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3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6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7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688000"/>
              </p:ext>
            </p:extLst>
          </p:nvPr>
        </p:nvGraphicFramePr>
        <p:xfrm>
          <a:off x="1905000" y="4724400"/>
          <a:ext cx="5676900" cy="1097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71600"/>
                <a:gridCol w="43053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country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–4), (6–7), 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69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High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3">
                    <a:lumMod val="75000"/>
                  </a:schemeClr>
                </a:solidFill>
              </a:rPr>
              <a:t>Gap indexing</a:t>
            </a:r>
          </a:p>
          <a:p>
            <a:pPr lvl="1"/>
            <a:r>
              <a:rPr lang="en-IE" dirty="0" smtClean="0"/>
              <a:t>Example for record-level indexing</a:t>
            </a:r>
          </a:p>
          <a:p>
            <a:pPr lvl="2"/>
            <a:r>
              <a:rPr lang="en-IE" dirty="0"/>
              <a:t>Could also be applied for block-level indexing, etc</a:t>
            </a:r>
            <a:r>
              <a:rPr lang="en-IE" dirty="0" smtClean="0"/>
              <a:t>.</a:t>
            </a:r>
            <a:endParaRPr lang="en-I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73276"/>
              </p:ext>
            </p:extLst>
          </p:nvPr>
        </p:nvGraphicFramePr>
        <p:xfrm>
          <a:off x="1866900" y="3322320"/>
          <a:ext cx="5676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/>
                <a:gridCol w="42672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country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), 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3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4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8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(</a:t>
                      </a:r>
                      <a:r>
                        <a:rPr lang="en-IE" baseline="0" dirty="0" smtClean="0">
                          <a:solidFill>
                            <a:srgbClr val="008000"/>
                          </a:solidFill>
                          <a:latin typeface="Inconsolata" panose="020B0609030003000000" pitchFamily="49" charset="0"/>
                        </a:rPr>
                        <a:t>9</a:t>
                      </a:r>
                      <a:r>
                        <a:rPr lang="en-IE" baseline="0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), …</a:t>
                      </a:r>
                      <a:endParaRPr lang="en-IE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tx1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28144"/>
              </p:ext>
            </p:extLst>
          </p:nvPr>
        </p:nvGraphicFramePr>
        <p:xfrm>
          <a:off x="1905000" y="4724400"/>
          <a:ext cx="5676900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71600"/>
                <a:gridCol w="4305300"/>
              </a:tblGrid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Term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Posting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 Lists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country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latin typeface="Inconsolata" panose="020B0609030003000000" pitchFamily="49" charset="0"/>
                        </a:rPr>
                        <a:t>(1</a:t>
                      </a:r>
                      <a:r>
                        <a:rPr lang="en-IE" baseline="0" dirty="0" smtClean="0">
                          <a:latin typeface="Inconsolata" panose="020B0609030003000000" pitchFamily="49" charset="0"/>
                        </a:rPr>
                        <a:t>), 2, 1, 4, 1</a:t>
                      </a:r>
                      <a:endParaRPr lang="en-IE" b="1" dirty="0" smtClean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1369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tx1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6306525"/>
            <a:ext cx="3810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Benefit?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6319225"/>
            <a:ext cx="342900" cy="342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6306525"/>
            <a:ext cx="4958668" cy="381000"/>
          </a:xfrm>
          <a:prstGeom prst="rect">
            <a:avLst/>
          </a:prstGeom>
          <a:solidFill>
            <a:srgbClr val="C2E49C">
              <a:alpha val="94000"/>
            </a:srgbClr>
          </a:solidFill>
        </p:spPr>
        <p:txBody>
          <a:bodyPr wrap="square" rtlCol="0">
            <a:noAutofit/>
          </a:bodyPr>
          <a:lstStyle/>
          <a:p>
            <a:r>
              <a:rPr lang="en-IE" dirty="0" smtClean="0">
                <a:latin typeface="Calibri Light" panose="020F0302020204030204" pitchFamily="34" charset="0"/>
              </a:rPr>
              <a:t>Repeated small numbers easier to compress!</a:t>
            </a:r>
          </a:p>
        </p:txBody>
      </p:sp>
    </p:spTree>
    <p:extLst>
      <p:ext uri="{BB962C8B-B14F-4D97-AF65-F5344CB8AC3E}">
        <p14:creationId xmlns:p14="http://schemas.microsoft.com/office/powerpoint/2010/main" val="5701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Bit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Variable length coding: bit-level techniques </a:t>
            </a:r>
          </a:p>
          <a:p>
            <a:r>
              <a:rPr lang="en-IE" sz="2400" dirty="0" smtClean="0"/>
              <a:t>For example, </a:t>
            </a:r>
            <a:r>
              <a:rPr lang="en-IE" sz="2400" dirty="0" smtClean="0">
                <a:solidFill>
                  <a:srgbClr val="C00000"/>
                </a:solidFill>
              </a:rPr>
              <a:t>Elias γ (gamma) encoding</a:t>
            </a:r>
          </a:p>
          <a:p>
            <a:pPr lvl="1"/>
            <a:r>
              <a:rPr lang="en-IE" sz="2000" dirty="0" smtClean="0"/>
              <a:t>Assumes many small numbers </a:t>
            </a:r>
          </a:p>
          <a:p>
            <a:endParaRPr lang="en-IE" sz="2800" dirty="0" smtClean="0"/>
          </a:p>
          <a:p>
            <a:pPr marL="0" indent="0">
              <a:buNone/>
            </a:pPr>
            <a:endParaRPr lang="en-IE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61362"/>
              </p:ext>
            </p:extLst>
          </p:nvPr>
        </p:nvGraphicFramePr>
        <p:xfrm>
          <a:off x="838200" y="2590800"/>
          <a:ext cx="7696200" cy="3810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9240"/>
                <a:gridCol w="1539240"/>
                <a:gridCol w="1539240"/>
                <a:gridCol w="1539240"/>
                <a:gridCol w="1539240"/>
              </a:tblGrid>
              <a:tr h="494670">
                <a:tc>
                  <a:txBody>
                    <a:bodyPr/>
                    <a:lstStyle/>
                    <a:p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z: integer to encode</a:t>
                      </a:r>
                      <a:endParaRPr lang="en-IE" sz="1400" b="0" i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kern="1200" dirty="0" smtClean="0">
                          <a:effectLst/>
                          <a:latin typeface="Inconsolata" panose="020B0609030003000000" pitchFamily="49" charset="0"/>
                        </a:rPr>
                        <a:t>n = ⌊log</a:t>
                      </a:r>
                      <a:r>
                        <a:rPr lang="en-IE" sz="1400" kern="1200" baseline="-25000" dirty="0" smtClean="0">
                          <a:effectLst/>
                          <a:latin typeface="Inconsolata" panose="020B0609030003000000" pitchFamily="49" charset="0"/>
                        </a:rPr>
                        <a:t>2</a:t>
                      </a:r>
                      <a:r>
                        <a:rPr lang="en-IE" sz="1400" kern="1200" dirty="0" smtClean="0">
                          <a:effectLst/>
                          <a:latin typeface="Inconsolata" panose="020B0609030003000000" pitchFamily="49" charset="0"/>
                        </a:rPr>
                        <a:t>(z)⌋ coded in unary</a:t>
                      </a:r>
                      <a:endParaRPr lang="en-IE" sz="140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a zero marker</a:t>
                      </a:r>
                      <a:endParaRPr lang="en-IE" sz="1400" b="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next </a:t>
                      </a:r>
                      <a:r>
                        <a:rPr lang="en-IE" sz="1400" kern="1200" dirty="0" smtClean="0">
                          <a:effectLst/>
                          <a:latin typeface="Inconsolata" panose="020B0609030003000000" pitchFamily="49" charset="0"/>
                        </a:rPr>
                        <a:t>n binary </a:t>
                      </a:r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numbers</a:t>
                      </a:r>
                      <a:endParaRPr lang="en-IE" sz="1400" b="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final Elias </a:t>
                      </a:r>
                      <a:r>
                        <a:rPr lang="en-IE" sz="1400" dirty="0" smtClean="0">
                          <a:latin typeface="Calibri Light" panose="020F0302020204030204" pitchFamily="34" charset="0"/>
                        </a:rPr>
                        <a:t>γ</a:t>
                      </a:r>
                      <a:r>
                        <a:rPr lang="en-IE" sz="1400" dirty="0" smtClean="0">
                          <a:latin typeface="Inconsolata" panose="020B0609030003000000" pitchFamily="49" charset="0"/>
                        </a:rPr>
                        <a:t> code</a:t>
                      </a:r>
                      <a:endParaRPr lang="en-IE" sz="1400" b="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1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2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3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4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5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6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7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8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000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1110000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6140" y="6451979"/>
            <a:ext cx="1905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&lt;</a:t>
            </a:r>
            <a:r>
              <a:rPr lang="en-IE" dirty="0" smtClean="0">
                <a:latin typeface="Inconsolata" panose="020B0609030003000000" pitchFamily="49" charset="0"/>
              </a:rPr>
              <a:t>1,2,1,1,4,8,5</a:t>
            </a:r>
            <a:r>
              <a:rPr lang="en-IE" dirty="0" smtClean="0">
                <a:latin typeface="Calibri Light" panose="020F0302020204030204" pitchFamily="34" charset="0"/>
              </a:rPr>
              <a:t>&gt;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6454801"/>
            <a:ext cx="50769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Can </a:t>
            </a:r>
            <a:r>
              <a:rPr lang="en-IE" dirty="0">
                <a:latin typeface="Calibri Light" panose="020F0302020204030204" pitchFamily="34" charset="0"/>
                <a:cs typeface="Segoe UI Semilight" panose="020B0402040204020203" pitchFamily="34" charset="0"/>
              </a:rPr>
              <a:t>you 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decode </a:t>
            </a:r>
            <a:r>
              <a:rPr lang="en-IE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>
                <a:latin typeface="Inconsolata" panose="020B0609030003000000" pitchFamily="49" charset="0"/>
                <a:cs typeface="Segoe UI Semilight" panose="020B0402040204020203" pitchFamily="34" charset="0"/>
              </a:rPr>
              <a:t>01000011000111000011001</a:t>
            </a:r>
            <a:r>
              <a:rPr lang="en-IE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”?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62" y="6486047"/>
            <a:ext cx="335264" cy="33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93" y="2312185"/>
            <a:ext cx="1600845" cy="20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Bit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IE" sz="2400" dirty="0" smtClean="0"/>
              <a:t>Variable length coding: bit-level techniques </a:t>
            </a:r>
          </a:p>
          <a:p>
            <a:r>
              <a:rPr lang="en-IE" sz="2400" dirty="0" smtClean="0"/>
              <a:t>For example, </a:t>
            </a:r>
            <a:r>
              <a:rPr lang="en-I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Elias δ (delta) encoding</a:t>
            </a:r>
          </a:p>
          <a:p>
            <a:pPr lvl="1"/>
            <a:r>
              <a:rPr lang="en-IE" sz="2000" dirty="0" smtClean="0"/>
              <a:t>Better for some distributions</a:t>
            </a:r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380398"/>
              </p:ext>
            </p:extLst>
          </p:nvPr>
        </p:nvGraphicFramePr>
        <p:xfrm>
          <a:off x="838200" y="2590800"/>
          <a:ext cx="6156960" cy="381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39240"/>
                <a:gridCol w="1661160"/>
                <a:gridCol w="1524000"/>
                <a:gridCol w="1432560"/>
              </a:tblGrid>
              <a:tr h="494670">
                <a:tc>
                  <a:txBody>
                    <a:bodyPr/>
                    <a:lstStyle/>
                    <a:p>
                      <a:r>
                        <a:rPr lang="en-IE" sz="1400" b="1" i="1" dirty="0" smtClean="0">
                          <a:latin typeface="Inconsolata" panose="020B0609030003000000" pitchFamily="49" charset="0"/>
                        </a:rPr>
                        <a:t>z: </a:t>
                      </a:r>
                      <a:r>
                        <a:rPr lang="en-IE" sz="1400" b="1" i="0" dirty="0" smtClean="0">
                          <a:latin typeface="Inconsolata" panose="020B0609030003000000" pitchFamily="49" charset="0"/>
                        </a:rPr>
                        <a:t>integer to encode</a:t>
                      </a:r>
                      <a:endParaRPr lang="en-IE" sz="1400" b="1" i="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⌊log</a:t>
                      </a:r>
                      <a:r>
                        <a:rPr lang="en-IE" sz="1400" b="1" i="0" kern="1200" baseline="-250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IE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z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)⌋ + 1</a:t>
                      </a:r>
                    </a:p>
                    <a:p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coded in Elias</a:t>
                      </a:r>
                      <a:r>
                        <a:rPr lang="en-IE" sz="1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1400" b="1" dirty="0" smtClean="0">
                          <a:latin typeface="Calibri Light" panose="020F0302020204030204" pitchFamily="34" charset="0"/>
                        </a:rPr>
                        <a:t>γ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next 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⌊log</a:t>
                      </a:r>
                      <a:r>
                        <a:rPr lang="en-IE" sz="1400" b="1" i="0" kern="1200" baseline="-250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en-IE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z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)⌋  binary</a:t>
                      </a:r>
                      <a:r>
                        <a:rPr lang="en-IE" sz="1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numbers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final Elias </a:t>
                      </a:r>
                      <a:r>
                        <a:rPr lang="en-IE" sz="1400" b="1" dirty="0" smtClean="0">
                          <a:latin typeface="Calibri Light" panose="020F0302020204030204" pitchFamily="34" charset="0"/>
                        </a:rPr>
                        <a:t>δ</a:t>
                      </a:r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 code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1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b="1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2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1000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3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1001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4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10100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5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10101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6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10110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7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10111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8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11000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000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11000000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b="1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96140" y="6451979"/>
            <a:ext cx="1905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&lt;</a:t>
            </a:r>
            <a:r>
              <a:rPr lang="en-IE" dirty="0" smtClean="0">
                <a:latin typeface="Inconsolata" panose="020B0609030003000000" pitchFamily="49" charset="0"/>
              </a:rPr>
              <a:t>1,9,3,1,17</a:t>
            </a:r>
            <a:r>
              <a:rPr lang="en-IE" dirty="0" smtClean="0">
                <a:latin typeface="Calibri Light" panose="020F0302020204030204" pitchFamily="34" charset="0"/>
              </a:rPr>
              <a:t>&gt;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6454801"/>
            <a:ext cx="50769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Can </a:t>
            </a:r>
            <a:r>
              <a:rPr lang="en-IE" dirty="0">
                <a:latin typeface="Calibri Light" panose="020F0302020204030204" pitchFamily="34" charset="0"/>
                <a:cs typeface="Segoe UI Semilight" panose="020B0402040204020203" pitchFamily="34" charset="0"/>
              </a:rPr>
              <a:t>you 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decode </a:t>
            </a:r>
            <a:r>
              <a:rPr lang="en-IE" dirty="0"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0110000011001011001001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”?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362" y="6486047"/>
            <a:ext cx="335264" cy="33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78" y="2317541"/>
            <a:ext cx="3655322" cy="2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Bit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/>
              <a:t>Previous methods “non-parametric”</a:t>
            </a:r>
          </a:p>
          <a:p>
            <a:pPr lvl="1"/>
            <a:r>
              <a:rPr lang="en-IE" sz="2000" dirty="0" smtClean="0"/>
              <a:t>Don’t take an input value</a:t>
            </a:r>
          </a:p>
          <a:p>
            <a:r>
              <a:rPr lang="en-IE" sz="2400" dirty="0" smtClean="0"/>
              <a:t>Other compression techniques parametric:</a:t>
            </a:r>
          </a:p>
          <a:p>
            <a:pPr lvl="1"/>
            <a:r>
              <a:rPr lang="en-IE" sz="2000" dirty="0" smtClean="0"/>
              <a:t>for example, Golomb-</a:t>
            </a:r>
            <a:r>
              <a:rPr lang="en-IE" sz="2000" i="1" dirty="0" smtClean="0">
                <a:solidFill>
                  <a:srgbClr val="DA006D"/>
                </a:solidFill>
              </a:rPr>
              <a:t>3</a:t>
            </a:r>
            <a:r>
              <a:rPr lang="en-IE" sz="2000" dirty="0" smtClean="0"/>
              <a:t> code:</a:t>
            </a:r>
          </a:p>
          <a:p>
            <a:pPr lvl="2"/>
            <a:endParaRPr lang="en-IE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40359"/>
              </p:ext>
            </p:extLst>
          </p:nvPr>
        </p:nvGraphicFramePr>
        <p:xfrm>
          <a:off x="457200" y="2971800"/>
          <a:ext cx="8305800" cy="381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1160"/>
                <a:gridCol w="1661160"/>
                <a:gridCol w="1661160"/>
                <a:gridCol w="1661160"/>
                <a:gridCol w="1661160"/>
              </a:tblGrid>
              <a:tr h="507797">
                <a:tc>
                  <a:txBody>
                    <a:bodyPr/>
                    <a:lstStyle/>
                    <a:p>
                      <a:r>
                        <a:rPr lang="en-IE" sz="1400" b="1" i="1" dirty="0" smtClean="0">
                          <a:latin typeface="Inconsolata" panose="020B0609030003000000" pitchFamily="49" charset="0"/>
                        </a:rPr>
                        <a:t>z: </a:t>
                      </a:r>
                      <a:r>
                        <a:rPr lang="en-IE" sz="1400" b="1" i="0" dirty="0" smtClean="0">
                          <a:latin typeface="Inconsolata" panose="020B0609030003000000" pitchFamily="49" charset="0"/>
                        </a:rPr>
                        <a:t>integer to encode</a:t>
                      </a:r>
                      <a:endParaRPr lang="en-IE" sz="1400" b="1" i="0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n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 = ⌊(</a:t>
                      </a:r>
                      <a:r>
                        <a:rPr lang="en-IE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z-1)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IE" sz="1400" b="1" i="0" kern="1200" dirty="0" smtClean="0">
                          <a:solidFill>
                            <a:srgbClr val="DA006D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en-IE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Inconsolata" panose="020B0609030003000000" pitchFamily="49" charset="0"/>
                          <a:ea typeface="+mn-ea"/>
                          <a:cs typeface="+mn-cs"/>
                        </a:rPr>
                        <a:t>⌋ coded in unary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zero separator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remainder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1" dirty="0" smtClean="0">
                          <a:latin typeface="Inconsolata" panose="020B0609030003000000" pitchFamily="49" charset="0"/>
                        </a:rPr>
                        <a:t>final Golomb-3 code</a:t>
                      </a:r>
                      <a:endParaRPr lang="en-IE" sz="1400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1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i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i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2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3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4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5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6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7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8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11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10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58445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6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Comparison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/>
              <a:t>Small values</a:t>
            </a: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endParaRPr lang="en-IE" sz="2400" dirty="0" smtClean="0">
              <a:solidFill>
                <a:srgbClr val="02D835"/>
              </a:solidFill>
            </a:endParaRPr>
          </a:p>
          <a:p>
            <a:pPr marL="0" indent="0">
              <a:buNone/>
            </a:pPr>
            <a:endParaRPr lang="en-IE" sz="2400" dirty="0" smtClean="0">
              <a:solidFill>
                <a:srgbClr val="02D835"/>
              </a:solidFill>
            </a:endParaRPr>
          </a:p>
          <a:p>
            <a:r>
              <a:rPr lang="en-IE" sz="2400" dirty="0" smtClean="0"/>
              <a:t>Larger values</a:t>
            </a:r>
            <a:endParaRPr lang="en-IE" sz="2400" dirty="0" smtClean="0">
              <a:solidFill>
                <a:srgbClr val="02D835"/>
              </a:solidFill>
            </a:endParaRPr>
          </a:p>
          <a:p>
            <a:endParaRPr lang="en-IE" sz="2000" dirty="0" smtClean="0">
              <a:solidFill>
                <a:srgbClr val="02D835"/>
              </a:solidFill>
            </a:endParaRPr>
          </a:p>
          <a:p>
            <a:pPr lvl="2"/>
            <a:endParaRPr lang="en-IE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4816"/>
              </p:ext>
            </p:extLst>
          </p:nvPr>
        </p:nvGraphicFramePr>
        <p:xfrm>
          <a:off x="1249680" y="1615281"/>
          <a:ext cx="6979920" cy="3420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4980"/>
                <a:gridCol w="1744980"/>
                <a:gridCol w="1744980"/>
                <a:gridCol w="1744980"/>
              </a:tblGrid>
              <a:tr h="494670">
                <a:tc>
                  <a:txBody>
                    <a:bodyPr/>
                    <a:lstStyle/>
                    <a:p>
                      <a:r>
                        <a:rPr lang="en-IE" sz="1400" b="0" i="1" dirty="0" smtClean="0"/>
                        <a:t>z: </a:t>
                      </a:r>
                      <a:r>
                        <a:rPr lang="en-IE" sz="1400" b="0" i="0" dirty="0" smtClean="0"/>
                        <a:t>integer de</a:t>
                      </a:r>
                      <a:r>
                        <a:rPr lang="en-IE" sz="1400" b="0" i="0" baseline="0" dirty="0" smtClean="0"/>
                        <a:t> entrada</a:t>
                      </a:r>
                      <a:endParaRPr lang="en-IE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Elias γ </a:t>
                      </a:r>
                      <a:endParaRPr lang="en-I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Elias δ</a:t>
                      </a:r>
                      <a:endParaRPr lang="en-I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Golomb-</a:t>
                      </a:r>
                      <a:r>
                        <a:rPr lang="en-IE" sz="1400" b="0" dirty="0" smtClean="0">
                          <a:solidFill>
                            <a:srgbClr val="02D835"/>
                          </a:solidFill>
                        </a:rPr>
                        <a:t>3</a:t>
                      </a:r>
                      <a:endParaRPr lang="en-IE" sz="1400" b="0" dirty="0">
                        <a:solidFill>
                          <a:srgbClr val="02D835"/>
                        </a:solidFill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1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2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3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4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5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6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7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8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1110000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11000000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11010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59768"/>
              </p:ext>
            </p:extLst>
          </p:nvPr>
        </p:nvGraphicFramePr>
        <p:xfrm>
          <a:off x="1249680" y="5486400"/>
          <a:ext cx="6979920" cy="12261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4980"/>
                <a:gridCol w="1744980"/>
                <a:gridCol w="1744980"/>
                <a:gridCol w="1744980"/>
              </a:tblGrid>
              <a:tr h="494670">
                <a:tc>
                  <a:txBody>
                    <a:bodyPr/>
                    <a:lstStyle/>
                    <a:p>
                      <a:r>
                        <a:rPr lang="en-IE" sz="1400" b="0" i="1" dirty="0" smtClean="0"/>
                        <a:t>z: </a:t>
                      </a:r>
                      <a:r>
                        <a:rPr lang="en-IE" sz="1400" b="0" i="0" dirty="0" smtClean="0"/>
                        <a:t>integer de</a:t>
                      </a:r>
                      <a:r>
                        <a:rPr lang="en-IE" sz="1400" b="0" i="0" baseline="0" dirty="0" smtClean="0"/>
                        <a:t> entrada</a:t>
                      </a:r>
                      <a:endParaRPr lang="en-IE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Elias γ </a:t>
                      </a:r>
                      <a:endParaRPr lang="en-I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Elias δ</a:t>
                      </a:r>
                      <a:endParaRPr lang="en-I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b="0" dirty="0" err="1" smtClean="0"/>
                        <a:t>código</a:t>
                      </a:r>
                      <a:r>
                        <a:rPr lang="en-IE" sz="1400" b="0" dirty="0" smtClean="0"/>
                        <a:t> Golomb-</a:t>
                      </a:r>
                      <a:r>
                        <a:rPr lang="en-IE" sz="1400" b="0" dirty="0" smtClean="0">
                          <a:solidFill>
                            <a:srgbClr val="02D835"/>
                          </a:solidFill>
                        </a:rPr>
                        <a:t>3</a:t>
                      </a:r>
                      <a:endParaRPr lang="en-IE" sz="1400" b="0" dirty="0">
                        <a:solidFill>
                          <a:srgbClr val="02D835"/>
                        </a:solidFill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100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1111110100100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10110100100</a:t>
                      </a:r>
                      <a:endParaRPr lang="en-IE" dirty="0" smtClean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1111111...101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  <a:tr h="349179">
                <a:tc>
                  <a:txBody>
                    <a:bodyPr/>
                    <a:lstStyle/>
                    <a:p>
                      <a:r>
                        <a:rPr lang="en-IE" b="1" dirty="0" smtClean="0">
                          <a:latin typeface="Inconsolata" panose="020B0609030003000000" pitchFamily="49" charset="0"/>
                        </a:rPr>
                        <a:t>…</a:t>
                      </a:r>
                      <a:endParaRPr lang="en-IE" b="1" dirty="0"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rgbClr val="0070C0"/>
                          </a:solidFill>
                          <a:latin typeface="Inconsolata" panose="020B0609030003000000" pitchFamily="49" charset="0"/>
                        </a:rPr>
                        <a:t>…</a:t>
                      </a:r>
                      <a:endParaRPr lang="en-IE" dirty="0">
                        <a:solidFill>
                          <a:srgbClr val="0070C0"/>
                        </a:solidFill>
                        <a:latin typeface="Inconsolata" panose="020B0609030003000000" pitchFamily="49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6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Compression techniques: Byte Level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endParaRPr lang="en-IE" sz="2800" dirty="0" smtClean="0"/>
          </a:p>
          <a:p>
            <a:r>
              <a:rPr lang="en-IE" sz="2800" dirty="0" smtClean="0"/>
              <a:t>Use variable length byte codes</a:t>
            </a:r>
          </a:p>
          <a:p>
            <a:r>
              <a:rPr lang="en-IE" sz="2800" dirty="0" smtClean="0"/>
              <a:t>Use last bit of byte to indicate if the number ends</a:t>
            </a:r>
          </a:p>
          <a:p>
            <a:endParaRPr lang="en-IE" sz="2800" dirty="0" smtClean="0"/>
          </a:p>
          <a:p>
            <a:r>
              <a:rPr lang="en-IE" sz="2800" dirty="0" smtClean="0"/>
              <a:t>For example:</a:t>
            </a:r>
          </a:p>
          <a:p>
            <a:endParaRPr lang="en-IE" sz="2800" dirty="0"/>
          </a:p>
          <a:p>
            <a:endParaRPr lang="en-IE" sz="2800" dirty="0" smtClean="0"/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3974068"/>
            <a:ext cx="1447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0010010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0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974068"/>
            <a:ext cx="1447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1010001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0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3974068"/>
            <a:ext cx="1447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0000010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1</a:t>
            </a:r>
            <a:endParaRPr lang="en-IE" dirty="0">
              <a:solidFill>
                <a:srgbClr val="00B050"/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3974068"/>
            <a:ext cx="14478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0010010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0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4589502"/>
            <a:ext cx="1447800" cy="369332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18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4589502"/>
            <a:ext cx="1447800" cy="369332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81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95800" y="4589502"/>
            <a:ext cx="2895600" cy="369332"/>
          </a:xfrm>
          <a:prstGeom prst="rect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274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Other Optimisations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70C0"/>
                </a:solidFill>
              </a:rPr>
              <a:t>Top-Doc</a:t>
            </a:r>
            <a:r>
              <a:rPr lang="en-IE" sz="2800" dirty="0" smtClean="0"/>
              <a:t>: Order posting lists to give likely “top documents” first: good for top-</a:t>
            </a:r>
            <a:r>
              <a:rPr lang="en-IE" sz="2800" i="1" dirty="0" smtClean="0"/>
              <a:t>k</a:t>
            </a:r>
            <a:r>
              <a:rPr lang="en-IE" sz="2800" dirty="0" smtClean="0"/>
              <a:t> results</a:t>
            </a:r>
          </a:p>
          <a:p>
            <a:endParaRPr lang="en-IE" sz="2800" dirty="0"/>
          </a:p>
          <a:p>
            <a:r>
              <a:rPr lang="en-IE" sz="2800" dirty="0" smtClean="0">
                <a:solidFill>
                  <a:srgbClr val="0070C0"/>
                </a:solidFill>
              </a:rPr>
              <a:t>Selectivity</a:t>
            </a:r>
            <a:r>
              <a:rPr lang="en-IE" sz="2800" dirty="0" smtClean="0"/>
              <a:t>: Load the posting lists for the most rare keywords first; apply thresholds</a:t>
            </a:r>
          </a:p>
          <a:p>
            <a:endParaRPr lang="en-IE" sz="2800" dirty="0"/>
          </a:p>
          <a:p>
            <a:r>
              <a:rPr lang="en-IE" sz="2800" dirty="0" err="1" smtClean="0">
                <a:solidFill>
                  <a:srgbClr val="0070C0"/>
                </a:solidFill>
              </a:rPr>
              <a:t>Sharding</a:t>
            </a:r>
            <a:r>
              <a:rPr lang="en-IE" sz="2800" dirty="0" smtClean="0"/>
              <a:t>: Distribute over multiple machines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/>
          </a:p>
          <a:p>
            <a:endParaRPr lang="en-IE" sz="2800" dirty="0"/>
          </a:p>
          <a:p>
            <a:pPr marL="0" indent="0">
              <a:buNone/>
            </a:pPr>
            <a:endParaRPr lang="en-IE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62286" y="4724400"/>
            <a:ext cx="3810000" cy="381000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How to distribute? (in class)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386" y="47371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438400"/>
            <a:ext cx="9144000" cy="3886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Extremely Scalable/Efficient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When engineered correctly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7" y="2590800"/>
            <a:ext cx="3810000" cy="13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1" y="4306694"/>
            <a:ext cx="4495800" cy="32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39778"/>
            <a:ext cx="3048844" cy="264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63" y="2480165"/>
            <a:ext cx="4733109" cy="53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7" y="5334000"/>
            <a:ext cx="46005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41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Web Search/Retrieval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5259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Lucene: Text Indexing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517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Inverted Index</a:t>
            </a:r>
          </a:p>
          <a:p>
            <a:pPr lvl="1"/>
            <a:r>
              <a:rPr lang="en-IE" dirty="0" smtClean="0"/>
              <a:t>They built one so you don’t have to!</a:t>
            </a:r>
          </a:p>
          <a:p>
            <a:pPr lvl="1"/>
            <a:r>
              <a:rPr lang="en-IE" dirty="0" smtClean="0"/>
              <a:t>Open Source in Java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Apache </a:t>
            </a:r>
            <a:r>
              <a:rPr lang="en-IE" sz="3200" dirty="0" err="1" smtClean="0"/>
              <a:t>Lucene</a:t>
            </a:r>
            <a:endParaRPr lang="en-IE" sz="3200" dirty="0"/>
          </a:p>
        </p:txBody>
      </p:sp>
      <p:pic>
        <p:nvPicPr>
          <p:cNvPr id="3074" name="Picture 2" descr="http://t1.gstatic.com/images?q=tbn:ANd9GcRN1a6D8oiCn2aQVw8caxdVGOsv-7Bl8NwVS8pUlReUwn2LUqM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04" y="274638"/>
            <a:ext cx="2579753" cy="12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comicvine.com/uploads/scale_super/11/117617/2829551-full_of_w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33" y="3276600"/>
            <a:ext cx="4150851" cy="32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3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Inverted Index</a:t>
            </a:r>
          </a:p>
          <a:p>
            <a:pPr lvl="1"/>
            <a:r>
              <a:rPr lang="en-IE" dirty="0" smtClean="0"/>
              <a:t>Re-used in other well-known projects</a:t>
            </a: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Apache </a:t>
            </a:r>
            <a:r>
              <a:rPr lang="en-IE" sz="3200" dirty="0" err="1" smtClean="0"/>
              <a:t>Lucene</a:t>
            </a:r>
            <a:endParaRPr lang="en-IE" sz="3200" dirty="0"/>
          </a:p>
        </p:txBody>
      </p:sp>
      <p:pic>
        <p:nvPicPr>
          <p:cNvPr id="3074" name="Picture 2" descr="http://t1.gstatic.com/images?q=tbn:ANd9GcRN1a6D8oiCn2aQVw8caxdVGOsv-7Bl8NwVS8pUlReUwn2LUqM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04" y="274638"/>
            <a:ext cx="2579753" cy="12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2277618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Doug </a:t>
            </a:r>
            <a:r>
              <a:rPr lang="es-CL" dirty="0" err="1" smtClean="0"/>
              <a:t>Cutting</a:t>
            </a:r>
            <a:r>
              <a:rPr lang="es-CL" dirty="0" smtClean="0"/>
              <a:t> </a:t>
            </a:r>
            <a:r>
              <a:rPr lang="es-CL" sz="2400" dirty="0" smtClean="0"/>
              <a:t>(</a:t>
            </a:r>
            <a:r>
              <a:rPr lang="es-CL" sz="2400" dirty="0" err="1" smtClean="0"/>
              <a:t>above</a:t>
            </a:r>
            <a:r>
              <a:rPr lang="es-CL" sz="2400" dirty="0" smtClean="0"/>
              <a:t>)</a:t>
            </a:r>
            <a:r>
              <a:rPr lang="es-CL" dirty="0" smtClean="0"/>
              <a:t> </a:t>
            </a:r>
            <a:r>
              <a:rPr lang="es-CL" dirty="0" smtClean="0"/>
              <a:t>&amp; Mike </a:t>
            </a:r>
            <a:r>
              <a:rPr lang="es-CL" dirty="0" err="1" smtClean="0"/>
              <a:t>Cafarella</a:t>
            </a:r>
            <a:r>
              <a:rPr lang="es-CL" dirty="0" smtClean="0"/>
              <a:t> </a:t>
            </a:r>
            <a:r>
              <a:rPr lang="es-CL" sz="2400" dirty="0" smtClean="0"/>
              <a:t>(</a:t>
            </a:r>
            <a:r>
              <a:rPr lang="es-CL" sz="2400" dirty="0" err="1" smtClean="0"/>
              <a:t>below</a:t>
            </a:r>
            <a:r>
              <a:rPr lang="es-CL" sz="2400" dirty="0" smtClean="0"/>
              <a:t>)</a:t>
            </a:r>
            <a:endParaRPr lang="es-CL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85" y="1332089"/>
            <a:ext cx="3037674" cy="2251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85" y="3775764"/>
            <a:ext cx="3036049" cy="2244036"/>
          </a:xfrm>
          <a:prstGeom prst="rect">
            <a:avLst/>
          </a:prstGeom>
        </p:spPr>
      </p:pic>
      <p:pic>
        <p:nvPicPr>
          <p:cNvPr id="11" name="Picture 2" descr="https://www.goodworklabs.com/wp-content/uploads/2017/11/8-3-Advantages-Of-Apache-Luc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1644106"/>
            <a:ext cx="3133725" cy="10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075" y="2898053"/>
            <a:ext cx="3133725" cy="1169300"/>
          </a:xfrm>
          <a:prstGeom prst="rect">
            <a:avLst/>
          </a:prstGeom>
        </p:spPr>
      </p:pic>
      <p:pic>
        <p:nvPicPr>
          <p:cNvPr id="2050" name="Picture 2" descr="http://saphanatutorial.com/wp-content/uploads/2014/01/What-is-Hadoop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4562536"/>
            <a:ext cx="3173439" cy="118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>
            <a:stCxn id="11" idx="1"/>
            <a:endCxn id="4" idx="3"/>
          </p:cNvCxnSpPr>
          <p:nvPr/>
        </p:nvCxnSpPr>
        <p:spPr>
          <a:xfrm flipH="1">
            <a:off x="3820359" y="2145155"/>
            <a:ext cx="1745416" cy="312816"/>
          </a:xfrm>
          <a:prstGeom prst="line">
            <a:avLst/>
          </a:prstGeom>
          <a:ln w="603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1"/>
            <a:endCxn id="4" idx="3"/>
          </p:cNvCxnSpPr>
          <p:nvPr/>
        </p:nvCxnSpPr>
        <p:spPr>
          <a:xfrm flipH="1" flipV="1">
            <a:off x="3820359" y="2457971"/>
            <a:ext cx="1732716" cy="1024732"/>
          </a:xfrm>
          <a:prstGeom prst="line">
            <a:avLst/>
          </a:prstGeom>
          <a:ln w="603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050" idx="1"/>
            <a:endCxn id="4" idx="3"/>
          </p:cNvCxnSpPr>
          <p:nvPr/>
        </p:nvCxnSpPr>
        <p:spPr>
          <a:xfrm flipH="1" flipV="1">
            <a:off x="3820359" y="2457971"/>
            <a:ext cx="1745416" cy="2699142"/>
          </a:xfrm>
          <a:prstGeom prst="line">
            <a:avLst/>
          </a:prstGeom>
          <a:ln w="603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1"/>
            <a:endCxn id="6" idx="3"/>
          </p:cNvCxnSpPr>
          <p:nvPr/>
        </p:nvCxnSpPr>
        <p:spPr>
          <a:xfrm flipH="1">
            <a:off x="3818734" y="3482703"/>
            <a:ext cx="1734341" cy="1415079"/>
          </a:xfrm>
          <a:prstGeom prst="line">
            <a:avLst/>
          </a:prstGeom>
          <a:ln w="603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50" idx="1"/>
            <a:endCxn id="6" idx="3"/>
          </p:cNvCxnSpPr>
          <p:nvPr/>
        </p:nvCxnSpPr>
        <p:spPr>
          <a:xfrm flipH="1" flipV="1">
            <a:off x="3818734" y="4897782"/>
            <a:ext cx="1747041" cy="259331"/>
          </a:xfrm>
          <a:prstGeom prst="line">
            <a:avLst/>
          </a:prstGeom>
          <a:ln w="603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5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Class Projects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168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Course Marking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55% for Weekly Labs (~5% a lab!)</a:t>
            </a:r>
          </a:p>
          <a:p>
            <a:r>
              <a:rPr lang="en-IE" u="sng" dirty="0"/>
              <a:t>15% for Class Project</a:t>
            </a:r>
          </a:p>
          <a:p>
            <a:r>
              <a:rPr lang="en-IE" dirty="0"/>
              <a:t>30% for 2x Controls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9624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</a:rPr>
              <a:t>Assignments each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week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Controls</a:t>
            </a:r>
          </a:p>
          <a:p>
            <a:pPr algn="ctr"/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Working in groups</a:t>
            </a:r>
            <a:endParaRPr lang="en-IE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9051" y="3962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>
                <a:solidFill>
                  <a:srgbClr val="00B050"/>
                </a:solidFill>
                <a:latin typeface="Calibri Light" panose="020F0302020204030204" pitchFamily="34" charset="0"/>
              </a:rPr>
              <a:t>Hands-on each week!</a:t>
            </a:r>
          </a:p>
          <a:p>
            <a:pPr algn="ctr"/>
            <a:endParaRPr lang="en-IE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No final exam!</a:t>
            </a:r>
          </a:p>
          <a:p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Working in groups!</a:t>
            </a:r>
            <a:endParaRPr lang="en-IE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Class Project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Done in threes</a:t>
            </a:r>
          </a:p>
          <a:p>
            <a:r>
              <a:rPr lang="en-IE" sz="2400" dirty="0" smtClean="0"/>
              <a:t>Goal: </a:t>
            </a:r>
            <a:r>
              <a:rPr lang="en-IE" sz="2000" dirty="0" smtClean="0"/>
              <a:t>Use what you’ve learned to do something cool/fun (hopefully)</a:t>
            </a:r>
          </a:p>
          <a:p>
            <a:r>
              <a:rPr lang="en-IE" sz="2400" dirty="0" smtClean="0"/>
              <a:t>Expected difficulty: </a:t>
            </a:r>
            <a:r>
              <a:rPr lang="en-IE" sz="2000" dirty="0" smtClean="0"/>
              <a:t>A bit more than a lab’s worth </a:t>
            </a:r>
          </a:p>
          <a:p>
            <a:pPr lvl="1"/>
            <a:r>
              <a:rPr lang="en-IE" sz="2000" dirty="0" smtClean="0"/>
              <a:t>But without guidance (can extend lab code)</a:t>
            </a:r>
          </a:p>
          <a:p>
            <a:r>
              <a:rPr lang="en-IE" sz="2400" dirty="0" smtClean="0"/>
              <a:t>Marked on: </a:t>
            </a:r>
            <a:r>
              <a:rPr lang="en-IE" sz="2000" dirty="0" smtClean="0"/>
              <a:t>Difficulty, appropriateness, scale, good use of techniques, presentation, coolness, creativity, value</a:t>
            </a:r>
          </a:p>
          <a:p>
            <a:pPr lvl="1"/>
            <a:r>
              <a:rPr lang="en-IE" sz="2000" dirty="0" smtClean="0"/>
              <a:t>Ambition is appreciated, even if you don’t succeed</a:t>
            </a:r>
            <a:endParaRPr lang="en-IE" sz="2000" b="1" dirty="0" smtClean="0"/>
          </a:p>
          <a:p>
            <a:r>
              <a:rPr lang="en-IE" sz="2400" dirty="0" smtClean="0"/>
              <a:t>Process: </a:t>
            </a:r>
            <a:endParaRPr lang="en-IE" sz="2000" dirty="0"/>
          </a:p>
          <a:p>
            <a:pPr lvl="1"/>
            <a:r>
              <a:rPr lang="en-IE" sz="2000" dirty="0" smtClean="0"/>
              <a:t>Start thinking up topics / find interesting datasets!</a:t>
            </a:r>
          </a:p>
          <a:p>
            <a:r>
              <a:rPr lang="en-IE" sz="2400" dirty="0" smtClean="0"/>
              <a:t>Deliverables: </a:t>
            </a:r>
            <a:r>
              <a:rPr lang="en-IE" sz="2000" dirty="0" smtClean="0"/>
              <a:t>4 minute presentation &amp; short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52400"/>
            <a:ext cx="1676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upload.wikimedia.org/wikipedia/commons/8/84/Hindenburg_bur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9433048" cy="71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Building Google Web-search</a:t>
            </a:r>
            <a:endParaRPr lang="en-IE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20" y="12954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0.tnwcdn.com/wp-content/blogs.dir/1/files/2013/03/google_no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" y="1295400"/>
            <a:ext cx="897130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Building Google Web-search</a:t>
            </a:r>
            <a:endParaRPr lang="en-IE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990600"/>
            <a:ext cx="9144000" cy="588292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13" y="1295400"/>
            <a:ext cx="8590307" cy="199112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What processes/algorithms does Google</a:t>
            </a:r>
          </a:p>
          <a:p>
            <a:pPr algn="ctr"/>
            <a:r>
              <a:rPr lang="en-IE" sz="2000" dirty="0" smtClean="0">
                <a:latin typeface="Calibri Light" panose="020F0302020204030204" pitchFamily="34" charset="0"/>
              </a:rPr>
              <a:t>need to implement Web search?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20" y="1295400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247" y="3422107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Calibri Light" panose="020F0302020204030204" pitchFamily="34" charset="0"/>
              </a:rPr>
              <a:t>Crawling</a:t>
            </a:r>
            <a:endParaRPr lang="en-IE" altLang="ja-JP" sz="2000" dirty="0" smtClean="0">
              <a:latin typeface="Calibri Light" panose="020F03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Parse links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Schedule links for crawling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Download pages, GOTO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3433013"/>
            <a:ext cx="342900" cy="342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0747" y="3419395"/>
            <a:ext cx="4038600" cy="1233818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Calibri Light" panose="020F0302020204030204" pitchFamily="34" charset="0"/>
              </a:rPr>
              <a:t>Indexing</a:t>
            </a:r>
            <a:endParaRPr lang="en-IE" altLang="ja-JP" sz="2000" dirty="0" smtClean="0">
              <a:latin typeface="Calibri Light" panose="020F03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Parse keywords from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Index keywords to webpages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Manage updates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7" y="3443919"/>
            <a:ext cx="342900" cy="342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254" y="1428267"/>
            <a:ext cx="5191125" cy="1104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248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altLang="ja-JP" sz="2000" u="sng" dirty="0" smtClean="0">
                <a:latin typeface="Calibri Light" panose="020F0302020204030204" pitchFamily="34" charset="0"/>
              </a:rPr>
              <a:t>Ranking</a:t>
            </a:r>
            <a:endParaRPr lang="en-IE" altLang="ja-JP" sz="2000" dirty="0" smtClean="0">
              <a:latin typeface="Calibri Light" panose="020F03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How relevant is a page? (TF-IDF)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How important is it? (PageRank)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smtClean="0">
                <a:latin typeface="Calibri Light" panose="020F0302020204030204" pitchFamily="34" charset="0"/>
              </a:rPr>
              <a:t>How many users clicked it?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47" y="4788694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0747" y="4788694"/>
            <a:ext cx="4038600" cy="1231106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IE" u="sng" dirty="0" smtClean="0">
                <a:latin typeface="Calibri Light" panose="020F0302020204030204" pitchFamily="34" charset="0"/>
              </a:rPr>
              <a:t>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446" y="47886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96,779"/>
  <p:tag name="ORIGINALWIDTH" val="3277,20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?xml version=&quot;1.0&quot; encoding=&quot;utf-8&quot;?&gt;&#10;&lt;urlset&gt;&#10;    &lt;url&gt;&#10;        &lt;loc&gt;http://aidanhogan.com/&lt;/loc&gt;&#10;        &lt;lastmod&gt;2017-04-17&lt;/lastmod&gt;&#10;        &lt;changefreq&gt;weekly&lt;/changefreq&gt;&#10;        &lt;priority&gt;0.8&lt;/priority&gt;&#10;    &lt;/url&gt;&#10;    &lt;url&gt;&#10;        &lt;loc&gt;http://aidanhogan.com/teaching/&lt;/loc&gt;&#10;        &lt;lastmod&gt;2017-04-04&lt;/lastmod&gt;&#10;        &lt;changefreq&gt;monthly&lt;/changefreq&gt;&#10;        &lt;priority&gt;0.5&lt;/priority&gt;&#10;    &lt;/url&gt;&#10;&lt;/urlset&gt;\end{lstlisting}&#10;\end{document}"/>
  <p:tag name="IGUANATEXSIZE" val="15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247,3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orange}&#10;$\lfloor \mathrm{log}_2(z) \rfloor  + 2 \lfloor \mathrm{log}_2 ( \lfloor \mathrm{log}_2(z) \rfloor + 1 )\rfloor +1$ bits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2383,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sum_{d \in D} \mathrm{U}(d)$ (sum of unique words in all docs)&#10;\end{document}&#10;"/>
  <p:tag name="IGUANATEXSIZE" val="18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2791,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sum_{d \in D} \mathrm{W}(d)$ (sum of all word occurrences in all docs)&#10;\end{document}&#10;"/>
  <p:tag name="IGUANATEXSIZE" val="18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671,343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mathrm{U}(n) \approx Kn^\beta$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2687"/>
  <p:tag name="ORIGINALWIDTH" val="2087,54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{\color{blue!80!black}\mathrm{U}(600,000) \approx 10 \times 600,000^{0.5} \approx 7,740}  $&#10;\end{document}&#10;"/>
  <p:tag name="IGUANATEXSIZE" val="12"/>
  <p:tag name="IGUANATEXCURSOR" val="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2383,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sum_{d \in D} \mathrm{U}(d)$ (sum of unique words in all docs)&#10;\end{document}&#10;"/>
  <p:tag name="IGUANATEXSIZE" val="18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2791,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sum_{d \in D} \mathrm{W}(d)$ (sum of all word occurrences in all docs)&#10;\end{document}&#10;"/>
  <p:tag name="IGUANATEXSIZE" val="18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,2691"/>
  <p:tag name="ORIGINALWIDTH" val="1029,1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$\mathrm{U}(d) \approx K \times \mathrm{W}(d)^\beta$&#10;\end{document}&#10;"/>
  <p:tag name="IGUANATEXSIZE" val="18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84,13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sf\color{orange}&#10;$2 \lfloor \mathrm{log}_2(z) \rfloor + 1$ bits&#10;\end{document}&#10;"/>
  <p:tag name="IGUANATEXSIZE" val="16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15267</TotalTime>
  <Words>3379</Words>
  <Application>Microsoft Office PowerPoint</Application>
  <PresentationFormat>On-screen Show (4:3)</PresentationFormat>
  <Paragraphs>976</Paragraphs>
  <Slides>78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CC5212-1 Procesamiento Masivo de Datos Otoño 2019  Lecture 7 Information Retrieval: Crawling &amp; Indexing</vt:lpstr>
      <vt:lpstr>PowerPoint Presentation</vt:lpstr>
      <vt:lpstr>Managing text data</vt:lpstr>
      <vt:lpstr>Information Overload</vt:lpstr>
      <vt:lpstr>If we didn’t have search …</vt:lpstr>
      <vt:lpstr>The book that indexes the library</vt:lpstr>
      <vt:lpstr>Web Search/Retrieval</vt:lpstr>
      <vt:lpstr>Building Google Web-search</vt:lpstr>
      <vt:lpstr>Building Google Web-search</vt:lpstr>
      <vt:lpstr>Information Retrieval:  Crawling</vt:lpstr>
      <vt:lpstr>How does Google know about the Web?</vt:lpstr>
      <vt:lpstr>Crawling</vt:lpstr>
      <vt:lpstr>Crawling: Avoid Cycles</vt:lpstr>
      <vt:lpstr>Crawling: Avoid Cycles</vt:lpstr>
      <vt:lpstr>Crawling: Avoid Cycles</vt:lpstr>
      <vt:lpstr>Crawling: Multi-threading Important</vt:lpstr>
      <vt:lpstr>Crawling: Multi-threading Important</vt:lpstr>
      <vt:lpstr>Crawling: Important to be Polite!</vt:lpstr>
      <vt:lpstr>Crawling: Avoid (D)DoSing</vt:lpstr>
      <vt:lpstr>Crawling: Web-site Scheduler</vt:lpstr>
      <vt:lpstr>Robots Exclusion Protocol</vt:lpstr>
      <vt:lpstr>Robots Exclusion Protocol (non-standard)</vt:lpstr>
      <vt:lpstr>Site-Map: Additional crawler information</vt:lpstr>
      <vt:lpstr>Crawling: Important Points</vt:lpstr>
      <vt:lpstr>Crawling: Distribution</vt:lpstr>
      <vt:lpstr>Crawling: All the Web?</vt:lpstr>
      <vt:lpstr>Crawling: All the Web?</vt:lpstr>
      <vt:lpstr>Crawling: Inaccessible (Bow-Tie)</vt:lpstr>
      <vt:lpstr>Crawling: Inaccessible (Deep Web)</vt:lpstr>
      <vt:lpstr>Crawling: Inaccessible (Deep Web)</vt:lpstr>
      <vt:lpstr>Crawling: Inaccessible (Deep Web)</vt:lpstr>
      <vt:lpstr>Crawling: Inaccessible (Deep Web)</vt:lpstr>
      <vt:lpstr>Crawling: Inaccessible (Deep Web)</vt:lpstr>
      <vt:lpstr>Crawling: All the Web?</vt:lpstr>
      <vt:lpstr>Apache Nutch</vt:lpstr>
      <vt:lpstr>Information Retrieval:  Inverted Indexing</vt:lpstr>
      <vt:lpstr>Inverted Index</vt:lpstr>
      <vt:lpstr>Inverted Index: Example</vt:lpstr>
      <vt:lpstr>Inverted Index: Example Search</vt:lpstr>
      <vt:lpstr>Inverted Index: Example</vt:lpstr>
      <vt:lpstr>Inverted Index: Flavours</vt:lpstr>
      <vt:lpstr>Inverted Index: Word Normalisation</vt:lpstr>
      <vt:lpstr>Inverted Index: Word Normalisation</vt:lpstr>
      <vt:lpstr>Inverted Index: Word Normalisation</vt:lpstr>
      <vt:lpstr>Inverted Index: Word Normalisation</vt:lpstr>
      <vt:lpstr>Inverted Index: Word Normalisation</vt:lpstr>
      <vt:lpstr>Inverted Index: Space</vt:lpstr>
      <vt:lpstr>Inverted Index: Unique Words</vt:lpstr>
      <vt:lpstr>Inverted Index: Space</vt:lpstr>
      <vt:lpstr>Inverted Index: Common Words</vt:lpstr>
      <vt:lpstr>Inverted Index: Common Words</vt:lpstr>
      <vt:lpstr>Inverted Index: Common Words</vt:lpstr>
      <vt:lpstr>Inverted Index: Common Words</vt:lpstr>
      <vt:lpstr>Inverted Index: Common Words</vt:lpstr>
      <vt:lpstr>The Long Tail of Search</vt:lpstr>
      <vt:lpstr>The Long Tail of Search</vt:lpstr>
      <vt:lpstr>If interested …</vt:lpstr>
      <vt:lpstr>Search Implementation</vt:lpstr>
      <vt:lpstr>Memory Sizes</vt:lpstr>
      <vt:lpstr>Compression techniques</vt:lpstr>
      <vt:lpstr>Compression techniques: High Level</vt:lpstr>
      <vt:lpstr>Compression techniques: High Level</vt:lpstr>
      <vt:lpstr>Compression techniques: Bit Level</vt:lpstr>
      <vt:lpstr>Compression techniques: Bit Level</vt:lpstr>
      <vt:lpstr>Compression techniques: Bit Level</vt:lpstr>
      <vt:lpstr>Comparison</vt:lpstr>
      <vt:lpstr>Compression techniques: Byte Level</vt:lpstr>
      <vt:lpstr>Other Optimisations</vt:lpstr>
      <vt:lpstr>Extremely Scalable/Efficient</vt:lpstr>
      <vt:lpstr>Lucene: Text Indexing</vt:lpstr>
      <vt:lpstr>Apache Lucene</vt:lpstr>
      <vt:lpstr>Apache Lucene</vt:lpstr>
      <vt:lpstr>Doug Cutting (above) &amp; Mike Cafarella (below)</vt:lpstr>
      <vt:lpstr>Class Projects</vt:lpstr>
      <vt:lpstr>Course Marking</vt:lpstr>
      <vt:lpstr>Class Project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aidhog</cp:lastModifiedBy>
  <cp:revision>650</cp:revision>
  <dcterms:created xsi:type="dcterms:W3CDTF">2006-08-16T00:00:00Z</dcterms:created>
  <dcterms:modified xsi:type="dcterms:W3CDTF">2019-04-22T22:38:45Z</dcterms:modified>
</cp:coreProperties>
</file>