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handoutMasterIdLst>
    <p:handoutMasterId r:id="rId155"/>
  </p:handoutMasterIdLst>
  <p:sldIdLst>
    <p:sldId id="528" r:id="rId2"/>
    <p:sldId id="529" r:id="rId3"/>
    <p:sldId id="657" r:id="rId4"/>
    <p:sldId id="658" r:id="rId5"/>
    <p:sldId id="659" r:id="rId6"/>
    <p:sldId id="660" r:id="rId7"/>
    <p:sldId id="661" r:id="rId8"/>
    <p:sldId id="662" r:id="rId9"/>
    <p:sldId id="663" r:id="rId10"/>
    <p:sldId id="664" r:id="rId11"/>
    <p:sldId id="665" r:id="rId12"/>
    <p:sldId id="530" r:id="rId13"/>
    <p:sldId id="807" r:id="rId14"/>
    <p:sldId id="666" r:id="rId15"/>
    <p:sldId id="667" r:id="rId16"/>
    <p:sldId id="668" r:id="rId17"/>
    <p:sldId id="669" r:id="rId18"/>
    <p:sldId id="670" r:id="rId19"/>
    <p:sldId id="671" r:id="rId20"/>
    <p:sldId id="672" r:id="rId21"/>
    <p:sldId id="673" r:id="rId22"/>
    <p:sldId id="674" r:id="rId23"/>
    <p:sldId id="675" r:id="rId24"/>
    <p:sldId id="676" r:id="rId25"/>
    <p:sldId id="677" r:id="rId26"/>
    <p:sldId id="678" r:id="rId27"/>
    <p:sldId id="679" r:id="rId28"/>
    <p:sldId id="680" r:id="rId29"/>
    <p:sldId id="681" r:id="rId30"/>
    <p:sldId id="682" r:id="rId31"/>
    <p:sldId id="683" r:id="rId32"/>
    <p:sldId id="684" r:id="rId33"/>
    <p:sldId id="685" r:id="rId34"/>
    <p:sldId id="686" r:id="rId35"/>
    <p:sldId id="687" r:id="rId36"/>
    <p:sldId id="688" r:id="rId37"/>
    <p:sldId id="689" r:id="rId38"/>
    <p:sldId id="690" r:id="rId39"/>
    <p:sldId id="691" r:id="rId40"/>
    <p:sldId id="693" r:id="rId41"/>
    <p:sldId id="694" r:id="rId42"/>
    <p:sldId id="695" r:id="rId43"/>
    <p:sldId id="696" r:id="rId44"/>
    <p:sldId id="697" r:id="rId45"/>
    <p:sldId id="698" r:id="rId46"/>
    <p:sldId id="699" r:id="rId47"/>
    <p:sldId id="700" r:id="rId48"/>
    <p:sldId id="701" r:id="rId49"/>
    <p:sldId id="702" r:id="rId50"/>
    <p:sldId id="703" r:id="rId51"/>
    <p:sldId id="704" r:id="rId52"/>
    <p:sldId id="705" r:id="rId53"/>
    <p:sldId id="706" r:id="rId54"/>
    <p:sldId id="707" r:id="rId55"/>
    <p:sldId id="708" r:id="rId56"/>
    <p:sldId id="709" r:id="rId57"/>
    <p:sldId id="710" r:id="rId58"/>
    <p:sldId id="711" r:id="rId59"/>
    <p:sldId id="712" r:id="rId60"/>
    <p:sldId id="713" r:id="rId61"/>
    <p:sldId id="714" r:id="rId62"/>
    <p:sldId id="715" r:id="rId63"/>
    <p:sldId id="716" r:id="rId64"/>
    <p:sldId id="717" r:id="rId65"/>
    <p:sldId id="718" r:id="rId66"/>
    <p:sldId id="723" r:id="rId67"/>
    <p:sldId id="726" r:id="rId68"/>
    <p:sldId id="727" r:id="rId69"/>
    <p:sldId id="729" r:id="rId70"/>
    <p:sldId id="728" r:id="rId71"/>
    <p:sldId id="730" r:id="rId72"/>
    <p:sldId id="731" r:id="rId73"/>
    <p:sldId id="732" r:id="rId74"/>
    <p:sldId id="719" r:id="rId75"/>
    <p:sldId id="722" r:id="rId76"/>
    <p:sldId id="721" r:id="rId77"/>
    <p:sldId id="733" r:id="rId78"/>
    <p:sldId id="734" r:id="rId79"/>
    <p:sldId id="735" r:id="rId80"/>
    <p:sldId id="744" r:id="rId81"/>
    <p:sldId id="745" r:id="rId82"/>
    <p:sldId id="755" r:id="rId83"/>
    <p:sldId id="736" r:id="rId84"/>
    <p:sldId id="746" r:id="rId85"/>
    <p:sldId id="740" r:id="rId86"/>
    <p:sldId id="739" r:id="rId87"/>
    <p:sldId id="742" r:id="rId88"/>
    <p:sldId id="756" r:id="rId89"/>
    <p:sldId id="741" r:id="rId90"/>
    <p:sldId id="743" r:id="rId91"/>
    <p:sldId id="747" r:id="rId92"/>
    <p:sldId id="748" r:id="rId93"/>
    <p:sldId id="758" r:id="rId94"/>
    <p:sldId id="759" r:id="rId95"/>
    <p:sldId id="754" r:id="rId96"/>
    <p:sldId id="761" r:id="rId97"/>
    <p:sldId id="760" r:id="rId98"/>
    <p:sldId id="762" r:id="rId99"/>
    <p:sldId id="811" r:id="rId100"/>
    <p:sldId id="763" r:id="rId101"/>
    <p:sldId id="776" r:id="rId102"/>
    <p:sldId id="777" r:id="rId103"/>
    <p:sldId id="781" r:id="rId104"/>
    <p:sldId id="778" r:id="rId105"/>
    <p:sldId id="780" r:id="rId106"/>
    <p:sldId id="779" r:id="rId107"/>
    <p:sldId id="782" r:id="rId108"/>
    <p:sldId id="783" r:id="rId109"/>
    <p:sldId id="785" r:id="rId110"/>
    <p:sldId id="787" r:id="rId111"/>
    <p:sldId id="784" r:id="rId112"/>
    <p:sldId id="788" r:id="rId113"/>
    <p:sldId id="786" r:id="rId114"/>
    <p:sldId id="815" r:id="rId115"/>
    <p:sldId id="816" r:id="rId116"/>
    <p:sldId id="817" r:id="rId117"/>
    <p:sldId id="768" r:id="rId118"/>
    <p:sldId id="789" r:id="rId119"/>
    <p:sldId id="769" r:id="rId120"/>
    <p:sldId id="770" r:id="rId121"/>
    <p:sldId id="771" r:id="rId122"/>
    <p:sldId id="790" r:id="rId123"/>
    <p:sldId id="766" r:id="rId124"/>
    <p:sldId id="767" r:id="rId125"/>
    <p:sldId id="764" r:id="rId126"/>
    <p:sldId id="765" r:id="rId127"/>
    <p:sldId id="772" r:id="rId128"/>
    <p:sldId id="773" r:id="rId129"/>
    <p:sldId id="775" r:id="rId130"/>
    <p:sldId id="774" r:id="rId131"/>
    <p:sldId id="791" r:id="rId132"/>
    <p:sldId id="797" r:id="rId133"/>
    <p:sldId id="792" r:id="rId134"/>
    <p:sldId id="794" r:id="rId135"/>
    <p:sldId id="793" r:id="rId136"/>
    <p:sldId id="795" r:id="rId137"/>
    <p:sldId id="796" r:id="rId138"/>
    <p:sldId id="798" r:id="rId139"/>
    <p:sldId id="800" r:id="rId140"/>
    <p:sldId id="812" r:id="rId141"/>
    <p:sldId id="813" r:id="rId142"/>
    <p:sldId id="814" r:id="rId143"/>
    <p:sldId id="801" r:id="rId144"/>
    <p:sldId id="810" r:id="rId145"/>
    <p:sldId id="804" r:id="rId146"/>
    <p:sldId id="802" r:id="rId147"/>
    <p:sldId id="819" r:id="rId148"/>
    <p:sldId id="818" r:id="rId149"/>
    <p:sldId id="820" r:id="rId150"/>
    <p:sldId id="808" r:id="rId151"/>
    <p:sldId id="809" r:id="rId152"/>
    <p:sldId id="656" r:id="rId15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61A"/>
    <a:srgbClr val="FEF9F4"/>
    <a:srgbClr val="0000D3"/>
    <a:srgbClr val="FE8307"/>
    <a:srgbClr val="BF0040"/>
    <a:srgbClr val="558ED5"/>
    <a:srgbClr val="708DB0"/>
    <a:srgbClr val="F7F7F7"/>
    <a:srgbClr val="C2E49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2888" autoAdjust="0"/>
  </p:normalViewPr>
  <p:slideViewPr>
    <p:cSldViewPr>
      <p:cViewPr varScale="1">
        <p:scale>
          <a:sx n="92" d="100"/>
          <a:sy n="92" d="100"/>
        </p:scale>
        <p:origin x="6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D19905A-9E26-441A-BC1F-8B61076A375C}" type="datetimeFigureOut">
              <a:rPr lang="en-IE" smtClean="0">
                <a:latin typeface="Calibri Light" panose="020F0302020204030204" pitchFamily="34" charset="0"/>
              </a:rPr>
              <a:t>30/07/2018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304028-618E-4087-A3AB-6E82E0D0DB10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0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30/07/2018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7" Type="http://schemas.openxmlformats.org/officeDocument/2006/relationships/image" Target="../media/image124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23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where/" TargetMode="Externa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7" Type="http://schemas.openxmlformats.org/officeDocument/2006/relationships/image" Target="../media/image126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25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image" Target="../media/image86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128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2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130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29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132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31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134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33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136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35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136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3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image" Target="../media/image136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38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image" Target="../media/image140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39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7" Type="http://schemas.openxmlformats.org/officeDocument/2006/relationships/image" Target="../media/image142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41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image" Target="../media/image144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43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7" Type="http://schemas.openxmlformats.org/officeDocument/2006/relationships/image" Target="../media/image146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45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8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jpe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149.png"/><Relationship Id="rId5" Type="http://schemas.openxmlformats.org/officeDocument/2006/relationships/image" Target="../media/image147.png"/><Relationship Id="rId4" Type="http://schemas.openxmlformats.org/officeDocument/2006/relationships/image" Target="../media/image86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where/" TargetMode="Externa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7" Type="http://schemas.openxmlformats.org/officeDocument/2006/relationships/image" Target="../media/image152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image" Target="../media/image151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7" Type="http://schemas.openxmlformats.org/officeDocument/2006/relationships/image" Target="../media/image154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153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7" Type="http://schemas.openxmlformats.org/officeDocument/2006/relationships/image" Target="../media/image156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155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7" Type="http://schemas.openxmlformats.org/officeDocument/2006/relationships/image" Target="../media/image158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15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neo4j.com/docs/developer-manual/3.4/cypher/clauses/skip/" TargetMode="External"/><Relationship Id="rId2" Type="http://schemas.openxmlformats.org/officeDocument/2006/relationships/hyperlink" Target="https://neo4j.com/docs/developer-manual/3.4/cypher/clauses/order-by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eo4j.com/docs/developer-manual/3.4/cypher/clauses/limit/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7" Type="http://schemas.openxmlformats.org/officeDocument/2006/relationships/image" Target="../media/image160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59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optional-match/" TargetMode="Externa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7" Type="http://schemas.openxmlformats.org/officeDocument/2006/relationships/image" Target="../media/image162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161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optional-match/" TargetMode="Externa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47.png"/><Relationship Id="rId5" Type="http://schemas.openxmlformats.org/officeDocument/2006/relationships/image" Target="../media/image163.png"/><Relationship Id="rId4" Type="http://schemas.openxmlformats.org/officeDocument/2006/relationships/image" Target="../media/image8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7" Type="http://schemas.openxmlformats.org/officeDocument/2006/relationships/image" Target="../media/image165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image" Target="../media/image164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7" Type="http://schemas.openxmlformats.org/officeDocument/2006/relationships/image" Target="../media/image167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image" Target="../media/image166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current/cypher/functions/aggregating/" TargetMode="Externa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169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168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7" Type="http://schemas.openxmlformats.org/officeDocument/2006/relationships/image" Target="../media/image169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image" Target="../media/image170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7" Type="http://schemas.openxmlformats.org/officeDocument/2006/relationships/image" Target="../media/image172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image" Target="../media/image171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current/cypher/functions/" TargetMode="Externa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neo4j.com/docs/developer-manual/current/cypher/functions/" TargetMode="External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hyperlink" Target="https://neo4j.com/docs/developer-manual/current/cypher/functions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4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173.jpeg"/><Relationship Id="rId5" Type="http://schemas.openxmlformats.org/officeDocument/2006/relationships/image" Target="../media/image175.png"/><Relationship Id="rId4" Type="http://schemas.openxmlformats.org/officeDocument/2006/relationships/image" Target="../media/image86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hyperlink" Target="https://neo4j.com/docs/developer-manual/current/cypher/functions/" TargetMode="External"/><Relationship Id="rId3" Type="http://schemas.openxmlformats.org/officeDocument/2006/relationships/tags" Target="../tags/tag243.xml"/><Relationship Id="rId7" Type="http://schemas.openxmlformats.org/officeDocument/2006/relationships/image" Target="../media/image176.pn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image" Target="../media/image175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neo4j.com/docs/developer-manual/current/cypher/clauses/delete/" TargetMode="External"/><Relationship Id="rId2" Type="http://schemas.openxmlformats.org/officeDocument/2006/relationships/hyperlink" Target="https://neo4j.com/docs/developer-manual/current/cypher/clauses/creat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o4j.com/docs/developer-manual/current/cypher/clauses/remove/" TargetMode="External"/><Relationship Id="rId4" Type="http://schemas.openxmlformats.org/officeDocument/2006/relationships/hyperlink" Target="https://neo4j.com/docs/developer-manual/current/cypher/clauses/set/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7" Type="http://schemas.openxmlformats.org/officeDocument/2006/relationships/image" Target="../media/image179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image" Target="../media/image22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252.xml"/><Relationship Id="rId7" Type="http://schemas.openxmlformats.org/officeDocument/2006/relationships/image" Target="../media/image22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tags" Target="../tags/tag255.xml"/><Relationship Id="rId7" Type="http://schemas.openxmlformats.org/officeDocument/2006/relationships/image" Target="../media/image181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.xml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9.xml"/><Relationship Id="rId10" Type="http://schemas.openxmlformats.org/officeDocument/2006/relationships/image" Target="../media/image26.png"/><Relationship Id="rId4" Type="http://schemas.openxmlformats.org/officeDocument/2006/relationships/tags" Target="../tags/tag8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3.xml"/><Relationship Id="rId7" Type="http://schemas.openxmlformats.org/officeDocument/2006/relationships/image" Target="../media/image40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7.xml"/><Relationship Id="rId7" Type="http://schemas.openxmlformats.org/officeDocument/2006/relationships/image" Target="../media/image4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28.xml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1.xml"/><Relationship Id="rId7" Type="http://schemas.openxmlformats.org/officeDocument/2006/relationships/image" Target="../media/image4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32.xml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5.xml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36.xml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tags" Target="../tags/tag39.xml"/><Relationship Id="rId7" Type="http://schemas.openxmlformats.org/officeDocument/2006/relationships/image" Target="../media/image47.png"/><Relationship Id="rId12" Type="http://schemas.openxmlformats.org/officeDocument/2006/relationships/image" Target="../media/image3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5" Type="http://schemas.openxmlformats.org/officeDocument/2006/relationships/tags" Target="../tags/tag41.xml"/><Relationship Id="rId10" Type="http://schemas.openxmlformats.org/officeDocument/2006/relationships/image" Target="../media/image42.png"/><Relationship Id="rId4" Type="http://schemas.openxmlformats.org/officeDocument/2006/relationships/tags" Target="../tags/tag40.xml"/><Relationship Id="rId9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6.png"/><Relationship Id="rId3" Type="http://schemas.openxmlformats.org/officeDocument/2006/relationships/tags" Target="../tags/tag44.xml"/><Relationship Id="rId7" Type="http://schemas.openxmlformats.org/officeDocument/2006/relationships/image" Target="../media/image47.png"/><Relationship Id="rId12" Type="http://schemas.openxmlformats.org/officeDocument/2006/relationships/image" Target="../media/image4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tags" Target="../tags/tag46.xml"/><Relationship Id="rId10" Type="http://schemas.openxmlformats.org/officeDocument/2006/relationships/image" Target="../media/image42.png"/><Relationship Id="rId4" Type="http://schemas.openxmlformats.org/officeDocument/2006/relationships/tags" Target="../tags/tag45.xml"/><Relationship Id="rId9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png"/><Relationship Id="rId3" Type="http://schemas.openxmlformats.org/officeDocument/2006/relationships/tags" Target="../tags/tag49.xml"/><Relationship Id="rId7" Type="http://schemas.openxmlformats.org/officeDocument/2006/relationships/image" Target="../media/image47.png"/><Relationship Id="rId12" Type="http://schemas.openxmlformats.org/officeDocument/2006/relationships/image" Target="../media/image36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5" Type="http://schemas.openxmlformats.org/officeDocument/2006/relationships/tags" Target="../tags/tag51.xml"/><Relationship Id="rId10" Type="http://schemas.openxmlformats.org/officeDocument/2006/relationships/image" Target="../media/image42.png"/><Relationship Id="rId4" Type="http://schemas.openxmlformats.org/officeDocument/2006/relationships/tags" Target="../tags/tag50.xml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4.xml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56.xml"/><Relationship Id="rId10" Type="http://schemas.openxmlformats.org/officeDocument/2006/relationships/image" Target="../media/image42.png"/><Relationship Id="rId4" Type="http://schemas.openxmlformats.org/officeDocument/2006/relationships/tags" Target="../tags/tag55.xml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59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5" Type="http://schemas.openxmlformats.org/officeDocument/2006/relationships/tags" Target="../tags/tag61.xml"/><Relationship Id="rId10" Type="http://schemas.openxmlformats.org/officeDocument/2006/relationships/image" Target="../media/image41.png"/><Relationship Id="rId4" Type="http://schemas.openxmlformats.org/officeDocument/2006/relationships/tags" Target="../tags/tag60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9.png"/><Relationship Id="rId3" Type="http://schemas.openxmlformats.org/officeDocument/2006/relationships/tags" Target="../tags/tag82.xml"/><Relationship Id="rId7" Type="http://schemas.openxmlformats.org/officeDocument/2006/relationships/image" Target="../media/image48.png"/><Relationship Id="rId12" Type="http://schemas.openxmlformats.org/officeDocument/2006/relationships/image" Target="../media/image6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5" Type="http://schemas.openxmlformats.org/officeDocument/2006/relationships/tags" Target="../tags/tag84.xml"/><Relationship Id="rId10" Type="http://schemas.openxmlformats.org/officeDocument/2006/relationships/image" Target="../media/image41.png"/><Relationship Id="rId4" Type="http://schemas.openxmlformats.org/officeDocument/2006/relationships/tags" Target="../tags/tag83.xml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73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7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match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image" Target="../media/image86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86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86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86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86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image" Target="../media/image86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88.png"/><Relationship Id="rId5" Type="http://schemas.openxmlformats.org/officeDocument/2006/relationships/image" Target="../media/image95.png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86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7" Type="http://schemas.openxmlformats.org/officeDocument/2006/relationships/image" Target="../media/image86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86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image" Target="../media/image86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7" Type="http://schemas.openxmlformats.org/officeDocument/2006/relationships/image" Target="../media/image105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04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7" Type="http://schemas.openxmlformats.org/officeDocument/2006/relationships/image" Target="../media/image107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06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109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108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image" Target="../media/image111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10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113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112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97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14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116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115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7" Type="http://schemas.openxmlformats.org/officeDocument/2006/relationships/image" Target="../media/image118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11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image" Target="../media/image120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119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image" Target="../media/image122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121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4400" dirty="0" smtClean="0"/>
              <a:t>CC5212-1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n-IE" dirty="0" smtClean="0"/>
              <a:t>2018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sz="4000" dirty="0"/>
              <a:t>Lecture </a:t>
            </a:r>
            <a:r>
              <a:rPr lang="en-IE" sz="4000" dirty="0" smtClean="0"/>
              <a:t>10</a:t>
            </a: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>NoSQL: Neo4J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34820"/>
            <a:ext cx="9144000" cy="4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5280606" cy="908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8" y="4572003"/>
            <a:ext cx="715315" cy="21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 </a:t>
            </a:r>
            <a:r>
              <a:rPr lang="en-IE" sz="3200" dirty="0" smtClean="0"/>
              <a:t>(Paths)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https://neo4j.com/docs/developer-manual/3.4/cypher/clauses/where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 (Paths</a:t>
            </a:r>
            <a:r>
              <a:rPr lang="en-IE" dirty="0"/>
              <a:t>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79869" cy="662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7770" cy="1898102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paths visit each edge at most once!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8317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79869" cy="662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7770" cy="18981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paths visit each edge at most once!</a:t>
            </a:r>
            <a:endParaRPr lang="en-IE" sz="28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sp>
        <p:nvSpPr>
          <p:cNvPr id="9" name="Title 1 2 1"/>
          <p:cNvSpPr txBox="1">
            <a:spLocks/>
          </p:cNvSpPr>
          <p:nvPr/>
        </p:nvSpPr>
        <p:spPr>
          <a:xfrm>
            <a:off x="3124200" y="5294632"/>
            <a:ext cx="60198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b="1" dirty="0" smtClean="0">
                <a:solidFill>
                  <a:srgbClr val="FF0000"/>
                </a:solidFill>
              </a:rPr>
              <a:t>	... we could have infinite paths!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11" name="Title 1 2 1"/>
          <p:cNvSpPr txBox="1">
            <a:spLocks/>
          </p:cNvSpPr>
          <p:nvPr/>
        </p:nvSpPr>
        <p:spPr>
          <a:xfrm>
            <a:off x="135290" y="5294632"/>
            <a:ext cx="306511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z="2800" b="1" dirty="0" smtClean="0">
                <a:solidFill>
                  <a:srgbClr val="FF0000"/>
                </a:solidFill>
              </a:rPr>
              <a:t>Otherwise ...</a:t>
            </a:r>
            <a:endParaRPr lang="en-I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0606" cy="662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8497" cy="623302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can set minimum path length (no. of nodes visited)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35098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1343" cy="662770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or range of path length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8497" cy="12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2080" cy="662863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or maximum path length</a:t>
            </a:r>
            <a:endParaRPr lang="en-IE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8497" cy="168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2817" cy="662955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0-length path is the node itself; will match any node</a:t>
            </a:r>
            <a:endParaRPr lang="en-IE" sz="2800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204393"/>
            <a:ext cx="2657770" cy="21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can return a full path</a:t>
            </a:r>
            <a:endParaRPr lang="en-IE" sz="2800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5352539"/>
            <a:ext cx="8766255" cy="314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58747" cy="66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6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can return a full path</a:t>
            </a:r>
            <a:endParaRPr lang="en-IE" sz="28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5352539"/>
            <a:ext cx="8771507" cy="821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58747" cy="66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769"/>
            <a:ext cx="9144000" cy="48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can return a full path</a:t>
            </a:r>
            <a:endParaRPr lang="en-IE" sz="2800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14996"/>
            <a:ext cx="2212900" cy="623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58747" cy="66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1249" cy="1153555"/>
          </a:xfrm>
          <a:prstGeom prst="rect">
            <a:avLst/>
          </a:prstGeom>
        </p:spPr>
      </p:pic>
      <p:sp>
        <p:nvSpPr>
          <p:cNvPr id="8" name="Title 1 2 1 1"/>
          <p:cNvSpPr txBox="1">
            <a:spLocks/>
          </p:cNvSpPr>
          <p:nvPr/>
        </p:nvSpPr>
        <p:spPr>
          <a:xfrm>
            <a:off x="-46352" y="4247760"/>
            <a:ext cx="9144000" cy="116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endParaRPr lang="en-IE" sz="2800" dirty="0"/>
          </a:p>
        </p:txBody>
      </p:sp>
      <p:sp>
        <p:nvSpPr>
          <p:cNvPr id="12" name="Title 1 2 1 2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r>
              <a:rPr lang="en-IE" sz="2800" dirty="0"/>
              <a:t>... returns any shortest </a:t>
            </a:r>
            <a:r>
              <a:rPr lang="en-IE" sz="2800" dirty="0" smtClean="0"/>
              <a:t>path (matching </a:t>
            </a:r>
            <a:r>
              <a:rPr lang="en-IE" sz="2800" dirty="0"/>
              <a:t>criteria)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14995"/>
            <a:ext cx="1608602" cy="6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774" cy="1154891"/>
          </a:xfrm>
          <a:prstGeom prst="rect">
            <a:avLst/>
          </a:prstGeom>
        </p:spPr>
      </p:pic>
      <p:sp>
        <p:nvSpPr>
          <p:cNvPr id="8" name="Title 1 2 1 1"/>
          <p:cNvSpPr txBox="1">
            <a:spLocks/>
          </p:cNvSpPr>
          <p:nvPr/>
        </p:nvSpPr>
        <p:spPr>
          <a:xfrm>
            <a:off x="-46352" y="4247760"/>
            <a:ext cx="9144000" cy="116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endParaRPr lang="en-IE" sz="2800" dirty="0"/>
          </a:p>
        </p:txBody>
      </p:sp>
      <p:sp>
        <p:nvSpPr>
          <p:cNvPr id="12" name="Title 1 2 1 2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r>
              <a:rPr lang="en-IE" sz="2800" dirty="0"/>
              <a:t>... returns </a:t>
            </a:r>
            <a:r>
              <a:rPr lang="en-IE" sz="2800" dirty="0" smtClean="0"/>
              <a:t>all shortest paths (matching </a:t>
            </a:r>
            <a:r>
              <a:rPr lang="en-IE" sz="2800" dirty="0"/>
              <a:t>criteria)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14995"/>
            <a:ext cx="1609896" cy="10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137" cy="1153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14995"/>
            <a:ext cx="2215346" cy="6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774" cy="1154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19843"/>
            <a:ext cx="2216012" cy="839592"/>
          </a:xfrm>
          <a:prstGeom prst="rect">
            <a:avLst/>
          </a:prstGeom>
        </p:spPr>
      </p:pic>
      <p:sp>
        <p:nvSpPr>
          <p:cNvPr id="8" name="Title 1 2 1 2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r>
              <a:rPr lang="en-IE" sz="2800" dirty="0"/>
              <a:t>... </a:t>
            </a:r>
            <a:r>
              <a:rPr lang="en-IE" sz="2800" dirty="0" smtClean="0"/>
              <a:t>returns a shortest path for each matching pair of nodes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9380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572000"/>
            <a:ext cx="1034057" cy="1399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3"/>
            <a:ext cx="4565048" cy="11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572000"/>
            <a:ext cx="1034057" cy="1399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7112"/>
            <a:ext cx="9144000" cy="1208277"/>
          </a:xfrm>
          <a:prstGeom prst="rect">
            <a:avLst/>
          </a:prstGeom>
        </p:spPr>
      </p:pic>
      <p:pic>
        <p:nvPicPr>
          <p:cNvPr id="1026" name="Picture 2" descr="Image result for tl;d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72" y="0"/>
            <a:ext cx="2283928" cy="17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3"/>
            <a:ext cx="4565048" cy="11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https://neo4j.com/docs/developer-manual/3.4/cypher/clauses/where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Boolean: </a:t>
            </a:r>
          </a:p>
          <a:p>
            <a:pPr lvl="1"/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AND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OR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XOR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NOT</a:t>
            </a:r>
          </a:p>
          <a:p>
            <a:r>
              <a:rPr lang="en-IE" dirty="0" smtClean="0"/>
              <a:t>(In)equalities: </a:t>
            </a:r>
          </a:p>
          <a:p>
            <a:pPr lvl="1"/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&lt;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&gt;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&lt;&gt;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&lt;=</a:t>
            </a:r>
            <a:r>
              <a:rPr lang="en-IE" dirty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&gt;=</a:t>
            </a:r>
          </a:p>
          <a:p>
            <a:r>
              <a:rPr lang="en-IE" dirty="0" smtClean="0"/>
              <a:t>Exists attribute property: </a:t>
            </a:r>
          </a:p>
          <a:p>
            <a:pPr lvl="1"/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EXISTS</a:t>
            </a:r>
          </a:p>
          <a:p>
            <a:r>
              <a:rPr lang="en-IE" dirty="0"/>
              <a:t>B</a:t>
            </a:r>
            <a:r>
              <a:rPr lang="en-IE" dirty="0" smtClean="0"/>
              <a:t>oolean: </a:t>
            </a:r>
          </a:p>
          <a:p>
            <a:pPr lvl="1"/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STARTS WITH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ENDS WITH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CONTAINS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=~</a:t>
            </a:r>
            <a:r>
              <a:rPr lang="en-IE" dirty="0" smtClean="0"/>
              <a:t> (Regex)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545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572000"/>
            <a:ext cx="6011069" cy="908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6" y="4572000"/>
            <a:ext cx="1239309" cy="6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http://db-engines.com/en/ranking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4037"/>
            <a:ext cx="6766426" cy="64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4572000"/>
            <a:ext cx="6012747" cy="910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6" y="4572000"/>
            <a:ext cx="1240196" cy="8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6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4572000"/>
            <a:ext cx="6013586" cy="912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6" y="4572001"/>
            <a:ext cx="1241084" cy="8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4572000"/>
            <a:ext cx="6022825" cy="924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6" y="4572002"/>
            <a:ext cx="774356" cy="6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ORDER BY</a:t>
            </a:r>
            <a:r>
              <a:rPr lang="en-IE" sz="3200" dirty="0" smtClean="0"/>
              <a:t>/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SKIP</a:t>
            </a:r>
            <a:r>
              <a:rPr lang="en-IE" sz="3200" dirty="0" smtClean="0"/>
              <a:t>/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LIMIT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093023"/>
            <a:ext cx="815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https://neo4j.com/docs/developer-manual/3.4/cypher/clauses/order-by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  <a:p>
            <a:pPr algn="r"/>
            <a:r>
              <a:rPr lang="en-IE" sz="1400" dirty="0">
                <a:latin typeface="Inconsolata" panose="020B0609030003000000" pitchFamily="49" charset="0"/>
                <a:hlinkClick r:id="rId3"/>
              </a:rPr>
              <a:t>https://neo4j.com/docs/developer-manual/3.4/cypher/clauses/skip</a:t>
            </a:r>
            <a:r>
              <a:rPr lang="en-IE" sz="1400" dirty="0" smtClean="0">
                <a:latin typeface="Inconsolata" panose="020B0609030003000000" pitchFamily="49" charset="0"/>
                <a:hlinkClick r:id="rId3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  <a:p>
            <a:pPr algn="r"/>
            <a:r>
              <a:rPr lang="en-IE" sz="1400" dirty="0">
                <a:latin typeface="Inconsolata" panose="020B0609030003000000" pitchFamily="49" charset="0"/>
                <a:hlinkClick r:id="rId4"/>
              </a:rPr>
              <a:t>https://neo4j.com/docs/developer-manual/3.4/cypher/clauses/limit</a:t>
            </a:r>
            <a:r>
              <a:rPr lang="en-IE" sz="1400" dirty="0" smtClean="0">
                <a:latin typeface="Inconsolata" panose="020B0609030003000000" pitchFamily="49" charset="0"/>
                <a:hlinkClick r:id="rId4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4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ORDER BY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4997" cy="1404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2" y="4572000"/>
            <a:ext cx="3347904" cy="6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OPTIONAL MATCH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https://neo4j.com/docs/developer-manual/3.4/cypher/clauses/optional-match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OPTIONAL MATCH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1820" cy="908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1" y="4572000"/>
            <a:ext cx="2106477" cy="1049682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OPTIONAL MATCH</a:t>
            </a:r>
            <a:r>
              <a:rPr lang="en-IE" sz="2800" dirty="0" smtClean="0"/>
              <a:t> acts like a left join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6188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 </a:t>
            </a:r>
            <a:r>
              <a:rPr lang="en-IE" sz="3200" dirty="0" smtClean="0"/>
              <a:t>(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ALL</a:t>
            </a:r>
            <a:r>
              <a:rPr lang="en-IE" sz="3200" dirty="0" smtClean="0"/>
              <a:t>)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https://neo4j.com/docs/developer-manual/3.4/cypher/clauses/optional-match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3090" cy="1401186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column names have to be the same in the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</a:t>
            </a:r>
            <a:endParaRPr lang="en-IE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4572000"/>
            <a:ext cx="1034057" cy="13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4361" cy="1403651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</a:t>
            </a:r>
            <a:r>
              <a:rPr lang="en-IE" sz="2800" dirty="0" smtClean="0"/>
              <a:t> applies set union</a:t>
            </a:r>
            <a:endParaRPr lang="en-IE" sz="2800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2" y="4572000"/>
            <a:ext cx="1332976" cy="105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7632"/>
            <a:ext cx="6670880" cy="6740368"/>
          </a:xfrm>
          <a:prstGeom prst="rect">
            <a:avLst/>
          </a:prstGeom>
          <a:solidFill>
            <a:srgbClr val="FEF9F4"/>
          </a:solidFill>
        </p:spPr>
      </p:pic>
    </p:spTree>
    <p:extLst>
      <p:ext uri="{BB962C8B-B14F-4D97-AF65-F5344CB8AC3E}">
        <p14:creationId xmlns:p14="http://schemas.microsoft.com/office/powerpoint/2010/main" val="36679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 ALL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3090" cy="1401186"/>
          </a:xfrm>
          <a:prstGeom prst="rect">
            <a:avLst/>
          </a:prstGeom>
        </p:spPr>
      </p:pic>
      <p:sp>
        <p:nvSpPr>
          <p:cNvPr id="9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 ALL</a:t>
            </a:r>
            <a:r>
              <a:rPr lang="en-IE" sz="2800" dirty="0" smtClean="0"/>
              <a:t> applies bag union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2" y="4572000"/>
            <a:ext cx="1334234" cy="16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Aggregation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https://neo4j.com/docs/developer-manual/current/cypher/functions/aggregating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Aggregation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count</a:t>
            </a:r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max</a:t>
            </a:r>
            <a:r>
              <a:rPr lang="en-IE" dirty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min</a:t>
            </a:r>
            <a:endParaRPr lang="en-IE" dirty="0" smtClean="0">
              <a:solidFill>
                <a:srgbClr val="0000D3"/>
              </a:solidFill>
              <a:latin typeface="Inconsolata" panose="020B0609030003000000" pitchFamily="49" charset="0"/>
            </a:endParaRPr>
          </a:p>
          <a:p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avg</a:t>
            </a:r>
            <a:endParaRPr lang="en-IE" dirty="0"/>
          </a:p>
          <a:p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percentileCont</a:t>
            </a:r>
            <a:r>
              <a:rPr lang="en-IE" dirty="0" smtClean="0"/>
              <a:t>/</a:t>
            </a:r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percentileDisc</a:t>
            </a:r>
            <a:endParaRPr lang="en-IE" dirty="0" smtClean="0">
              <a:solidFill>
                <a:srgbClr val="0000D3"/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dirty="0" smtClean="0"/>
              <a:t>Computes percentile of some value w.r.t. some list</a:t>
            </a:r>
          </a:p>
          <a:p>
            <a:pPr lvl="1"/>
            <a:r>
              <a:rPr lang="en-IE" dirty="0" smtClean="0"/>
              <a:t>(</a:t>
            </a:r>
            <a:r>
              <a:rPr lang="en-IE" i="1" dirty="0" smtClean="0"/>
              <a:t>continuous</a:t>
            </a:r>
            <a:r>
              <a:rPr lang="en-IE" dirty="0" smtClean="0"/>
              <a:t>: interpolates / </a:t>
            </a:r>
            <a:r>
              <a:rPr lang="en-IE" i="1" dirty="0"/>
              <a:t>d</a:t>
            </a:r>
            <a:r>
              <a:rPr lang="en-IE" i="1" dirty="0" smtClean="0"/>
              <a:t>iscrete</a:t>
            </a:r>
            <a:r>
              <a:rPr lang="en-IE" dirty="0" smtClean="0"/>
              <a:t>: rounds)</a:t>
            </a:r>
          </a:p>
          <a:p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stDev</a:t>
            </a:r>
            <a:r>
              <a:rPr lang="en-IE" dirty="0" smtClean="0"/>
              <a:t>/</a:t>
            </a:r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stDevP</a:t>
            </a:r>
            <a:endParaRPr lang="en-IE" dirty="0" smtClean="0">
              <a:solidFill>
                <a:srgbClr val="0000D3"/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dirty="0" smtClean="0"/>
              <a:t>Computes standard deviation (</a:t>
            </a:r>
            <a:r>
              <a:rPr lang="en-IE" i="1" dirty="0" smtClean="0"/>
              <a:t>sample</a:t>
            </a:r>
            <a:r>
              <a:rPr lang="en-IE" dirty="0" smtClean="0"/>
              <a:t>/</a:t>
            </a:r>
            <a:r>
              <a:rPr lang="en-IE" i="1" dirty="0" smtClean="0"/>
              <a:t>population</a:t>
            </a:r>
            <a:r>
              <a:rPr lang="en-IE" dirty="0" smtClean="0"/>
              <a:t>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COUNT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4292" cy="663141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GROUP BY implicit on non-aggregated columns</a:t>
            </a:r>
            <a:endParaRPr lang="en-IE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23128"/>
            <a:ext cx="2380280" cy="8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0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COUNT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5030" cy="663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23128"/>
            <a:ext cx="2380280" cy="836292"/>
          </a:xfrm>
          <a:prstGeom prst="rect">
            <a:avLst/>
          </a:prstGeom>
        </p:spPr>
      </p:pic>
      <p:sp>
        <p:nvSpPr>
          <p:cNvPr id="9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removes duplicate results, not count arguments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902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COUNT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6506" cy="663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4423129"/>
            <a:ext cx="2381681" cy="836765"/>
          </a:xfrm>
          <a:prstGeom prst="rect">
            <a:avLst/>
          </a:prstGeom>
        </p:spPr>
      </p:pic>
      <p:sp>
        <p:nvSpPr>
          <p:cNvPr id="11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removes duplicate count arguments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12003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Other Functions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https://neo4j.com/docs/developer-manual/current/cypher/functions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074" name="Picture 2" descr="Image result for too many op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3"/>
              </a:rPr>
              <a:t>https://neo4j.com/docs/developer-manual/current/cypher/functions</a:t>
            </a:r>
            <a:r>
              <a:rPr lang="en-IE" sz="1400" dirty="0" smtClean="0">
                <a:latin typeface="Inconsolata" panose="020B0609030003000000" pitchFamily="49" charset="0"/>
                <a:hlinkClick r:id="rId3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1143000"/>
            <a:ext cx="643912" cy="5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LENGTH</a:t>
            </a:r>
            <a:r>
              <a:rPr lang="en-IE" dirty="0" smtClean="0"/>
              <a:t> </a:t>
            </a:r>
            <a:r>
              <a:rPr lang="en-IE" dirty="0"/>
              <a:t>(</a:t>
            </a:r>
            <a:r>
              <a:rPr lang="en-IE" dirty="0" smtClean="0"/>
              <a:t>Path)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774" cy="1154038"/>
          </a:xfrm>
          <a:prstGeom prst="rect">
            <a:avLst/>
          </a:prstGeom>
        </p:spPr>
      </p:pic>
      <p:pic>
        <p:nvPicPr>
          <p:cNvPr id="9" name="Picture 2" descr="Image result for too many op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1143000"/>
            <a:ext cx="643912" cy="5848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8"/>
              </a:rPr>
              <a:t>https://neo4j.com/docs/developer-manual/current/cypher/functions</a:t>
            </a:r>
            <a:r>
              <a:rPr lang="en-IE" sz="1400" dirty="0" smtClean="0">
                <a:latin typeface="Inconsolata" panose="020B0609030003000000" pitchFamily="49" charset="0"/>
                <a:hlinkClick r:id="rId8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LENGTH</a:t>
            </a:r>
            <a:r>
              <a:rPr lang="en-IE" dirty="0" smtClean="0"/>
              <a:t> </a:t>
            </a:r>
            <a:r>
              <a:rPr lang="en-IE" dirty="0"/>
              <a:t>(</a:t>
            </a:r>
            <a:r>
              <a:rPr lang="en-IE" dirty="0" smtClean="0"/>
              <a:t>Path)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774" cy="115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414996"/>
            <a:ext cx="1053047" cy="625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8"/>
              </a:rPr>
              <a:t>https://neo4j.com/docs/developer-manual/current/cypher/functions</a:t>
            </a:r>
            <a:r>
              <a:rPr lang="en-IE" sz="1400" dirty="0" smtClean="0">
                <a:latin typeface="Inconsolata" panose="020B0609030003000000" pitchFamily="49" charset="0"/>
                <a:hlinkClick r:id="rId8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1143000"/>
            <a:ext cx="643912" cy="5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is a Graph Database?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482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r>
              <a:rPr lang="en-IE" dirty="0" smtClean="0"/>
              <a:t>Update Graphs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CREATE</a:t>
            </a:r>
            <a:r>
              <a:rPr lang="en-IE" sz="3200" dirty="0" smtClean="0"/>
              <a:t>/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REMOVE</a:t>
            </a:r>
            <a:r>
              <a:rPr lang="en-IE" sz="3200" dirty="0" smtClean="0"/>
              <a:t>/...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2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Update graphs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CREATE</a:t>
            </a:r>
            <a:r>
              <a:rPr lang="en-IE" dirty="0" smtClean="0"/>
              <a:t> nodes and relationships</a:t>
            </a:r>
          </a:p>
          <a:p>
            <a:pPr lvl="1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https://neo4j.com/docs/developer-manual/current/cypher/clauses/create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DELETE</a:t>
            </a:r>
            <a:r>
              <a:rPr lang="en-IE" dirty="0" smtClean="0"/>
              <a:t> nodes </a:t>
            </a:r>
            <a:r>
              <a:rPr lang="en-IE" dirty="0"/>
              <a:t>and </a:t>
            </a:r>
            <a:r>
              <a:rPr lang="en-IE" dirty="0" smtClean="0"/>
              <a:t>relationships</a:t>
            </a:r>
          </a:p>
          <a:p>
            <a:pPr lvl="1"/>
            <a:r>
              <a:rPr lang="en-IE" sz="1400" dirty="0">
                <a:latin typeface="Inconsolata" panose="020B0609030003000000" pitchFamily="49" charset="0"/>
                <a:hlinkClick r:id="rId3"/>
              </a:rPr>
              <a:t>https://neo4j.com/docs/developer-manual/current/cypher/clauses/delete</a:t>
            </a:r>
            <a:r>
              <a:rPr lang="en-IE" sz="1400" dirty="0" smtClean="0">
                <a:latin typeface="Inconsolata" panose="020B0609030003000000" pitchFamily="49" charset="0"/>
                <a:hlinkClick r:id="rId3"/>
              </a:rPr>
              <a:t>/</a:t>
            </a:r>
            <a:endParaRPr lang="en-IE" sz="1800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DETACH DELETE</a:t>
            </a:r>
            <a:r>
              <a:rPr lang="en-IE" dirty="0" smtClean="0"/>
              <a:t> </a:t>
            </a:r>
            <a:r>
              <a:rPr lang="en-IE" dirty="0"/>
              <a:t>nodes </a:t>
            </a:r>
            <a:r>
              <a:rPr lang="en-IE" dirty="0" smtClean="0"/>
              <a:t>with relationships</a:t>
            </a:r>
          </a:p>
          <a:p>
            <a:pPr lvl="1">
              <a:buClr>
                <a:prstClr val="black"/>
              </a:buClr>
            </a:pPr>
            <a:r>
              <a:rPr lang="en-IE" sz="1400" dirty="0">
                <a:solidFill>
                  <a:prstClr val="black"/>
                </a:solidFill>
                <a:latin typeface="Inconsolata" panose="020B0609030003000000" pitchFamily="49" charset="0"/>
                <a:hlinkClick r:id="rId3"/>
              </a:rPr>
              <a:t>https://neo4j.com/docs/developer-manual/current/cypher/clauses/delete/</a:t>
            </a:r>
            <a:endParaRPr lang="en-IE" sz="1800" dirty="0">
              <a:solidFill>
                <a:prstClr val="black"/>
              </a:solidFill>
              <a:latin typeface="Inconsolata" panose="020B0609030003000000" pitchFamily="49" charset="0"/>
            </a:endParaRPr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SET</a:t>
            </a:r>
            <a:r>
              <a:rPr lang="en-IE" dirty="0"/>
              <a:t> </a:t>
            </a:r>
            <a:r>
              <a:rPr lang="en-IE" dirty="0" smtClean="0"/>
              <a:t>update labels and attributes</a:t>
            </a:r>
          </a:p>
          <a:p>
            <a:pPr lvl="1">
              <a:buClr>
                <a:prstClr val="black"/>
              </a:buClr>
            </a:pPr>
            <a:r>
              <a:rPr lang="en-IE" sz="1400" dirty="0">
                <a:solidFill>
                  <a:prstClr val="black"/>
                </a:solidFill>
                <a:latin typeface="Inconsolata" panose="020B0609030003000000" pitchFamily="49" charset="0"/>
                <a:hlinkClick r:id="rId4"/>
              </a:rPr>
              <a:t>https://</a:t>
            </a:r>
            <a:r>
              <a:rPr lang="en-IE" sz="1400" dirty="0" smtClean="0">
                <a:solidFill>
                  <a:prstClr val="black"/>
                </a:solidFill>
                <a:latin typeface="Inconsolata" panose="020B0609030003000000" pitchFamily="49" charset="0"/>
                <a:hlinkClick r:id="rId4"/>
              </a:rPr>
              <a:t>neo4j.com/docs/developer-manual/current/cypher/clauses/set/</a:t>
            </a:r>
            <a:endParaRPr lang="en-IE" dirty="0" smtClean="0"/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REMOVE</a:t>
            </a:r>
            <a:r>
              <a:rPr lang="en-IE" dirty="0" smtClean="0"/>
              <a:t> </a:t>
            </a:r>
            <a:r>
              <a:rPr lang="en-IE" dirty="0" err="1" smtClean="0"/>
              <a:t>remove</a:t>
            </a:r>
            <a:r>
              <a:rPr lang="en-IE" dirty="0" smtClean="0"/>
              <a:t> </a:t>
            </a:r>
            <a:r>
              <a:rPr lang="en-IE" dirty="0"/>
              <a:t>labels and </a:t>
            </a:r>
            <a:r>
              <a:rPr lang="en-IE" dirty="0" smtClean="0"/>
              <a:t>attributes</a:t>
            </a:r>
          </a:p>
          <a:p>
            <a:pPr lvl="1">
              <a:buClr>
                <a:prstClr val="black"/>
              </a:buClr>
            </a:pPr>
            <a:r>
              <a:rPr lang="en-IE" sz="1400" dirty="0">
                <a:solidFill>
                  <a:prstClr val="black"/>
                </a:solidFill>
                <a:latin typeface="Inconsolata" panose="020B0609030003000000" pitchFamily="49" charset="0"/>
                <a:hlinkClick r:id="rId5"/>
              </a:rPr>
              <a:t>https://</a:t>
            </a:r>
            <a:r>
              <a:rPr lang="en-IE" sz="1400" dirty="0" smtClean="0">
                <a:solidFill>
                  <a:prstClr val="black"/>
                </a:solidFill>
                <a:latin typeface="Inconsolata" panose="020B0609030003000000" pitchFamily="49" charset="0"/>
                <a:hlinkClick r:id="rId5"/>
              </a:rPr>
              <a:t>neo4j.com/docs/developer-manual/current/cypher/clauses/remove/</a:t>
            </a:r>
            <a:endParaRPr lang="en-IE" sz="1800" dirty="0">
              <a:solidFill>
                <a:prstClr val="black"/>
              </a:solidFill>
              <a:latin typeface="Inconsolata" panose="020B0609030003000000" pitchFamily="49" charset="0"/>
            </a:endParaRPr>
          </a:p>
          <a:p>
            <a:pPr lvl="1"/>
            <a:endParaRPr lang="en-IE" dirty="0" smtClean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1853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Update graphs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Create the nodes we've seen</a:t>
            </a:r>
          </a:p>
          <a:p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Create the edges (sample) we've seen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Drop all nodes and edges</a:t>
            </a:r>
            <a:endParaRPr lang="en-IE" dirty="0"/>
          </a:p>
          <a:p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8979"/>
            <a:ext cx="8001000" cy="1091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571579"/>
            <a:ext cx="8000999" cy="16378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31864"/>
            <a:ext cx="8001000" cy="3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/Core of Cypher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759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4" y="1143001"/>
            <a:ext cx="7381309" cy="33887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Graph</a:t>
            </a:r>
            <a:endParaRPr lang="en-IE" sz="3600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181600"/>
            <a:ext cx="1518116" cy="119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6187674" cy="7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/Core of Cypher</a:t>
            </a:r>
            <a:br>
              <a:rPr lang="en-IE" dirty="0" smtClean="0"/>
            </a:br>
            <a:r>
              <a:rPr lang="en-IE" dirty="0" smtClean="0"/>
              <a:t>/Part of Neo4j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42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Neo4j Graph Database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/>
              <a:t>Data Model: 		</a:t>
            </a:r>
            <a:r>
              <a:rPr lang="en-IE" sz="2800" dirty="0" smtClean="0">
                <a:solidFill>
                  <a:srgbClr val="00B0F0"/>
                </a:solidFill>
              </a:rPr>
              <a:t>Property Graphs</a:t>
            </a:r>
          </a:p>
          <a:p>
            <a:r>
              <a:rPr lang="en-IE" sz="2800" dirty="0" smtClean="0"/>
              <a:t>Query Language: 	</a:t>
            </a:r>
            <a:r>
              <a:rPr lang="en-IE" sz="2800" dirty="0" smtClean="0">
                <a:solidFill>
                  <a:srgbClr val="00B0F0"/>
                </a:solidFill>
              </a:rPr>
              <a:t>Cypher</a:t>
            </a:r>
          </a:p>
          <a:p>
            <a:r>
              <a:rPr lang="en-IE" sz="2800" dirty="0" smtClean="0"/>
              <a:t>Scripting Language:	</a:t>
            </a:r>
            <a:r>
              <a:rPr lang="en-IE" sz="2800" dirty="0" smtClean="0">
                <a:solidFill>
                  <a:srgbClr val="00B0F0"/>
                </a:solidFill>
              </a:rPr>
              <a:t>Gremlin</a:t>
            </a:r>
          </a:p>
          <a:p>
            <a:r>
              <a:rPr lang="en-IE" sz="2800" dirty="0" smtClean="0"/>
              <a:t>Licence:			</a:t>
            </a:r>
            <a:r>
              <a:rPr lang="en-IE" sz="2800" dirty="0" smtClean="0">
                <a:solidFill>
                  <a:srgbClr val="00B0F0"/>
                </a:solidFill>
              </a:rPr>
              <a:t>Open Source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(Single Machine)</a:t>
            </a:r>
          </a:p>
          <a:p>
            <a:pPr marL="1371600" lvl="3" indent="0">
              <a:buNone/>
            </a:pPr>
            <a:r>
              <a:rPr lang="en-IE" sz="1600" dirty="0"/>
              <a:t>	</a:t>
            </a:r>
            <a:r>
              <a:rPr lang="en-IE" sz="1600" dirty="0" smtClean="0"/>
              <a:t>		</a:t>
            </a:r>
            <a:r>
              <a:rPr lang="en-IE" sz="2800" dirty="0" smtClean="0">
                <a:solidFill>
                  <a:srgbClr val="00B0F0"/>
                </a:solidFill>
              </a:rPr>
              <a:t>Commercial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(Cluster Edition)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114800"/>
            <a:ext cx="670560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4" y="1143001"/>
            <a:ext cx="7381309" cy="33887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</a:t>
            </a:r>
            <a:r>
              <a:rPr lang="en-IE" sz="3600" dirty="0" smtClean="0"/>
              <a:t>Graph: Cypher</a:t>
            </a:r>
            <a:endParaRPr lang="en-IE" sz="3600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181600"/>
            <a:ext cx="1518116" cy="119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6187674" cy="717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5638800"/>
            <a:ext cx="2667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4" y="1143001"/>
            <a:ext cx="7381309" cy="33887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</a:t>
            </a:r>
            <a:r>
              <a:rPr lang="en-IE" sz="3600" dirty="0" smtClean="0"/>
              <a:t>Graph: Gremlin</a:t>
            </a:r>
            <a:endParaRPr lang="en-IE" sz="3600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181600"/>
            <a:ext cx="1518116" cy="119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5181600"/>
            <a:ext cx="6187878" cy="524857"/>
          </a:xfrm>
          <a:prstGeom prst="rect">
            <a:avLst/>
          </a:prstGeom>
        </p:spPr>
      </p:pic>
      <p:pic>
        <p:nvPicPr>
          <p:cNvPr id="10" name="Picture 2" descr="Image result for gremlin graph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87" y="5444028"/>
            <a:ext cx="2687153" cy="103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6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Gremlin: Graph Queries + Processing</a:t>
            </a:r>
            <a:endParaRPr lang="en-IE" sz="3600" dirty="0"/>
          </a:p>
        </p:txBody>
      </p:sp>
      <p:pic>
        <p:nvPicPr>
          <p:cNvPr id="3074" name="Picture 2" descr="Image result for gremlin grpa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2" y="2590800"/>
            <a:ext cx="882499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5" y="4191000"/>
            <a:ext cx="16002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7" y="1382713"/>
            <a:ext cx="7818065" cy="30740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Directed Edge-labelled Graph</a:t>
            </a:r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344816" cy="148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670880" cy="67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3223"/>
            <a:ext cx="6670880" cy="65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0" y="5410200"/>
            <a:ext cx="2209800" cy="124142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Graph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4" y="1143001"/>
            <a:ext cx="7381309" cy="3388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6187674" cy="7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Why do we need Graph </a:t>
            </a:r>
            <a:r>
              <a:rPr lang="en-IE" dirty="0"/>
              <a:t>D</a:t>
            </a:r>
            <a:r>
              <a:rPr lang="en-IE" dirty="0" smtClean="0"/>
              <a:t>atabases?</a:t>
            </a:r>
            <a:br>
              <a:rPr lang="en-IE" dirty="0" smtClean="0"/>
            </a:b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804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Why do we need Graph </a:t>
            </a:r>
            <a:r>
              <a:rPr lang="en-IE" dirty="0"/>
              <a:t>D</a:t>
            </a:r>
            <a:r>
              <a:rPr lang="en-IE" dirty="0" smtClean="0"/>
              <a:t>atabases?</a:t>
            </a:r>
            <a:br>
              <a:rPr lang="en-IE" dirty="0" smtClean="0"/>
            </a:br>
            <a:r>
              <a:rPr lang="en-IE" dirty="0" smtClean="0">
                <a:solidFill>
                  <a:srgbClr val="00B050"/>
                </a:solidFill>
              </a:rPr>
              <a:t>Flexibility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418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NoSQL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0" y="3352800"/>
            <a:ext cx="1371600" cy="1460103"/>
          </a:xfrm>
          <a:prstGeom prst="rect">
            <a:avLst/>
          </a:prstGeom>
          <a:noFill/>
          <a:ln w="539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432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 1" descr="http://cdn2.hubspot.net/hubfs/219347/Filing_cabine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4"/>
            <a:ext cx="4674487" cy="629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201242" cy="81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5594939"/>
            <a:ext cx="5625303" cy="627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0" y="1443645"/>
            <a:ext cx="7271697" cy="842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265486" cy="12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8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761740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1"/>
            <a:ext cx="1324968" cy="20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32296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92682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598"/>
            <a:ext cx="6764968" cy="205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599"/>
            <a:ext cx="1684542" cy="22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8282"/>
            <a:ext cx="9144000" cy="3680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49525">
            <a:off x="1966540" y="13774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600"/>
            <a:ext cx="3704791" cy="224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1"/>
            <a:ext cx="1684155" cy="2251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2"/>
            <a:ext cx="1684390" cy="225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4"/>
            <a:ext cx="1684860" cy="22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6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200400"/>
            <a:ext cx="6753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7200" dirty="0" smtClean="0">
                <a:solidFill>
                  <a:srgbClr val="FF0000"/>
                </a:solidFill>
              </a:rPr>
              <a:t>(╯°□°)╯︵ ┻━┻</a:t>
            </a:r>
            <a:endParaRPr lang="en-I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Image result for google knowledge 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" y="929481"/>
            <a:ext cx="91059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514600" y="3962400"/>
            <a:ext cx="2160000" cy="216000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00" y="4267200"/>
            <a:ext cx="1981200" cy="821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8700" y="5042400"/>
            <a:ext cx="18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Anaheim" panose="02000503000000000000" pitchFamily="2" charset="0"/>
              </a:rPr>
              <a:t>Knowledge</a:t>
            </a:r>
          </a:p>
          <a:p>
            <a:pPr algn="ctr"/>
            <a:r>
              <a:rPr lang="en-IE" sz="2800" dirty="0" smtClean="0">
                <a:latin typeface="Anaheim" panose="02000503000000000000" pitchFamily="2" charset="0"/>
              </a:rPr>
              <a:t>Graph</a:t>
            </a:r>
            <a:endParaRPr lang="en-IE" sz="2800" dirty="0">
              <a:latin typeface="Anaheim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4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</a:t>
            </a:r>
            <a:r>
              <a:rPr lang="en-IE" dirty="0" smtClean="0">
                <a:solidFill>
                  <a:srgbClr val="00B0F0"/>
                </a:solidFill>
              </a:rPr>
              <a:t>Graph</a:t>
            </a:r>
            <a:r>
              <a:rPr lang="en-IE" dirty="0" smtClean="0"/>
              <a:t> Database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524002"/>
            <a:ext cx="6984000" cy="4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524002"/>
            <a:ext cx="6984000" cy="4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4975" cy="41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5950" cy="4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84000" cy="4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97378" cy="42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04077" cy="42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pic>
        <p:nvPicPr>
          <p:cNvPr id="6" name="Picture 2" descr="Open Graph protoco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28651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0782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43000"/>
            <a:ext cx="838200" cy="11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797" cy="42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135" cy="42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135" cy="4222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973" y="2667000"/>
            <a:ext cx="838200" cy="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487" cy="42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825" cy="42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Relational databases: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839" y="21336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have to impose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have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1" y="2133599"/>
            <a:ext cx="1388638" cy="302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7747" y="21089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17" y="1828800"/>
            <a:ext cx="9494762" cy="4850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627" y="-154417"/>
            <a:ext cx="3212373" cy="27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8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Databases: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825" cy="42393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2133600"/>
            <a:ext cx="457200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4572000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don't have to impose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don't have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4000" y="2133599"/>
            <a:ext cx="1389600" cy="302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0000" y="2108962"/>
            <a:ext cx="1587600" cy="30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Image result for self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638"/>
            <a:ext cx="9135777" cy="60801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346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Why do we need Graph </a:t>
            </a:r>
            <a:r>
              <a:rPr lang="en-IE" dirty="0"/>
              <a:t>D</a:t>
            </a:r>
            <a:r>
              <a:rPr lang="en-IE" dirty="0" smtClean="0"/>
              <a:t>atabases?</a:t>
            </a:r>
            <a:br>
              <a:rPr lang="en-IE" dirty="0" smtClean="0"/>
            </a:br>
            <a:r>
              <a:rPr lang="en-IE" dirty="0" smtClean="0">
                <a:solidFill>
                  <a:srgbClr val="00B050"/>
                </a:solidFill>
              </a:rPr>
              <a:t>Path Queries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00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7" y="1382713"/>
            <a:ext cx="7818065" cy="30740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Directed Edge-labelled Graph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346236" cy="1486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181600"/>
            <a:ext cx="1868075" cy="7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4" y="1143001"/>
            <a:ext cx="7381309" cy="33887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Graph</a:t>
            </a:r>
            <a:endParaRPr lang="en-IE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5410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>
                <a:solidFill>
                  <a:srgbClr val="EEA61A"/>
                </a:solidFill>
              </a:rPr>
              <a:t>???</a:t>
            </a:r>
            <a:endParaRPr lang="en-IE" sz="3600" dirty="0">
              <a:solidFill>
                <a:srgbClr val="EEA61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6187674" cy="7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Why do we need </a:t>
            </a:r>
            <a:r>
              <a:rPr lang="en-IE" u="sng" dirty="0" smtClean="0"/>
              <a:t>Property</a:t>
            </a:r>
            <a:r>
              <a:rPr lang="en-IE" dirty="0" smtClean="0"/>
              <a:t> Graphs?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09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Directed Labelled Graph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6" y="2286000"/>
            <a:ext cx="8308322" cy="3647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1143000"/>
            <a:ext cx="7465245" cy="723166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How can we say that Galileo Galilei discovered Calisto and Io in 1610 while James W. Christy discovered Charon in 1978?</a:t>
            </a:r>
          </a:p>
          <a:p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642" y="1197468"/>
            <a:ext cx="365403" cy="3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Directed Labelled Graph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5" y="2286000"/>
            <a:ext cx="8303130" cy="36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Wouldn't it have been nice to simply ...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6" y="2286000"/>
            <a:ext cx="8308322" cy="364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graph q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143943"/>
            <a:ext cx="3904096" cy="13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34457"/>
            <a:ext cx="6934200" cy="64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Wouldn't it have been nice to simply 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7" y="2286000"/>
            <a:ext cx="8312715" cy="36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Graphs ...</a:t>
            </a:r>
            <a:endParaRPr lang="en-IE" dirty="0"/>
          </a:p>
        </p:txBody>
      </p:sp>
      <p:sp>
        <p:nvSpPr>
          <p:cNvPr id="5" name="Title 1 2"/>
          <p:cNvSpPr txBox="1">
            <a:spLocks/>
          </p:cNvSpPr>
          <p:nvPr/>
        </p:nvSpPr>
        <p:spPr>
          <a:xfrm>
            <a:off x="1905000" y="4800600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attributes on </a:t>
            </a:r>
            <a:r>
              <a:rPr lang="en-IE" sz="3200" dirty="0" smtClean="0">
                <a:solidFill>
                  <a:srgbClr val="FE8307"/>
                </a:solidFill>
              </a:rPr>
              <a:t>nodes</a:t>
            </a:r>
            <a:r>
              <a:rPr lang="en-IE" sz="3200" dirty="0" smtClean="0"/>
              <a:t> and </a:t>
            </a:r>
            <a:r>
              <a:rPr lang="en-IE" sz="3200" dirty="0" smtClean="0">
                <a:solidFill>
                  <a:srgbClr val="BF0040"/>
                </a:solidFill>
              </a:rPr>
              <a:t>edges</a:t>
            </a:r>
            <a:endParaRPr lang="en-IE" sz="3200" dirty="0">
              <a:solidFill>
                <a:srgbClr val="BF004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3" y="1219201"/>
            <a:ext cx="7500146" cy="34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4" y="1219202"/>
            <a:ext cx="7503557" cy="3467057"/>
          </a:xfrm>
          <a:prstGeom prst="rect">
            <a:avLst/>
          </a:prstGeom>
        </p:spPr>
      </p:pic>
      <p:sp>
        <p:nvSpPr>
          <p:cNvPr id="7" name="Title 1 2 1"/>
          <p:cNvSpPr txBox="1">
            <a:spLocks/>
          </p:cNvSpPr>
          <p:nvPr/>
        </p:nvSpPr>
        <p:spPr>
          <a:xfrm>
            <a:off x="1905000" y="4800600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attributes on nodes and edges</a:t>
            </a:r>
            <a:endParaRPr lang="en-IE" sz="3200" dirty="0"/>
          </a:p>
        </p:txBody>
      </p:sp>
      <p:sp>
        <p:nvSpPr>
          <p:cNvPr id="8" name="Title 1 2 2"/>
          <p:cNvSpPr txBox="1">
            <a:spLocks/>
          </p:cNvSpPr>
          <p:nvPr/>
        </p:nvSpPr>
        <p:spPr>
          <a:xfrm>
            <a:off x="1905000" y="5283116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IDs on </a:t>
            </a:r>
            <a:r>
              <a:rPr lang="en-IE" sz="3200" dirty="0" smtClean="0">
                <a:solidFill>
                  <a:srgbClr val="FE8307"/>
                </a:solidFill>
              </a:rPr>
              <a:t>nodes</a:t>
            </a:r>
            <a:r>
              <a:rPr lang="en-IE" sz="3200" dirty="0" smtClean="0"/>
              <a:t> and </a:t>
            </a:r>
            <a:r>
              <a:rPr lang="en-IE" sz="3200" dirty="0" smtClean="0">
                <a:solidFill>
                  <a:srgbClr val="BF0040"/>
                </a:solidFill>
              </a:rPr>
              <a:t>edges</a:t>
            </a:r>
            <a:endParaRPr lang="en-IE" sz="3200" dirty="0">
              <a:solidFill>
                <a:srgbClr val="BF0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Graphs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5" y="1219203"/>
            <a:ext cx="7510939" cy="3477279"/>
          </a:xfrm>
          <a:prstGeom prst="rect">
            <a:avLst/>
          </a:prstGeom>
        </p:spPr>
      </p:pic>
      <p:sp>
        <p:nvSpPr>
          <p:cNvPr id="7" name="Title 1 2 1"/>
          <p:cNvSpPr txBox="1">
            <a:spLocks/>
          </p:cNvSpPr>
          <p:nvPr/>
        </p:nvSpPr>
        <p:spPr>
          <a:xfrm>
            <a:off x="1905000" y="4800600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attributes on nodes and edges</a:t>
            </a:r>
            <a:endParaRPr lang="en-IE" sz="3200" dirty="0"/>
          </a:p>
        </p:txBody>
      </p:sp>
      <p:sp>
        <p:nvSpPr>
          <p:cNvPr id="8" name="Title 1 2 2"/>
          <p:cNvSpPr txBox="1">
            <a:spLocks/>
          </p:cNvSpPr>
          <p:nvPr/>
        </p:nvSpPr>
        <p:spPr>
          <a:xfrm>
            <a:off x="1905000" y="5283116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IDs on nodes and edges</a:t>
            </a:r>
            <a:endParaRPr lang="en-IE" sz="3200" dirty="0"/>
          </a:p>
        </p:txBody>
      </p:sp>
      <p:sp>
        <p:nvSpPr>
          <p:cNvPr id="6" name="Title 1 2 3"/>
          <p:cNvSpPr txBox="1">
            <a:spLocks/>
          </p:cNvSpPr>
          <p:nvPr/>
        </p:nvSpPr>
        <p:spPr>
          <a:xfrm>
            <a:off x="1905000" y="5765632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labels on </a:t>
            </a:r>
            <a:r>
              <a:rPr lang="en-IE" sz="3200" dirty="0">
                <a:solidFill>
                  <a:srgbClr val="FE8307"/>
                </a:solidFill>
              </a:rPr>
              <a:t>nodes</a:t>
            </a:r>
            <a:r>
              <a:rPr lang="en-IE" sz="3200" dirty="0"/>
              <a:t> and </a:t>
            </a:r>
            <a:r>
              <a:rPr lang="en-IE" sz="3200" dirty="0">
                <a:solidFill>
                  <a:srgbClr val="BF0040"/>
                </a:solidFill>
              </a:rPr>
              <a:t>edges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766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Popular Graph Databases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162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670880" cy="67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0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3223"/>
            <a:ext cx="6670880" cy="65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Neo4j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42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Neo4j Graph Database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/>
              <a:t>Data Model: 		</a:t>
            </a:r>
            <a:r>
              <a:rPr lang="en-IE" sz="2800" dirty="0" smtClean="0">
                <a:solidFill>
                  <a:srgbClr val="00B0F0"/>
                </a:solidFill>
              </a:rPr>
              <a:t>Property Graphs</a:t>
            </a:r>
          </a:p>
          <a:p>
            <a:r>
              <a:rPr lang="en-IE" sz="2800" dirty="0" smtClean="0"/>
              <a:t>Query Language: 	</a:t>
            </a:r>
            <a:r>
              <a:rPr lang="en-IE" sz="2800" dirty="0" smtClean="0">
                <a:solidFill>
                  <a:srgbClr val="00B0F0"/>
                </a:solidFill>
              </a:rPr>
              <a:t>Cypher</a:t>
            </a:r>
          </a:p>
          <a:p>
            <a:r>
              <a:rPr lang="en-IE" sz="2800" dirty="0" smtClean="0"/>
              <a:t>Scripting Language:	</a:t>
            </a:r>
            <a:r>
              <a:rPr lang="en-IE" sz="2800" dirty="0" smtClean="0">
                <a:solidFill>
                  <a:srgbClr val="00B0F0"/>
                </a:solidFill>
              </a:rPr>
              <a:t>Gremlin</a:t>
            </a:r>
          </a:p>
          <a:p>
            <a:r>
              <a:rPr lang="en-IE" sz="2800" dirty="0" smtClean="0"/>
              <a:t>Licence:			</a:t>
            </a:r>
            <a:r>
              <a:rPr lang="en-IE" sz="2800" dirty="0" smtClean="0">
                <a:solidFill>
                  <a:srgbClr val="00B0F0"/>
                </a:solidFill>
              </a:rPr>
              <a:t>Open Source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(Single Machine)</a:t>
            </a:r>
          </a:p>
          <a:p>
            <a:pPr marL="1371600" lvl="3" indent="0">
              <a:buNone/>
            </a:pPr>
            <a:r>
              <a:rPr lang="en-IE" sz="1600" dirty="0"/>
              <a:t>	</a:t>
            </a:r>
            <a:r>
              <a:rPr lang="en-IE" sz="1600" dirty="0" smtClean="0"/>
              <a:t>		</a:t>
            </a:r>
            <a:r>
              <a:rPr lang="en-IE" sz="2800" dirty="0" smtClean="0">
                <a:solidFill>
                  <a:srgbClr val="00B0F0"/>
                </a:solidFill>
              </a:rPr>
              <a:t>Commercial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(Cluster Edition)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114800"/>
            <a:ext cx="670560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sz="3200" dirty="0" smtClean="0"/>
              <a:t>/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r>
              <a:rPr lang="en-IE" sz="3200" dirty="0" smtClean="0"/>
              <a:t> 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https://neo4j.com/docs/developer-manual/3.4/cypher/clauses/match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2596444"/>
          </a:xfrm>
          <a:prstGeom prst="rect">
            <a:avLst/>
          </a:prstGeom>
        </p:spPr>
      </p:pic>
      <p:pic>
        <p:nvPicPr>
          <p:cNvPr id="1026" name="Picture 2" descr="Image result for amazon nept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95312"/>
            <a:ext cx="17145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mazon servic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8707"/>
            <a:ext cx="1714500" cy="376605"/>
          </a:xfrm>
          <a:prstGeom prst="rect">
            <a:avLst/>
          </a:prstGeom>
          <a:solidFill>
            <a:srgbClr val="174B1A"/>
          </a:solidFill>
        </p:spPr>
      </p:pic>
    </p:spTree>
    <p:extLst>
      <p:ext uri="{BB962C8B-B14F-4D97-AF65-F5344CB8AC3E}">
        <p14:creationId xmlns:p14="http://schemas.microsoft.com/office/powerpoint/2010/main" val="29719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2339090" cy="652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2000"/>
            <a:ext cx="4592651" cy="6528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8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2336400" cy="65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0"/>
            <a:ext cx="1235527" cy="10477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5805296" cy="655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72002"/>
            <a:ext cx="1235527" cy="8354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2683" cy="653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1"/>
            <a:ext cx="2193242" cy="1048602"/>
          </a:xfrm>
          <a:prstGeom prst="rect">
            <a:avLst/>
          </a:prstGeom>
        </p:spPr>
      </p:pic>
      <p:sp>
        <p:nvSpPr>
          <p:cNvPr id="6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matching nodes returned with blank attributes</a:t>
            </a:r>
            <a:endParaRPr lang="en-IE" sz="28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3721" cy="653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1"/>
            <a:ext cx="2192580" cy="1473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2581" cy="6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3"/>
            <a:ext cx="1235527" cy="1047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1544" cy="6529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3"/>
            <a:ext cx="1235527" cy="835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3"/>
            <a:ext cx="3784656" cy="653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3"/>
            <a:ext cx="1235527" cy="1685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multiplicity of results corresponds to number of matches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897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3"/>
            <a:ext cx="3785694" cy="653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3"/>
            <a:ext cx="1236411" cy="1047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 DISTINCT</a:t>
            </a:r>
            <a:r>
              <a:rPr lang="en-IE" sz="2800" dirty="0" smtClean="0"/>
              <a:t> removes duplicates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74594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4656" cy="653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4"/>
            <a:ext cx="2657770" cy="1047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769"/>
            <a:ext cx="9144000" cy="48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4365290" cy="654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1998"/>
            <a:ext cx="3520931" cy="1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572000"/>
            <a:ext cx="4365389" cy="654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1998"/>
            <a:ext cx="2621493" cy="1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246661" cy="657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3" y="4572001"/>
            <a:ext cx="1236411" cy="835537"/>
          </a:xfrm>
          <a:prstGeom prst="rect">
            <a:avLst/>
          </a:prstGeom>
        </p:spPr>
      </p:pic>
      <p:sp>
        <p:nvSpPr>
          <p:cNvPr id="21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sz="2800" dirty="0" smtClean="0"/>
              <a:t> </a:t>
            </a:r>
            <a:r>
              <a:rPr lang="en-IE" sz="2800" u="sng" dirty="0" smtClean="0"/>
              <a:t>will not</a:t>
            </a:r>
            <a:r>
              <a:rPr lang="en-IE" sz="2800" dirty="0" smtClean="0"/>
              <a:t> match the same edge twice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2468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246661" cy="657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3" y="4572000"/>
            <a:ext cx="1236411" cy="1047890"/>
          </a:xfrm>
          <a:prstGeom prst="rect">
            <a:avLst/>
          </a:prstGeom>
        </p:spPr>
      </p:pic>
      <p:sp>
        <p:nvSpPr>
          <p:cNvPr id="21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sz="2800" dirty="0" smtClean="0"/>
              <a:t> </a:t>
            </a:r>
            <a:r>
              <a:rPr lang="en-IE" sz="2800" u="sng" dirty="0" smtClean="0"/>
              <a:t>will</a:t>
            </a:r>
            <a:r>
              <a:rPr lang="en-IE" sz="2800" dirty="0" smtClean="0"/>
              <a:t> match same node twice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660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3813352" cy="657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572001"/>
            <a:ext cx="1235527" cy="6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8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3814398" cy="6578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572003"/>
            <a:ext cx="1235527" cy="8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3814398" cy="657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572001"/>
            <a:ext cx="1235527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5276923" cy="659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72000"/>
            <a:ext cx="1355025" cy="1685779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AS</a:t>
            </a:r>
            <a:r>
              <a:rPr lang="en-IE" sz="2800" dirty="0" smtClean="0"/>
              <a:t> renames columns in results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37716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5277659" cy="903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4572000"/>
            <a:ext cx="1356827" cy="1473867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use multiple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sz="2800" dirty="0" smtClean="0"/>
              <a:t> to match same edge multiple times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7649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5280606" cy="908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72000"/>
            <a:ext cx="715313" cy="15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3584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length{\vgap}&#10;\newlength{\hgap}&#10;\setlength{\vgap}{1.7cm}&#10;\setlength{\hgap}{4.6cm}&#10; &#10;\resizebox{\textwidth}{!}{&#10;\begin{tikzpicture}&#10;&#10;\node[iri] (t1) {TRAPPIST-1};&#10;&#10;\node[lit,below=\vgap of t1.mid,anchor=mid] (ucd) {\color{blue}\textit{Ultra-Cool Dwarf}}&#10;   edge[arrin] node[lab] {instance} (t1);&#10;&#10;\node[lit,right=\hgap of t1.mid,anchor=mid] (k) {2,550$\pm$55 K}&#10;   edge[arrin] node[lab] {temp} (t1);&#10;&#10;\node[lit,left=\hgap of t1.mid,anchor=mid] (rd) {\color{blue}\textit{Red Dwarf}}&#10;   edge[arrin] node[lab] {instance} (t1);&#10;&#10;\node[lit,below=\vgap of k.mid,anchor=mid] (t1m) {0.08$\pm$0.009 M$_{\odot}$}&#10;   edge[arrin] node[lab] {mass} (t1);&#10;&#10;\node[iri,left=\hgap of ucd.mid,anchor=mid] (ds) {\color{blue}\textit{Dwarf Star}}&#10;   edge[arrin] node[lab] {subclass} (ucd)&#10;   edge[arrin] node[lab] {subclass} (rd);&#10;&#10;\node[iri,above=\vgap of t1.mid,anchor=mid] (aq) {Aquarius}&#10;   edge[arrin] node[lab] {constellation} (t1);&#10;&#10;\node[iri,right=\hgap of aq.mid,anchor=mid] (t1c) {TRAPPIST-1c}&#10;   edge[arrout,bend right=10] node[lab] {parent} (t1)&#10;   edge[arrin,bend left=10] node[lab] {child} (t1);&#10;   %edge[arrout] node[lab] {constellation} (aq);&#10;&#10;\node[iri,left=\hgap of aq.mid,anchor=mid] (t1b) {TRAPPIST-1b}&#10;   edge[arrout,bend left=10] node[lab] {parent} (t1)&#10;   edge[arrin,bend right=10] node[lab] {child} (t1);&#10;   %edge[arrout] node[lab] {constellation} (aq);&#10;   %edge[arrout,dotted,gray] node[lab] {\color{gray}constellation} (aq);&#10;&#10;\node[iri,above=\vgap of aq.mid,anchor=mid] (esp) {\color{blue}\textit{Extrasolar Planet}}&#10;   edge[arrin] node[lab] {instance} (t1b)&#10;   edge[arrin] node[lab] {instance} (t1c);&#10;&#10;\node[iri,left=\hgap of esp.mid,anchor=mid] (pl) {\color{blue}\textit{Planet}}&#10;   edge[arrin] node[lab] {subclass} (esp);&#10;&#10;\node[iri,left=0.7\hgap of t1b.mid,anchor=mid] (ab) {\color{blue}\textit{Astronomical Body}}&#10;   edge[arrin] node[lab] {subclass} (pl);&#10;&#10;\node[iri,below=\vgap of ab.mid,anchor=mid] (st) {\color{blue}\textit{Star}}&#10;   edge[arrin] node[lab] {subclass} (ds)&#10;   edge[arrout] node[lab] {subclass} (ab);&#10;&#10;&#10;\end{tikzpicture}&#10;&#10;&#10;}&#10;\end{document}"/>
  <p:tag name="IGUANATEXSIZE" val="18"/>
  <p:tag name="IGUANATEXCURSOR" val="27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95,8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\\[0.5ex]&#10;\hline &#10;Mercury  \\&#10;Venus \\&#10;Earth \\&#10;Mars \\&#10;Jupiter \\&#10;Saturn \\&#10;Uranus \\&#10;Neptune \\ &#10;Pluto \\\hline&#10;\end{tabular}&#10;&#10;&#10;&#10;&#10;&#10;\end{document}"/>
  <p:tag name="IGUANATEXSIZE" val="15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147,66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3cm}&#10;~~\begin{lstlisting}[]&#10;MATCH (x:Person) &#10;RETURN x.firstName\end{lstlisting}&#10;\end{minipage}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ohn \\&#10;Frank \\&#10;\bottomrule&#10;\end{tabular}&#10;\end{document}"/>
  <p:tag name="IGUANATEXSIZE" val="14"/>
  <p:tag name="IGUANATEXCURSOR" val="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848,89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.8cm}&#10;~~\begin{lstlisting}[]&#10;MATCH (x:Person {gender: &quot;male&quot;, lastName: &quot;Cook&quot;}) &#10;RETURN x.firstName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ohn \\&#10;Frank \\&#10;\bottomrule&#10;\end{tabular}&#10;\end{document}"/>
  <p:tag name="IGUANATEXSIZE" val="14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 &#10;RETURN x.firstName,x.gender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541,465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.firstName} &amp; \textbf{x.gender}\\&#10;\midrule&#10;Julie &amp;  \\&#10;John &amp; male\\&#10;Frank  &amp; male \\&#10;\bottomrule&#10;\end{tabular}&#10;\end{document}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 \\&#10;Venus &amp; \\&#10;Earth &amp; 1.00 \\&#10;Mars &amp;  \\&#10;Jupiter &amp; \\&#10;Saturn &amp; \\&#10;Uranus &amp; \\&#10;Neptune &amp; \\ &#10;Pluto &amp; \hphantom{49.31}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) &#10;RETURN x.firstName,x.gender\end{lstlisting}&#10;\end{minipage}&#10;\end{document}"/>
  <p:tag name="IGUANATEXSIZE" val="20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1541,465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.firstName} &amp; \textbf{x.gender}\\&#10;\midrule&#10;Julie &amp;  \\&#10;John &amp; male\\&#10;Frank  &amp; male \\&#10; &amp; \\&#10; &amp; \\&#10;\bottomrule&#10;\end{tabular}&#10;\end{document}"/>
  <p:tag name="IGUANATEXSIZE" val="14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:Person)--&gt;(x:Person) &#10;RETURN x.firstName\end{lstlisting}&#10;\end{minipage}&#10;\end{document}"/>
  <p:tag name="IGUANATEXSIZE" val="20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ohn \\&#10;Frank \\&#10;\bottomrule&#10;\end{tabular}&#10;\end{document}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--&gt;(:Person) &#10;RETURN x.firstName\end{lstlisting}&#10;\end{minipage}&#10;\end{document}"/>
  <p:tag name="IGUANATEXSIZE" val="20"/>
  <p:tag name="IGUANATEXCURSOR" val="3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ohn \\&#10;\bottomrule&#10;\end{tabular}&#10;\end{document}"/>
  <p:tag name="IGUANATEXSIZE" val="14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--&gt;() &#10;RETURN x.firstName\end{lstlisting}&#10;\end{minipage}&#10;\end{document}"/>
  <p:tag name="IGUANATEXSIZE" val="20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0.39  \\&#10;Venus &amp; 0.72 \\&#10;Earth &amp; 1.00 \\&#10;Mars &amp; 1.52 \\&#10;Jupiter &amp;  \\&#10;Saturn &amp; \\&#10;Uranus &amp; \\&#10;Neptune &amp; \\ &#10;Pluto &amp; 49.31 \\\hline&#10;\end{tabular}&#10;&#10;&#10;&#10;&#10;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ulie \\&#10;John \\&#10;John \\&#10;John \\&#10;Frank \\&#10;\bottomrule&#10;\end{tabular}&#10;\end{document}"/>
  <p:tag name="IGUANATEXSIZE" val="14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--&gt;() &#10;RETURN DISTINCT x.firstName\end{lstlisting}&#10;\end{minipage}&#10;\end{document}"/>
  <p:tag name="IGUANATEXSIZE" val="20"/>
  <p:tag name="IGUANATEXCURSOR" val="3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ohn \\&#10;Frank \\&#10;\bottomrule&#10;\end{tabular}&#10;\end{document}"/>
  <p:tag name="IGUANATEXSIZE" val="14"/>
  <p:tag name="IGUANATEXCURSOR" val="3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1:Person)--&gt;(x2:Person) &#10;RETURN x1.firstName,x2.firstname\end{lstlisting}&#10;\end{minipage}&#10;\end{document}"/>
  <p:tag name="IGUANATEXSIZE" val="20"/>
  <p:tag name="IGUANATEXCURSOR" val="3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ohn  \\&#10;John &amp; Julie \\&#10;John &amp; Frank \\&#10;\bottomrule&#10;\end{tabular}&#10;\end{document}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140,04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.8cm}&#10;~~\begin{lstlisting}[]&#10;MATCH (x1:Person)-[r]-&gt;(x2:Person) &#10;RETURN x1.firstName,x2.firstName,r.rel\end{lstlisting}&#10;\end{minipage}&#10;\end{document}"/>
  <p:tag name="IGUANATEXSIZE" val="20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1254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 \\[0.5ex]&#10;\hline &#10;Mercury &amp; 0.39 &amp; 0.38  \\&#10;Venus &amp; 0.72 &amp;  \\&#10;Earth &amp; 1.00  &amp; 1.00  \\&#10;Mars &amp; 1.52 &amp; 0.53 \\&#10;Jupiter &amp; &amp; 10.97 \\&#10;Saturn &amp; 9.54 &amp; \\&#10;Uranus &amp; 19.19 &amp; 3.98 \\&#10;Neptune &amp;  &amp;  \\ &#10;Pluto &amp; 49.31 &amp; \\\hline&#10;\end{tabular}&#10;&#10;&#10;&#10;&#10;&#10;\end{document}"/>
  <p:tag name="IGUANATEXSIZE" val="15"/>
  <p:tag name="IGUANATEXCURSOR" val="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2475,345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l}&#10;\toprule&#10;\textbf{x1.firstName} &amp; \textbf{x2.firstName} &amp; \textbf{r.rel} \\&#10;\midrule&#10;Julie &amp; John  &amp; \\&#10;John &amp; Julie &amp; \\&#10;John &amp; Frank &amp; brother \\&#10;\bottomrule&#10;\end{tabular}&#10;\end{document}"/>
  <p:tag name="IGUANATEXSIZE" val="14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140,04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.8cm}&#10;~~\begin{lstlisting}[]&#10;MATCH (x1:Person)-[r]-&gt;(x2:Person) &#10;RETURN r\end{lstlisting}&#10;\end{minipage}&#10;\end{document}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843,007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r} \\&#10;\midrule&#10;{[:knows]} \\&#10;{[:knows]} \\&#10;{[:knows \{rel: &quot;brother&quot;\}]} \\&#10;\bottomrule&#10;\end{tabular}&#10;\end{document}"/>
  <p:tag name="IGUANATEXSIZE" val="14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069,53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.6cm}&#10;~~\begin{lstlisting}[]&#10;MATCH ()&lt;-[:knows]-(y)-[:knows]-&gt;() &#10;RETURN y.firstName\end{lstlisting}&#10;\end{minipage}&#10;\end{document}"/>
  <p:tag name="IGUANATEXSIZE" val="2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y.firstName} \\&#10;\midrule&#10;John\\&#10;John\\&#10;\bottomrule&#10;\end{tabular}&#10;\end{document}"/>
  <p:tag name="IGUANATEXSIZE" val="14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069,53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.6cm}&#10;~~\begin{lstlisting}[]&#10;MATCH ()-[:knows]-&gt;(y)-[:knows]-&gt;() &#10;RETURN y.firstName\end{lstlisting}&#10;\end{minipage}&#10;\end{document}"/>
  <p:tag name="IGUANATEXSIZE" val="2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y.firstName} \\&#10;\midrule&#10;Julie \\&#10;John \\&#10;John \\&#10;\bottomrule&#10;\end{tabular}&#10;\end{document}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--&gt;()--&gt;()--&gt;(x) &#10;RETURN x.firstName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ulie \\&#10;\bottomrule&#10;\end{tabular}&#10;\end{document}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)--&gt;(y)--&gt;(x)&#10;RETURN x.firstName\end{lstlisting}&#10;\end{minipage}&#10;\end{document}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ulie \\&#10;John \\&#10;\bottomrule&#10;\end{tabular}&#10;\end{document}"/>
  <p:tag name="IGUANATEXSIZE" val="14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)--&gt;(y)--&gt;(x)--&gt;(y) &#10;RETURN x.firstName\end{lstlisting}&#10;\end{minipage}&#10;\end{document}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6,535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\bottomrule&#10;\end{tabular}&#10;\end{document}"/>
  <p:tag name="IGUANATEXSIZE" val="14"/>
  <p:tag name="IGUANATEXCURSOR" val="3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likes]-&gt;(y)&lt;-[:likes]-(x2)&#10;RETURN x1.firstName AS n1, x2.firstName AS n2\end{lstlisting}&#10;\end{minipage}&#10;\end{document}"/>
  <p:tag name="IGUANATEXSIZE" val="20"/>
  <p:tag name="IGUANATEXCURSOR" val="3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952,6329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n1} &amp; \textbf{n2} \\&#10;\midrule&#10;Julie &amp; John \\&#10;John &amp; Julie \\&#10;John &amp; Frank \\&#10;Frank &amp; John \\&#10;Frank &amp; Julie \\&#10;Julie &amp; Frank \\&#10;\bottomrule&#10;\end{tabular}&#10;\end{document}"/>
  <p:tag name="IGUANATEXSIZE" val="14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likes]-&gt;(y)&#10;MATCH (y)&lt;-[:likes]-(x2)&#10;RETURN x1.firstName AS n1, x2.firstName AS n2\end{lstlisting}&#10;\end{minipage}&#10;\end{document}"/>
  <p:tag name="IGUANATEXSIZE" val="20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952,6329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n1} &amp; \textbf{n2} \\&#10;\midrule&#10;Julie &amp; John \\&#10;John &amp; Julie \\&#10;Julie &amp; Julie \\&#10;John &amp; Frank \\&#10;... &amp; ... \\&#10;\bottomrule&#10;\end{tabular}&#10;\end{document}"/>
  <p:tag name="IGUANATEXSIZE" val="14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likes]-&gt;(y)-[:hasTag]-&gt;(z),&#10;   (x2)-[:likes]-&gt;(y)&#10;RETURN z.name\end{lstlisting}&#10;\end{minipage}&#10;\end{document}"/>
  <p:tag name="IGUANATEXSIZE" val="20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541,5756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z.name} \\&#10;\midrule&#10;U2 \\&#10;U2 \\&#10;U2 \\&#10;U2 \\&#10;U2 \\&#10;U2 \\&#10;\bottomrule&#10;\end{tabular}&#10;\end{document}"/>
  <p:tag name="IGUANATEXSIZE" val="13"/>
  <p:tag name="IGUANATEXCURSOR" val="3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likes]-&gt;(y)-[:hasTag]-&gt;(z)&#10;MATCH (x2)-[:likes]-&gt;(y)&#10;RETURN z.name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403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 l}&#10;\rlt{Planet}\\&#10;\hline&#10;\schk{name} &amp; \sch{dist} &amp; \sch{radius} &amp; \sch{grav} &amp; \sch{days} &amp; \sch{years} &amp; \sch{temp}  &amp; \sch{ring} &amp; \sch{moon} \\[0.5ex]&#10;\hline &#10;Mercury &amp; 0.39 &amp; 0.38 &amp; 2.8 &amp; 58.646 &amp; 0.241 &amp; 440 &amp; false &amp; \color{red}$\bot$ \\&#10;Venus &amp; 0.72 &amp; 0.95 &amp; 8.9 &amp; -243.019 &amp; 0.615  &amp; 730 &amp; false &amp; \color{red}$\bot$\\&#10;Earth &amp; 1.00  &amp; 1.00   &amp; 9.8 &amp; 0.997  &amp; 1.000  &amp; 288 &amp; false &amp; Luna \\&#10;Mars &amp; 1.52 &amp; 0.53  &amp; 3.7 &amp; 1.026  &amp; 1.880  &amp; 186 &amp; false &amp; \color{red} Phobos, Deimos \\&#10;Jupiter &amp; 5.20 &amp; 10.97  &amp; 22.9 &amp; 0.414  &amp; 11.862 &amp; 152 &amp; true &amp; \color{red} Callisto, Ganymede, ... \\&#10;Saturn &amp; 9.54 &amp; 9.14  &amp; 9.1 &amp; 0.444  &amp; 29.447 &amp; 134 &amp; true &amp; \color{red} Titan, Rhea, ...\\&#10;Uranus &amp; 19.19 &amp; 3.98  &amp; 7.8 &amp; -0.719 &amp; 84.017 &amp; 76 &amp; true &amp; \color{red} Oberon, Titania, ...\\&#10;Neptune &amp; 30.07 &amp; 3.86  &amp; 11.0 &amp; 0.671  &amp; 164.791 &amp; 53 &amp; true &amp; \color{red} Triton, ...\\ &#10;Pluto &amp; 49.31 &amp; 0.19 &amp; 0.063 &amp; 6.39 &amp; 248.000 &amp; 44 &amp; false &amp; Charon \\\hline&#10;\end{tabular}&#10;&#10;&#10;&#10;&#10;&#10;\end{document}"/>
  <p:tag name="IGUANATEXSIZE" val="15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6806"/>
  <p:tag name="ORIGINALWIDTH" val="179,354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z.name} \\&#10;\midrule&#10;U2 \\&#10;U2 \\&#10;U2 \\&#10;U2 \\&#10;U2 \\&#10;U2 \\&#10;U2 \\&#10;U2 \\&#10;U2 \\&#10;\bottomrule&#10;\end{tabular}&#10;\end{document}"/>
  <p:tag name="IGUANATEXSIZE" val="13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34,436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ohn \\&#10;Julie &amp; Frank \\&#10;Julie &amp; Julie \\&#10;John &amp; Julie \\&#10;John &amp; John \\&#10;John &amp; Frank \\&#10;John &amp; Frank \\&#10;\bottomrule&#10;\end{tabular}&#10;\end{document}"/>
  <p:tag name="IGUANATEXSIZE" val="14"/>
  <p:tag name="IGUANATEXCURSOR" val="4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34,436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ohn \\&#10;Julie &amp; Frank \\&#10;Julie &amp; Julie \\&#10;John &amp; Julie \\&#10;John &amp; John \\&#10;John &amp; Frank \\&#10;John &amp; Frank \\&#10;\bottomrule&#10;\end{tabular}&#10;\end{document}"/>
  <p:tag name="IGUANATEXSIZE" val="14"/>
  <p:tag name="IGUANATEXCURSOR" val="4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3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ohn &amp; Frank \\&#10;\bottomrule&#10;\end{tabular}&#10;\end{document}"/>
  <p:tag name="IGUANATEXSIZE" val="14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2..3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5,8736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Frank \\&#10;Julie &amp; Julie \\&#10;John &amp; Frank \\&#10;John &amp; John \\&#10;\bottomrule&#10;\end{tabular}&#10;\end{document}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..2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ohn \\&#10;Julie &amp; Frank \\&#10;Julie &amp; Julie \\&#10;John &amp; Julie \\&#10;John &amp; John \\&#10;John &amp; Frank \\&#10;\bottomrule&#10;\end{tabular}&#10;\end{document}"/>
  <p:tag name="IGUANATEXSIZE" val="14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0..1]-&gt;(x2)&#10;RETURN x1.firstName, x2.firstName&#10;\end{lstlisting}&#10;\end{minipage}&#10;\end{document}"/>
  <p:tag name="IGUANATEXSIZE" val="20"/>
  <p:tag name="IGUANATEXCURSOR" val="3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ulie \\&#10;&#10;Julie &amp; John \\&#10;John &amp; John \\&#10;John &amp; Julie \\&#10;John &amp; Frank \\&#10;Frank &amp; Frank \\&#10; &amp; \\&#10; &amp; \\&#10;\bottomrule&#10;\end{tabular}&#10;\end{document}"/>
  <p:tag name="IGUANATEXSIZE" val="14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,85583"/>
  <p:tag name="ORIGINALWIDTH" val="720,0347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p{33.8cm}}&#10;\toprule&#10;\textbf{p} \\&#10;\midrule&#10;(:Person \{firstName:&quot;John&quot;,\fbox{\ldots}\})-[:knows]-&gt;(:Person \{firstName:&quot;Julie&quot;,\fbox{\ldots}\})-[:knows]-&gt;(:Person \{firstName:&quot;John&quot;,\fbox{\ldots}\})-[:knows {rel:&quot;brother&quot;}]-&gt;(:Person \{firstName:&quot;Frank&quot;,\fbox{\ldots}\}) \\&#10;\bottomrule&#10;\end{tabular}&#10;\end{document}"/>
  <p:tag name="IGUANATEXSIZE" val="14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p = (x1)-[:knows*3]-&gt;(x2)&#10;RETURN p&#10;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,80315"/>
  <p:tag name="ORIGINALWIDTH" val="720,3619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p{18cm}}&#10;\toprule&#10;\textbf{p} \\&#10;\midrule&#10;(:Person \{firstName:&quot;John&quot;,\fbox{\ldots}\})-[:knows]-&gt;(:Person \{firstName:&quot;Julie&quot;,\fbox{\ldots}\})-[:knows]-&gt;\\&#10;~~(:Person \{firstName:&quot;John&quot;,\fbox{\ldots}\})-[:knows {rel:&quot;brother&quot;}]-&gt;(:Person \{firstName:&quot;Frank&quot;,\fbox{\ldots}\}) \\&#10;\bottomrule&#10;\end{tabular}&#10;\end{document}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p = (x1)-[:knows*3]-&gt;(x2)&#10;RETURN p&#10;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7,311"/>
  <p:tag name="ORIGINALWIDTH" val="1553,467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2 \cdot e_2 \cdot n_1 \cdot e_1 \cdot n_2 \cdot e_6 \cdot n_5$ \\&#10;\bottomrule&#10;\end{tabular}&#10;\end{document}"/>
  <p:tag name="IGUANATEXSIZE" val="14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p = (x1)-[:knows*3]-&gt;(x2)&#10;RETURN p&#10;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shortestPath((f)-[*]-(j))&#10;RETURN p&#10;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7,311"/>
  <p:tag name="ORIGINALWIDTH" val="1128,908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5 \cdot e_6 \cdot n_2 \cdot e_2 \cdot n_1$ \\&#10;\bottomrule&#10;\end{tabular}&#10;\end{document}"/>
  <p:tag name="IGUANATEXSIZE" val="14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allShortestPaths((f)-[*]-(j))&#10;RETURN p&#10;\end{lstlisting}&#10;\end{minipage}&#10;\end{document}"/>
  <p:tag name="IGUANATEXSIZE" val="20"/>
  <p:tag name="IGUANATEXCURSOR" val="4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128,908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5 \cdot e_6 \cdot n_2 \cdot e_2 \cdot n_1$ \\&#10;\color{violet}$n_5 \cdot e_6 \cdot n_2 \cdot e_1 \cdot n_1$ \\&#10;\color{violet}$n_5 \cdot e_8 \cdot n_4 \cdot e_5 \cdot n_1$ \\&#10;\bottomrule&#10;\end{tabular}&#10;\end{document}"/>
  <p:tag name="IGUANATEXSIZE" val="14"/>
  <p:tag name="IGUANATEXCURSOR" val="5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shortestPath((f)-[*]-&gt;(j))&#10;RETURN p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7,311"/>
  <p:tag name="ORIGINALWIDTH" val="1553,467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5 \cdot e_8 \cdot n_4 \cdot e_4 \cdot n_3 \cdot e_3 \cdot n_1$ \\&#10;\bottomrule&#10;\end{tabular}&#10;\end{document}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c1 {lastName: 'Cook'}), &#10;  (c2 {lastName: 'Freud'}),&#10;  p = shortestPath((c1)-[*]-&gt;(c2))&#10;RETURN p&#10;\end{lstlisting}&#10;\end{minipage}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1553,467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5 \cdot e_8 \cdot n_4 \cdot e_4 \cdot n_3 \cdot e_3 \cdot n_1$ \\&#10;\color{violet}$n_2 \cdot e_2 \cdot n_1$ \\&#10;\bottomrule&#10;\end{tabular}&#10;\end{document}"/>
  <p:tag name="IGUANATEXSIZE" val="14"/>
  <p:tag name="IGUANATEXCURSOR" val="4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2,877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SELECT ?const (COUNT(DISTINCT ?body) AS ?num)&#10;WHERE { &#10;  ?body :instance/:subclass* :AstronomicalBody .&#10;  ?body :parent?/:constellation ?const . &#10;}&#10;GROUP BY ?const&#10;ORDER BY DESC(?num)&#10;\end{lstlisting}&#10;\end{minipage}&#10;\end{document}"/>
  <p:tag name="IGUANATEXSIZE" val="16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&amp; \sch{discoverer} &amp; \sch{year}\\[0.5ex]&#10;\hline 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&#10;Luna &amp; Terra &amp; \color{red} $\bot$ &amp; \color{red}$\bot$\\&#10;Oberon &amp; Uranus &amp; William Herschel &amp; 1787\\&#10;Charon &amp; Pluto &amp; \color{red} $\bot$ &amp; 1978\\ &#10;... &amp; ... &amp; ... &amp; ... \\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c1 {lastName: 'Cook'}), &#10;  (c2 {lastName: 'Cook'}),&#10;  p = shortestPath((c1)-[*]-&gt;(c2))&#10;RETURN p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c1 {lastName: 'Cook'}), &#10;  (c2 {lastName: 'Cook'}),&#10;  p = shortestPath((c1)-[*]-&gt;(c2))&#10;RETURN p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919,407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8cm}&#10;~~\begin{lstlisting}[]&#10;MATCH (x)-[r:likes]-&gt;(y:Post)&#10;WHERE r.date &gt; '2010-01-01' AND r.date &lt; '2015-01-01' &#10;RETURN x.firstName\end{lstlisting}&#10;\end{minipage}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ohn\\&#10;\bottomrule&#10;\end{tabular}&#10;\end{document}"/>
  <p:tag name="IGUANATEXSIZE" val="14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919,407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8cm}&#10;~~\begin{lstlisting}[]&#10;MATCH (x)&#10;WHERE EXISTS(x.gender)&#10;RETURN x.firstName\end{lstlisting}&#10;\end{minipage}&#10;\end{document}"/>
  <p:tag name="IGUANATEXSIZE" val="20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ohn\\&#10;Frank\\&#10;\bottomrule&#10;\end{tabular}&#10;\end{document}"/>
  <p:tag name="IGUANATEXSIZE" val="14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919,407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8cm}&#10;~~\begin{lstlisting}[]&#10;MATCH (x)&#10;WHERE x.firstName STARTS WITH 'J'&#10;RETURN x.firstName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ohn\\&#10;Julie\\&#10;\bottomrule&#10;\end{tabular}&#10;\end{document}"/>
  <p:tag name="IGUANATEXSIZE" val="14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919,407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8cm}&#10;~~\begin{lstlisting}[]&#10;MATCH (x)&#10;WHERE x.name =~ '.*[0-9]'&#10;RETURN x.name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541,5756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name} \\&#10;\midrule&#10;U2\\&#10;\bottomrule&#10;\end{tabular}&#10;\end{document}"/>
  <p:tag name="IGUANATEXSIZE" val="14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)-[r:likes]-&gt;(p:Post)&#10;RETURN r.date, p.content, p.language&#10;ORDER BY p.content, r.date DESC&#10;SKIP 1&#10;LIMIT 1\end{lstlisting}&#10;\end{minipage}&#10;\end{document}"/>
  <p:tag name="IGUANATEXSIZE" val="20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2344,827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l}&#10;\toprule&#10;\textbf{r.date} &amp; \textbf{p.content} &amp; \textbf{p.language} \\&#10;\midrule&#10;2015-09-14 &amp; U2 sux &amp; en\\&#10;\bottomrule&#10;\end{tabular}&#10;\end{document}"/>
  <p:tag name="IGUANATEXSIZE" val="14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x1)-[:knows]-&gt;(x2)&#10;OPTIONAL MATCH (y)-[:hasFollower]-&gt;(x1)&#10;RETURN x1.firstName,y.name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476,206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y.name} \\&#10;\midrule&#10;Julie &amp; U2 \\&#10;John &amp;   \\&#10;John &amp;   \\&#10;\bottomrule&#10;\end{tabular}&#10;\end{document}"/>
  <p:tag name="IGUANATEXSIZE" val="14"/>
  <p:tag name="IGUANATEXCURSOR" val="4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x1)-[:knows]-&gt;(x2)&#10;RETURN x1.firstName&#10;UNION&#10;MATCH (x1)-[:knows]-&gt;(x2)&#10;RETURN x2.firstName\end{lstlisting}&#10;\end{minipage}&#10;\end{document}"/>
  <p:tag name="IGUANATEXSIZE" val="20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x1)-[:knows]-&gt;(x2)&#10;RETURN x1.firstName&#10;UNION&#10;MATCH (x2)-[:knows]-&gt;(x1)&#10;RETURN x1.firstName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\\&#10;\midrule&#10;Julie   \\&#10;John    \\&#10;Frank   \\&#10;\bottomrule&#10;\end{tabular}&#10;\end{document}"/>
  <p:tag name="IGUANATEXSIZE" val="14"/>
  <p:tag name="IGUANATEXCURSOR" val="3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x1)-[:knows]-&gt;(x2)&#10;RETURN x1.firstName&#10;UNION ALL&#10;MATCH (x2)-[:knows]-&gt;(x1)&#10;RETURN x1.firstName\end{lstlisting}&#10;\end{minipage}&#10;\end{document}"/>
  <p:tag name="IGUANATEXSIZE" val="20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\\&#10;\midrule&#10;Julie   \\&#10;Julie   \\&#10;John    \\&#10;John    \\&#10;John    \\&#10;Frank   \\&#10;\bottomrule&#10;\end{tabular}&#10;\end{document}"/>
  <p:tag name="IGUANATEXSIZE" val="14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x1.firstName, count(x2)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1671,98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r}&#10;\toprule&#10;\textbf{x1.firstName} &amp; \textbf{count(x2)} \\&#10;\midrule&#10;Julie &amp; 3 \\&#10;John &amp; 4 \\&#10;\bottomrule&#10;\end{tabular}&#10;\end{document}"/>
  <p:tag name="IGUANATEXSIZE" val="14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DISTINCT x1.firstName, count(x2)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1671,98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r}&#10;\toprule&#10;\textbf{x1.firstName} &amp; \textbf{count(x2)} \\&#10;\midrule&#10;Julie &amp; 3 \\&#10;John &amp; 4 \\&#10;\bottomrule&#10;\end{tabular}&#10;\end{document}"/>
  <p:tag name="IGUANATEXSIZE" val="14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x1.firstName, count(distinct x2)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1671,98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r}&#10;\toprule&#10;\textbf{x1.firstName} &amp; \textbf{count(x2)} \\&#10;\midrule&#10;Julie &amp; 3 \\&#10;John &amp; 3 \\&#10;\bottomrule&#10;\end{tabular}&#10;\end{document}"/>
  <p:tag name="IGUANATEXSIZE" val="14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shortestPath((f)-[*]-&gt;(j))&#10;RETURN length(p)&#10;\end{lstlisting}&#10;\end{minipage}&#10;\end{document}"/>
  <p:tag name="IGUANATEXSIZE" val="20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shortestPath((f)-[*]-&gt;(j))&#10;RETURN length(p)&#10;\end{lstlisting}&#10;\end{minipage}&#10;\end{document}"/>
  <p:tag name="IGUANATEXSIZE" val="20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7,311"/>
  <p:tag name="ORIGINALWIDTH" val="738,103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r}&#10;\toprule&#10;\textbf{length(p)} \\&#10;\midrule&#10;3 \\&#10;\bottomrule&#10;\end{tabular}&#10;\end{document}"/>
  <p:tag name="IGUANATEXSIZE" val="14"/>
  <p:tag name="IGUANATEXCURSOR" val="3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4961,192"/>
  <p:tag name="OUTPUTDPI" val="1200"/>
  <p:tag name="LATEXADDIN" val="\documentclass{standalon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4cm}&#10;~~\begin{lstlisting}[]&#10;CREATE (:Person { firstName:'Julie', lastName:'Freud', country:'Chile' });&#10;CREATE (:Person { firstName:'John', lastName:'Cook', country:'Chile', gender:'male' });&#10;CREATE (:Tag { name:'U2' });&#10;CREATE (:Post { content:'U2 sux', language:'en' });&#10;CREATE (:Person { firstName:'Frank', lastName:'Cook', country:'Chile', gender:'male' });\end{lstlisting}&#10;\end{minipage}&#10;\end{document}"/>
  <p:tag name="IGUANATEXSIZE" val="16"/>
  <p:tag name="IGUANATEXCURSOR" val="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9,911"/>
  <p:tag name="ORIGINALWIDTH" val="5670,041"/>
  <p:tag name="OUTPUTDPI" val="1200"/>
  <p:tag name="LATEXADDIN" val="\documentclass{standalon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6cm}&#10;~~\begin{lstlisting}[]&#10;MATCH  (n1 { firstName:'Julie' }),(n2 { firstName:'John' }),(n3:Tag),(n4:Post),(n5 { firstName:'Frank' })&#10;CREATE (n1)-[e1:knows]-&gt;(n2)&#10;CREATE (n2)-[e2:knows]-&gt;(n1)&#10;CREATE (n3)-[e3:hasFollower]-&gt;(n1)&#10;CREATE (n4)-[e4:hasTag]-&gt;(n3)&#10;CREATE (n1)-[e5:likes { date:'2015-09-14'}]-&gt;(n4)&#10;CREATE (n2)-[e6:knows { rel:'brother'}]-&gt;(n5)&#10;CREATE (n2)-[e7:likes { date:'2014-03-15'}]-&gt;(n4)&#10;CREATE (n5)-[e8:likes { date:'2016-03-15'}]-&gt;(n4);...\end{lstlisting}&#10;\end{minipage}&#10;\end{document}"/>
  <p:tag name="IGUANATEXSIZE" val="20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,2784"/>
  <p:tag name="ORIGINALWIDTH" val="5138,217"/>
  <p:tag name="OUTPUTDPI" val="1200"/>
  <p:tag name="LATEXADDIN" val="\documentclass{standalon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4.5cm}&#10;~~\begin{lstlisting}[]&#10;MATCH (n) DETACH DELETE n;\end{lstlisting}&#10;\end{minipage}&#10;\end{document}"/>
  <p:tag name="IGUANATEXSIZE" val="16"/>
  <p:tag name="IGUANATEXCURSOR" val="3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6,9612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sux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6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x2.firstName \\\midrule&#10;Julie \\&#10;John \\&#10;Frank\\&#10;\bottomrule&#10;\end{tabular}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MATCH (x1:Person {firstName:&quot;Julie&quot;})-[:knows*]-&gt;(x2:Person)&#10;MATCH (x2)-[:likes]-&gt;()-[:hasTag]-&gt;()-[:hasFollower]-&gt;(x1)&#10;RETURN x2.firstName\end{lstlisting}&#10;\end{minipage}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6,9612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sux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6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x2.firstName \\\midrule&#10;Julie \\&#10;John \\&#10;Frank\\&#10;\bottomrule&#10;\end{tabular}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MATCH (x1:Person {firstName:&quot;Julie&quot;})-[:knows*]-&gt;(x2:Person)&#10;MATCH (x2)-[:likes]-&gt;()-[:hasTag]-&gt;()-[:hasFollower]-&gt;(x1)&#10;RETURN x2.firstName\end{lstlisting}&#10;\end{minipage}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6,9612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sux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6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x2.firstName \\\midrule&#10;Julie \\&#10;John \\&#10;Frank\\&#10;\bottomrule&#10;\end{tabular}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n1 = g.v.filter{firstName:&quot;Julie&quot;}.inV.outE('knows').loop()&#10;n2 = n1.call().more.functions().until('done')&#10;\end{lstlisting}&#10;\end{minipage}&#10;\end{document}"/>
  <p:tag name="IGUANATEXSIZE" val="16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\color{red}Terra \\&#10;Oberon &amp; Uranus \\&#10;Charon &amp; Pluto \\ &#10;... &amp; ...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6,9612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sux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6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MATCH (x1:Person {firstName:&quot;Julie&quot;})-[:knows*]-&gt;(x2:Person)&#10;MATCH (x2)-[:likes]-&gt;()-[:hasTag]-&gt;()-[:hasFollower]-&gt;(x1)&#10;RETURN x2.firstName\end{lstlisting}&#10;\end{minipage}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{\color{red} Pluto} \\ &#10;... &amp; ... \\\hline&#10;\end{tabular}&#10;&#10;&#10;&#10;&#10;&#10;\end{document}"/>
  <p:tag name="IGUANATEXSIZE" val="15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2866,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Account}\\&#10;\hline&#10;\schk{number} &amp; \sch{rut} &amp; \sch{type} &amp; \sch{total\_clp} &amp; \sch{total\_usd}\\[0.5ex]&#10;\hline &#10;7873698669 &amp; 32.000.273-K &amp; Current &amp; 225000 &amp; 344,94 \\&#10;\hline&#10;\end{tabular}&#10;&#10;&#10;&#10;&#10;&#10;\end{document}"/>
  <p:tag name="IGUANATEXSIZE" val="16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47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xchange}}\\&#10;\hline&#10;\schk{c1} &amp; \schk{c2} &amp; \sch{value}\\[0.5ex]&#10;\hline &#10;CLP &amp; USD &amp;   0,0001533 \\&#10;USD &amp; CLP &amp; 652,2750000 \\&#10;\hline&#10;\end{tabular}&#10;&#10;&#10;&#10;&#10;&#10;\end{document}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,invisible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3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18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9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451,9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}\\&#10;\hline&#10;\schk{rut} &amp; \sch{name} &amp; \sch{phone} &amp; \sch{address}\\[0.5ex]&#10;\hline &#10;32.000.273-K &amp; Kelvin &amp; +56976698463 &amp; Campo de Hielo Sur, Depto 273\\&#10;\hline&#10;\end{tabular}&#10;&#10;&#10;&#10;&#10;&#10;\end{document}"/>
  <p:tag name="IGUANATEXSIZE" val="16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] (k) {5,778 K}&#10;   edge[arrin] node[lab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2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0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0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lit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lit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19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58,62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4ex} }&#10;\rlt{Debit}\\&#10;\hline&#10;\sch{account} &amp; \sch{comment} &amp; \sch{date} &amp; \sch{time}  &amp; \sch{amount} &amp; \sch{total} &amp; \schk{id}\\[0.5ex]&#10;\hline &#10;7873698669 &amp; Initial deposit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lit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19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3584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length{\vgap}&#10;\newlength{\hgap}&#10;\setlength{\vgap}{1.7cm}&#10;\setlength{\hgap}{4.6cm}&#10; &#10;\resizebox{\textwidth}{!}{&#10;\begin{tikzpicture}&#10;&#10;\node[iri] (t1) {TRAPPIST-1};&#10;&#10;\node[lit,below=\vgap of t1.mid,anchor=mid] (ucd) {\color{blue}\textit{Ultra-Cool Dwarf}}&#10;   edge[arrin] node[lab] {instance} (t1);&#10;&#10;\node[lit,right=\hgap of t1.mid,anchor=mid] (k) {2,550$\pm$55 K}&#10;   edge[arrin] node[lab] {temp} (t1);&#10;&#10;\node[lit,left=\hgap of t1.mid,anchor=mid] (rd) {\color{blue}\textit{Red Dwarf}}&#10;   edge[arrin] node[lab] {instance} (t1);&#10;&#10;\node[lit,below=\vgap of k.mid,anchor=mid] (t1m) {0.08$\pm$0.009 M$_{\odot}$}&#10;   edge[arrin] node[lab] {mass} (t1);&#10;&#10;\node[iri,left=\hgap of ucd.mid,anchor=mid] (ds) {\color{blue}\textit{Dwarf Star}}&#10;   edge[arrin] node[lab] {subclass} (ucd)&#10;   edge[arrin] node[lab] {subclass} (rd);&#10;&#10;\node[iri,above=\vgap of t1.mid,anchor=mid] (aq) {Aquarius}&#10;   edge[arrin] node[lab] {constellation} (t1);&#10;&#10;\node[iri,right=\hgap of aq.mid,anchor=mid] (t1c) {TRAPPIST-1c}&#10;   edge[arrout,bend right=10] node[lab] {parent} (t1)&#10;   edge[arrin,bend left=10] node[lab] {child} (t1);&#10;   %edge[arrout] node[lab] {constellation} (aq);&#10;&#10;\node[iri,left=\hgap of aq.mid,anchor=mid] (t1b) {TRAPPIST-1b}&#10;   edge[arrout,bend left=10] node[lab] {parent} (t1)&#10;   edge[arrin,bend right=10] node[lab] {child} (t1);&#10;   %edge[arrout] node[lab] {constellation} (aq);&#10;   %edge[arrout,dotted,gray] node[lab] {\color{gray}constellation} (aq);&#10;&#10;\node[iri,above=\vgap of aq.mid,anchor=mid] (esp) {\color{blue}\textit{Extrasolar Planet}}&#10;   edge[arrin] node[lab] {instance} (t1b)&#10;   edge[arrin] node[lab] {instance} (t1c);&#10;&#10;\node[iri,left=\hgap of esp.mid,anchor=mid] (pl) {\color{blue}\textit{Planet}}&#10;   edge[arrin] node[lab] {subclass} (esp);&#10;&#10;\node[iri,left=0.7\hgap of t1b.mid,anchor=mid] (ab) {\color{blue}\textit{Astronomical Body}}&#10;   edge[arrin] node[lab] {subclass} (pl);&#10;&#10;\node[iri,below=\vgap of ab.mid,anchor=mid] (st) {\color{blue}\textit{Star}}&#10;   edge[arrin] node[lab] {subclass} (ds)&#10;   edge[arrout] node[lab] {subclass} (ab);&#10;&#10;&#10;\end{tikzpicture}&#10;&#10;&#10;}&#10;\end{document}"/>
  <p:tag name="IGUANATEXSIZE" val="18"/>
  <p:tag name="IGUANATEXCURSOR" val="27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2,877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SELECT ?const (COUNT(DISTINCT ?body) AS ?num)&#10;WHERE { &#10;  ?body :instance/:subclass* :AstronomicalBody .&#10;  ?body :parent?/:constellation ?const . &#10;}&#10;GROUP BY ?const&#10;ORDER BY DESC(?num)&#10;\end{lstlisting}&#10;\end{minipage}&#10;\end{document}"/>
  <p:tag name="IGUANATEXSIZE" val="16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1149,16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 r}&#10;\toprule&#10;?const &amp; ?num \\\midrule&#10;:Aquarius &amp; 3 \\&#10;\bottomrule&#10;\end{tabular}&#10;\end{document}"/>
  <p:tag name="IGUANATEXSIZE" val="16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6,9612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sux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6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58,6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4ex} }&#10;\rlt{Credit}\\&#10;\hline&#10;\sch{account} &amp; \sch{comment} &amp; \sch{date} &amp; \sch{time}  &amp; \sch{amount} &amp; \sch{total} &amp; \schk{id}\\[0.5ex]&#10;\hline &#10;7873698669 &amp; Electricity &amp; 2020-02-02 &amp; 20:00:01 &amp; 8200 &amp; 291800 &amp; \tt TRCJASJDA9A \\&#10;7873698669 &amp; Heat &amp; 2020-02-02 &amp; 20:00:02 &amp;  600 &amp; 291200  &amp; \tt TRC81KAQWAS \\&#10;7873698669 &amp; Moviestar &amp; 2020-02-02 &amp; 20:00:03 &amp; 16200 &amp; 275000 &amp; \tt TRCK8J7JA8D \\&#10;7873698669 &amp; ATM &amp; 2020-02-08 &amp; 16:05:02 &amp; 100000 &amp; 225000 &amp; \tt TRCPM8A45AD \\&#10;\hline&#10;\end{tabular}&#10;&#10;&#10;&#10;&#10;&#10;\end{document}"/>
  <p:tag name="IGUANATEXSIZE" val="16"/>
  <p:tag name="IGUANATEXCURSOR" val="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MATCH (x1:Person {firstName:&quot;Julie&quot;})-[:knows*]-&gt;(x2:Person)&#10;MATCH (x2)-[:likes]-&gt;()-[:hasTag]-&gt;()-[:hasFollower]-&gt;(x1)&#10;RETURN x2.firstName\end{lstlisting}&#10;\end{minipage}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,942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length{\vgap}&#10;\setlength{\vgap}{1.3cm}&#10;\newlength{\hgap}&#10;\setlength{\hgap}{2.2cm}&#10; &#10;\resizebox{\textwidth}{!}{&#10;\begin{tikzpicture}&#10;&#10;\node[iri] (sun) {Sun};&#10;&#10;\node[iri,left=\hgap of sun] (gts) {Star}&#10;   edge[arrin] node[lab] {instance} (sun);&#10;&#10;\node[lit,right=\hgap of sun] (k) {5,778 K}&#10;   edge[arrin] node[lab] {temp} (sun);&#10;&#10;%\node[lit,below=\vgap of k] (t1m) {1 M$_{\odot}$}&#10;%   edge[arrin] node[lab] {mass} (sun);&#10;&#10;\node[iri,above=\vgap of sun] (ura) {...}&#10;   edge[arrout] node[lab] {parent} (sun);&#10;&#10;\node[iri,right=\hgap of ura] (plu) {Pluto}&#10;   edge[arrout] node[lab] {parent} (sun);&#10;   &#10;\node[iri,above=\vgap of plu] (plu1) {Charon}&#10;   edge[arrout] node[lab] {parent} (plu);   &#10;   &#10;\node[iri,above=\vgap of plu1] (jwc) {JWChristy}&#10;   edge[arrout] node[lab] {discovered} (plu1);     &#10;   &#10;\node[iri,right=0.7\hgap of jwc,invisible] (dplu1) {DiscCharon}&#10;   edge[arrout,invisible] node[lab,invisible] {person} (jwc)&#10;   edge[arrout,invisible] node[lab,invisible] {body} (plu1);   &#10;   &#10;\node[lit,below=0.7\vgap of dplu1,invisible] (ydplu1) {1978}&#10;   edge[arrin,invisible] node[lab,yshift=2pt,invisible] {year} (dplu1);  &#10;   &#10;\node[iri,left=\hgap of ura] (jup) {Jupiter}&#10;   edge[arrout] node[lab] {parent} (sun);&#10;   &#10;\node[iri,above=\vgap of jup] (jup2) {...}&#10;   edge[arrout] node[lab] {parent} (jup);&#10;   &#10;\node[iri,left=\hgap of jup2] (jup1) {Calisto}&#10;   edge[arrout] node[lab] {parent} (jup);  &#10;   &#10;\node[iri,above=\vgap of jup2] (gg) {GGalilei}&#10;    edge[arrout] node[lab] {discovered} (jup1);    &#10;   &#10;\node[iri,above=\vgap of jup1,invisible] (djup1) {DiscCalisto}&#10;   edge[arrout,invisible] node[lab,xshift=-2pt,invisible] {person} (gg)&#10;   edge[arrout,invisible] node[lab,invisible] {body} (jup1);  &#10;   &#10;\node[lit,below=0.3\vgap of gg,invisible] (ydjup1) {1610}&#10;    edge[arrin,invisible] node[lab,invisible] {year} (djup1);&#10;   &#10;\node[iri,right=\hgap of jup2] (jup3) {Io}&#10;   edge[arrout] node[lab] {parent} (jup)&#10;   edge[arrin] node[lab] {discovered} (gg);  &#10;   &#10;\node[iri,above=\vgap of jup3,invisible] (djup3) {DiscIo}&#10;   edge[arrout,invisible] node[lab,xshift=2pt,invisible] {person} (gg)&#10;   edge[arrout,invisible] node[lab,invisible] {body} (jup3)&#10;   edge[arrout,invisible] node[lab,invisible] {year} (ydjup1); &#10;    &#10;      &#10;  % edge[arrin,bend right=10] node[lab] {child} (sun)&#10;   &#10;%\node[lit,below=\vgap of ura] (dw) {DwarfPlanet}&#10;%   edge[arrin] node[lab] {instance} (ura);&#10;%&#10;%\node[iri,above=\vgap of ura] (uram) {0.0000079 M$_\text{J}$}&#10;%   edge[arrin] node[lab] {mass} (ura);&#10;%&#10;%\node[iri,above=\vgap of jup] (esp) {Planet}&#10;%   edge[arrin] node[lab] {instance} (jup)&#10;%   edge[arrin,invisible] node[lab,invisible] {instance} (ura);&#10;&#10;&#10;\end{tikzpicture}&#10;&#10;&#10;}&#10;\end{document}"/>
  <p:tag name="IGUANATEXSIZE" val="20"/>
  <p:tag name="IGUANATEXCURSOR" val="39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633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length{\vgap}&#10;\setlength{\vgap}{1.3cm}&#10;\newlength{\hgap}&#10;\setlength{\hgap}{2.2cm}&#10; &#10;\resizebox{\textwidth}{!}{&#10;\begin{tikzpicture}&#10;&#10;\node[iri] (sun) {Sun};&#10;&#10;\node[iri,left=\hgap of sun] (gts) {Star}&#10;   edge[arrin] node[lab] {instance} (sun);&#10;&#10;\node[lit,right=\hgap of sun] (k) {5,778 K}&#10;   edge[arrin] node[lab] {temp} (sun);&#10;&#10;%\node[lit,below=\vgap of k] (t1m) {1 M$_{\odot}$}&#10;%   edge[arrin] node[lab] {mass} (sun);&#10;&#10;\node[iri,above=\vgap of sun] (ura) {...}&#10;   edge[arrout] node[lab] {parent} (sun);&#10;&#10;\node[iri,right=\hgap of ura] (plu) {Pluto}&#10;   edge[arrout] node[lab] {parent} (sun);&#10;   &#10;\node[iri,above=\vgap of plu] (plu1) {Charon}&#10;   edge[arrout] node[lab] {parent} (plu);   &#10;   &#10;%\node[iri,above=\vgap of plu1] (dplu1) {DiscCharon}&#10;%   edge[arrout] node[lab] {body} (plu1);     &#10;%   &#10;%\node[iri,right=0.7\hgap of dplu1] (jwc) {JWChristy}&#10;%   edge[arrin] node[lab] {person} (dplu1);   &#10;%   &#10;%\node[lit,below=0.3\vgap of jwc,mrk] (ydplu1) {1978}&#10;%   edge[arrin] node[lab] {year} (dplu1);     &#10;&#10;\node[iri,above=\vgap of plu1] (jwc) {JWChristy};     &#10;   &#10;\node[iri,right=0.7\hgap of jwc,mrk] (dplu1) {DiscCharon}&#10;   edge[arrout] node[lab] {person} (jwc)&#10;   edge[arrout] node[lab] {body} (plu1);   &#10;   &#10;\node[lit,below=0.7\vgap of dplu1,mrk] (ydplu1) {1978}&#10;   edge[arrin] node[lab,yshift=2pt] {year} (dplu1);  &#10;   &#10;\node[iri,left=\hgap of ura] (jup) {Jupiter}&#10;   edge[arrout] node[lab] {parent} (sun);&#10;   &#10;\node[iri,above=\vgap of jup] (jup2) {...}&#10;   edge[arrout] node[lab] {parent} (jup);&#10;   &#10;\node[iri,left=\hgap of jup2] (jup1) {Calisto}&#10;   edge[arrout] node[lab] {parent} (jup);  &#10;   &#10;\node[iri,above=\vgap of jup2] (gg) {GGalilei};    &#10;   &#10;\node[iri,above=\vgap of jup1,mrk] (djup1) {DiscCalisto}&#10;   edge[arrout] node[lab,xshift=-2pt] {person} (gg)&#10;   edge[arrout] node[lab] {body} (jup1);  &#10;   &#10;\node[lit,below=0.3\vgap of gg,mrk] (ydjup1) {1610}&#10;    edge[arrin] node[lab] {year} (djup1);&#10;   &#10;\node[iri,right=\hgap of jup2] (jup3) {Io}&#10;   edge[arrout] node[lab] {parent} (jup);  &#10;   &#10;\node[iri,above=\vgap of jup3,mrk] (djup3) {DiscIo}&#10;   edge[arrout] node[lab,xshift=2pt] {person} (gg)&#10;   edge[arrout] node[lab] {body} (jup3)&#10;   edge[arrout] node[lab] {year} (ydjup1); &#10;    &#10;      &#10;  % edge[arrin,bend right=10] node[lab] {child} (sun)&#10;   &#10;%\node[lit,below=\vgap of ura] (dw) {DwarfPlanet}&#10;%   edge[arrin] node[lab] {instance} (ura);&#10;%&#10;%\node[iri,above=\vgap of ura] (uram) {0.0000079 M$_\text{J}$}&#10;%   edge[arrin] node[lab] {mass} (ura);&#10;%&#10;%\node[iri,above=\vgap of jup] (esp) {Planet}&#10;%   edge[arrin] node[lab] {instance} (jup)&#10;%   edge[arrin,invisible] node[lab,invisible] {instance} (ura);&#10;&#10;&#10;\end{tikzpicture}&#10;&#10;&#10;}&#10;\end{document}"/>
  <p:tag name="IGUANATEXSIZE" val="20"/>
  <p:tag name="IGUANATEXCURSOR" val="37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,942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length{\vgap}&#10;\setlength{\vgap}{1.3cm}&#10;\newlength{\hgap}&#10;\setlength{\hgap}{2.2cm}&#10; &#10;\resizebox{\textwidth}{!}{&#10;\begin{tikzpicture}&#10;&#10;\node[iri] (sun) {Sun};&#10;&#10;\node[iri,left=\hgap of sun] (gts) {Star}&#10;   edge[arrin] node[lab] {instance} (sun);&#10;&#10;\node[lit,right=\hgap of sun] (k) {5,778 K}&#10;   edge[arrin] node[lab] {temp} (sun);&#10;&#10;%\node[lit,below=\vgap of k] (t1m) {1 M$_{\odot}$}&#10;%   edge[arrin] node[lab] {mass} (sun);&#10;&#10;\node[iri,above=\vgap of sun] (ura) {...}&#10;   edge[arrout] node[lab] {parent} (sun);&#10;&#10;\node[iri,right=\hgap of ura] (plu) {Pluto}&#10;   edge[arrout] node[lab] {parent} (sun);&#10;   &#10;\node[iri,above=\vgap of plu] (plu1) {Charon}&#10;   edge[arrout] node[lab] {parent} (plu);   &#10;   &#10;\node[iri,above=\vgap of plu1] (jwc) {JWChristy}&#10;   edge[arrout] node[lab] {discovered} (plu1);     &#10;   &#10;\node[iri,right=0.7\hgap of jwc,invisible] (dplu1) {DiscCharon}&#10;   edge[arrout,invisible] node[lab,invisible] {person} (jwc)&#10;   edge[arrout,invisible] node[lab,invisible] {body} (plu1);   &#10;   &#10;\node[lit,below=0.7\vgap of dplu1,invisible] (ydplu1) {1978}&#10;   edge[arrin,invisible] node[lab,yshift=2pt,invisible] {year} (dplu1);  &#10;   &#10;\node[iri,left=\hgap of ura] (jup) {Jupiter}&#10;   edge[arrout] node[lab] {parent} (sun);&#10;   &#10;\node[iri,above=\vgap of jup] (jup2) {...}&#10;   edge[arrout] node[lab] {parent} (jup);&#10;   &#10;\node[iri,left=\hgap of jup2] (jup1) {Calisto}&#10;   edge[arrout] node[lab] {parent} (jup);  &#10;   &#10;\node[iri,above=\vgap of jup2] (gg) {GGalilei}&#10;    edge[arrout] node[lab] {discovered} (jup1);    &#10;   &#10;\node[iri,above=\vgap of jup1,invisible] (djup1) {DiscCalisto}&#10;   edge[arrout,invisible] node[lab,xshift=-2pt,invisible] {person} (gg)&#10;   edge[arrout,invisible] node[lab,invisible] {body} (jup1);  &#10;   &#10;\node[lit,below=0.3\vgap of gg,invisible] (ydjup1) {1610}&#10;    edge[arrin,invisible] node[lab,invisible] {year} (djup1);&#10;   &#10;\node[iri,right=\hgap of jup2] (jup3) {Io}&#10;   edge[arrout] node[lab] {parent} (jup)&#10;   edge[arrin] node[lab] {discovered} (gg);  &#10;   &#10;\node[iri,above=\vgap of jup3,invisible] (djup3) {DiscIo}&#10;   edge[arrout,invisible] node[lab,xshift=2pt,invisible] {person} (gg)&#10;   edge[arrout,invisible] node[lab,invisible] {body} (jup3)&#10;   edge[arrout,invisible] node[lab,invisible] {year} (ydjup1); &#10;    &#10;      &#10;  % edge[arrin,bend right=10] node[lab] {child} (sun)&#10;   &#10;%\node[lit,below=\vgap of ura] (dw) {DwarfPlanet}&#10;%   edge[arrin] node[lab] {instance} (ura);&#10;%&#10;%\node[iri,above=\vgap of ura] (uram) {0.0000079 M$_\text{J}$}&#10;%   edge[arrin] node[lab] {mass} (ura);&#10;%&#10;%\node[iri,above=\vgap of jup] (esp) {Planet}&#10;%   edge[arrin] node[lab] {instance} (jup)&#10;%   edge[arrin,invisible] node[lab,invisible] {instance} (ura);&#10;&#10;&#10;\end{tikzpicture}&#10;&#10;&#10;}&#10;\end{document}"/>
  <p:tag name="IGUANATEXSIZE" val="20"/>
  <p:tag name="IGUANATEXCURSOR" val="39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,942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length{\vgap}&#10;\setlength{\vgap}{1.3cm}&#10;\newlength{\hgap}&#10;\setlength{\hgap}{2.2cm}&#10; &#10;\resizebox{\textwidth}{!}{&#10;\begin{tikzpicture}&#10;&#10;\node[iri] (sun) {Sun};&#10;&#10;\node[iri,left=\hgap of sun] (gts) {Star}&#10;   edge[arrin] node[lab] {instance} (sun);&#10;&#10;\node[lit,right=\hgap of sun] (k) {5,778 K}&#10;   edge[arrin] node[lab] {temp} (sun);&#10;&#10;%\node[lit,below=\vgap of k] (t1m) {1 M$_{\odot}$}&#10;%   edge[arrin] node[lab] {mass} (sun);&#10;&#10;\node[iri,above=\vgap of sun] (ura) {...}&#10;   edge[arrout] node[lab] {parent} (sun);&#10;&#10;\node[iri,right=\hgap of ura] (plu) {Pluto}&#10;   edge[arrout] node[lab] {parent} (sun);&#10;   &#10;\node[iri,above=\vgap of plu] (plu1) {Charon}&#10;   edge[arrout] node[lab] {parent} (plu);   &#10;   &#10;\node[iri,above=\vgap of plu1] (jwc) {JWChristy}&#10;   edge[arrout] node[lab,yshift=2pt] {\begin{tabular}{c} discovered \\ \fbox{\color{purple}\textbf{year}: \color{orange}1978} \end{tabular}} (plu1);     &#10;   &#10;\node[iri,right=0.7\hgap of jwc,invisible] (dplu1) {DiscCharon}&#10;   edge[arrout,invisible] node[lab,invisible] {person} (jwc)&#10;   edge[arrout,invisible] node[lab,invisible] {body} (plu1);   &#10;   &#10;\node[lit,below=0.7\vgap of dplu1,invisible] (ydplu1) {1978}&#10;   edge[arrin,invisible] node[lab,yshift=2pt,invisible] {year} (dplu1);  &#10;   &#10;\node[iri,left=\hgap of ura] (jup) {Jupiter}&#10;   edge[arrout] node[lab] {parent} (sun);&#10;   &#10;\node[iri,above=\vgap of jup] (jup2) {...}&#10;   edge[arrout] node[lab] {parent} (jup);&#10;   &#10;\node[iri,left=\hgap of jup2] (jup1) {Calisto}&#10;   edge[arrout] node[lab] {parent} (jup);  &#10;   &#10;\node[iri,above=\vgap of jup2] (gg) {GGalilei}&#10;     edge[arrout] node[lab,yshift=2pt] {\begin{tabular}{c} discovered \\ \fbox{\color{purple}\textbf{year}: \color{orange}1610} \end{tabular}} (jup1);  &#10;   &#10;\node[iri,above=\vgap of jup1,invisible] (djup1) {DiscCalisto}&#10;   edge[arrout,invisible] node[lab,xshift=-2pt,invisible] {person} (gg)&#10;   edge[arrout,invisible] node[lab,invisible] {body} (jup1);  &#10;   &#10;\node[lit,below=0.3\vgap of gg,invisible] (ydjup1) {1610}&#10;    edge[arrin,invisible] node[lab,invisible] {year} (djup1);&#10;   &#10;\node[iri,right=\hgap of jup2] (jup3) {Io}&#10;   edge[arrout] node[lab] {parent} (jup)&#10;   edge[arrin] node[lab] {\begin{tabular}{c} discovered \\ \fbox{\color{purple}\textbf{year}: \color{orange}1610} \end{tabular}} (gg);  &#10;   &#10;\node[iri,above=\vgap of jup3,invisible] (djup3) {DiscIo}&#10;   edge[arrout,invisible] node[lab,xshift=2pt,invisible] {person} (gg)&#10;   edge[arrout,invisible] node[lab,invisible] {body} (jup3)&#10;   edge[arrout,invisible] node[lab,invisible] {year} (ydjup1); &#10;    &#10;      &#10;  % edge[arrin,bend right=10] node[lab] {child} (sun)&#10;   &#10;%\node[lit,below=\vgap of ura] (dw) {DwarfPlanet}&#10;%   edge[arrin] node[lab] {instance} (ura);&#10;%&#10;%\node[iri,above=\vgap of ura] (uram) {0.0000079 M$_\text{J}$}&#10;%   edge[arrin] node[lab] {mass} (ura);&#10;%&#10;%\node[iri,above=\vgap of jup] (esp) {Planet}&#10;%   edge[arrin] node[lab] {instance} (jup)&#10;%   edge[arrin,invisible] node[lab,invisible] {instance} (ura);&#10;&#10;&#10;\end{tikzpicture}&#10;&#10;&#10;}&#10;\end{document}"/>
  <p:tag name="IGUANATEXSIZE" val="20"/>
  <p:tag name="IGUANATEXCURSOR" val="4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color{orange}%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color{orange}%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color{orange}%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color{orange}%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color{orange}%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color{purple}%&#10;\alt{58pt}{&#10;\urie{date} &amp; \uriq{2015-09-14}}}&#10;(ln4);&#10;&#10;%%%%% label of e5&#10;\node[ert] (le5) at (e5.north) {\uri{$e_5$ $:$ likes}};&#10;&#10;%%%%% edge e6&#10;\draw[arrout] (n2) to&#10;node[right, erect] (e6) {&#10;\color{purple}%&#10;\alt{55pt}{ &#10;\urie{rel} &amp; \uriq{brother}}}&#10;(ln5);&#10;&#10;%%%%% label of e6&#10;\node[ert] (le6) at (e6.north) {\uri{$e_6$ $:$ knows}};&#10;&#10;%%%%% edge e7&#10;\draw[arrout] (n2) to&#10;node[below, erect] (e7) {&#10;\color{purple}%&#10;\alt{58pt}{ &#10;\urie{date} &amp; \uriq{2014-03-15}}}&#10;(n4);&#10;&#10;%%%%% label of e7&#10;\node[ert] (le7) at (e7.north) {\uri{$e_7$ $:$ likes}};&#10;&#10;%%%%% edge e8&#10;\draw[arrout] (n5) to&#10;node[below, erect] (e8) {&#10;\color{purple}%%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6,9612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\color{orange}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\color{orange}$n_2$} $:$ Person}};&#10;&#10;%%%%% edge e1&#10;\draw[arrout,bend left=10] (n1) to &#10;node[below, rectw] (e1) {} &#10;(n2);&#10;&#10;%%%%% label of e1&#10;\node[ert] (le1) at (e1.north) {\uri{{\color{purple}$e_1$} $:$ knows}};&#10;&#10;%%%%% edge e2&#10;\draw[arrout,bend left=10] (n2) to &#10;node[below, erectw] (e2) {} &#10;(n1);&#10;&#10;%%%%% label of e2&#10;\node[ert] (le2) at (e2.north) {\uri{{\color{purple}$e_2$} $:$ knows}};&#10;&#10;%%%%% node n3&#10;\node[rect, below=0.5cm of n1,xshift=-4cm] (n3) {&#10;&#10;\alt{40pt}{&#10;\urie{name} &amp; \uriq{U2}}};&#10;&#10;%%%%% label of n3&#10;\node[rt] (ln3) at (n3.north) {\uri{{\color{orange}$n_3$} $:$ Tag}};&#10;&#10;%%%%% edge e3&#10;\draw[arrin, bend right=20] (n1) to&#10;node[below, erectw] (e3) &#10;{}&#10;(ln3);&#10;&#10;%%%%% label of e3&#10;\node[ert,yshift=-0.1cm] (le3) at (e3.north) {\uri{{\color{purple}$e_3$} $:$ hasFollower}};&#10;&#10;%%%%% node n4 &#10;\node[rect,below=2.5cm of n1] (n4) {&#10;&#10;\alt{71pt}{ &#10;\urie{content} &amp; \uriq{U2 sux}\\&#10;\urie{language} &amp; \uriq{en}}};&#10;&#10;%%%%% label of n4&#10;\node[rt] (ln4) at (n4.north) {\uri{{\color{orange}$n_4$} $:$ Post}} ;&#10;&#10;%%%%% edge e4&#10;\draw[arrout, bend left=20] (n4) to&#10;node[below, erectw] (e4) &#10;{}&#10;(n3);&#10;&#10;%%%%% label of e4&#10;\node[ert] (le4) at (e4.north) {\uri{{\color{purple}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\color{orange}$n_5$} $:$ Person}} ;&#10;&#10;%%%%% edge e5&#10;\draw[arrout] (n1) to&#10;node[left, erect] (e5) {&#10;\alt{58pt}{&#10;\urie{date} &amp; \uriq{2015-09-14}}}&#10;(ln4);&#10;&#10;%%%%% label of e5&#10;\node[ert] (le5) at (e5.north) {\uri{{\color{purple}$e_5$} $:$ likes}};&#10;&#10;%%%%% edge e6&#10;\draw[arrout] (n2) to&#10;node[right, erect] (e6) {&#10;\alt{55pt}{ &#10;\urie{rel} &amp; \uriq{brother}}}&#10;(ln5);&#10;&#10;%%%%% label of e6&#10;\node[ert] (le6) at (e6.north) {\uri{{\color{purple}$e_6$} $:$ knows}};&#10;&#10;%%%%% edge e7&#10;\draw[arrout] (n2) to&#10;node[below, erect] (e7) {&#10;\alt{58pt}{ &#10;\urie{date} &amp; \uriq{2014-03-15}}}&#10;(n4);&#10;&#10;%%%%% label of e7&#10;\node[ert] (le7) at (e7.north) {\uri{{\color{purple}$e_7$} $:$ likes}};&#10;&#10;%%%%% edge e8&#10;\draw[arrout] (n5) to&#10;node[below, erect] (e8) {&#10;\alt{58pt}{ &#10;\urie{date} &amp; \uriq{2016-03-15}}}&#10;(n4);&#10;&#10;%%%%% label of e8&#10;\node[ert] (le6) at (e8.north) {\uri{{\color{purple}$e_8$} $:$ likes}};&#10;&#10;&#10;\end{tikzpicture}&#10;}&#10;\end{document}"/>
  <p:tag name="IGUANATEXSIZE" val="18"/>
  <p:tag name="IGUANATEXCURSOR" val="66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6,9612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\color{orange}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\color{orange}Person}};&#10;&#10;%%%%% edge e1&#10;\draw[arrout,bend left=10] (n1) to &#10;node[below, rectw] (e1) {} &#10;(n2);&#10;&#10;%%%%% label of e1&#10;\node[ert] (le1) at (e1.north) {\uri{{$e_1$} $:$ \color{purple}knows}};&#10;&#10;%%%%% edge e2&#10;\draw[arrout,bend left=10] (n2) to &#10;node[below, erectw] (e2) {} &#10;(n1);&#10;&#10;%%%%% label of e2&#10;\node[ert] (le2) at (e2.north) {\uri{{$e_2$} $:$ \color{purple}knows}};&#10;&#10;%%%%% node n3&#10;\node[rect, below=0.5cm of n1,xshift=-4cm] (n3) {&#10;&#10;\alt{40pt}{&#10;\urie{name} &amp; \uriq{U2}}};&#10;&#10;%%%%% label of n3&#10;\node[rt] (ln3) at (n3.north) {\uri{{$n_3$} $:$ \color{orange}Tag}};&#10;&#10;%%%%% edge e3&#10;\draw[arrin, bend right=20] (n1) to&#10;node[below, erectw] (e3) &#10;{}&#10;(ln3);&#10;&#10;%%%%% label of e3&#10;\node[ert,yshift=-0.1cm] (le3) at (e3.north) {\uri{{$e_3$} $:$ \color{purple}hasFollower}};&#10;&#10;%%%%% node n4 &#10;\node[rect,below=2.5cm of n1] (n4) {&#10;&#10;\alt{71pt}{ &#10;\urie{content} &amp; \uriq{U2 sux}\\&#10;\urie{language} &amp; \uriq{en}}};&#10;&#10;%%%%% label of n4&#10;\node[rt] (ln4) at (n4.north) {\uri{{$n_4$} $:$ \color{orange}Post}} ;&#10;&#10;%%%%% edge e4&#10;\draw[arrout, bend left=20] (n4) to&#10;node[below, erectw] (e4) &#10;{}&#10;(n3);&#10;&#10;%%%%% label of e4&#10;\node[ert] (le4) at (e4.north) {\uri{{$e_4$} $:$ \color{purple}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\color{orange}Person}} ;&#10;&#10;%%%%% edge e5&#10;\draw[arrout] (n1) to&#10;node[left, erect] (e5) {&#10;\alt{58pt}{&#10;\urie{date} &amp; \uriq{2015-09-14}}}&#10;(ln4);&#10;&#10;%%%%% label of e5&#10;\node[ert] (le5) at (e5.north) {\uri{{$e_5$} $:$ \color{purple}likes}};&#10;&#10;%%%%% edge e6&#10;\draw[arrout] (n2) to&#10;node[right, erect] (e6) {&#10;\alt{55pt}{ &#10;\urie{rel} &amp; \uriq{brother}}}&#10;(ln5);&#10;&#10;%%%%% label of e6&#10;\node[ert] (le6) at (e6.north) {\uri{{$e_6$} $:$ \color{purple}knows}};&#10;&#10;%%%%% edge e7&#10;\draw[arrout] (n2) to&#10;node[below, erect] (e7) {&#10;\alt{58pt}{ &#10;\urie{date} &amp; \uriq{2014-03-15}}}&#10;(n4);&#10;&#10;%%%%% label of e7&#10;\node[ert] (le7) at (e7.north) {\uri{{$e_7$} $:$ \color{purple}likes}};&#10;&#10;%%%%% edge e8&#10;\draw[arrout] (n5) to&#10;node[below, erect] (e8) {&#10;\alt{58pt}{ &#10;\urie{date} &amp; \uriq{2016-03-15}}}&#10;(n4);&#10;&#10;%%%%% label of e8&#10;\node[ert] (le6) at (e8.north) {\uri{{$e_8$} $:$ \color{purple}likes}};&#10;&#10;&#10;\end{tikzpicture}&#10;}&#10;\end{document}"/>
  <p:tag name="IGUANATEXSIZE" val="18"/>
  <p:tag name="IGUANATEXCURSOR" val="66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147,66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3cm}&#10;~~\begin{lstlisting}[]&#10;MATCH (x:Post) &#10;RETURN x\end{lstlisting}&#10;\end{minipage}&#10;\end{document}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,4413"/>
  <p:tag name="ORIGINALWIDTH" val="720,689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}\\&#10;\midrule&#10;(:Post \{content: &quot;U2 sux&quot;, language: &quot;en&quot;\}) \\&#10;\bottomrule&#10;\end{tabular}&#10;\end{document}"/>
  <p:tag name="IGUANATEXSIZE" val="14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16313</TotalTime>
  <Words>688</Words>
  <Application>Microsoft Office PowerPoint</Application>
  <PresentationFormat>On-screen Show (4:3)</PresentationFormat>
  <Paragraphs>246</Paragraphs>
  <Slides>152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9" baseType="lpstr">
      <vt:lpstr>Anaheim</vt:lpstr>
      <vt:lpstr>Arial</vt:lpstr>
      <vt:lpstr>Calibri</vt:lpstr>
      <vt:lpstr>Calibri Light</vt:lpstr>
      <vt:lpstr>Inconsolata</vt:lpstr>
      <vt:lpstr>Segoe UI Semilight</vt:lpstr>
      <vt:lpstr>Office Theme</vt:lpstr>
      <vt:lpstr>CC5212-1 Procesamiento Masivo de Datos Otoño 2018  Lecture 10 NoSQL: Neo4J</vt:lpstr>
      <vt:lpstr>NoSQL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Graph Database?</vt:lpstr>
      <vt:lpstr>Directed Edge-labelled Graph</vt:lpstr>
      <vt:lpstr>Property Graph</vt:lpstr>
      <vt:lpstr>Why do we need Graph Databases? </vt:lpstr>
      <vt:lpstr>Why do we need Graph Databases? Flexibility</vt:lpstr>
      <vt:lpstr>Relational Databases …</vt:lpstr>
      <vt:lpstr>Relational Databases …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Relational databases: Pros and Cons</vt:lpstr>
      <vt:lpstr>PowerPoint Presentation</vt:lpstr>
      <vt:lpstr>Graph Databases: Pros and Cons</vt:lpstr>
      <vt:lpstr>PowerPoint Presentation</vt:lpstr>
      <vt:lpstr>Why do we need Graph Databases? Path Queries</vt:lpstr>
      <vt:lpstr>Directed Edge-labelled Graph</vt:lpstr>
      <vt:lpstr>Property Graph</vt:lpstr>
      <vt:lpstr>Why do we need Property Graphs?</vt:lpstr>
      <vt:lpstr>Directed Labelled Graph</vt:lpstr>
      <vt:lpstr>Directed Labelled Graph</vt:lpstr>
      <vt:lpstr>Wouldn't it have been nice to simply ...</vt:lpstr>
      <vt:lpstr>Wouldn't it have been nice to simply ...</vt:lpstr>
      <vt:lpstr>Property Graphs ...</vt:lpstr>
      <vt:lpstr>Property Graphs</vt:lpstr>
      <vt:lpstr>Property Graphs</vt:lpstr>
      <vt:lpstr>Popular Graph Databases</vt:lpstr>
      <vt:lpstr>PowerPoint Presentation</vt:lpstr>
      <vt:lpstr>PowerPoint Presentation</vt:lpstr>
      <vt:lpstr>Neo4j</vt:lpstr>
      <vt:lpstr>Neo4j Graph Database</vt:lpstr>
      <vt:lpstr>Cypher:  MATCH/RETURN 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Cypher:  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Cypher:  WHERE</vt:lpstr>
      <vt:lpstr>WHERE</vt:lpstr>
      <vt:lpstr>WHERE</vt:lpstr>
      <vt:lpstr>WHERE</vt:lpstr>
      <vt:lpstr>WHERE</vt:lpstr>
      <vt:lpstr>WHERE</vt:lpstr>
      <vt:lpstr>Cypher:  ORDER BY/SKIP/LIMIT</vt:lpstr>
      <vt:lpstr>ORDER BY</vt:lpstr>
      <vt:lpstr>Cypher:  OPTIONAL MATCH</vt:lpstr>
      <vt:lpstr>OPTIONAL MATCH</vt:lpstr>
      <vt:lpstr>Cypher:  UNION (ALL)</vt:lpstr>
      <vt:lpstr>UNION</vt:lpstr>
      <vt:lpstr>UNION</vt:lpstr>
      <vt:lpstr>UNION ALL</vt:lpstr>
      <vt:lpstr>Cypher: Aggregation</vt:lpstr>
      <vt:lpstr>Aggregation</vt:lpstr>
      <vt:lpstr>COUNT</vt:lpstr>
      <vt:lpstr>COUNT</vt:lpstr>
      <vt:lpstr>COUNT</vt:lpstr>
      <vt:lpstr>Cypher: Other Functions</vt:lpstr>
      <vt:lpstr>PowerPoint Presentation</vt:lpstr>
      <vt:lpstr>LENGTH (Path)</vt:lpstr>
      <vt:lpstr>LENGTH (Path)</vt:lpstr>
      <vt:lpstr>Cypher: Update Graphs CREATE/REMOVE/...</vt:lpstr>
      <vt:lpstr>Update graphs</vt:lpstr>
      <vt:lpstr>Update graphs</vt:lpstr>
      <vt:lpstr>/Core of Cypher</vt:lpstr>
      <vt:lpstr>Property Graph</vt:lpstr>
      <vt:lpstr>/Core of Cypher /Part of Neo4j</vt:lpstr>
      <vt:lpstr>Neo4j Graph Database</vt:lpstr>
      <vt:lpstr>Property Graph: Cypher</vt:lpstr>
      <vt:lpstr>Property Graph: Gremlin</vt:lpstr>
      <vt:lpstr>Gremlin: Graph Queries + Processing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ahogan</cp:lastModifiedBy>
  <cp:revision>895</cp:revision>
  <dcterms:created xsi:type="dcterms:W3CDTF">2006-08-16T00:00:00Z</dcterms:created>
  <dcterms:modified xsi:type="dcterms:W3CDTF">2018-07-30T21:43:02Z</dcterms:modified>
</cp:coreProperties>
</file>