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28" r:id="rId2"/>
    <p:sldId id="531" r:id="rId3"/>
    <p:sldId id="532" r:id="rId4"/>
    <p:sldId id="533" r:id="rId5"/>
    <p:sldId id="534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99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591" r:id="rId62"/>
    <p:sldId id="592" r:id="rId63"/>
    <p:sldId id="593" r:id="rId64"/>
    <p:sldId id="597" r:id="rId65"/>
    <p:sldId id="598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61A"/>
    <a:srgbClr val="F7F7F7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049" autoAdjust="0"/>
  </p:normalViewPr>
  <p:slideViewPr>
    <p:cSldViewPr>
      <p:cViewPr varScale="1">
        <p:scale>
          <a:sx n="87" d="100"/>
          <a:sy n="87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30/04/2018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366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30/04/2018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5.xml"/><Relationship Id="rId10" Type="http://schemas.openxmlformats.org/officeDocument/2006/relationships/image" Target="../media/image30.png"/><Relationship Id="rId4" Type="http://schemas.openxmlformats.org/officeDocument/2006/relationships/tags" Target="../tags/tag4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3.xml"/><Relationship Id="rId7" Type="http://schemas.openxmlformats.org/officeDocument/2006/relationships/image" Target="../media/image3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1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7.xml"/><Relationship Id="rId7" Type="http://schemas.openxmlformats.org/officeDocument/2006/relationships/image" Target="../media/image3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18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1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0.png"/><Relationship Id="rId5" Type="http://schemas.openxmlformats.org/officeDocument/2006/relationships/tags" Target="../tags/tag23.xml"/><Relationship Id="rId10" Type="http://schemas.openxmlformats.org/officeDocument/2006/relationships/image" Target="../media/image39.png"/><Relationship Id="rId4" Type="http://schemas.openxmlformats.org/officeDocument/2006/relationships/tags" Target="../tags/tag22.xml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6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0.png"/><Relationship Id="rId5" Type="http://schemas.openxmlformats.org/officeDocument/2006/relationships/tags" Target="../tags/tag28.xml"/><Relationship Id="rId10" Type="http://schemas.openxmlformats.org/officeDocument/2006/relationships/image" Target="../media/image39.png"/><Relationship Id="rId4" Type="http://schemas.openxmlformats.org/officeDocument/2006/relationships/tags" Target="../tags/tag27.xml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1.xml"/><Relationship Id="rId7" Type="http://schemas.openxmlformats.org/officeDocument/2006/relationships/image" Target="../media/image4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32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5.xml"/><Relationship Id="rId7" Type="http://schemas.openxmlformats.org/officeDocument/2006/relationships/image" Target="../media/image4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4" Type="http://schemas.openxmlformats.org/officeDocument/2006/relationships/tags" Target="../tags/tag36.xml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3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4.png"/><Relationship Id="rId5" Type="http://schemas.openxmlformats.org/officeDocument/2006/relationships/tags" Target="../tags/tag41.xml"/><Relationship Id="rId1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tags" Target="../tags/tag40.xml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5.xml"/><Relationship Id="rId7" Type="http://schemas.openxmlformats.org/officeDocument/2006/relationships/image" Target="../media/image47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1.png"/><Relationship Id="rId5" Type="http://schemas.openxmlformats.org/officeDocument/2006/relationships/tags" Target="../tags/tag47.xml"/><Relationship Id="rId10" Type="http://schemas.openxmlformats.org/officeDocument/2006/relationships/image" Target="../media/image50.png"/><Relationship Id="rId4" Type="http://schemas.openxmlformats.org/officeDocument/2006/relationships/tags" Target="../tags/tag46.xml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0.xml"/><Relationship Id="rId7" Type="http://schemas.openxmlformats.org/officeDocument/2006/relationships/image" Target="../media/image4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1.png"/><Relationship Id="rId5" Type="http://schemas.openxmlformats.org/officeDocument/2006/relationships/tags" Target="../tags/tag52.xml"/><Relationship Id="rId10" Type="http://schemas.openxmlformats.org/officeDocument/2006/relationships/image" Target="../media/image50.png"/><Relationship Id="rId4" Type="http://schemas.openxmlformats.org/officeDocument/2006/relationships/tags" Target="../tags/tag51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8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4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1.png"/><Relationship Id="rId5" Type="http://schemas.openxmlformats.org/officeDocument/2006/relationships/tags" Target="../tags/tag57.xml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tags" Target="../tags/tag56.xml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54.png"/><Relationship Id="rId3" Type="http://schemas.openxmlformats.org/officeDocument/2006/relationships/tags" Target="../tags/tag62.xml"/><Relationship Id="rId21" Type="http://schemas.openxmlformats.org/officeDocument/2006/relationships/image" Target="../media/image5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52.png"/><Relationship Id="rId25" Type="http://schemas.openxmlformats.org/officeDocument/2006/relationships/image" Target="../media/image61.png"/><Relationship Id="rId2" Type="http://schemas.openxmlformats.org/officeDocument/2006/relationships/tags" Target="../tags/tag61.xml"/><Relationship Id="rId16" Type="http://schemas.openxmlformats.org/officeDocument/2006/relationships/image" Target="../media/image51.png"/><Relationship Id="rId20" Type="http://schemas.openxmlformats.org/officeDocument/2006/relationships/image" Target="../media/image5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0.png"/><Relationship Id="rId5" Type="http://schemas.openxmlformats.org/officeDocument/2006/relationships/tags" Target="../tags/tag64.xml"/><Relationship Id="rId15" Type="http://schemas.openxmlformats.org/officeDocument/2006/relationships/image" Target="../media/image50.png"/><Relationship Id="rId23" Type="http://schemas.openxmlformats.org/officeDocument/2006/relationships/image" Target="../media/image59.png"/><Relationship Id="rId10" Type="http://schemas.openxmlformats.org/officeDocument/2006/relationships/tags" Target="../tags/tag69.xml"/><Relationship Id="rId19" Type="http://schemas.openxmlformats.org/officeDocument/2006/relationships/image" Target="../media/image5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9.png"/><Relationship Id="rId2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reev1agra.com/shop.html" TargetMode="External"/><Relationship Id="rId2" Type="http://schemas.openxmlformats.org/officeDocument/2006/relationships/hyperlink" Target="http://en.wikipedia.org/wiki/Barack_Obam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77.xml"/><Relationship Id="rId7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80.xml"/><Relationship Id="rId7" Type="http://schemas.openxmlformats.org/officeDocument/2006/relationships/image" Target="../media/image76.png"/><Relationship Id="rId12" Type="http://schemas.openxmlformats.org/officeDocument/2006/relationships/image" Target="../media/image81.gi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82.xml"/><Relationship Id="rId10" Type="http://schemas.openxmlformats.org/officeDocument/2006/relationships/image" Target="../media/image79.png"/><Relationship Id="rId4" Type="http://schemas.openxmlformats.org/officeDocument/2006/relationships/tags" Target="../tags/tag81.xml"/><Relationship Id="rId9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77.png"/><Relationship Id="rId18" Type="http://schemas.openxmlformats.org/officeDocument/2006/relationships/image" Target="../media/image83.png"/><Relationship Id="rId3" Type="http://schemas.openxmlformats.org/officeDocument/2006/relationships/tags" Target="../tags/tag85.xml"/><Relationship Id="rId21" Type="http://schemas.openxmlformats.org/officeDocument/2006/relationships/image" Target="../media/image86.png"/><Relationship Id="rId7" Type="http://schemas.openxmlformats.org/officeDocument/2006/relationships/tags" Target="../tags/tag89.xml"/><Relationship Id="rId12" Type="http://schemas.openxmlformats.org/officeDocument/2006/relationships/image" Target="../media/image76.png"/><Relationship Id="rId17" Type="http://schemas.openxmlformats.org/officeDocument/2006/relationships/image" Target="../media/image82.png"/><Relationship Id="rId2" Type="http://schemas.openxmlformats.org/officeDocument/2006/relationships/tags" Target="../tags/tag84.xml"/><Relationship Id="rId16" Type="http://schemas.openxmlformats.org/officeDocument/2006/relationships/image" Target="../media/image80.png"/><Relationship Id="rId20" Type="http://schemas.openxmlformats.org/officeDocument/2006/relationships/image" Target="../media/image85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5" Type="http://schemas.openxmlformats.org/officeDocument/2006/relationships/image" Target="../media/image79.png"/><Relationship Id="rId10" Type="http://schemas.openxmlformats.org/officeDocument/2006/relationships/tags" Target="../tags/tag92.xml"/><Relationship Id="rId19" Type="http://schemas.openxmlformats.org/officeDocument/2006/relationships/image" Target="../media/image84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78.png"/><Relationship Id="rId26" Type="http://schemas.openxmlformats.org/officeDocument/2006/relationships/image" Target="../media/image85.png"/><Relationship Id="rId3" Type="http://schemas.openxmlformats.org/officeDocument/2006/relationships/tags" Target="../tags/tag95.xml"/><Relationship Id="rId21" Type="http://schemas.openxmlformats.org/officeDocument/2006/relationships/image" Target="../media/image82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77.png"/><Relationship Id="rId25" Type="http://schemas.openxmlformats.org/officeDocument/2006/relationships/image" Target="../media/image83.png"/><Relationship Id="rId2" Type="http://schemas.openxmlformats.org/officeDocument/2006/relationships/tags" Target="../tags/tag94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29" Type="http://schemas.openxmlformats.org/officeDocument/2006/relationships/image" Target="../media/image9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8.png"/><Relationship Id="rId5" Type="http://schemas.openxmlformats.org/officeDocument/2006/relationships/tags" Target="../tags/tag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7.png"/><Relationship Id="rId28" Type="http://schemas.openxmlformats.org/officeDocument/2006/relationships/image" Target="../media/image89.png"/><Relationship Id="rId10" Type="http://schemas.openxmlformats.org/officeDocument/2006/relationships/tags" Target="../tags/tag102.xml"/><Relationship Id="rId19" Type="http://schemas.openxmlformats.org/officeDocument/2006/relationships/image" Target="../media/image79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86.png"/><Relationship Id="rId27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78.png"/><Relationship Id="rId18" Type="http://schemas.openxmlformats.org/officeDocument/2006/relationships/image" Target="../media/image97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77.png"/><Relationship Id="rId17" Type="http://schemas.openxmlformats.org/officeDocument/2006/relationships/image" Target="../media/image96.png"/><Relationship Id="rId2" Type="http://schemas.openxmlformats.org/officeDocument/2006/relationships/tags" Target="../tags/tag108.xml"/><Relationship Id="rId16" Type="http://schemas.openxmlformats.org/officeDocument/2006/relationships/image" Target="../media/image95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76.png"/><Relationship Id="rId5" Type="http://schemas.openxmlformats.org/officeDocument/2006/relationships/tags" Target="../tags/tag111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8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2018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/>
              <a:t>Lecture 7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Information Retrieval: Ranking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9149" y="1587499"/>
            <a:ext cx="7743222" cy="5118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Example Query</a:t>
            </a:r>
            <a:endParaRPr lang="en-IE" sz="3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3384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3443" y="4572000"/>
            <a:ext cx="5886450" cy="9144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" y="1066800"/>
            <a:ext cx="771525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Which of these three keyword terms is most “important”?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9" y="1072604"/>
            <a:ext cx="342900" cy="34290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" y="1623059"/>
            <a:ext cx="7619999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5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7 occurrences</a:t>
            </a:r>
          </a:p>
        </p:txBody>
      </p:sp>
    </p:spTree>
    <p:extLst>
      <p:ext uri="{BB962C8B-B14F-4D97-AF65-F5344CB8AC3E}">
        <p14:creationId xmlns:p14="http://schemas.microsoft.com/office/powerpoint/2010/main" val="1405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6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7 occurrences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16 occurrences</a:t>
            </a:r>
          </a:p>
        </p:txBody>
      </p:sp>
    </p:spTree>
    <p:extLst>
      <p:ext uri="{BB962C8B-B14F-4D97-AF65-F5344CB8AC3E}">
        <p14:creationId xmlns:p14="http://schemas.microsoft.com/office/powerpoint/2010/main" val="14962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1025236"/>
            <a:ext cx="8215131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7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16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791198"/>
            <a:ext cx="1896296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wallace</a:t>
            </a:r>
            <a:endParaRPr lang="en-IE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88 occurrences</a:t>
            </a:r>
          </a:p>
        </p:txBody>
      </p:sp>
    </p:spTree>
    <p:extLst>
      <p:ext uri="{BB962C8B-B14F-4D97-AF65-F5344CB8AC3E}">
        <p14:creationId xmlns:p14="http://schemas.microsoft.com/office/powerpoint/2010/main" val="36796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74477"/>
            <a:ext cx="7715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Usefulness of Words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2707198" y="1378223"/>
            <a:ext cx="763200" cy="22197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0398" y="1378223"/>
            <a:ext cx="720000" cy="22197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599" y="1378223"/>
            <a:ext cx="573600" cy="221977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133600"/>
            <a:ext cx="4986000" cy="13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9" y="3733800"/>
            <a:ext cx="5004000" cy="14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89234" y="3257637"/>
            <a:ext cx="2225566" cy="2418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9234" y="4846746"/>
            <a:ext cx="2225566" cy="2442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292560"/>
            <a:ext cx="4893419" cy="13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89234" y="6444400"/>
            <a:ext cx="2225566" cy="24420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685800" cy="4463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2057400"/>
            <a:ext cx="685800" cy="44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235258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occurs very frequently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9695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occurs frequently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56759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wallace</a:t>
            </a:r>
            <a:endParaRPr lang="en-IE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occurs </a:t>
            </a:r>
            <a:r>
              <a:rPr lang="en-IE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occassionally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8" grpId="0" animBg="1"/>
      <p:bldP spid="19" grpId="0" animBg="1"/>
      <p:bldP spid="21" grpId="0" animBg="1"/>
      <p:bldP spid="3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Estimating Relevance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2800" dirty="0" smtClean="0"/>
          </a:p>
          <a:p>
            <a:r>
              <a:rPr lang="en-IE" sz="2800" dirty="0" smtClean="0"/>
              <a:t>Rare words more important than common words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rgbClr val="00B050"/>
                </a:solidFill>
              </a:rPr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(49M)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r>
              <a:rPr lang="en-IE" sz="2500" dirty="0" smtClean="0"/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(198M)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rgbClr val="FF0000"/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(835M)</a:t>
            </a:r>
          </a:p>
          <a:p>
            <a:endParaRPr lang="en-IE" dirty="0"/>
          </a:p>
          <a:p>
            <a:r>
              <a:rPr lang="en-IE" sz="2800" dirty="0" smtClean="0"/>
              <a:t>Words occurring more frequently in a document indicate higher relevance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(88) </a:t>
            </a:r>
            <a:r>
              <a:rPr lang="en-IE" sz="2500" dirty="0" smtClean="0"/>
              <a:t>more matches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(16) </a:t>
            </a:r>
            <a:r>
              <a:rPr lang="en-IE" sz="2500" dirty="0" smtClean="0"/>
              <a:t>more matches than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2500" dirty="0" smtClean="0">
                <a:solidFill>
                  <a:srgbClr val="FF0000"/>
                </a:solidFill>
              </a:rPr>
              <a:t>freedom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(7)</a:t>
            </a:r>
            <a:endParaRPr lang="en-IE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T</a:t>
            </a:r>
            <a:r>
              <a:rPr lang="en-IE" dirty="0" smtClean="0"/>
              <a:t>erm</a:t>
            </a:r>
            <a:r>
              <a:rPr lang="en-IE" dirty="0" smtClean="0">
                <a:solidFill>
                  <a:srgbClr val="0070C0"/>
                </a:solidFill>
              </a:rPr>
              <a:t> 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dirty="0" smtClean="0">
                <a:solidFill>
                  <a:srgbClr val="0070C0"/>
                </a:solidFill>
              </a:rPr>
              <a:t>Measures occurrences of a term in a document</a:t>
            </a:r>
            <a:endParaRPr lang="en-IE" sz="2700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en-IE" sz="2700" dirty="0" smtClean="0">
                <a:ea typeface="Cambria Math" panose="02040503050406030204" pitchFamily="18" charset="0"/>
              </a:rPr>
              <a:t> … various options</a:t>
            </a:r>
          </a:p>
          <a:p>
            <a:pPr lvl="2"/>
            <a:r>
              <a:rPr lang="en-IE" sz="2300" dirty="0" smtClean="0"/>
              <a:t>Raw count of occurrences </a:t>
            </a:r>
          </a:p>
          <a:p>
            <a:pPr marL="1371600" lvl="3" indent="0">
              <a:buNone/>
            </a:pPr>
            <a:endParaRPr lang="en-IE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IE" sz="2300" dirty="0" smtClean="0"/>
              <a:t>Logarithmically scaled 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lvl="2"/>
            <a:r>
              <a:rPr lang="en-IE" sz="2300" dirty="0" smtClean="0"/>
              <a:t>Normalised by document length</a:t>
            </a:r>
          </a:p>
          <a:p>
            <a:pPr lvl="2"/>
            <a:endParaRPr lang="en-IE" sz="2300" dirty="0" smtClean="0"/>
          </a:p>
          <a:p>
            <a:pPr lvl="2"/>
            <a:endParaRPr lang="en-IE" sz="2300" dirty="0"/>
          </a:p>
          <a:p>
            <a:pPr lvl="2"/>
            <a:endParaRPr lang="en-IE" sz="2300" dirty="0" smtClean="0"/>
          </a:p>
          <a:p>
            <a:pPr lvl="2"/>
            <a:r>
              <a:rPr lang="en-IE" sz="2300" dirty="0" smtClean="0"/>
              <a:t>A combination / something else </a:t>
            </a:r>
            <a:r>
              <a:rPr lang="en-IE" sz="2300" dirty="0" smtClean="0">
                <a:sym typeface="Wingdings" panose="05000000000000000000" pitchFamily="2" charset="2"/>
              </a:rPr>
              <a:t></a:t>
            </a: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5" y="2540001"/>
            <a:ext cx="908875" cy="33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400800"/>
            <a:ext cx="2399347" cy="28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88000"/>
            <a:ext cx="3455479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5001000"/>
            <a:ext cx="2927413" cy="458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2" y="5612314"/>
            <a:ext cx="3107992" cy="442817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33600" y="5556000"/>
            <a:ext cx="6553200" cy="54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2133600" y="4980000"/>
            <a:ext cx="6553200" cy="504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2133600" y="4140000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2133600" y="3361867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E" dirty="0" smtClean="0"/>
              <a:t>nverse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IE" dirty="0" smtClean="0"/>
              <a:t>ocument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E" sz="2700" dirty="0" smtClean="0">
                <a:solidFill>
                  <a:schemeClr val="accent6">
                    <a:lumMod val="75000"/>
                  </a:schemeClr>
                </a:solidFill>
              </a:rPr>
              <a:t>ow common a term is across </a:t>
            </a:r>
            <a:r>
              <a:rPr lang="en-IE" sz="2700" b="1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IE" sz="2700" dirty="0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endParaRPr lang="en-IE" sz="2700" dirty="0" smtClean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IE" sz="2700" dirty="0" smtClean="0">
                <a:ea typeface="Cambria Math" panose="02040503050406030204" pitchFamily="18" charset="0"/>
              </a:rPr>
              <a:t>  …</a:t>
            </a:r>
            <a:endParaRPr lang="en-IE" sz="2300" dirty="0" smtClean="0"/>
          </a:p>
          <a:p>
            <a:pPr lvl="2"/>
            <a:r>
              <a:rPr lang="en-IE" sz="2300" dirty="0" smtClean="0"/>
              <a:t>Logarithmically scaled document occurrences</a:t>
            </a:r>
          </a:p>
          <a:p>
            <a:pPr lvl="2"/>
            <a:endParaRPr lang="en-IE" sz="2300" dirty="0"/>
          </a:p>
          <a:p>
            <a:pPr marL="914400" lvl="2" indent="0">
              <a:buNone/>
            </a:pPr>
            <a:endParaRPr lang="en-IE" sz="2300" dirty="0"/>
          </a:p>
          <a:p>
            <a:pPr marL="914400" lvl="2" indent="0">
              <a:buNone/>
            </a:pPr>
            <a:endParaRPr lang="en-IE" sz="2300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IE" sz="2300" dirty="0" smtClean="0">
                <a:solidFill>
                  <a:schemeClr val="bg1">
                    <a:lumMod val="65000"/>
                  </a:schemeClr>
                </a:solidFill>
              </a:rPr>
              <a:t>Note: The more rare, the larger the value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81895"/>
            <a:ext cx="4494480" cy="61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22" y="2563749"/>
            <a:ext cx="1161478" cy="331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3630549"/>
            <a:ext cx="5181600" cy="914400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chemeClr val="bg1">
                    <a:lumMod val="65000"/>
                  </a:schemeClr>
                </a:solidFill>
              </a:rPr>
              <a:t>(There are other possibilities)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391216"/>
            <a:ext cx="3489075" cy="3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9812" y="3581400"/>
            <a:ext cx="644692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3276600"/>
            <a:ext cx="4150851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575" y="3581400"/>
            <a:ext cx="4337165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9234" y="4114800"/>
            <a:ext cx="253594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5" y="3722687"/>
            <a:ext cx="874204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3581400"/>
            <a:ext cx="1600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6" y="3722687"/>
            <a:ext cx="8825865" cy="13296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4" y="5706092"/>
            <a:ext cx="3491103" cy="3331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7" y="6167610"/>
            <a:ext cx="8425086" cy="309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14600" y="2209800"/>
            <a:ext cx="21125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81400" y="2209800"/>
            <a:ext cx="10457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6402705"/>
            <a:ext cx="5167081" cy="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>
          <a:xfrm>
            <a:off x="456659" y="1087008"/>
            <a:ext cx="4038600" cy="4525963"/>
          </a:xfrm>
        </p:spPr>
        <p:txBody>
          <a:bodyPr/>
          <a:lstStyle/>
          <a:p>
            <a:r>
              <a:rPr lang="en-IE" dirty="0" smtClean="0"/>
              <a:t>Cosine Similarity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Note: </a:t>
            </a:r>
          </a:p>
          <a:p>
            <a:pPr marL="0" indent="0">
              <a:buNone/>
            </a:pP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4452" y="4058206"/>
            <a:ext cx="1408170" cy="3651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09636" y="4423325"/>
            <a:ext cx="980713" cy="12916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1828" y="5069162"/>
            <a:ext cx="0" cy="6640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200" y="4058206"/>
            <a:ext cx="449628" cy="1010956"/>
          </a:xfrm>
          <a:prstGeom prst="straightConnector1">
            <a:avLst/>
          </a:prstGeom>
          <a:ln w="508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6" y="5792288"/>
            <a:ext cx="2870835" cy="280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1765015"/>
            <a:ext cx="2755582" cy="280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9431"/>
            <a:ext cx="3505200" cy="12458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3953328"/>
            <a:ext cx="1980247" cy="280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821048"/>
            <a:ext cx="2229612" cy="2807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342154"/>
            <a:ext cx="3048952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396195" y="2703855"/>
            <a:ext cx="794806" cy="9314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85096" y="3887741"/>
            <a:ext cx="539236" cy="38671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43" y="3748390"/>
            <a:ext cx="264033" cy="27870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179127" y="3546764"/>
            <a:ext cx="249382" cy="803563"/>
          </a:xfrm>
          <a:custGeom>
            <a:avLst/>
            <a:gdLst>
              <a:gd name="connsiteX0" fmla="*/ 0 w 249382"/>
              <a:gd name="connsiteY0" fmla="*/ 457200 h 803563"/>
              <a:gd name="connsiteX1" fmla="*/ 207818 w 249382"/>
              <a:gd name="connsiteY1" fmla="*/ 0 h 803563"/>
              <a:gd name="connsiteX2" fmla="*/ 249382 w 249382"/>
              <a:gd name="connsiteY2" fmla="*/ 193963 h 803563"/>
              <a:gd name="connsiteX3" fmla="*/ 249382 w 249382"/>
              <a:gd name="connsiteY3" fmla="*/ 304800 h 803563"/>
              <a:gd name="connsiteX4" fmla="*/ 235528 w 249382"/>
              <a:gd name="connsiteY4" fmla="*/ 443345 h 803563"/>
              <a:gd name="connsiteX5" fmla="*/ 235528 w 249382"/>
              <a:gd name="connsiteY5" fmla="*/ 581891 h 803563"/>
              <a:gd name="connsiteX6" fmla="*/ 221673 w 249382"/>
              <a:gd name="connsiteY6" fmla="*/ 651163 h 803563"/>
              <a:gd name="connsiteX7" fmla="*/ 166255 w 249382"/>
              <a:gd name="connsiteY7" fmla="*/ 803563 h 803563"/>
              <a:gd name="connsiteX8" fmla="*/ 0 w 249382"/>
              <a:gd name="connsiteY8" fmla="*/ 45720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82" h="803563">
                <a:moveTo>
                  <a:pt x="0" y="457200"/>
                </a:moveTo>
                <a:lnTo>
                  <a:pt x="207818" y="0"/>
                </a:lnTo>
                <a:lnTo>
                  <a:pt x="249382" y="193963"/>
                </a:lnTo>
                <a:lnTo>
                  <a:pt x="249382" y="304800"/>
                </a:lnTo>
                <a:lnTo>
                  <a:pt x="235528" y="443345"/>
                </a:lnTo>
                <a:lnTo>
                  <a:pt x="235528" y="581891"/>
                </a:lnTo>
                <a:lnTo>
                  <a:pt x="221673" y="651163"/>
                </a:lnTo>
                <a:lnTo>
                  <a:pt x="166255" y="803563"/>
                </a:lnTo>
                <a:lnTo>
                  <a:pt x="0" y="45720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6402356"/>
            <a:ext cx="7029450" cy="2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3276600"/>
            <a:ext cx="4150851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597"/>
            <a:ext cx="81438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  <p:pic>
        <p:nvPicPr>
          <p:cNvPr id="1026" name="Picture 2" descr="Image result for barack obama kicks down do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" y="4537627"/>
            <a:ext cx="35242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chemeClr val="bg1">
                    <a:lumMod val="65000"/>
                  </a:schemeClr>
                </a:solidFill>
              </a:rPr>
              <a:t>(There are other possibilities)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91216"/>
            <a:ext cx="3530917" cy="33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366152"/>
            <a:ext cx="6781800" cy="894123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… we could also use cosine similarity between query and document using </a:t>
            </a:r>
            <a:r>
              <a:rPr lang="en-IE" sz="2400" dirty="0" smtClean="0">
                <a:solidFill>
                  <a:srgbClr val="0070C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TF</a:t>
            </a:r>
            <a:r>
              <a:rPr lang="en-IE" sz="2400" b="1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–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IDF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weights</a:t>
            </a:r>
            <a:endParaRPr lang="en-IE" sz="2000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6325" y="1066800"/>
            <a:ext cx="7000875" cy="554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219200"/>
            <a:ext cx="6746875" cy="1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518952"/>
            <a:ext cx="6772275" cy="39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57400"/>
            <a:ext cx="81534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Field-Based Boosting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all text is equal: titles, headers, etc.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133600"/>
            <a:ext cx="7815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5" y="3505200"/>
            <a:ext cx="7183438" cy="3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8015" y="2971800"/>
            <a:ext cx="58674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215" y="4191000"/>
            <a:ext cx="1529857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Anchor Text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Anchor Text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49" y="2315937"/>
            <a:ext cx="6388903" cy="42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Lucene uses relevance scoring</a:t>
            </a:r>
            <a:endParaRPr lang="en-IE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81438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Importance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26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971800"/>
            <a:ext cx="7715250" cy="72534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could we determine that Barack Obama is more important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than Mount Obama as a search result </a:t>
            </a:r>
            <a:r>
              <a:rPr lang="en-IE" sz="2000" dirty="0" smtClean="0">
                <a:latin typeface="Calibri Light" panose="020F0302020204030204" pitchFamily="34" charset="0"/>
              </a:rPr>
              <a:t>for "</a:t>
            </a:r>
            <a:r>
              <a:rPr lang="en-IE" sz="2000" dirty="0" err="1" smtClean="0">
                <a:latin typeface="Inconsolata" panose="020B0609030003000000" pitchFamily="49" charset="0"/>
              </a:rPr>
              <a:t>obama</a:t>
            </a:r>
            <a:r>
              <a:rPr lang="en-IE" sz="2000" dirty="0" smtClean="0">
                <a:latin typeface="Calibri Light" panose="020F0302020204030204" pitchFamily="34" charset="0"/>
              </a:rPr>
              <a:t>" on </a:t>
            </a:r>
            <a:r>
              <a:rPr lang="en-IE" sz="2000" dirty="0" smtClean="0">
                <a:latin typeface="Calibri Light" panose="020F0302020204030204" pitchFamily="34" charset="0"/>
              </a:rPr>
              <a:t>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549" y="29776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13538"/>
            <a:ext cx="4711861" cy="3535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401443"/>
            <a:ext cx="7715250" cy="10668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Which will have more links from other pages?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The Wikipedia article for Mount Obama?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The Wikipedia article for Barack Obama?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91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Consider links as votes of confidence in a page</a:t>
            </a:r>
          </a:p>
          <a:p>
            <a:r>
              <a:rPr lang="en-IE" sz="2800" dirty="0" smtClean="0"/>
              <a:t>A hyperlink is the open Web’s version of …</a:t>
            </a:r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r">
              <a:buNone/>
            </a:pPr>
            <a:r>
              <a:rPr lang="en-IE" sz="2000" dirty="0" smtClean="0"/>
              <a:t> </a:t>
            </a:r>
            <a:r>
              <a:rPr lang="en-IE" sz="1800" dirty="0" smtClean="0">
                <a:solidFill>
                  <a:srgbClr val="FF0000"/>
                </a:solidFill>
              </a:rPr>
              <a:t>(… even if the page is linked in a negative way.)</a:t>
            </a:r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6534150" cy="2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Ranking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732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So if we just count links to a page we can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d</a:t>
            </a:r>
            <a:r>
              <a:rPr lang="en-IE" sz="2000" dirty="0" smtClean="0">
                <a:latin typeface="Calibri Light" panose="020F0302020204030204" pitchFamily="34" charset="0"/>
              </a:rPr>
              <a:t>etermine its importance and we are done?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1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992070"/>
            <a:ext cx="5105400" cy="4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Spamming</a:t>
            </a:r>
            <a:endParaRPr lang="en-IE" sz="32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295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http://www.seobook.com/images/spam-lin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91" y="1845496"/>
            <a:ext cx="3879409" cy="50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Importance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1113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So which should count for more?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 link from </a:t>
            </a:r>
            <a:r>
              <a:rPr lang="en-IE" sz="2000" dirty="0" smtClean="0">
                <a:latin typeface="Calibri Light" panose="020F0302020204030204" pitchFamily="34" charset="0"/>
                <a:hlinkClick r:id="rId2"/>
              </a:rPr>
              <a:t>http://en.wikipedia.org/wiki/Barack_Obama</a:t>
            </a:r>
            <a:r>
              <a:rPr lang="en-IE" sz="2000" dirty="0">
                <a:latin typeface="Calibri Light" panose="020F0302020204030204" pitchFamily="34" charset="0"/>
              </a:rPr>
              <a:t>?</a:t>
            </a:r>
            <a:endParaRPr lang="en-IE" sz="2000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Or a link from </a:t>
            </a:r>
            <a:r>
              <a:rPr lang="en-IE" sz="2000" dirty="0" smtClean="0">
                <a:latin typeface="Calibri Light" panose="020F0302020204030204" pitchFamily="34" charset="0"/>
                <a:hlinkClick r:id="rId3"/>
              </a:rPr>
              <a:t>http://freev1agra.com/shop.html</a:t>
            </a:r>
            <a:r>
              <a:rPr lang="en-IE" sz="2000" dirty="0">
                <a:latin typeface="Calibri Light" panose="020F0302020204030204" pitchFamily="34" charset="0"/>
              </a:rPr>
              <a:t>?</a:t>
            </a:r>
            <a:endParaRPr lang="en-IE" sz="2000" dirty="0" smtClean="0">
              <a:latin typeface="Calibri Light" panose="020F0302020204030204" pitchFamily="34" charset="0"/>
            </a:endParaRP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39" y="3322219"/>
            <a:ext cx="4711861" cy="3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Importance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732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Maybe we could consider links from some 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domains as having more “vote”?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1026" name="Picture 2" descr="Image result for viagra link 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438400"/>
            <a:ext cx="5238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905625" cy="33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just a count of </a:t>
            </a:r>
            <a:r>
              <a:rPr lang="en-IE" dirty="0" err="1" smtClean="0"/>
              <a:t>inlinks</a:t>
            </a:r>
            <a:endParaRPr lang="en-IE" dirty="0" smtClean="0"/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link from a more important page is more important</a:t>
            </a:r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link from a page with fewer links is more important</a:t>
            </a:r>
          </a:p>
          <a:p>
            <a:pPr marL="457200" lvl="1" indent="0">
              <a:buNone/>
            </a:pPr>
            <a:endParaRPr lang="en-IE" sz="2400" dirty="0" smtClean="0"/>
          </a:p>
          <a:p>
            <a:pPr marL="457200" lvl="1" indent="0">
              <a:buNone/>
            </a:pPr>
            <a:r>
              <a:rPr lang="en-IE" sz="2400" dirty="0" smtClean="0"/>
              <a:t>∴ A page with lots of </a:t>
            </a:r>
            <a:r>
              <a:rPr lang="en-IE" sz="2400" dirty="0" err="1" smtClean="0"/>
              <a:t>inlinks</a:t>
            </a:r>
            <a:r>
              <a:rPr lang="en-IE" sz="2400" dirty="0" smtClean="0"/>
              <a:t> from important pages (which   </a:t>
            </a:r>
          </a:p>
          <a:p>
            <a:pPr marL="457200" lvl="1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have few </a:t>
            </a:r>
            <a:r>
              <a:rPr lang="en-IE" sz="2400" dirty="0" err="1" smtClean="0"/>
              <a:t>outlinks</a:t>
            </a:r>
            <a:r>
              <a:rPr lang="en-IE" sz="2400" dirty="0" smtClean="0"/>
              <a:t>) is more important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640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is Recursive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just a count of </a:t>
            </a:r>
            <a:r>
              <a:rPr lang="en-IE" dirty="0" err="1" smtClean="0"/>
              <a:t>inlinks</a:t>
            </a:r>
            <a:endParaRPr lang="en-IE" dirty="0" smtClean="0"/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link from a </a:t>
            </a:r>
            <a:r>
              <a:rPr lang="en-IE" sz="2400" u="sng" dirty="0" smtClean="0"/>
              <a:t>more important</a:t>
            </a:r>
            <a:r>
              <a:rPr lang="en-IE" sz="2400" dirty="0" smtClean="0"/>
              <a:t> page is </a:t>
            </a:r>
            <a:r>
              <a:rPr lang="en-IE" sz="2400" u="sng" dirty="0" smtClean="0"/>
              <a:t>more important</a:t>
            </a:r>
          </a:p>
          <a:p>
            <a:pPr lvl="1"/>
            <a:endParaRPr lang="en-IE" sz="2400" dirty="0" smtClean="0"/>
          </a:p>
          <a:p>
            <a:pPr lvl="1"/>
            <a:r>
              <a:rPr lang="en-IE" sz="2400" dirty="0" smtClean="0"/>
              <a:t>A link from a page with fewer links is more important</a:t>
            </a:r>
          </a:p>
          <a:p>
            <a:pPr marL="457200" lvl="1" indent="0">
              <a:buNone/>
            </a:pPr>
            <a:endParaRPr lang="en-IE" sz="2400" dirty="0" smtClean="0"/>
          </a:p>
          <a:p>
            <a:pPr marL="457200" lvl="1" indent="0">
              <a:buNone/>
            </a:pPr>
            <a:r>
              <a:rPr lang="en-IE" sz="2400" dirty="0" smtClean="0"/>
              <a:t>∴ A page with lots of </a:t>
            </a:r>
            <a:r>
              <a:rPr lang="en-IE" sz="2400" dirty="0" err="1" smtClean="0"/>
              <a:t>inlinks</a:t>
            </a:r>
            <a:r>
              <a:rPr lang="en-IE" sz="2400" dirty="0" smtClean="0"/>
              <a:t> from important pages (which   </a:t>
            </a:r>
          </a:p>
          <a:p>
            <a:pPr marL="457200" lvl="1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have few </a:t>
            </a:r>
            <a:r>
              <a:rPr lang="en-IE" sz="2400" dirty="0" err="1" smtClean="0"/>
              <a:t>outlinks</a:t>
            </a:r>
            <a:r>
              <a:rPr lang="en-IE" sz="2400" dirty="0" smtClean="0"/>
              <a:t>) is more important</a:t>
            </a:r>
            <a:endParaRPr lang="en-IE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4" name="Picture 2" descr="http://www.ontakingpictures.com/postImages/0e6aba8ab30ae74ecf63f70bab277f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5304099" cy="35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" y="6082950"/>
            <a:ext cx="2286190" cy="2787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" y="6441086"/>
            <a:ext cx="8903779" cy="28079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8111" y="6023165"/>
            <a:ext cx="2456489" cy="37763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111" y="6400800"/>
            <a:ext cx="8925664" cy="321083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65462" y="2057400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0.265</a:t>
            </a:r>
            <a:endParaRPr lang="en-IE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28905" y="2065784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0.225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9600" y="3251339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0.138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2581" y="3279591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0.127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40881" y="5263098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0.074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954" y="5259235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0.172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4428" y="4856164"/>
            <a:ext cx="4377673" cy="4273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Which vertex is most important?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201" y="4861969"/>
            <a:ext cx="342900" cy="342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26626" name="Picture 2" descr="http://artist911.com/wp-content/uploads/2013/05/HUH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5310651"/>
            <a:ext cx="1404618" cy="1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14" y="2743201"/>
            <a:ext cx="5055476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3214" y="3053210"/>
            <a:ext cx="5113385" cy="266179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28470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4238"/>
            <a:ext cx="7664991" cy="115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35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Calibri Light" panose="020F0302020204030204" pitchFamily="34" charset="0"/>
              </a:rPr>
              <a:t>obama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28" name="Straight Arrow Connector 27"/>
          <p:cNvCxnSpPr>
            <a:stCxn id="27" idx="7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268459"/>
            <a:ext cx="1175576" cy="2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664838"/>
            <a:ext cx="1044416" cy="2169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6" y="3259294"/>
            <a:ext cx="673608" cy="26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06" y="6156958"/>
            <a:ext cx="759058" cy="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Random Surfer Model</a:t>
            </a:r>
            <a:endParaRPr lang="en-IE" sz="3200" dirty="0"/>
          </a:p>
        </p:txBody>
      </p:sp>
      <p:sp>
        <p:nvSpPr>
          <p:cNvPr id="22" name="Oval 21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25" name="Oval 24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28" name="Straight Arrow Connector 27"/>
          <p:cNvCxnSpPr>
            <a:stCxn id="24" idx="6"/>
            <a:endCxn id="25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22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4"/>
            <a:endCxn id="26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24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2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2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7"/>
            <a:endCxn id="23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7"/>
            <a:endCxn id="25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8" y="3561305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</p:txBody>
      </p:sp>
    </p:spTree>
    <p:extLst>
      <p:ext uri="{BB962C8B-B14F-4D97-AF65-F5344CB8AC3E}">
        <p14:creationId xmlns:p14="http://schemas.microsoft.com/office/powerpoint/2010/main" val="2801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65" y="219614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13" y="2116008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0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12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3" y="4558966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68" y="453522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</p:txBody>
      </p:sp>
    </p:spTree>
    <p:extLst>
      <p:ext uri="{BB962C8B-B14F-4D97-AF65-F5344CB8AC3E}">
        <p14:creationId xmlns:p14="http://schemas.microsoft.com/office/powerpoint/2010/main" val="12638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would happen with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over time?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9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that many hops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</a:t>
            </a:r>
            <a:r>
              <a:rPr lang="en-IE" sz="2000" dirty="0" smtClean="0">
                <a:latin typeface="Calibri Light" panose="020F0302020204030204" pitchFamily="34" charset="0"/>
              </a:rPr>
              <a:t>that </a:t>
            </a:r>
            <a:r>
              <a:rPr lang="en-IE" sz="2000" dirty="0" smtClean="0">
                <a:latin typeface="Calibri Light" panose="020F0302020204030204" pitchFamily="34" charset="0"/>
              </a:rPr>
              <a:t>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links, the surfer randomly jumps to another page</a:t>
            </a:r>
          </a:p>
        </p:txBody>
      </p:sp>
    </p:spTree>
    <p:extLst>
      <p:ext uri="{BB962C8B-B14F-4D97-AF65-F5344CB8AC3E}">
        <p14:creationId xmlns:p14="http://schemas.microsoft.com/office/powerpoint/2010/main" val="1561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</a:t>
            </a:r>
            <a:r>
              <a:rPr lang="en-IE" sz="2000" dirty="0" smtClean="0">
                <a:latin typeface="Calibri Light" panose="020F0302020204030204" pitchFamily="34" charset="0"/>
              </a:rPr>
              <a:t>that </a:t>
            </a:r>
            <a:r>
              <a:rPr lang="en-IE" sz="2000" dirty="0" smtClean="0">
                <a:latin typeface="Calibri Light" panose="020F0302020204030204" pitchFamily="34" charset="0"/>
              </a:rPr>
              <a:t>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links, the surfer randomly jumps to another page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would happen with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 </a:t>
            </a:r>
            <a:r>
              <a:rPr lang="en-IE" sz="2000" dirty="0" smtClean="0">
                <a:latin typeface="Calibri Light" panose="020F0302020204030204" pitchFamily="34" charset="0"/>
              </a:rPr>
              <a:t>and </a:t>
            </a:r>
            <a:r>
              <a:rPr lang="en-IE" sz="20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i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over time?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4962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would happen with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 </a:t>
            </a:r>
            <a:r>
              <a:rPr lang="en-IE" sz="2000" dirty="0" smtClean="0">
                <a:latin typeface="Calibri Light" panose="020F0302020204030204" pitchFamily="34" charset="0"/>
              </a:rPr>
              <a:t>and </a:t>
            </a:r>
            <a:r>
              <a:rPr lang="en-IE" sz="20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i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over time?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</a:t>
            </a:r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without out-links</a:t>
            </a:r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, the surfer randomly jumps to another page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1" y="3613503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4" y="2325505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42" y="233718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5" y="3653286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16" y="494352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06" y="5785985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9" y="5813147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ontent Placeholder 5"/>
          <p:cNvSpPr txBox="1">
            <a:spLocks/>
          </p:cNvSpPr>
          <p:nvPr/>
        </p:nvSpPr>
        <p:spPr>
          <a:xfrm>
            <a:off x="4800600" y="1222648"/>
            <a:ext cx="4038600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</a:t>
            </a:r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out-links</a:t>
            </a:r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, the surfer randomly jumps to another page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The surfer will jump to a random page at any time with a probability 1 – </a:t>
            </a:r>
            <a:r>
              <a:rPr lang="en-IE" sz="2000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d … this avoids traps and ensures convergence!</a:t>
            </a:r>
            <a:endParaRPr lang="en-IE" sz="2000" i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Model: Final Version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281940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305175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14572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51961"/>
            <a:ext cx="6830286" cy="56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371975"/>
            <a:ext cx="3319272" cy="280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4862636"/>
            <a:ext cx="3382137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1" y="5410201"/>
            <a:ext cx="3900524" cy="25667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38800" y="6211668"/>
            <a:ext cx="2331797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54118" y="6200683"/>
            <a:ext cx="183208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29970" y="6211668"/>
            <a:ext cx="1456430" cy="59746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4" y="5714675"/>
            <a:ext cx="2332291" cy="2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Benefits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4864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Clr>
                <a:srgbClr val="00B050"/>
              </a:buClr>
              <a:buNone/>
            </a:pPr>
            <a:endParaRPr lang="en-IE" sz="2800" dirty="0" smtClean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smtClean="0">
                <a:solidFill>
                  <a:srgbClr val="00B050"/>
                </a:solidFill>
              </a:rPr>
              <a:t>More robust than a simple link count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Fewer ties than link counting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Scalable to approximate (for sparse graphs)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Convergence guaranteed</a:t>
            </a:r>
            <a:endParaRPr lang="en-IE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Comic Sans MS" panose="030F0702030302020204" pitchFamily="66" charset="0"/>
              </a:rPr>
              <a:t>How does Google Get Such Good Results?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i.imgur.com/9U6uc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3109"/>
            <a:ext cx="6587836" cy="16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justsomething.co/wp-content/uploads/2014/03/hilarious-google-searches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92" y="3477427"/>
            <a:ext cx="33643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276600"/>
            <a:ext cx="5122654" cy="337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How</a:t>
            </a:r>
            <a:r>
              <a:rPr lang="es-CL" dirty="0" smtClean="0"/>
              <a:t> </a:t>
            </a:r>
            <a:r>
              <a:rPr lang="es-CL" dirty="0" err="1" smtClean="0"/>
              <a:t>does</a:t>
            </a:r>
            <a:r>
              <a:rPr lang="es-CL" dirty="0" smtClean="0"/>
              <a:t> google </a:t>
            </a:r>
            <a:r>
              <a:rPr lang="es-CL" dirty="0" err="1" smtClean="0"/>
              <a:t>really</a:t>
            </a:r>
            <a:r>
              <a:rPr lang="es-CL" dirty="0" smtClean="0"/>
              <a:t> </a:t>
            </a:r>
            <a:r>
              <a:rPr lang="es-CL" dirty="0" err="1" smtClean="0"/>
              <a:t>rank</a:t>
            </a:r>
            <a:r>
              <a:rPr lang="es-CL" dirty="0" smtClean="0"/>
              <a:t>?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es-CL" dirty="0" err="1" smtClean="0"/>
              <a:t>educated</a:t>
            </a:r>
            <a:r>
              <a:rPr lang="es-CL" dirty="0" smtClean="0"/>
              <a:t> </a:t>
            </a:r>
            <a:r>
              <a:rPr lang="es-CL" dirty="0" err="1" smtClean="0"/>
              <a:t>guess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20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How</a:t>
            </a:r>
            <a:r>
              <a:rPr lang="es-CL" sz="3200" dirty="0" smtClean="0"/>
              <a:t> </a:t>
            </a:r>
            <a:r>
              <a:rPr lang="es-CL" sz="3200" dirty="0"/>
              <a:t>M</a:t>
            </a:r>
            <a:r>
              <a:rPr lang="es-CL" sz="3200" dirty="0" smtClean="0"/>
              <a:t>odern Google </a:t>
            </a:r>
            <a:r>
              <a:rPr lang="es-CL" sz="3200" dirty="0" err="1" smtClean="0"/>
              <a:t>ranks</a:t>
            </a:r>
            <a:r>
              <a:rPr lang="es-CL" sz="3200" dirty="0" smtClean="0"/>
              <a:t> </a:t>
            </a:r>
            <a:r>
              <a:rPr lang="es-CL" sz="3200" dirty="0" err="1" smtClean="0"/>
              <a:t>results</a:t>
            </a:r>
            <a:r>
              <a:rPr lang="es-CL" sz="3200" dirty="0" smtClean="0"/>
              <a:t> </a:t>
            </a:r>
            <a:r>
              <a:rPr lang="es-CL" sz="2000" dirty="0" smtClean="0"/>
              <a:t>(</a:t>
            </a:r>
            <a:r>
              <a:rPr lang="es-CL" sz="2000" dirty="0" err="1" smtClean="0"/>
              <a:t>maybe</a:t>
            </a:r>
            <a:r>
              <a:rPr lang="es-CL" sz="2000" dirty="0" smtClean="0"/>
              <a:t>)</a:t>
            </a:r>
            <a:endParaRPr lang="es-CL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According to survey of SEO experts, not people in Google</a:t>
            </a:r>
            <a:endParaRPr lang="en-IE" i="1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How</a:t>
            </a:r>
            <a:r>
              <a:rPr lang="es-CL" sz="3200" dirty="0" smtClean="0"/>
              <a:t> </a:t>
            </a:r>
            <a:r>
              <a:rPr lang="es-CL" sz="3200" dirty="0"/>
              <a:t>M</a:t>
            </a:r>
            <a:r>
              <a:rPr lang="es-CL" sz="3200" dirty="0" smtClean="0"/>
              <a:t>odern Google </a:t>
            </a:r>
            <a:r>
              <a:rPr lang="es-CL" sz="3200" dirty="0" err="1" smtClean="0"/>
              <a:t>ranks</a:t>
            </a:r>
            <a:r>
              <a:rPr lang="es-CL" sz="3200" dirty="0" smtClean="0"/>
              <a:t> </a:t>
            </a:r>
            <a:r>
              <a:rPr lang="es-CL" sz="3200" dirty="0" err="1" smtClean="0"/>
              <a:t>results</a:t>
            </a:r>
            <a:r>
              <a:rPr lang="es-CL" sz="3200" dirty="0" smtClean="0"/>
              <a:t> </a:t>
            </a:r>
            <a:r>
              <a:rPr lang="es-CL" sz="2000" dirty="0" smtClean="0"/>
              <a:t>(</a:t>
            </a:r>
            <a:r>
              <a:rPr lang="es-CL" sz="2000" dirty="0" err="1" smtClean="0"/>
              <a:t>maybe</a:t>
            </a:r>
            <a:r>
              <a:rPr lang="es-CL" sz="2000" dirty="0" smtClean="0"/>
              <a:t>)</a:t>
            </a:r>
            <a:endParaRPr lang="es-CL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According to survey of SEO experts, not people in Google</a:t>
            </a:r>
            <a:endParaRPr lang="en-IE" i="1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796" y="1828801"/>
            <a:ext cx="4800600" cy="38099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Why so secretive?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96" y="1828801"/>
            <a:ext cx="342900" cy="310576"/>
          </a:xfrm>
          <a:prstGeom prst="rect">
            <a:avLst/>
          </a:prstGeom>
        </p:spPr>
      </p:pic>
      <p:pic>
        <p:nvPicPr>
          <p:cNvPr id="4098" name="Picture 2" descr="Image result for war against sp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90" y="2514600"/>
            <a:ext cx="5526411" cy="3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>
                    <a:lumMod val="95000"/>
                  </a:schemeClr>
                </a:solidFill>
              </a:rPr>
              <a:t>Ranking: Science or Art?</a:t>
            </a:r>
            <a:endParaRPr lang="en-IE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s://adnanramin.files.wordpress.com/2013/02/art-science-773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8590"/>
            <a:ext cx="49053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5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Relevance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0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$&#10;\end{document}"/>
  <p:tag name="IGUANATEXSIZE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706"/>
  <p:tag name="ORIGINALWIDTH" val="1560,968"/>
  <p:tag name="OUTPUTDPI" val="1200"/>
  <p:tag name="LATEXADDIN" val="\documentclass{article}&#10;\usepackage{amsmath}&#10;\pagestyle{empty}&#10;\begin{document}&#10;$\textrm{score}(q,d) = \sum_{t\in q} \mathrm{tf\text{-}idf}(t,d)$&#10;\end{document}"/>
  <p:tag name="IGUANATEXSIZE" val="22"/>
  <p:tag name="IGUANATEXCURSOR" val="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c) = \frac{1}{6}$&#10;\end{document}"/>
  <p:tag name="IGUANATEXSIZE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c)| = 1$&#10;\end{document}"/>
  <p:tag name="IGUANATEXSIZE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+\, 1 \times \frac{1}{6}$&#10;\end{document}"/>
  <p:tag name="IGUANATEXSIZE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75181"/>
  <p:tag name="ORIGINALWIDTH" val="124,51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ldots$&#10;\end{document}&#10;"/>
  <p:tag name="IGUANATEXSIZE" val="6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\mathrm{rank}_i(v) :\!= d \times \sum_{u \in \mathrm{in}(v)}\frac{\mathrm{rank}_{i-1}(u)}{|\mathrm{out}(u)|} + \sum_{v' \in V'} \frac{\mathrm{rank_{i-1}}(v')}{|V|} + (1-d) \times \sum_{v'' \in V''} \frac{\mathrm{rank_{i-1}}(v'')}{|V|} $$&#10;\end{document}"/>
  <p:tag name="IGUANATEXSIZE" val="8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 :\!= \{ v \in V : |\mathrm{out}(v)|=0\}$&#10;\end{document}"/>
  <p:tag name="IGUANATEXSIZE" val="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' :\!= \{ v \in V : |\mathrm{out}(v)|\neq0\}$&#10;\end{document}"/>
  <p:tag name="IGUANATEXSIZE" val="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743,243"/>
  <p:tag name="OUTPUTDPI" val="1200"/>
  <p:tag name="LATEXADDIN" val="\documentclass{article}&#10;\usepackage{amsmath}&#10;\usepackage{xcolor}&#10;\pagestyle{empty}&#10;\begin{document}&#10;$d$ is the follow-a-link probability&#10;\end{document}"/>
  <p:tag name="IGUANATEXSIZE" val="22"/>
  <p:tag name="IGUANATEXCURSOR" val="1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typically ($d = 0.85$)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log}(\mathrm{count}(t,d)+1)$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rr}&#10;\hline&#10;$t$ &amp; $\mathrm{tf}(t,d)$ &amp; $|\{ d \in D\,:\, t \in d \}|$ &amp; $\frac{|D|}{|\{ d \in D\,:\, t \in d \}|+1}$ &amp; $\mathrm{idf}(t,D)$ &amp; $\mathrm{tf\text{-}idf}(t,d)$ \\\hline&#10;\textsf{movie} &amp; 16 &amp; 835,000,000 &amp; 13.66 &amp; 3.77 &amp; 60.36\\&#10;\textsf{freedom} &amp; 7 &amp; 198,000,000 &amp; 57.62 &amp; 5.84 &amp; 40.94\\&#10;\textsf{wallace} &amp; 43 &amp; 49,200,000 &amp; 231.91 &amp; 7.85 &amp; 337.87\\\hline&#10;\end{tabular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frac{\mathrm{count}(t,d)}{\sum_{t' \in d}\mathrm{count}(t',d)}$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(q,d) = \sum_{t\in q} \mathrm{tf\text{-}idf}(t,d)$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\big((\text{\textsf{movie}},\text{\textsf{freedom}},\text{\textsf{wallace}}),\text{\textsf{http://en.wikipedia.org/Braveheart}}\big) \approx 439.17$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,0276"/>
  <p:tag name="ORIGINALWIDTH" val="1389,194"/>
  <p:tag name="OUTPUTDPI" val="1200"/>
  <p:tag name="LATEXADDIN" val="\documentclass{article}&#10;\usepackage{amsmath}&#10;\pagestyle{empty}&#10;\begin{document}&#10;$\mathrm{tf}(t,d) = \frac{\mathrm{count}(t,d)}{\mathrm{max}_{t'\in d}\,\mathrm{count}(t',d)}$&#10;\end{document}"/>
  <p:tag name="IGUANATEXSIZE" val="22"/>
  <p:tag name="IGUANATEXCURSOR" val="1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2542,855"/>
  <p:tag name="OUTPUTDPI" val="1200"/>
  <p:tag name="LATEXADDIN" val="\documentclass{article}&#10;\usepackage{amsmath}&#10;\usepackage{xcolor}&#10;\pagestyle{empty}&#10;\begin{document}&#10;\color{blue}&#10;\textsf{Dividing by $l$ normalises the length of vector to 1}&#10;\end{document}"/>
  <p:tag name="IGUANATEXSIZE" val="20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43,479"/>
  <p:tag name="OUTPUTDPI" val="1200"/>
  <p:tag name="LATEXADDIN" val="\documentclass{article}&#10;\usepackage{amsmath}&#10;\pagestyle{empty}&#10;\begin{document}&#10;$\mathrm{idf}(t,D) = \mathrm{log}\Big(\frac{|D|+1}{|\{d\in D\,:\,t \in d\}| + 1}\Big)$&#10;\end{document}"/>
  <p:tag name="IGUANATEXSIZE" val="22"/>
  <p:tag name="IGUANATEXCURSOR" val="1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') = (0.49,0.82,0.30)$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= \vec{v}(d) \cdot \vec{v}(d')$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vec{v}(d)$ &amp; $\vec{v}(d')$ &amp; $\times$ \\\hline&#10;\textsf{movie} &amp; 0.34 &amp; 0.49 &amp; 0.17\\&#10;\textsf{freedom} &amp; 0.15 &amp; 0.82 &amp; 0.12\\&#10;\textsf{wallace} &amp; 0.93 &amp; 0.30 &amp; 0.28\\\hline&#10;\end{tabular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\approx 0.57$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vec{v}(d)| = |\vec{v}(d')| = 1$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bf{a}\cdot\mathbf{b} = |\mathbf{a}|\,|\mathbf{b}|\,\mathrm{cos}(\angle(\mathbf{a},\mathbf{b}))$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$&#10;\end{document}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$\sum$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\sf&#10;Hence the similarity is the cosine of the {\color{green!50!black}\textbf{angle}} between the vectors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score(q,d) = \sum_{t\in q} \mathrm{tf\text{-}idf}(t,d)$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 = \{ a, b, c, d, e, f \}$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E = \{ (a,e), (a,f), (b,d), (c,b), (d,a), (d,c), (d,f), (e,b), (e,d), (e,f), (f,a)\}$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15037</TotalTime>
  <Words>1442</Words>
  <Application>Microsoft Office PowerPoint</Application>
  <PresentationFormat>On-screen Show (4:3)</PresentationFormat>
  <Paragraphs>382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Calibri Light</vt:lpstr>
      <vt:lpstr>Cambria Math</vt:lpstr>
      <vt:lpstr>Comic Sans MS</vt:lpstr>
      <vt:lpstr>Inconsolata</vt:lpstr>
      <vt:lpstr>Segoe UI Semilight</vt:lpstr>
      <vt:lpstr>Wingdings</vt:lpstr>
      <vt:lpstr>Office Theme</vt:lpstr>
      <vt:lpstr>CC5212-1 Procesamiento Masivo de Datos Otoño 2018  Lecture 7 Information Retrieval: Ranking</vt:lpstr>
      <vt:lpstr>Apache Lucene</vt:lpstr>
      <vt:lpstr>Apache Lucene</vt:lpstr>
      <vt:lpstr>Information Retrieval:  Ranking</vt:lpstr>
      <vt:lpstr>How Does Google Get Such Good Results?</vt:lpstr>
      <vt:lpstr>How does Google Get Such Good Results?</vt:lpstr>
      <vt:lpstr>Two Sides to Ranking: Relevance</vt:lpstr>
      <vt:lpstr>Two Sides to Ranking: Importance</vt:lpstr>
      <vt:lpstr>Ranking:  Relevance</vt:lpstr>
      <vt:lpstr>Example Query</vt:lpstr>
      <vt:lpstr>Matches in a Document</vt:lpstr>
      <vt:lpstr>Matches in a Document</vt:lpstr>
      <vt:lpstr>Matches in a Document</vt:lpstr>
      <vt:lpstr>Usefulness of Words</vt:lpstr>
      <vt:lpstr>Estimating Relevance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Vector Space Model (a mention)</vt:lpstr>
      <vt:lpstr>Vector Space Model (a mention)</vt:lpstr>
      <vt:lpstr>Vector Space Model (a mention)</vt:lpstr>
      <vt:lpstr>Vector Space Model (a mention)</vt:lpstr>
      <vt:lpstr>Relevance Measure: TF–IDF</vt:lpstr>
      <vt:lpstr>Two Sides to Ranking: Relevance</vt:lpstr>
      <vt:lpstr>Field-Based Boosting</vt:lpstr>
      <vt:lpstr>Anchor Text</vt:lpstr>
      <vt:lpstr>Anchor Text</vt:lpstr>
      <vt:lpstr>Lucene uses relevance scoring</vt:lpstr>
      <vt:lpstr>Ranking:  Importance</vt:lpstr>
      <vt:lpstr>Two Sides to Ranking: Importance</vt:lpstr>
      <vt:lpstr>Link Analysis</vt:lpstr>
      <vt:lpstr>Link Analysis</vt:lpstr>
      <vt:lpstr>Link Analysis</vt:lpstr>
      <vt:lpstr>Link Spamming</vt:lpstr>
      <vt:lpstr>Link Importance</vt:lpstr>
      <vt:lpstr>Link Importance</vt:lpstr>
      <vt:lpstr>PageRank</vt:lpstr>
      <vt:lpstr>PageRank</vt:lpstr>
      <vt:lpstr>PageRank is Recursive</vt:lpstr>
      <vt:lpstr>PageRank Model</vt:lpstr>
      <vt:lpstr>PageRank Model</vt:lpstr>
      <vt:lpstr>PageRank Model</vt:lpstr>
      <vt:lpstr>PageRank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 Model: Final Version</vt:lpstr>
      <vt:lpstr>PageRank: Benefits</vt:lpstr>
      <vt:lpstr>Two Sides to Ranking: Importance</vt:lpstr>
      <vt:lpstr>How does google really rank?   An educated guess</vt:lpstr>
      <vt:lpstr>How Modern Google ranks results (maybe)</vt:lpstr>
      <vt:lpstr>How Modern Google ranks results (maybe)</vt:lpstr>
      <vt:lpstr>Ranking: Science or Art?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ahogan</cp:lastModifiedBy>
  <cp:revision>662</cp:revision>
  <dcterms:created xsi:type="dcterms:W3CDTF">2006-08-16T00:00:00Z</dcterms:created>
  <dcterms:modified xsi:type="dcterms:W3CDTF">2018-04-30T17:21:37Z</dcterms:modified>
</cp:coreProperties>
</file>