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624" r:id="rId46"/>
    <p:sldId id="625" r:id="rId47"/>
    <p:sldId id="614" r:id="rId48"/>
    <p:sldId id="574" r:id="rId49"/>
    <p:sldId id="575" r:id="rId50"/>
    <p:sldId id="576" r:id="rId51"/>
    <p:sldId id="577" r:id="rId52"/>
    <p:sldId id="578" r:id="rId53"/>
    <p:sldId id="579" r:id="rId54"/>
    <p:sldId id="580" r:id="rId55"/>
    <p:sldId id="615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581" r:id="rId65"/>
    <p:sldId id="583" r:id="rId66"/>
    <p:sldId id="584" r:id="rId67"/>
    <p:sldId id="585" r:id="rId68"/>
    <p:sldId id="626" r:id="rId69"/>
    <p:sldId id="586" r:id="rId70"/>
    <p:sldId id="587" r:id="rId71"/>
    <p:sldId id="588" r:id="rId72"/>
    <p:sldId id="589" r:id="rId73"/>
    <p:sldId id="590" r:id="rId74"/>
    <p:sldId id="591" r:id="rId75"/>
    <p:sldId id="592" r:id="rId76"/>
    <p:sldId id="593" r:id="rId77"/>
    <p:sldId id="594" r:id="rId78"/>
    <p:sldId id="595" r:id="rId79"/>
    <p:sldId id="596" r:id="rId80"/>
    <p:sldId id="597" r:id="rId81"/>
    <p:sldId id="598" r:id="rId82"/>
    <p:sldId id="599" r:id="rId83"/>
    <p:sldId id="600" r:id="rId84"/>
    <p:sldId id="601" r:id="rId85"/>
    <p:sldId id="602" r:id="rId86"/>
    <p:sldId id="603" r:id="rId87"/>
    <p:sldId id="604" r:id="rId88"/>
    <p:sldId id="605" r:id="rId89"/>
    <p:sldId id="607" r:id="rId90"/>
    <p:sldId id="613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4660"/>
  </p:normalViewPr>
  <p:slideViewPr>
    <p:cSldViewPr>
      <p:cViewPr varScale="1">
        <p:scale>
          <a:sx n="87" d="100"/>
          <a:sy n="87" d="100"/>
        </p:scale>
        <p:origin x="2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905A-9E26-441A-BC1F-8B61076A375C}" type="datetimeFigureOut">
              <a:rPr lang="en-IE" smtClean="0"/>
              <a:t>26/03/2018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4028-618E-4087-A3AB-6E82E0D0DB1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70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362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69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295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8497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8988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410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54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4154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3886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785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362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3257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9371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887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1218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62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788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86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173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26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56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758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959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26/03/2018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34.gif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3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3.xml"/><Relationship Id="rId16" Type="http://schemas.openxmlformats.org/officeDocument/2006/relationships/image" Target="../media/image4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6.png"/><Relationship Id="rId5" Type="http://schemas.openxmlformats.org/officeDocument/2006/relationships/tags" Target="../tags/tag6.xml"/><Relationship Id="rId15" Type="http://schemas.openxmlformats.org/officeDocument/2006/relationships/image" Target="../media/image40.png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7.png"/><Relationship Id="rId1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43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2.png"/><Relationship Id="rId17" Type="http://schemas.openxmlformats.org/officeDocument/2006/relationships/image" Target="../media/image12.png"/><Relationship Id="rId2" Type="http://schemas.openxmlformats.org/officeDocument/2006/relationships/tags" Target="../tags/tag9.xml"/><Relationship Id="rId16" Type="http://schemas.openxmlformats.org/officeDocument/2006/relationships/image" Target="../media/image4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6.png"/><Relationship Id="rId5" Type="http://schemas.openxmlformats.org/officeDocument/2006/relationships/tags" Target="../tags/tag12.xml"/><Relationship Id="rId1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image" Target="../media/image7.png"/><Relationship Id="rId1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2018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dirty="0" smtClean="0"/>
              <a:t>Lecture </a:t>
            </a:r>
            <a:r>
              <a:rPr lang="en-IE" dirty="0" smtClean="0"/>
              <a:t>3: DFS/HDFS + MapReduce/Hadoop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File System </a:t>
            </a:r>
            <a:r>
              <a:rPr lang="en-IE" dirty="0" smtClean="0"/>
              <a:t>(GFS)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21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 (GFS): White-Paper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7925"/>
            <a:ext cx="6953250" cy="54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altLang="ja-JP" sz="2000" u="sng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is a “file-system”?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057400"/>
            <a:ext cx="6019800" cy="4221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altLang="ja-JP" sz="2000" u="sng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is a “file-system”?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057400"/>
            <a:ext cx="6019800" cy="4221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508" y="2204647"/>
            <a:ext cx="5290392" cy="39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Splits a file up into chunks (blocks/clusters) of 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Remembers location and sequence of chunks for a file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does a “file-system” do?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3076" name="Picture 4" descr="http://selfishparker.com/wp-content/uploads/2013/09/bubc_4sciaacwb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819400"/>
            <a:ext cx="5124450" cy="345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oo-software.com/oocontent/themes/oo2015/images/slides/oo-defrag20-e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819400"/>
            <a:ext cx="5124450" cy="345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Splits a file up into chunks </a:t>
            </a:r>
            <a:r>
              <a:rPr lang="en-IE" altLang="ja-JP" sz="2000" dirty="0">
                <a:latin typeface="Segoe UI Light" panose="020B0502040204020203" pitchFamily="34" charset="0"/>
              </a:rPr>
              <a:t>(blocks/clusters) of </a:t>
            </a:r>
            <a:r>
              <a:rPr lang="en-IE" altLang="ja-JP" sz="2000" dirty="0" smtClean="0">
                <a:latin typeface="Segoe UI Light" panose="020B0502040204020203" pitchFamily="34" charset="0"/>
              </a:rPr>
              <a:t>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>
                <a:latin typeface="Segoe UI Light" panose="020B0502040204020203" pitchFamily="34" charset="0"/>
              </a:rPr>
              <a:t>Remembers location and sequence of chunks for a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Organises a hierarchical directory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sub-directories and files in directories</a:t>
            </a: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does a “file-system” do?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614" y="2667000"/>
            <a:ext cx="1648736" cy="35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Splits a file up into chunks </a:t>
            </a:r>
            <a:r>
              <a:rPr lang="en-IE" altLang="ja-JP" sz="2000" dirty="0">
                <a:latin typeface="Segoe UI Light" panose="020B0502040204020203" pitchFamily="34" charset="0"/>
              </a:rPr>
              <a:t>(blocks/clusters) of </a:t>
            </a:r>
            <a:r>
              <a:rPr lang="en-IE" altLang="ja-JP" sz="2000" dirty="0" smtClean="0">
                <a:latin typeface="Segoe UI Light" panose="020B0502040204020203" pitchFamily="34" charset="0"/>
              </a:rPr>
              <a:t>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>
                <a:latin typeface="Segoe UI Light" panose="020B0502040204020203" pitchFamily="34" charset="0"/>
              </a:rPr>
              <a:t>Remembers location and sequence of chunks for a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Organises a hierarchical directory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sub-directories and files in directories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file meta-data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File size, date created, date last modified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Ownership, permissions, locks</a:t>
            </a: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does a “file-system” do?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194038"/>
            <a:ext cx="7162800" cy="21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Splits a file up into chunks </a:t>
            </a:r>
            <a:r>
              <a:rPr lang="en-IE" altLang="ja-JP" sz="2000" dirty="0">
                <a:latin typeface="Segoe UI Light" panose="020B0502040204020203" pitchFamily="34" charset="0"/>
              </a:rPr>
              <a:t>(blocks/clusters) of </a:t>
            </a:r>
            <a:r>
              <a:rPr lang="en-IE" altLang="ja-JP" sz="2000" dirty="0" smtClean="0">
                <a:latin typeface="Segoe UI Light" panose="020B0502040204020203" pitchFamily="34" charset="0"/>
              </a:rPr>
              <a:t>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>
                <a:latin typeface="Segoe UI Light" panose="020B0502040204020203" pitchFamily="34" charset="0"/>
              </a:rPr>
              <a:t>Remembers location and sequence of chunks for a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Organises a hierarchical directory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sub-directories and files in directories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file meta-data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File size, date created, date last modified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Ownership, permissions, locks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Provides read/write/update/delete interface, etc.</a:t>
            </a: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does a “file-system” do?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7925"/>
            <a:ext cx="6953250" cy="543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does “Google File System” do?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Splits a file up into chunks </a:t>
            </a:r>
            <a:r>
              <a:rPr lang="en-IE" altLang="ja-JP" sz="2000" dirty="0">
                <a:latin typeface="Segoe UI Light" panose="020B0502040204020203" pitchFamily="34" charset="0"/>
              </a:rPr>
              <a:t>(blocks/clusters) of </a:t>
            </a:r>
            <a:r>
              <a:rPr lang="en-IE" altLang="ja-JP" sz="2000" dirty="0" smtClean="0">
                <a:latin typeface="Segoe UI Light" panose="020B0502040204020203" pitchFamily="34" charset="0"/>
              </a:rPr>
              <a:t>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>
                <a:latin typeface="Segoe UI Light" panose="020B0502040204020203" pitchFamily="34" charset="0"/>
              </a:rPr>
              <a:t>Remembers location and sequence of chunks for a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Organises a hierarchical directory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sub-directories and files in directories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Tracks file meta-data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File size, date created, date last modified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Ownership, permissions, locks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000" dirty="0" smtClean="0">
                <a:latin typeface="Segoe UI Light" panose="020B0502040204020203" pitchFamily="34" charset="0"/>
              </a:rPr>
              <a:t>Provides read/write/update/delete interface, etc.</a:t>
            </a:r>
          </a:p>
          <a:p>
            <a:pPr marL="457200" indent="-457200">
              <a:buFont typeface="+mj-lt"/>
              <a:buAutoNum type="arabicPeriod"/>
            </a:pPr>
            <a:endParaRPr lang="en-IE" altLang="ja-JP" sz="2000" dirty="0">
              <a:latin typeface="Segoe UI Light" panose="020B0502040204020203" pitchFamily="34" charset="0"/>
            </a:endParaRPr>
          </a:p>
          <a:p>
            <a:endParaRPr lang="en-IE" altLang="ja-JP" sz="2000" dirty="0" smtClean="0">
              <a:latin typeface="Segoe UI Light" panose="020B0502040204020203" pitchFamily="34" charset="0"/>
            </a:endParaRPr>
          </a:p>
          <a:p>
            <a:endParaRPr lang="en-IE" altLang="ja-JP" sz="2000" dirty="0">
              <a:latin typeface="Segoe UI Light" panose="020B0502040204020203" pitchFamily="34" charset="0"/>
            </a:endParaRPr>
          </a:p>
          <a:p>
            <a:r>
              <a:rPr lang="en-IE" altLang="ja-JP" sz="2000" b="1" dirty="0" smtClean="0">
                <a:latin typeface="Segoe UI Light" panose="020B0502040204020203" pitchFamily="34" charset="0"/>
              </a:rPr>
              <a:t>                                 </a:t>
            </a:r>
            <a:r>
              <a:rPr lang="en-IE" altLang="ja-JP" sz="2000" dirty="0" smtClean="0">
                <a:latin typeface="Segoe UI Light" panose="020B0502040204020203" pitchFamily="34" charset="0"/>
              </a:rPr>
              <a:t>Same thing, just distributed:</a:t>
            </a: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000" dirty="0" smtClean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6" y="4648200"/>
            <a:ext cx="2541034" cy="1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3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399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So which architecture do you think Google uses?</a:t>
            </a:r>
            <a:endParaRPr lang="en-IE" sz="20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0412" y="1904998"/>
            <a:ext cx="4570412" cy="495300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1904998"/>
            <a:ext cx="4570412" cy="495300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0" y="1873786"/>
            <a:ext cx="4570412" cy="533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Client–Server?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4570412" y="1877457"/>
            <a:ext cx="4570412" cy="533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Peer-To-Peer?</a:t>
            </a:r>
          </a:p>
        </p:txBody>
      </p:sp>
      <p:pic>
        <p:nvPicPr>
          <p:cNvPr id="12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Massive Data Processing in Google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04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0412" y="1904998"/>
            <a:ext cx="4570412" cy="495300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1904998"/>
            <a:ext cx="4570412" cy="495300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399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So which architecture do you think Google uses?</a:t>
            </a:r>
            <a:endParaRPr lang="en-IE" sz="20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904998"/>
            <a:ext cx="9144000" cy="4953001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9000">
                <a:schemeClr val="bg2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0" y="1873786"/>
            <a:ext cx="8686800" cy="533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Client–Peer-To-Server-To-Peer-Server-Client!</a:t>
            </a:r>
          </a:p>
        </p:txBody>
      </p:sp>
      <p:pic>
        <p:nvPicPr>
          <p:cNvPr id="12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Google File System: Assumptions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420099" cy="1631216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Files </a:t>
            </a:r>
            <a:r>
              <a:rPr lang="en-IE" sz="2000" dirty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are </a:t>
            </a: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huge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Files </a:t>
            </a:r>
            <a:r>
              <a:rPr lang="en-IE" sz="2000" dirty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often read or </a:t>
            </a: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appended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Concurrency </a:t>
            </a: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important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Failures </a:t>
            </a:r>
            <a:r>
              <a:rPr lang="en-IE" sz="2000" dirty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are </a:t>
            </a: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frequent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Streaming important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045" y="1752600"/>
            <a:ext cx="351110" cy="352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8420099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So how should Google design its Distributed File System?</a:t>
            </a:r>
            <a:endParaRPr lang="en-IE" sz="20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99" y="4421436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Architecture</a:t>
            </a:r>
            <a:endParaRPr lang="en-IE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IE" sz="1600" b="1" dirty="0" smtClean="0"/>
              <a:t>File System (In-Memory)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2374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50" grpId="0" animBg="1"/>
      <p:bldP spid="51" grpId="0"/>
      <p:bldP spid="53" grpId="0"/>
      <p:bldP spid="54" grpId="0"/>
      <p:bldP spid="55" grpId="0"/>
      <p:bldP spid="5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Pipelined Writes</a:t>
            </a:r>
            <a:endParaRPr lang="en-IE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37" name="Straight Arrow Connector 36"/>
          <p:cNvCxnSpPr>
            <a:endCxn id="11" idx="0"/>
          </p:cNvCxnSpPr>
          <p:nvPr/>
        </p:nvCxnSpPr>
        <p:spPr>
          <a:xfrm flipH="1">
            <a:off x="1319491" y="2435421"/>
            <a:ext cx="7041820" cy="160317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0" idx="0"/>
          </p:cNvCxnSpPr>
          <p:nvPr/>
        </p:nvCxnSpPr>
        <p:spPr>
          <a:xfrm flipH="1">
            <a:off x="2984500" y="2631063"/>
            <a:ext cx="4635500" cy="1407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8" idx="0"/>
          </p:cNvCxnSpPr>
          <p:nvPr/>
        </p:nvCxnSpPr>
        <p:spPr>
          <a:xfrm flipH="1">
            <a:off x="6424891" y="2594367"/>
            <a:ext cx="1321453" cy="14442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3" idx="2"/>
            <a:endCxn id="9" idx="0"/>
          </p:cNvCxnSpPr>
          <p:nvPr/>
        </p:nvCxnSpPr>
        <p:spPr>
          <a:xfrm>
            <a:off x="8001000" y="2631064"/>
            <a:ext cx="100291" cy="14075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cxnSp>
        <p:nvCxnSpPr>
          <p:cNvPr id="58" name="Straight Arrow Connector 57"/>
          <p:cNvCxnSpPr>
            <a:stCxn id="20" idx="3"/>
            <a:endCxn id="21" idx="1"/>
          </p:cNvCxnSpPr>
          <p:nvPr/>
        </p:nvCxnSpPr>
        <p:spPr>
          <a:xfrm>
            <a:off x="1319490" y="517633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2" idx="1"/>
          </p:cNvCxnSpPr>
          <p:nvPr/>
        </p:nvCxnSpPr>
        <p:spPr>
          <a:xfrm>
            <a:off x="4700306" y="5491668"/>
            <a:ext cx="3400985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3"/>
          </p:cNvCxnSpPr>
          <p:nvPr/>
        </p:nvCxnSpPr>
        <p:spPr>
          <a:xfrm flipH="1" flipV="1">
            <a:off x="2029381" y="5486400"/>
            <a:ext cx="980514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  <a:endCxn id="25" idx="1"/>
          </p:cNvCxnSpPr>
          <p:nvPr/>
        </p:nvCxnSpPr>
        <p:spPr>
          <a:xfrm>
            <a:off x="2029380" y="5491668"/>
            <a:ext cx="3685620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1"/>
          </p:cNvCxnSpPr>
          <p:nvPr/>
        </p:nvCxnSpPr>
        <p:spPr>
          <a:xfrm flipH="1">
            <a:off x="3009899" y="5176333"/>
            <a:ext cx="438150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7" idx="1"/>
          </p:cNvCxnSpPr>
          <p:nvPr/>
        </p:nvCxnSpPr>
        <p:spPr>
          <a:xfrm>
            <a:off x="3009899" y="5176333"/>
            <a:ext cx="3414992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6" idx="1"/>
            <a:endCxn id="31" idx="3"/>
          </p:cNvCxnSpPr>
          <p:nvPr/>
        </p:nvCxnSpPr>
        <p:spPr>
          <a:xfrm flipH="1">
            <a:off x="3009899" y="5486400"/>
            <a:ext cx="2705100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32" idx="1"/>
          </p:cNvCxnSpPr>
          <p:nvPr/>
        </p:nvCxnSpPr>
        <p:spPr>
          <a:xfrm>
            <a:off x="3104819" y="5807003"/>
            <a:ext cx="428658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4" idx="3"/>
            <a:endCxn id="33" idx="1"/>
          </p:cNvCxnSpPr>
          <p:nvPr/>
        </p:nvCxnSpPr>
        <p:spPr>
          <a:xfrm>
            <a:off x="1306790" y="5807003"/>
            <a:ext cx="339352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451163" y="580700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84" name="Rectangle 83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 MB: 2 chunks)</a:t>
            </a:r>
            <a:endParaRPr lang="en-IE" dirty="0"/>
          </a:p>
        </p:txBody>
      </p:sp>
      <p:pic>
        <p:nvPicPr>
          <p:cNvPr id="8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2512"/>
            <a:ext cx="694948" cy="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 flipV="1">
            <a:off x="5257800" y="2356242"/>
            <a:ext cx="1822510" cy="1583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338708" y="2518167"/>
            <a:ext cx="1578471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3966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3" grpId="0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37" name="Straight Arrow Connector 36"/>
          <p:cNvCxnSpPr>
            <a:endCxn id="11" idx="0"/>
          </p:cNvCxnSpPr>
          <p:nvPr/>
        </p:nvCxnSpPr>
        <p:spPr>
          <a:xfrm flipH="1">
            <a:off x="1319491" y="2435421"/>
            <a:ext cx="7041820" cy="160317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0" idx="0"/>
          </p:cNvCxnSpPr>
          <p:nvPr/>
        </p:nvCxnSpPr>
        <p:spPr>
          <a:xfrm flipH="1">
            <a:off x="2984500" y="2631063"/>
            <a:ext cx="4635500" cy="1407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8" idx="0"/>
          </p:cNvCxnSpPr>
          <p:nvPr/>
        </p:nvCxnSpPr>
        <p:spPr>
          <a:xfrm flipH="1">
            <a:off x="6424891" y="2594367"/>
            <a:ext cx="1321453" cy="14442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3" idx="2"/>
            <a:endCxn id="9" idx="0"/>
          </p:cNvCxnSpPr>
          <p:nvPr/>
        </p:nvCxnSpPr>
        <p:spPr>
          <a:xfrm>
            <a:off x="8001000" y="2631064"/>
            <a:ext cx="100291" cy="14075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cxnSp>
        <p:nvCxnSpPr>
          <p:cNvPr id="58" name="Straight Arrow Connector 57"/>
          <p:cNvCxnSpPr>
            <a:stCxn id="20" idx="3"/>
            <a:endCxn id="21" idx="1"/>
          </p:cNvCxnSpPr>
          <p:nvPr/>
        </p:nvCxnSpPr>
        <p:spPr>
          <a:xfrm>
            <a:off x="1319490" y="517633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2" idx="1"/>
          </p:cNvCxnSpPr>
          <p:nvPr/>
        </p:nvCxnSpPr>
        <p:spPr>
          <a:xfrm>
            <a:off x="4700306" y="5491668"/>
            <a:ext cx="3400985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3"/>
          </p:cNvCxnSpPr>
          <p:nvPr/>
        </p:nvCxnSpPr>
        <p:spPr>
          <a:xfrm flipH="1" flipV="1">
            <a:off x="2029381" y="5486400"/>
            <a:ext cx="980514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  <a:endCxn id="25" idx="1"/>
          </p:cNvCxnSpPr>
          <p:nvPr/>
        </p:nvCxnSpPr>
        <p:spPr>
          <a:xfrm>
            <a:off x="2029380" y="5491668"/>
            <a:ext cx="3685620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1"/>
          </p:cNvCxnSpPr>
          <p:nvPr/>
        </p:nvCxnSpPr>
        <p:spPr>
          <a:xfrm flipH="1">
            <a:off x="3009899" y="5176333"/>
            <a:ext cx="438150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7" idx="1"/>
          </p:cNvCxnSpPr>
          <p:nvPr/>
        </p:nvCxnSpPr>
        <p:spPr>
          <a:xfrm>
            <a:off x="3009899" y="5176333"/>
            <a:ext cx="3414992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6" idx="1"/>
            <a:endCxn id="31" idx="3"/>
          </p:cNvCxnSpPr>
          <p:nvPr/>
        </p:nvCxnSpPr>
        <p:spPr>
          <a:xfrm flipH="1">
            <a:off x="3009899" y="5486400"/>
            <a:ext cx="2705100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32" idx="1"/>
          </p:cNvCxnSpPr>
          <p:nvPr/>
        </p:nvCxnSpPr>
        <p:spPr>
          <a:xfrm>
            <a:off x="3104819" y="5807003"/>
            <a:ext cx="428658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4" idx="3"/>
            <a:endCxn id="33" idx="1"/>
          </p:cNvCxnSpPr>
          <p:nvPr/>
        </p:nvCxnSpPr>
        <p:spPr>
          <a:xfrm>
            <a:off x="1306790" y="5807003"/>
            <a:ext cx="339352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451163" y="580700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84" name="Rectangle 83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 MB: 2 chunks)</a:t>
            </a:r>
            <a:endParaRPr lang="en-IE" dirty="0"/>
          </a:p>
        </p:txBody>
      </p:sp>
      <p:pic>
        <p:nvPicPr>
          <p:cNvPr id="8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2512"/>
            <a:ext cx="694948" cy="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 flipV="1">
            <a:off x="5257800" y="2356242"/>
            <a:ext cx="1822510" cy="1583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338708" y="2518167"/>
            <a:ext cx="1578471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0" y="0"/>
            <a:ext cx="9144000" cy="6873520"/>
          </a:xfrm>
          <a:prstGeom prst="rect">
            <a:avLst/>
          </a:prstGeom>
          <a:solidFill>
            <a:srgbClr val="F3FC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noFill/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asks Master to write a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Master returns a primary </a:t>
            </a:r>
            <a:r>
              <a:rPr lang="en-IE" dirty="0" err="1"/>
              <a:t>c</a:t>
            </a:r>
            <a:r>
              <a:rPr lang="en-IE" dirty="0" err="1" smtClean="0"/>
              <a:t>hunkserver</a:t>
            </a:r>
            <a:r>
              <a:rPr lang="en-IE" dirty="0" smtClean="0"/>
              <a:t> and secondary </a:t>
            </a:r>
            <a:r>
              <a:rPr lang="en-IE" dirty="0" err="1" smtClean="0"/>
              <a:t>chunkservers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writes to primary </a:t>
            </a:r>
            <a:r>
              <a:rPr lang="en-IE" dirty="0" err="1" smtClean="0"/>
              <a:t>chunkserver</a:t>
            </a:r>
            <a:r>
              <a:rPr lang="en-IE" dirty="0" smtClean="0"/>
              <a:t> and tells it the secondary </a:t>
            </a:r>
            <a:r>
              <a:rPr lang="en-IE" dirty="0" err="1" smtClean="0"/>
              <a:t>chunkservers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Primary </a:t>
            </a:r>
            <a:r>
              <a:rPr lang="en-IE" dirty="0" err="1" smtClean="0"/>
              <a:t>chunkserver</a:t>
            </a:r>
            <a:r>
              <a:rPr lang="en-IE" dirty="0" smtClean="0"/>
              <a:t> passes data onto secondary </a:t>
            </a:r>
            <a:r>
              <a:rPr lang="en-IE" dirty="0" err="1" smtClean="0"/>
              <a:t>chunkserver</a:t>
            </a:r>
            <a:r>
              <a:rPr lang="en-IE" dirty="0" smtClean="0"/>
              <a:t>, which passes on …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When finished, message comes back through the pipeline that all </a:t>
            </a:r>
            <a:r>
              <a:rPr lang="en-IE" dirty="0" err="1" smtClean="0"/>
              <a:t>chunkservers</a:t>
            </a:r>
            <a:r>
              <a:rPr lang="en-IE" dirty="0" smtClean="0"/>
              <a:t> have written</a:t>
            </a:r>
          </a:p>
          <a:p>
            <a:pPr marL="914400" lvl="1" indent="-514350"/>
            <a:r>
              <a:rPr lang="en-IE" dirty="0" smtClean="0">
                <a:solidFill>
                  <a:srgbClr val="FF0000"/>
                </a:solidFill>
              </a:rPr>
              <a:t>Otherwise client sends again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Pipelined Writes</a:t>
            </a:r>
            <a:endParaRPr lang="en-IE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9376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Fault Tolerance</a:t>
            </a:r>
            <a:endParaRPr lang="en-IE" sz="32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5" name="Rectangle 34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0" name="Rectangle 39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1" name="Rectangle 40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2" name="Rectangle 41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45" name="Straight Arrow Connector 44"/>
          <p:cNvCxnSpPr>
            <a:endCxn id="26" idx="0"/>
          </p:cNvCxnSpPr>
          <p:nvPr/>
        </p:nvCxnSpPr>
        <p:spPr>
          <a:xfrm flipH="1">
            <a:off x="1319491" y="3276600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" idx="0"/>
          </p:cNvCxnSpPr>
          <p:nvPr/>
        </p:nvCxnSpPr>
        <p:spPr>
          <a:xfrm flipH="1">
            <a:off x="2984500" y="3276600"/>
            <a:ext cx="1627032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2" idx="0"/>
          </p:cNvCxnSpPr>
          <p:nvPr/>
        </p:nvCxnSpPr>
        <p:spPr>
          <a:xfrm>
            <a:off x="4611532" y="3276600"/>
            <a:ext cx="88778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3" idx="0"/>
          </p:cNvCxnSpPr>
          <p:nvPr/>
        </p:nvCxnSpPr>
        <p:spPr>
          <a:xfrm>
            <a:off x="4611532" y="3276600"/>
            <a:ext cx="18133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0"/>
          </p:cNvCxnSpPr>
          <p:nvPr/>
        </p:nvCxnSpPr>
        <p:spPr>
          <a:xfrm>
            <a:off x="4611532" y="3276600"/>
            <a:ext cx="34897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2" name="TextBox 51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0" y="4025139"/>
            <a:ext cx="1471172" cy="8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8" name="Rectangle 57"/>
          <p:cNvSpPr/>
          <p:nvPr/>
        </p:nvSpPr>
        <p:spPr>
          <a:xfrm>
            <a:off x="3009900" y="5328732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60" name="Rectangle 59"/>
          <p:cNvSpPr/>
          <p:nvPr/>
        </p:nvSpPr>
        <p:spPr>
          <a:xfrm>
            <a:off x="6424891" y="5013397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1306789" y="3271837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8" idx="1"/>
          </p:cNvCxnSpPr>
          <p:nvPr/>
        </p:nvCxnSpPr>
        <p:spPr>
          <a:xfrm>
            <a:off x="1319490" y="5176333"/>
            <a:ext cx="1690410" cy="31006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4" idx="1"/>
            <a:endCxn id="60" idx="3"/>
          </p:cNvCxnSpPr>
          <p:nvPr/>
        </p:nvCxnSpPr>
        <p:spPr>
          <a:xfrm flipH="1" flipV="1">
            <a:off x="7134781" y="5171065"/>
            <a:ext cx="966510" cy="95127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19200" y="997908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</a:t>
            </a:r>
            <a:r>
              <a:rPr lang="en-IE" sz="1600" u="sng" dirty="0" smtClean="0">
                <a:solidFill>
                  <a:srgbClr val="0070C0"/>
                </a:solidFill>
              </a:rPr>
              <a:t>B1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38" name="Rectangle 37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 MB: 2 chunks)</a:t>
            </a:r>
            <a:endParaRPr lang="en-IE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0333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58" grpId="0" animBg="1"/>
      <p:bldP spid="60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219200" y="997908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</a:t>
            </a:r>
            <a:r>
              <a:rPr lang="en-IE" sz="1600" u="sng" dirty="0" smtClean="0">
                <a:solidFill>
                  <a:srgbClr val="0070C0"/>
                </a:solidFill>
              </a:rPr>
              <a:t>B1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5" name="Rectangle 34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0" name="Rectangle 39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1" name="Rectangle 40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3" name="Rectangle 42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45" name="Straight Arrow Connector 44"/>
          <p:cNvCxnSpPr>
            <a:endCxn id="26" idx="0"/>
          </p:cNvCxnSpPr>
          <p:nvPr/>
        </p:nvCxnSpPr>
        <p:spPr>
          <a:xfrm flipH="1">
            <a:off x="1319491" y="3276600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" idx="0"/>
          </p:cNvCxnSpPr>
          <p:nvPr/>
        </p:nvCxnSpPr>
        <p:spPr>
          <a:xfrm flipH="1">
            <a:off x="2984500" y="3276600"/>
            <a:ext cx="1627032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2" idx="0"/>
          </p:cNvCxnSpPr>
          <p:nvPr/>
        </p:nvCxnSpPr>
        <p:spPr>
          <a:xfrm>
            <a:off x="4611532" y="3276600"/>
            <a:ext cx="88778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3" idx="0"/>
          </p:cNvCxnSpPr>
          <p:nvPr/>
        </p:nvCxnSpPr>
        <p:spPr>
          <a:xfrm>
            <a:off x="4611532" y="3276600"/>
            <a:ext cx="18133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0"/>
          </p:cNvCxnSpPr>
          <p:nvPr/>
        </p:nvCxnSpPr>
        <p:spPr>
          <a:xfrm>
            <a:off x="4611532" y="3276600"/>
            <a:ext cx="34897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2" name="TextBox 51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0" y="4025139"/>
            <a:ext cx="1471172" cy="8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8" name="Rectangle 57"/>
          <p:cNvSpPr/>
          <p:nvPr/>
        </p:nvSpPr>
        <p:spPr>
          <a:xfrm>
            <a:off x="3009900" y="5328732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60" name="Rectangle 59"/>
          <p:cNvSpPr/>
          <p:nvPr/>
        </p:nvSpPr>
        <p:spPr>
          <a:xfrm>
            <a:off x="6424891" y="5013397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1306789" y="3271837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38" name="Rectangle 37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 MB: 2 chunks)</a:t>
            </a:r>
            <a:endParaRPr lang="en-IE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sp>
        <p:nvSpPr>
          <p:cNvPr id="59" name="Rectangle 58"/>
          <p:cNvSpPr/>
          <p:nvPr/>
        </p:nvSpPr>
        <p:spPr>
          <a:xfrm>
            <a:off x="0" y="0"/>
            <a:ext cx="9144000" cy="6873520"/>
          </a:xfrm>
          <a:prstGeom prst="rect">
            <a:avLst/>
          </a:prstGeom>
          <a:solidFill>
            <a:srgbClr val="F3FC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Fault Tolerance</a:t>
            </a:r>
            <a:endParaRPr lang="en-IE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endParaRPr lang="en-IE" dirty="0" smtClean="0"/>
          </a:p>
          <a:p>
            <a:r>
              <a:rPr lang="en-IE" dirty="0" smtClean="0"/>
              <a:t>Master sends regular “Heartbeat” pings</a:t>
            </a:r>
          </a:p>
          <a:p>
            <a:endParaRPr lang="en-IE" dirty="0" smtClean="0"/>
          </a:p>
          <a:p>
            <a:r>
              <a:rPr lang="en-IE" dirty="0" smtClean="0"/>
              <a:t>If a </a:t>
            </a:r>
            <a:r>
              <a:rPr lang="en-IE" dirty="0" err="1"/>
              <a:t>C</a:t>
            </a:r>
            <a:r>
              <a:rPr lang="en-IE" dirty="0" err="1" smtClean="0"/>
              <a:t>hunkserver</a:t>
            </a:r>
            <a:r>
              <a:rPr lang="en-IE" dirty="0" smtClean="0"/>
              <a:t> doesn’t respond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finds out what chunks it had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assigns new </a:t>
            </a:r>
            <a:r>
              <a:rPr lang="en-IE" dirty="0" err="1"/>
              <a:t>C</a:t>
            </a:r>
            <a:r>
              <a:rPr lang="en-IE" dirty="0" err="1" smtClean="0"/>
              <a:t>hunkserver</a:t>
            </a:r>
            <a:r>
              <a:rPr lang="en-IE" dirty="0" smtClean="0"/>
              <a:t> for each chunk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tells new </a:t>
            </a:r>
            <a:r>
              <a:rPr lang="en-IE" dirty="0" err="1"/>
              <a:t>C</a:t>
            </a:r>
            <a:r>
              <a:rPr lang="en-IE" dirty="0" err="1" smtClean="0"/>
              <a:t>hunkserver</a:t>
            </a:r>
            <a:r>
              <a:rPr lang="en-IE" dirty="0" smtClean="0"/>
              <a:t> to copy from a specific existing </a:t>
            </a:r>
            <a:r>
              <a:rPr lang="en-IE" dirty="0" err="1"/>
              <a:t>C</a:t>
            </a:r>
            <a:r>
              <a:rPr lang="en-IE" dirty="0" err="1" smtClean="0"/>
              <a:t>hunkserver</a:t>
            </a:r>
            <a:endParaRPr lang="en-IE" dirty="0" smtClean="0"/>
          </a:p>
          <a:p>
            <a:pPr marL="571500" indent="-514350">
              <a:buFont typeface="+mj-lt"/>
              <a:buAutoNum type="arabicPeriod"/>
            </a:pPr>
            <a:endParaRPr lang="en-IE" dirty="0"/>
          </a:p>
          <a:p>
            <a:pPr marL="571500" indent="-514350"/>
            <a:r>
              <a:rPr lang="en-IE" dirty="0" smtClean="0"/>
              <a:t>Chunks are prioritised by number of remaining replicas, then by demand</a:t>
            </a:r>
          </a:p>
          <a:p>
            <a:pPr marL="971550" lvl="1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84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Direct Reads</a:t>
            </a:r>
            <a:endParaRPr lang="en-IE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>
              <a:alpha val="89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I’m looking for /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38" y="2843738"/>
            <a:ext cx="1325081" cy="5609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 flipH="1">
            <a:off x="1778927" y="3302034"/>
            <a:ext cx="6062339" cy="7830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55014" y="1676399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70" name="Rectangle 69"/>
          <p:cNvSpPr/>
          <p:nvPr/>
        </p:nvSpPr>
        <p:spPr>
          <a:xfrm>
            <a:off x="7263091" y="1676398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71" name="Rectangle 70"/>
          <p:cNvSpPr/>
          <p:nvPr/>
        </p:nvSpPr>
        <p:spPr>
          <a:xfrm>
            <a:off x="7961477" y="1676400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6779836" y="3454434"/>
            <a:ext cx="1213831" cy="6306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8101291" y="3508911"/>
            <a:ext cx="107565" cy="5296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 animBg="1"/>
      <p:bldP spid="70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>
              <a:alpha val="89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I’m looking for /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38" y="2843738"/>
            <a:ext cx="1325081" cy="56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 flipH="1">
            <a:off x="1778927" y="3302034"/>
            <a:ext cx="6062339" cy="7830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55014" y="1676399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70" name="Rectangle 69"/>
          <p:cNvSpPr/>
          <p:nvPr/>
        </p:nvSpPr>
        <p:spPr>
          <a:xfrm>
            <a:off x="7263091" y="1676398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71" name="Rectangle 70"/>
          <p:cNvSpPr/>
          <p:nvPr/>
        </p:nvSpPr>
        <p:spPr>
          <a:xfrm>
            <a:off x="7961477" y="16764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6779836" y="3454434"/>
            <a:ext cx="1213831" cy="6306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8101291" y="3508911"/>
            <a:ext cx="107565" cy="5296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0" y="0"/>
            <a:ext cx="9144000" cy="6873520"/>
          </a:xfrm>
          <a:prstGeom prst="rect">
            <a:avLst/>
          </a:prstGeom>
          <a:solidFill>
            <a:srgbClr val="F3FC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Direct Reads</a:t>
            </a:r>
            <a:endParaRPr lang="en-IE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Client asks Master for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Master returns locations of chunks</a:t>
            </a:r>
          </a:p>
          <a:p>
            <a:pPr marL="914400" lvl="1" indent="-514350"/>
            <a:r>
              <a:rPr lang="en-IE" sz="2400" dirty="0" smtClean="0"/>
              <a:t>Returns a ranked list of replicas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Client reads chunk directly from </a:t>
            </a:r>
            <a:r>
              <a:rPr lang="en-IE" sz="2800" dirty="0" err="1" smtClean="0"/>
              <a:t>Chunkserver</a:t>
            </a:r>
            <a:endParaRPr lang="en-IE" sz="2800" dirty="0" smtClean="0"/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b="1" dirty="0" smtClean="0"/>
              <a:t>Software makes </a:t>
            </a:r>
            <a:r>
              <a:rPr lang="en-IE" b="1" dirty="0" smtClean="0">
                <a:solidFill>
                  <a:srgbClr val="0070C0"/>
                </a:solidFill>
              </a:rPr>
              <a:t>transparent</a:t>
            </a:r>
            <a:r>
              <a:rPr lang="en-IE" b="1" dirty="0" smtClean="0"/>
              <a:t> for client!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63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</a:t>
            </a:r>
            <a:r>
              <a:rPr lang="en-IE" sz="3200" u="sng" dirty="0" smtClean="0"/>
              <a:t>Primary Replicas</a:t>
            </a:r>
            <a:endParaRPr lang="en-IE" sz="3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</a:t>
            </a:r>
            <a:r>
              <a:rPr lang="en-IE" sz="1600" u="sng" dirty="0" smtClean="0">
                <a:solidFill>
                  <a:srgbClr val="0070C0"/>
                </a:solidFill>
              </a:rPr>
              <a:t>A1</a:t>
            </a:r>
            <a:r>
              <a:rPr lang="en-IE" sz="1600" dirty="0" smtClean="0">
                <a:solidFill>
                  <a:srgbClr val="0070C0"/>
                </a:solidFill>
              </a:rPr>
              <a:t>, C1,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</a:t>
            </a:r>
            <a:r>
              <a:rPr lang="en-IE" sz="1600" u="sng" dirty="0" smtClean="0">
                <a:solidFill>
                  <a:srgbClr val="0070C0"/>
                </a:solidFill>
              </a:rPr>
              <a:t>B1</a:t>
            </a:r>
            <a:r>
              <a:rPr lang="en-IE" sz="1600" dirty="0" smtClean="0">
                <a:solidFill>
                  <a:srgbClr val="0070C0"/>
                </a:solidFill>
              </a:rPr>
              <a:t>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</a:t>
            </a:r>
            <a:r>
              <a:rPr lang="en-IE" sz="1600" u="sng" dirty="0" smtClean="0">
                <a:solidFill>
                  <a:srgbClr val="0070C0"/>
                </a:solidFill>
              </a:rPr>
              <a:t>D1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E1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238410" y="3296578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>
              <a:alpha val="89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 want to change block 2 of /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3214" y="2794827"/>
            <a:ext cx="175259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2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200" dirty="0" smtClean="0">
                <a:solidFill>
                  <a:srgbClr val="0070C0"/>
                </a:solidFill>
              </a:rPr>
              <a:t>  2: {A1, </a:t>
            </a:r>
            <a:r>
              <a:rPr lang="en-IE" sz="1200" u="sng" dirty="0" smtClean="0">
                <a:solidFill>
                  <a:srgbClr val="0070C0"/>
                </a:solidFill>
              </a:rPr>
              <a:t>B1</a:t>
            </a:r>
            <a:r>
              <a:rPr lang="en-IE" sz="1200" dirty="0" smtClean="0">
                <a:solidFill>
                  <a:srgbClr val="0070C0"/>
                </a:solidFill>
              </a:rPr>
              <a:t>, D1}</a:t>
            </a:r>
          </a:p>
        </p:txBody>
      </p:sp>
      <p:cxnSp>
        <p:nvCxnSpPr>
          <p:cNvPr id="52" name="Straight Arrow Connector 51"/>
          <p:cNvCxnSpPr>
            <a:stCxn id="70" idx="2"/>
            <a:endCxn id="58" idx="3"/>
          </p:cNvCxnSpPr>
          <p:nvPr/>
        </p:nvCxnSpPr>
        <p:spPr>
          <a:xfrm flipH="1">
            <a:off x="6769734" y="3611913"/>
            <a:ext cx="1823621" cy="1067752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59844" y="4521997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cxnSp>
        <p:nvCxnSpPr>
          <p:cNvPr id="59" name="Straight Arrow Connector 58"/>
          <p:cNvCxnSpPr>
            <a:stCxn id="58" idx="1"/>
            <a:endCxn id="63" idx="3"/>
          </p:cNvCxnSpPr>
          <p:nvPr/>
        </p:nvCxnSpPr>
        <p:spPr>
          <a:xfrm flipH="1">
            <a:off x="1674435" y="4679665"/>
            <a:ext cx="4385409" cy="1677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3" idx="3"/>
            <a:endCxn id="66" idx="1"/>
          </p:cNvCxnSpPr>
          <p:nvPr/>
        </p:nvCxnSpPr>
        <p:spPr>
          <a:xfrm flipV="1">
            <a:off x="1674435" y="4681237"/>
            <a:ext cx="948413" cy="105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64545" y="452367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6" name="Rectangle 65"/>
          <p:cNvSpPr/>
          <p:nvPr/>
        </p:nvSpPr>
        <p:spPr>
          <a:xfrm>
            <a:off x="2622848" y="4523569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cxnSp>
        <p:nvCxnSpPr>
          <p:cNvPr id="75" name="Straight Arrow Connector 74"/>
          <p:cNvCxnSpPr>
            <a:endCxn id="10" idx="0"/>
          </p:cNvCxnSpPr>
          <p:nvPr/>
        </p:nvCxnSpPr>
        <p:spPr>
          <a:xfrm flipH="1">
            <a:off x="2984500" y="3319530"/>
            <a:ext cx="4761844" cy="7190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166062" y="3475177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n-IE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7" name="Straight Arrow Connector 76"/>
          <p:cNvCxnSpPr>
            <a:stCxn id="53" idx="1"/>
            <a:endCxn id="51" idx="3"/>
          </p:cNvCxnSpPr>
          <p:nvPr/>
        </p:nvCxnSpPr>
        <p:spPr>
          <a:xfrm flipH="1">
            <a:off x="1566812" y="4311046"/>
            <a:ext cx="113867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790756" y="3935758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n-IE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2" name="Straight Arrow Connector 81"/>
          <p:cNvCxnSpPr>
            <a:endCxn id="55" idx="1"/>
          </p:cNvCxnSpPr>
          <p:nvPr/>
        </p:nvCxnSpPr>
        <p:spPr>
          <a:xfrm>
            <a:off x="3225534" y="4311046"/>
            <a:ext cx="293933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193596" y="3934348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n-IE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1590958" y="4421851"/>
            <a:ext cx="1132531" cy="791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787256" y="4528380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endParaRPr lang="en-IE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3137615" y="4429761"/>
            <a:ext cx="2973548" cy="39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199539" y="4499529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endParaRPr lang="en-IE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332738" y="3475177"/>
            <a:ext cx="4592062" cy="65120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16406" y="3660936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endParaRPr lang="en-IE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132 0.1643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21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3889 0.1173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58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3872 0.2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58" grpId="1" animBg="1"/>
      <p:bldP spid="63" grpId="0" animBg="1"/>
      <p:bldP spid="63" grpId="1" animBg="1"/>
      <p:bldP spid="66" grpId="0" animBg="1"/>
      <p:bldP spid="66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8" grpId="0" animBg="1"/>
      <p:bldP spid="88" grpId="1" animBg="1"/>
      <p:bldP spid="90" grpId="0" animBg="1"/>
      <p:bldP spid="90" grpId="1" animBg="1"/>
      <p:bldP spid="94" grpId="0" animBg="1"/>
      <p:bldP spid="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Inside Google circa 1997/98</a:t>
            </a:r>
            <a:endParaRPr lang="en-IE" sz="3200" dirty="0"/>
          </a:p>
        </p:txBody>
      </p:sp>
      <p:pic>
        <p:nvPicPr>
          <p:cNvPr id="7172" name="Picture 4" descr="http://farm4.static.flickr.com/3565/3322767346_c97552f7b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09800"/>
            <a:ext cx="5524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ctiverain.com/image_store/uploads/2/4/4/3/0/ar127886441303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744888"/>
            <a:ext cx="2228850" cy="19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1" y="1682894"/>
            <a:ext cx="388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lrincondemarketing.es/wp-content/uploads/2014/05/google1997-600x3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8" y="1524000"/>
            <a:ext cx="853632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</a:t>
            </a:r>
            <a:r>
              <a:rPr lang="en-IE" sz="3200" u="sng" dirty="0" smtClean="0"/>
              <a:t>Primary Replicas</a:t>
            </a:r>
            <a:endParaRPr lang="en-IE" sz="3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</a:t>
            </a:r>
            <a:r>
              <a:rPr lang="en-IE" sz="1600" u="sng" dirty="0" smtClean="0">
                <a:solidFill>
                  <a:srgbClr val="0070C0"/>
                </a:solidFill>
              </a:rPr>
              <a:t>C1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</a:t>
            </a:r>
            <a:r>
              <a:rPr lang="en-IE" sz="1600" u="sng" dirty="0" smtClean="0">
                <a:solidFill>
                  <a:srgbClr val="0070C0"/>
                </a:solidFill>
              </a:rPr>
              <a:t>B1</a:t>
            </a:r>
            <a:r>
              <a:rPr lang="en-IE" sz="1600" dirty="0" smtClean="0">
                <a:solidFill>
                  <a:srgbClr val="0070C0"/>
                </a:solidFill>
              </a:rPr>
              <a:t>, D1}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</a:t>
            </a:r>
            <a:r>
              <a:rPr lang="en-IE" sz="1600" u="sng" dirty="0" smtClean="0">
                <a:solidFill>
                  <a:srgbClr val="0070C0"/>
                </a:solidFill>
              </a:rPr>
              <a:t>D1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E1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u="sng" dirty="0" smtClean="0"/>
              <a:t>B1</a:t>
            </a:r>
            <a:endParaRPr lang="en-IE" u="sng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238410" y="3296578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>
              <a:alpha val="89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 want to change block 2 of /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3214" y="2794827"/>
            <a:ext cx="175259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2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200" dirty="0" smtClean="0">
                <a:solidFill>
                  <a:srgbClr val="0070C0"/>
                </a:solidFill>
              </a:rPr>
              <a:t>  2: {A1, </a:t>
            </a:r>
            <a:r>
              <a:rPr lang="en-IE" sz="1200" u="sng" dirty="0" smtClean="0">
                <a:solidFill>
                  <a:srgbClr val="0070C0"/>
                </a:solidFill>
              </a:rPr>
              <a:t>B1</a:t>
            </a:r>
            <a:r>
              <a:rPr lang="en-IE" sz="1200" dirty="0" smtClean="0">
                <a:solidFill>
                  <a:srgbClr val="0070C0"/>
                </a:solidFill>
              </a:rPr>
              <a:t>, D1}</a:t>
            </a:r>
          </a:p>
        </p:txBody>
      </p:sp>
      <p:cxnSp>
        <p:nvCxnSpPr>
          <p:cNvPr id="52" name="Straight Arrow Connector 51"/>
          <p:cNvCxnSpPr>
            <a:stCxn id="70" idx="2"/>
            <a:endCxn id="58" idx="3"/>
          </p:cNvCxnSpPr>
          <p:nvPr/>
        </p:nvCxnSpPr>
        <p:spPr>
          <a:xfrm flipH="1">
            <a:off x="6769734" y="3611913"/>
            <a:ext cx="1823621" cy="1067752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59844" y="4521997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674435" y="4570323"/>
            <a:ext cx="4385409" cy="1677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674435" y="4800600"/>
            <a:ext cx="948413" cy="105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64545" y="452367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6" name="Rectangle 65"/>
          <p:cNvSpPr/>
          <p:nvPr/>
        </p:nvSpPr>
        <p:spPr>
          <a:xfrm>
            <a:off x="2622848" y="4523569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cxnSp>
        <p:nvCxnSpPr>
          <p:cNvPr id="75" name="Straight Arrow Connector 74"/>
          <p:cNvCxnSpPr>
            <a:endCxn id="10" idx="0"/>
          </p:cNvCxnSpPr>
          <p:nvPr/>
        </p:nvCxnSpPr>
        <p:spPr>
          <a:xfrm flipH="1">
            <a:off x="2984500" y="3319530"/>
            <a:ext cx="4761844" cy="7190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1"/>
            <a:endCxn id="51" idx="3"/>
          </p:cNvCxnSpPr>
          <p:nvPr/>
        </p:nvCxnSpPr>
        <p:spPr>
          <a:xfrm flipH="1">
            <a:off x="1566812" y="4311046"/>
            <a:ext cx="113867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55" idx="1"/>
          </p:cNvCxnSpPr>
          <p:nvPr/>
        </p:nvCxnSpPr>
        <p:spPr>
          <a:xfrm>
            <a:off x="3225534" y="4311046"/>
            <a:ext cx="293933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590958" y="4421851"/>
            <a:ext cx="1132531" cy="791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3137615" y="4429761"/>
            <a:ext cx="2973548" cy="39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416272" y="3493619"/>
            <a:ext cx="4508528" cy="69738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3940" y="232023"/>
            <a:ext cx="32352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i="1" dirty="0" smtClean="0"/>
              <a:t>Assume replication factor of 3 </a:t>
            </a:r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1: {A1, </a:t>
            </a:r>
            <a:r>
              <a:rPr lang="en-IE" sz="1600" u="sng" dirty="0" smtClean="0">
                <a:solidFill>
                  <a:srgbClr val="0070C0"/>
                </a:solidFill>
              </a:rPr>
              <a:t>C1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</a:t>
            </a:r>
            <a:r>
              <a:rPr lang="en-IE" sz="1600" dirty="0" smtClean="0">
                <a:solidFill>
                  <a:srgbClr val="0070C0"/>
                </a:solidFill>
              </a:rPr>
              <a:t> 2: {A1, B1, </a:t>
            </a:r>
            <a:r>
              <a:rPr lang="en-IE" sz="1600" u="sng" dirty="0" smtClean="0">
                <a:solidFill>
                  <a:srgbClr val="0070C0"/>
                </a:solidFill>
              </a:rPr>
              <a:t>D1</a:t>
            </a:r>
            <a:r>
              <a:rPr lang="en-IE" sz="1600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IE" sz="1600" dirty="0">
                <a:solidFill>
                  <a:srgbClr val="0070C0"/>
                </a:solidFill>
              </a:rPr>
              <a:t>  </a:t>
            </a:r>
            <a:r>
              <a:rPr lang="en-IE" sz="1600" dirty="0" smtClean="0">
                <a:solidFill>
                  <a:srgbClr val="0070C0"/>
                </a:solidFill>
              </a:rPr>
              <a:t>3: {B1, </a:t>
            </a:r>
            <a:r>
              <a:rPr lang="en-IE" sz="1600" u="sng" dirty="0" smtClean="0">
                <a:solidFill>
                  <a:srgbClr val="0070C0"/>
                </a:solidFill>
              </a:rPr>
              <a:t>D1</a:t>
            </a:r>
            <a:r>
              <a:rPr lang="en-IE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1: {B1,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  <a:p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2: {A1, C1, </a:t>
            </a:r>
            <a:r>
              <a:rPr lang="en-IE" sz="1600" u="sng" dirty="0" smtClean="0">
                <a:solidFill>
                  <a:schemeClr val="accent6">
                    <a:lumMod val="75000"/>
                  </a:schemeClr>
                </a:solidFill>
              </a:rPr>
              <a:t>E1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u="sng" dirty="0" smtClean="0"/>
              <a:t>B1</a:t>
            </a:r>
            <a:endParaRPr lang="en-IE" u="sng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238410" y="3296578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>
              <a:alpha val="89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 want to change block 2 of /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3214" y="2794827"/>
            <a:ext cx="175259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200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200" dirty="0" smtClean="0">
                <a:solidFill>
                  <a:srgbClr val="0070C0"/>
                </a:solidFill>
              </a:rPr>
              <a:t>  2: {A1, </a:t>
            </a:r>
            <a:r>
              <a:rPr lang="en-IE" sz="1200" u="sng" dirty="0" smtClean="0">
                <a:solidFill>
                  <a:srgbClr val="0070C0"/>
                </a:solidFill>
              </a:rPr>
              <a:t>B1</a:t>
            </a:r>
            <a:r>
              <a:rPr lang="en-IE" sz="1200" dirty="0" smtClean="0">
                <a:solidFill>
                  <a:srgbClr val="0070C0"/>
                </a:solidFill>
              </a:rPr>
              <a:t>, D1}</a:t>
            </a:r>
          </a:p>
        </p:txBody>
      </p:sp>
      <p:cxnSp>
        <p:nvCxnSpPr>
          <p:cNvPr id="52" name="Straight Arrow Connector 51"/>
          <p:cNvCxnSpPr>
            <a:stCxn id="70" idx="2"/>
            <a:endCxn id="58" idx="3"/>
          </p:cNvCxnSpPr>
          <p:nvPr/>
        </p:nvCxnSpPr>
        <p:spPr>
          <a:xfrm flipH="1">
            <a:off x="6769734" y="3611913"/>
            <a:ext cx="1823621" cy="1067752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59844" y="4521997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674435" y="4570323"/>
            <a:ext cx="4385409" cy="1677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674435" y="4800600"/>
            <a:ext cx="948413" cy="105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64545" y="452367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6" name="Rectangle 65"/>
          <p:cNvSpPr/>
          <p:nvPr/>
        </p:nvSpPr>
        <p:spPr>
          <a:xfrm>
            <a:off x="2622848" y="4523569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cxnSp>
        <p:nvCxnSpPr>
          <p:cNvPr id="75" name="Straight Arrow Connector 74"/>
          <p:cNvCxnSpPr>
            <a:endCxn id="10" idx="0"/>
          </p:cNvCxnSpPr>
          <p:nvPr/>
        </p:nvCxnSpPr>
        <p:spPr>
          <a:xfrm flipH="1">
            <a:off x="2984500" y="3319530"/>
            <a:ext cx="4761844" cy="7190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1"/>
            <a:endCxn id="51" idx="3"/>
          </p:cNvCxnSpPr>
          <p:nvPr/>
        </p:nvCxnSpPr>
        <p:spPr>
          <a:xfrm flipH="1">
            <a:off x="1566812" y="4311046"/>
            <a:ext cx="113867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55" idx="1"/>
          </p:cNvCxnSpPr>
          <p:nvPr/>
        </p:nvCxnSpPr>
        <p:spPr>
          <a:xfrm>
            <a:off x="3225534" y="4311046"/>
            <a:ext cx="293933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590958" y="4421851"/>
            <a:ext cx="1132531" cy="791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3137615" y="4429761"/>
            <a:ext cx="2973548" cy="39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416272" y="3493619"/>
            <a:ext cx="4508528" cy="69738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0" y="0"/>
            <a:ext cx="9144000" cy="6873520"/>
          </a:xfrm>
          <a:prstGeom prst="rect">
            <a:avLst/>
          </a:prstGeom>
          <a:solidFill>
            <a:srgbClr val="F3FC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152400" y="1830408"/>
            <a:ext cx="4495800" cy="493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 smtClean="0"/>
              <a:t>Client wants to change a file: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smtClean="0"/>
              <a:t>Client asks Master for the replicas (incl. primary)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smtClean="0"/>
              <a:t>Master returns replica info to the client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smtClean="0"/>
              <a:t>Client sends change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smtClean="0"/>
              <a:t>Client asks primary to commit the changes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smtClean="0"/>
              <a:t>Primary asks </a:t>
            </a:r>
            <a:r>
              <a:rPr lang="en-IE" sz="2000" dirty="0" err="1" smtClean="0"/>
              <a:t>secondaries</a:t>
            </a:r>
            <a:r>
              <a:rPr lang="en-IE" sz="2000" dirty="0" smtClean="0"/>
              <a:t> to commit the changes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err="1" smtClean="0"/>
              <a:t>Secondaries</a:t>
            </a:r>
            <a:r>
              <a:rPr lang="en-IE" sz="2000" dirty="0"/>
              <a:t> </a:t>
            </a:r>
            <a:r>
              <a:rPr lang="en-IE" sz="2000" dirty="0" smtClean="0"/>
              <a:t>acknowledge to primary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 smtClean="0"/>
              <a:t>Primary acknowledges to client</a:t>
            </a:r>
            <a:endParaRPr lang="en-IE" sz="2000" dirty="0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70" y="1973461"/>
            <a:ext cx="3943350" cy="3429000"/>
          </a:xfrm>
          <a:prstGeom prst="rect">
            <a:avLst/>
          </a:prstGeom>
          <a:noFill/>
          <a:ln w="349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168773" y="1196004"/>
            <a:ext cx="8683494" cy="63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Master assigns leases to one replica: a “primary replica”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5757446"/>
            <a:ext cx="4220440" cy="414754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altLang="ja-JP" dirty="0" smtClean="0">
                <a:latin typeface="Segoe UI Light" panose="020B0502040204020203" pitchFamily="34" charset="0"/>
              </a:rPr>
              <a:t>Data and control flow kept separate</a:t>
            </a:r>
          </a:p>
          <a:p>
            <a:endParaRPr lang="en-IE" altLang="ja-JP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dirty="0" smtClean="0"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</a:t>
            </a:r>
            <a:r>
              <a:rPr lang="en-IE" sz="3200" u="sng" dirty="0" smtClean="0"/>
              <a:t>Primary Replicas</a:t>
            </a:r>
            <a:endParaRPr lang="en-IE" sz="3200" u="sng" dirty="0"/>
          </a:p>
        </p:txBody>
      </p:sp>
    </p:spTree>
    <p:extLst>
      <p:ext uri="{BB962C8B-B14F-4D97-AF65-F5344CB8AC3E}">
        <p14:creationId xmlns:p14="http://schemas.microsoft.com/office/powerpoint/2010/main" val="178767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Rack Awareness</a:t>
            </a:r>
            <a:endParaRPr lang="en-IE" sz="3200" dirty="0"/>
          </a:p>
        </p:txBody>
      </p:sp>
      <p:pic>
        <p:nvPicPr>
          <p:cNvPr id="10242" name="Picture 2" descr="http://www.datacenterknowledge.com/wp-content/uploads/2010/06/EvoSwitch_Server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600200"/>
            <a:ext cx="5375057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Freeform 34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Freeform 41"/>
          <p:cNvSpPr/>
          <p:nvPr/>
        </p:nvSpPr>
        <p:spPr>
          <a:xfrm>
            <a:off x="6584504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2" y="480279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Rack Awareness</a:t>
            </a:r>
            <a:endParaRPr lang="en-IE" sz="3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A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B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3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2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956044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C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49" name="Rectangle 48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sp>
        <p:nvSpPr>
          <p:cNvPr id="50" name="Rectangle 49"/>
          <p:cNvSpPr/>
          <p:nvPr/>
        </p:nvSpPr>
        <p:spPr>
          <a:xfrm>
            <a:off x="5716756" y="1600200"/>
            <a:ext cx="1096376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cxnSp>
        <p:nvCxnSpPr>
          <p:cNvPr id="53" name="Straight Connector 52"/>
          <p:cNvCxnSpPr>
            <a:stCxn id="49" idx="2"/>
            <a:endCxn id="41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2"/>
            <a:endCxn id="16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2"/>
            <a:endCxn id="48" idx="0"/>
          </p:cNvCxnSpPr>
          <p:nvPr/>
        </p:nvCxnSpPr>
        <p:spPr>
          <a:xfrm>
            <a:off x="3115272" y="2209800"/>
            <a:ext cx="464087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0" idx="2"/>
            <a:endCxn id="48" idx="0"/>
          </p:cNvCxnSpPr>
          <p:nvPr/>
        </p:nvCxnSpPr>
        <p:spPr>
          <a:xfrm>
            <a:off x="6264944" y="2209800"/>
            <a:ext cx="1491200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0" idx="2"/>
            <a:endCxn id="41" idx="0"/>
          </p:cNvCxnSpPr>
          <p:nvPr/>
        </p:nvCxnSpPr>
        <p:spPr>
          <a:xfrm flipH="1">
            <a:off x="4656724" y="2209800"/>
            <a:ext cx="1608220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2"/>
            <a:endCxn id="16" idx="0"/>
          </p:cNvCxnSpPr>
          <p:nvPr/>
        </p:nvCxnSpPr>
        <p:spPr>
          <a:xfrm flipH="1">
            <a:off x="1628840" y="2209800"/>
            <a:ext cx="4636104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16" grpId="0" animBg="1"/>
      <p:bldP spid="41" grpId="0" animBg="1"/>
      <p:bldP spid="48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Rack Awareness</a:t>
            </a:r>
            <a:endParaRPr lang="en-IE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A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B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cxnSp>
        <p:nvCxnSpPr>
          <p:cNvPr id="19" name="Straight Connector 18"/>
          <p:cNvCxnSpPr>
            <a:stCxn id="18" idx="2"/>
            <a:endCxn id="17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  <a:endCxn id="10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2255" y="4045094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61677" y="534541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3115272" y="4931233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7" name="TextBox 26"/>
          <p:cNvSpPr txBox="1"/>
          <p:nvPr/>
        </p:nvSpPr>
        <p:spPr>
          <a:xfrm>
            <a:off x="1108792" y="404509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A1</a:t>
            </a:r>
            <a:endParaRPr lang="en-I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91" y="450690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A2</a:t>
            </a:r>
            <a:endParaRPr lang="en-IE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08795" y="4931233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A3</a:t>
            </a:r>
            <a:endParaRPr lang="en-I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08795" y="5337375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A4</a:t>
            </a:r>
            <a:endParaRPr lang="en-IE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08795" y="580286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A5</a:t>
            </a:r>
            <a:endParaRPr lang="en-IE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28152" y="403860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1</a:t>
            </a:r>
            <a:endParaRPr lang="en-IE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28151" y="450041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28155" y="492473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3</a:t>
            </a:r>
            <a:endParaRPr lang="en-IE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28155" y="5330881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4</a:t>
            </a:r>
            <a:endParaRPr lang="en-IE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28155" y="579637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5</a:t>
            </a:r>
            <a:endParaRPr lang="en-IE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72952"/>
            <a:ext cx="2022678" cy="11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48400" y="2895600"/>
            <a:ext cx="24384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Files: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1: {A1, A4, B3}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2: {A5, B1, B5}</a:t>
            </a:r>
            <a:endParaRPr lang="en-I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5272" y="4092597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15272" y="5775303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677" y="5796374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48400" y="4095929"/>
            <a:ext cx="24384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Racks: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A: {A1, A2, A3, A4, A5}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B: {B1, B2, B3, B4, B5}</a:t>
            </a:r>
            <a:endParaRPr lang="en-I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72952"/>
            <a:ext cx="2022678" cy="11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48400" y="2895600"/>
            <a:ext cx="24384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Files: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1: {A1, A4, B3}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2: {A5, B1, B5}</a:t>
            </a:r>
            <a:endParaRPr lang="en-I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4095929"/>
            <a:ext cx="24384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Racks: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A: {A1, A2, A3, A4, A5}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B: {B1, B2, B3, B4, B5}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A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B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cxnSp>
        <p:nvCxnSpPr>
          <p:cNvPr id="19" name="Straight Connector 18"/>
          <p:cNvCxnSpPr>
            <a:stCxn id="18" idx="2"/>
            <a:endCxn id="17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  <a:endCxn id="10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2255" y="4045094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61677" y="534541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3115272" y="4931233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7" name="TextBox 26"/>
          <p:cNvSpPr txBox="1"/>
          <p:nvPr/>
        </p:nvSpPr>
        <p:spPr>
          <a:xfrm>
            <a:off x="1108792" y="404509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A1</a:t>
            </a:r>
            <a:endParaRPr lang="en-I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91" y="450690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A2</a:t>
            </a:r>
            <a:endParaRPr lang="en-IE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08795" y="4931233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A3</a:t>
            </a:r>
            <a:endParaRPr lang="en-I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08795" y="5337375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A4</a:t>
            </a:r>
            <a:endParaRPr lang="en-IE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08795" y="580286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A5</a:t>
            </a:r>
            <a:endParaRPr lang="en-IE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28152" y="403860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1</a:t>
            </a:r>
            <a:endParaRPr lang="en-IE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28151" y="450041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28155" y="492473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3</a:t>
            </a:r>
            <a:endParaRPr lang="en-IE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28155" y="5330881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4</a:t>
            </a:r>
            <a:endParaRPr lang="en-IE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28155" y="579637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5</a:t>
            </a:r>
            <a:endParaRPr lang="en-IE" b="1" dirty="0"/>
          </a:p>
        </p:txBody>
      </p:sp>
      <p:sp>
        <p:nvSpPr>
          <p:cNvPr id="40" name="Rectangle 39"/>
          <p:cNvSpPr/>
          <p:nvPr/>
        </p:nvSpPr>
        <p:spPr>
          <a:xfrm>
            <a:off x="3115272" y="4092597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15272" y="5775303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677" y="5796374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6873520"/>
          </a:xfrm>
          <a:prstGeom prst="rect">
            <a:avLst/>
          </a:prstGeom>
          <a:solidFill>
            <a:srgbClr val="F3FC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Rack Awareness</a:t>
            </a:r>
            <a:endParaRPr lang="en-IE" sz="3200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Make sure replicas not on same rack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In case rack switch fails!</a:t>
            </a:r>
          </a:p>
          <a:p>
            <a:endParaRPr lang="en-IE" dirty="0" smtClean="0"/>
          </a:p>
          <a:p>
            <a:r>
              <a:rPr lang="en-IE" dirty="0" smtClean="0"/>
              <a:t>But communication can be slower: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Within rack: pass one switch (rack switch)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Across racks: pass three switches (two racks and a core)</a:t>
            </a:r>
          </a:p>
          <a:p>
            <a:endParaRPr lang="en-IE" dirty="0" smtClean="0"/>
          </a:p>
          <a:p>
            <a:r>
              <a:rPr lang="en-IE" dirty="0" smtClean="0"/>
              <a:t>(Typically) pick two racks</a:t>
            </a:r>
          </a:p>
          <a:p>
            <a:pPr lvl="1"/>
            <a:r>
              <a:rPr lang="en-IE" dirty="0" smtClean="0"/>
              <a:t>Two nodes in same rack, one node in another rack</a:t>
            </a:r>
            <a:endParaRPr lang="en-IE" dirty="0"/>
          </a:p>
          <a:p>
            <a:pPr lvl="2"/>
            <a:r>
              <a:rPr lang="en-IE" dirty="0" smtClean="0"/>
              <a:t>(Assuming 3x replication)</a:t>
            </a:r>
          </a:p>
          <a:p>
            <a:pPr lvl="1"/>
            <a:endParaRPr lang="en-IE" dirty="0"/>
          </a:p>
          <a:p>
            <a:r>
              <a:rPr lang="en-IE" dirty="0" smtClean="0"/>
              <a:t>Umm, only necessary if more than one rack</a:t>
            </a:r>
          </a:p>
        </p:txBody>
      </p:sp>
    </p:spTree>
    <p:extLst>
      <p:ext uri="{BB962C8B-B14F-4D97-AF65-F5344CB8AC3E}">
        <p14:creationId xmlns:p14="http://schemas.microsoft.com/office/powerpoint/2010/main" val="170269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Other Operations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u="sng" dirty="0" smtClean="0">
                <a:solidFill>
                  <a:srgbClr val="7030A0"/>
                </a:solidFill>
              </a:rPr>
              <a:t>Rebalancing</a:t>
            </a:r>
            <a:r>
              <a:rPr lang="en-IE" dirty="0" smtClean="0"/>
              <a:t>: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Spread storage out evenly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u="sng" dirty="0" smtClean="0">
                <a:solidFill>
                  <a:srgbClr val="7030A0"/>
                </a:solidFill>
              </a:rPr>
              <a:t>Deletion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Just rename the file with hidden file name</a:t>
            </a:r>
          </a:p>
          <a:p>
            <a:pPr marL="457200" lvl="1" indent="0">
              <a:buNone/>
            </a:pPr>
            <a:r>
              <a:rPr lang="en-IE" dirty="0" smtClean="0"/>
              <a:t>To recover, rename back to original version</a:t>
            </a:r>
          </a:p>
          <a:p>
            <a:pPr marL="457200" lvl="1" indent="0">
              <a:buNone/>
            </a:pPr>
            <a:r>
              <a:rPr lang="en-IE" dirty="0" smtClean="0"/>
              <a:t>Otherwise, three days later will be wiped </a:t>
            </a:r>
          </a:p>
          <a:p>
            <a:pPr marL="457200" lvl="1" indent="0">
              <a:buNone/>
            </a:pPr>
            <a:endParaRPr lang="en-IE" dirty="0"/>
          </a:p>
          <a:p>
            <a:pPr marL="57150" indent="0">
              <a:buNone/>
            </a:pPr>
            <a:r>
              <a:rPr lang="en-IE" u="sng" dirty="0" smtClean="0">
                <a:solidFill>
                  <a:srgbClr val="7030A0"/>
                </a:solidFill>
              </a:rPr>
              <a:t>Monitoring Stale Replicas</a:t>
            </a:r>
            <a:r>
              <a:rPr lang="en-IE" dirty="0" smtClean="0"/>
              <a:t>: </a:t>
            </a:r>
            <a:endParaRPr lang="en-IE" dirty="0"/>
          </a:p>
          <a:p>
            <a:pPr marL="57150" indent="0">
              <a:buNone/>
            </a:pPr>
            <a:r>
              <a:rPr lang="en-IE" dirty="0" smtClean="0"/>
              <a:t>  Dead slave reappears with old data? </a:t>
            </a:r>
          </a:p>
          <a:p>
            <a:pPr marL="457200" lvl="1" indent="0">
              <a:buNone/>
            </a:pPr>
            <a:r>
              <a:rPr lang="en-IE" dirty="0" smtClean="0"/>
              <a:t>Master keeps version info</a:t>
            </a:r>
          </a:p>
        </p:txBody>
      </p:sp>
    </p:spTree>
    <p:extLst>
      <p:ext uri="{BB962C8B-B14F-4D97-AF65-F5344CB8AC3E}">
        <p14:creationId xmlns:p14="http://schemas.microsoft.com/office/powerpoint/2010/main" val="28208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GFS: Weaknesses?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pPr lvl="1"/>
            <a:endParaRPr lang="en-IE" dirty="0" smtClean="0"/>
          </a:p>
          <a:p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What are the main weaknesses of GFS?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529" y="1977851"/>
            <a:ext cx="8228942" cy="1267858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Master node single point of failure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Use hardware replication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Logs and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checkpoints</a:t>
            </a:r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51" y="1977319"/>
            <a:ext cx="311197" cy="311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75" y="4942560"/>
            <a:ext cx="8197896" cy="156311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Master-node </a:t>
            </a:r>
            <a:r>
              <a:rPr lang="en-IE" sz="2400" dirty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metadata kept in memory</a:t>
            </a:r>
          </a:p>
          <a:p>
            <a:pPr lvl="1"/>
            <a:r>
              <a:rPr lang="en-IE" sz="2400" dirty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Each chunk needs 64 </a:t>
            </a:r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bytes to address</a:t>
            </a:r>
            <a:endParaRPr lang="en-IE" sz="2400" dirty="0">
              <a:solidFill>
                <a:srgbClr val="FF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Chunk data can be queried from each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slave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Keep each chunk large (fewer chunks)</a:t>
            </a:r>
          </a:p>
          <a:p>
            <a:pPr marL="457200" indent="-457200">
              <a:buFont typeface="+mj-lt"/>
              <a:buAutoNum type="arabicPeriod"/>
            </a:pPr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19" y="3470959"/>
            <a:ext cx="8192252" cy="124352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Master </a:t>
            </a:r>
            <a:r>
              <a:rPr lang="en-IE" sz="2400" dirty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node is a bottleneck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Use more powerful machine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Minimise master node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traffic</a:t>
            </a:r>
            <a:endParaRPr lang="en-IE" sz="24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274" y="3475466"/>
            <a:ext cx="311197" cy="311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50" y="4939738"/>
            <a:ext cx="311197" cy="3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Distributed File System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r>
              <a:rPr lang="en-IE" dirty="0" smtClean="0"/>
              <a:t>Open source version of GFS</a:t>
            </a:r>
          </a:p>
          <a:p>
            <a:endParaRPr lang="en-IE" dirty="0" smtClean="0"/>
          </a:p>
          <a:p>
            <a:r>
              <a:rPr lang="en-IE" dirty="0" smtClean="0"/>
              <a:t>HDFS-to-GFS translation guide …</a:t>
            </a:r>
          </a:p>
          <a:p>
            <a:pPr lvl="1"/>
            <a:r>
              <a:rPr lang="en-IE" dirty="0" smtClean="0"/>
              <a:t>Data-node = </a:t>
            </a:r>
            <a:r>
              <a:rPr lang="en-IE" dirty="0" err="1" smtClean="0"/>
              <a:t>Chunkserver</a:t>
            </a:r>
            <a:r>
              <a:rPr lang="en-IE" dirty="0" smtClean="0"/>
              <a:t>/Slave</a:t>
            </a:r>
          </a:p>
          <a:p>
            <a:pPr lvl="1"/>
            <a:r>
              <a:rPr lang="en-IE" dirty="0" smtClean="0"/>
              <a:t>Name-node = Master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/>
              <a:t>Same idea except …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GFS is proprietary (hidden in Google)</a:t>
            </a:r>
          </a:p>
          <a:p>
            <a:pPr lvl="1"/>
            <a:r>
              <a:rPr lang="en-IE" dirty="0" smtClean="0">
                <a:solidFill>
                  <a:srgbClr val="008000"/>
                </a:solidFill>
              </a:rPr>
              <a:t>HDFS is open source (Apache!)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62000"/>
            <a:ext cx="225494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" y="1085500"/>
            <a:ext cx="8680465" cy="54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Implementing on thousands of machines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21912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1219200"/>
            <a:ext cx="4038600" cy="1233818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500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123630"/>
            <a:ext cx="8420100" cy="181997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Build distributed abstractions</a:t>
            </a:r>
          </a:p>
          <a:p>
            <a:pPr>
              <a:buClr>
                <a:schemeClr val="tx1"/>
              </a:buClr>
            </a:pP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write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read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delete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append</a:t>
            </a:r>
            <a:r>
              <a:rPr lang="en-IE" dirty="0" smtClean="0">
                <a:latin typeface="Segoe UI Light" panose="020B0502040204020203" pitchFamily="34" charset="0"/>
              </a:rPr>
              <a:t>(file f, data d)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8" y="4125467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572000"/>
            <a:ext cx="3048000" cy="1170432"/>
          </a:xfrm>
          <a:prstGeom prst="rect">
            <a:avLst/>
          </a:prstGeom>
          <a:solidFill>
            <a:srgbClr val="F3FCFF">
              <a:alpha val="25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noAutofit/>
          </a:bodyPr>
          <a:lstStyle/>
          <a:p>
            <a:pPr algn="r"/>
            <a:r>
              <a:rPr lang="es-CL" dirty="0" smtClean="0"/>
              <a:t>HDFS/GFS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81450" y="5136650"/>
            <a:ext cx="43434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We done?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513665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Inside Google circa 2017</a:t>
            </a:r>
            <a:endParaRPr lang="en-IE" sz="3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292923"/>
            <a:ext cx="7315257" cy="48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" y="1085500"/>
            <a:ext cx="8680465" cy="54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Implementing on thousands of machines</a:t>
            </a:r>
            <a:endParaRPr lang="en-IE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1499" y="1219200"/>
            <a:ext cx="8001000" cy="5257800"/>
            <a:chOff x="1746173" y="1905000"/>
            <a:chExt cx="5549977" cy="3882729"/>
          </a:xfrm>
        </p:grpSpPr>
        <p:sp>
          <p:nvSpPr>
            <p:cNvPr id="10" name="TextBox 9"/>
            <p:cNvSpPr txBox="1"/>
            <p:nvPr/>
          </p:nvSpPr>
          <p:spPr>
            <a:xfrm>
              <a:off x="1752600" y="1905000"/>
              <a:ext cx="5543550" cy="3882729"/>
            </a:xfrm>
            <a:prstGeom prst="rect">
              <a:avLst/>
            </a:prstGeom>
            <a:solidFill>
              <a:srgbClr val="F3FCFF">
                <a:alpha val="84000"/>
              </a:srgbClr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noAutofit/>
            </a:bodyPr>
            <a:lstStyle/>
            <a:p>
              <a:pPr algn="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173" y="1905000"/>
              <a:ext cx="5543550" cy="3882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Google’s MapReduce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19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MapReduce: White-Paper</a:t>
            </a:r>
            <a:endParaRPr lang="en-I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87218"/>
            <a:ext cx="6629400" cy="52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Let’s start with one task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How could we do a distributed word count?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600200"/>
            <a:ext cx="3429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590800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</a:t>
            </a:r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ount parts in memory on different machines and merge?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259080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99" y="3048002"/>
            <a:ext cx="7551145" cy="41909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But if the data don’t fit in memory (e.g., 4-grams)?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9" y="3467099"/>
            <a:ext cx="7551145" cy="41909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And how to do that merge </a:t>
            </a:r>
            <a:r>
              <a:rPr lang="en-IE" sz="1600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(sum counts for word </a:t>
            </a:r>
            <a:r>
              <a:rPr lang="en-IE" sz="160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</a:t>
            </a:r>
            <a:r>
              <a:rPr lang="en-IE" sz="1600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across machines)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457701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</a:t>
            </a:r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ount parts on-disk on different machines and merge?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4457701"/>
            <a:ext cx="342900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2999" y="4914902"/>
            <a:ext cx="7551145" cy="41909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Again, how to do that merge?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Distributed word count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a-k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r-z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70C0"/>
                </a:solidFill>
              </a:rPr>
              <a:t>l</a:t>
            </a:r>
            <a:r>
              <a:rPr lang="en-IE" b="1" dirty="0" smtClean="0">
                <a:solidFill>
                  <a:srgbClr val="0070C0"/>
                </a:solidFill>
              </a:rPr>
              <a:t>-q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(a,10023)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(aa,6234)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</a:t>
            </a:r>
            <a:r>
              <a:rPr lang="en-IE" dirty="0" smtClean="0">
                <a:solidFill>
                  <a:schemeClr val="tx1"/>
                </a:solidFill>
              </a:rPr>
              <a:t>lab,8123</a:t>
            </a:r>
            <a:r>
              <a:rPr lang="en-IE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(label,983)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(rag,543)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(rat,1233)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46000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Partition</a:t>
            </a:r>
          </a:p>
          <a:p>
            <a:endParaRPr lang="en-IE" sz="2400" dirty="0" smtClean="0"/>
          </a:p>
          <a:p>
            <a:endParaRPr lang="en-IE" sz="2400" dirty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Distr. Sort/Count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Output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309817" y="6400799"/>
            <a:ext cx="3709376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Better </a:t>
            </a: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partitioning</a:t>
            </a:r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6413536"/>
            <a:ext cx="342900" cy="3429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10400" y="6400799"/>
            <a:ext cx="2133600" cy="457201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4498" y="6395268"/>
            <a:ext cx="321402" cy="321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37" y="6502361"/>
            <a:ext cx="1328283" cy="2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96" grpId="0" animBg="1"/>
      <p:bldP spid="97" grpId="0" animBg="1"/>
      <p:bldP spid="98" grpId="0" animBg="1"/>
      <p:bldP spid="117" grpId="0"/>
      <p:bldP spid="119" grpId="0"/>
      <p:bldP spid="56" grpId="0" animBg="1"/>
      <p:bldP spid="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Distributed word count</a:t>
            </a:r>
            <a:endParaRPr lang="en-IE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2984" y="1266824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abstract any general framework?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83" y="1278510"/>
            <a:ext cx="342900" cy="3429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67681" y="2133274"/>
            <a:ext cx="8516815" cy="4583397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For each </a:t>
            </a:r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unique word</a:t>
            </a:r>
            <a:r>
              <a:rPr lang="en-IE" altLang="ja-JP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computed from some input line, </a:t>
            </a:r>
          </a:p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  give me a list of its </a:t>
            </a:r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repetitions</a:t>
            </a:r>
            <a:r>
              <a:rPr lang="en-IE" altLang="ja-JP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on </a:t>
            </a:r>
            <a:r>
              <a:rPr lang="en-IE" altLang="ja-JP" sz="2400" u="sng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all input lines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, </a:t>
            </a:r>
            <a:endParaRPr lang="en-IE" altLang="ja-JP" sz="2400" dirty="0" smtClean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     and for the list of </a:t>
            </a:r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repetitions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of each </a:t>
            </a:r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unique word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, </a:t>
            </a:r>
          </a:p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        I will </a:t>
            </a:r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count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them to create output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83" y="2161948"/>
            <a:ext cx="321402" cy="3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Distributed word count</a:t>
            </a:r>
            <a:endParaRPr lang="en-IE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2984" y="1266824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abstract any general framework?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83" y="1278510"/>
            <a:ext cx="342900" cy="3429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67681" y="2133274"/>
            <a:ext cx="8516815" cy="4583397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For each </a:t>
            </a:r>
            <a:r>
              <a:rPr lang="en-IE" altLang="ja-JP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thing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computed from some input line</a:t>
            </a:r>
            <a:r>
              <a:rPr lang="en-IE" altLang="ja-JP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,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</a:p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  give me a list of its </a:t>
            </a:r>
            <a:r>
              <a:rPr lang="en-IE" altLang="ja-JP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related</a:t>
            </a:r>
            <a:r>
              <a:rPr lang="en-IE" altLang="ja-JP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-things </a:t>
            </a:r>
            <a:r>
              <a:rPr lang="en-IE" altLang="ja-JP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on </a:t>
            </a:r>
            <a:r>
              <a:rPr lang="en-IE" altLang="ja-JP" sz="2400" u="sng" dirty="0">
                <a:latin typeface="Calibri Light" panose="020F0302020204030204" pitchFamily="34" charset="0"/>
                <a:cs typeface="Segoe UI Semilight" panose="020B0402040204020203" pitchFamily="34" charset="0"/>
              </a:rPr>
              <a:t>all input lines</a:t>
            </a:r>
            <a:r>
              <a:rPr lang="en-IE" altLang="ja-JP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, </a:t>
            </a:r>
            <a:endParaRPr lang="en-IE" altLang="ja-JP" sz="2400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    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and for the list of </a:t>
            </a:r>
            <a:r>
              <a:rPr lang="en-IE" altLang="ja-JP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related-things</a:t>
            </a:r>
            <a:r>
              <a:rPr lang="en-IE" altLang="ja-JP" sz="24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of each </a:t>
            </a:r>
            <a:r>
              <a:rPr lang="en-IE" altLang="ja-JP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thing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, </a:t>
            </a:r>
          </a:p>
          <a:p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        I will </a:t>
            </a:r>
            <a:r>
              <a:rPr lang="en-IE" altLang="ja-JP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do-something-over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them to create the output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83" y="2161948"/>
            <a:ext cx="321402" cy="3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Distributed word count</a:t>
            </a:r>
            <a:endParaRPr lang="en-IE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2984" y="1266824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abstract any general framework?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7983" y="1278510"/>
            <a:ext cx="342900" cy="3429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67681" y="2133274"/>
            <a:ext cx="8516815" cy="4583397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7983" y="2161948"/>
            <a:ext cx="321402" cy="32140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5" y="2395959"/>
            <a:ext cx="5820340" cy="23342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" y="3505200"/>
            <a:ext cx="6402125" cy="2688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744354"/>
            <a:ext cx="6599063" cy="26311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2759398"/>
            <a:ext cx="5781422" cy="4440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3923542"/>
            <a:ext cx="7001207" cy="45628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3" y="5166197"/>
            <a:ext cx="5327331" cy="474407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309817" y="6231936"/>
            <a:ext cx="537698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be more specific for </a:t>
            </a:r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reduce</a:t>
            </a:r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8994" y="6229972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8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</a:t>
            </a:r>
            <a:endParaRPr lang="en-IE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2984" y="1266824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abstract any general framework?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7983" y="1278510"/>
            <a:ext cx="342900" cy="3429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67681" y="2133274"/>
            <a:ext cx="8516815" cy="4583397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7983" y="2161948"/>
            <a:ext cx="321402" cy="32140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5" y="2395959"/>
            <a:ext cx="5820340" cy="23342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" y="3505200"/>
            <a:ext cx="6402125" cy="26886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744354"/>
            <a:ext cx="7709797" cy="26428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2759398"/>
            <a:ext cx="5781422" cy="44405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3923542"/>
            <a:ext cx="7001207" cy="45628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5184407"/>
            <a:ext cx="4904241" cy="454393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3505200" y="4724400"/>
            <a:ext cx="2209800" cy="320749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104859" y="5150961"/>
            <a:ext cx="1238541" cy="259239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1946890" y="6266914"/>
            <a:ext cx="673991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In general, we must assume bags/multisets (sets with duplicates)</a:t>
            </a:r>
            <a:endParaRPr lang="en-IE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6835" y="62669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MapReduce: Main Idea</a:t>
            </a:r>
            <a:endParaRPr lang="en-IE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2984" y="1266824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abstract any general framework?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83" y="1278510"/>
            <a:ext cx="342900" cy="3429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0" y="2972831"/>
            <a:ext cx="3589409" cy="182776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279691" y="3878555"/>
            <a:ext cx="4504806" cy="84244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GB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← But how to implement this </a:t>
            </a:r>
          </a:p>
          <a:p>
            <a:r>
              <a:rPr lang="en-GB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    part in a distributed system</a:t>
            </a:r>
            <a:endParaRPr lang="en-IE" sz="2400" dirty="0">
              <a:latin typeface="Calibri Light" panose="020F0302020204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596" y="3875389"/>
            <a:ext cx="342900" cy="3429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558" y="1862764"/>
            <a:ext cx="2408818" cy="240881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279690" y="4911131"/>
            <a:ext cx="4503905" cy="126106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Partition by </a:t>
            </a:r>
            <a:r>
              <a:rPr lang="en-IE" altLang="ja-JP" sz="2400" dirty="0" smtClean="0">
                <a:solidFill>
                  <a:srgbClr val="0707FF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map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key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Sort (in parallel) by </a:t>
            </a:r>
            <a:r>
              <a:rPr lang="en-IE" altLang="ja-JP" sz="2400" dirty="0" smtClean="0">
                <a:solidFill>
                  <a:srgbClr val="0707FF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map </a:t>
            </a: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key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Apply </a:t>
            </a:r>
            <a:r>
              <a:rPr lang="en-IE" altLang="ja-JP" sz="2400" dirty="0" smtClean="0">
                <a:solidFill>
                  <a:srgbClr val="45A245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reduce </a:t>
            </a:r>
            <a:endParaRPr lang="en-IE" altLang="ja-JP" sz="24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732" y="4927096"/>
            <a:ext cx="321402" cy="3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processes/algorithms does Google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need to implement Web search?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MapReduce: Word count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774230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%3=0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%3=2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%3=1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(a,10023)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(rat,6234)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(lab,8123)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(rag,983)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(aa,543)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(lab,1233)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460008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Partition</a:t>
            </a:r>
          </a:p>
          <a:p>
            <a:endParaRPr lang="en-IE" sz="2400" dirty="0" smtClean="0"/>
          </a:p>
          <a:p>
            <a:endParaRPr lang="en-IE" sz="2400" dirty="0"/>
          </a:p>
          <a:p>
            <a:endParaRPr lang="en-IE" sz="2400" dirty="0" smtClean="0"/>
          </a:p>
          <a:p>
            <a:r>
              <a:rPr lang="en-IE" sz="2400" dirty="0" smtClean="0"/>
              <a:t>Distr. Sort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Output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5690780" y="20060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rgbClr val="0707FF"/>
                </a:solidFill>
              </a:rPr>
              <a:t>Map</a:t>
            </a:r>
            <a:endParaRPr lang="en-IE" sz="2000" dirty="0">
              <a:solidFill>
                <a:srgbClr val="0707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23760" y="434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rgbClr val="45A245"/>
                </a:solidFill>
              </a:rPr>
              <a:t>Reduce</a:t>
            </a:r>
            <a:endParaRPr lang="en-IE" sz="2000" dirty="0">
              <a:solidFill>
                <a:srgbClr val="45A2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9B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68" grpId="0"/>
      <p:bldP spid="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 smtClean="0"/>
              <a:t>MapReduce</a:t>
            </a:r>
            <a:r>
              <a:rPr lang="en-IE" sz="3200" dirty="0" smtClean="0"/>
              <a:t> (in more detail)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sz="2800" b="1" dirty="0" smtClean="0">
                <a:solidFill>
                  <a:srgbClr val="0070C0"/>
                </a:solidFill>
              </a:rPr>
              <a:t>Input:</a:t>
            </a:r>
            <a:r>
              <a:rPr lang="en-IE" sz="2800" b="1" dirty="0" smtClean="0"/>
              <a:t> </a:t>
            </a:r>
            <a:r>
              <a:rPr lang="en-IE" sz="2800" dirty="0" smtClean="0"/>
              <a:t>Read from the cluster (e.g., a DFS)</a:t>
            </a:r>
          </a:p>
          <a:p>
            <a:pPr marL="914400" lvl="1" indent="-514350"/>
            <a:r>
              <a:rPr lang="en-IE" sz="2400" dirty="0" smtClean="0"/>
              <a:t>Chunks raw data for mappers</a:t>
            </a:r>
          </a:p>
          <a:p>
            <a:pPr marL="914400" lvl="1" indent="-514350"/>
            <a:r>
              <a:rPr lang="en-IE" sz="2400" dirty="0" smtClean="0"/>
              <a:t>Maps raw data to initial </a:t>
            </a:r>
            <a:r>
              <a:rPr lang="en-IE" sz="2400" dirty="0" smtClean="0">
                <a:latin typeface="Bell MT" panose="02020503060305020303" pitchFamily="18" charset="0"/>
              </a:rPr>
              <a:t>(</a:t>
            </a:r>
            <a:r>
              <a:rPr lang="en-IE" sz="24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</a:t>
            </a:r>
            <a:r>
              <a:rPr lang="en-IE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</a:t>
            </a:r>
            <a:r>
              <a:rPr lang="en-IE" sz="2400" dirty="0" err="1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en-IE" sz="24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value</a:t>
            </a:r>
            <a:r>
              <a:rPr lang="en-IE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</a:t>
            </a:r>
            <a:r>
              <a:rPr lang="en-IE" sz="2400" dirty="0" smtClean="0">
                <a:latin typeface="Bell MT" panose="02020503060305020303" pitchFamily="18" charset="0"/>
              </a:rPr>
              <a:t>)</a:t>
            </a:r>
            <a:r>
              <a:rPr lang="en-IE" sz="2400" dirty="0" smtClean="0"/>
              <a:t> pairs</a:t>
            </a:r>
          </a:p>
          <a:p>
            <a:pPr marL="1314450" lvl="2" indent="-514350"/>
            <a:endParaRPr lang="en-IE" dirty="0" smtClean="0"/>
          </a:p>
          <a:p>
            <a:pPr marL="800100" lvl="2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endParaRPr lang="en-IE" sz="2800" b="1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2800" b="1" u="sng" dirty="0" smtClean="0">
                <a:solidFill>
                  <a:srgbClr val="0070C0"/>
                </a:solidFill>
              </a:rPr>
              <a:t>Map:</a:t>
            </a:r>
            <a:r>
              <a:rPr lang="en-IE" sz="2800" b="1" dirty="0" smtClean="0">
                <a:solidFill>
                  <a:srgbClr val="0070C0"/>
                </a:solidFill>
              </a:rPr>
              <a:t> </a:t>
            </a:r>
            <a:r>
              <a:rPr lang="en-IE" sz="2800" dirty="0" smtClean="0"/>
              <a:t>For each </a:t>
            </a:r>
            <a:r>
              <a:rPr lang="en-IE" sz="2400" dirty="0">
                <a:latin typeface="Bell MT" panose="02020503060305020303" pitchFamily="18" charset="0"/>
              </a:rPr>
              <a:t>(</a:t>
            </a:r>
            <a:r>
              <a:rPr lang="en-IE" sz="24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</a:t>
            </a:r>
            <a:r>
              <a:rPr lang="en-IE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</a:t>
            </a:r>
            <a:r>
              <a:rPr lang="en-IE" sz="2400" dirty="0" err="1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en-IE" sz="24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value</a:t>
            </a:r>
            <a:r>
              <a:rPr lang="en-IE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</a:t>
            </a:r>
            <a:r>
              <a:rPr lang="en-IE" sz="2400" dirty="0" smtClean="0">
                <a:latin typeface="Bell MT" panose="02020503060305020303" pitchFamily="18" charset="0"/>
              </a:rPr>
              <a:t>)</a:t>
            </a:r>
            <a:r>
              <a:rPr lang="en-IE" sz="2800" dirty="0" smtClean="0"/>
              <a:t> pair, generate zero-to-many </a:t>
            </a:r>
            <a:r>
              <a:rPr lang="en-IE" sz="2400" dirty="0" smtClean="0"/>
              <a:t>(</a:t>
            </a:r>
            <a:r>
              <a:rPr lang="en-IE" sz="2400" dirty="0" err="1" smtClean="0">
                <a:solidFill>
                  <a:srgbClr val="0707FF"/>
                </a:solidFill>
              </a:rPr>
              <a:t>key</a:t>
            </a:r>
            <a:r>
              <a:rPr lang="en-IE" sz="2400" baseline="-25000" dirty="0" err="1" smtClean="0">
                <a:solidFill>
                  <a:srgbClr val="0707FF"/>
                </a:solidFill>
              </a:rPr>
              <a:t>map</a:t>
            </a:r>
            <a:r>
              <a:rPr lang="en-IE" sz="2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en-IE" sz="2400" dirty="0" err="1" smtClean="0">
                <a:solidFill>
                  <a:srgbClr val="0707FF"/>
                </a:solidFill>
              </a:rPr>
              <a:t>value</a:t>
            </a:r>
            <a:r>
              <a:rPr lang="en-IE" sz="2400" baseline="-25000" dirty="0" err="1" smtClean="0">
                <a:solidFill>
                  <a:srgbClr val="0707FF"/>
                </a:solidFill>
              </a:rPr>
              <a:t>map</a:t>
            </a:r>
            <a:r>
              <a:rPr lang="en-IE" sz="2400" dirty="0" smtClean="0">
                <a:latin typeface="Bell MT" panose="02020503060305020303" pitchFamily="18" charset="0"/>
              </a:rPr>
              <a:t>)</a:t>
            </a:r>
            <a:r>
              <a:rPr lang="en-IE" sz="2800" dirty="0" smtClean="0">
                <a:latin typeface="Bell MT" panose="02020503060305020303" pitchFamily="18" charset="0"/>
              </a:rPr>
              <a:t> </a:t>
            </a:r>
            <a:r>
              <a:rPr lang="en-IE" sz="2800" dirty="0" smtClean="0"/>
              <a:t>pairs</a:t>
            </a:r>
          </a:p>
          <a:p>
            <a:pPr marL="914400" lvl="1" indent="-514350"/>
            <a:r>
              <a:rPr lang="en-IE" sz="2400" dirty="0" err="1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</a:t>
            </a:r>
            <a:r>
              <a:rPr lang="en-IE" sz="24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ey</a:t>
            </a:r>
            <a:r>
              <a:rPr lang="en-IE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</a:t>
            </a:r>
            <a:r>
              <a:rPr lang="en-IE" sz="2400" baseline="-25000" dirty="0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E" sz="2400" dirty="0" smtClean="0"/>
              <a:t>/</a:t>
            </a:r>
            <a:r>
              <a:rPr lang="en-IE" sz="24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value</a:t>
            </a:r>
            <a:r>
              <a:rPr lang="en-IE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</a:t>
            </a:r>
            <a:r>
              <a:rPr lang="en-IE" sz="2400" baseline="-250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sz="2400" dirty="0" smtClean="0"/>
              <a:t>can be diff. type to </a:t>
            </a:r>
            <a:r>
              <a:rPr lang="en-IE" sz="2400" dirty="0" err="1" smtClean="0">
                <a:solidFill>
                  <a:srgbClr val="0707FF"/>
                </a:solidFill>
              </a:rPr>
              <a:t>key</a:t>
            </a:r>
            <a:r>
              <a:rPr lang="en-IE" sz="2400" baseline="-25000" dirty="0" err="1" smtClean="0">
                <a:solidFill>
                  <a:srgbClr val="0707FF"/>
                </a:solidFill>
              </a:rPr>
              <a:t>map</a:t>
            </a:r>
            <a:r>
              <a:rPr lang="en-IE" sz="2400" baseline="-25000" dirty="0" smtClean="0">
                <a:solidFill>
                  <a:srgbClr val="0707FF"/>
                </a:solidFill>
              </a:rPr>
              <a:t> </a:t>
            </a:r>
            <a:r>
              <a:rPr lang="en-IE" sz="2400" dirty="0" smtClean="0"/>
              <a:t>/</a:t>
            </a:r>
            <a:r>
              <a:rPr lang="en-IE" sz="2400" dirty="0" err="1" smtClean="0">
                <a:solidFill>
                  <a:srgbClr val="0707FF"/>
                </a:solidFill>
              </a:rPr>
              <a:t>value</a:t>
            </a:r>
            <a:r>
              <a:rPr lang="en-IE" sz="2400" baseline="-25000" dirty="0" err="1" smtClean="0">
                <a:solidFill>
                  <a:srgbClr val="0707FF"/>
                </a:solidFill>
              </a:rPr>
              <a:t>map</a:t>
            </a:r>
            <a:endParaRPr lang="en-IE" sz="2400" baseline="-25000" dirty="0" smtClean="0">
              <a:solidFill>
                <a:srgbClr val="0707FF"/>
              </a:solidFill>
            </a:endParaRPr>
          </a:p>
          <a:p>
            <a:pPr marL="914400" lvl="1" indent="-514350"/>
            <a:endParaRPr lang="en-IE" dirty="0" smtClean="0"/>
          </a:p>
          <a:p>
            <a:pPr marL="914400" lvl="1" indent="-514350"/>
            <a:endParaRPr lang="en-IE" b="1" dirty="0" smtClean="0">
              <a:solidFill>
                <a:srgbClr val="0070C0"/>
              </a:solidFill>
            </a:endParaRPr>
          </a:p>
          <a:p>
            <a:pPr marL="514350" indent="-514350"/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23716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might </a:t>
            </a:r>
            <a:r>
              <a:rPr lang="en-IE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Input</a:t>
            </a: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contain in the word-count case?</a:t>
            </a:r>
            <a:endParaRPr lang="en-IE" sz="2000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43490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might </a:t>
            </a:r>
            <a:r>
              <a:rPr lang="en-IE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Map</a:t>
            </a: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do in the word-count case?</a:t>
            </a:r>
            <a:endParaRPr lang="en-IE" sz="2000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12" y="2736625"/>
            <a:ext cx="3429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12" y="554349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 smtClean="0"/>
              <a:t>MapReduce</a:t>
            </a:r>
            <a:r>
              <a:rPr lang="en-IE" sz="3200" dirty="0" smtClean="0"/>
              <a:t> </a:t>
            </a:r>
            <a:r>
              <a:rPr lang="en-IE" sz="3200" dirty="0"/>
              <a:t>(in more detail)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IE" sz="2800" b="1" dirty="0" smtClean="0">
                <a:solidFill>
                  <a:srgbClr val="0070C0"/>
                </a:solidFill>
              </a:rPr>
              <a:t>Partition:</a:t>
            </a:r>
            <a:r>
              <a:rPr lang="en-IE" sz="2800" b="1" dirty="0" smtClean="0"/>
              <a:t> </a:t>
            </a:r>
            <a:r>
              <a:rPr lang="en-IE" sz="2800" dirty="0" smtClean="0"/>
              <a:t>Assign sets of </a:t>
            </a:r>
            <a:r>
              <a:rPr lang="en-IE" sz="2400" dirty="0" err="1" smtClean="0">
                <a:solidFill>
                  <a:srgbClr val="0707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</a:t>
            </a:r>
            <a:r>
              <a:rPr lang="en-IE" sz="2400" baseline="-25000" dirty="0" err="1" smtClean="0">
                <a:solidFill>
                  <a:srgbClr val="0707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map</a:t>
            </a:r>
            <a:r>
              <a:rPr lang="en-IE" sz="2800" dirty="0" smtClean="0"/>
              <a:t> values to reducer machines</a:t>
            </a:r>
          </a:p>
          <a:p>
            <a:pPr marL="514350" indent="-514350">
              <a:buAutoNum type="arabicPeriod" startAt="3"/>
            </a:pPr>
            <a:endParaRPr lang="en-IE" sz="2800" dirty="0" smtClean="0"/>
          </a:p>
          <a:p>
            <a:pPr marL="514350" indent="-514350">
              <a:buAutoNum type="arabicPeriod" startAt="3"/>
            </a:pPr>
            <a:endParaRPr lang="en-IE" sz="2800" dirty="0" smtClean="0"/>
          </a:p>
          <a:p>
            <a:pPr marL="514350" indent="-514350">
              <a:buAutoNum type="arabicPeriod" startAt="3"/>
            </a:pPr>
            <a:r>
              <a:rPr lang="en-IE" sz="2800" b="1" dirty="0" smtClean="0">
                <a:solidFill>
                  <a:srgbClr val="0070C0"/>
                </a:solidFill>
              </a:rPr>
              <a:t>Shuffle: </a:t>
            </a:r>
            <a:r>
              <a:rPr lang="en-IE" sz="2800" dirty="0" smtClean="0"/>
              <a:t>Data are moved from mappers to reducers (e.g., using DFS)</a:t>
            </a:r>
          </a:p>
          <a:p>
            <a:pPr marL="514350" indent="-514350">
              <a:buAutoNum type="arabicPeriod" startAt="3"/>
            </a:pPr>
            <a:endParaRPr lang="en-IE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3"/>
            </a:pPr>
            <a:r>
              <a:rPr lang="en-IE" sz="2800" b="1" dirty="0" smtClean="0">
                <a:solidFill>
                  <a:srgbClr val="0070C0"/>
                </a:solidFill>
              </a:rPr>
              <a:t>Comparison/Sort: </a:t>
            </a:r>
            <a:r>
              <a:rPr lang="en-IE" sz="2800" dirty="0" smtClean="0"/>
              <a:t>Each reducer sorts the data by key using a comparison function</a:t>
            </a:r>
          </a:p>
          <a:p>
            <a:pPr marL="914400" lvl="1" indent="-514350"/>
            <a:r>
              <a:rPr lang="en-IE" sz="2400" i="1" dirty="0" smtClean="0"/>
              <a:t>Sort is taken care of by the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09800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How might </a:t>
            </a:r>
            <a:r>
              <a:rPr lang="en-IE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Partition</a:t>
            </a: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work in the word-count case?</a:t>
            </a:r>
            <a:endParaRPr lang="en-IE" sz="2000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92" y="22098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MapReduce (in more detail)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6"/>
            </a:pPr>
            <a:r>
              <a:rPr lang="en-IE" sz="2800" b="1" u="sng" dirty="0" smtClean="0">
                <a:solidFill>
                  <a:srgbClr val="0070C0"/>
                </a:solidFill>
              </a:rPr>
              <a:t>Reduce: </a:t>
            </a:r>
            <a:r>
              <a:rPr lang="en-IE" sz="2800" b="1" dirty="0" smtClean="0">
                <a:solidFill>
                  <a:srgbClr val="0070C0"/>
                </a:solidFill>
              </a:rPr>
              <a:t> </a:t>
            </a:r>
            <a:r>
              <a:rPr lang="en-IE" sz="2800" dirty="0"/>
              <a:t>F</a:t>
            </a:r>
            <a:r>
              <a:rPr lang="en-IE" sz="2800" dirty="0" smtClean="0"/>
              <a:t>or each </a:t>
            </a:r>
            <a:r>
              <a:rPr lang="en-IE" sz="2400" dirty="0" err="1" smtClean="0">
                <a:solidFill>
                  <a:srgbClr val="0707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</a:t>
            </a:r>
            <a:r>
              <a:rPr lang="en-IE" sz="2400" baseline="-25000" dirty="0" err="1" smtClean="0">
                <a:solidFill>
                  <a:srgbClr val="0707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map</a:t>
            </a:r>
            <a:r>
              <a:rPr lang="en-IE" sz="2800" dirty="0" smtClean="0"/>
              <a:t>, takes the bag of </a:t>
            </a:r>
            <a:r>
              <a:rPr lang="en-IE" sz="2400" dirty="0" err="1" smtClean="0">
                <a:solidFill>
                  <a:srgbClr val="0707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value</a:t>
            </a:r>
            <a:r>
              <a:rPr lang="en-IE" sz="2400" baseline="-25000" dirty="0" err="1" smtClean="0">
                <a:solidFill>
                  <a:srgbClr val="0707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map</a:t>
            </a:r>
            <a:r>
              <a:rPr lang="en-IE" sz="2800" dirty="0" smtClean="0">
                <a:latin typeface="Bell MT" panose="02020503060305020303" pitchFamily="18" charset="0"/>
              </a:rPr>
              <a:t> </a:t>
            </a:r>
            <a:r>
              <a:rPr lang="en-IE" sz="2800" dirty="0" smtClean="0"/>
              <a:t>entries with that key, and produces zero-to-many outputs, i.e., </a:t>
            </a:r>
            <a:r>
              <a:rPr lang="en-IE" sz="2400" dirty="0" smtClean="0">
                <a:latin typeface="Bell MT" panose="02020503060305020303" pitchFamily="18" charset="0"/>
              </a:rPr>
              <a:t>(</a:t>
            </a:r>
            <a:r>
              <a:rPr lang="en-IE" sz="2400" dirty="0" err="1" smtClean="0">
                <a:solidFill>
                  <a:srgbClr val="45A24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</a:t>
            </a:r>
            <a:r>
              <a:rPr lang="en-IE" sz="2400" baseline="-25000" dirty="0" err="1" smtClean="0">
                <a:solidFill>
                  <a:srgbClr val="45A24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reduce</a:t>
            </a:r>
            <a:r>
              <a:rPr lang="en-IE" sz="2400" dirty="0" err="1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,</a:t>
            </a:r>
            <a:r>
              <a:rPr lang="en-IE" sz="2400" dirty="0" err="1" smtClean="0">
                <a:solidFill>
                  <a:srgbClr val="45A24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value</a:t>
            </a:r>
            <a:r>
              <a:rPr lang="en-IE" sz="2400" baseline="-25000" dirty="0" err="1" smtClean="0">
                <a:solidFill>
                  <a:srgbClr val="45A24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reduce</a:t>
            </a:r>
            <a:r>
              <a:rPr lang="en-IE" sz="2400" dirty="0" smtClean="0">
                <a:latin typeface="Bell MT" panose="02020503060305020303" pitchFamily="18" charset="0"/>
              </a:rPr>
              <a:t>)</a:t>
            </a:r>
            <a:r>
              <a:rPr lang="en-IE" sz="2800" dirty="0" smtClean="0"/>
              <a:t> pairs</a:t>
            </a:r>
          </a:p>
          <a:p>
            <a:pPr marL="0" indent="0">
              <a:buNone/>
            </a:pPr>
            <a:endParaRPr lang="en-IE" sz="2800" dirty="0" smtClean="0"/>
          </a:p>
          <a:p>
            <a:pPr marL="400050" lvl="1" indent="0">
              <a:buNone/>
            </a:pPr>
            <a:endParaRPr lang="en-IE" sz="24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IE" sz="2800" b="1" dirty="0" smtClean="0">
                <a:solidFill>
                  <a:srgbClr val="0070C0"/>
                </a:solidFill>
              </a:rPr>
              <a:t>Output: </a:t>
            </a:r>
            <a:r>
              <a:rPr lang="en-IE" sz="2800" dirty="0" smtClean="0"/>
              <a:t>Writes the results from the reducers to the distributed file system</a:t>
            </a:r>
          </a:p>
          <a:p>
            <a:pPr marL="514350" indent="-514350">
              <a:buFont typeface="+mj-lt"/>
              <a:buAutoNum type="arabicPeriod"/>
            </a:pPr>
            <a:endParaRPr lang="en-IE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How might </a:t>
            </a:r>
            <a:r>
              <a:rPr lang="en-IE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Reduce</a:t>
            </a: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work in the word-count case?</a:t>
            </a:r>
            <a:endParaRPr lang="en-IE" sz="2000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266303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MapReduce: Word count pseudo-code</a:t>
            </a:r>
            <a:endParaRPr lang="en-IE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9525"/>
            <a:ext cx="858809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MapReduce: Under the Hood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84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15" name="TextBox 14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. </a:t>
            </a:r>
            <a:r>
              <a:rPr lang="es-CL" b="1" dirty="0" err="1" smtClean="0"/>
              <a:t>Map</a:t>
            </a:r>
            <a:endParaRPr lang="es-CL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4. </a:t>
            </a:r>
            <a:r>
              <a:rPr lang="es-CL" dirty="0" err="1" smtClean="0"/>
              <a:t>Shuffle</a:t>
            </a:r>
            <a:endParaRPr lang="es-CL" dirty="0"/>
          </a:p>
        </p:txBody>
      </p:sp>
      <p:sp>
        <p:nvSpPr>
          <p:cNvPr id="18" name="TextBox 17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5. </a:t>
            </a:r>
            <a:r>
              <a:rPr lang="es-CL" dirty="0" err="1" smtClean="0"/>
              <a:t>Merge</a:t>
            </a:r>
            <a:r>
              <a:rPr lang="es-CL" dirty="0" smtClean="0"/>
              <a:t> </a:t>
            </a:r>
            <a:r>
              <a:rPr lang="es-CL" dirty="0" err="1" smtClean="0"/>
              <a:t>Sort</a:t>
            </a:r>
            <a:endParaRPr lang="es-CL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3. </a:t>
            </a:r>
            <a:r>
              <a:rPr lang="es-CL" dirty="0" err="1" smtClean="0"/>
              <a:t>Partition</a:t>
            </a:r>
            <a:r>
              <a:rPr lang="es-CL" dirty="0" smtClean="0"/>
              <a:t> [</a:t>
            </a:r>
            <a:r>
              <a:rPr lang="es-CL" dirty="0" err="1" smtClean="0"/>
              <a:t>Sort</a:t>
            </a:r>
            <a:r>
              <a:rPr lang="es-CL" dirty="0" smtClean="0"/>
              <a:t>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44598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angle 50"/>
          <p:cNvSpPr/>
          <p:nvPr/>
        </p:nvSpPr>
        <p:spPr>
          <a:xfrm>
            <a:off x="4946597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946597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1288305" y="3426360"/>
            <a:ext cx="341478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1288223" y="5262340"/>
            <a:ext cx="3421428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1288304" y="1839192"/>
            <a:ext cx="3414783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2741" y="3829589"/>
            <a:ext cx="114282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erro sed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 decir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que sed</a:t>
            </a:r>
            <a:endParaRPr lang="es-CL" sz="1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739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740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7739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0748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50531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0750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0749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0748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0749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0748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7692" y="3533785"/>
            <a:ext cx="75855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692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7692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1672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1672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(que,{1,1,1,1})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71672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8234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53672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3669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95234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11817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11817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1817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stCxn id="25" idx="3"/>
          </p:cNvCxnSpPr>
          <p:nvPr/>
        </p:nvCxnSpPr>
        <p:spPr>
          <a:xfrm>
            <a:off x="4509085" y="2110278"/>
            <a:ext cx="450074" cy="20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3"/>
          </p:cNvCxnSpPr>
          <p:nvPr/>
        </p:nvCxnSpPr>
        <p:spPr>
          <a:xfrm flipV="1">
            <a:off x="4509304" y="2478449"/>
            <a:ext cx="429899" cy="123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3"/>
          </p:cNvCxnSpPr>
          <p:nvPr/>
        </p:nvCxnSpPr>
        <p:spPr>
          <a:xfrm flipV="1">
            <a:off x="4509302" y="2843854"/>
            <a:ext cx="429556" cy="264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4" idx="3"/>
          </p:cNvCxnSpPr>
          <p:nvPr/>
        </p:nvCxnSpPr>
        <p:spPr>
          <a:xfrm>
            <a:off x="4509302" y="2577066"/>
            <a:ext cx="442973" cy="1230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3"/>
          </p:cNvCxnSpPr>
          <p:nvPr/>
        </p:nvCxnSpPr>
        <p:spPr>
          <a:xfrm>
            <a:off x="4509303" y="4164572"/>
            <a:ext cx="434261" cy="223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3"/>
          </p:cNvCxnSpPr>
          <p:nvPr/>
        </p:nvCxnSpPr>
        <p:spPr>
          <a:xfrm flipV="1">
            <a:off x="4509303" y="4862718"/>
            <a:ext cx="429553" cy="988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</p:cNvCxnSpPr>
          <p:nvPr/>
        </p:nvCxnSpPr>
        <p:spPr>
          <a:xfrm flipV="1">
            <a:off x="4509302" y="5473807"/>
            <a:ext cx="436119" cy="7432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11595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11940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11595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5012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16301" y="412693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1593" y="4708829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18158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290944" y="1119213"/>
            <a:ext cx="144433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0" name="Chevron 89"/>
          <p:cNvSpPr/>
          <p:nvPr/>
        </p:nvSpPr>
        <p:spPr>
          <a:xfrm>
            <a:off x="1735281" y="1119213"/>
            <a:ext cx="12469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err="1" smtClean="0">
                <a:solidFill>
                  <a:schemeClr val="tx1"/>
                </a:solidFill>
              </a:rPr>
              <a:t>Map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2982191" y="1119213"/>
            <a:ext cx="144149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Partition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>
                <a:solidFill>
                  <a:schemeClr val="tx1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[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r>
              <a:rPr lang="es-CL" sz="1200" dirty="0" smtClean="0">
                <a:solidFill>
                  <a:schemeClr val="tx1"/>
                </a:solidFill>
              </a:rPr>
              <a:t>]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83760" y="1119213"/>
            <a:ext cx="97511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Shuffle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Merge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Reduce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1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Counting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7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5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31219" y="3044058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(“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</a:rPr>
              <a:t>Combine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”)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27" name="TextBox 26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. </a:t>
            </a:r>
            <a:r>
              <a:rPr lang="es-CL" b="1" dirty="0" err="1" smtClean="0"/>
              <a:t>Map</a:t>
            </a:r>
            <a:endParaRPr lang="es-CL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4. </a:t>
            </a:r>
            <a:r>
              <a:rPr lang="es-CL" dirty="0" err="1" smtClean="0"/>
              <a:t>Shuffle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5. </a:t>
            </a:r>
            <a:r>
              <a:rPr lang="es-CL" dirty="0" err="1" smtClean="0"/>
              <a:t>Merge</a:t>
            </a:r>
            <a:r>
              <a:rPr lang="es-CL" dirty="0" smtClean="0"/>
              <a:t> </a:t>
            </a:r>
            <a:r>
              <a:rPr lang="es-CL" dirty="0" err="1" smtClean="0"/>
              <a:t>Sort</a:t>
            </a:r>
            <a:endParaRPr lang="es-CL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3. </a:t>
            </a:r>
            <a:r>
              <a:rPr lang="es-CL" dirty="0" err="1" smtClean="0"/>
              <a:t>Partition</a:t>
            </a:r>
            <a:r>
              <a:rPr lang="es-CL" dirty="0" smtClean="0"/>
              <a:t> [</a:t>
            </a:r>
            <a:r>
              <a:rPr lang="es-CL" dirty="0" err="1" smtClean="0"/>
              <a:t>Sort</a:t>
            </a:r>
            <a:r>
              <a:rPr lang="es-CL" dirty="0" smtClean="0"/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CL" spc="-1" dirty="0" err="1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Combiner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b="1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</a:t>
            </a:r>
            <a:r>
              <a:rPr lang="es-CL" sz="1400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Map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Partition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>
                <a:solidFill>
                  <a:schemeClr val="tx1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[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r>
              <a:rPr lang="es-CL" sz="1200" dirty="0" smtClean="0">
                <a:solidFill>
                  <a:schemeClr val="tx1"/>
                </a:solidFill>
              </a:rPr>
              <a:t>]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Shuffle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Merge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Combine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CL" spc="-1" dirty="0" err="1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Combiner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5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5" grpId="0" animBg="1"/>
      <p:bldP spid="87" grpId="0" animBg="1"/>
      <p:bldP spid="92" grpId="0" animBg="1"/>
      <p:bldP spid="93" grpId="0" animBg="1"/>
      <p:bldP spid="94" grpId="0" animBg="1"/>
      <p:bldP spid="95" grpId="0" animBg="1"/>
      <p:bldP spid="57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processes/algorithms does Google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need to implement Web search?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447801"/>
            <a:ext cx="5023130" cy="472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324100" y="2362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Google</a:t>
            </a:r>
            <a:endParaRPr lang="en-IE" sz="2400" b="1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≈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100 PB / day</a:t>
            </a:r>
            <a:endParaRPr lang="en-IE" sz="24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≈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2,000,000 Wiki / day</a:t>
            </a:r>
          </a:p>
          <a:p>
            <a:pPr algn="ctr"/>
            <a:r>
              <a:rPr lang="en-IE" sz="24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(2014, processed)</a:t>
            </a:r>
            <a:endParaRPr lang="en-IE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endParaRPr lang="en-IE" sz="24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1219" y="3044058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(“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</a:rPr>
              <a:t>Combine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”)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27" name="TextBox 26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Map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Shuffle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Merge Sort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Partition [Sort]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MapReduce: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Combiner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516868"/>
            <a:ext cx="52578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Combiner</a:t>
            </a:r>
            <a:r>
              <a:rPr lang="en-US" dirty="0" smtClean="0">
                <a:solidFill>
                  <a:schemeClr val="tx1"/>
                </a:solidFill>
              </a:rPr>
              <a:t> reduces data shuffled here!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MapReduce: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More complex tasks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meresearch.org.uk/wp-content/uploads/2016/01/super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8746" cy="4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Supermarket</a:t>
            </a:r>
            <a:r>
              <a:rPr lang="en-US" dirty="0" smtClean="0"/>
              <a:t> </a:t>
            </a:r>
            <a:r>
              <a:rPr lang="en-US" sz="3200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4973" y="3429000"/>
            <a:ext cx="5486400" cy="1206734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Supermarket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boss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wants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know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endParaRPr lang="en-GB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 we sell more in the morning hours or the evening hours?</a:t>
            </a:r>
            <a:endParaRPr lang="en-IE" sz="24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73" y="3429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www.meresearch.org.uk/wp-content/uploads/2016/01/super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8746" cy="4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14400" y="4214911"/>
            <a:ext cx="7391400" cy="1957289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914400" y="1295400"/>
            <a:ext cx="7391400" cy="2241305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MapReduce: </a:t>
            </a:r>
            <a:r>
              <a:rPr lang="en-GB" sz="3200" dirty="0" smtClean="0"/>
              <a:t>Supermarket</a:t>
            </a:r>
            <a:r>
              <a:rPr lang="en-US" sz="3200" dirty="0" smtClean="0"/>
              <a:t> </a:t>
            </a:r>
            <a:r>
              <a:rPr lang="en-US" sz="3200" dirty="0"/>
              <a:t>Example</a:t>
            </a:r>
            <a:endParaRPr lang="en-IE" sz="3200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0" y="1371600"/>
            <a:ext cx="7100614" cy="19729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0"/>
            <a:ext cx="1737602" cy="1294057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495300" y="3429000"/>
            <a:ext cx="82296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Compute total sales per hour of the day?</a:t>
            </a:r>
            <a:endParaRPr lang="en-IE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2900" y="344185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" y="1085500"/>
            <a:ext cx="8680465" cy="54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Implementing on thousands of machines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21912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1219200"/>
            <a:ext cx="4038600" cy="1233818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500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123630"/>
            <a:ext cx="8420100" cy="197237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Build distributed abstractions</a:t>
            </a:r>
          </a:p>
          <a:p>
            <a:pPr>
              <a:buClr>
                <a:schemeClr val="tx1"/>
              </a:buClr>
            </a:pP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write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read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delete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append</a:t>
            </a:r>
            <a:r>
              <a:rPr lang="en-IE" dirty="0" smtClean="0">
                <a:latin typeface="Segoe UI Light" panose="020B0502040204020203" pitchFamily="34" charset="0"/>
              </a:rPr>
              <a:t>(file f, data d)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err="1" smtClean="0">
                <a:solidFill>
                  <a:srgbClr val="7030A0"/>
                </a:solidFill>
                <a:latin typeface="Segoe UI Light" panose="020B0502040204020203" pitchFamily="34" charset="0"/>
              </a:rPr>
              <a:t>mapreduce</a:t>
            </a:r>
            <a:r>
              <a:rPr lang="en-IE" dirty="0" smtClean="0">
                <a:latin typeface="Segoe UI Light" panose="020B0502040204020203" pitchFamily="34" charset="0"/>
              </a:rPr>
              <a:t>(function map, function reduce, file in, file out)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8" y="4125467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0048" y="4611072"/>
            <a:ext cx="43434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We done?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48" y="4611072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 smtClean="0"/>
              <a:t>MapReduce</a:t>
            </a:r>
            <a:r>
              <a:rPr lang="en-IE" sz="3200" dirty="0" smtClean="0"/>
              <a:t>: Benefits for Programmers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8000"/>
                </a:solidFill>
              </a:rPr>
              <a:t>Takes care of low-level implementation:</a:t>
            </a:r>
          </a:p>
          <a:p>
            <a:pPr lvl="1"/>
            <a:r>
              <a:rPr lang="en-IE" dirty="0"/>
              <a:t>Easy to handle inputs and output</a:t>
            </a:r>
          </a:p>
          <a:p>
            <a:pPr lvl="1"/>
            <a:r>
              <a:rPr lang="en-IE" dirty="0" smtClean="0"/>
              <a:t>No need to handle network communication</a:t>
            </a:r>
          </a:p>
          <a:p>
            <a:pPr lvl="1"/>
            <a:r>
              <a:rPr lang="en-IE" dirty="0" smtClean="0"/>
              <a:t>No need to write sorts or joins</a:t>
            </a:r>
          </a:p>
          <a:p>
            <a:r>
              <a:rPr lang="en-IE" dirty="0" smtClean="0">
                <a:solidFill>
                  <a:srgbClr val="008000"/>
                </a:solidFill>
              </a:rPr>
              <a:t>Abstracts machines (transparency)</a:t>
            </a:r>
          </a:p>
          <a:p>
            <a:pPr lvl="1"/>
            <a:r>
              <a:rPr lang="en-IE" dirty="0" smtClean="0"/>
              <a:t>Fault tolerance (through heart-beats)</a:t>
            </a:r>
          </a:p>
          <a:p>
            <a:pPr lvl="1"/>
            <a:r>
              <a:rPr lang="en-IE" dirty="0" smtClean="0"/>
              <a:t>Abstracts physical locations</a:t>
            </a:r>
          </a:p>
          <a:p>
            <a:pPr lvl="1"/>
            <a:r>
              <a:rPr lang="en-IE" dirty="0" smtClean="0"/>
              <a:t>Add / remove machines</a:t>
            </a:r>
          </a:p>
          <a:p>
            <a:pPr lvl="1"/>
            <a:r>
              <a:rPr lang="en-IE" dirty="0" smtClean="0"/>
              <a:t>Load balancing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47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/>
              <a:t>MapReduce</a:t>
            </a:r>
            <a:r>
              <a:rPr lang="en-IE" sz="3200" dirty="0"/>
              <a:t>: Benefits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 smtClean="0"/>
              <a:t>(Time for more important things)</a:t>
            </a:r>
            <a:endParaRPr lang="en-IE" sz="2800" dirty="0"/>
          </a:p>
        </p:txBody>
      </p:sp>
      <p:pic>
        <p:nvPicPr>
          <p:cNvPr id="4" name="Picture 2" descr="http://www.etny.net/wp-content/uploads/2012/08/google_game_room-300x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677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i2.cdn.turner.com/money/.element/img/1.0/sections/mag/fortune/bestcompanies/2012/snapshots/google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1.bp.blogspot.com/-si9AVAuHFjU/T6Pemu8rQ9I/AAAAAAAABU4/c7L3V3b8TC8/s1600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hoax-slayer.com/images/google-offic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27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www.hok.com/uploads/2013/04/17/google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46" y="1981200"/>
            <a:ext cx="6700204" cy="33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s://blog.kissmetrics.com/wp-content/uploads/2013/02/Google_snac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66481"/>
            <a:ext cx="5029200" cy="30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2.bp.blogspot.com/-cy0zSTWoxB0/T19X7YsR-CI/AAAAAAAAAqE/dRFeYpBzJ7A/s1600/google-culture-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54" y="1981452"/>
            <a:ext cx="4390092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http://s1.ibtimes.com/sites/www.ibtimes.com/files/styles/v2_article_large/public/2012/01/20/219742-systems-integrator-scott-is-photographed-by-his-girlfriend-pynes-as-h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8837"/>
            <a:ext cx="4114800" cy="27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http://www.thestar.com.my/~/media/Images/TSOL/Photos-Gallery/central/2013/10/04/metd_fwk_0410_pg64d.ashx/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452"/>
            <a:ext cx="7143750" cy="47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Overview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82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: Open </a:t>
            </a:r>
            <a:r>
              <a:rPr lang="es-CL" dirty="0" err="1" smtClean="0"/>
              <a:t>Source</a:t>
            </a:r>
            <a:r>
              <a:rPr lang="es-CL" dirty="0" smtClean="0"/>
              <a:t> </a:t>
            </a:r>
            <a:r>
              <a:rPr lang="es-CL" dirty="0" err="1" smtClean="0"/>
              <a:t>MapReduce</a:t>
            </a:r>
            <a:endParaRPr lang="en-GB" dirty="0"/>
          </a:p>
        </p:txBody>
      </p:sp>
      <p:pic>
        <p:nvPicPr>
          <p:cNvPr id="1028" name="Picture 4" descr="http://blog.tamar.com/wp-content/uploads/2016/08/hadoop-licdn.com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6849"/>
            <a:ext cx="5143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nterpriseitnews.com.my/wp-content/uploads/2015/12/doug-cutting-cloudera-1050x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867150" cy="22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933450" y="59436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914399" y="51054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927101" y="43053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933451" y="344805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HDFS / Hadoop </a:t>
            </a:r>
            <a:r>
              <a:rPr lang="en-IE" sz="3200" dirty="0" smtClean="0"/>
              <a:t>Core Architecture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124200" y="1295400"/>
            <a:ext cx="30480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Client</a:t>
            </a:r>
            <a:endParaRPr lang="en-I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860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JobTracker</a:t>
            </a:r>
            <a:endParaRPr lang="en-IE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33450" y="35052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933450" y="43624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2</a:t>
            </a:r>
            <a:endParaRPr lang="en-IE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51625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933450" y="60007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5334000" y="35052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5334000" y="43624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2</a:t>
            </a:r>
            <a:endParaRPr lang="en-IE" sz="2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5314950" y="51625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5334000" y="60007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cxnSp>
        <p:nvCxnSpPr>
          <p:cNvPr id="18" name="Elbow Connector 17"/>
          <p:cNvCxnSpPr>
            <a:stCxn id="7" idx="1"/>
            <a:endCxn id="9" idx="1"/>
          </p:cNvCxnSpPr>
          <p:nvPr/>
        </p:nvCxnSpPr>
        <p:spPr>
          <a:xfrm rot="10800000" flipH="1" flipV="1">
            <a:off x="914400" y="2571750"/>
            <a:ext cx="19050" cy="12192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1"/>
            <a:endCxn id="10" idx="1"/>
          </p:cNvCxnSpPr>
          <p:nvPr/>
        </p:nvCxnSpPr>
        <p:spPr>
          <a:xfrm rot="10800000" flipH="1" flipV="1">
            <a:off x="914400" y="2571750"/>
            <a:ext cx="19050" cy="20764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1"/>
            <a:endCxn id="11" idx="1"/>
          </p:cNvCxnSpPr>
          <p:nvPr/>
        </p:nvCxnSpPr>
        <p:spPr>
          <a:xfrm rot="10800000" flipV="1">
            <a:off x="914400" y="2571750"/>
            <a:ext cx="12700" cy="287655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1"/>
            <a:endCxn id="12" idx="1"/>
          </p:cNvCxnSpPr>
          <p:nvPr/>
        </p:nvCxnSpPr>
        <p:spPr>
          <a:xfrm rot="10800000" flipH="1" flipV="1">
            <a:off x="914400" y="2571750"/>
            <a:ext cx="19050" cy="37147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3"/>
            <a:endCxn id="13" idx="3"/>
          </p:cNvCxnSpPr>
          <p:nvPr/>
        </p:nvCxnSpPr>
        <p:spPr>
          <a:xfrm>
            <a:off x="8382000" y="2571750"/>
            <a:ext cx="12700" cy="12192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3"/>
            <a:endCxn id="14" idx="3"/>
          </p:cNvCxnSpPr>
          <p:nvPr/>
        </p:nvCxnSpPr>
        <p:spPr>
          <a:xfrm>
            <a:off x="8382000" y="2571750"/>
            <a:ext cx="12700" cy="20764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3"/>
            <a:endCxn id="15" idx="3"/>
          </p:cNvCxnSpPr>
          <p:nvPr/>
        </p:nvCxnSpPr>
        <p:spPr>
          <a:xfrm flipH="1">
            <a:off x="8362950" y="2571750"/>
            <a:ext cx="19050" cy="2876550"/>
          </a:xfrm>
          <a:prstGeom prst="bentConnector3">
            <a:avLst>
              <a:gd name="adj1" fmla="val -12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16" idx="3"/>
          </p:cNvCxnSpPr>
          <p:nvPr/>
        </p:nvCxnSpPr>
        <p:spPr>
          <a:xfrm>
            <a:off x="8382000" y="2571750"/>
            <a:ext cx="12700" cy="37147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2"/>
            <a:endCxn id="7" idx="0"/>
          </p:cNvCxnSpPr>
          <p:nvPr/>
        </p:nvCxnSpPr>
        <p:spPr>
          <a:xfrm flipH="1">
            <a:off x="24384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2"/>
            <a:endCxn id="8" idx="0"/>
          </p:cNvCxnSpPr>
          <p:nvPr/>
        </p:nvCxnSpPr>
        <p:spPr>
          <a:xfrm>
            <a:off x="46482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1575"/>
            <a:ext cx="1243336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329244"/>
            <a:ext cx="2275791" cy="5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processes/algorithms does Google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need to implement Web search?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447801"/>
            <a:ext cx="5023130" cy="472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324100" y="2362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Google</a:t>
            </a:r>
            <a:endParaRPr lang="en-IE" sz="2400" b="1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≈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100 PB / day</a:t>
            </a:r>
            <a:endParaRPr lang="en-IE" sz="24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sz="2400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≈ 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2,000,000 Wiki / day</a:t>
            </a:r>
          </a:p>
          <a:p>
            <a:pPr algn="ctr"/>
            <a:r>
              <a:rPr lang="en-IE" sz="24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(2014, processed)</a:t>
            </a:r>
            <a:endParaRPr lang="en-IE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endParaRPr lang="en-IE" sz="24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990600"/>
            <a:ext cx="4831759" cy="58674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-17082" y="990600"/>
            <a:ext cx="2373212" cy="58674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356130" y="3124200"/>
            <a:ext cx="1987270" cy="374156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355260" y="994695"/>
            <a:ext cx="1987270" cy="1817812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694" y="4816756"/>
            <a:ext cx="1761128" cy="20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HDFS: Traditional / SPOF</a:t>
            </a:r>
            <a:endParaRPr lang="en-IE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648200" y="1238250"/>
            <a:ext cx="4038600" cy="54673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NameNode</a:t>
            </a:r>
            <a:r>
              <a:rPr lang="en-IE" dirty="0" smtClean="0"/>
              <a:t> appends edits to log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SecondaryNameNode</a:t>
            </a:r>
            <a:r>
              <a:rPr lang="en-IE" dirty="0" smtClean="0"/>
              <a:t> copies log file and image, makes </a:t>
            </a:r>
            <a:r>
              <a:rPr lang="en-IE" u="sng" dirty="0" smtClean="0"/>
              <a:t>checkpoint</a:t>
            </a:r>
            <a:r>
              <a:rPr lang="en-IE" dirty="0" smtClean="0"/>
              <a:t>, copies image back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NameNode</a:t>
            </a:r>
            <a:r>
              <a:rPr lang="en-IE" dirty="0" smtClean="0"/>
              <a:t> loads image on start-up and makes remaining edits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r>
              <a:rPr lang="en-IE" b="1" dirty="0" err="1" smtClean="0"/>
              <a:t>SecondaryNameNode</a:t>
            </a:r>
            <a:r>
              <a:rPr lang="en-IE" b="1" dirty="0" smtClean="0"/>
              <a:t> </a:t>
            </a:r>
            <a:r>
              <a:rPr lang="en-IE" b="1" u="sng" dirty="0" smtClean="0"/>
              <a:t>not</a:t>
            </a:r>
            <a:r>
              <a:rPr lang="en-IE" b="1" dirty="0" smtClean="0"/>
              <a:t> a backup </a:t>
            </a:r>
            <a:r>
              <a:rPr lang="en-IE" b="1" dirty="0" err="1" smtClean="0"/>
              <a:t>NameNode</a:t>
            </a:r>
            <a:endParaRPr lang="en-IE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9525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33451" y="44958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914400" y="529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933450" y="61341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cxnSp>
        <p:nvCxnSpPr>
          <p:cNvPr id="9" name="Elbow Connector 8"/>
          <p:cNvCxnSpPr>
            <a:stCxn id="4" idx="1"/>
            <a:endCxn id="5" idx="1"/>
          </p:cNvCxnSpPr>
          <p:nvPr/>
        </p:nvCxnSpPr>
        <p:spPr>
          <a:xfrm rot="10800000" flipH="1" flipV="1">
            <a:off x="914399" y="1238250"/>
            <a:ext cx="19051" cy="3543300"/>
          </a:xfrm>
          <a:prstGeom prst="bentConnector3">
            <a:avLst>
              <a:gd name="adj1" fmla="val -1199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1"/>
          </p:cNvCxnSpPr>
          <p:nvPr/>
        </p:nvCxnSpPr>
        <p:spPr>
          <a:xfrm rot="10800000" flipH="1" flipV="1">
            <a:off x="914400" y="1238250"/>
            <a:ext cx="19050" cy="35433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1"/>
            <a:endCxn id="7" idx="1"/>
          </p:cNvCxnSpPr>
          <p:nvPr/>
        </p:nvCxnSpPr>
        <p:spPr>
          <a:xfrm rot="10800000" flipV="1">
            <a:off x="914400" y="1238250"/>
            <a:ext cx="12700" cy="434340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1"/>
            <a:endCxn id="8" idx="1"/>
          </p:cNvCxnSpPr>
          <p:nvPr/>
        </p:nvCxnSpPr>
        <p:spPr>
          <a:xfrm rot="10800000" flipH="1" flipV="1">
            <a:off x="914400" y="1238250"/>
            <a:ext cx="19050" cy="51816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33451" y="3264932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SecondaryNameNode</a:t>
            </a:r>
            <a:endParaRPr lang="en-I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914398" y="1543050"/>
            <a:ext cx="1981201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copy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/blue.txt</a:t>
            </a:r>
          </a:p>
          <a:p>
            <a:r>
              <a:rPr lang="en-IE" dirty="0" err="1">
                <a:solidFill>
                  <a:schemeClr val="tx1"/>
                </a:solidFill>
              </a:rPr>
              <a:t>r</a:t>
            </a:r>
            <a:r>
              <a:rPr lang="en-IE" dirty="0" err="1" smtClean="0">
                <a:solidFill>
                  <a:schemeClr val="tx1"/>
                </a:solidFill>
              </a:rPr>
              <a:t>m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/orange.txt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rmdir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mkdir</a:t>
            </a:r>
            <a:r>
              <a:rPr lang="en-IE" dirty="0" smtClean="0">
                <a:solidFill>
                  <a:schemeClr val="tx1"/>
                </a:solidFill>
              </a:rPr>
              <a:t> new/ </a:t>
            </a:r>
          </a:p>
          <a:p>
            <a:r>
              <a:rPr lang="en-IE" dirty="0">
                <a:solidFill>
                  <a:schemeClr val="tx1"/>
                </a:solidFill>
              </a:rPr>
              <a:t>m</a:t>
            </a:r>
            <a:r>
              <a:rPr lang="en-IE" dirty="0" smtClean="0">
                <a:solidFill>
                  <a:schemeClr val="tx1"/>
                </a:solidFill>
              </a:rPr>
              <a:t>v new/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cons.iconarchive.com/icons/visualpharm/icons8-metro-style/512/Very-Basic-Docu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430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eryicon.com/icon/png/Application/Toolbar%20Icons/S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0515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fsimage</a:t>
            </a:r>
            <a:endParaRPr lang="en-IE" dirty="0"/>
          </a:p>
        </p:txBody>
      </p:sp>
      <p:cxnSp>
        <p:nvCxnSpPr>
          <p:cNvPr id="21" name="Elbow Connector 20"/>
          <p:cNvCxnSpPr>
            <a:stCxn id="4" idx="1"/>
            <a:endCxn id="13" idx="1"/>
          </p:cNvCxnSpPr>
          <p:nvPr/>
        </p:nvCxnSpPr>
        <p:spPr>
          <a:xfrm rot="10800000" flipH="1" flipV="1">
            <a:off x="914399" y="1238250"/>
            <a:ext cx="19051" cy="2312432"/>
          </a:xfrm>
          <a:prstGeom prst="bentConnector3">
            <a:avLst>
              <a:gd name="adj1" fmla="val -1199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5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is the secondary name-node?</a:t>
            </a:r>
            <a:endParaRPr lang="en-IE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Name-node quickly logs all file-system actions in a sequential (but messy) way</a:t>
            </a:r>
          </a:p>
          <a:p>
            <a:r>
              <a:rPr lang="en-IE" dirty="0" smtClean="0"/>
              <a:t>Secondary name-node keeps the main </a:t>
            </a:r>
            <a:r>
              <a:rPr lang="en-I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fsimage</a:t>
            </a:r>
            <a:r>
              <a:rPr lang="en-IE" dirty="0" smtClean="0">
                <a:cs typeface="Courier New" panose="02070309020205020404" pitchFamily="49" charset="0"/>
              </a:rPr>
              <a:t> file up-to-date based on logs</a:t>
            </a:r>
          </a:p>
          <a:p>
            <a:r>
              <a:rPr lang="en-IE" dirty="0" smtClean="0">
                <a:cs typeface="Courier New" panose="02070309020205020404" pitchFamily="49" charset="0"/>
              </a:rPr>
              <a:t>When the primary name-node boots back up, it loads the </a:t>
            </a:r>
            <a:r>
              <a:rPr lang="en-I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fsimage</a:t>
            </a:r>
            <a:r>
              <a:rPr lang="en-IE" dirty="0">
                <a:cs typeface="Courier New" panose="02070309020205020404" pitchFamily="49" charset="0"/>
              </a:rPr>
              <a:t> file </a:t>
            </a:r>
            <a:r>
              <a:rPr lang="en-IE" dirty="0" smtClean="0">
                <a:cs typeface="Courier New" panose="02070309020205020404" pitchFamily="49" charset="0"/>
              </a:rPr>
              <a:t>and applies the remaining log to it</a:t>
            </a:r>
          </a:p>
          <a:p>
            <a:r>
              <a:rPr lang="en-IE" dirty="0" smtClean="0">
                <a:cs typeface="Courier New" panose="02070309020205020404" pitchFamily="49" charset="0"/>
              </a:rPr>
              <a:t>Hence secondary name-node helps make boot-ups faster, helps keep file system image up-to-date and takes load away from primary</a:t>
            </a:r>
            <a:endParaRPr lang="en-IE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Hadoop: High Availability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JournalManager</a:t>
            </a:r>
            <a:endParaRPr lang="en-IE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35433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JournalNode</a:t>
            </a:r>
            <a:r>
              <a:rPr lang="en-IE" sz="2400" b="1" dirty="0" smtClean="0"/>
              <a:t> 1</a:t>
            </a:r>
            <a:endParaRPr lang="en-I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971800" y="44577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…</a:t>
            </a:r>
            <a:endParaRPr lang="en-I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53721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JournalNode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5486400" y="1485900"/>
            <a:ext cx="3048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Standby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cxnSp>
        <p:nvCxnSpPr>
          <p:cNvPr id="11" name="Straight Arrow Connector 10"/>
          <p:cNvCxnSpPr>
            <a:stCxn id="5" idx="2"/>
            <a:endCxn id="6" idx="1"/>
          </p:cNvCxnSpPr>
          <p:nvPr/>
        </p:nvCxnSpPr>
        <p:spPr>
          <a:xfrm>
            <a:off x="2057400" y="2628900"/>
            <a:ext cx="9144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1"/>
          </p:cNvCxnSpPr>
          <p:nvPr/>
        </p:nvCxnSpPr>
        <p:spPr>
          <a:xfrm>
            <a:off x="2057400" y="2628900"/>
            <a:ext cx="91440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8" idx="1"/>
          </p:cNvCxnSpPr>
          <p:nvPr/>
        </p:nvCxnSpPr>
        <p:spPr>
          <a:xfrm>
            <a:off x="2057400" y="2628900"/>
            <a:ext cx="914400" cy="302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29" idx="2"/>
          </p:cNvCxnSpPr>
          <p:nvPr/>
        </p:nvCxnSpPr>
        <p:spPr>
          <a:xfrm flipV="1">
            <a:off x="6019800" y="2628900"/>
            <a:ext cx="9906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29" idx="2"/>
          </p:cNvCxnSpPr>
          <p:nvPr/>
        </p:nvCxnSpPr>
        <p:spPr>
          <a:xfrm flipV="1">
            <a:off x="6019800" y="2628900"/>
            <a:ext cx="99060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29" idx="2"/>
          </p:cNvCxnSpPr>
          <p:nvPr/>
        </p:nvCxnSpPr>
        <p:spPr>
          <a:xfrm flipV="1">
            <a:off x="6019800" y="2628900"/>
            <a:ext cx="990600" cy="302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3400" y="148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Active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7329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fs edits</a:t>
            </a:r>
            <a:endParaRPr lang="en-IE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15100" y="37176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fs edits</a:t>
            </a:r>
            <a:endParaRPr lang="en-IE" sz="32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2057400"/>
            <a:ext cx="3048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JournalManager</a:t>
            </a:r>
            <a:endParaRPr lang="en-IE" sz="2400" b="1" dirty="0"/>
          </a:p>
        </p:txBody>
      </p:sp>
      <p:pic>
        <p:nvPicPr>
          <p:cNvPr id="33" name="Picture 2" descr="http://icons.iconarchive.com/icons/visualpharm/icons8-metro-style/512/Very-Basic-Docu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145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veryicon.com/icon/png/Application/Toolbar%20Icons/S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4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24300" y="23754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fsimage</a:t>
            </a:r>
            <a:endParaRPr lang="en-IE" dirty="0"/>
          </a:p>
        </p:txBody>
      </p:sp>
      <p:sp>
        <p:nvSpPr>
          <p:cNvPr id="38" name="TextBox 37"/>
          <p:cNvSpPr txBox="1"/>
          <p:nvPr/>
        </p:nvSpPr>
        <p:spPr>
          <a:xfrm>
            <a:off x="5600700" y="3443286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442028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38800" y="5297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95300" y="91916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43900" y="99128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3429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38800" y="4419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38800" y="5297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6" name="Rectangle 45"/>
          <p:cNvSpPr/>
          <p:nvPr/>
        </p:nvSpPr>
        <p:spPr>
          <a:xfrm>
            <a:off x="5486400" y="148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Active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333983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/>
      <p:bldP spid="24" grpId="0"/>
      <p:bldP spid="35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Programming with </a:t>
            </a:r>
            <a:r>
              <a:rPr lang="en-IE" dirty="0" err="1" smtClean="0"/>
              <a:t>hadoop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(REFERENCE MATERIAL FOR LAB</a:t>
            </a:r>
            <a:r>
              <a:rPr lang="en-IE" dirty="0" smtClean="0"/>
              <a:t>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2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1. </a:t>
            </a:r>
            <a:r>
              <a:rPr lang="en-IE" sz="3200" dirty="0" err="1" smtClean="0"/>
              <a:t>Input/Output</a:t>
            </a:r>
            <a:r>
              <a:rPr lang="en-IE" sz="3200" dirty="0" smtClean="0"/>
              <a:t> (</a:t>
            </a:r>
            <a:r>
              <a:rPr lang="en-IE" sz="3200" dirty="0" err="1" smtClean="0"/>
              <a:t>cmd</a:t>
            </a:r>
            <a:r>
              <a:rPr lang="en-IE" sz="3200" dirty="0" smtClean="0"/>
              <a:t>)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&gt; </a:t>
            </a:r>
            <a:r>
              <a:rPr lang="en-IE" sz="3200" dirty="0" err="1" smtClean="0"/>
              <a:t>hdfs</a:t>
            </a:r>
            <a:r>
              <a:rPr lang="en-IE" sz="3200" dirty="0" smtClean="0"/>
              <a:t> </a:t>
            </a:r>
            <a:r>
              <a:rPr lang="en-IE" sz="3200" dirty="0" err="1" smtClean="0"/>
              <a:t>dfs</a:t>
            </a:r>
            <a:endParaRPr lang="en-I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2975"/>
            <a:ext cx="8003608" cy="54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1. </a:t>
            </a:r>
            <a:r>
              <a:rPr lang="en-IE" sz="3200" dirty="0" err="1" smtClean="0"/>
              <a:t>Input/Output</a:t>
            </a:r>
            <a:r>
              <a:rPr lang="en-IE" sz="3200" dirty="0" smtClean="0"/>
              <a:t> (Java)</a:t>
            </a:r>
            <a:endParaRPr lang="en-I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600201"/>
            <a:ext cx="990602" cy="9362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6637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Creates a file system for default configuration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Check if the file exists; if so delete</a:t>
            </a:r>
            <a:endParaRPr lang="en-IE" dirty="0"/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file and write a message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073900" y="5114330"/>
            <a:ext cx="16637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Open and read back</a:t>
            </a:r>
            <a:endParaRPr lang="en-IE" dirty="0"/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779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1. Input (Java)</a:t>
            </a:r>
            <a:endParaRPr lang="en-I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0023"/>
            <a:ext cx="865195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4" y="2228793"/>
            <a:ext cx="8193320" cy="391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2. Map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4603750" y="2134203"/>
            <a:ext cx="3820744" cy="4147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09601" y="4495800"/>
            <a:ext cx="6358924" cy="404869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028014" y="5524500"/>
            <a:ext cx="2761049" cy="22053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019800" y="250799"/>
            <a:ext cx="29591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Mapper&lt;</a:t>
            </a:r>
            <a:r>
              <a:rPr lang="en-IE" dirty="0" err="1" smtClean="0"/>
              <a:t>InputKeyType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InputValueType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MapKeyType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MapValueType</a:t>
            </a:r>
            <a:r>
              <a:rPr lang="en-IE" dirty="0" smtClean="0"/>
              <a:t>&gt;</a:t>
            </a:r>
            <a:endParaRPr lang="en-IE" dirty="0"/>
          </a:p>
        </p:txBody>
      </p:sp>
      <p:cxnSp>
        <p:nvCxnSpPr>
          <p:cNvPr id="10" name="Straight Connector 9"/>
          <p:cNvCxnSpPr>
            <a:stCxn id="6" idx="0"/>
            <a:endCxn id="9" idx="2"/>
          </p:cNvCxnSpPr>
          <p:nvPr/>
        </p:nvCxnSpPr>
        <p:spPr>
          <a:xfrm flipV="1">
            <a:off x="6514122" y="1451128"/>
            <a:ext cx="985228" cy="6830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057435"/>
            <a:ext cx="29591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(input) key: file offset.</a:t>
            </a:r>
          </a:p>
          <a:p>
            <a:pPr algn="ctr"/>
            <a:r>
              <a:rPr lang="en-IE" dirty="0" smtClean="0"/>
              <a:t>(input) value: line of the file.</a:t>
            </a:r>
          </a:p>
          <a:p>
            <a:pPr algn="ctr"/>
            <a:r>
              <a:rPr lang="en-IE" dirty="0"/>
              <a:t>c</a:t>
            </a:r>
            <a:r>
              <a:rPr lang="en-IE" dirty="0" smtClean="0"/>
              <a:t>ontext: handles output and logging.</a:t>
            </a:r>
            <a:endParaRPr lang="en-IE" dirty="0"/>
          </a:p>
        </p:txBody>
      </p:sp>
      <p:cxnSp>
        <p:nvCxnSpPr>
          <p:cNvPr id="18" name="Straight Connector 17"/>
          <p:cNvCxnSpPr>
            <a:stCxn id="7" idx="0"/>
            <a:endCxn id="17" idx="1"/>
          </p:cNvCxnSpPr>
          <p:nvPr/>
        </p:nvCxnSpPr>
        <p:spPr>
          <a:xfrm flipV="1">
            <a:off x="3789063" y="3657600"/>
            <a:ext cx="2078337" cy="8382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29" idx="0"/>
          </p:cNvCxnSpPr>
          <p:nvPr/>
        </p:nvCxnSpPr>
        <p:spPr>
          <a:xfrm>
            <a:off x="2408539" y="5745034"/>
            <a:ext cx="1455436" cy="6741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4200" y="6419165"/>
            <a:ext cx="147955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Emit output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29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2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" y="1115291"/>
            <a:ext cx="623685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(Writable </a:t>
            </a:r>
            <a:r>
              <a:rPr lang="en-IE" sz="3200" i="1" dirty="0" smtClean="0"/>
              <a:t>for values</a:t>
            </a:r>
            <a:r>
              <a:rPr lang="en-IE" sz="3200" dirty="0" smtClean="0"/>
              <a:t>)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392545" y="2362200"/>
            <a:ext cx="3898900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14400" y="4256174"/>
            <a:ext cx="2111375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928831" y="5231284"/>
            <a:ext cx="2271569" cy="4837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3025775" y="4536132"/>
            <a:ext cx="3603625" cy="2799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3200400" y="5067216"/>
            <a:ext cx="3429000" cy="40592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724400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Same order</a:t>
            </a:r>
            <a:endParaRPr lang="en-IE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" y="1145003"/>
            <a:ext cx="7099763" cy="52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(</a:t>
            </a:r>
            <a:r>
              <a:rPr lang="en-IE" sz="3200" dirty="0" err="1" smtClean="0"/>
              <a:t>WritableComparable</a:t>
            </a:r>
            <a:r>
              <a:rPr lang="en-IE" sz="3200" dirty="0" smtClean="0"/>
              <a:t> </a:t>
            </a:r>
            <a:r>
              <a:rPr lang="en-IE" sz="3200" i="1" dirty="0" smtClean="0"/>
              <a:t>for keys/values</a:t>
            </a:r>
            <a:r>
              <a:rPr lang="en-IE" sz="3200" dirty="0" smtClean="0"/>
              <a:t>)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16712" y="1131332"/>
            <a:ext cx="7099763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04800" y="2627531"/>
            <a:ext cx="6311900" cy="2935069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04800" y="5576455"/>
            <a:ext cx="6311900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>
            <a:stCxn id="6" idx="3"/>
            <a:endCxn id="15" idx="2"/>
          </p:cNvCxnSpPr>
          <p:nvPr/>
        </p:nvCxnSpPr>
        <p:spPr>
          <a:xfrm flipV="1">
            <a:off x="6616700" y="3153851"/>
            <a:ext cx="1308100" cy="94121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14" idx="2"/>
          </p:cNvCxnSpPr>
          <p:nvPr/>
        </p:nvCxnSpPr>
        <p:spPr>
          <a:xfrm flipV="1">
            <a:off x="6616700" y="5352044"/>
            <a:ext cx="1316182" cy="50436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6082" y="4705713"/>
            <a:ext cx="21336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Needed for default partition function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2784519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Needed to sort keys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1526578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New Interface</a:t>
            </a:r>
            <a:endParaRPr lang="en-IE" dirty="0"/>
          </a:p>
        </p:txBody>
      </p:sp>
      <p:cxnSp>
        <p:nvCxnSpPr>
          <p:cNvPr id="25" name="Straight Connector 24"/>
          <p:cNvCxnSpPr>
            <a:stCxn id="5" idx="2"/>
            <a:endCxn id="24" idx="1"/>
          </p:cNvCxnSpPr>
          <p:nvPr/>
        </p:nvCxnSpPr>
        <p:spPr>
          <a:xfrm>
            <a:off x="3566594" y="1338713"/>
            <a:ext cx="3291406" cy="3725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800" y="1878488"/>
            <a:ext cx="6311900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6866082" y="2133600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Same as before</a:t>
            </a:r>
            <a:endParaRPr lang="en-IE" dirty="0"/>
          </a:p>
        </p:txBody>
      </p:sp>
      <p:cxnSp>
        <p:nvCxnSpPr>
          <p:cNvPr id="35" name="Straight Connector 34"/>
          <p:cNvCxnSpPr>
            <a:stCxn id="33" idx="3"/>
            <a:endCxn id="34" idx="1"/>
          </p:cNvCxnSpPr>
          <p:nvPr/>
        </p:nvCxnSpPr>
        <p:spPr>
          <a:xfrm>
            <a:off x="6616700" y="2221388"/>
            <a:ext cx="249382" cy="9687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24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" y="1085500"/>
            <a:ext cx="8680465" cy="54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Implementing on thousands of machines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21912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1219200"/>
            <a:ext cx="4038600" cy="1233818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500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4217075"/>
            <a:ext cx="8420099" cy="2031325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If we implement each task separately …</a:t>
            </a:r>
          </a:p>
          <a:p>
            <a:r>
              <a:rPr lang="en-IE" dirty="0">
                <a:latin typeface="Segoe UI Light" panose="020B0502040204020203" pitchFamily="34" charset="0"/>
              </a:rPr>
              <a:t>	</a:t>
            </a:r>
            <a:r>
              <a:rPr lang="en-IE" dirty="0">
                <a:solidFill>
                  <a:srgbClr val="FF0000"/>
                </a:solidFill>
                <a:latin typeface="Segoe UI Light" panose="020B0502040204020203" pitchFamily="34" charset="0"/>
              </a:rPr>
              <a:t>… </a:t>
            </a:r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re-implement storage</a:t>
            </a:r>
          </a:p>
          <a:p>
            <a:r>
              <a:rPr lang="en-IE" dirty="0">
                <a:solidFill>
                  <a:srgbClr val="FF0000"/>
                </a:solidFill>
                <a:latin typeface="Segoe UI Light" panose="020B0502040204020203" pitchFamily="34" charset="0"/>
              </a:rPr>
              <a:t>	</a:t>
            </a:r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… re-implement retrieval</a:t>
            </a:r>
          </a:p>
          <a:p>
            <a:r>
              <a:rPr lang="en-IE" dirty="0">
                <a:solidFill>
                  <a:srgbClr val="FF0000"/>
                </a:solidFill>
                <a:latin typeface="Segoe UI Light" panose="020B0502040204020203" pitchFamily="34" charset="0"/>
              </a:rPr>
              <a:t>	</a:t>
            </a:r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… re-implement distributed processing</a:t>
            </a:r>
          </a:p>
          <a:p>
            <a:r>
              <a:rPr lang="en-IE" dirty="0">
                <a:solidFill>
                  <a:srgbClr val="FF0000"/>
                </a:solidFill>
                <a:latin typeface="Segoe UI Light" panose="020B0502040204020203" pitchFamily="34" charset="0"/>
              </a:rPr>
              <a:t>	</a:t>
            </a:r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… re-implement communication</a:t>
            </a:r>
          </a:p>
          <a:p>
            <a:r>
              <a:rPr lang="en-IE" dirty="0">
                <a:solidFill>
                  <a:srgbClr val="FF0000"/>
                </a:solidFill>
                <a:latin typeface="Segoe UI Light" panose="020B0502040204020203" pitchFamily="34" charset="0"/>
              </a:rPr>
              <a:t>	</a:t>
            </a:r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… re-implement </a:t>
            </a:r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fault-tolerance</a:t>
            </a:r>
          </a:p>
          <a:p>
            <a:r>
              <a:rPr lang="en-IE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	... and then re-implement those again</a:t>
            </a:r>
            <a:endParaRPr lang="en-IE" dirty="0" smtClean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34" y="4217075"/>
            <a:ext cx="351110" cy="352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694" y="4816756"/>
            <a:ext cx="1761128" cy="20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" y="1981200"/>
            <a:ext cx="7529419" cy="30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3. Partition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7467600" cy="2835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6400800" y="1315998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/>
              <a:t>PartitionerInterface</a:t>
            </a:r>
            <a:endParaRPr lang="en-IE" dirty="0"/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 flipV="1">
            <a:off x="4978400" y="1685330"/>
            <a:ext cx="2489200" cy="98167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2989238"/>
            <a:ext cx="6934200" cy="89696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486400" y="3886200"/>
            <a:ext cx="533400" cy="1524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78400" y="5406430"/>
            <a:ext cx="33274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(This happens to be the default partition method!)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4. Shuffle</a:t>
            </a:r>
            <a:endParaRPr lang="en-IE" sz="3200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766"/>
            <a:ext cx="4867275" cy="31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1542043"/>
            <a:ext cx="6079288" cy="44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5. Sort/Comparison</a:t>
            </a:r>
            <a:endParaRPr lang="en-IE" sz="3200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06" y="1066800"/>
            <a:ext cx="27392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19400"/>
            <a:ext cx="3810000" cy="139065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3"/>
            <a:endCxn id="7" idx="1"/>
          </p:cNvCxnSpPr>
          <p:nvPr/>
        </p:nvCxnSpPr>
        <p:spPr>
          <a:xfrm flipV="1">
            <a:off x="4114800" y="3461098"/>
            <a:ext cx="1524000" cy="536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3137932"/>
            <a:ext cx="24384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Methods in </a:t>
            </a:r>
            <a:r>
              <a:rPr lang="en-IE" dirty="0" err="1" smtClean="0"/>
              <a:t>WritableComparator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3" y="2272430"/>
            <a:ext cx="8706282" cy="328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6. Reduce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150633" y="2259636"/>
            <a:ext cx="8536167" cy="2532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33400" y="3507497"/>
            <a:ext cx="5986044" cy="37870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9820" y="4880799"/>
            <a:ext cx="3810000" cy="20478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398504" y="481487"/>
            <a:ext cx="3458411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Reducer&lt;</a:t>
            </a:r>
            <a:r>
              <a:rPr lang="en-IE" dirty="0" err="1" smtClean="0"/>
              <a:t>MapKey</a:t>
            </a:r>
            <a:r>
              <a:rPr lang="en-IE" dirty="0" smtClean="0"/>
              <a:t>, </a:t>
            </a:r>
            <a:r>
              <a:rPr lang="en-IE" dirty="0" err="1" smtClean="0"/>
              <a:t>MapValue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OutputKey</a:t>
            </a:r>
            <a:r>
              <a:rPr lang="en-IE" dirty="0" smtClean="0"/>
              <a:t>, </a:t>
            </a:r>
            <a:r>
              <a:rPr lang="en-IE" dirty="0" err="1" smtClean="0"/>
              <a:t>OutputValue</a:t>
            </a:r>
            <a:r>
              <a:rPr lang="en-IE" dirty="0" smtClean="0"/>
              <a:t>&gt;</a:t>
            </a:r>
            <a:endParaRPr lang="en-IE" dirty="0"/>
          </a:p>
        </p:txBody>
      </p:sp>
      <p:cxnSp>
        <p:nvCxnSpPr>
          <p:cNvPr id="9" name="Straight Connector 8"/>
          <p:cNvCxnSpPr>
            <a:stCxn id="5" idx="0"/>
            <a:endCxn id="8" idx="2"/>
          </p:cNvCxnSpPr>
          <p:nvPr/>
        </p:nvCxnSpPr>
        <p:spPr>
          <a:xfrm flipV="1">
            <a:off x="4418717" y="1127818"/>
            <a:ext cx="2708993" cy="11318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13" idx="1"/>
          </p:cNvCxnSpPr>
          <p:nvPr/>
        </p:nvCxnSpPr>
        <p:spPr>
          <a:xfrm flipV="1">
            <a:off x="6519444" y="3443118"/>
            <a:ext cx="262356" cy="2537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2581343"/>
            <a:ext cx="2247900" cy="172354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k</a:t>
            </a:r>
            <a:r>
              <a:rPr lang="en-IE" dirty="0" smtClean="0"/>
              <a:t>ey: as emitted from map</a:t>
            </a:r>
          </a:p>
          <a:p>
            <a:pPr algn="ctr"/>
            <a:endParaRPr lang="en-IE" sz="800" dirty="0" smtClean="0"/>
          </a:p>
          <a:p>
            <a:pPr algn="ctr"/>
            <a:r>
              <a:rPr lang="en-IE" dirty="0"/>
              <a:t>v</a:t>
            </a:r>
            <a:r>
              <a:rPr lang="en-IE" dirty="0" smtClean="0"/>
              <a:t>alues: iterator over all values for that key</a:t>
            </a:r>
            <a:endParaRPr lang="en-IE" dirty="0"/>
          </a:p>
          <a:p>
            <a:pPr algn="ctr"/>
            <a:endParaRPr lang="en-IE" sz="800" dirty="0" smtClean="0"/>
          </a:p>
          <a:p>
            <a:pPr algn="ctr"/>
            <a:r>
              <a:rPr lang="en-IE" dirty="0" smtClean="0"/>
              <a:t>context for output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519444" y="6106596"/>
            <a:ext cx="1866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Write to output</a:t>
            </a:r>
            <a:endParaRPr lang="en-IE" dirty="0"/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2784820" y="5106721"/>
            <a:ext cx="3734624" cy="118454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7. Output / Input (Java)</a:t>
            </a:r>
            <a:endParaRPr lang="en-I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600201"/>
            <a:ext cx="990602" cy="9362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6637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Creates a file system for default configuration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Check if the file exists; if so delete</a:t>
            </a:r>
            <a:endParaRPr lang="en-IE" dirty="0"/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file and write a message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073900" y="5114330"/>
            <a:ext cx="16637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Open and read back</a:t>
            </a:r>
            <a:endParaRPr lang="en-IE" dirty="0"/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779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7. Output (Java)</a:t>
            </a:r>
            <a:endParaRPr lang="en-IE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1"/>
            <a:ext cx="8686800" cy="11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47800"/>
            <a:ext cx="6267450" cy="473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Control Flow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914399" y="3182035"/>
            <a:ext cx="3886199" cy="22646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>
            <a:stCxn id="6" idx="3"/>
            <a:endCxn id="8" idx="1"/>
          </p:cNvCxnSpPr>
          <p:nvPr/>
        </p:nvCxnSpPr>
        <p:spPr>
          <a:xfrm flipV="1">
            <a:off x="4800598" y="2532966"/>
            <a:ext cx="1231902" cy="76230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2500" y="22098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a </a:t>
            </a:r>
            <a:r>
              <a:rPr lang="en-IE" dirty="0" err="1" smtClean="0"/>
              <a:t>JobClient</a:t>
            </a:r>
            <a:r>
              <a:rPr lang="en-IE" dirty="0" smtClean="0"/>
              <a:t>, a </a:t>
            </a:r>
            <a:r>
              <a:rPr lang="en-IE" dirty="0" err="1" smtClean="0"/>
              <a:t>JobConf</a:t>
            </a:r>
            <a:r>
              <a:rPr lang="en-IE" dirty="0" smtClean="0"/>
              <a:t> and pass it the main class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914400" y="4049009"/>
            <a:ext cx="3733800" cy="73828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>
            <a:stCxn id="11" idx="3"/>
            <a:endCxn id="15" idx="1"/>
          </p:cNvCxnSpPr>
          <p:nvPr/>
        </p:nvCxnSpPr>
        <p:spPr>
          <a:xfrm flipV="1">
            <a:off x="4648200" y="3890665"/>
            <a:ext cx="1398071" cy="52748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6271" y="3429000"/>
            <a:ext cx="28829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type of map and output keys and values in the configuration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6046271" y="2983468"/>
            <a:ext cx="2882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input and output paths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914401" y="3505200"/>
            <a:ext cx="464819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0" name="Straight Connector 19"/>
          <p:cNvCxnSpPr>
            <a:stCxn id="18" idx="3"/>
            <a:endCxn id="17" idx="1"/>
          </p:cNvCxnSpPr>
          <p:nvPr/>
        </p:nvCxnSpPr>
        <p:spPr>
          <a:xfrm flipV="1">
            <a:off x="5562600" y="3168134"/>
            <a:ext cx="483671" cy="54381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2500" y="4495800"/>
            <a:ext cx="2882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mapper class</a:t>
            </a:r>
            <a:endParaRPr lang="en-IE" dirty="0"/>
          </a:p>
        </p:txBody>
      </p:sp>
      <p:cxnSp>
        <p:nvCxnSpPr>
          <p:cNvPr id="24" name="Straight Connector 23"/>
          <p:cNvCxnSpPr>
            <a:stCxn id="29" idx="3"/>
            <a:endCxn id="23" idx="1"/>
          </p:cNvCxnSpPr>
          <p:nvPr/>
        </p:nvCxnSpPr>
        <p:spPr>
          <a:xfrm flipV="1">
            <a:off x="4648200" y="4680466"/>
            <a:ext cx="1384300" cy="30868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4400" y="4888291"/>
            <a:ext cx="3733800" cy="20172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914400" y="5090153"/>
            <a:ext cx="4038600" cy="40433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2" name="Straight Connector 31"/>
          <p:cNvCxnSpPr>
            <a:stCxn id="31" idx="3"/>
            <a:endCxn id="33" idx="1"/>
          </p:cNvCxnSpPr>
          <p:nvPr/>
        </p:nvCxnSpPr>
        <p:spPr>
          <a:xfrm>
            <a:off x="4953000" y="5292321"/>
            <a:ext cx="1079500" cy="6004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32500" y="50292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reducer class</a:t>
            </a:r>
          </a:p>
          <a:p>
            <a:pPr algn="ctr"/>
            <a:r>
              <a:rPr lang="en-IE" dirty="0" smtClean="0"/>
              <a:t>(and optionally “</a:t>
            </a:r>
            <a:r>
              <a:rPr lang="en-IE" b="1" dirty="0" smtClean="0"/>
              <a:t>combiner</a:t>
            </a:r>
            <a:r>
              <a:rPr lang="en-IE" dirty="0" smtClean="0"/>
              <a:t>”)</a:t>
            </a:r>
            <a:endParaRPr lang="en-IE" dirty="0"/>
          </a:p>
        </p:txBody>
      </p:sp>
      <p:sp>
        <p:nvSpPr>
          <p:cNvPr id="35" name="TextBox 34"/>
          <p:cNvSpPr txBox="1"/>
          <p:nvPr/>
        </p:nvSpPr>
        <p:spPr>
          <a:xfrm>
            <a:off x="6032500" y="5821349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Run and wait for job to complete.</a:t>
            </a:r>
            <a:endParaRPr lang="en-IE" dirty="0"/>
          </a:p>
        </p:txBody>
      </p:sp>
      <p:sp>
        <p:nvSpPr>
          <p:cNvPr id="36" name="Rectangle 35"/>
          <p:cNvSpPr/>
          <p:nvPr/>
        </p:nvSpPr>
        <p:spPr>
          <a:xfrm>
            <a:off x="914399" y="5771408"/>
            <a:ext cx="3733801" cy="17219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7" name="Straight Connector 36"/>
          <p:cNvCxnSpPr>
            <a:stCxn id="36" idx="3"/>
            <a:endCxn id="35" idx="1"/>
          </p:cNvCxnSpPr>
          <p:nvPr/>
        </p:nvCxnSpPr>
        <p:spPr>
          <a:xfrm>
            <a:off x="4648200" y="5857504"/>
            <a:ext cx="1384300" cy="28701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  <p:bldP spid="17" grpId="0" animBg="1"/>
      <p:bldP spid="18" grpId="0" animBg="1"/>
      <p:bldP spid="23" grpId="0" animBg="1"/>
      <p:bldP spid="29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More in Hadoop: Combiner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Map-side “mini-reduction”</a:t>
            </a:r>
          </a:p>
          <a:p>
            <a:endParaRPr lang="en-IE" dirty="0" smtClean="0"/>
          </a:p>
          <a:p>
            <a:r>
              <a:rPr lang="en-IE" dirty="0" smtClean="0"/>
              <a:t>Keeps a fixed-size buffer in memory</a:t>
            </a:r>
          </a:p>
          <a:p>
            <a:endParaRPr lang="en-IE" dirty="0" smtClean="0"/>
          </a:p>
          <a:p>
            <a:r>
              <a:rPr lang="en-IE" dirty="0" smtClean="0"/>
              <a:t>Reduce within that buffer</a:t>
            </a:r>
            <a:endParaRPr lang="en-IE" dirty="0"/>
          </a:p>
          <a:p>
            <a:pPr lvl="1"/>
            <a:r>
              <a:rPr lang="en-IE" dirty="0" smtClean="0"/>
              <a:t>e.g., count words in buffer</a:t>
            </a:r>
          </a:p>
          <a:p>
            <a:pPr lvl="1"/>
            <a:r>
              <a:rPr lang="en-IE" dirty="0" smtClean="0"/>
              <a:t>Lessens bandwidth needs</a:t>
            </a:r>
          </a:p>
          <a:p>
            <a:endParaRPr lang="en-IE" dirty="0" smtClean="0"/>
          </a:p>
          <a:p>
            <a:r>
              <a:rPr lang="en-IE" dirty="0" smtClean="0"/>
              <a:t>In Hadoop: can simply use Reducer class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4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7621767" cy="2875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More in Hadoop: </a:t>
            </a:r>
            <a:r>
              <a:rPr lang="en-IE" sz="3200" dirty="0" smtClean="0"/>
              <a:t>Counters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914399" y="4495800"/>
            <a:ext cx="5978525" cy="228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3"/>
          </p:cNvCxnSpPr>
          <p:nvPr/>
        </p:nvCxnSpPr>
        <p:spPr>
          <a:xfrm>
            <a:off x="6892924" y="4610100"/>
            <a:ext cx="609599" cy="11049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57150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Context has a group of maps of counters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66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More in Hadoop: </a:t>
            </a:r>
            <a:r>
              <a:rPr lang="en-IE" sz="3200" dirty="0" smtClean="0"/>
              <a:t>Distributed Cache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Some </a:t>
            </a:r>
            <a:r>
              <a:rPr lang="en-IE" dirty="0" smtClean="0"/>
              <a:t>tasks need “global knowledge”</a:t>
            </a:r>
          </a:p>
          <a:p>
            <a:pPr lvl="1"/>
            <a:r>
              <a:rPr lang="en-IE" dirty="0" smtClean="0"/>
              <a:t>For example, a white-list of conference venues and journals that should be considered in the citation count</a:t>
            </a:r>
          </a:p>
          <a:p>
            <a:pPr lvl="1"/>
            <a:r>
              <a:rPr lang="en-IE" dirty="0" smtClean="0"/>
              <a:t>Typically small</a:t>
            </a:r>
          </a:p>
          <a:p>
            <a:pPr lvl="1"/>
            <a:endParaRPr lang="en-IE" dirty="0"/>
          </a:p>
          <a:p>
            <a:r>
              <a:rPr lang="en-IE" dirty="0" smtClean="0"/>
              <a:t>Use a distributed cache:</a:t>
            </a:r>
          </a:p>
          <a:p>
            <a:pPr lvl="1"/>
            <a:r>
              <a:rPr lang="en-IE" dirty="0" smtClean="0"/>
              <a:t>Makes data available locally to all nodes</a:t>
            </a:r>
          </a:p>
          <a:p>
            <a:pPr lvl="1"/>
            <a:r>
              <a:rPr lang="en-IE" u="sng" dirty="0" smtClean="0"/>
              <a:t>Use </a:t>
            </a:r>
            <a:r>
              <a:rPr lang="en-IE" u="sng" dirty="0" smtClean="0"/>
              <a:t>sparingly</a:t>
            </a:r>
            <a:r>
              <a:rPr lang="en-IE" u="sng" dirty="0" smtClean="0"/>
              <a:t>!!</a:t>
            </a:r>
            <a:endParaRPr lang="en-IE" u="sng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12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" y="1085500"/>
            <a:ext cx="8680465" cy="546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Implementing on thousands of machines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21912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Crawling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Download pages, GOTO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500" y="1219200"/>
            <a:ext cx="4038600" cy="1233818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Indexing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Manage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n-IE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Segoe UI Light" panose="020B0502040204020203" pitchFamily="34" charset="0"/>
              </a:rPr>
              <a:t>How many users clicked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500" y="2588499"/>
            <a:ext cx="40386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Segoe UI Light" panose="020B0502040204020203" pitchFamily="34" charset="0"/>
              </a:rPr>
              <a:t>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123630"/>
            <a:ext cx="8420100" cy="181997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Segoe UI Light" panose="020B0502040204020203" pitchFamily="34" charset="0"/>
              </a:rPr>
              <a:t>Build distributed abstractions</a:t>
            </a:r>
          </a:p>
          <a:p>
            <a:pPr>
              <a:buClr>
                <a:schemeClr val="tx1"/>
              </a:buClr>
            </a:pP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write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read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delete</a:t>
            </a:r>
            <a:r>
              <a:rPr lang="en-IE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append</a:t>
            </a:r>
            <a:r>
              <a:rPr lang="en-IE" dirty="0" smtClean="0">
                <a:latin typeface="Segoe UI Light" panose="020B0502040204020203" pitchFamily="34" charset="0"/>
              </a:rPr>
              <a:t>(file f, data d)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8" y="412546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653,34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textsc{\color{purple}hash}(\texttt{w})\%m$&#10;\end{document}&#10;"/>
  <p:tag name="IGUANATEXSIZE" val="20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675"/>
  <p:tag name="ORIGINALWIDTH" val="3776,77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\noindent&#10;\begin{tabular}{l}&#10;Define \cred{reduce} as a function $T_\cmap{MK} \times 2^{T_\cmap{MV}} \rightarrow 2^\cred{R}$ where $\cred{R} \subseteq T_\cred{RK} \times T_\cred{RV}$&#10;\end{tabular}&#10;\end{document}&#10;"/>
  <p:tag name="IGUANATEXSIZE" val="20"/>
  <p:tag name="IGUANATEXCURSOR" val="4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554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begin{tabular}{l}&#10;For example, &#10;${\color{orange} I} = &#10;\{ (1,\texttt{&quot;soy una linea&quot;}), &#10;(2,\texttt{&quot;soy otra linea&quot;}) \}$\\&#10;~~~~$T_{\color{orange}IK}$ is the set of all &#10;\texttt{\color{purple}int}, &#10;$T_{\color{orange}IV}$ is the set of all&#10;\texttt{\color{purple}string}&#10;\end{tabular}&#10;\end{document}&#10;"/>
  <p:tag name="IGUANATEXSIZE" val="16"/>
  <p:tag name="IGUANATEXCURSOR" val="4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4297,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\begin{tabular}{l}&#10;For example, &#10;$\cmap{\textsf{map}}(1,\texttt{&quot;soy una linea&quot;}) := \{ (\texttt{&quot;soy&quot;},1), (\texttt{&quot;una&quot;},1), (\texttt{&quot;linea&quot;},1) \}$\\&#10;~~~~$T_\cmap{MK}$ is the set of all&#10;\texttt{\color{purple}string}, &#10;$T_\cmap{MV}$ is the set of all&#10;\texttt{\color{purple}int}&#10;\end{tabular}&#10;\end{document}&#10;"/>
  <p:tag name="IGUANATEXSIZE" val="16"/>
  <p:tag name="IGUANATEXCURSOR" val="4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007,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For example, &#10;$\cred{\textsf{reduce}}( \texttt{&quot;soy&quot;}, \{ 1, 1 \}) := \{ (\texttt{&quot;soy&quot;},2) \}$\\&#10;~~~~$T_\cred{RK}$ is the set of all&#10;\texttt{\color{purple}string}, &#10;$T_\cred{RV}$ is the set of all&#10;\texttt{\color{purple}int}&#10;\end{tabular}&#10;\end{document}&#10;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0,3701"/>
  <p:tag name="ORIGINALWIDTH" val="1755,9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Given $\cinp{I}$&#10;\begin{itemize}&#10;\item[...] compute $\cmap{\textsf{map}}$ over all $\cinp{i} \in \cinp{I}$&#10;\item[...] group resulting set by map key&#10;\item[...] apply $\cred{\textsf{reduce}}$ over groups&#10;\end{itemize}&#10;\end{document}&#10;"/>
  <p:tag name="IGUANATEXSIZE" val="20"/>
  <p:tag name="IGUANATEXCURSOR" val="4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,0277"/>
  <p:tag name="ORIGINALWIDTH" val="720,3619"/>
  <p:tag name="OUTPUTDPI" val="1200"/>
  <p:tag name="LATEXADDIN" val="\documentclass{standalone}&#10;\usepackage[utf8]{inputenc}&#10;\usepackage{amsmath}&#10;\usepackage{xcolor}&#10;\usepackage{booktabs}&#10;\usepackage[normalem]{ulem}&#10;\usepackage{C:/Users/ahogan/Documents/Teaching/Databases/macros/bdd}&#10;\pagestyle{empty}&#10;&#10;\begin{document}&#10;\footnotesize&#10;\begin{tabular}{ll}&#10;\toprule&#10;\multicolumn{2}{c}{\textbf{ReceiptItems}}\\&#10;\textsc{Receipt ID} &amp; \textsc{Item ID}\\\midrule&#10;R1401 &amp; I306\\&#10;R1401 &amp; I306\\&#10;R1401 &amp; I504\\&#10;R1402 &amp; I007\\&#10;R1402 &amp; I306\\&#10;R1403 &amp; I306\\&#10;R1403 &amp; I504\\&#10;$\ldots$ &amp; $\ldots$\\&#10;\bottomrule&#10;\end{tabular}&#10;~~~~~&#10;\begin{tabular}{ll}&#10;\toprule&#10;\multicolumn{2}{c}{\textbf{ReceiptTimes}}\\&#10;\textsc{Receipt ID} &amp; \textsc{Time}\\\midrule&#10;R1403 &amp; 19:00\\&#10;R1401 &amp; 18:59 \\&#10;R1402 &amp; 19:01\\&#10;$\ldots$ &amp; $\ldots$\\&#10;\bottomrule&#10;\end{tabular}&#10;~~~~~&#10;\begin{tabular}{llr}&#10;\toprule&#10;\multicolumn{3}{c}{\textbf{ItemDetails}}\\&#10;\textsc{Item ID} &amp; \textsc{Name} &amp; \textsc{Price} (\$)\\\midrule&#10;I306 &amp; Zanahoria 500g &amp; 500 \\&#10;I504 &amp; CocaCola 3L  &amp; 1400 \\&#10;I007 &amp; Comfort &amp; 1200  \\&#10;$\ldots$ &amp; $\ldots$\\&#10;\bottomrule&#10;\end{tabular}&#10;\end{document}&#10;"/>
  <p:tag name="IGUANATEXSIZE" val="80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9,1185"/>
  <p:tag name="ORIGINALWIDTH" val="1140,159"/>
  <p:tag name="OUTPUTDPI" val="1200"/>
  <p:tag name="LATEXADDIN" val="\documentclass{standalone}&#10;\usepackage[utf8]{inputenc}&#10;\usepackage{amsmath}&#10;\usepackage{xcolor}&#10;\usepackage{booktabs}&#10;\usepackage[normalem]{ulem}&#10;\usepackage{C:/Users/ahogan/Documents/Teaching/Databases/macros/bdd}&#10;\pagestyle{empty}&#10;&#10;\begin{document}&#10;\footnotesize&#10;\begin{tabular}{lr}&#10;\toprule&#10;\multicolumn{2}{c}{\textbf{Output}}\\&#10;\textsc{Hour} &amp; \textsc{Total}\\\midrule&#10;$\ldots$ &amp; $\ldots$\\&#10;18:00--18:59  &amp; \$2400 \\&#10;19:00--19:59 &amp; \$3600  \\&#10;$\ldots$ &amp; $\ldots$\\&#10;\bottomrule&#10;\end{tabular}\end{document}&#10;"/>
  <p:tag name="IGUANATEXSIZE" val="15"/>
  <p:tag name="IGUANATEXCURSOR" val="49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2860,8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Define {\color{orange}input} as a set of key value pairs ${\color{orange}I} \subseteq T_{\color{orange}IK} \times T_{\color{orange}IV}$&#10;\end{document}&#10;"/>
  <p:tag name="IGUANATEXSIZE" val="20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018"/>
  <p:tag name="ORIGINALWIDTH" val="3137,6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Define \cmap{map} as a function $\cinp{I} \rightarrow 2^\cmap{M}$ where $\cmap{M} \subseteq T_\cmap{MK} \times T_\cmap{MV}$&#10;\end{tabular}&#10;\end{document}&#10;"/>
  <p:tag name="IGUANATEXSIZE" val="20"/>
  <p:tag name="IGUANATEXCURSOR" val="3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675"/>
  <p:tag name="ORIGINALWIDTH" val="3234,45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\noindent&#10;\begin{tabular}{l}&#10;Define \cred{reduce} as a function $2^\cmap{M} \rightarrow 2^\cred{R}$ where $\cred{R} \subseteq T_\cred{RK} \times T_\cred{RV}$&#10;\end{tabular}&#10;\end{document}&#10;"/>
  <p:tag name="IGUANATEXSIZE" val="20"/>
  <p:tag name="IGUANATEXCURSOR" val="32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554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begin{tabular}{l}&#10;For example, &#10;${\color{orange} I} = &#10;\{ (1,\texttt{&quot;soy una linea&quot;}), &#10;(2,\texttt{&quot;soy otra linea&quot;}) \}$\\&#10;~~~~$T_{\color{orange}IK}$ is the set of all &#10;\texttt{\color{purple}int}, &#10;$T_{\color{orange}IV}$ is the set of all&#10;\texttt{\color{purple}string}&#10;\end{tabular}&#10;\end{document}&#10;"/>
  <p:tag name="IGUANATEXSIZE" val="16"/>
  <p:tag name="IGUANATEXCURSOR" val="4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4297,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\begin{tabular}{l}&#10;For example, &#10;$\cmap{\textsf{map}}(1,\texttt{&quot;soy una linea&quot;}) := \{ (\texttt{&quot;soy&quot;},1), (\texttt{&quot;una&quot;},1), (\texttt{&quot;linea&quot;},1) \}$\\&#10;~~~~$T_\cmap{MK}$ is the set of all&#10;\texttt{\color{purple}string}, &#10;$T_\cmap{MV}$ is the set of all&#10;\texttt{\color{purple}int}&#10;\end{tabular}&#10;\end{document}&#10;"/>
  <p:tag name="IGUANATEXSIZE" val="16"/>
  <p:tag name="IGUANATEXCURSOR" val="4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5396"/>
  <p:tag name="ORIGINALWIDTH" val="3268,9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For example, &#10;$\cred{\textsf{reduce}}\big( \{ (\texttt{&quot;soy&quot;},1), (\texttt{&quot;soy&quot;},1)   \} \big)   := \{ (\texttt{&quot;soy&quot;},2) \}$\\&#10;~~~~$T_\cred{RK}$ is the set of all&#10;\texttt{\color{purple}string}, &#10;$T_\cred{RV}$ is the set of all&#10;\texttt{\color{purple}int}&#10;\end{tabular}&#10;\end{document}&#10;"/>
  <p:tag name="IGUANATEXSIZE" val="16"/>
  <p:tag name="IGUANATEXCURSOR" val="4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2860,8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Define {\color{orange}input} as a set of key value pairs ${\color{orange}I} \subseteq T_{\color{orange}IK} \times T_{\color{orange}IV}$&#10;\end{document}&#10;"/>
  <p:tag name="IGUANATEXSIZE" val="20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018"/>
  <p:tag name="ORIGINALWIDTH" val="3137,6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Define \cmap{map} as a function $\cinp{I} \rightarrow 2^\cmap{M}$ where $\cmap{M} \subseteq T_\cmap{MK} \times T_\cmap{MV}$&#10;\end{tabular}&#10;\end{document}&#10;"/>
  <p:tag name="IGUANATEXSIZE" val="20"/>
  <p:tag name="IGUANATEXCURSOR" val="38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10509</TotalTime>
  <Words>4563</Words>
  <Application>Microsoft Office PowerPoint</Application>
  <PresentationFormat>On-screen Show (4:3)</PresentationFormat>
  <Paragraphs>1212</Paragraphs>
  <Slides>90</Slides>
  <Notes>24</Notes>
  <HiddenSlides>8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4" baseType="lpstr">
      <vt:lpstr>Arial Unicode MS</vt:lpstr>
      <vt:lpstr>ＭＳ Ｐゴシック</vt:lpstr>
      <vt:lpstr>Arial</vt:lpstr>
      <vt:lpstr>Arial Narrow</vt:lpstr>
      <vt:lpstr>Bell MT</vt:lpstr>
      <vt:lpstr>Calibri</vt:lpstr>
      <vt:lpstr>Calibri Light</vt:lpstr>
      <vt:lpstr>Courier New</vt:lpstr>
      <vt:lpstr>Segoe UI</vt:lpstr>
      <vt:lpstr>Segoe UI Light</vt:lpstr>
      <vt:lpstr>Segoe UI Semilight</vt:lpstr>
      <vt:lpstr>Segoe UI Symbol</vt:lpstr>
      <vt:lpstr>Wingdings</vt:lpstr>
      <vt:lpstr>Office Theme</vt:lpstr>
      <vt:lpstr>CC5212-1 Procesamiento Masivo de Datos Otoño 2018  Lecture 3: DFS/HDFS + MapReduce/Hadoop</vt:lpstr>
      <vt:lpstr>Massive Data Processing in Google</vt:lpstr>
      <vt:lpstr>Inside Google circa 1997/98</vt:lpstr>
      <vt:lpstr>Inside Google circa 2017</vt:lpstr>
      <vt:lpstr>Building Google Web-search</vt:lpstr>
      <vt:lpstr>Building Google Web-search</vt:lpstr>
      <vt:lpstr>Building Google Web-search</vt:lpstr>
      <vt:lpstr>Implementing on thousands of machines</vt:lpstr>
      <vt:lpstr>Implementing on thousands of machines</vt:lpstr>
      <vt:lpstr>Google File System (GFS)</vt:lpstr>
      <vt:lpstr>Google File System (GFS): White-Paper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System: Assumptions</vt:lpstr>
      <vt:lpstr>GFS: Architecture</vt:lpstr>
      <vt:lpstr>GFS: Pipelined Writes</vt:lpstr>
      <vt:lpstr>GFS: Pipelined Writes</vt:lpstr>
      <vt:lpstr>GFS: Fault Tolerance</vt:lpstr>
      <vt:lpstr>GFS: Fault Tolerance</vt:lpstr>
      <vt:lpstr>GFS: Direct Reads</vt:lpstr>
      <vt:lpstr>GFS: Direct Reads</vt:lpstr>
      <vt:lpstr>GFS: Primary Replicas</vt:lpstr>
      <vt:lpstr>GFS: Primary Replicas</vt:lpstr>
      <vt:lpstr>GFS: Primary Replicas</vt:lpstr>
      <vt:lpstr>GFS: Rack Awareness</vt:lpstr>
      <vt:lpstr>GFS: Rack Awareness</vt:lpstr>
      <vt:lpstr>GFS: Rack Awareness</vt:lpstr>
      <vt:lpstr>GFS: Rack Awareness</vt:lpstr>
      <vt:lpstr>GFS: Other Operations</vt:lpstr>
      <vt:lpstr>GFS: Weaknesses?</vt:lpstr>
      <vt:lpstr>Hadoop Distributed File System</vt:lpstr>
      <vt:lpstr>Implementing on thousands of machines</vt:lpstr>
      <vt:lpstr>Implementing on thousands of machines</vt:lpstr>
      <vt:lpstr>Google’s MapReduce</vt:lpstr>
      <vt:lpstr>MapReduce: White-Paper</vt:lpstr>
      <vt:lpstr>Let’s start with one task</vt:lpstr>
      <vt:lpstr>Distributed word count</vt:lpstr>
      <vt:lpstr>Distributed word count</vt:lpstr>
      <vt:lpstr>Distributed word count</vt:lpstr>
      <vt:lpstr>Distributed word count</vt:lpstr>
      <vt:lpstr>MapReduce</vt:lpstr>
      <vt:lpstr>MapReduce: Main Idea</vt:lpstr>
      <vt:lpstr>MapReduce: Word count</vt:lpstr>
      <vt:lpstr>MapReduce (in more detail)</vt:lpstr>
      <vt:lpstr>MapReduce (in more detail)</vt:lpstr>
      <vt:lpstr>MapReduce (in more detail)</vt:lpstr>
      <vt:lpstr>MapReduce: Word count pseudo-code</vt:lpstr>
      <vt:lpstr>MapReduce: Under the Hood</vt:lpstr>
      <vt:lpstr>MapReduce</vt:lpstr>
      <vt:lpstr>MapReduce: Counting Words</vt:lpstr>
      <vt:lpstr>MapReduce: Combiner</vt:lpstr>
      <vt:lpstr>MapReduce: Combiner</vt:lpstr>
      <vt:lpstr>MapReduce: Combiner</vt:lpstr>
      <vt:lpstr>MapReduce:  More complex tasks</vt:lpstr>
      <vt:lpstr>Supermarket Example</vt:lpstr>
      <vt:lpstr>MapReduce: Supermarket Example</vt:lpstr>
      <vt:lpstr>Implementing on thousands of machines</vt:lpstr>
      <vt:lpstr>MapReduce: Benefits for Programmers</vt:lpstr>
      <vt:lpstr>MapReduce: Benefits for Programmers</vt:lpstr>
      <vt:lpstr>Hadoop Overview</vt:lpstr>
      <vt:lpstr>Hadoop: Open Source MapReduce</vt:lpstr>
      <vt:lpstr>HDFS / Hadoop Core Architecture</vt:lpstr>
      <vt:lpstr>HDFS: Traditional / SPOF</vt:lpstr>
      <vt:lpstr>What is the secondary name-node?</vt:lpstr>
      <vt:lpstr>Hadoop: High Availability</vt:lpstr>
      <vt:lpstr>Programming with hadoop</vt:lpstr>
      <vt:lpstr>1. Input/Output (cmd)</vt:lpstr>
      <vt:lpstr>1. Input/Output (Java)</vt:lpstr>
      <vt:lpstr>1. Input (Java)</vt:lpstr>
      <vt:lpstr>2. Map</vt:lpstr>
      <vt:lpstr>(Writable for values)</vt:lpstr>
      <vt:lpstr>(WritableComparable for keys/values)</vt:lpstr>
      <vt:lpstr>3. Partition</vt:lpstr>
      <vt:lpstr>4. Shuffle</vt:lpstr>
      <vt:lpstr>5. Sort/Comparison</vt:lpstr>
      <vt:lpstr>6. Reduce</vt:lpstr>
      <vt:lpstr>7. Output / Input (Java)</vt:lpstr>
      <vt:lpstr>7. Output (Java)</vt:lpstr>
      <vt:lpstr>Control Flow</vt:lpstr>
      <vt:lpstr>More in Hadoop: Combiner</vt:lpstr>
      <vt:lpstr>More in Hadoop: Counters</vt:lpstr>
      <vt:lpstr>More in Hadoop: Distributed Cache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ahogan</cp:lastModifiedBy>
  <cp:revision>457</cp:revision>
  <dcterms:created xsi:type="dcterms:W3CDTF">2006-08-16T00:00:00Z</dcterms:created>
  <dcterms:modified xsi:type="dcterms:W3CDTF">2018-03-27T02:10:28Z</dcterms:modified>
</cp:coreProperties>
</file>