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528" r:id="rId2"/>
    <p:sldId id="551" r:id="rId3"/>
    <p:sldId id="552" r:id="rId4"/>
    <p:sldId id="553" r:id="rId5"/>
    <p:sldId id="554" r:id="rId6"/>
    <p:sldId id="555" r:id="rId7"/>
    <p:sldId id="556" r:id="rId8"/>
    <p:sldId id="557" r:id="rId9"/>
    <p:sldId id="558" r:id="rId10"/>
    <p:sldId id="559" r:id="rId11"/>
    <p:sldId id="560" r:id="rId12"/>
    <p:sldId id="561" r:id="rId13"/>
    <p:sldId id="562" r:id="rId14"/>
    <p:sldId id="563" r:id="rId15"/>
    <p:sldId id="564" r:id="rId16"/>
    <p:sldId id="565" r:id="rId17"/>
    <p:sldId id="566" r:id="rId18"/>
    <p:sldId id="567" r:id="rId19"/>
    <p:sldId id="568" r:id="rId20"/>
    <p:sldId id="569" r:id="rId21"/>
    <p:sldId id="570" r:id="rId22"/>
    <p:sldId id="571" r:id="rId23"/>
    <p:sldId id="572" r:id="rId24"/>
    <p:sldId id="573" r:id="rId25"/>
    <p:sldId id="574" r:id="rId26"/>
    <p:sldId id="575" r:id="rId27"/>
    <p:sldId id="576" r:id="rId28"/>
    <p:sldId id="577" r:id="rId29"/>
    <p:sldId id="578" r:id="rId30"/>
    <p:sldId id="579" r:id="rId31"/>
    <p:sldId id="580" r:id="rId32"/>
    <p:sldId id="582" r:id="rId33"/>
    <p:sldId id="581" r:id="rId34"/>
    <p:sldId id="583" r:id="rId35"/>
    <p:sldId id="584" r:id="rId36"/>
    <p:sldId id="585" r:id="rId37"/>
    <p:sldId id="586" r:id="rId38"/>
    <p:sldId id="587" r:id="rId39"/>
    <p:sldId id="588" r:id="rId40"/>
    <p:sldId id="589" r:id="rId41"/>
    <p:sldId id="590" r:id="rId42"/>
    <p:sldId id="591" r:id="rId43"/>
    <p:sldId id="592" r:id="rId44"/>
    <p:sldId id="593" r:id="rId45"/>
    <p:sldId id="594" r:id="rId46"/>
    <p:sldId id="595" r:id="rId47"/>
    <p:sldId id="596" r:id="rId48"/>
    <p:sldId id="597" r:id="rId49"/>
    <p:sldId id="598" r:id="rId50"/>
    <p:sldId id="599" r:id="rId51"/>
    <p:sldId id="600" r:id="rId52"/>
    <p:sldId id="601" r:id="rId53"/>
    <p:sldId id="602" r:id="rId54"/>
    <p:sldId id="603" r:id="rId55"/>
    <p:sldId id="604" r:id="rId56"/>
    <p:sldId id="605" r:id="rId57"/>
    <p:sldId id="606" r:id="rId58"/>
    <p:sldId id="607" r:id="rId59"/>
    <p:sldId id="608" r:id="rId60"/>
    <p:sldId id="609" r:id="rId61"/>
    <p:sldId id="610" r:id="rId62"/>
    <p:sldId id="611" r:id="rId63"/>
    <p:sldId id="612" r:id="rId64"/>
    <p:sldId id="613" r:id="rId65"/>
    <p:sldId id="614" r:id="rId66"/>
    <p:sldId id="615" r:id="rId67"/>
    <p:sldId id="616" r:id="rId68"/>
    <p:sldId id="617" r:id="rId69"/>
    <p:sldId id="618" r:id="rId70"/>
    <p:sldId id="619" r:id="rId71"/>
    <p:sldId id="620" r:id="rId72"/>
    <p:sldId id="621" r:id="rId73"/>
    <p:sldId id="622" r:id="rId74"/>
    <p:sldId id="623" r:id="rId75"/>
    <p:sldId id="624" r:id="rId76"/>
    <p:sldId id="625" r:id="rId77"/>
    <p:sldId id="626" r:id="rId78"/>
    <p:sldId id="627" r:id="rId79"/>
    <p:sldId id="628" r:id="rId80"/>
    <p:sldId id="629" r:id="rId81"/>
    <p:sldId id="630" r:id="rId82"/>
    <p:sldId id="631" r:id="rId83"/>
    <p:sldId id="632" r:id="rId84"/>
    <p:sldId id="633" r:id="rId85"/>
    <p:sldId id="634" r:id="rId86"/>
    <p:sldId id="635" r:id="rId87"/>
    <p:sldId id="636" r:id="rId88"/>
    <p:sldId id="637" r:id="rId89"/>
    <p:sldId id="643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2E49C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8" autoAdjust="0"/>
    <p:restoredTop sz="94660"/>
  </p:normalViewPr>
  <p:slideViewPr>
    <p:cSldViewPr>
      <p:cViewPr varScale="1">
        <p:scale>
          <a:sx n="87" d="100"/>
          <a:sy n="87" d="100"/>
        </p:scale>
        <p:origin x="1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9905A-9E26-441A-BC1F-8B61076A375C}" type="datetimeFigureOut">
              <a:rPr lang="en-IE" smtClean="0"/>
              <a:t>19/03/2018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04028-618E-4087-A3AB-6E82E0D0DB1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05250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19/03/2018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188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3/19/2018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3/19/2018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3/19/2018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3/19/2018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small" baseline="0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  <a:endParaRPr lang="en-I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3/19/2018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3/19/2018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  <a:endParaRPr lang="en-IE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  <a:endParaRPr lang="en-IE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3/19/2018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3/19/2018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3/19/2018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  <a:endParaRPr lang="en-IE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3/19/2018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  <a:endParaRPr lang="en-IE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3/19/2018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3/19/2018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sz="4400" dirty="0" smtClean="0"/>
              <a:t>CC5212-1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cap="small" dirty="0" err="1" smtClean="0"/>
              <a:t>Procesamiento</a:t>
            </a:r>
            <a:r>
              <a:rPr lang="en-IE" cap="small" dirty="0" smtClean="0"/>
              <a:t> </a:t>
            </a:r>
            <a:r>
              <a:rPr lang="en-IE" cap="small" dirty="0" err="1" smtClean="0"/>
              <a:t>Masivo</a:t>
            </a:r>
            <a:r>
              <a:rPr lang="en-IE" cap="small" dirty="0" smtClean="0"/>
              <a:t>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err="1" smtClean="0"/>
              <a:t>Otoño</a:t>
            </a:r>
            <a:r>
              <a:rPr lang="en-IE" cap="small" dirty="0" smtClean="0"/>
              <a:t> </a:t>
            </a:r>
            <a:r>
              <a:rPr lang="en-IE" dirty="0" smtClean="0"/>
              <a:t>2018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dirty="0" smtClean="0"/>
              <a:t>Lecture 2: Distributed Systems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Aidan Hogan</a:t>
            </a:r>
          </a:p>
          <a:p>
            <a:r>
              <a:rPr lang="en-IE" sz="2400" dirty="0" smtClean="0"/>
              <a:t>aidhog@gmail.com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 Good Distributed System …</a:t>
            </a:r>
            <a:endParaRPr lang="en-IE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4447199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Flexibility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can add/remove machines quickly and easily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4" y="2777963"/>
            <a:ext cx="2873039" cy="16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638978" y="4032173"/>
            <a:ext cx="341523" cy="462724"/>
          </a:xfrm>
          <a:custGeom>
            <a:avLst/>
            <a:gdLst>
              <a:gd name="connsiteX0" fmla="*/ 341523 w 341523"/>
              <a:gd name="connsiteY0" fmla="*/ 0 h 462724"/>
              <a:gd name="connsiteX1" fmla="*/ 66102 w 341523"/>
              <a:gd name="connsiteY1" fmla="*/ 22034 h 462724"/>
              <a:gd name="connsiteX2" fmla="*/ 11017 w 341523"/>
              <a:gd name="connsiteY2" fmla="*/ 110169 h 462724"/>
              <a:gd name="connsiteX3" fmla="*/ 0 w 341523"/>
              <a:gd name="connsiteY3" fmla="*/ 143220 h 462724"/>
              <a:gd name="connsiteX4" fmla="*/ 22034 w 341523"/>
              <a:gd name="connsiteY4" fmla="*/ 253388 h 462724"/>
              <a:gd name="connsiteX5" fmla="*/ 44068 w 341523"/>
              <a:gd name="connsiteY5" fmla="*/ 286439 h 462724"/>
              <a:gd name="connsiteX6" fmla="*/ 55085 w 341523"/>
              <a:gd name="connsiteY6" fmla="*/ 319490 h 462724"/>
              <a:gd name="connsiteX7" fmla="*/ 88135 w 341523"/>
              <a:gd name="connsiteY7" fmla="*/ 341523 h 462724"/>
              <a:gd name="connsiteX8" fmla="*/ 132203 w 341523"/>
              <a:gd name="connsiteY8" fmla="*/ 407625 h 462724"/>
              <a:gd name="connsiteX9" fmla="*/ 231355 w 341523"/>
              <a:gd name="connsiteY9" fmla="*/ 451692 h 462724"/>
              <a:gd name="connsiteX10" fmla="*/ 286439 w 341523"/>
              <a:gd name="connsiteY10" fmla="*/ 462709 h 46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523" h="462724">
                <a:moveTo>
                  <a:pt x="341523" y="0"/>
                </a:moveTo>
                <a:cubicBezTo>
                  <a:pt x="249716" y="7345"/>
                  <a:pt x="157277" y="9009"/>
                  <a:pt x="66102" y="22034"/>
                </a:cubicBezTo>
                <a:cubicBezTo>
                  <a:pt x="23329" y="28145"/>
                  <a:pt x="20395" y="82036"/>
                  <a:pt x="11017" y="110169"/>
                </a:cubicBezTo>
                <a:lnTo>
                  <a:pt x="0" y="143220"/>
                </a:lnTo>
                <a:cubicBezTo>
                  <a:pt x="4060" y="171641"/>
                  <a:pt x="6651" y="222622"/>
                  <a:pt x="22034" y="253388"/>
                </a:cubicBezTo>
                <a:cubicBezTo>
                  <a:pt x="27956" y="265231"/>
                  <a:pt x="38147" y="274596"/>
                  <a:pt x="44068" y="286439"/>
                </a:cubicBezTo>
                <a:cubicBezTo>
                  <a:pt x="49261" y="296826"/>
                  <a:pt x="47830" y="310422"/>
                  <a:pt x="55085" y="319490"/>
                </a:cubicBezTo>
                <a:cubicBezTo>
                  <a:pt x="63356" y="329829"/>
                  <a:pt x="77118" y="334179"/>
                  <a:pt x="88135" y="341523"/>
                </a:cubicBezTo>
                <a:cubicBezTo>
                  <a:pt x="102824" y="363557"/>
                  <a:pt x="110169" y="392936"/>
                  <a:pt x="132203" y="407625"/>
                </a:cubicBezTo>
                <a:cubicBezTo>
                  <a:pt x="175610" y="436562"/>
                  <a:pt x="168424" y="435959"/>
                  <a:pt x="231355" y="451692"/>
                </a:cubicBezTo>
                <a:cubicBezTo>
                  <a:pt x="278985" y="463600"/>
                  <a:pt x="260281" y="462709"/>
                  <a:pt x="286439" y="4627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3886201"/>
            <a:ext cx="236220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92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 Good Distributed System …</a:t>
            </a:r>
            <a:endParaRPr lang="en-IE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4447199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Flexibility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can add/remove machines quickly and easily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4" y="2777963"/>
            <a:ext cx="2873039" cy="16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638978" y="4032173"/>
            <a:ext cx="341523" cy="462724"/>
          </a:xfrm>
          <a:custGeom>
            <a:avLst/>
            <a:gdLst>
              <a:gd name="connsiteX0" fmla="*/ 341523 w 341523"/>
              <a:gd name="connsiteY0" fmla="*/ 0 h 462724"/>
              <a:gd name="connsiteX1" fmla="*/ 66102 w 341523"/>
              <a:gd name="connsiteY1" fmla="*/ 22034 h 462724"/>
              <a:gd name="connsiteX2" fmla="*/ 11017 w 341523"/>
              <a:gd name="connsiteY2" fmla="*/ 110169 h 462724"/>
              <a:gd name="connsiteX3" fmla="*/ 0 w 341523"/>
              <a:gd name="connsiteY3" fmla="*/ 143220 h 462724"/>
              <a:gd name="connsiteX4" fmla="*/ 22034 w 341523"/>
              <a:gd name="connsiteY4" fmla="*/ 253388 h 462724"/>
              <a:gd name="connsiteX5" fmla="*/ 44068 w 341523"/>
              <a:gd name="connsiteY5" fmla="*/ 286439 h 462724"/>
              <a:gd name="connsiteX6" fmla="*/ 55085 w 341523"/>
              <a:gd name="connsiteY6" fmla="*/ 319490 h 462724"/>
              <a:gd name="connsiteX7" fmla="*/ 88135 w 341523"/>
              <a:gd name="connsiteY7" fmla="*/ 341523 h 462724"/>
              <a:gd name="connsiteX8" fmla="*/ 132203 w 341523"/>
              <a:gd name="connsiteY8" fmla="*/ 407625 h 462724"/>
              <a:gd name="connsiteX9" fmla="*/ 231355 w 341523"/>
              <a:gd name="connsiteY9" fmla="*/ 451692 h 462724"/>
              <a:gd name="connsiteX10" fmla="*/ 286439 w 341523"/>
              <a:gd name="connsiteY10" fmla="*/ 462709 h 46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523" h="462724">
                <a:moveTo>
                  <a:pt x="341523" y="0"/>
                </a:moveTo>
                <a:cubicBezTo>
                  <a:pt x="249716" y="7345"/>
                  <a:pt x="157277" y="9009"/>
                  <a:pt x="66102" y="22034"/>
                </a:cubicBezTo>
                <a:cubicBezTo>
                  <a:pt x="23329" y="28145"/>
                  <a:pt x="20395" y="82036"/>
                  <a:pt x="11017" y="110169"/>
                </a:cubicBezTo>
                <a:lnTo>
                  <a:pt x="0" y="143220"/>
                </a:lnTo>
                <a:cubicBezTo>
                  <a:pt x="4060" y="171641"/>
                  <a:pt x="6651" y="222622"/>
                  <a:pt x="22034" y="253388"/>
                </a:cubicBezTo>
                <a:cubicBezTo>
                  <a:pt x="27956" y="265231"/>
                  <a:pt x="38147" y="274596"/>
                  <a:pt x="44068" y="286439"/>
                </a:cubicBezTo>
                <a:cubicBezTo>
                  <a:pt x="49261" y="296826"/>
                  <a:pt x="47830" y="310422"/>
                  <a:pt x="55085" y="319490"/>
                </a:cubicBezTo>
                <a:cubicBezTo>
                  <a:pt x="63356" y="329829"/>
                  <a:pt x="77118" y="334179"/>
                  <a:pt x="88135" y="341523"/>
                </a:cubicBezTo>
                <a:cubicBezTo>
                  <a:pt x="102824" y="363557"/>
                  <a:pt x="110169" y="392936"/>
                  <a:pt x="132203" y="407625"/>
                </a:cubicBezTo>
                <a:cubicBezTo>
                  <a:pt x="175610" y="436562"/>
                  <a:pt x="168424" y="435959"/>
                  <a:pt x="231355" y="451692"/>
                </a:cubicBezTo>
                <a:cubicBezTo>
                  <a:pt x="278985" y="463600"/>
                  <a:pt x="260281" y="462709"/>
                  <a:pt x="286439" y="4627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3886201"/>
            <a:ext cx="236220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2280356"/>
            <a:ext cx="9144000" cy="459316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6" name="Content Placeholder 13"/>
          <p:cNvSpPr>
            <a:spLocks noGrp="1"/>
          </p:cNvSpPr>
          <p:nvPr>
            <p:ph idx="1"/>
          </p:nvPr>
        </p:nvSpPr>
        <p:spPr>
          <a:xfrm>
            <a:off x="457200" y="2667000"/>
            <a:ext cx="8382000" cy="3810000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Avoid: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Downtime</a:t>
            </a:r>
            <a:r>
              <a:rPr lang="en-IE" dirty="0" smtClean="0"/>
              <a:t>: Restarting the distributed system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Complex </a:t>
            </a:r>
            <a:r>
              <a:rPr lang="en-IE" dirty="0" err="1" smtClean="0">
                <a:solidFill>
                  <a:srgbClr val="FF0000"/>
                </a:solidFill>
              </a:rPr>
              <a:t>Config</a:t>
            </a:r>
            <a:r>
              <a:rPr lang="en-IE" dirty="0" smtClean="0">
                <a:solidFill>
                  <a:srgbClr val="FF0000"/>
                </a:solidFill>
              </a:rPr>
              <a:t>.</a:t>
            </a:r>
            <a:r>
              <a:rPr lang="en-IE" dirty="0" smtClean="0"/>
              <a:t>: 12 admins working 24/7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Specific Requirements</a:t>
            </a:r>
            <a:r>
              <a:rPr lang="en-IE" dirty="0" smtClean="0"/>
              <a:t>: Assumptions of OS/HW</a:t>
            </a:r>
          </a:p>
          <a:p>
            <a:pPr lvl="1"/>
            <a:r>
              <a:rPr lang="en-IE" dirty="0" smtClean="0"/>
              <a:t>Etc.</a:t>
            </a:r>
          </a:p>
          <a:p>
            <a:r>
              <a:rPr lang="en-IE" dirty="0" smtClean="0"/>
              <a:t>How?</a:t>
            </a:r>
          </a:p>
          <a:p>
            <a:pPr lvl="1"/>
            <a:r>
              <a:rPr lang="en-IE" dirty="0" smtClean="0"/>
              <a:t>Employ:</a:t>
            </a:r>
            <a:r>
              <a:rPr lang="en-IE" dirty="0" smtClean="0">
                <a:solidFill>
                  <a:srgbClr val="00B050"/>
                </a:solidFill>
              </a:rPr>
              <a:t> replication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B050"/>
                </a:solidFill>
              </a:rPr>
              <a:t>platform-independent SW</a:t>
            </a:r>
            <a:r>
              <a:rPr lang="en-IE" dirty="0" smtClean="0"/>
              <a:t>, </a:t>
            </a:r>
            <a:r>
              <a:rPr lang="en-IE" i="1" dirty="0">
                <a:solidFill>
                  <a:srgbClr val="00B050"/>
                </a:solidFill>
              </a:rPr>
              <a:t>b</a:t>
            </a:r>
            <a:r>
              <a:rPr lang="en-IE" i="1" dirty="0" smtClean="0">
                <a:solidFill>
                  <a:srgbClr val="00B050"/>
                </a:solidFill>
              </a:rPr>
              <a:t>ootstrapping</a:t>
            </a:r>
            <a:r>
              <a:rPr lang="en-IE" dirty="0" smtClean="0"/>
              <a:t>, </a:t>
            </a:r>
            <a:r>
              <a:rPr lang="en-IE" i="1" dirty="0" smtClean="0">
                <a:solidFill>
                  <a:srgbClr val="00B050"/>
                </a:solidFill>
              </a:rPr>
              <a:t>heart-beats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B050"/>
                </a:solidFill>
              </a:rPr>
              <a:t>load-balancing</a:t>
            </a:r>
            <a:endParaRPr lang="en-IE" i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6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 Good Distributed System …</a:t>
            </a:r>
            <a:endParaRPr lang="en-IE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4447199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Reliability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avoids failure / keeps working in case of failure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38978" y="4032173"/>
            <a:ext cx="341523" cy="462724"/>
          </a:xfrm>
          <a:custGeom>
            <a:avLst/>
            <a:gdLst>
              <a:gd name="connsiteX0" fmla="*/ 341523 w 341523"/>
              <a:gd name="connsiteY0" fmla="*/ 0 h 462724"/>
              <a:gd name="connsiteX1" fmla="*/ 66102 w 341523"/>
              <a:gd name="connsiteY1" fmla="*/ 22034 h 462724"/>
              <a:gd name="connsiteX2" fmla="*/ 11017 w 341523"/>
              <a:gd name="connsiteY2" fmla="*/ 110169 h 462724"/>
              <a:gd name="connsiteX3" fmla="*/ 0 w 341523"/>
              <a:gd name="connsiteY3" fmla="*/ 143220 h 462724"/>
              <a:gd name="connsiteX4" fmla="*/ 22034 w 341523"/>
              <a:gd name="connsiteY4" fmla="*/ 253388 h 462724"/>
              <a:gd name="connsiteX5" fmla="*/ 44068 w 341523"/>
              <a:gd name="connsiteY5" fmla="*/ 286439 h 462724"/>
              <a:gd name="connsiteX6" fmla="*/ 55085 w 341523"/>
              <a:gd name="connsiteY6" fmla="*/ 319490 h 462724"/>
              <a:gd name="connsiteX7" fmla="*/ 88135 w 341523"/>
              <a:gd name="connsiteY7" fmla="*/ 341523 h 462724"/>
              <a:gd name="connsiteX8" fmla="*/ 132203 w 341523"/>
              <a:gd name="connsiteY8" fmla="*/ 407625 h 462724"/>
              <a:gd name="connsiteX9" fmla="*/ 231355 w 341523"/>
              <a:gd name="connsiteY9" fmla="*/ 451692 h 462724"/>
              <a:gd name="connsiteX10" fmla="*/ 286439 w 341523"/>
              <a:gd name="connsiteY10" fmla="*/ 462709 h 46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523" h="462724">
                <a:moveTo>
                  <a:pt x="341523" y="0"/>
                </a:moveTo>
                <a:cubicBezTo>
                  <a:pt x="249716" y="7345"/>
                  <a:pt x="157277" y="9009"/>
                  <a:pt x="66102" y="22034"/>
                </a:cubicBezTo>
                <a:cubicBezTo>
                  <a:pt x="23329" y="28145"/>
                  <a:pt x="20395" y="82036"/>
                  <a:pt x="11017" y="110169"/>
                </a:cubicBezTo>
                <a:lnTo>
                  <a:pt x="0" y="143220"/>
                </a:lnTo>
                <a:cubicBezTo>
                  <a:pt x="4060" y="171641"/>
                  <a:pt x="6651" y="222622"/>
                  <a:pt x="22034" y="253388"/>
                </a:cubicBezTo>
                <a:cubicBezTo>
                  <a:pt x="27956" y="265231"/>
                  <a:pt x="38147" y="274596"/>
                  <a:pt x="44068" y="286439"/>
                </a:cubicBezTo>
                <a:cubicBezTo>
                  <a:pt x="49261" y="296826"/>
                  <a:pt x="47830" y="310422"/>
                  <a:pt x="55085" y="319490"/>
                </a:cubicBezTo>
                <a:cubicBezTo>
                  <a:pt x="63356" y="329829"/>
                  <a:pt x="77118" y="334179"/>
                  <a:pt x="88135" y="341523"/>
                </a:cubicBezTo>
                <a:cubicBezTo>
                  <a:pt x="102824" y="363557"/>
                  <a:pt x="110169" y="392936"/>
                  <a:pt x="132203" y="407625"/>
                </a:cubicBezTo>
                <a:cubicBezTo>
                  <a:pt x="175610" y="436562"/>
                  <a:pt x="168424" y="435959"/>
                  <a:pt x="231355" y="451692"/>
                </a:cubicBezTo>
                <a:cubicBezTo>
                  <a:pt x="278985" y="463600"/>
                  <a:pt x="260281" y="462709"/>
                  <a:pt x="286439" y="4627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44" y="3255047"/>
            <a:ext cx="2873039" cy="1730796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4" y="2777963"/>
            <a:ext cx="2873039" cy="16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3886201"/>
            <a:ext cx="236220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32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 Good Distributed System …</a:t>
            </a:r>
            <a:endParaRPr lang="en-IE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4447199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Reliability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avoids </a:t>
            </a:r>
            <a:r>
              <a:rPr lang="en-IE" sz="28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failure / </a:t>
            </a:r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keeps </a:t>
            </a:r>
            <a:r>
              <a:rPr lang="en-IE" sz="28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working in case of failure</a:t>
            </a:r>
          </a:p>
        </p:txBody>
      </p:sp>
      <p:sp>
        <p:nvSpPr>
          <p:cNvPr id="2" name="Freeform 1"/>
          <p:cNvSpPr/>
          <p:nvPr/>
        </p:nvSpPr>
        <p:spPr>
          <a:xfrm>
            <a:off x="638978" y="4032173"/>
            <a:ext cx="341523" cy="462724"/>
          </a:xfrm>
          <a:custGeom>
            <a:avLst/>
            <a:gdLst>
              <a:gd name="connsiteX0" fmla="*/ 341523 w 341523"/>
              <a:gd name="connsiteY0" fmla="*/ 0 h 462724"/>
              <a:gd name="connsiteX1" fmla="*/ 66102 w 341523"/>
              <a:gd name="connsiteY1" fmla="*/ 22034 h 462724"/>
              <a:gd name="connsiteX2" fmla="*/ 11017 w 341523"/>
              <a:gd name="connsiteY2" fmla="*/ 110169 h 462724"/>
              <a:gd name="connsiteX3" fmla="*/ 0 w 341523"/>
              <a:gd name="connsiteY3" fmla="*/ 143220 h 462724"/>
              <a:gd name="connsiteX4" fmla="*/ 22034 w 341523"/>
              <a:gd name="connsiteY4" fmla="*/ 253388 h 462724"/>
              <a:gd name="connsiteX5" fmla="*/ 44068 w 341523"/>
              <a:gd name="connsiteY5" fmla="*/ 286439 h 462724"/>
              <a:gd name="connsiteX6" fmla="*/ 55085 w 341523"/>
              <a:gd name="connsiteY6" fmla="*/ 319490 h 462724"/>
              <a:gd name="connsiteX7" fmla="*/ 88135 w 341523"/>
              <a:gd name="connsiteY7" fmla="*/ 341523 h 462724"/>
              <a:gd name="connsiteX8" fmla="*/ 132203 w 341523"/>
              <a:gd name="connsiteY8" fmla="*/ 407625 h 462724"/>
              <a:gd name="connsiteX9" fmla="*/ 231355 w 341523"/>
              <a:gd name="connsiteY9" fmla="*/ 451692 h 462724"/>
              <a:gd name="connsiteX10" fmla="*/ 286439 w 341523"/>
              <a:gd name="connsiteY10" fmla="*/ 462709 h 46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523" h="462724">
                <a:moveTo>
                  <a:pt x="341523" y="0"/>
                </a:moveTo>
                <a:cubicBezTo>
                  <a:pt x="249716" y="7345"/>
                  <a:pt x="157277" y="9009"/>
                  <a:pt x="66102" y="22034"/>
                </a:cubicBezTo>
                <a:cubicBezTo>
                  <a:pt x="23329" y="28145"/>
                  <a:pt x="20395" y="82036"/>
                  <a:pt x="11017" y="110169"/>
                </a:cubicBezTo>
                <a:lnTo>
                  <a:pt x="0" y="143220"/>
                </a:lnTo>
                <a:cubicBezTo>
                  <a:pt x="4060" y="171641"/>
                  <a:pt x="6651" y="222622"/>
                  <a:pt x="22034" y="253388"/>
                </a:cubicBezTo>
                <a:cubicBezTo>
                  <a:pt x="27956" y="265231"/>
                  <a:pt x="38147" y="274596"/>
                  <a:pt x="44068" y="286439"/>
                </a:cubicBezTo>
                <a:cubicBezTo>
                  <a:pt x="49261" y="296826"/>
                  <a:pt x="47830" y="310422"/>
                  <a:pt x="55085" y="319490"/>
                </a:cubicBezTo>
                <a:cubicBezTo>
                  <a:pt x="63356" y="329829"/>
                  <a:pt x="77118" y="334179"/>
                  <a:pt x="88135" y="341523"/>
                </a:cubicBezTo>
                <a:cubicBezTo>
                  <a:pt x="102824" y="363557"/>
                  <a:pt x="110169" y="392936"/>
                  <a:pt x="132203" y="407625"/>
                </a:cubicBezTo>
                <a:cubicBezTo>
                  <a:pt x="175610" y="436562"/>
                  <a:pt x="168424" y="435959"/>
                  <a:pt x="231355" y="451692"/>
                </a:cubicBezTo>
                <a:cubicBezTo>
                  <a:pt x="278985" y="463600"/>
                  <a:pt x="260281" y="462709"/>
                  <a:pt x="286439" y="4627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44" y="3255047"/>
            <a:ext cx="2873039" cy="1730796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4" y="2777963"/>
            <a:ext cx="2873039" cy="16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3886201"/>
            <a:ext cx="236220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2280356"/>
            <a:ext cx="9144000" cy="459316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457200" y="2667000"/>
            <a:ext cx="8382000" cy="3810000"/>
          </a:xfrm>
        </p:spPr>
        <p:txBody>
          <a:bodyPr>
            <a:normAutofit/>
          </a:bodyPr>
          <a:lstStyle/>
          <a:p>
            <a:r>
              <a:rPr lang="en-IE" dirty="0" smtClean="0"/>
              <a:t>Avoid: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Downtime</a:t>
            </a:r>
            <a:r>
              <a:rPr lang="en-IE" dirty="0" smtClean="0"/>
              <a:t>: The system going offline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Inconsistency</a:t>
            </a:r>
            <a:r>
              <a:rPr lang="en-IE" dirty="0" smtClean="0"/>
              <a:t>: Verify correctness</a:t>
            </a:r>
          </a:p>
          <a:p>
            <a:r>
              <a:rPr lang="en-IE" dirty="0" smtClean="0"/>
              <a:t>How?</a:t>
            </a:r>
          </a:p>
          <a:p>
            <a:pPr lvl="1"/>
            <a:r>
              <a:rPr lang="en-IE" dirty="0" smtClean="0"/>
              <a:t>Employ:</a:t>
            </a:r>
            <a:r>
              <a:rPr lang="en-IE" dirty="0" smtClean="0">
                <a:solidFill>
                  <a:srgbClr val="00B050"/>
                </a:solidFill>
              </a:rPr>
              <a:t> replication</a:t>
            </a:r>
            <a:r>
              <a:rPr lang="en-IE" dirty="0" smtClean="0"/>
              <a:t>,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>
                <a:solidFill>
                  <a:srgbClr val="00B050"/>
                </a:solidFill>
              </a:rPr>
              <a:t>f</a:t>
            </a:r>
            <a:r>
              <a:rPr lang="en-IE" dirty="0" smtClean="0">
                <a:solidFill>
                  <a:srgbClr val="00B050"/>
                </a:solidFill>
              </a:rPr>
              <a:t>lexible </a:t>
            </a:r>
            <a:r>
              <a:rPr lang="en-IE" dirty="0">
                <a:solidFill>
                  <a:srgbClr val="00B050"/>
                </a:solidFill>
              </a:rPr>
              <a:t>r</a:t>
            </a:r>
            <a:r>
              <a:rPr lang="en-IE" dirty="0" smtClean="0">
                <a:solidFill>
                  <a:srgbClr val="00B050"/>
                </a:solidFill>
              </a:rPr>
              <a:t>outing</a:t>
            </a:r>
            <a:r>
              <a:rPr lang="en-IE" dirty="0" smtClean="0"/>
              <a:t>,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>
                <a:solidFill>
                  <a:srgbClr val="00B050"/>
                </a:solidFill>
              </a:rPr>
              <a:t>s</a:t>
            </a:r>
            <a:r>
              <a:rPr lang="en-IE" dirty="0" smtClean="0">
                <a:solidFill>
                  <a:srgbClr val="00B050"/>
                </a:solidFill>
              </a:rPr>
              <a:t>ecurity</a:t>
            </a:r>
            <a:r>
              <a:rPr lang="en-IE" dirty="0" smtClean="0"/>
              <a:t>,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i="1" dirty="0" smtClean="0">
                <a:solidFill>
                  <a:srgbClr val="00B050"/>
                </a:solidFill>
              </a:rPr>
              <a:t>Consensus Protocols</a:t>
            </a:r>
          </a:p>
        </p:txBody>
      </p:sp>
    </p:spTree>
    <p:extLst>
      <p:ext uri="{BB962C8B-B14F-4D97-AF65-F5344CB8AC3E}">
        <p14:creationId xmlns:p14="http://schemas.microsoft.com/office/powerpoint/2010/main" val="328363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 Good Distributed System …</a:t>
            </a:r>
            <a:endParaRPr lang="en-IE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4447199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Performance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does stuff quickly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38978" y="4032173"/>
            <a:ext cx="341523" cy="462724"/>
          </a:xfrm>
          <a:custGeom>
            <a:avLst/>
            <a:gdLst>
              <a:gd name="connsiteX0" fmla="*/ 341523 w 341523"/>
              <a:gd name="connsiteY0" fmla="*/ 0 h 462724"/>
              <a:gd name="connsiteX1" fmla="*/ 66102 w 341523"/>
              <a:gd name="connsiteY1" fmla="*/ 22034 h 462724"/>
              <a:gd name="connsiteX2" fmla="*/ 11017 w 341523"/>
              <a:gd name="connsiteY2" fmla="*/ 110169 h 462724"/>
              <a:gd name="connsiteX3" fmla="*/ 0 w 341523"/>
              <a:gd name="connsiteY3" fmla="*/ 143220 h 462724"/>
              <a:gd name="connsiteX4" fmla="*/ 22034 w 341523"/>
              <a:gd name="connsiteY4" fmla="*/ 253388 h 462724"/>
              <a:gd name="connsiteX5" fmla="*/ 44068 w 341523"/>
              <a:gd name="connsiteY5" fmla="*/ 286439 h 462724"/>
              <a:gd name="connsiteX6" fmla="*/ 55085 w 341523"/>
              <a:gd name="connsiteY6" fmla="*/ 319490 h 462724"/>
              <a:gd name="connsiteX7" fmla="*/ 88135 w 341523"/>
              <a:gd name="connsiteY7" fmla="*/ 341523 h 462724"/>
              <a:gd name="connsiteX8" fmla="*/ 132203 w 341523"/>
              <a:gd name="connsiteY8" fmla="*/ 407625 h 462724"/>
              <a:gd name="connsiteX9" fmla="*/ 231355 w 341523"/>
              <a:gd name="connsiteY9" fmla="*/ 451692 h 462724"/>
              <a:gd name="connsiteX10" fmla="*/ 286439 w 341523"/>
              <a:gd name="connsiteY10" fmla="*/ 462709 h 46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523" h="462724">
                <a:moveTo>
                  <a:pt x="341523" y="0"/>
                </a:moveTo>
                <a:cubicBezTo>
                  <a:pt x="249716" y="7345"/>
                  <a:pt x="157277" y="9009"/>
                  <a:pt x="66102" y="22034"/>
                </a:cubicBezTo>
                <a:cubicBezTo>
                  <a:pt x="23329" y="28145"/>
                  <a:pt x="20395" y="82036"/>
                  <a:pt x="11017" y="110169"/>
                </a:cubicBezTo>
                <a:lnTo>
                  <a:pt x="0" y="143220"/>
                </a:lnTo>
                <a:cubicBezTo>
                  <a:pt x="4060" y="171641"/>
                  <a:pt x="6651" y="222622"/>
                  <a:pt x="22034" y="253388"/>
                </a:cubicBezTo>
                <a:cubicBezTo>
                  <a:pt x="27956" y="265231"/>
                  <a:pt x="38147" y="274596"/>
                  <a:pt x="44068" y="286439"/>
                </a:cubicBezTo>
                <a:cubicBezTo>
                  <a:pt x="49261" y="296826"/>
                  <a:pt x="47830" y="310422"/>
                  <a:pt x="55085" y="319490"/>
                </a:cubicBezTo>
                <a:cubicBezTo>
                  <a:pt x="63356" y="329829"/>
                  <a:pt x="77118" y="334179"/>
                  <a:pt x="88135" y="341523"/>
                </a:cubicBezTo>
                <a:cubicBezTo>
                  <a:pt x="102824" y="363557"/>
                  <a:pt x="110169" y="392936"/>
                  <a:pt x="132203" y="407625"/>
                </a:cubicBezTo>
                <a:cubicBezTo>
                  <a:pt x="175610" y="436562"/>
                  <a:pt x="168424" y="435959"/>
                  <a:pt x="231355" y="451692"/>
                </a:cubicBezTo>
                <a:cubicBezTo>
                  <a:pt x="278985" y="463600"/>
                  <a:pt x="260281" y="462709"/>
                  <a:pt x="286439" y="4627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4" y="2777963"/>
            <a:ext cx="2873039" cy="16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3886201"/>
            <a:ext cx="236220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Image result for fast ru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13" y="5047643"/>
            <a:ext cx="1340062" cy="3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fast ru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56364" y="5445525"/>
            <a:ext cx="1340062" cy="3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82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 Good Distributed System …</a:t>
            </a:r>
            <a:endParaRPr lang="en-IE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4447199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Performance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does stuff quickly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38978" y="4032173"/>
            <a:ext cx="341523" cy="462724"/>
          </a:xfrm>
          <a:custGeom>
            <a:avLst/>
            <a:gdLst>
              <a:gd name="connsiteX0" fmla="*/ 341523 w 341523"/>
              <a:gd name="connsiteY0" fmla="*/ 0 h 462724"/>
              <a:gd name="connsiteX1" fmla="*/ 66102 w 341523"/>
              <a:gd name="connsiteY1" fmla="*/ 22034 h 462724"/>
              <a:gd name="connsiteX2" fmla="*/ 11017 w 341523"/>
              <a:gd name="connsiteY2" fmla="*/ 110169 h 462724"/>
              <a:gd name="connsiteX3" fmla="*/ 0 w 341523"/>
              <a:gd name="connsiteY3" fmla="*/ 143220 h 462724"/>
              <a:gd name="connsiteX4" fmla="*/ 22034 w 341523"/>
              <a:gd name="connsiteY4" fmla="*/ 253388 h 462724"/>
              <a:gd name="connsiteX5" fmla="*/ 44068 w 341523"/>
              <a:gd name="connsiteY5" fmla="*/ 286439 h 462724"/>
              <a:gd name="connsiteX6" fmla="*/ 55085 w 341523"/>
              <a:gd name="connsiteY6" fmla="*/ 319490 h 462724"/>
              <a:gd name="connsiteX7" fmla="*/ 88135 w 341523"/>
              <a:gd name="connsiteY7" fmla="*/ 341523 h 462724"/>
              <a:gd name="connsiteX8" fmla="*/ 132203 w 341523"/>
              <a:gd name="connsiteY8" fmla="*/ 407625 h 462724"/>
              <a:gd name="connsiteX9" fmla="*/ 231355 w 341523"/>
              <a:gd name="connsiteY9" fmla="*/ 451692 h 462724"/>
              <a:gd name="connsiteX10" fmla="*/ 286439 w 341523"/>
              <a:gd name="connsiteY10" fmla="*/ 462709 h 46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523" h="462724">
                <a:moveTo>
                  <a:pt x="341523" y="0"/>
                </a:moveTo>
                <a:cubicBezTo>
                  <a:pt x="249716" y="7345"/>
                  <a:pt x="157277" y="9009"/>
                  <a:pt x="66102" y="22034"/>
                </a:cubicBezTo>
                <a:cubicBezTo>
                  <a:pt x="23329" y="28145"/>
                  <a:pt x="20395" y="82036"/>
                  <a:pt x="11017" y="110169"/>
                </a:cubicBezTo>
                <a:lnTo>
                  <a:pt x="0" y="143220"/>
                </a:lnTo>
                <a:cubicBezTo>
                  <a:pt x="4060" y="171641"/>
                  <a:pt x="6651" y="222622"/>
                  <a:pt x="22034" y="253388"/>
                </a:cubicBezTo>
                <a:cubicBezTo>
                  <a:pt x="27956" y="265231"/>
                  <a:pt x="38147" y="274596"/>
                  <a:pt x="44068" y="286439"/>
                </a:cubicBezTo>
                <a:cubicBezTo>
                  <a:pt x="49261" y="296826"/>
                  <a:pt x="47830" y="310422"/>
                  <a:pt x="55085" y="319490"/>
                </a:cubicBezTo>
                <a:cubicBezTo>
                  <a:pt x="63356" y="329829"/>
                  <a:pt x="77118" y="334179"/>
                  <a:pt x="88135" y="341523"/>
                </a:cubicBezTo>
                <a:cubicBezTo>
                  <a:pt x="102824" y="363557"/>
                  <a:pt x="110169" y="392936"/>
                  <a:pt x="132203" y="407625"/>
                </a:cubicBezTo>
                <a:cubicBezTo>
                  <a:pt x="175610" y="436562"/>
                  <a:pt x="168424" y="435959"/>
                  <a:pt x="231355" y="451692"/>
                </a:cubicBezTo>
                <a:cubicBezTo>
                  <a:pt x="278985" y="463600"/>
                  <a:pt x="260281" y="462709"/>
                  <a:pt x="286439" y="4627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4" y="2777963"/>
            <a:ext cx="2873039" cy="16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3886201"/>
            <a:ext cx="236220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Image result for fast ru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13" y="5047643"/>
            <a:ext cx="1340062" cy="3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fast ru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56364" y="5445525"/>
            <a:ext cx="1340062" cy="3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2280356"/>
            <a:ext cx="9144000" cy="459316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idx="1"/>
          </p:nvPr>
        </p:nvSpPr>
        <p:spPr>
          <a:xfrm>
            <a:off x="457200" y="2667000"/>
            <a:ext cx="8382000" cy="3810000"/>
          </a:xfrm>
        </p:spPr>
        <p:txBody>
          <a:bodyPr>
            <a:normAutofit/>
          </a:bodyPr>
          <a:lstStyle/>
          <a:p>
            <a:r>
              <a:rPr lang="en-IE" dirty="0" smtClean="0"/>
              <a:t>Avoid: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Latency</a:t>
            </a:r>
            <a:r>
              <a:rPr lang="en-IE" dirty="0" smtClean="0"/>
              <a:t>: Time for initial response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Long runtime</a:t>
            </a:r>
            <a:r>
              <a:rPr lang="en-IE" dirty="0" smtClean="0"/>
              <a:t>: Time to complete response</a:t>
            </a:r>
          </a:p>
          <a:p>
            <a:pPr lvl="1"/>
            <a:r>
              <a:rPr lang="en-IE" dirty="0" smtClean="0"/>
              <a:t>Well, avoid                 basically</a:t>
            </a:r>
          </a:p>
          <a:p>
            <a:r>
              <a:rPr lang="en-IE" dirty="0"/>
              <a:t>How?</a:t>
            </a:r>
          </a:p>
          <a:p>
            <a:pPr lvl="1"/>
            <a:r>
              <a:rPr lang="en-IE" dirty="0"/>
              <a:t>Employ:</a:t>
            </a:r>
            <a:r>
              <a:rPr lang="en-IE" dirty="0">
                <a:solidFill>
                  <a:srgbClr val="00B050"/>
                </a:solidFill>
              </a:rPr>
              <a:t> </a:t>
            </a:r>
            <a:r>
              <a:rPr lang="en-IE" dirty="0" smtClean="0">
                <a:solidFill>
                  <a:srgbClr val="00B050"/>
                </a:solidFill>
              </a:rPr>
              <a:t>network optimisation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B050"/>
                </a:solidFill>
              </a:rPr>
              <a:t>enough computational resources</a:t>
            </a:r>
            <a:r>
              <a:rPr lang="en-IE" dirty="0" smtClean="0"/>
              <a:t>, etc.</a:t>
            </a:r>
            <a:endParaRPr lang="en-IE" i="1" dirty="0"/>
          </a:p>
          <a:p>
            <a:endParaRPr lang="en-IE" dirty="0" smtClean="0"/>
          </a:p>
          <a:p>
            <a:pPr lvl="1"/>
            <a:endParaRPr lang="en-IE" dirty="0" smtClean="0"/>
          </a:p>
        </p:txBody>
      </p:sp>
      <p:pic>
        <p:nvPicPr>
          <p:cNvPr id="3074" name="Picture 2" descr="Image result for 99 percent loadi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86627"/>
            <a:ext cx="2537800" cy="261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4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 Good Distributed System …</a:t>
            </a:r>
            <a:endParaRPr lang="en-IE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775364" y="3486245"/>
            <a:ext cx="4606636" cy="2838450"/>
            <a:chOff x="3775364" y="3486245"/>
            <a:chExt cx="4606636" cy="2838450"/>
          </a:xfrm>
        </p:grpSpPr>
        <p:pic>
          <p:nvPicPr>
            <p:cNvPr id="2053" name="Picture 5" descr="http://www.clker.com/cliparts/D/4/B/O/k/2/female-user-icon-bright-blue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075" y="3486245"/>
              <a:ext cx="2828925" cy="283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 flipH="1">
              <a:off x="3775364" y="5410200"/>
              <a:ext cx="17526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Scalability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ensures the infrastructure scales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2564" y="2777963"/>
            <a:ext cx="3733800" cy="4232438"/>
            <a:chOff x="422564" y="2777963"/>
            <a:chExt cx="3733800" cy="4232438"/>
          </a:xfrm>
        </p:grpSpPr>
        <p:pic>
          <p:nvPicPr>
            <p:cNvPr id="9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Freeform 2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Freeform 1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63593" y="3655324"/>
            <a:ext cx="933450" cy="1058110"/>
            <a:chOff x="422564" y="2777963"/>
            <a:chExt cx="3733800" cy="4232438"/>
          </a:xfrm>
        </p:grpSpPr>
        <p:pic>
          <p:nvPicPr>
            <p:cNvPr id="21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Freeform 21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Freeform 23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1815470" y="3457751"/>
            <a:ext cx="933450" cy="1058110"/>
            <a:chOff x="422564" y="2777963"/>
            <a:chExt cx="3733800" cy="4232438"/>
          </a:xfrm>
        </p:grpSpPr>
        <p:pic>
          <p:nvPicPr>
            <p:cNvPr id="28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Freeform 28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Freeform 30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2770726" y="3918144"/>
            <a:ext cx="933450" cy="1058110"/>
            <a:chOff x="422564" y="2777963"/>
            <a:chExt cx="3733800" cy="4232438"/>
          </a:xfrm>
        </p:grpSpPr>
        <p:pic>
          <p:nvPicPr>
            <p:cNvPr id="35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Freeform 35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Freeform 37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320120" y="5256662"/>
            <a:ext cx="933450" cy="1058110"/>
            <a:chOff x="422564" y="2777963"/>
            <a:chExt cx="3733800" cy="4232438"/>
          </a:xfrm>
        </p:grpSpPr>
        <p:pic>
          <p:nvPicPr>
            <p:cNvPr id="42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Freeform 42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Freeform 44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1387090" y="5385419"/>
            <a:ext cx="933450" cy="1058110"/>
            <a:chOff x="422564" y="2777963"/>
            <a:chExt cx="3733800" cy="4232438"/>
          </a:xfrm>
        </p:grpSpPr>
        <p:pic>
          <p:nvPicPr>
            <p:cNvPr id="49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Freeform 49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Freeform 51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53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2729050" y="5325842"/>
            <a:ext cx="933450" cy="1058110"/>
            <a:chOff x="422564" y="2777963"/>
            <a:chExt cx="3733800" cy="4232438"/>
          </a:xfrm>
        </p:grpSpPr>
        <p:pic>
          <p:nvPicPr>
            <p:cNvPr id="56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Freeform 56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Freeform 58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2133035" y="4807185"/>
            <a:ext cx="933450" cy="1058110"/>
            <a:chOff x="422564" y="2777963"/>
            <a:chExt cx="3733800" cy="4232438"/>
          </a:xfrm>
        </p:grpSpPr>
        <p:pic>
          <p:nvPicPr>
            <p:cNvPr id="63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Freeform 63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6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Freeform 65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9" name="Group 68"/>
          <p:cNvGrpSpPr>
            <a:grpSpLocks noChangeAspect="1"/>
          </p:cNvGrpSpPr>
          <p:nvPr/>
        </p:nvGrpSpPr>
        <p:grpSpPr>
          <a:xfrm>
            <a:off x="1106598" y="4417937"/>
            <a:ext cx="933450" cy="1058110"/>
            <a:chOff x="422564" y="2777963"/>
            <a:chExt cx="3733800" cy="4232438"/>
          </a:xfrm>
        </p:grpSpPr>
        <p:pic>
          <p:nvPicPr>
            <p:cNvPr id="70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Freeform 70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" name="Freeform 72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74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1074807" y="3180078"/>
            <a:ext cx="933450" cy="1058110"/>
            <a:chOff x="422564" y="2777963"/>
            <a:chExt cx="3733800" cy="4232438"/>
          </a:xfrm>
        </p:grpSpPr>
        <p:pic>
          <p:nvPicPr>
            <p:cNvPr id="77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Freeform 77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7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Freeform 79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81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3" name="Group 82"/>
          <p:cNvGrpSpPr>
            <a:grpSpLocks noChangeAspect="1"/>
          </p:cNvGrpSpPr>
          <p:nvPr/>
        </p:nvGrpSpPr>
        <p:grpSpPr>
          <a:xfrm>
            <a:off x="2551769" y="3046280"/>
            <a:ext cx="933450" cy="1058110"/>
            <a:chOff x="422564" y="2777963"/>
            <a:chExt cx="3733800" cy="4232438"/>
          </a:xfrm>
        </p:grpSpPr>
        <p:pic>
          <p:nvPicPr>
            <p:cNvPr id="84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Freeform 84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8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Freeform 86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8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0" name="Group 89"/>
          <p:cNvGrpSpPr>
            <a:grpSpLocks noChangeAspect="1"/>
          </p:cNvGrpSpPr>
          <p:nvPr/>
        </p:nvGrpSpPr>
        <p:grpSpPr>
          <a:xfrm>
            <a:off x="2067397" y="5597546"/>
            <a:ext cx="933450" cy="1058110"/>
            <a:chOff x="422564" y="2777963"/>
            <a:chExt cx="3733800" cy="4232438"/>
          </a:xfrm>
        </p:grpSpPr>
        <p:pic>
          <p:nvPicPr>
            <p:cNvPr id="91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Freeform 91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9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" name="Freeform 93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9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7" name="Group 96"/>
          <p:cNvGrpSpPr>
            <a:grpSpLocks noChangeAspect="1"/>
          </p:cNvGrpSpPr>
          <p:nvPr/>
        </p:nvGrpSpPr>
        <p:grpSpPr>
          <a:xfrm>
            <a:off x="1402909" y="4813611"/>
            <a:ext cx="933450" cy="1058110"/>
            <a:chOff x="422564" y="2777963"/>
            <a:chExt cx="3733800" cy="4232438"/>
          </a:xfrm>
        </p:grpSpPr>
        <p:pic>
          <p:nvPicPr>
            <p:cNvPr id="98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Freeform 98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0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1" name="Freeform 100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0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>
            <a:off x="2018571" y="4130121"/>
            <a:ext cx="933450" cy="1058110"/>
            <a:chOff x="422564" y="2777963"/>
            <a:chExt cx="3733800" cy="4232438"/>
          </a:xfrm>
        </p:grpSpPr>
        <p:pic>
          <p:nvPicPr>
            <p:cNvPr id="105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Freeform 105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0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8" name="Freeform 107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09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1" name="Group 110"/>
          <p:cNvGrpSpPr>
            <a:grpSpLocks noChangeAspect="1"/>
          </p:cNvGrpSpPr>
          <p:nvPr/>
        </p:nvGrpSpPr>
        <p:grpSpPr>
          <a:xfrm>
            <a:off x="365045" y="4370916"/>
            <a:ext cx="933450" cy="1058110"/>
            <a:chOff x="422564" y="2777963"/>
            <a:chExt cx="3733800" cy="4232438"/>
          </a:xfrm>
        </p:grpSpPr>
        <p:pic>
          <p:nvPicPr>
            <p:cNvPr id="112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Freeform 112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5" name="Freeform 114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1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8" name="Group 117"/>
          <p:cNvGrpSpPr>
            <a:grpSpLocks noChangeAspect="1"/>
          </p:cNvGrpSpPr>
          <p:nvPr/>
        </p:nvGrpSpPr>
        <p:grpSpPr>
          <a:xfrm>
            <a:off x="539646" y="2991432"/>
            <a:ext cx="933450" cy="1058110"/>
            <a:chOff x="422564" y="2777963"/>
            <a:chExt cx="3733800" cy="4232438"/>
          </a:xfrm>
        </p:grpSpPr>
        <p:pic>
          <p:nvPicPr>
            <p:cNvPr id="119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" name="Freeform 119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2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" name="Freeform 121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23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5" name="Group 124"/>
          <p:cNvGrpSpPr>
            <a:grpSpLocks noChangeAspect="1"/>
          </p:cNvGrpSpPr>
          <p:nvPr/>
        </p:nvGrpSpPr>
        <p:grpSpPr>
          <a:xfrm>
            <a:off x="1551597" y="2979833"/>
            <a:ext cx="933450" cy="1058110"/>
            <a:chOff x="422564" y="2777963"/>
            <a:chExt cx="3733800" cy="4232438"/>
          </a:xfrm>
        </p:grpSpPr>
        <p:pic>
          <p:nvPicPr>
            <p:cNvPr id="126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7" name="Freeform 126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2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9" name="Freeform 128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3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2" name="Group 131"/>
          <p:cNvGrpSpPr>
            <a:grpSpLocks noChangeAspect="1"/>
          </p:cNvGrpSpPr>
          <p:nvPr/>
        </p:nvGrpSpPr>
        <p:grpSpPr>
          <a:xfrm>
            <a:off x="3003777" y="3189296"/>
            <a:ext cx="933450" cy="1058110"/>
            <a:chOff x="422564" y="2777963"/>
            <a:chExt cx="3733800" cy="4232438"/>
          </a:xfrm>
        </p:grpSpPr>
        <p:pic>
          <p:nvPicPr>
            <p:cNvPr id="133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Freeform 133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3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6" name="Freeform 135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37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7" name="Group 146"/>
          <p:cNvGrpSpPr>
            <a:grpSpLocks noChangeAspect="1"/>
          </p:cNvGrpSpPr>
          <p:nvPr/>
        </p:nvGrpSpPr>
        <p:grpSpPr>
          <a:xfrm>
            <a:off x="3253195" y="4166038"/>
            <a:ext cx="933450" cy="1058110"/>
            <a:chOff x="422564" y="2777963"/>
            <a:chExt cx="3733800" cy="4232438"/>
          </a:xfrm>
        </p:grpSpPr>
        <p:pic>
          <p:nvPicPr>
            <p:cNvPr id="148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9" name="Freeform 148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5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1" name="Freeform 150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4" name="Group 153"/>
          <p:cNvGrpSpPr>
            <a:grpSpLocks noChangeAspect="1"/>
          </p:cNvGrpSpPr>
          <p:nvPr/>
        </p:nvGrpSpPr>
        <p:grpSpPr>
          <a:xfrm>
            <a:off x="3923490" y="4350539"/>
            <a:ext cx="933450" cy="1058110"/>
            <a:chOff x="422564" y="2777963"/>
            <a:chExt cx="3733800" cy="4232438"/>
          </a:xfrm>
        </p:grpSpPr>
        <p:pic>
          <p:nvPicPr>
            <p:cNvPr id="155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" name="Freeform 155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5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8" name="Freeform 157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59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1" name="Group 160"/>
          <p:cNvGrpSpPr>
            <a:grpSpLocks noChangeAspect="1"/>
          </p:cNvGrpSpPr>
          <p:nvPr/>
        </p:nvGrpSpPr>
        <p:grpSpPr>
          <a:xfrm>
            <a:off x="3788735" y="3500257"/>
            <a:ext cx="933450" cy="1058110"/>
            <a:chOff x="422564" y="2777963"/>
            <a:chExt cx="3733800" cy="4232438"/>
          </a:xfrm>
        </p:grpSpPr>
        <p:pic>
          <p:nvPicPr>
            <p:cNvPr id="162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" name="Freeform 162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6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" name="Freeform 164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6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8" name="Group 167"/>
          <p:cNvGrpSpPr>
            <a:grpSpLocks noChangeAspect="1"/>
          </p:cNvGrpSpPr>
          <p:nvPr/>
        </p:nvGrpSpPr>
        <p:grpSpPr>
          <a:xfrm>
            <a:off x="3523131" y="2869356"/>
            <a:ext cx="933450" cy="1058110"/>
            <a:chOff x="422564" y="2777963"/>
            <a:chExt cx="3733800" cy="4232438"/>
          </a:xfrm>
        </p:grpSpPr>
        <p:pic>
          <p:nvPicPr>
            <p:cNvPr id="169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0" name="Freeform 169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2" name="Freeform 171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73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5" name="Group 174"/>
          <p:cNvGrpSpPr>
            <a:grpSpLocks noChangeAspect="1"/>
          </p:cNvGrpSpPr>
          <p:nvPr/>
        </p:nvGrpSpPr>
        <p:grpSpPr>
          <a:xfrm>
            <a:off x="3345168" y="5456319"/>
            <a:ext cx="933450" cy="1058110"/>
            <a:chOff x="422564" y="2777963"/>
            <a:chExt cx="3733800" cy="4232438"/>
          </a:xfrm>
        </p:grpSpPr>
        <p:pic>
          <p:nvPicPr>
            <p:cNvPr id="176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7" name="Freeform 176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7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9" name="Freeform 178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8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2" name="Group 181"/>
          <p:cNvGrpSpPr>
            <a:grpSpLocks noChangeAspect="1"/>
          </p:cNvGrpSpPr>
          <p:nvPr/>
        </p:nvGrpSpPr>
        <p:grpSpPr>
          <a:xfrm>
            <a:off x="3520688" y="4914965"/>
            <a:ext cx="933450" cy="1058110"/>
            <a:chOff x="422564" y="2777963"/>
            <a:chExt cx="3733800" cy="4232438"/>
          </a:xfrm>
        </p:grpSpPr>
        <p:pic>
          <p:nvPicPr>
            <p:cNvPr id="183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" name="Freeform 183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8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6" name="Freeform 185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87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9" name="Group 188"/>
          <p:cNvGrpSpPr>
            <a:grpSpLocks noChangeAspect="1"/>
          </p:cNvGrpSpPr>
          <p:nvPr/>
        </p:nvGrpSpPr>
        <p:grpSpPr>
          <a:xfrm>
            <a:off x="4091364" y="5507588"/>
            <a:ext cx="933450" cy="1058110"/>
            <a:chOff x="422564" y="2777963"/>
            <a:chExt cx="3733800" cy="4232438"/>
          </a:xfrm>
        </p:grpSpPr>
        <p:pic>
          <p:nvPicPr>
            <p:cNvPr id="190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" name="Freeform 190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9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3" name="Freeform 192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94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6" name="Group 195"/>
          <p:cNvGrpSpPr>
            <a:grpSpLocks noChangeAspect="1"/>
          </p:cNvGrpSpPr>
          <p:nvPr/>
        </p:nvGrpSpPr>
        <p:grpSpPr>
          <a:xfrm>
            <a:off x="4243983" y="4745637"/>
            <a:ext cx="933450" cy="1058110"/>
            <a:chOff x="422564" y="2777963"/>
            <a:chExt cx="3733800" cy="4232438"/>
          </a:xfrm>
        </p:grpSpPr>
        <p:pic>
          <p:nvPicPr>
            <p:cNvPr id="197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8" name="Freeform 197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0" name="Freeform 199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01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3" name="Group 202"/>
          <p:cNvGrpSpPr>
            <a:grpSpLocks noChangeAspect="1"/>
          </p:cNvGrpSpPr>
          <p:nvPr/>
        </p:nvGrpSpPr>
        <p:grpSpPr>
          <a:xfrm>
            <a:off x="4571250" y="3952436"/>
            <a:ext cx="933450" cy="1058110"/>
            <a:chOff x="422564" y="2777963"/>
            <a:chExt cx="3733800" cy="4232438"/>
          </a:xfrm>
        </p:grpSpPr>
        <p:pic>
          <p:nvPicPr>
            <p:cNvPr id="204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" name="Freeform 204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0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7" name="Freeform 206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0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0" name="Group 209"/>
          <p:cNvGrpSpPr>
            <a:grpSpLocks noChangeAspect="1"/>
          </p:cNvGrpSpPr>
          <p:nvPr/>
        </p:nvGrpSpPr>
        <p:grpSpPr>
          <a:xfrm>
            <a:off x="4447302" y="3047993"/>
            <a:ext cx="933450" cy="1058110"/>
            <a:chOff x="422564" y="2777963"/>
            <a:chExt cx="3733800" cy="4232438"/>
          </a:xfrm>
        </p:grpSpPr>
        <p:pic>
          <p:nvPicPr>
            <p:cNvPr id="211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2" name="Freeform 211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4" name="Freeform 213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1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7" name="Group 216"/>
          <p:cNvGrpSpPr>
            <a:grpSpLocks noChangeAspect="1"/>
          </p:cNvGrpSpPr>
          <p:nvPr/>
        </p:nvGrpSpPr>
        <p:grpSpPr>
          <a:xfrm>
            <a:off x="4390215" y="5658581"/>
            <a:ext cx="933450" cy="1058110"/>
            <a:chOff x="422564" y="2777963"/>
            <a:chExt cx="3733800" cy="4232438"/>
          </a:xfrm>
        </p:grpSpPr>
        <p:pic>
          <p:nvPicPr>
            <p:cNvPr id="218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 218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2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1" name="Freeform 220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4" name="Group 223"/>
          <p:cNvGrpSpPr>
            <a:grpSpLocks noChangeAspect="1"/>
          </p:cNvGrpSpPr>
          <p:nvPr/>
        </p:nvGrpSpPr>
        <p:grpSpPr>
          <a:xfrm>
            <a:off x="673732" y="5645423"/>
            <a:ext cx="933450" cy="1058110"/>
            <a:chOff x="422564" y="2777963"/>
            <a:chExt cx="3733800" cy="4232438"/>
          </a:xfrm>
        </p:grpSpPr>
        <p:pic>
          <p:nvPicPr>
            <p:cNvPr id="225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6" name="Freeform 225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8" name="Freeform 227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29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1" name="Group 230"/>
          <p:cNvGrpSpPr>
            <a:grpSpLocks noChangeAspect="1"/>
          </p:cNvGrpSpPr>
          <p:nvPr/>
        </p:nvGrpSpPr>
        <p:grpSpPr>
          <a:xfrm>
            <a:off x="1564802" y="5654306"/>
            <a:ext cx="933450" cy="1058110"/>
            <a:chOff x="422564" y="2777963"/>
            <a:chExt cx="3733800" cy="4232438"/>
          </a:xfrm>
        </p:grpSpPr>
        <p:pic>
          <p:nvPicPr>
            <p:cNvPr id="232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3" name="Freeform 232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3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" name="Freeform 234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20" y="2777963"/>
            <a:ext cx="5076985" cy="384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1906" y="3400221"/>
            <a:ext cx="1254252" cy="710184"/>
          </a:xfrm>
          <a:prstGeom prst="rect">
            <a:avLst/>
          </a:prstGeom>
        </p:spPr>
      </p:pic>
      <p:pic>
        <p:nvPicPr>
          <p:cNvPr id="282" name="Picture 2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3401" y="2887203"/>
            <a:ext cx="1254252" cy="710184"/>
          </a:xfrm>
          <a:prstGeom prst="rect">
            <a:avLst/>
          </a:prstGeom>
        </p:spPr>
      </p:pic>
      <p:pic>
        <p:nvPicPr>
          <p:cNvPr id="283" name="Picture 2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0327" y="4538269"/>
            <a:ext cx="1254252" cy="710184"/>
          </a:xfrm>
          <a:prstGeom prst="rect">
            <a:avLst/>
          </a:prstGeom>
        </p:spPr>
      </p:pic>
      <p:pic>
        <p:nvPicPr>
          <p:cNvPr id="284" name="Picture 2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1112" y="5334460"/>
            <a:ext cx="1254252" cy="710184"/>
          </a:xfrm>
          <a:prstGeom prst="rect">
            <a:avLst/>
          </a:prstGeom>
        </p:spPr>
      </p:pic>
      <p:pic>
        <p:nvPicPr>
          <p:cNvPr id="285" name="Picture 2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1518" y="2655984"/>
            <a:ext cx="1254252" cy="710184"/>
          </a:xfrm>
          <a:prstGeom prst="rect">
            <a:avLst/>
          </a:prstGeom>
        </p:spPr>
      </p:pic>
      <p:pic>
        <p:nvPicPr>
          <p:cNvPr id="286" name="Picture 2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4883" y="5878170"/>
            <a:ext cx="1254252" cy="710184"/>
          </a:xfrm>
          <a:prstGeom prst="rect">
            <a:avLst/>
          </a:prstGeom>
        </p:spPr>
      </p:pic>
      <p:pic>
        <p:nvPicPr>
          <p:cNvPr id="287" name="Picture 2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1877" y="4905470"/>
            <a:ext cx="1254252" cy="710184"/>
          </a:xfrm>
          <a:prstGeom prst="rect">
            <a:avLst/>
          </a:prstGeom>
        </p:spPr>
      </p:pic>
      <p:pic>
        <p:nvPicPr>
          <p:cNvPr id="288" name="Picture 2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1080" y="3784713"/>
            <a:ext cx="1254252" cy="710184"/>
          </a:xfrm>
          <a:prstGeom prst="rect">
            <a:avLst/>
          </a:prstGeom>
        </p:spPr>
      </p:pic>
      <p:pic>
        <p:nvPicPr>
          <p:cNvPr id="289" name="Picture 2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7654" y="3610118"/>
            <a:ext cx="1254252" cy="710184"/>
          </a:xfrm>
          <a:prstGeom prst="rect">
            <a:avLst/>
          </a:prstGeom>
        </p:spPr>
      </p:pic>
      <p:pic>
        <p:nvPicPr>
          <p:cNvPr id="290" name="Picture 2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7757" y="5510139"/>
            <a:ext cx="1254252" cy="710184"/>
          </a:xfrm>
          <a:prstGeom prst="rect">
            <a:avLst/>
          </a:prstGeom>
        </p:spPr>
      </p:pic>
      <p:pic>
        <p:nvPicPr>
          <p:cNvPr id="291" name="Picture 2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0054" y="3762518"/>
            <a:ext cx="1254252" cy="710184"/>
          </a:xfrm>
          <a:prstGeom prst="rect">
            <a:avLst/>
          </a:prstGeom>
        </p:spPr>
      </p:pic>
      <p:pic>
        <p:nvPicPr>
          <p:cNvPr id="292" name="Picture 29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665" y="4929211"/>
            <a:ext cx="1254252" cy="710184"/>
          </a:xfrm>
          <a:prstGeom prst="rect">
            <a:avLst/>
          </a:prstGeom>
        </p:spPr>
      </p:pic>
      <p:pic>
        <p:nvPicPr>
          <p:cNvPr id="293" name="Picture 2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8988" y="3646723"/>
            <a:ext cx="1254252" cy="710184"/>
          </a:xfrm>
          <a:prstGeom prst="rect">
            <a:avLst/>
          </a:prstGeom>
        </p:spPr>
      </p:pic>
      <p:pic>
        <p:nvPicPr>
          <p:cNvPr id="294" name="Picture 29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5983" y="2624996"/>
            <a:ext cx="1254252" cy="710184"/>
          </a:xfrm>
          <a:prstGeom prst="rect">
            <a:avLst/>
          </a:prstGeom>
        </p:spPr>
      </p:pic>
      <p:pic>
        <p:nvPicPr>
          <p:cNvPr id="295" name="Picture 2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6616" y="3081523"/>
            <a:ext cx="1254252" cy="710184"/>
          </a:xfrm>
          <a:prstGeom prst="rect">
            <a:avLst/>
          </a:prstGeom>
        </p:spPr>
      </p:pic>
      <p:pic>
        <p:nvPicPr>
          <p:cNvPr id="296" name="Picture 2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8814" y="4249926"/>
            <a:ext cx="1254252" cy="710184"/>
          </a:xfrm>
          <a:prstGeom prst="rect">
            <a:avLst/>
          </a:prstGeom>
        </p:spPr>
      </p:pic>
      <p:pic>
        <p:nvPicPr>
          <p:cNvPr id="297" name="Picture 2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3207" y="5638252"/>
            <a:ext cx="1254252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0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0"/>
                            </p:stCondLst>
                            <p:childTnLst>
                              <p:par>
                                <p:cTn id="1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500"/>
                            </p:stCondLst>
                            <p:childTnLst>
                              <p:par>
                                <p:cTn id="1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19357 -0.00417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-208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500"/>
                            </p:stCondLst>
                            <p:childTnLst>
                              <p:par>
                                <p:cTn id="3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3000"/>
                            </p:stCondLst>
                            <p:childTnLst>
                              <p:par>
                                <p:cTn id="3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3500"/>
                            </p:stCondLst>
                            <p:childTnLst>
                              <p:par>
                                <p:cTn id="3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500"/>
                            </p:stCondLst>
                            <p:childTnLst>
                              <p:par>
                                <p:cTn id="4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5000"/>
                            </p:stCondLst>
                            <p:childTnLst>
                              <p:par>
                                <p:cTn id="4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6000"/>
                            </p:stCondLst>
                            <p:childTnLst>
                              <p:par>
                                <p:cTn id="4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6500"/>
                            </p:stCondLst>
                            <p:childTnLst>
                              <p:par>
                                <p:cTn id="4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7000"/>
                            </p:stCondLst>
                            <p:childTnLst>
                              <p:par>
                                <p:cTn id="4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7500"/>
                            </p:stCondLst>
                            <p:childTnLst>
                              <p:par>
                                <p:cTn id="5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8000"/>
                            </p:stCondLst>
                            <p:childTnLst>
                              <p:par>
                                <p:cTn id="5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8500"/>
                            </p:stCondLst>
                            <p:childTnLst>
                              <p:par>
                                <p:cTn id="5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9000"/>
                            </p:stCondLst>
                            <p:childTnLst>
                              <p:par>
                                <p:cTn id="5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9500"/>
                            </p:stCondLst>
                            <p:childTnLst>
                              <p:par>
                                <p:cTn id="5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279529"/>
            <a:ext cx="9144000" cy="458345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 Good Distributed System …</a:t>
            </a:r>
            <a:endParaRPr lang="en-IE" sz="3200" dirty="0"/>
          </a:p>
        </p:txBody>
      </p: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Scalability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ensures the infrastructure scales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0" y="2280356"/>
            <a:ext cx="9144000" cy="459316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5" name="Content Placeholder 13"/>
          <p:cNvSpPr>
            <a:spLocks noGrp="1"/>
          </p:cNvSpPr>
          <p:nvPr>
            <p:ph idx="1"/>
          </p:nvPr>
        </p:nvSpPr>
        <p:spPr>
          <a:xfrm>
            <a:off x="457200" y="2667000"/>
            <a:ext cx="8382000" cy="3810000"/>
          </a:xfrm>
        </p:spPr>
        <p:txBody>
          <a:bodyPr>
            <a:normAutofit/>
          </a:bodyPr>
          <a:lstStyle/>
          <a:p>
            <a:r>
              <a:rPr lang="en-IE" dirty="0" smtClean="0"/>
              <a:t>Avoid: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Bottlenecks</a:t>
            </a:r>
            <a:r>
              <a:rPr lang="en-IE" dirty="0" smtClean="0"/>
              <a:t>: Relying on one part too much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Pair-wise messages</a:t>
            </a:r>
            <a:r>
              <a:rPr lang="en-IE" dirty="0" smtClean="0"/>
              <a:t>: Grows </a:t>
            </a:r>
            <a:r>
              <a:rPr lang="en-IE" dirty="0" err="1" smtClean="0"/>
              <a:t>quadratically</a:t>
            </a:r>
            <a:r>
              <a:rPr lang="en-IE" dirty="0" smtClean="0"/>
              <a:t>:</a:t>
            </a:r>
            <a:endParaRPr lang="en-IE" baseline="30000" dirty="0" smtClean="0"/>
          </a:p>
          <a:p>
            <a:r>
              <a:rPr lang="en-IE" dirty="0"/>
              <a:t>How?</a:t>
            </a:r>
          </a:p>
          <a:p>
            <a:pPr lvl="1"/>
            <a:r>
              <a:rPr lang="en-IE" dirty="0"/>
              <a:t>Employ:</a:t>
            </a:r>
            <a:r>
              <a:rPr lang="en-IE" dirty="0">
                <a:solidFill>
                  <a:srgbClr val="00B050"/>
                </a:solidFill>
              </a:rPr>
              <a:t> </a:t>
            </a:r>
            <a:r>
              <a:rPr lang="en-IE" dirty="0" smtClean="0">
                <a:solidFill>
                  <a:srgbClr val="00B050"/>
                </a:solidFill>
              </a:rPr>
              <a:t>peer-to-peer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B050"/>
                </a:solidFill>
              </a:rPr>
              <a:t>direct communication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B050"/>
                </a:solidFill>
              </a:rPr>
              <a:t>distributed indexes</a:t>
            </a:r>
            <a:r>
              <a:rPr lang="en-IE" dirty="0" smtClean="0"/>
              <a:t>, </a:t>
            </a:r>
            <a:r>
              <a:rPr lang="en-IE" dirty="0"/>
              <a:t>etc</a:t>
            </a:r>
            <a:r>
              <a:rPr lang="en-IE" dirty="0" smtClean="0"/>
              <a:t>.</a:t>
            </a:r>
            <a:endParaRPr lang="en-IE" i="1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52" y="3870000"/>
            <a:ext cx="777348" cy="34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6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/>
      <p:bldP spid="24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 Good Distributed System …</a:t>
            </a:r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Transparency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looks like </a:t>
            </a:r>
            <a:r>
              <a:rPr lang="en-IE" sz="28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one </a:t>
            </a:r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system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475009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Flexibility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can add/remove machines quickly and easily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580254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Reliability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avoids </a:t>
            </a:r>
            <a:r>
              <a:rPr lang="en-IE" sz="28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failure / </a:t>
            </a:r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keeps </a:t>
            </a:r>
            <a:r>
              <a:rPr lang="en-IE" sz="28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working in case of failure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685499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Performance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does stuff quickly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790744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Scalability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ensures the infrastructure scales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 Good Distributed System …</a:t>
            </a:r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Transparency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looks like </a:t>
            </a:r>
            <a:r>
              <a:rPr lang="en-IE" sz="28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one </a:t>
            </a:r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system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475009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Flexibility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can add/remove machines quickly and easily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580254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Reliability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avoids </a:t>
            </a:r>
            <a:r>
              <a:rPr lang="en-IE" sz="28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failure / </a:t>
            </a:r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keeps </a:t>
            </a:r>
            <a:r>
              <a:rPr lang="en-IE" sz="28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working in case of failure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685499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Performance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does stuff quickly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790744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Scalability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ensures the infrastructure scales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95400"/>
            <a:ext cx="9144000" cy="557812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3224039"/>
            <a:ext cx="5295900" cy="461665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Calibri Light" panose="020F0302020204030204" pitchFamily="34" charset="0"/>
              </a:rPr>
              <a:t>Why these five in particular?</a:t>
            </a:r>
            <a:endParaRPr lang="en-IE" sz="2400" dirty="0"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3850263"/>
            <a:ext cx="5295900" cy="461665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altLang="ja-JP" sz="2400" dirty="0" smtClean="0">
                <a:latin typeface="Calibri Light" panose="020F0302020204030204" pitchFamily="34" charset="0"/>
              </a:rPr>
              <a:t>Good question. ¯\_(</a:t>
            </a:r>
            <a:r>
              <a:rPr lang="ja-JP" altLang="en-IE" sz="2400" dirty="0" smtClean="0">
                <a:latin typeface="Calibri Light" panose="020F0302020204030204" pitchFamily="34" charset="0"/>
              </a:rPr>
              <a:t>ツ</a:t>
            </a:r>
            <a:r>
              <a:rPr lang="en-IE" altLang="ja-JP" sz="2400" dirty="0" smtClean="0">
                <a:latin typeface="Calibri Light" panose="020F0302020204030204" pitchFamily="34" charset="0"/>
              </a:rPr>
              <a:t>)_/¯</a:t>
            </a:r>
            <a:endParaRPr lang="en-IE" sz="2400" dirty="0" smtClean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3853104"/>
            <a:ext cx="342900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3223255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8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Processing massive </a:t>
            </a:r>
            <a:r>
              <a:rPr lang="en-IE" dirty="0" smtClean="0"/>
              <a:t>data needs </a:t>
            </a:r>
            <a:br>
              <a:rPr lang="en-IE" dirty="0" smtClean="0"/>
            </a:br>
            <a:r>
              <a:rPr lang="en-IE" dirty="0" smtClean="0"/>
              <a:t>	Distributed Systems </a:t>
            </a:r>
            <a:r>
              <a:rPr lang="en-IE" dirty="0" smtClean="0"/>
              <a:t>…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105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Distributed Systems:</a:t>
            </a:r>
            <a:br>
              <a:rPr lang="en-IE" dirty="0" smtClean="0"/>
            </a:br>
            <a:r>
              <a:rPr lang="en-IE" dirty="0" smtClean="0"/>
              <a:t>	Client–Server Architecture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453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>
                <a:solidFill>
                  <a:srgbClr val="7030A0"/>
                </a:solidFill>
              </a:rPr>
              <a:t>Client–Server Model</a:t>
            </a:r>
            <a:endParaRPr lang="en-IE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5395"/>
            <a:ext cx="9144000" cy="11811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rgbClr val="0070C0"/>
                </a:solidFill>
              </a:rPr>
              <a:t>Client makes request to server</a:t>
            </a:r>
          </a:p>
          <a:p>
            <a:pPr marL="0" indent="0" algn="ctr">
              <a:buNone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Server acts and responds</a:t>
            </a:r>
          </a:p>
        </p:txBody>
      </p:sp>
      <p:sp>
        <p:nvSpPr>
          <p:cNvPr id="5" name="Freeform 4"/>
          <p:cNvSpPr/>
          <p:nvPr/>
        </p:nvSpPr>
        <p:spPr>
          <a:xfrm>
            <a:off x="568037" y="41091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6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28194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3962400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0290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3733800" y="5257800"/>
            <a:ext cx="1828800" cy="0"/>
          </a:xfrm>
          <a:prstGeom prst="straightConnector1">
            <a:avLst/>
          </a:prstGeom>
          <a:ln w="79375">
            <a:solidFill>
              <a:srgbClr val="0070C0"/>
            </a:solidFill>
            <a:tailEnd type="stealt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10000" y="4343400"/>
            <a:ext cx="1819275" cy="0"/>
          </a:xfrm>
          <a:prstGeom prst="straightConnector1">
            <a:avLst/>
          </a:prstGeom>
          <a:ln w="79375">
            <a:solidFill>
              <a:schemeClr val="accent6">
                <a:lumMod val="75000"/>
              </a:schemeClr>
            </a:solidFill>
            <a:tailEnd type="stealt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430008"/>
            <a:ext cx="27432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For example?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300" y="6430008"/>
            <a:ext cx="342900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29274" y="6427072"/>
            <a:ext cx="3514726" cy="400110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Web, Email, </a:t>
            </a:r>
            <a:r>
              <a:rPr lang="en-IE" sz="2000" dirty="0" err="1" smtClean="0">
                <a:latin typeface="Calibri Light" panose="020F0302020204030204" pitchFamily="34" charset="0"/>
              </a:rPr>
              <a:t>DropBox</a:t>
            </a:r>
            <a:r>
              <a:rPr lang="en-IE" sz="2000" dirty="0" smtClean="0">
                <a:latin typeface="Calibri Light" panose="020F0302020204030204" pitchFamily="34" charset="0"/>
              </a:rPr>
              <a:t>, …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1100" y="6429913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Client–</a:t>
            </a:r>
            <a:r>
              <a:rPr lang="en-IE" sz="3200" u="sng" dirty="0" smtClean="0">
                <a:solidFill>
                  <a:srgbClr val="7030A0"/>
                </a:solidFill>
              </a:rPr>
              <a:t>Server</a:t>
            </a:r>
            <a:r>
              <a:rPr lang="en-IE" sz="3200" dirty="0" smtClean="0"/>
              <a:t> Model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5395"/>
            <a:ext cx="9144000" cy="11811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rgbClr val="0070C0"/>
                </a:solidFill>
              </a:rPr>
              <a:t>Client makes request to server</a:t>
            </a:r>
          </a:p>
          <a:p>
            <a:pPr marL="0" indent="0" algn="ctr">
              <a:buNone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Server acts and responds</a:t>
            </a:r>
          </a:p>
        </p:txBody>
      </p:sp>
      <p:pic>
        <p:nvPicPr>
          <p:cNvPr id="8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0290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3733800" y="5257800"/>
            <a:ext cx="1828800" cy="0"/>
          </a:xfrm>
          <a:prstGeom prst="straightConnector1">
            <a:avLst/>
          </a:prstGeom>
          <a:ln w="79375">
            <a:solidFill>
              <a:srgbClr val="0070C0"/>
            </a:solidFill>
            <a:tailEnd type="stealt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10000" y="4343400"/>
            <a:ext cx="1819275" cy="0"/>
          </a:xfrm>
          <a:prstGeom prst="straightConnector1">
            <a:avLst/>
          </a:prstGeom>
          <a:ln w="79375">
            <a:solidFill>
              <a:schemeClr val="accent6">
                <a:lumMod val="75000"/>
              </a:schemeClr>
            </a:solidFill>
            <a:tailEnd type="stealt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430008"/>
            <a:ext cx="27432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For example?</a:t>
            </a:r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6430008"/>
            <a:ext cx="342900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29274" y="6427072"/>
            <a:ext cx="3514726" cy="369332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Web, Email, </a:t>
            </a:r>
            <a:r>
              <a:rPr lang="en-IE" dirty="0" err="1" smtClean="0">
                <a:latin typeface="Calibri Light" panose="020F0302020204030204" pitchFamily="34" charset="0"/>
              </a:rPr>
              <a:t>DropBox</a:t>
            </a:r>
            <a:r>
              <a:rPr lang="en-IE" dirty="0" smtClean="0">
                <a:latin typeface="Calibri Light" panose="020F0302020204030204" pitchFamily="34" charset="0"/>
              </a:rPr>
              <a:t>, …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100" y="6429913"/>
            <a:ext cx="342900" cy="3429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1143000"/>
            <a:ext cx="9144000" cy="573052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68037" y="41091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6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28194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3962400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30347" y="1586681"/>
            <a:ext cx="3895725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u="sng" dirty="0" smtClean="0">
                <a:latin typeface="Calibri Light" panose="020F0302020204030204" pitchFamily="34" charset="0"/>
              </a:rPr>
              <a:t>Server</a:t>
            </a:r>
            <a:r>
              <a:rPr lang="en-IE" dirty="0" smtClean="0">
                <a:latin typeface="Calibri Light" panose="020F0302020204030204" pitchFamily="34" charset="0"/>
              </a:rPr>
              <a:t> can be a distributed system!</a:t>
            </a:r>
          </a:p>
          <a:p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Server ≠ Physical Machine</a:t>
            </a:r>
            <a:endParaRPr lang="en-IE" dirty="0" smtClean="0">
              <a:solidFill>
                <a:srgbClr val="FF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2710" y="1594114"/>
            <a:ext cx="351110" cy="3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4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Client–Server:</a:t>
            </a:r>
            <a:r>
              <a:rPr lang="en-IE" sz="3200" i="1" dirty="0" smtClean="0"/>
              <a:t> </a:t>
            </a:r>
            <a:r>
              <a:rPr lang="en-IE" sz="3200" dirty="0" smtClean="0">
                <a:solidFill>
                  <a:srgbClr val="7030A0"/>
                </a:solidFill>
              </a:rPr>
              <a:t>Thin Client</a:t>
            </a:r>
            <a:endParaRPr lang="en-IE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1524000"/>
            <a:ext cx="8229600" cy="4267200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Freeform 3"/>
          <p:cNvSpPr/>
          <p:nvPr/>
        </p:nvSpPr>
        <p:spPr>
          <a:xfrm>
            <a:off x="568037" y="41091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5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28194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3962400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0290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0" y="1155395"/>
            <a:ext cx="9144000" cy="1181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dirty="0" smtClean="0">
                <a:latin typeface="Calibri Light" panose="020F0302020204030204" pitchFamily="34" charset="0"/>
              </a:rPr>
              <a:t>Server does the hard work</a:t>
            </a:r>
          </a:p>
          <a:p>
            <a:pPr marL="0" indent="0" algn="ctr">
              <a:buNone/>
            </a:pPr>
            <a:r>
              <a:rPr lang="en-IE" sz="2800" dirty="0" smtClean="0">
                <a:latin typeface="Calibri Light" panose="020F0302020204030204" pitchFamily="34" charset="0"/>
              </a:rPr>
              <a:t>(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server sends results </a:t>
            </a:r>
            <a:r>
              <a:rPr lang="en-IE" sz="2800" dirty="0" smtClean="0">
                <a:latin typeface="Calibri Light" panose="020F0302020204030204" pitchFamily="34" charset="0"/>
              </a:rPr>
              <a:t>| client uses few resources)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430008"/>
            <a:ext cx="27432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For example?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300" y="6430008"/>
            <a:ext cx="342900" cy="342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29274" y="6427072"/>
            <a:ext cx="3514725" cy="400110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Email, Early Web (PHP, etc.)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1100" y="6429913"/>
            <a:ext cx="342900" cy="3429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3733800" y="5257800"/>
            <a:ext cx="1828800" cy="0"/>
          </a:xfrm>
          <a:prstGeom prst="straightConnector1">
            <a:avLst/>
          </a:prstGeom>
          <a:ln w="79375">
            <a:solidFill>
              <a:srgbClr val="0070C0"/>
            </a:solidFill>
            <a:tailEnd type="stealt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10000" y="4343400"/>
            <a:ext cx="1819275" cy="0"/>
          </a:xfrm>
          <a:prstGeom prst="straightConnector1">
            <a:avLst/>
          </a:prstGeom>
          <a:ln w="79375">
            <a:solidFill>
              <a:schemeClr val="accent6">
                <a:lumMod val="75000"/>
              </a:schemeClr>
            </a:solidFill>
            <a:tailEnd type="stealt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62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Client</a:t>
            </a:r>
            <a:r>
              <a:rPr lang="en-IE" sz="3200" dirty="0"/>
              <a:t>–</a:t>
            </a:r>
            <a:r>
              <a:rPr lang="en-IE" sz="3200" dirty="0" smtClean="0"/>
              <a:t>Server:</a:t>
            </a:r>
            <a:r>
              <a:rPr lang="en-IE" sz="3200" i="1" dirty="0" smtClean="0"/>
              <a:t> </a:t>
            </a:r>
            <a:r>
              <a:rPr lang="en-IE" sz="3200" dirty="0" smtClean="0">
                <a:solidFill>
                  <a:srgbClr val="7030A0"/>
                </a:solidFill>
              </a:rPr>
              <a:t>Fat Client</a:t>
            </a:r>
            <a:endParaRPr lang="en-IE" sz="3200" dirty="0">
              <a:solidFill>
                <a:srgbClr val="7030A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68037" y="41091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5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28194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3962400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0290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430008"/>
            <a:ext cx="27432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For example?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300" y="6430008"/>
            <a:ext cx="342900" cy="342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29274" y="6427072"/>
            <a:ext cx="3514725" cy="400110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Calibri Light" panose="020F0302020204030204" pitchFamily="34" charset="0"/>
              </a:rPr>
              <a:t>Javascript</a:t>
            </a:r>
            <a:r>
              <a:rPr lang="en-IE" sz="2000" dirty="0" smtClean="0">
                <a:latin typeface="Calibri Light" panose="020F0302020204030204" pitchFamily="34" charset="0"/>
              </a:rPr>
              <a:t>, Mobile Apps, Video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1100" y="6429913"/>
            <a:ext cx="342900" cy="34290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0" y="1155395"/>
            <a:ext cx="9144000" cy="1181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dirty="0" smtClean="0">
                <a:latin typeface="Calibri Light" panose="020F0302020204030204" pitchFamily="34" charset="0"/>
              </a:rPr>
              <a:t>Client does the hard work</a:t>
            </a:r>
          </a:p>
          <a:p>
            <a:pPr marL="0" indent="0" algn="ctr">
              <a:buNone/>
            </a:pPr>
            <a:r>
              <a:rPr lang="en-IE" sz="2800" dirty="0" smtClean="0">
                <a:latin typeface="Calibri Light" panose="020F0302020204030204" pitchFamily="34" charset="0"/>
              </a:rPr>
              <a:t>(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server sends raw data </a:t>
            </a:r>
            <a:r>
              <a:rPr lang="en-IE" sz="2800" dirty="0" smtClean="0">
                <a:latin typeface="Calibri Light" panose="020F0302020204030204" pitchFamily="34" charset="0"/>
              </a:rPr>
              <a:t>| client uses more resources)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733800" y="5257800"/>
            <a:ext cx="1828800" cy="0"/>
          </a:xfrm>
          <a:prstGeom prst="straightConnector1">
            <a:avLst/>
          </a:prstGeom>
          <a:ln w="79375">
            <a:solidFill>
              <a:srgbClr val="0070C0"/>
            </a:solidFill>
            <a:tailEnd type="stealt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10000" y="4343400"/>
            <a:ext cx="1819275" cy="0"/>
          </a:xfrm>
          <a:prstGeom prst="straightConnector1">
            <a:avLst/>
          </a:prstGeom>
          <a:ln w="79375">
            <a:solidFill>
              <a:schemeClr val="accent6">
                <a:lumMod val="75000"/>
              </a:schemeClr>
            </a:solidFill>
            <a:tailEnd type="stealt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69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Client</a:t>
            </a:r>
            <a:r>
              <a:rPr lang="en-IE" sz="3200" dirty="0"/>
              <a:t>–</a:t>
            </a:r>
            <a:r>
              <a:rPr lang="en-IE" sz="3200" dirty="0" smtClean="0"/>
              <a:t>Server: </a:t>
            </a:r>
            <a:r>
              <a:rPr lang="en-IE" sz="3200" dirty="0" smtClean="0">
                <a:solidFill>
                  <a:srgbClr val="7030A0"/>
                </a:solidFill>
              </a:rPr>
              <a:t>Mirror Machine</a:t>
            </a:r>
            <a:endParaRPr lang="en-IE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User goes to any machine (replicated/mirror)</a:t>
            </a:r>
            <a:endParaRPr lang="en-I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094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9094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691187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1205712" y="3906440"/>
            <a:ext cx="546888" cy="40898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1"/>
            <a:endCxn id="5" idx="3"/>
          </p:cNvCxnSpPr>
          <p:nvPr/>
        </p:nvCxnSpPr>
        <p:spPr>
          <a:xfrm flipH="1">
            <a:off x="2182825" y="4992976"/>
            <a:ext cx="2160575" cy="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581400" y="5524500"/>
            <a:ext cx="1066800" cy="49530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71600" y="5524500"/>
            <a:ext cx="685800" cy="49530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6626"/>
            <a:ext cx="1742066" cy="174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H="1" flipV="1">
            <a:off x="4000500" y="3906440"/>
            <a:ext cx="3314718" cy="817960"/>
          </a:xfrm>
          <a:prstGeom prst="straightConnector1">
            <a:avLst/>
          </a:prstGeom>
          <a:ln w="63500">
            <a:solidFill>
              <a:srgbClr val="0070C0"/>
            </a:soli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924318" y="5772150"/>
            <a:ext cx="3162282" cy="364331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000500" y="6218038"/>
            <a:ext cx="3467118" cy="335162"/>
          </a:xfrm>
          <a:prstGeom prst="straightConnector1">
            <a:avLst/>
          </a:prstGeom>
          <a:ln w="63500">
            <a:solidFill>
              <a:srgbClr val="0070C0"/>
            </a:soli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00500" y="3545681"/>
            <a:ext cx="3314718" cy="873413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57600" y="4119563"/>
            <a:ext cx="914400" cy="681037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56266" y="5520423"/>
            <a:ext cx="981854" cy="697615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0" y="1155395"/>
            <a:ext cx="9144000" cy="1181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dirty="0" smtClean="0">
                <a:latin typeface="Calibri Light" panose="020F0302020204030204" pitchFamily="34" charset="0"/>
              </a:rPr>
              <a:t>Client goes to any mirror machine</a:t>
            </a:r>
          </a:p>
          <a:p>
            <a:pPr marL="0" indent="0" algn="ctr">
              <a:buNone/>
            </a:pPr>
            <a:r>
              <a:rPr lang="en-IE" sz="2800" dirty="0" smtClean="0">
                <a:latin typeface="Calibri Light" panose="020F0302020204030204" pitchFamily="34" charset="0"/>
              </a:rPr>
              <a:t>(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user-facing services are replicated</a:t>
            </a:r>
            <a:r>
              <a:rPr lang="en-IE" sz="2800" dirty="0" smtClean="0">
                <a:latin typeface="Calibri Light" panose="020F03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171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1155395"/>
            <a:ext cx="9144000" cy="1181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dirty="0" smtClean="0">
                <a:latin typeface="Calibri Light" panose="020F0302020204030204" pitchFamily="34" charset="0"/>
              </a:rPr>
              <a:t>Client goes to “proxy” machine</a:t>
            </a:r>
          </a:p>
          <a:p>
            <a:pPr marL="0" indent="0" algn="ctr">
              <a:buNone/>
            </a:pPr>
            <a:r>
              <a:rPr lang="en-IE" sz="2800" dirty="0" smtClean="0">
                <a:latin typeface="Calibri Light" panose="020F0302020204030204" pitchFamily="34" charset="0"/>
              </a:rPr>
              <a:t>(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proxy machine forwards request and response</a:t>
            </a:r>
            <a:r>
              <a:rPr lang="en-IE" sz="2800" dirty="0" smtClean="0">
                <a:latin typeface="Calibri Light" panose="020F0302020204030204" pitchFamily="34" charset="0"/>
              </a:rPr>
              <a:t>)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1007046" y="3686838"/>
            <a:ext cx="1" cy="98826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07047" y="4876295"/>
            <a:ext cx="1" cy="98826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Client</a:t>
            </a:r>
            <a:r>
              <a:rPr lang="en-IE" sz="3200" dirty="0"/>
              <a:t>–</a:t>
            </a:r>
            <a:r>
              <a:rPr lang="en-IE" sz="3200" dirty="0" smtClean="0"/>
              <a:t>Server: </a:t>
            </a:r>
            <a:r>
              <a:rPr lang="en-IE" sz="3200" dirty="0" smtClean="0">
                <a:solidFill>
                  <a:srgbClr val="7030A0"/>
                </a:solidFill>
              </a:rPr>
              <a:t>Proxy Machine</a:t>
            </a:r>
            <a:endParaRPr lang="en-IE" sz="32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419095"/>
            <a:ext cx="155689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971801"/>
            <a:ext cx="155689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753100"/>
            <a:ext cx="155689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 flipV="1">
            <a:off x="1785494" y="3429002"/>
            <a:ext cx="1948306" cy="106679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5" idx="3"/>
          </p:cNvCxnSpPr>
          <p:nvPr/>
        </p:nvCxnSpPr>
        <p:spPr>
          <a:xfrm flipH="1">
            <a:off x="1785493" y="4876295"/>
            <a:ext cx="1795907" cy="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600200" y="5333495"/>
            <a:ext cx="2286000" cy="83870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6626"/>
            <a:ext cx="1742066" cy="174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H="1">
            <a:off x="5330038" y="5257800"/>
            <a:ext cx="1756562" cy="0"/>
          </a:xfrm>
          <a:prstGeom prst="straightConnector1">
            <a:avLst/>
          </a:prstGeom>
          <a:ln w="889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486400" y="4724400"/>
            <a:ext cx="1682762" cy="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812" y="4302413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90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0" y="1155395"/>
            <a:ext cx="9144000" cy="1181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dirty="0" smtClean="0">
                <a:latin typeface="Calibri Light" panose="020F0302020204030204" pitchFamily="34" charset="0"/>
              </a:rPr>
              <a:t>Three Layer Architecture</a:t>
            </a:r>
          </a:p>
          <a:p>
            <a:pPr marL="0" indent="0" algn="ctr">
              <a:buNone/>
            </a:pPr>
            <a:r>
              <a:rPr lang="en-IE" sz="2800" dirty="0" smtClean="0">
                <a:latin typeface="Calibri Light" panose="020F0302020204030204" pitchFamily="34" charset="0"/>
              </a:rPr>
              <a:t>1. </a:t>
            </a:r>
            <a:r>
              <a:rPr lang="en-IE" sz="28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Data</a:t>
            </a:r>
            <a:r>
              <a:rPr lang="en-IE" sz="2800" dirty="0" smtClean="0">
                <a:latin typeface="Calibri Light" panose="020F0302020204030204" pitchFamily="34" charset="0"/>
              </a:rPr>
              <a:t> | 2. </a:t>
            </a:r>
            <a:r>
              <a:rPr lang="en-IE" sz="28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Logic</a:t>
            </a:r>
            <a:r>
              <a:rPr lang="en-IE" sz="2800" dirty="0" smtClean="0">
                <a:latin typeface="Calibri Light" panose="020F0302020204030204" pitchFamily="34" charset="0"/>
              </a:rPr>
              <a:t> | 3. </a:t>
            </a:r>
            <a:r>
              <a:rPr lang="en-IE" sz="28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Presentation</a:t>
            </a:r>
          </a:p>
        </p:txBody>
      </p:sp>
      <p:sp>
        <p:nvSpPr>
          <p:cNvPr id="7178" name="Rectangle 7177"/>
          <p:cNvSpPr/>
          <p:nvPr/>
        </p:nvSpPr>
        <p:spPr>
          <a:xfrm>
            <a:off x="152400" y="2514600"/>
            <a:ext cx="5486400" cy="403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Server</a:t>
            </a:r>
            <a:endParaRPr lang="en-IE" sz="28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 Client–Server:</a:t>
            </a:r>
            <a:r>
              <a:rPr lang="en-IE" sz="3200" dirty="0"/>
              <a:t> </a:t>
            </a:r>
            <a:r>
              <a:rPr lang="en-IE" sz="3200" dirty="0" smtClean="0"/>
              <a:t>Three-Tier Server</a:t>
            </a:r>
            <a:endParaRPr lang="en-IE" sz="3200" dirty="0"/>
          </a:p>
        </p:txBody>
      </p:sp>
      <p:pic>
        <p:nvPicPr>
          <p:cNvPr id="4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14775"/>
            <a:ext cx="1414463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124200"/>
            <a:ext cx="1676400" cy="3276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Data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3124200"/>
            <a:ext cx="1676400" cy="32766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Logic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3124200"/>
            <a:ext cx="1676400" cy="3276600"/>
          </a:xfrm>
          <a:prstGeom prst="rect">
            <a:avLst/>
          </a:prstGeom>
          <a:gradFill>
            <a:gsLst>
              <a:gs pos="0">
                <a:srgbClr val="00B050"/>
              </a:gs>
              <a:gs pos="96000">
                <a:srgbClr val="92D050"/>
              </a:gs>
            </a:gsLst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Presentation</a:t>
            </a:r>
            <a:endParaRPr lang="en-IE" b="1" dirty="0">
              <a:latin typeface="Calibri Light" panose="020F03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38800" y="5476964"/>
            <a:ext cx="1524000" cy="650208"/>
          </a:xfrm>
          <a:prstGeom prst="straightConnector1">
            <a:avLst/>
          </a:prstGeom>
          <a:ln w="603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3581400"/>
            <a:ext cx="1524000" cy="761999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s://cdn1.iconfinder.com/data/icons/database/PNG/512/Database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4" y="4191000"/>
            <a:ext cx="1524001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>
            <a:off x="3886200" y="6176988"/>
            <a:ext cx="1304926" cy="0"/>
          </a:xfrm>
          <a:prstGeom prst="straightConnector1">
            <a:avLst/>
          </a:prstGeom>
          <a:ln w="603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209800" y="6183915"/>
            <a:ext cx="1304926" cy="0"/>
          </a:xfrm>
          <a:prstGeom prst="straightConnector1">
            <a:avLst/>
          </a:prstGeom>
          <a:ln w="603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62619" y="3581400"/>
            <a:ext cx="1304925" cy="0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95737" y="3581400"/>
            <a:ext cx="1304925" cy="0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123947" y="5715001"/>
            <a:ext cx="815688" cy="468914"/>
          </a:xfrm>
          <a:prstGeom prst="straightConnector1">
            <a:avLst/>
          </a:prstGeom>
          <a:ln w="603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170" idx="0"/>
          </p:cNvCxnSpPr>
          <p:nvPr/>
        </p:nvCxnSpPr>
        <p:spPr>
          <a:xfrm flipV="1">
            <a:off x="1177635" y="3581400"/>
            <a:ext cx="803565" cy="609600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1" name="Picture 8" descr="http://media.smashingmagazine.com/images/web-design-terms/htt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08964"/>
            <a:ext cx="872835" cy="46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http://media.smashingmagazine.com/images/web-design-terms/htt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5" y="3263690"/>
            <a:ext cx="872835" cy="46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61092" y="3727384"/>
            <a:ext cx="571501" cy="5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856" y="4278992"/>
            <a:ext cx="1448642" cy="14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195945" y="4819471"/>
            <a:ext cx="1371599" cy="1200329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SQL: </a:t>
            </a:r>
          </a:p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Create query:</a:t>
            </a:r>
          </a:p>
          <a:p>
            <a:pPr algn="ctr"/>
            <a:r>
              <a:rPr lang="en-IE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a</a:t>
            </a:r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ll salaries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95945" y="3801070"/>
            <a:ext cx="1371599" cy="646331"/>
          </a:xfrm>
          <a:prstGeom prst="rect">
            <a:avLst/>
          </a:prstGeom>
          <a:solidFill>
            <a:schemeClr val="accent6">
              <a:lumMod val="75000"/>
              <a:alpha val="68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Add all the salaries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9168" y="4412043"/>
            <a:ext cx="1356446" cy="13564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62402" y="4819471"/>
            <a:ext cx="1371598" cy="1200329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HTTP:</a:t>
            </a:r>
          </a:p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Total salary</a:t>
            </a:r>
          </a:p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of all employees</a:t>
            </a:r>
            <a:endParaRPr lang="en-IE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62401" y="3801069"/>
            <a:ext cx="1371599" cy="646331"/>
          </a:xfrm>
          <a:prstGeom prst="rect">
            <a:avLst/>
          </a:prstGeom>
          <a:solidFill>
            <a:schemeClr val="accent6">
              <a:lumMod val="75000"/>
              <a:alpha val="68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Create HTML page</a:t>
            </a:r>
          </a:p>
        </p:txBody>
      </p:sp>
    </p:spTree>
    <p:extLst>
      <p:ext uri="{BB962C8B-B14F-4D97-AF65-F5344CB8AC3E}">
        <p14:creationId xmlns:p14="http://schemas.microsoft.com/office/powerpoint/2010/main" val="25803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9" grpId="0" animBg="1"/>
      <p:bldP spid="34" grpId="0" animBg="1"/>
      <p:bldP spid="18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Distributed Systems: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Peer-to-Peer (P2P) Architecture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69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0412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Peer-to-Peer</a:t>
            </a:r>
            <a:r>
              <a:rPr lang="en-IE" dirty="0" smtClean="0"/>
              <a:t> (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P2P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Client–Server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Client</a:t>
            </a: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 </a:t>
            </a: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interacts directly with server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4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pload.wikimedia.org/wikipedia/commons/thumb/3/3f/P2P-network.svg/500px-P2P-network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67200" cy="44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4570412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Peer-to-Peer (</a:t>
            </a: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P2P)</a:t>
            </a:r>
            <a:endParaRPr lang="en-IE" dirty="0" smtClean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Peers interact directly with each other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95400"/>
            <a:ext cx="4572000" cy="5562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1295400"/>
            <a:ext cx="4572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Monolithic vs. Distributed Systems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r>
              <a:rPr lang="en-IE" dirty="0" smtClean="0"/>
              <a:t>One machine that’s </a:t>
            </a:r>
            <a:r>
              <a:rPr lang="en-IE" i="1" dirty="0" smtClean="0"/>
              <a:t>n</a:t>
            </a:r>
            <a:r>
              <a:rPr lang="en-IE" dirty="0" smtClean="0"/>
              <a:t> times as powerful?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i="1" dirty="0" smtClean="0"/>
              <a:t>n</a:t>
            </a:r>
            <a:r>
              <a:rPr lang="en-IE" dirty="0" smtClean="0"/>
              <a:t> </a:t>
            </a:r>
            <a:r>
              <a:rPr lang="en-IE" dirty="0"/>
              <a:t>machines that are equally as powerful?</a:t>
            </a:r>
          </a:p>
          <a:p>
            <a:endParaRPr lang="en-IE" dirty="0"/>
          </a:p>
        </p:txBody>
      </p:sp>
      <p:pic>
        <p:nvPicPr>
          <p:cNvPr id="13318" name="Picture 6" descr="http://www.wired.com/images_blogs/photos/uncategorized/2008/09/16/cx1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276600"/>
            <a:ext cx="30479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455" y="3276600"/>
            <a:ext cx="314909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2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0412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Peer-to-Peer</a:t>
            </a:r>
            <a:r>
              <a:rPr lang="en-IE" dirty="0" smtClean="0"/>
              <a:t> (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P2P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Client–Server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Client</a:t>
            </a: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 </a:t>
            </a: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interacts directly with server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4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pload.wikimedia.org/wikipedia/commons/thumb/3/3f/P2P-network.svg/500px-P2P-networ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67200" cy="44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4570412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Peer-to-Peer (</a:t>
            </a: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P2P)</a:t>
            </a:r>
            <a:endParaRPr lang="en-IE" dirty="0" smtClean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Peers interact directly with each other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9194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9194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006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100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4792" y="4179000"/>
            <a:ext cx="990600" cy="762000"/>
          </a:xfrm>
          <a:prstGeom prst="rect">
            <a:avLst/>
          </a:prstGeom>
          <a:solidFill>
            <a:schemeClr val="bg2">
              <a:lumMod val="10000"/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Server</a:t>
            </a:r>
            <a:endParaRPr lang="en-IE" dirty="0">
              <a:latin typeface="Calibri Light" panose="020F03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18420" y="3048000"/>
            <a:ext cx="990600" cy="762000"/>
            <a:chOff x="6285204" y="4198315"/>
            <a:chExt cx="990600" cy="762000"/>
          </a:xfrm>
        </p:grpSpPr>
        <p:sp>
          <p:nvSpPr>
            <p:cNvPr id="25" name="Rectangle 24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87394" y="3048000"/>
            <a:ext cx="990600" cy="762000"/>
            <a:chOff x="6285204" y="4198315"/>
            <a:chExt cx="990600" cy="762000"/>
          </a:xfrm>
        </p:grpSpPr>
        <p:sp>
          <p:nvSpPr>
            <p:cNvPr id="38" name="Rectangle 37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77912" y="4179000"/>
            <a:ext cx="990600" cy="762000"/>
            <a:chOff x="6285204" y="4198315"/>
            <a:chExt cx="990600" cy="762000"/>
          </a:xfrm>
        </p:grpSpPr>
        <p:sp>
          <p:nvSpPr>
            <p:cNvPr id="41" name="Rectangle 40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80604" y="4179000"/>
            <a:ext cx="990600" cy="762000"/>
            <a:chOff x="6285204" y="4198315"/>
            <a:chExt cx="990600" cy="762000"/>
          </a:xfrm>
        </p:grpSpPr>
        <p:sp>
          <p:nvSpPr>
            <p:cNvPr id="44" name="Rectangle 43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18420" y="5322000"/>
            <a:ext cx="990600" cy="762000"/>
            <a:chOff x="6285204" y="4198315"/>
            <a:chExt cx="990600" cy="762000"/>
          </a:xfrm>
        </p:grpSpPr>
        <p:sp>
          <p:nvSpPr>
            <p:cNvPr id="47" name="Rectangle 46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85304" y="5310000"/>
            <a:ext cx="990600" cy="762000"/>
            <a:chOff x="6285204" y="4198315"/>
            <a:chExt cx="990600" cy="762000"/>
          </a:xfrm>
        </p:grpSpPr>
        <p:sp>
          <p:nvSpPr>
            <p:cNvPr id="50" name="Rectangle 49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84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0412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Peer-to-Peer</a:t>
            </a:r>
            <a:r>
              <a:rPr lang="en-IE" dirty="0" smtClean="0"/>
              <a:t> (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P2P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Client–Server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Client</a:t>
            </a: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 </a:t>
            </a: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interacts directly with server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4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pload.wikimedia.org/wikipedia/commons/thumb/3/3f/P2P-network.svg/500px-P2P-networ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67200" cy="44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4570412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Peer-to-Peer (</a:t>
            </a: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P2P)</a:t>
            </a:r>
            <a:endParaRPr lang="en-IE" dirty="0" smtClean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Peers interact directly with each other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9194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9194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006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100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4792" y="4179000"/>
            <a:ext cx="990600" cy="762000"/>
          </a:xfrm>
          <a:prstGeom prst="rect">
            <a:avLst/>
          </a:prstGeom>
          <a:solidFill>
            <a:schemeClr val="bg2">
              <a:lumMod val="10000"/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Server</a:t>
            </a:r>
            <a:endParaRPr lang="en-IE" dirty="0">
              <a:latin typeface="Calibri Light" panose="020F03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18420" y="3048000"/>
            <a:ext cx="990600" cy="762000"/>
            <a:chOff x="6285204" y="4198315"/>
            <a:chExt cx="990600" cy="762000"/>
          </a:xfrm>
        </p:grpSpPr>
        <p:sp>
          <p:nvSpPr>
            <p:cNvPr id="25" name="Rectangle 24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87394" y="3048000"/>
            <a:ext cx="990600" cy="762000"/>
            <a:chOff x="6285204" y="4198315"/>
            <a:chExt cx="990600" cy="762000"/>
          </a:xfrm>
        </p:grpSpPr>
        <p:sp>
          <p:nvSpPr>
            <p:cNvPr id="38" name="Rectangle 37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77912" y="4179000"/>
            <a:ext cx="990600" cy="762000"/>
            <a:chOff x="6285204" y="4198315"/>
            <a:chExt cx="990600" cy="762000"/>
          </a:xfrm>
        </p:grpSpPr>
        <p:sp>
          <p:nvSpPr>
            <p:cNvPr id="41" name="Rectangle 40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80604" y="4179000"/>
            <a:ext cx="990600" cy="762000"/>
            <a:chOff x="6285204" y="4198315"/>
            <a:chExt cx="990600" cy="762000"/>
          </a:xfrm>
        </p:grpSpPr>
        <p:sp>
          <p:nvSpPr>
            <p:cNvPr id="44" name="Rectangle 43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18420" y="5322000"/>
            <a:ext cx="990600" cy="762000"/>
            <a:chOff x="6285204" y="4198315"/>
            <a:chExt cx="990600" cy="762000"/>
          </a:xfrm>
        </p:grpSpPr>
        <p:sp>
          <p:nvSpPr>
            <p:cNvPr id="47" name="Rectangle 46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85304" y="5310000"/>
            <a:ext cx="990600" cy="762000"/>
            <a:chOff x="6285204" y="4198315"/>
            <a:chExt cx="990600" cy="762000"/>
          </a:xfrm>
        </p:grpSpPr>
        <p:sp>
          <p:nvSpPr>
            <p:cNvPr id="50" name="Rectangle 49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0" y="1143000"/>
            <a:ext cx="4578924" cy="573052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9935" y="1733490"/>
            <a:ext cx="3641993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Examples of P2P systems?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919" y="1741705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4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0412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Peer-to-Peer</a:t>
            </a:r>
            <a:r>
              <a:rPr lang="en-IE" dirty="0" smtClean="0"/>
              <a:t> (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P2P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File Servers </a:t>
            </a: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(</a:t>
            </a:r>
            <a:r>
              <a:rPr lang="en-IE" b="0" dirty="0" err="1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DropBox</a:t>
            </a: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)</a:t>
            </a: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Clients interact with a central file server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4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pload.wikimedia.org/wikipedia/commons/thumb/3/3f/P2P-network.svg/500px-P2P-networ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67200" cy="44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4570412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P2P File Sharing </a:t>
            </a:r>
            <a:r>
              <a:rPr lang="en-IE" sz="2000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(e.g., </a:t>
            </a:r>
            <a:r>
              <a:rPr lang="en-IE" sz="2000" b="0" dirty="0" err="1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Bittorrent</a:t>
            </a:r>
            <a:r>
              <a:rPr lang="en-IE" sz="2000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Peers act both as the file server and the client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9194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9194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006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100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4792" y="4179000"/>
            <a:ext cx="990600" cy="762000"/>
          </a:xfrm>
          <a:prstGeom prst="rect">
            <a:avLst/>
          </a:prstGeom>
          <a:solidFill>
            <a:schemeClr val="bg2">
              <a:lumMod val="10000"/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Server</a:t>
            </a:r>
            <a:endParaRPr lang="en-IE" dirty="0">
              <a:latin typeface="Calibri Light" panose="020F03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18420" y="3048000"/>
            <a:ext cx="990600" cy="762000"/>
            <a:chOff x="6285204" y="4198315"/>
            <a:chExt cx="990600" cy="762000"/>
          </a:xfrm>
        </p:grpSpPr>
        <p:sp>
          <p:nvSpPr>
            <p:cNvPr id="25" name="Rectangle 24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87394" y="3048000"/>
            <a:ext cx="990600" cy="762000"/>
            <a:chOff x="6285204" y="4198315"/>
            <a:chExt cx="990600" cy="762000"/>
          </a:xfrm>
        </p:grpSpPr>
        <p:sp>
          <p:nvSpPr>
            <p:cNvPr id="38" name="Rectangle 37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77912" y="4179000"/>
            <a:ext cx="990600" cy="762000"/>
            <a:chOff x="6285204" y="4198315"/>
            <a:chExt cx="990600" cy="762000"/>
          </a:xfrm>
        </p:grpSpPr>
        <p:sp>
          <p:nvSpPr>
            <p:cNvPr id="41" name="Rectangle 40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80604" y="4179000"/>
            <a:ext cx="990600" cy="762000"/>
            <a:chOff x="6285204" y="4198315"/>
            <a:chExt cx="990600" cy="762000"/>
          </a:xfrm>
        </p:grpSpPr>
        <p:sp>
          <p:nvSpPr>
            <p:cNvPr id="44" name="Rectangle 43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18420" y="5322000"/>
            <a:ext cx="990600" cy="762000"/>
            <a:chOff x="6285204" y="4198315"/>
            <a:chExt cx="990600" cy="762000"/>
          </a:xfrm>
        </p:grpSpPr>
        <p:sp>
          <p:nvSpPr>
            <p:cNvPr id="47" name="Rectangle 46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85304" y="5310000"/>
            <a:ext cx="990600" cy="762000"/>
            <a:chOff x="6285204" y="4198315"/>
            <a:chExt cx="990600" cy="762000"/>
          </a:xfrm>
        </p:grpSpPr>
        <p:sp>
          <p:nvSpPr>
            <p:cNvPr id="50" name="Rectangle 49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34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0412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Peer-to-Peer</a:t>
            </a:r>
            <a:r>
              <a:rPr lang="en-IE" dirty="0" smtClean="0"/>
              <a:t> (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P2P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Online Banking: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Clients interact with a central banking server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4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pload.wikimedia.org/wikipedia/commons/thumb/3/3f/P2P-network.svg/500px-P2P-networ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67200" cy="44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4570412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Cryptocurrencies </a:t>
            </a:r>
            <a:r>
              <a:rPr lang="en-IE" sz="2000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(e.g., </a:t>
            </a:r>
            <a:r>
              <a:rPr lang="en-IE" sz="2000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Bitcoin</a:t>
            </a:r>
            <a:r>
              <a:rPr lang="en-IE" sz="2000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Peers act both as the bank and the client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9194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9194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006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100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4792" y="4179000"/>
            <a:ext cx="990600" cy="762000"/>
          </a:xfrm>
          <a:prstGeom prst="rect">
            <a:avLst/>
          </a:prstGeom>
          <a:solidFill>
            <a:schemeClr val="bg2">
              <a:lumMod val="10000"/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Server</a:t>
            </a:r>
            <a:endParaRPr lang="en-IE" dirty="0">
              <a:latin typeface="Calibri Light" panose="020F03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18420" y="3048000"/>
            <a:ext cx="990600" cy="762000"/>
            <a:chOff x="6285204" y="4198315"/>
            <a:chExt cx="990600" cy="762000"/>
          </a:xfrm>
        </p:grpSpPr>
        <p:sp>
          <p:nvSpPr>
            <p:cNvPr id="25" name="Rectangle 24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87394" y="3048000"/>
            <a:ext cx="990600" cy="762000"/>
            <a:chOff x="6285204" y="4198315"/>
            <a:chExt cx="990600" cy="762000"/>
          </a:xfrm>
        </p:grpSpPr>
        <p:sp>
          <p:nvSpPr>
            <p:cNvPr id="38" name="Rectangle 37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77912" y="4179000"/>
            <a:ext cx="990600" cy="762000"/>
            <a:chOff x="6285204" y="4198315"/>
            <a:chExt cx="990600" cy="762000"/>
          </a:xfrm>
        </p:grpSpPr>
        <p:sp>
          <p:nvSpPr>
            <p:cNvPr id="41" name="Rectangle 40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80604" y="4179000"/>
            <a:ext cx="990600" cy="762000"/>
            <a:chOff x="6285204" y="4198315"/>
            <a:chExt cx="990600" cy="762000"/>
          </a:xfrm>
        </p:grpSpPr>
        <p:sp>
          <p:nvSpPr>
            <p:cNvPr id="44" name="Rectangle 43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18420" y="5322000"/>
            <a:ext cx="990600" cy="762000"/>
            <a:chOff x="6285204" y="4198315"/>
            <a:chExt cx="990600" cy="762000"/>
          </a:xfrm>
        </p:grpSpPr>
        <p:sp>
          <p:nvSpPr>
            <p:cNvPr id="47" name="Rectangle 46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85304" y="5310000"/>
            <a:ext cx="990600" cy="762000"/>
            <a:chOff x="6285204" y="4198315"/>
            <a:chExt cx="990600" cy="762000"/>
          </a:xfrm>
        </p:grpSpPr>
        <p:sp>
          <p:nvSpPr>
            <p:cNvPr id="50" name="Rectangle 49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50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0412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Peer-to-Peer</a:t>
            </a:r>
            <a:r>
              <a:rPr lang="en-IE" dirty="0" smtClean="0"/>
              <a:t> (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P2P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SVN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Clients interact with a central versioning repository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4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pload.wikimedia.org/wikipedia/commons/thumb/3/3f/P2P-network.svg/500px-P2P-networ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67200" cy="44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4570412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GIT</a:t>
            </a:r>
            <a:endParaRPr lang="en-IE" sz="2000" b="0" dirty="0" smtClean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Peers have their own repositories, which they </a:t>
            </a: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sync.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9194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9194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006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100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4792" y="4179000"/>
            <a:ext cx="990600" cy="762000"/>
          </a:xfrm>
          <a:prstGeom prst="rect">
            <a:avLst/>
          </a:prstGeom>
          <a:solidFill>
            <a:schemeClr val="bg2">
              <a:lumMod val="10000"/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Server</a:t>
            </a:r>
            <a:endParaRPr lang="en-IE" dirty="0">
              <a:latin typeface="Calibri Light" panose="020F03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18420" y="3048000"/>
            <a:ext cx="990600" cy="762000"/>
            <a:chOff x="6285204" y="4198315"/>
            <a:chExt cx="990600" cy="762000"/>
          </a:xfrm>
        </p:grpSpPr>
        <p:sp>
          <p:nvSpPr>
            <p:cNvPr id="25" name="Rectangle 24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87394" y="3048000"/>
            <a:ext cx="990600" cy="762000"/>
            <a:chOff x="6285204" y="4198315"/>
            <a:chExt cx="990600" cy="762000"/>
          </a:xfrm>
        </p:grpSpPr>
        <p:sp>
          <p:nvSpPr>
            <p:cNvPr id="38" name="Rectangle 37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77912" y="4179000"/>
            <a:ext cx="990600" cy="762000"/>
            <a:chOff x="6285204" y="4198315"/>
            <a:chExt cx="990600" cy="762000"/>
          </a:xfrm>
        </p:grpSpPr>
        <p:sp>
          <p:nvSpPr>
            <p:cNvPr id="41" name="Rectangle 40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80604" y="4179000"/>
            <a:ext cx="990600" cy="762000"/>
            <a:chOff x="6285204" y="4198315"/>
            <a:chExt cx="990600" cy="762000"/>
          </a:xfrm>
        </p:grpSpPr>
        <p:sp>
          <p:nvSpPr>
            <p:cNvPr id="44" name="Rectangle 43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18420" y="5322000"/>
            <a:ext cx="990600" cy="762000"/>
            <a:chOff x="6285204" y="4198315"/>
            <a:chExt cx="990600" cy="762000"/>
          </a:xfrm>
        </p:grpSpPr>
        <p:sp>
          <p:nvSpPr>
            <p:cNvPr id="47" name="Rectangle 46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85304" y="5310000"/>
            <a:ext cx="990600" cy="762000"/>
            <a:chOff x="6285204" y="4198315"/>
            <a:chExt cx="990600" cy="762000"/>
          </a:xfrm>
        </p:grpSpPr>
        <p:sp>
          <p:nvSpPr>
            <p:cNvPr id="50" name="Rectangle 49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491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Peer-to-Peer: </a:t>
            </a:r>
            <a:r>
              <a:rPr lang="en-IE" sz="3200" dirty="0" smtClean="0">
                <a:solidFill>
                  <a:schemeClr val="accent6">
                    <a:lumMod val="75000"/>
                  </a:schemeClr>
                </a:solidFill>
              </a:rPr>
              <a:t>Unstructured</a:t>
            </a:r>
            <a:r>
              <a:rPr lang="en-IE" sz="3200" dirty="0" smtClean="0"/>
              <a:t> (flooding)</a:t>
            </a:r>
            <a:endParaRPr lang="en-IE" sz="3200" dirty="0"/>
          </a:p>
        </p:txBody>
      </p:sp>
      <p:pic>
        <p:nvPicPr>
          <p:cNvPr id="11266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172200" cy="50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0018"/>
            <a:ext cx="782782" cy="77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09" y="5701922"/>
            <a:ext cx="782782" cy="77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09" y="3173078"/>
            <a:ext cx="782782" cy="77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74860"/>
            <a:ext cx="782782" cy="77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4089400" y="1219200"/>
            <a:ext cx="2514600" cy="1219200"/>
          </a:xfrm>
          <a:prstGeom prst="cloudCallout">
            <a:avLst>
              <a:gd name="adj1" fmla="val -31689"/>
              <a:gd name="adj2" fmla="val 77365"/>
            </a:avLst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Ricky Martin’s new album?</a:t>
            </a:r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724400" y="2983270"/>
            <a:ext cx="457200" cy="1147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24200" y="2778919"/>
            <a:ext cx="990600" cy="116681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62500" y="3352800"/>
            <a:ext cx="876300" cy="10668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886200" y="3299910"/>
            <a:ext cx="346364" cy="663732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438400" y="3124200"/>
            <a:ext cx="1620982" cy="5334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2" name="Rectangle 11271"/>
          <p:cNvSpPr/>
          <p:nvPr/>
        </p:nvSpPr>
        <p:spPr>
          <a:xfrm>
            <a:off x="817418" y="3505200"/>
            <a:ext cx="935182" cy="961523"/>
          </a:xfrm>
          <a:prstGeom prst="rect">
            <a:avLst/>
          </a:prstGeom>
          <a:noFill/>
          <a:ln w="952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59500" y="4914900"/>
            <a:ext cx="889000" cy="603062"/>
          </a:xfrm>
          <a:prstGeom prst="rect">
            <a:avLst/>
          </a:prstGeom>
          <a:solidFill>
            <a:srgbClr val="FFC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4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27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Peer-to-Peer: </a:t>
            </a:r>
            <a:r>
              <a:rPr lang="en-IE" sz="3200" dirty="0">
                <a:solidFill>
                  <a:schemeClr val="accent6">
                    <a:lumMod val="75000"/>
                  </a:schemeClr>
                </a:solidFill>
              </a:rPr>
              <a:t>Unstructured</a:t>
            </a:r>
            <a:r>
              <a:rPr lang="en-IE" sz="3200" dirty="0"/>
              <a:t> (flooding)</a:t>
            </a:r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172200" cy="50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4089400" y="1219200"/>
            <a:ext cx="2514600" cy="1219200"/>
          </a:xfrm>
          <a:prstGeom prst="cloudCallout">
            <a:avLst>
              <a:gd name="adj1" fmla="val -35632"/>
              <a:gd name="adj2" fmla="val 85498"/>
            </a:avLst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Pixie’s new album?</a:t>
            </a:r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724400" y="2983270"/>
            <a:ext cx="457200" cy="1147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2778919"/>
            <a:ext cx="990600" cy="116681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62500" y="3352800"/>
            <a:ext cx="876300" cy="10668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886200" y="3299910"/>
            <a:ext cx="346364" cy="663732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438400" y="3124200"/>
            <a:ext cx="1620982" cy="5334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772400" y="5517962"/>
            <a:ext cx="935182" cy="961523"/>
          </a:xfrm>
          <a:prstGeom prst="rect">
            <a:avLst/>
          </a:prstGeom>
          <a:noFill/>
          <a:ln w="952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2290" name="Picture 2" descr="http://upload.wikimedia.org/wikipedia/en/thumb/6/6c/PixiesEP2cover.jpg/220px-PixiesEP2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291" y="5615760"/>
            <a:ext cx="787400" cy="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2971800" y="1981200"/>
            <a:ext cx="381000" cy="5334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057400" y="2133600"/>
            <a:ext cx="381000" cy="3810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353128" y="3963642"/>
            <a:ext cx="0" cy="722658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2667000" y="3886200"/>
            <a:ext cx="762000" cy="3048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2533650" y="4038600"/>
            <a:ext cx="1085850" cy="17526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5715000" y="3105150"/>
            <a:ext cx="889000" cy="4953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987143" y="4914900"/>
            <a:ext cx="0" cy="4953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400800" y="5687786"/>
            <a:ext cx="647700" cy="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6913336" y="3963642"/>
            <a:ext cx="323850" cy="1446558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771900" y="4686300"/>
            <a:ext cx="0" cy="1001486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171293" y="4871160"/>
            <a:ext cx="889000" cy="603062"/>
          </a:xfrm>
          <a:prstGeom prst="rect">
            <a:avLst/>
          </a:prstGeom>
          <a:solidFill>
            <a:srgbClr val="FFC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4762500" y="3124200"/>
            <a:ext cx="2312762" cy="2393762"/>
          </a:xfrm>
          <a:prstGeom prst="line">
            <a:avLst/>
          </a:prstGeom>
          <a:ln w="889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6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Peer-to-Peer: </a:t>
            </a:r>
            <a:r>
              <a:rPr lang="en-IE" sz="3200" dirty="0" smtClean="0">
                <a:solidFill>
                  <a:schemeClr val="accent6">
                    <a:lumMod val="75000"/>
                  </a:schemeClr>
                </a:solidFill>
              </a:rPr>
              <a:t>Unstructured</a:t>
            </a:r>
            <a:r>
              <a:rPr lang="en-IE" sz="3200" dirty="0" smtClean="0"/>
              <a:t> (flooding)</a:t>
            </a:r>
            <a:endParaRPr lang="en-IE" sz="3200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172200" cy="50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4089400" y="1219200"/>
            <a:ext cx="2514600" cy="1219200"/>
          </a:xfrm>
          <a:prstGeom prst="cloudCallout">
            <a:avLst>
              <a:gd name="adj1" fmla="val -35632"/>
              <a:gd name="adj2" fmla="val 8549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Pixie’s new album?</a:t>
            </a:r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724400" y="2983270"/>
            <a:ext cx="457200" cy="1147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2778919"/>
            <a:ext cx="990600" cy="116681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62500" y="3352800"/>
            <a:ext cx="876300" cy="10668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886200" y="3299910"/>
            <a:ext cx="346364" cy="663732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438400" y="3124200"/>
            <a:ext cx="1620982" cy="5334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772400" y="5517962"/>
            <a:ext cx="935182" cy="961523"/>
          </a:xfrm>
          <a:prstGeom prst="rect">
            <a:avLst/>
          </a:prstGeom>
          <a:noFill/>
          <a:ln w="952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2290" name="Picture 2" descr="http://upload.wikimedia.org/wikipedia/en/thumb/6/6c/PixiesEP2cover.jpg/220px-PixiesEP2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291" y="5615760"/>
            <a:ext cx="787400" cy="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2971800" y="1981200"/>
            <a:ext cx="381000" cy="5334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057400" y="2133600"/>
            <a:ext cx="381000" cy="3810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353128" y="3963642"/>
            <a:ext cx="0" cy="722658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2667000" y="3886200"/>
            <a:ext cx="762000" cy="3048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2533650" y="4038600"/>
            <a:ext cx="1085850" cy="17526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5715000" y="3105150"/>
            <a:ext cx="889000" cy="4953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987143" y="4914900"/>
            <a:ext cx="0" cy="4953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400800" y="5687786"/>
            <a:ext cx="647700" cy="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6913336" y="3963642"/>
            <a:ext cx="323850" cy="1446558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771900" y="4686300"/>
            <a:ext cx="0" cy="1001486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171293" y="4871160"/>
            <a:ext cx="889000" cy="603062"/>
          </a:xfrm>
          <a:prstGeom prst="rect">
            <a:avLst/>
          </a:prstGeom>
          <a:solidFill>
            <a:srgbClr val="FFC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4762500" y="3124200"/>
            <a:ext cx="2312762" cy="2393762"/>
          </a:xfrm>
          <a:prstGeom prst="line">
            <a:avLst/>
          </a:prstGeom>
          <a:ln w="889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0" y="1371600"/>
            <a:ext cx="9144000" cy="975863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Transparency?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0" y="2475009"/>
            <a:ext cx="9144000" cy="975863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Flexibility?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0" y="3580254"/>
            <a:ext cx="9144000" cy="975863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Reliability?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4685499"/>
            <a:ext cx="9144000" cy="975863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Performance?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0" y="5790744"/>
            <a:ext cx="9144000" cy="975863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Scalability?</a:t>
            </a:r>
          </a:p>
        </p:txBody>
      </p:sp>
    </p:spTree>
    <p:extLst>
      <p:ext uri="{BB962C8B-B14F-4D97-AF65-F5344CB8AC3E}">
        <p14:creationId xmlns:p14="http://schemas.microsoft.com/office/powerpoint/2010/main" val="144601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Peer-to-Peer: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Structured</a:t>
            </a:r>
            <a:r>
              <a:rPr lang="en-IE" dirty="0" smtClean="0"/>
              <a:t> (Central)</a:t>
            </a:r>
            <a:endParaRPr lang="en-IE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In central server, each peer registers</a:t>
            </a:r>
          </a:p>
          <a:p>
            <a:pPr lvl="1"/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Content</a:t>
            </a:r>
          </a:p>
          <a:p>
            <a:pPr lvl="1"/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Address</a:t>
            </a:r>
          </a:p>
          <a:p>
            <a:endParaRPr lang="en-IE" dirty="0" smtClean="0">
              <a:solidFill>
                <a:schemeClr val="accent6"/>
              </a:solidFill>
            </a:endParaRPr>
          </a:p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Peer requests content from server</a:t>
            </a:r>
          </a:p>
          <a:p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Peers connect directly</a:t>
            </a:r>
          </a:p>
          <a:p>
            <a:endParaRPr lang="en-IE" dirty="0"/>
          </a:p>
        </p:txBody>
      </p:sp>
      <p:pic>
        <p:nvPicPr>
          <p:cNvPr id="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4574346" y="1371600"/>
            <a:ext cx="2514600" cy="1219200"/>
          </a:xfrm>
          <a:prstGeom prst="cloudCallout">
            <a:avLst>
              <a:gd name="adj1" fmla="val 25732"/>
              <a:gd name="adj2" fmla="val 80030"/>
            </a:avLst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Ricky Martin’s new album?</a:t>
            </a:r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0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642" y="5777169"/>
            <a:ext cx="616779" cy="61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6553200" y="4495800"/>
            <a:ext cx="476250" cy="533400"/>
          </a:xfrm>
          <a:prstGeom prst="line">
            <a:avLst/>
          </a:prstGeom>
          <a:ln w="889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629400" y="3556104"/>
            <a:ext cx="450021" cy="482496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553200" y="3556104"/>
            <a:ext cx="0" cy="1473096"/>
          </a:xfrm>
          <a:prstGeom prst="line">
            <a:avLst/>
          </a:prstGeom>
          <a:ln w="889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079421" y="3910263"/>
            <a:ext cx="467591" cy="764777"/>
          </a:xfrm>
          <a:prstGeom prst="rect">
            <a:avLst/>
          </a:prstGeom>
          <a:noFill/>
          <a:ln w="952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092" y="6340648"/>
            <a:ext cx="52959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Advantages / Disadvantages?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092" y="633986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Peer-to-Peer: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Structured</a:t>
            </a:r>
            <a:r>
              <a:rPr lang="en-IE" dirty="0" smtClean="0"/>
              <a:t> (Central)</a:t>
            </a:r>
            <a:endParaRPr lang="en-IE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In central server, each peer registers</a:t>
            </a:r>
          </a:p>
          <a:p>
            <a:pPr lvl="1"/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Content</a:t>
            </a:r>
          </a:p>
          <a:p>
            <a:pPr lvl="1"/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Address</a:t>
            </a:r>
          </a:p>
          <a:p>
            <a:endParaRPr lang="en-IE" dirty="0" smtClean="0">
              <a:solidFill>
                <a:schemeClr val="accent6"/>
              </a:solidFill>
            </a:endParaRPr>
          </a:p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Peer requests content from server</a:t>
            </a:r>
          </a:p>
          <a:p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Peers connect directly</a:t>
            </a:r>
          </a:p>
          <a:p>
            <a:endParaRPr lang="en-IE" dirty="0"/>
          </a:p>
        </p:txBody>
      </p:sp>
      <p:pic>
        <p:nvPicPr>
          <p:cNvPr id="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6553200" y="4495800"/>
            <a:ext cx="476250" cy="533400"/>
          </a:xfrm>
          <a:prstGeom prst="line">
            <a:avLst/>
          </a:prstGeom>
          <a:ln w="889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629400" y="3556104"/>
            <a:ext cx="450021" cy="482496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553200" y="3556104"/>
            <a:ext cx="0" cy="1473096"/>
          </a:xfrm>
          <a:prstGeom prst="line">
            <a:avLst/>
          </a:prstGeom>
          <a:ln w="889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079421" y="3910263"/>
            <a:ext cx="467591" cy="764777"/>
          </a:xfrm>
          <a:prstGeom prst="rect">
            <a:avLst/>
          </a:prstGeom>
          <a:noFill/>
          <a:ln w="952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092" y="6340648"/>
            <a:ext cx="52959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Advantages / Disadvantages?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092" y="633986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1295400"/>
            <a:ext cx="4572000" cy="5562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1295400"/>
            <a:ext cx="4572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34200" y="2779569"/>
            <a:ext cx="1447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Parallel vs. Distributed Systems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 smtClean="0"/>
              <a:t>Distributed System</a:t>
            </a:r>
          </a:p>
          <a:p>
            <a:pPr marL="457200" lvl="1" indent="0">
              <a:buNone/>
            </a:pPr>
            <a:r>
              <a:rPr lang="en-IE" dirty="0" smtClean="0"/>
              <a:t>often </a:t>
            </a:r>
            <a:r>
              <a:rPr lang="en-IE" i="1" dirty="0" smtClean="0"/>
              <a:t>shared nothing</a:t>
            </a:r>
            <a:endParaRPr lang="en-IE" i="1" dirty="0"/>
          </a:p>
        </p:txBody>
      </p:sp>
      <p:sp>
        <p:nvSpPr>
          <p:cNvPr id="5" name="Rectangle 4"/>
          <p:cNvSpPr/>
          <p:nvPr/>
        </p:nvSpPr>
        <p:spPr>
          <a:xfrm>
            <a:off x="228600" y="3084369"/>
            <a:ext cx="3886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036869"/>
            <a:ext cx="3733800" cy="571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Memory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143251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Processor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3143251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Processor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2527" y="3143251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Processor</a:t>
            </a:r>
            <a:endParaRPr lang="en-IE" b="1" dirty="0">
              <a:latin typeface="Calibri Light" panose="020F0302020204030204" pitchFamily="34" charset="0"/>
            </a:endParaRPr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>
            <a:off x="876300" y="3714751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09800" y="3693969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3693969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086600" y="2824597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Processor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86600" y="3711287"/>
            <a:ext cx="1143000" cy="571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Memory</a:t>
            </a:r>
            <a:endParaRPr lang="en-IE" b="1" dirty="0">
              <a:latin typeface="Calibri Light" panose="020F03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658100" y="3389169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05400" y="3846369"/>
            <a:ext cx="1447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57800" y="3891397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Processor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57800" y="4778087"/>
            <a:ext cx="1143000" cy="571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Memory</a:t>
            </a:r>
            <a:endParaRPr lang="en-IE" b="1" dirty="0">
              <a:latin typeface="Calibri Light" panose="020F030202020403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29300" y="4455969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34200" y="4953000"/>
            <a:ext cx="1447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86600" y="4998028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Processor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86600" y="5884718"/>
            <a:ext cx="1143000" cy="571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Memory</a:t>
            </a:r>
            <a:endParaRPr lang="en-IE" b="1" dirty="0">
              <a:latin typeface="Calibri Light" panose="020F030202020403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658100" y="5562600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3" idx="1"/>
          </p:cNvCxnSpPr>
          <p:nvPr/>
        </p:nvCxnSpPr>
        <p:spPr>
          <a:xfrm>
            <a:off x="6553200" y="5446569"/>
            <a:ext cx="381000" cy="306531"/>
          </a:xfrm>
          <a:prstGeom prst="straightConnector1">
            <a:avLst/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7" idx="1"/>
          </p:cNvCxnSpPr>
          <p:nvPr/>
        </p:nvCxnSpPr>
        <p:spPr>
          <a:xfrm flipV="1">
            <a:off x="6553200" y="3579669"/>
            <a:ext cx="381000" cy="266700"/>
          </a:xfrm>
          <a:prstGeom prst="straightConnector1">
            <a:avLst/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2286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latin typeface="Calibri Light" panose="020F0302020204030204" pitchFamily="34" charset="0"/>
              </a:rPr>
              <a:t>Parallel System</a:t>
            </a:r>
          </a:p>
          <a:p>
            <a:pPr marL="457200" lvl="1" indent="0">
              <a:buFont typeface="Arial" pitchFamily="34" charset="0"/>
              <a:buNone/>
            </a:pPr>
            <a:r>
              <a:rPr lang="en-IE" dirty="0" smtClean="0">
                <a:latin typeface="Calibri Light" panose="020F0302020204030204" pitchFamily="34" charset="0"/>
              </a:rPr>
              <a:t>often </a:t>
            </a:r>
            <a:r>
              <a:rPr lang="en-IE" i="1" dirty="0" smtClean="0">
                <a:latin typeface="Calibri Light" panose="020F0302020204030204" pitchFamily="34" charset="0"/>
              </a:rPr>
              <a:t>shared memory</a:t>
            </a:r>
            <a:endParaRPr lang="en-IE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9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438650" y="2500581"/>
            <a:ext cx="533400" cy="67627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067300" y="2376756"/>
            <a:ext cx="114300" cy="87630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Peer-to-Peer: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Structured</a:t>
            </a:r>
            <a:r>
              <a:rPr lang="en-IE" dirty="0" smtClean="0"/>
              <a:t> (Hierarchical)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>
                <a:solidFill>
                  <a:srgbClr val="00B050"/>
                </a:solidFill>
              </a:rPr>
              <a:t>Super-peers</a:t>
            </a:r>
            <a:r>
              <a:rPr lang="en-IE" dirty="0" smtClean="0"/>
              <a:t> and </a:t>
            </a: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peers</a:t>
            </a:r>
          </a:p>
          <a:p>
            <a:endParaRPr lang="en-IE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IE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IE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IE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IE" dirty="0" smtClean="0">
                <a:solidFill>
                  <a:srgbClr val="00B050"/>
                </a:solidFill>
              </a:rPr>
              <a:t>Super-peers</a:t>
            </a: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E" dirty="0" smtClean="0"/>
              <a:t>index and organise the content of local </a:t>
            </a: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peers</a:t>
            </a:r>
            <a:endParaRPr lang="en-IE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1600" y="3481656"/>
            <a:ext cx="304800" cy="1371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638800" y="4472256"/>
            <a:ext cx="1981200" cy="533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10426" y="2633931"/>
            <a:ext cx="419099" cy="18383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638550" y="26815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29100" y="2310081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972050" y="2119581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629400" y="16528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543800" y="16147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67675" y="21862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486775" y="42817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39125" y="48532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43400" y="506280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552950" y="55390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219700" y="57295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967413" y="57295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419850" y="5339031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848100" y="2872056"/>
            <a:ext cx="1276350" cy="45720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486275" y="5043756"/>
            <a:ext cx="1000125" cy="20955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876800" y="5005656"/>
            <a:ext cx="609600" cy="71437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9250" y="5062806"/>
            <a:ext cx="57150" cy="85725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5486400" y="5043756"/>
            <a:ext cx="690563" cy="87630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5562600" y="5043756"/>
            <a:ext cx="1066800" cy="51435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7629525" y="4472256"/>
            <a:ext cx="857250" cy="59055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753351" y="4472256"/>
            <a:ext cx="857249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210427" y="2376756"/>
            <a:ext cx="1066798" cy="25717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200900" y="1805256"/>
            <a:ext cx="542927" cy="82867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838950" y="1843356"/>
            <a:ext cx="361950" cy="79057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648200" y="2872056"/>
            <a:ext cx="8382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81800" y="2252931"/>
            <a:ext cx="8382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10425" y="4091256"/>
            <a:ext cx="8382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67300" y="4624656"/>
            <a:ext cx="8382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562600" y="2633931"/>
            <a:ext cx="1647826" cy="23717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7092" y="6340648"/>
            <a:ext cx="52959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Advantages / Disadvantages?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092" y="633986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Peer-to-Peer: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Structured</a:t>
            </a:r>
            <a:r>
              <a:rPr lang="en-IE" dirty="0" smtClean="0"/>
              <a:t> (Distributed Index)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724401" cy="4525963"/>
          </a:xfrm>
        </p:spPr>
        <p:txBody>
          <a:bodyPr/>
          <a:lstStyle/>
          <a:p>
            <a:pPr marL="0" indent="0">
              <a:buNone/>
            </a:pPr>
            <a:r>
              <a:rPr lang="en-IE" sz="2400" dirty="0" smtClean="0"/>
              <a:t>Often a:</a:t>
            </a:r>
          </a:p>
          <a:p>
            <a:pPr marL="0" indent="0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Distributed Hash Table (DHT)</a:t>
            </a:r>
          </a:p>
          <a:p>
            <a:r>
              <a:rPr lang="en-IE" sz="2400" dirty="0" smtClean="0">
                <a:latin typeface="Inconsolata" panose="020B0609030003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</a:rPr>
              <a:t>key,value</a:t>
            </a:r>
            <a:r>
              <a:rPr lang="en-IE" sz="2400" dirty="0" smtClean="0">
                <a:latin typeface="Inconsolata" panose="020B0609030003000000" pitchFamily="49" charset="0"/>
              </a:rPr>
              <a:t>)</a:t>
            </a:r>
            <a:r>
              <a:rPr lang="en-IE" sz="2400" dirty="0" smtClean="0"/>
              <a:t> pairs</a:t>
            </a:r>
          </a:p>
          <a:p>
            <a:r>
              <a:rPr lang="en-IE" sz="2400" dirty="0" smtClean="0"/>
              <a:t>Hash on</a:t>
            </a:r>
            <a:r>
              <a:rPr lang="en-IE" sz="2400" i="1" dirty="0" smtClean="0"/>
              <a:t> </a:t>
            </a:r>
            <a:r>
              <a:rPr lang="en-IE" sz="2400" dirty="0" smtClean="0">
                <a:latin typeface="Inconsolata" panose="020B0609030003000000" pitchFamily="49" charset="0"/>
              </a:rPr>
              <a:t>key </a:t>
            </a:r>
          </a:p>
          <a:p>
            <a:r>
              <a:rPr lang="en-IE" sz="2400" dirty="0" smtClean="0"/>
              <a:t>Insert with </a:t>
            </a:r>
            <a:r>
              <a:rPr lang="en-IE" sz="2400" dirty="0" smtClean="0">
                <a:latin typeface="Inconsolata" panose="020B0609030003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</a:rPr>
              <a:t>key,value</a:t>
            </a:r>
            <a:r>
              <a:rPr lang="en-IE" sz="2400" dirty="0" smtClean="0">
                <a:latin typeface="Inconsolata" panose="020B0609030003000000" pitchFamily="49" charset="0"/>
              </a:rPr>
              <a:t>)</a:t>
            </a:r>
          </a:p>
          <a:p>
            <a:r>
              <a:rPr lang="en-IE" sz="2400" dirty="0" smtClean="0"/>
              <a:t>Peer indexes </a:t>
            </a:r>
            <a:r>
              <a:rPr lang="en-IE" sz="2400" dirty="0" smtClean="0">
                <a:latin typeface="Inconsolata" panose="020B0609030003000000" pitchFamily="49" charset="0"/>
              </a:rPr>
              <a:t>key</a:t>
            </a:r>
            <a:r>
              <a:rPr lang="en-IE" sz="2400" dirty="0" smtClean="0"/>
              <a:t> range</a:t>
            </a:r>
          </a:p>
          <a:p>
            <a:endParaRPr lang="en-IE" dirty="0"/>
          </a:p>
        </p:txBody>
      </p:sp>
      <p:pic>
        <p:nvPicPr>
          <p:cNvPr id="13314" name="Picture 2" descr="File:Structured (DHT)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35" y="2195077"/>
            <a:ext cx="4220965" cy="304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92" y="5430396"/>
            <a:ext cx="546064" cy="5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en/thumb/6/6c/PixiesEP2cover.jpg/220px-PixiesEP2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491" y="5407779"/>
            <a:ext cx="535709" cy="5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5256" y="506106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Calibri Light" panose="020F0302020204030204" pitchFamily="34" charset="0"/>
              </a:rPr>
              <a:t>Hash: 000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7314" y="503844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Calibri Light" panose="020F0302020204030204" pitchFamily="34" charset="0"/>
              </a:rPr>
              <a:t>Hash: 111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2" y="6340648"/>
            <a:ext cx="52959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Advantages / Disadvantages?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092" y="633986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5469570" y="2871787"/>
            <a:ext cx="2767296" cy="106441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300541" y="2076451"/>
            <a:ext cx="900952" cy="19640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181600" y="1905000"/>
            <a:ext cx="3200400" cy="289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Peer-to-Peer: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Structured</a:t>
            </a:r>
            <a:r>
              <a:rPr lang="en-IE" dirty="0"/>
              <a:t> (DHT)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12744"/>
          </a:xfrm>
        </p:spPr>
        <p:txBody>
          <a:bodyPr>
            <a:norm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Circular DHT</a:t>
            </a:r>
            <a:r>
              <a:rPr lang="en-IE" dirty="0" smtClean="0"/>
              <a:t>:</a:t>
            </a:r>
          </a:p>
          <a:p>
            <a:pPr lvl="1"/>
            <a:r>
              <a:rPr lang="en-IE" dirty="0" smtClean="0"/>
              <a:t>Only aware of neighbours</a:t>
            </a:r>
          </a:p>
          <a:p>
            <a:pPr lvl="1"/>
            <a:r>
              <a:rPr lang="en-IE" dirty="0" smtClean="0"/>
              <a:t>O(</a:t>
            </a:r>
            <a:r>
              <a:rPr lang="en-IE" i="1" dirty="0" smtClean="0"/>
              <a:t>n</a:t>
            </a:r>
            <a:r>
              <a:rPr lang="en-IE" dirty="0" smtClean="0"/>
              <a:t>)</a:t>
            </a:r>
            <a:r>
              <a:rPr lang="en-IE" i="1" dirty="0" smtClean="0"/>
              <a:t> lookups</a:t>
            </a:r>
            <a:endParaRPr lang="en-IE" i="1" dirty="0"/>
          </a:p>
          <a:p>
            <a:endParaRPr lang="en-IE" dirty="0" smtClean="0"/>
          </a:p>
          <a:p>
            <a:r>
              <a:rPr lang="en-IE" dirty="0" smtClean="0">
                <a:solidFill>
                  <a:schemeClr val="accent2">
                    <a:lumMod val="75000"/>
                  </a:schemeClr>
                </a:solidFill>
              </a:rPr>
              <a:t>Shortcuts</a:t>
            </a:r>
            <a:r>
              <a:rPr lang="en-IE" dirty="0" smtClean="0"/>
              <a:t>:</a:t>
            </a:r>
          </a:p>
          <a:p>
            <a:pPr lvl="1"/>
            <a:r>
              <a:rPr lang="en-IE" dirty="0" smtClean="0"/>
              <a:t>Skips ahead</a:t>
            </a:r>
          </a:p>
          <a:p>
            <a:pPr lvl="1"/>
            <a:r>
              <a:rPr lang="en-IE" dirty="0" smtClean="0"/>
              <a:t>Enables binary-search-like behaviour</a:t>
            </a:r>
          </a:p>
          <a:p>
            <a:pPr lvl="1"/>
            <a:r>
              <a:rPr lang="en-IE" dirty="0" smtClean="0"/>
              <a:t>O(log(</a:t>
            </a:r>
            <a:r>
              <a:rPr lang="en-IE" i="1" dirty="0" smtClean="0"/>
              <a:t>n</a:t>
            </a:r>
            <a:r>
              <a:rPr lang="en-IE" dirty="0" smtClean="0"/>
              <a:t>))</a:t>
            </a:r>
            <a:r>
              <a:rPr lang="en-IE" i="1" dirty="0" smtClean="0"/>
              <a:t> lookups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46" y="4419600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14" y="1821656"/>
            <a:ext cx="502654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87" y="3733800"/>
            <a:ext cx="51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34" y="2651616"/>
            <a:ext cx="442665" cy="4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19599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821657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43187"/>
            <a:ext cx="51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243" y="3681413"/>
            <a:ext cx="502654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35198" y="158329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000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0" y="236196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001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29625" y="3593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010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15261" y="46159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011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7400" y="482441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100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0920" y="404050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101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08643" y="254662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110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38306" y="163699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111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6077898" y="5193744"/>
            <a:ext cx="2514600" cy="1219200"/>
          </a:xfrm>
          <a:prstGeom prst="cloudCallout">
            <a:avLst>
              <a:gd name="adj1" fmla="val 2247"/>
              <a:gd name="adj2" fmla="val -762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Pixie’s new album? </a:t>
            </a:r>
            <a:r>
              <a:rPr lang="en-IE" b="1" dirty="0" smtClean="0">
                <a:latin typeface="Calibri Light" panose="020F0302020204030204" pitchFamily="34" charset="0"/>
              </a:rPr>
              <a:t>111</a:t>
            </a:r>
            <a:endParaRPr lang="en-IE" b="1" dirty="0">
              <a:latin typeface="Calibri Light" panose="020F0302020204030204" pitchFamily="34" charset="0"/>
            </a:endParaRPr>
          </a:p>
        </p:txBody>
      </p:sp>
      <p:cxnSp>
        <p:nvCxnSpPr>
          <p:cNvPr id="31" name="Straight Connector 30"/>
          <p:cNvCxnSpPr>
            <a:endCxn id="17" idx="2"/>
          </p:cNvCxnSpPr>
          <p:nvPr/>
        </p:nvCxnSpPr>
        <p:spPr>
          <a:xfrm flipH="1" flipV="1">
            <a:off x="5469570" y="4191000"/>
            <a:ext cx="550229" cy="424934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6" idx="1"/>
          </p:cNvCxnSpPr>
          <p:nvPr/>
        </p:nvCxnSpPr>
        <p:spPr>
          <a:xfrm flipH="1" flipV="1">
            <a:off x="5181600" y="2871787"/>
            <a:ext cx="36643" cy="862013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38306" y="2076451"/>
            <a:ext cx="581493" cy="470177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5" idx="2"/>
          </p:cNvCxnSpPr>
          <p:nvPr/>
        </p:nvCxnSpPr>
        <p:spPr>
          <a:xfrm flipH="1" flipV="1">
            <a:off x="6318757" y="2331244"/>
            <a:ext cx="981784" cy="2078592"/>
          </a:xfrm>
          <a:prstGeom prst="line">
            <a:avLst/>
          </a:prstGeom>
          <a:ln w="889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http://upload.wikimedia.org/wikipedia/en/thumb/6/6c/PixiesEP2cover.jpg/220px-PixiesEP2cov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291" y="1246861"/>
            <a:ext cx="535709" cy="5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>
            <a:stCxn id="14" idx="0"/>
            <a:endCxn id="15" idx="2"/>
          </p:cNvCxnSpPr>
          <p:nvPr/>
        </p:nvCxnSpPr>
        <p:spPr>
          <a:xfrm flipH="1" flipV="1">
            <a:off x="6318757" y="2331244"/>
            <a:ext cx="1" cy="208835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617714" y="4768334"/>
            <a:ext cx="578805" cy="32266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5" idx="2"/>
          </p:cNvCxnSpPr>
          <p:nvPr/>
        </p:nvCxnSpPr>
        <p:spPr>
          <a:xfrm flipH="1">
            <a:off x="6318756" y="2331244"/>
            <a:ext cx="1" cy="2072223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1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Peer-to-Peer: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Structured</a:t>
            </a:r>
            <a:r>
              <a:rPr lang="en-IE" dirty="0"/>
              <a:t> (DHT)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Handle peers leaving </a:t>
            </a:r>
            <a:r>
              <a:rPr lang="en-IE" dirty="0" smtClean="0"/>
              <a:t>(churn)</a:t>
            </a:r>
          </a:p>
          <a:p>
            <a:pPr lvl="1"/>
            <a:r>
              <a:rPr lang="en-IE" dirty="0" smtClean="0"/>
              <a:t>Keep </a:t>
            </a:r>
            <a:r>
              <a:rPr lang="en-IE" i="1" dirty="0" smtClean="0"/>
              <a:t>n</a:t>
            </a:r>
            <a:r>
              <a:rPr lang="en-IE" dirty="0" smtClean="0"/>
              <a:t> successors</a:t>
            </a:r>
          </a:p>
          <a:p>
            <a:pPr lvl="1"/>
            <a:endParaRPr lang="en-IE" dirty="0"/>
          </a:p>
          <a:p>
            <a:r>
              <a:rPr lang="en-IE" dirty="0" smtClean="0"/>
              <a:t>New peers</a:t>
            </a:r>
          </a:p>
          <a:p>
            <a:pPr lvl="1"/>
            <a:r>
              <a:rPr lang="en-IE" dirty="0" smtClean="0"/>
              <a:t>Fill gaps</a:t>
            </a:r>
            <a:endParaRPr lang="en-IE" dirty="0"/>
          </a:p>
          <a:p>
            <a:pPr lvl="1"/>
            <a:r>
              <a:rPr lang="en-IE" dirty="0"/>
              <a:t>Replicate</a:t>
            </a:r>
          </a:p>
          <a:p>
            <a:pPr marL="457200" lvl="1" indent="0">
              <a:buNone/>
            </a:pPr>
            <a:endParaRPr lang="en-IE" dirty="0" smtClean="0"/>
          </a:p>
        </p:txBody>
      </p:sp>
      <p:sp>
        <p:nvSpPr>
          <p:cNvPr id="7" name="Oval 6"/>
          <p:cNvSpPr/>
          <p:nvPr/>
        </p:nvSpPr>
        <p:spPr>
          <a:xfrm>
            <a:off x="5181600" y="1905000"/>
            <a:ext cx="3200400" cy="289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14" y="1821656"/>
            <a:ext cx="502654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87" y="3733800"/>
            <a:ext cx="51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19599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821657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43187"/>
            <a:ext cx="51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243" y="3681413"/>
            <a:ext cx="502654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335198" y="158329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000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0" y="236196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001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29625" y="3593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010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15261" y="46159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011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7400" y="482441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100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0920" y="404050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101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08643" y="254662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110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8306" y="163699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111</a:t>
            </a:r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63" y="2502694"/>
            <a:ext cx="51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198" y="1833326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85" y="2396822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56" y="4600026"/>
            <a:ext cx="442665" cy="4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68" y="3933895"/>
            <a:ext cx="442665" cy="4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323024" y="2902745"/>
            <a:ext cx="1613391" cy="1714498"/>
          </a:xfrm>
          <a:prstGeom prst="rect">
            <a:avLst/>
          </a:prstGeom>
          <a:gradFill>
            <a:gsLst>
              <a:gs pos="0">
                <a:srgbClr val="D2D2D2"/>
              </a:gs>
              <a:gs pos="100000">
                <a:srgbClr val="DFDFD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335198" y="2871788"/>
            <a:ext cx="901668" cy="174414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46" y="4419600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34" y="2651616"/>
            <a:ext cx="442665" cy="4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92" y="2731294"/>
            <a:ext cx="442665" cy="4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Straight Connector 39"/>
          <p:cNvCxnSpPr/>
          <p:nvPr/>
        </p:nvCxnSpPr>
        <p:spPr>
          <a:xfrm flipV="1">
            <a:off x="6477000" y="2959895"/>
            <a:ext cx="1600200" cy="153590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0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Comparison of P2P Systems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3867209"/>
            <a:ext cx="4040188" cy="200019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IE" dirty="0" smtClean="0">
              <a:solidFill>
                <a:srgbClr val="FF0000"/>
              </a:solidFill>
            </a:endParaRPr>
          </a:p>
          <a:p>
            <a:r>
              <a:rPr lang="en-IE" sz="1600" b="1" dirty="0" smtClean="0">
                <a:solidFill>
                  <a:srgbClr val="FF0000"/>
                </a:solidFill>
              </a:rPr>
              <a:t>Search requires flooding (</a:t>
            </a:r>
            <a:r>
              <a:rPr lang="en-IE" sz="1600" b="1" i="1" dirty="0" smtClean="0">
                <a:solidFill>
                  <a:srgbClr val="FF0000"/>
                </a:solidFill>
              </a:rPr>
              <a:t>n</a:t>
            </a:r>
            <a:r>
              <a:rPr lang="en-IE" sz="1600" b="1" dirty="0" smtClean="0">
                <a:solidFill>
                  <a:srgbClr val="FF0000"/>
                </a:solidFill>
              </a:rPr>
              <a:t> lookups)</a:t>
            </a:r>
          </a:p>
          <a:p>
            <a:r>
              <a:rPr lang="en-IE" sz="1600" dirty="0" smtClean="0">
                <a:solidFill>
                  <a:srgbClr val="FF0000"/>
                </a:solidFill>
              </a:rPr>
              <a:t>Connections → O(</a:t>
            </a:r>
            <a:r>
              <a:rPr lang="en-IE" sz="1600" i="1" dirty="0" smtClean="0">
                <a:solidFill>
                  <a:srgbClr val="FF0000"/>
                </a:solidFill>
              </a:rPr>
              <a:t>n</a:t>
            </a:r>
            <a:r>
              <a:rPr lang="en-IE" sz="1600" baseline="30000" dirty="0" smtClean="0">
                <a:solidFill>
                  <a:srgbClr val="FF0000"/>
                </a:solidFill>
              </a:rPr>
              <a:t>2</a:t>
            </a:r>
            <a:r>
              <a:rPr lang="en-IE" sz="1600" dirty="0">
                <a:solidFill>
                  <a:srgbClr val="FF0000"/>
                </a:solidFill>
              </a:rPr>
              <a:t>)</a:t>
            </a:r>
            <a:endParaRPr lang="en-IE" sz="1600" baseline="30000" dirty="0" smtClean="0">
              <a:solidFill>
                <a:srgbClr val="FF0000"/>
              </a:solidFill>
            </a:endParaRPr>
          </a:p>
          <a:p>
            <a:r>
              <a:rPr lang="en-IE" sz="1600" dirty="0" smtClean="0">
                <a:solidFill>
                  <a:srgbClr val="00B050"/>
                </a:solidFill>
              </a:rPr>
              <a:t>No central point of failure</a:t>
            </a:r>
          </a:p>
          <a:p>
            <a:r>
              <a:rPr lang="en-IE" sz="1600" dirty="0" smtClean="0">
                <a:solidFill>
                  <a:srgbClr val="00B050"/>
                </a:solidFill>
              </a:rPr>
              <a:t>Peers control their data</a:t>
            </a:r>
          </a:p>
          <a:p>
            <a:r>
              <a:rPr lang="en-IE" sz="1600" dirty="0" smtClean="0">
                <a:solidFill>
                  <a:srgbClr val="00B050"/>
                </a:solidFill>
              </a:rPr>
              <a:t>Peers control neighbours</a:t>
            </a:r>
          </a:p>
          <a:p>
            <a:endParaRPr lang="en-IE" dirty="0">
              <a:solidFill>
                <a:srgbClr val="00B05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3867209"/>
            <a:ext cx="4173977" cy="200019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IE" dirty="0" smtClean="0">
              <a:solidFill>
                <a:srgbClr val="00B050"/>
              </a:solidFill>
            </a:endParaRPr>
          </a:p>
          <a:p>
            <a:r>
              <a:rPr lang="en-IE" sz="1600" dirty="0" smtClean="0">
                <a:solidFill>
                  <a:srgbClr val="00B050"/>
                </a:solidFill>
              </a:rPr>
              <a:t>Search follows structure (log(</a:t>
            </a:r>
            <a:r>
              <a:rPr lang="en-IE" sz="1600" i="1" dirty="0" smtClean="0">
                <a:solidFill>
                  <a:srgbClr val="00B050"/>
                </a:solidFill>
              </a:rPr>
              <a:t>n</a:t>
            </a:r>
            <a:r>
              <a:rPr lang="en-IE" sz="1600" dirty="0" smtClean="0">
                <a:solidFill>
                  <a:srgbClr val="00B050"/>
                </a:solidFill>
              </a:rPr>
              <a:t>) lookups)</a:t>
            </a:r>
          </a:p>
          <a:p>
            <a:r>
              <a:rPr lang="en-IE" sz="1600" dirty="0" smtClean="0">
                <a:solidFill>
                  <a:srgbClr val="00B050"/>
                </a:solidFill>
              </a:rPr>
              <a:t>Connections → O(</a:t>
            </a:r>
            <a:r>
              <a:rPr lang="en-IE" sz="1600" i="1" dirty="0" smtClean="0">
                <a:solidFill>
                  <a:srgbClr val="00B050"/>
                </a:solidFill>
              </a:rPr>
              <a:t>n</a:t>
            </a:r>
            <a:r>
              <a:rPr lang="en-IE" sz="16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IE" sz="1600" dirty="0" smtClean="0">
                <a:solidFill>
                  <a:srgbClr val="00B050"/>
                </a:solidFill>
              </a:rPr>
              <a:t>No central point of failure</a:t>
            </a:r>
          </a:p>
          <a:p>
            <a:r>
              <a:rPr lang="en-IE" sz="1600" b="1" dirty="0" smtClean="0">
                <a:solidFill>
                  <a:srgbClr val="FF0000"/>
                </a:solidFill>
              </a:rPr>
              <a:t>Peers assigned data</a:t>
            </a:r>
          </a:p>
          <a:p>
            <a:r>
              <a:rPr lang="en-IE" sz="1600" dirty="0" smtClean="0">
                <a:solidFill>
                  <a:srgbClr val="FF0000"/>
                </a:solidFill>
              </a:rPr>
              <a:t>Peers assigned neighbours</a:t>
            </a: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2672910" y="1529556"/>
            <a:ext cx="4041775" cy="20138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IE" dirty="0" smtClean="0">
              <a:solidFill>
                <a:srgbClr val="00B05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r>
              <a:rPr lang="en-IE" sz="1600" dirty="0" smtClean="0">
                <a:solidFill>
                  <a:srgbClr val="00B05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Search follows directory (1 lookup)</a:t>
            </a:r>
          </a:p>
          <a:p>
            <a:r>
              <a:rPr lang="en-IE" sz="1600" dirty="0" smtClean="0">
                <a:solidFill>
                  <a:srgbClr val="00B05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Connections → O(</a:t>
            </a:r>
            <a:r>
              <a:rPr lang="en-IE" sz="1600" i="1" dirty="0" smtClean="0">
                <a:solidFill>
                  <a:srgbClr val="00B05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n</a:t>
            </a:r>
            <a:r>
              <a:rPr lang="en-IE" sz="1600" dirty="0" smtClean="0">
                <a:solidFill>
                  <a:srgbClr val="00B05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)</a:t>
            </a:r>
          </a:p>
          <a:p>
            <a:r>
              <a:rPr lang="en-IE" sz="16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Single point of failure (</a:t>
            </a:r>
            <a:r>
              <a:rPr lang="en-IE" sz="1600" b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SPoF</a:t>
            </a:r>
            <a:r>
              <a:rPr lang="en-IE" sz="16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)</a:t>
            </a:r>
          </a:p>
          <a:p>
            <a:r>
              <a:rPr lang="en-IE" sz="1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C</a:t>
            </a:r>
            <a:r>
              <a:rPr lang="en-IE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ontrol over </a:t>
            </a:r>
            <a:r>
              <a:rPr lang="en-IE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data</a:t>
            </a:r>
          </a:p>
          <a:p>
            <a:r>
              <a:rPr lang="en-IE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No neighbours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644335" y="12954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1) Central Directory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3695759"/>
            <a:ext cx="4040188" cy="639762"/>
          </a:xfrm>
        </p:spPr>
        <p:txBody>
          <a:bodyPr/>
          <a:lstStyle/>
          <a:p>
            <a:r>
              <a:rPr lang="en-IE" b="0" dirty="0" smtClean="0"/>
              <a:t>2) Unstructured</a:t>
            </a:r>
            <a:endParaRPr lang="en-IE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3695759"/>
            <a:ext cx="4041775" cy="639762"/>
          </a:xfrm>
        </p:spPr>
        <p:txBody>
          <a:bodyPr/>
          <a:lstStyle/>
          <a:p>
            <a:r>
              <a:rPr lang="en-IE" b="0" dirty="0" smtClean="0"/>
              <a:t>3) Structured</a:t>
            </a:r>
            <a:endParaRPr lang="en-IE" b="0" dirty="0"/>
          </a:p>
        </p:txBody>
      </p:sp>
    </p:spTree>
    <p:extLst>
      <p:ext uri="{BB962C8B-B14F-4D97-AF65-F5344CB8AC3E}">
        <p14:creationId xmlns:p14="http://schemas.microsoft.com/office/powerpoint/2010/main" val="377354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12" grpId="0" animBg="1"/>
      <p:bldP spid="11" grpId="0"/>
      <p:bldP spid="5" grpId="0" build="p"/>
      <p:bldP spid="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Dangers of </a:t>
            </a:r>
            <a:r>
              <a:rPr lang="en-IE" dirty="0" err="1" smtClean="0"/>
              <a:t>SPoF</a:t>
            </a:r>
            <a:r>
              <a:rPr lang="en-IE" dirty="0" smtClean="0"/>
              <a:t>: not just technical</a:t>
            </a:r>
            <a:endParaRPr lang="en-IE" dirty="0"/>
          </a:p>
        </p:txBody>
      </p:sp>
      <p:pic>
        <p:nvPicPr>
          <p:cNvPr id="2050" name="Picture 2" descr="Image result for nap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14287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467" y="3276600"/>
            <a:ext cx="1890713" cy="18907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800" y="3661200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2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Dangers of </a:t>
            </a:r>
            <a:r>
              <a:rPr lang="en-IE" dirty="0" err="1" smtClean="0"/>
              <a:t>SPoF</a:t>
            </a:r>
            <a:r>
              <a:rPr lang="en-IE" dirty="0" smtClean="0"/>
              <a:t>: not just technical</a:t>
            </a:r>
            <a:endParaRPr lang="en-IE" dirty="0"/>
          </a:p>
        </p:txBody>
      </p:sp>
      <p:pic>
        <p:nvPicPr>
          <p:cNvPr id="2050" name="Picture 2" descr="Image result for nap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14287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800" y="3661200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gradFill>
            <a:gsLst>
              <a:gs pos="0">
                <a:srgbClr val="EEFED6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P2P vs. Client–Server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8350"/>
            <a:ext cx="4040188" cy="639762"/>
          </a:xfrm>
        </p:spPr>
        <p:txBody>
          <a:bodyPr/>
          <a:lstStyle/>
          <a:p>
            <a:r>
              <a:rPr lang="en-IE" dirty="0" smtClean="0"/>
              <a:t>Client–Server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E" dirty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rgbClr val="00B050"/>
                </a:solidFill>
              </a:rPr>
              <a:t>Data lost in failure/deletes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Search easier/faster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Network often faster (to websites on backbones)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Often central host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Data centralised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Remote hosts control data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Bandwidth centralised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Dictatorial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Can be taken off-line</a:t>
            </a:r>
            <a:endParaRPr lang="en-I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38350"/>
            <a:ext cx="4041775" cy="639762"/>
          </a:xfrm>
        </p:spPr>
        <p:txBody>
          <a:bodyPr/>
          <a:lstStyle/>
          <a:p>
            <a:r>
              <a:rPr lang="en-IE" dirty="0" smtClean="0"/>
              <a:t>Peer-to-Peer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E" dirty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rgbClr val="FF0000"/>
                </a:solidFill>
              </a:rPr>
              <a:t>May lose rare data (churn)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Search difficult (churn)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Network often slower (to conventional users)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Multiple hosts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Data decentralised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Users (often) control data</a:t>
            </a:r>
            <a:endParaRPr lang="en-IE" dirty="0">
              <a:solidFill>
                <a:srgbClr val="00B050"/>
              </a:solidFill>
            </a:endParaRP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Bandwidth decentralised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Democratic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Difficult to take off-line</a:t>
            </a:r>
            <a:endParaRPr lang="en-IE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1849438" y="1481509"/>
            <a:ext cx="52959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Advantages / Disadvantages?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438" y="1480725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3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gradFill>
            <a:gsLst>
              <a:gs pos="0">
                <a:srgbClr val="EEFED6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P2P vs. Client–Server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8350"/>
            <a:ext cx="4040188" cy="639762"/>
          </a:xfrm>
        </p:spPr>
        <p:txBody>
          <a:bodyPr/>
          <a:lstStyle/>
          <a:p>
            <a:r>
              <a:rPr lang="en-IE" dirty="0" smtClean="0"/>
              <a:t>Client–Server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E" dirty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rgbClr val="00B050"/>
                </a:solidFill>
              </a:rPr>
              <a:t>Data lost in failure/deletes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Search easier/faster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Network often faster (to websites on backbones)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Often central host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Data centralised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Remote hosts control data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Bandwidth centralised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Dictatorial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Can be taken off-line</a:t>
            </a:r>
            <a:endParaRPr lang="en-I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38350"/>
            <a:ext cx="4041775" cy="639762"/>
          </a:xfrm>
        </p:spPr>
        <p:txBody>
          <a:bodyPr/>
          <a:lstStyle/>
          <a:p>
            <a:r>
              <a:rPr lang="en-IE" dirty="0" smtClean="0"/>
              <a:t>Peer-to-Peer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E" dirty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rgbClr val="FF0000"/>
                </a:solidFill>
              </a:rPr>
              <a:t>May lose rare data (churn)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Search difficult (churn)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Network often slower (to conventional users)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Multiple hosts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Data decentralised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Users (often) control data</a:t>
            </a:r>
            <a:endParaRPr lang="en-IE" dirty="0">
              <a:solidFill>
                <a:srgbClr val="00B050"/>
              </a:solidFill>
            </a:endParaRP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Bandwidth decentralised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Democratic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Difficult to take off-line</a:t>
            </a:r>
            <a:endParaRPr lang="en-IE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1849438" y="1481509"/>
            <a:ext cx="52959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Advantages / Disadvantages?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438" y="1480725"/>
            <a:ext cx="342900" cy="342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143000"/>
            <a:ext cx="9140824" cy="573052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6866" y="3204130"/>
            <a:ext cx="3895725" cy="400110"/>
          </a:xfrm>
          <a:prstGeom prst="rect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Systems can be hybrid!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229" y="3211563"/>
            <a:ext cx="351110" cy="3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Distributed Systems: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Hybrid Example </a:t>
            </a:r>
            <a:r>
              <a:rPr lang="en-IE" dirty="0" smtClean="0"/>
              <a:t>(</a:t>
            </a:r>
            <a:r>
              <a:rPr lang="en-IE" dirty="0" err="1" smtClean="0"/>
              <a:t>Bittorrent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53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731815" y="3531819"/>
            <a:ext cx="5535246" cy="2379817"/>
          </a:xfrm>
          <a:custGeom>
            <a:avLst/>
            <a:gdLst>
              <a:gd name="connsiteX0" fmla="*/ 2189021 w 5535246"/>
              <a:gd name="connsiteY0" fmla="*/ 125781 h 2379817"/>
              <a:gd name="connsiteX1" fmla="*/ 3 w 5535246"/>
              <a:gd name="connsiteY1" fmla="*/ 804654 h 2379817"/>
              <a:gd name="connsiteX2" fmla="*/ 2175167 w 5535246"/>
              <a:gd name="connsiteY2" fmla="*/ 2370217 h 2379817"/>
              <a:gd name="connsiteX3" fmla="*/ 5514112 w 5535246"/>
              <a:gd name="connsiteY3" fmla="*/ 1400399 h 2379817"/>
              <a:gd name="connsiteX4" fmla="*/ 3532912 w 5535246"/>
              <a:gd name="connsiteY4" fmla="*/ 125781 h 2379817"/>
              <a:gd name="connsiteX5" fmla="*/ 2189021 w 5535246"/>
              <a:gd name="connsiteY5" fmla="*/ 125781 h 237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5246" h="2379817">
                <a:moveTo>
                  <a:pt x="2189021" y="125781"/>
                </a:moveTo>
                <a:cubicBezTo>
                  <a:pt x="1600203" y="238926"/>
                  <a:pt x="2312" y="430581"/>
                  <a:pt x="3" y="804654"/>
                </a:cubicBezTo>
                <a:cubicBezTo>
                  <a:pt x="-2306" y="1178727"/>
                  <a:pt x="1256149" y="2270926"/>
                  <a:pt x="2175167" y="2370217"/>
                </a:cubicBezTo>
                <a:cubicBezTo>
                  <a:pt x="3094185" y="2469508"/>
                  <a:pt x="5287821" y="1774472"/>
                  <a:pt x="5514112" y="1400399"/>
                </a:cubicBezTo>
                <a:cubicBezTo>
                  <a:pt x="5740403" y="1026326"/>
                  <a:pt x="4087094" y="340526"/>
                  <a:pt x="3532912" y="125781"/>
                </a:cubicBezTo>
                <a:cubicBezTo>
                  <a:pt x="2978730" y="-88964"/>
                  <a:pt x="2777839" y="12636"/>
                  <a:pt x="2189021" y="12578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What is a Distributed System?</a:t>
            </a:r>
            <a:endParaRPr lang="en-IE" sz="3200" dirty="0"/>
          </a:p>
        </p:txBody>
      </p:sp>
      <p:sp>
        <p:nvSpPr>
          <p:cNvPr id="10" name="Rectangle 9"/>
          <p:cNvSpPr/>
          <p:nvPr/>
        </p:nvSpPr>
        <p:spPr>
          <a:xfrm>
            <a:off x="0" y="1304492"/>
            <a:ext cx="914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“A </a:t>
            </a:r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distributed </a:t>
            </a:r>
            <a:r>
              <a:rPr lang="en-IE" sz="28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system is a </a:t>
            </a:r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system that enables a collection </a:t>
            </a:r>
            <a:r>
              <a:rPr lang="en-IE" sz="28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of </a:t>
            </a:r>
            <a:r>
              <a:rPr lang="en-IE" sz="2800" b="1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independent</a:t>
            </a:r>
            <a:r>
              <a:rPr lang="en-IE" sz="28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computers </a:t>
            </a:r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to communicate in order to solve a common goal.” 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85692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55" y="426720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62371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332725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0010010001011010100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05054" y="5680363"/>
            <a:ext cx="3110345" cy="37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100101110100010001001</a:t>
            </a:r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1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24" grpId="0"/>
      <p:bldP spid="2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stCxn id="27" idx="0"/>
          </p:cNvCxnSpPr>
          <p:nvPr/>
        </p:nvCxnSpPr>
        <p:spPr>
          <a:xfrm flipH="1" flipV="1">
            <a:off x="5626095" y="1828800"/>
            <a:ext cx="1" cy="441960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Bittorrent</a:t>
            </a:r>
            <a:r>
              <a:rPr lang="en-IE" dirty="0" smtClean="0"/>
              <a:t>: Search Server</a:t>
            </a:r>
            <a:endParaRPr lang="en-I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9" y="2286000"/>
            <a:ext cx="34004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34200" y="3733799"/>
            <a:ext cx="1752600" cy="1781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dirty="0" err="1" smtClean="0">
                <a:latin typeface="Calibri Light" panose="020F0302020204030204" pitchFamily="34" charset="0"/>
              </a:rPr>
              <a:t>BitTorrent</a:t>
            </a:r>
            <a:r>
              <a:rPr lang="en-IE" dirty="0" smtClean="0">
                <a:latin typeface="Calibri Light" panose="020F0302020204030204" pitchFamily="34" charset="0"/>
              </a:rPr>
              <a:t> Search </a:t>
            </a:r>
          </a:p>
          <a:p>
            <a:pPr algn="ctr"/>
            <a:r>
              <a:rPr lang="en-IE" i="1" dirty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Server)</a:t>
            </a:r>
            <a:endParaRPr lang="en-IE" i="1" dirty="0">
              <a:latin typeface="Calibri Light" panose="020F03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67000" y="5181600"/>
            <a:ext cx="666750" cy="666750"/>
            <a:chOff x="2667000" y="5181600"/>
            <a:chExt cx="666750" cy="666750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Straight Arrow Connector 9"/>
          <p:cNvCxnSpPr>
            <a:stCxn id="14341" idx="3"/>
          </p:cNvCxnSpPr>
          <p:nvPr/>
        </p:nvCxnSpPr>
        <p:spPr>
          <a:xfrm flipV="1">
            <a:off x="3333750" y="4831431"/>
            <a:ext cx="3600450" cy="683544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33800" y="4267200"/>
            <a:ext cx="3200400" cy="293019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68807" y="3897868"/>
            <a:ext cx="2146318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“</a:t>
            </a:r>
            <a:r>
              <a:rPr lang="en-I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ricky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martin</a:t>
            </a:r>
            <a:r>
              <a:rPr lang="en-IE" dirty="0" smtClean="0">
                <a:latin typeface="Calibri Light" panose="020F0302020204030204" pitchFamily="34" charset="0"/>
              </a:rPr>
              <a:t>”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2057400"/>
            <a:ext cx="3797282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 flipV="1">
            <a:off x="914400" y="4190999"/>
            <a:ext cx="114300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477125" y="4638672"/>
            <a:ext cx="666750" cy="666750"/>
            <a:chOff x="2667000" y="5181600"/>
            <a:chExt cx="666750" cy="666750"/>
          </a:xfrm>
        </p:grpSpPr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4800600" y="6248400"/>
            <a:ext cx="165099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Client–Server</a:t>
            </a:r>
            <a:endParaRPr lang="en-IE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632191" y="4248150"/>
            <a:ext cx="666750" cy="666750"/>
            <a:chOff x="2667000" y="5181600"/>
            <a:chExt cx="666750" cy="66675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Arrow Connector 24"/>
          <p:cNvCxnSpPr/>
          <p:nvPr/>
        </p:nvCxnSpPr>
        <p:spPr>
          <a:xfrm flipH="1" flipV="1">
            <a:off x="3733800" y="4419601"/>
            <a:ext cx="3200400" cy="323849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39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Bittorrent</a:t>
            </a:r>
            <a:r>
              <a:rPr lang="en-IE" dirty="0" smtClean="0"/>
              <a:t>: Tracker</a:t>
            </a:r>
            <a:endParaRPr lang="en-I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9" y="2286000"/>
            <a:ext cx="34004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667000" y="5181600"/>
            <a:ext cx="666750" cy="666750"/>
            <a:chOff x="2667000" y="5181600"/>
            <a:chExt cx="666750" cy="666750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632191" y="4248150"/>
            <a:ext cx="666750" cy="666750"/>
            <a:chOff x="2667000" y="5181600"/>
            <a:chExt cx="666750" cy="666750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4254482" y="3543300"/>
            <a:ext cx="666750" cy="666750"/>
            <a:chOff x="2667000" y="5181600"/>
            <a:chExt cx="666750" cy="66675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3768707" y="2514600"/>
            <a:ext cx="666750" cy="666750"/>
            <a:chOff x="2667000" y="5181600"/>
            <a:chExt cx="666750" cy="666750"/>
          </a:xfrm>
        </p:grpSpPr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2316161" y="1573881"/>
            <a:ext cx="666750" cy="666750"/>
            <a:chOff x="2667000" y="5181600"/>
            <a:chExt cx="666750" cy="666750"/>
          </a:xfrm>
        </p:grpSpPr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1143000" y="2133600"/>
            <a:ext cx="666750" cy="666750"/>
            <a:chOff x="2667000" y="5181600"/>
            <a:chExt cx="666750" cy="666750"/>
          </a:xfrm>
        </p:grpSpPr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530224" y="2938212"/>
            <a:ext cx="666750" cy="666750"/>
            <a:chOff x="2667000" y="5181600"/>
            <a:chExt cx="666750" cy="666750"/>
          </a:xfrm>
        </p:grpSpPr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806449" y="4336131"/>
            <a:ext cx="666750" cy="666750"/>
            <a:chOff x="2667000" y="5181600"/>
            <a:chExt cx="666750" cy="666750"/>
          </a:xfrm>
        </p:grpSpPr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Rectangle 47"/>
          <p:cNvSpPr/>
          <p:nvPr/>
        </p:nvSpPr>
        <p:spPr>
          <a:xfrm>
            <a:off x="6934200" y="3366838"/>
            <a:ext cx="1752600" cy="23481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dirty="0" err="1" smtClean="0">
                <a:latin typeface="Calibri Light" panose="020F0302020204030204" pitchFamily="34" charset="0"/>
              </a:rPr>
              <a:t>BitTorrent</a:t>
            </a:r>
            <a:r>
              <a:rPr lang="en-IE" dirty="0" smtClean="0">
                <a:latin typeface="Calibri Light" panose="020F0302020204030204" pitchFamily="34" charset="0"/>
              </a:rPr>
              <a:t> </a:t>
            </a:r>
          </a:p>
          <a:p>
            <a:pPr algn="ctr"/>
            <a:r>
              <a:rPr lang="en-IE" dirty="0" smtClean="0">
                <a:latin typeface="Calibri Light" panose="020F0302020204030204" pitchFamily="34" charset="0"/>
              </a:rPr>
              <a:t>Peer Tracker</a:t>
            </a:r>
          </a:p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(or DHT)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32191" y="3352800"/>
            <a:ext cx="1417639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 flipV="1">
            <a:off x="457200" y="4191000"/>
            <a:ext cx="1527176" cy="789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90" y="4398294"/>
            <a:ext cx="1245019" cy="116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Straight Arrow Connector 51"/>
          <p:cNvCxnSpPr/>
          <p:nvPr/>
        </p:nvCxnSpPr>
        <p:spPr>
          <a:xfrm flipV="1">
            <a:off x="3333750" y="5257800"/>
            <a:ext cx="3600450" cy="25717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298941" y="4486276"/>
            <a:ext cx="2635259" cy="43570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8153399" y="4783117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371975" y="2938212"/>
            <a:ext cx="2562225" cy="139791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044820" y="2491571"/>
            <a:ext cx="1358883" cy="88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70694" y="4402117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727844" y="2900990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981200" y="1371600"/>
            <a:ext cx="1111231" cy="1293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092431" y="2133600"/>
            <a:ext cx="3841769" cy="183105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001312" y="4533900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96975" y="2133600"/>
            <a:ext cx="936626" cy="109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809750" y="2419350"/>
            <a:ext cx="5124450" cy="169770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7315200" y="4524375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46089" y="2800350"/>
            <a:ext cx="774700" cy="1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1473199" y="3604962"/>
            <a:ext cx="5461001" cy="79715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187990" y="4790197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1981200" y="4117056"/>
            <a:ext cx="4953000" cy="7394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7333934" y="4994234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527817" y="5068177"/>
            <a:ext cx="765386" cy="494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79" name="Straight Arrow Connector 78"/>
          <p:cNvCxnSpPr>
            <a:stCxn id="23" idx="3"/>
            <a:endCxn id="48" idx="1"/>
          </p:cNvCxnSpPr>
          <p:nvPr/>
        </p:nvCxnSpPr>
        <p:spPr>
          <a:xfrm>
            <a:off x="4921232" y="3876675"/>
            <a:ext cx="2012968" cy="66424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98499" y="3268202"/>
            <a:ext cx="774700" cy="60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4" grpId="0" animBg="1"/>
      <p:bldP spid="56" grpId="0" animBg="1"/>
      <p:bldP spid="57" grpId="0" animBg="1"/>
      <p:bldP spid="59" grpId="0" animBg="1"/>
      <p:bldP spid="61" grpId="0" animBg="1"/>
      <p:bldP spid="62" grpId="0" animBg="1"/>
      <p:bldP spid="65" grpId="0" animBg="1"/>
      <p:bldP spid="66" grpId="0" animBg="1"/>
      <p:bldP spid="70" grpId="0" animBg="1"/>
      <p:bldP spid="76" grpId="0" animBg="1"/>
      <p:bldP spid="77" grpId="0" animBg="1"/>
      <p:bldP spid="6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idan\Pictures\torrent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9" y="2286000"/>
            <a:ext cx="34004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Bittorrent</a:t>
            </a:r>
            <a:r>
              <a:rPr lang="en-IE" dirty="0" smtClean="0"/>
              <a:t>: File-Sharing</a:t>
            </a:r>
            <a:endParaRPr lang="en-IE" dirty="0"/>
          </a:p>
        </p:txBody>
      </p:sp>
      <p:grpSp>
        <p:nvGrpSpPr>
          <p:cNvPr id="29" name="Group 28"/>
          <p:cNvGrpSpPr/>
          <p:nvPr/>
        </p:nvGrpSpPr>
        <p:grpSpPr>
          <a:xfrm>
            <a:off x="2667000" y="5181600"/>
            <a:ext cx="666750" cy="666750"/>
            <a:chOff x="2667000" y="5181600"/>
            <a:chExt cx="666750" cy="666750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3632191" y="4248150"/>
            <a:ext cx="666750" cy="666750"/>
            <a:chOff x="2667000" y="5181600"/>
            <a:chExt cx="666750" cy="666750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4254482" y="3543300"/>
            <a:ext cx="666750" cy="666750"/>
            <a:chOff x="2667000" y="5181600"/>
            <a:chExt cx="666750" cy="666750"/>
          </a:xfrm>
        </p:grpSpPr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3768707" y="2514600"/>
            <a:ext cx="666750" cy="666750"/>
            <a:chOff x="2667000" y="5181600"/>
            <a:chExt cx="666750" cy="666750"/>
          </a:xfrm>
        </p:grpSpPr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/>
          <p:cNvGrpSpPr/>
          <p:nvPr/>
        </p:nvGrpSpPr>
        <p:grpSpPr>
          <a:xfrm>
            <a:off x="2316161" y="1573881"/>
            <a:ext cx="666750" cy="666750"/>
            <a:chOff x="2667000" y="5181600"/>
            <a:chExt cx="666750" cy="666750"/>
          </a:xfrm>
        </p:grpSpPr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1143000" y="2133600"/>
            <a:ext cx="666750" cy="666750"/>
            <a:chOff x="2667000" y="5181600"/>
            <a:chExt cx="666750" cy="666750"/>
          </a:xfrm>
        </p:grpSpPr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 60"/>
          <p:cNvGrpSpPr/>
          <p:nvPr/>
        </p:nvGrpSpPr>
        <p:grpSpPr>
          <a:xfrm>
            <a:off x="530224" y="2938212"/>
            <a:ext cx="666750" cy="666750"/>
            <a:chOff x="2667000" y="5181600"/>
            <a:chExt cx="666750" cy="666750"/>
          </a:xfrm>
        </p:grpSpPr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806449" y="4336131"/>
            <a:ext cx="666750" cy="666750"/>
            <a:chOff x="2667000" y="5181600"/>
            <a:chExt cx="666750" cy="666750"/>
          </a:xfrm>
        </p:grpSpPr>
        <p:pic>
          <p:nvPicPr>
            <p:cNvPr id="6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46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Bittorrent</a:t>
            </a:r>
            <a:r>
              <a:rPr lang="en-IE" dirty="0" smtClean="0"/>
              <a:t>: Hybrid</a:t>
            </a:r>
            <a:endParaRPr lang="en-I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Uploader</a:t>
            </a:r>
            <a:endParaRPr lang="en-IE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IE" dirty="0" smtClean="0"/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Creates torrent file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Uploads torrent file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Announces on tracker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Monitors for downloaders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rgbClr val="00B050"/>
                </a:solidFill>
              </a:rPr>
              <a:t>Connects to downloaders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rgbClr val="00B050"/>
                </a:solidFill>
              </a:rPr>
              <a:t>Sends file parts</a:t>
            </a:r>
          </a:p>
          <a:p>
            <a:endParaRPr lang="en-I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E" dirty="0" smtClean="0"/>
              <a:t>Downloader</a:t>
            </a:r>
            <a:endParaRPr lang="en-IE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E" dirty="0" smtClean="0"/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Searches torrent file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Downloads torrent file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Announces to tracker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Monitors for peers/seeds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rgbClr val="00B050"/>
                </a:solidFill>
              </a:rPr>
              <a:t>Connects to peers/seeds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rgbClr val="00B050"/>
                </a:solidFill>
              </a:rPr>
              <a:t>Sends &amp; receives file parts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Watches illegal movie</a:t>
            </a:r>
          </a:p>
          <a:p>
            <a:pPr marL="457200" indent="-457200">
              <a:buFont typeface="+mj-lt"/>
              <a:buAutoNum type="arabicPeriod"/>
            </a:pPr>
            <a:endParaRPr lang="en-IE" dirty="0" smtClean="0"/>
          </a:p>
          <a:p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29156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Calibri Light" panose="020F0302020204030204" pitchFamily="34" charset="0"/>
              </a:rPr>
              <a:t>Local / </a:t>
            </a: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Client–Server</a:t>
            </a:r>
            <a:r>
              <a:rPr lang="en-IE" sz="2400" dirty="0" smtClean="0">
                <a:latin typeface="Calibri Light" panose="020F0302020204030204" pitchFamily="34" charset="0"/>
              </a:rPr>
              <a:t> / </a:t>
            </a:r>
            <a:r>
              <a:rPr lang="en-IE" sz="2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Structured P2P </a:t>
            </a:r>
            <a:r>
              <a:rPr lang="en-IE" sz="2400" dirty="0" smtClean="0">
                <a:latin typeface="Calibri Light" panose="020F0302020204030204" pitchFamily="34" charset="0"/>
              </a:rPr>
              <a:t>/ </a:t>
            </a:r>
            <a:r>
              <a:rPr lang="en-IE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Direct P2P</a:t>
            </a:r>
          </a:p>
        </p:txBody>
      </p:sp>
    </p:spTree>
    <p:extLst>
      <p:ext uri="{BB962C8B-B14F-4D97-AF65-F5344CB8AC3E}">
        <p14:creationId xmlns:p14="http://schemas.microsoft.com/office/powerpoint/2010/main" val="302263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Distributed Systems: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In the Real World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78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Physical Location: Cluster Computing</a:t>
            </a:r>
            <a:endParaRPr lang="en-IE" sz="3200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Machines (typically) in a central, local location; e.g., a local LAN in a server room</a:t>
            </a:r>
            <a:endParaRPr lang="en-I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4" y="4361944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9" y="291465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9" y="4361944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9" y="5634037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901171" y="3849290"/>
            <a:ext cx="546888" cy="408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1"/>
            <a:endCxn id="6" idx="3"/>
          </p:cNvCxnSpPr>
          <p:nvPr/>
        </p:nvCxnSpPr>
        <p:spPr>
          <a:xfrm flipH="1">
            <a:off x="3409959" y="4935826"/>
            <a:ext cx="26289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276859" y="5467350"/>
            <a:ext cx="1066800" cy="4953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71800" y="5467350"/>
            <a:ext cx="685800" cy="4953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53059" y="4062413"/>
            <a:ext cx="914400" cy="681037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82097" y="5566082"/>
            <a:ext cx="861212" cy="545811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0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Physical Location: Cluster Computing</a:t>
            </a:r>
            <a:endParaRPr lang="en-IE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76400"/>
            <a:ext cx="66675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0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/>
          <p:cNvSpPr/>
          <p:nvPr/>
        </p:nvSpPr>
        <p:spPr>
          <a:xfrm>
            <a:off x="2743200" y="2797969"/>
            <a:ext cx="5956334" cy="384661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Physical Location: Cloud Computing</a:t>
            </a:r>
            <a:endParaRPr lang="en-IE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Machines (typically) in a central remote location; e.g., Amazon EC2</a:t>
            </a:r>
            <a:endParaRPr lang="en-IE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98" y="4402932"/>
            <a:ext cx="1650806" cy="9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3" y="2955638"/>
            <a:ext cx="1650806" cy="9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73" y="5675025"/>
            <a:ext cx="1650806" cy="9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4289460" y="3657600"/>
            <a:ext cx="861213" cy="74107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8" idx="3"/>
          </p:cNvCxnSpPr>
          <p:nvPr/>
        </p:nvCxnSpPr>
        <p:spPr>
          <a:xfrm flipH="1">
            <a:off x="4713904" y="4887711"/>
            <a:ext cx="2932319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53201" y="5334000"/>
            <a:ext cx="1371599" cy="66963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95800" y="5372490"/>
            <a:ext cx="762000" cy="63114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05601" y="3810000"/>
            <a:ext cx="1142999" cy="845105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1" idx="1"/>
          </p:cNvCxnSpPr>
          <p:nvPr/>
        </p:nvCxnSpPr>
        <p:spPr>
          <a:xfrm>
            <a:off x="4289460" y="5410200"/>
            <a:ext cx="861213" cy="749604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823" y="4440642"/>
            <a:ext cx="1650806" cy="9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 flipH="1">
            <a:off x="1837544" y="5105400"/>
            <a:ext cx="1146962" cy="0"/>
          </a:xfrm>
          <a:prstGeom prst="straightConnector1">
            <a:avLst/>
          </a:prstGeom>
          <a:ln w="889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851031" y="4376739"/>
            <a:ext cx="1212067" cy="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icons.iconarchive.com/icons/visualpharm/office-space/256/monito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6" y="4046588"/>
            <a:ext cx="1349375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45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Physical Location: Cloud Computing</a:t>
            </a:r>
          </a:p>
        </p:txBody>
      </p:sp>
      <p:pic>
        <p:nvPicPr>
          <p:cNvPr id="6146" name="Picture 2" descr="http://3.bp.blogspot.com/-rUjkfnumI9o/UA6kRI7jAKI/AAAAAAAAAhI/CURjAR6VcgE/s1600/Amazon+Availability+zones+Reg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58686"/>
            <a:ext cx="6921966" cy="46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4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Physical Location: Grid Computing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Machines in diverse locations</a:t>
            </a:r>
            <a:endParaRPr lang="en-IE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63800"/>
            <a:ext cx="4998720" cy="407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95400"/>
            <a:ext cx="4572000" cy="556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1295400"/>
            <a:ext cx="4572000" cy="5562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Dis</a:t>
            </a:r>
            <a:r>
              <a:rPr lang="en-IE" dirty="0" smtClean="0">
                <a:solidFill>
                  <a:srgbClr val="00B050"/>
                </a:solidFill>
              </a:rPr>
              <a:t>advantages</a:t>
            </a:r>
            <a:r>
              <a:rPr lang="en-IE" dirty="0" smtClean="0"/>
              <a:t> of Distributed Systems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0120" y="1535113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B050"/>
                </a:solidFill>
              </a:rPr>
              <a:t>(Possible) Advantages</a:t>
            </a:r>
            <a:endParaRPr lang="en-IE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7637" y="2174875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IE" dirty="0" smtClean="0">
                <a:solidFill>
                  <a:srgbClr val="00B050"/>
                </a:solidFill>
              </a:rPr>
              <a:t>Cost</a:t>
            </a:r>
          </a:p>
          <a:p>
            <a:pPr lvl="1"/>
            <a:r>
              <a:rPr lang="en-IE" dirty="0" smtClean="0"/>
              <a:t>Better performance/price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Extensibility</a:t>
            </a:r>
          </a:p>
          <a:p>
            <a:pPr lvl="1"/>
            <a:r>
              <a:rPr lang="en-IE" dirty="0" smtClean="0"/>
              <a:t>Add another machine!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Reliability (ideally)</a:t>
            </a:r>
          </a:p>
          <a:p>
            <a:pPr lvl="1"/>
            <a:r>
              <a:rPr lang="en-IE" dirty="0" smtClean="0"/>
              <a:t>No central point of failure!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Workload</a:t>
            </a:r>
          </a:p>
          <a:p>
            <a:pPr lvl="1"/>
            <a:r>
              <a:rPr lang="en-IE" dirty="0" smtClean="0"/>
              <a:t>Balance work automatically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Sharing</a:t>
            </a:r>
          </a:p>
          <a:p>
            <a:pPr lvl="1"/>
            <a:r>
              <a:rPr lang="en-IE" dirty="0" smtClean="0"/>
              <a:t>Remote access to services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(Possible) Disadvantages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18050" y="2174875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Software</a:t>
            </a:r>
          </a:p>
          <a:p>
            <a:pPr lvl="1"/>
            <a:r>
              <a:rPr lang="en-IE" dirty="0" smtClean="0"/>
              <a:t>Need specialised programs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Networking</a:t>
            </a:r>
          </a:p>
          <a:p>
            <a:pPr lvl="1"/>
            <a:r>
              <a:rPr lang="en-IE" dirty="0" smtClean="0"/>
              <a:t>Can be slow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Maintenance</a:t>
            </a:r>
          </a:p>
          <a:p>
            <a:pPr lvl="1"/>
            <a:r>
              <a:rPr lang="en-IE" dirty="0" smtClean="0"/>
              <a:t>Debugging </a:t>
            </a:r>
            <a:r>
              <a:rPr lang="en-IE" dirty="0" err="1" smtClean="0"/>
              <a:t>sw</a:t>
            </a:r>
            <a:r>
              <a:rPr lang="en-IE" dirty="0" smtClean="0"/>
              <a:t>/</a:t>
            </a:r>
            <a:r>
              <a:rPr lang="en-IE" dirty="0" err="1" smtClean="0"/>
              <a:t>hw</a:t>
            </a:r>
            <a:r>
              <a:rPr lang="en-IE" dirty="0" smtClean="0"/>
              <a:t> a pain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Security</a:t>
            </a:r>
          </a:p>
          <a:p>
            <a:pPr lvl="1"/>
            <a:r>
              <a:rPr lang="en-IE" dirty="0" smtClean="0"/>
              <a:t>Multiple remote users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Parallelisation</a:t>
            </a:r>
          </a:p>
          <a:p>
            <a:pPr lvl="1"/>
            <a:r>
              <a:rPr lang="en-IE" dirty="0" smtClean="0"/>
              <a:t>Not always applicable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6883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Physical Location: Grid </a:t>
            </a:r>
            <a:r>
              <a:rPr lang="en-IE" sz="3200" dirty="0" smtClean="0"/>
              <a:t>Computing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7170" name="Picture 2" descr="File:CPDN-Cli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7620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sciencemag.org/content/308/5723/F1.med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8575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Physical Location: Grid Computing</a:t>
            </a:r>
            <a:endParaRPr lang="en-IE" sz="3200" dirty="0"/>
          </a:p>
        </p:txBody>
      </p:sp>
      <p:pic>
        <p:nvPicPr>
          <p:cNvPr id="1026" name="Picture 2" descr="http://i.dailymail.co.uk/i/pix/2016/01/20/10/305F456100000578-3408076-image-a-3_1453285547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38844"/>
            <a:ext cx="60388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imeG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19800"/>
            <a:ext cx="44577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Digits in largest prime by year 20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0" y="2653063"/>
            <a:ext cx="4736073" cy="291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4/49/GIMPS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2400300" cy="151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Physical Locations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Cluster computing:</a:t>
            </a:r>
          </a:p>
          <a:p>
            <a:pPr lvl="1"/>
            <a:r>
              <a:rPr lang="en-IE" i="1" dirty="0" smtClean="0"/>
              <a:t>Typically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centralised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local</a:t>
            </a:r>
          </a:p>
          <a:p>
            <a:pPr lvl="1"/>
            <a:endParaRPr lang="en-IE" i="1" dirty="0"/>
          </a:p>
          <a:p>
            <a:r>
              <a:rPr lang="en-IE" dirty="0" smtClean="0"/>
              <a:t>Cloud computing:</a:t>
            </a:r>
          </a:p>
          <a:p>
            <a:pPr lvl="1"/>
            <a:r>
              <a:rPr lang="en-IE" i="1" dirty="0" smtClean="0"/>
              <a:t>Typically</a:t>
            </a:r>
            <a:r>
              <a:rPr lang="en-IE" dirty="0" smtClean="0"/>
              <a:t>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centralised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remote</a:t>
            </a:r>
          </a:p>
          <a:p>
            <a:pPr lvl="1"/>
            <a:endParaRPr lang="en-IE" dirty="0"/>
          </a:p>
          <a:p>
            <a:r>
              <a:rPr lang="en-IE" dirty="0" smtClean="0"/>
              <a:t>Grid computing:</a:t>
            </a:r>
          </a:p>
          <a:p>
            <a:pPr lvl="1"/>
            <a:r>
              <a:rPr lang="en-IE" i="1" dirty="0" smtClean="0"/>
              <a:t>Typically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70C0"/>
                </a:solidFill>
              </a:rPr>
              <a:t>decentralised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remote</a:t>
            </a:r>
            <a:endParaRPr lang="en-IE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Eight fallacies of 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Distributed Computing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467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Eight Fallacies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By L. Peter Deutsch (1994)</a:t>
            </a:r>
          </a:p>
          <a:p>
            <a:pPr lvl="1"/>
            <a:r>
              <a:rPr lang="en-IE" dirty="0" smtClean="0"/>
              <a:t>James Gosling (1997)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dirty="0" smtClean="0">
                <a:sym typeface="Wingdings" panose="05000000000000000000" pitchFamily="2" charset="2"/>
              </a:rPr>
              <a:t>“</a:t>
            </a:r>
            <a:r>
              <a:rPr lang="en-IE" i="1" dirty="0"/>
              <a:t>Essentially everyone, when they first build a distributed application, makes the following eight assumptions. All prove to be false in the long run and all cause big trouble and painful learning experiences</a:t>
            </a:r>
            <a:r>
              <a:rPr lang="en-IE" i="1" dirty="0" smtClean="0"/>
              <a:t>.</a:t>
            </a:r>
            <a:r>
              <a:rPr lang="en-IE" dirty="0" smtClean="0"/>
              <a:t>” </a:t>
            </a:r>
            <a:r>
              <a:rPr lang="en-IE" b="1" dirty="0" smtClean="0"/>
              <a:t>— </a:t>
            </a:r>
            <a:r>
              <a:rPr lang="en-IE" dirty="0"/>
              <a:t>L. Peter Deutsch </a:t>
            </a:r>
            <a:endParaRPr lang="en-IE" dirty="0" smtClean="0"/>
          </a:p>
          <a:p>
            <a:pPr marL="0" indent="0">
              <a:buNone/>
            </a:pPr>
            <a:endParaRPr lang="en-IE" dirty="0">
              <a:sym typeface="Wingdings" panose="05000000000000000000" pitchFamily="2" charset="2"/>
            </a:endParaRPr>
          </a:p>
          <a:p>
            <a:r>
              <a:rPr lang="en-IE" dirty="0" smtClean="0">
                <a:sym typeface="Wingdings" panose="05000000000000000000" pitchFamily="2" charset="2"/>
              </a:rPr>
              <a:t>Each fallacy is a </a:t>
            </a:r>
            <a:r>
              <a:rPr lang="en-IE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false statement</a:t>
            </a:r>
            <a:r>
              <a:rPr lang="en-IE" dirty="0" smtClean="0">
                <a:sym typeface="Wingdings" panose="05000000000000000000" pitchFamily="2" charset="2"/>
              </a:rPr>
              <a:t>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105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1. The network is reliable</a:t>
            </a:r>
            <a:endParaRPr lang="en-IE" sz="3200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35128" y="1455056"/>
            <a:ext cx="4284472" cy="5021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Machines fail, connections fail, firewall eats messages</a:t>
            </a:r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>
                <a:solidFill>
                  <a:srgbClr val="00B050"/>
                </a:solidFill>
              </a:rPr>
              <a:t>flexible routing</a:t>
            </a:r>
          </a:p>
          <a:p>
            <a:r>
              <a:rPr lang="en-IE" dirty="0">
                <a:solidFill>
                  <a:srgbClr val="00B050"/>
                </a:solidFill>
              </a:rPr>
              <a:t>retry messages</a:t>
            </a:r>
            <a:endParaRPr lang="en-IE" dirty="0" smtClean="0">
              <a:solidFill>
                <a:srgbClr val="00B050"/>
              </a:solidFill>
            </a:endParaRPr>
          </a:p>
          <a:p>
            <a:r>
              <a:rPr lang="en-IE" dirty="0">
                <a:solidFill>
                  <a:srgbClr val="00B050"/>
                </a:solidFill>
              </a:rPr>
              <a:t>a</a:t>
            </a:r>
            <a:r>
              <a:rPr lang="en-IE" dirty="0" smtClean="0">
                <a:solidFill>
                  <a:srgbClr val="00B050"/>
                </a:solidFill>
              </a:rPr>
              <a:t>cknowledgements!</a:t>
            </a:r>
          </a:p>
          <a:p>
            <a:pPr lvl="1"/>
            <a:endParaRPr lang="en-IE" dirty="0"/>
          </a:p>
        </p:txBody>
      </p:sp>
      <p:pic>
        <p:nvPicPr>
          <p:cNvPr id="6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67000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 flipV="1">
            <a:off x="5062728" y="3131457"/>
            <a:ext cx="381000" cy="3810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824728" y="3659414"/>
            <a:ext cx="685800" cy="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925056" y="4038600"/>
            <a:ext cx="728472" cy="7620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8110728" y="5257800"/>
            <a:ext cx="457200" cy="3048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12" y="3321957"/>
            <a:ext cx="542544" cy="5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68" y="5368471"/>
            <a:ext cx="542544" cy="5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46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2. Latency is zero</a:t>
            </a:r>
            <a:endParaRPr lang="en-IE" sz="3200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78668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5791200" y="3617560"/>
            <a:ext cx="762000" cy="158751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324600" y="4004911"/>
            <a:ext cx="304800" cy="502557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324600" y="4957411"/>
            <a:ext cx="0" cy="800101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Callout 19"/>
          <p:cNvSpPr/>
          <p:nvPr/>
        </p:nvSpPr>
        <p:spPr>
          <a:xfrm>
            <a:off x="6553201" y="2184955"/>
            <a:ext cx="1600200" cy="987425"/>
          </a:xfrm>
          <a:prstGeom prst="cloudCallout">
            <a:avLst>
              <a:gd name="adj1" fmla="val -87139"/>
              <a:gd name="adj2" fmla="val 8307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M1:</a:t>
            </a:r>
          </a:p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Store X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3200" y="6336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Calibri Light" panose="020F0302020204030204" pitchFamily="34" charset="0"/>
              </a:rPr>
              <a:t>M1</a:t>
            </a:r>
            <a:endParaRPr lang="en-IE" b="1" dirty="0">
              <a:latin typeface="Calibri Light" panose="020F0302020204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181600" y="3769960"/>
            <a:ext cx="152400" cy="234952"/>
          </a:xfrm>
          <a:prstGeom prst="line">
            <a:avLst/>
          </a:prstGeom>
          <a:ln w="889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loud Callout 26"/>
          <p:cNvSpPr/>
          <p:nvPr/>
        </p:nvSpPr>
        <p:spPr>
          <a:xfrm>
            <a:off x="4381500" y="1447800"/>
            <a:ext cx="1600200" cy="1094468"/>
          </a:xfrm>
          <a:prstGeom prst="cloudCallout">
            <a:avLst>
              <a:gd name="adj1" fmla="val 23519"/>
              <a:gd name="adj2" fmla="val 13248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M2: Copy X from M1</a:t>
            </a:r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5334000" y="4507468"/>
            <a:ext cx="838200" cy="1402444"/>
          </a:xfrm>
          <a:prstGeom prst="line">
            <a:avLst/>
          </a:prstGeom>
          <a:ln w="889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15028" y="415044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Calibri Light" panose="020F0302020204030204" pitchFamily="34" charset="0"/>
              </a:rPr>
              <a:t>M2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32" name="Content Placeholder 17"/>
          <p:cNvSpPr>
            <a:spLocks noGrp="1"/>
          </p:cNvSpPr>
          <p:nvPr>
            <p:ph idx="1"/>
          </p:nvPr>
        </p:nvSpPr>
        <p:spPr>
          <a:xfrm>
            <a:off x="135128" y="1455056"/>
            <a:ext cx="4284472" cy="54029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There are significant communication delays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B050"/>
                </a:solidFill>
              </a:rPr>
              <a:t>avoid “races”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local order </a:t>
            </a:r>
            <a:r>
              <a:rPr lang="en-IE" dirty="0">
                <a:solidFill>
                  <a:srgbClr val="00B050"/>
                </a:solidFill>
              </a:rPr>
              <a:t>≠</a:t>
            </a:r>
            <a:r>
              <a:rPr lang="en-IE" dirty="0" smtClean="0">
                <a:solidFill>
                  <a:srgbClr val="00B050"/>
                </a:solidFill>
              </a:rPr>
              <a:t> remote order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acknowledgements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minimise remote calls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batch data!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avoid waiting</a:t>
            </a:r>
          </a:p>
          <a:p>
            <a:pPr lvl="1"/>
            <a:r>
              <a:rPr lang="en-IE" dirty="0">
                <a:solidFill>
                  <a:srgbClr val="00B050"/>
                </a:solidFill>
              </a:rPr>
              <a:t>m</a:t>
            </a:r>
            <a:r>
              <a:rPr lang="en-IE" dirty="0" smtClean="0">
                <a:solidFill>
                  <a:srgbClr val="00B050"/>
                </a:solidFill>
              </a:rPr>
              <a:t>ultiple-threads</a:t>
            </a:r>
            <a:endParaRPr lang="en-I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3. Bandwidth is infinite</a:t>
            </a:r>
            <a:endParaRPr lang="en-IE" sz="3200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78668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5791200" y="3617560"/>
            <a:ext cx="762000" cy="158751"/>
          </a:xfrm>
          <a:prstGeom prst="line">
            <a:avLst/>
          </a:prstGeom>
          <a:ln w="2857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324600" y="4004911"/>
            <a:ext cx="304800" cy="502557"/>
          </a:xfrm>
          <a:prstGeom prst="line">
            <a:avLst/>
          </a:prstGeom>
          <a:ln w="2857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324600" y="4957411"/>
            <a:ext cx="0" cy="800101"/>
          </a:xfrm>
          <a:prstGeom prst="line">
            <a:avLst/>
          </a:prstGeom>
          <a:ln w="2857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Callout 19"/>
          <p:cNvSpPr/>
          <p:nvPr/>
        </p:nvSpPr>
        <p:spPr>
          <a:xfrm>
            <a:off x="6934201" y="1371600"/>
            <a:ext cx="1447799" cy="987425"/>
          </a:xfrm>
          <a:prstGeom prst="cloudCallout">
            <a:avLst>
              <a:gd name="adj1" fmla="val -87139"/>
              <a:gd name="adj2" fmla="val 8307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M1:</a:t>
            </a:r>
          </a:p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Copy X (10GB)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3200" y="6336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Calibri Light" panose="020F0302020204030204" pitchFamily="34" charset="0"/>
              </a:rPr>
              <a:t>M1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15028" y="415044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Calibri Light" panose="020F0302020204030204" pitchFamily="34" charset="0"/>
              </a:rPr>
              <a:t>M2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32" name="Content Placeholder 17"/>
          <p:cNvSpPr>
            <a:spLocks noGrp="1"/>
          </p:cNvSpPr>
          <p:nvPr>
            <p:ph idx="1"/>
          </p:nvPr>
        </p:nvSpPr>
        <p:spPr>
          <a:xfrm>
            <a:off x="135128" y="1455056"/>
            <a:ext cx="4284472" cy="5402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Limited in amount of data that can be transferred</a:t>
            </a:r>
          </a:p>
          <a:p>
            <a:endParaRPr lang="en-IE" dirty="0"/>
          </a:p>
          <a:p>
            <a:r>
              <a:rPr lang="en-IE" dirty="0" smtClean="0">
                <a:solidFill>
                  <a:srgbClr val="00B050"/>
                </a:solidFill>
              </a:rPr>
              <a:t>avoid resending data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avoid bottlenecks</a:t>
            </a:r>
          </a:p>
          <a:p>
            <a:r>
              <a:rPr lang="en-IE" dirty="0">
                <a:solidFill>
                  <a:srgbClr val="00B050"/>
                </a:solidFill>
              </a:rPr>
              <a:t>d</a:t>
            </a:r>
            <a:r>
              <a:rPr lang="en-IE" dirty="0" smtClean="0">
                <a:solidFill>
                  <a:srgbClr val="00B050"/>
                </a:solidFill>
              </a:rPr>
              <a:t>irect connections</a:t>
            </a:r>
          </a:p>
          <a:p>
            <a:r>
              <a:rPr lang="en-IE" dirty="0">
                <a:solidFill>
                  <a:srgbClr val="00B050"/>
                </a:solidFill>
              </a:rPr>
              <a:t>c</a:t>
            </a:r>
            <a:r>
              <a:rPr lang="en-IE" dirty="0" smtClean="0">
                <a:solidFill>
                  <a:srgbClr val="00B050"/>
                </a:solidFill>
              </a:rPr>
              <a:t>aching!!</a:t>
            </a:r>
          </a:p>
          <a:p>
            <a:pPr lvl="1"/>
            <a:endParaRPr lang="en-IE" dirty="0" smtClean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638800" y="3048000"/>
            <a:ext cx="304800" cy="440356"/>
          </a:xfrm>
          <a:prstGeom prst="line">
            <a:avLst/>
          </a:prstGeom>
          <a:ln w="2857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Callout 16"/>
          <p:cNvSpPr/>
          <p:nvPr/>
        </p:nvSpPr>
        <p:spPr>
          <a:xfrm>
            <a:off x="4818743" y="1306738"/>
            <a:ext cx="1353457" cy="987425"/>
          </a:xfrm>
          <a:prstGeom prst="cloudCallout">
            <a:avLst>
              <a:gd name="adj1" fmla="val 33165"/>
              <a:gd name="adj2" fmla="val 8895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M1:</a:t>
            </a:r>
          </a:p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Copy X (10GB)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638800" y="3048000"/>
            <a:ext cx="304800" cy="440356"/>
          </a:xfrm>
          <a:prstGeom prst="line">
            <a:avLst/>
          </a:prstGeom>
          <a:ln w="285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190671" y="3748838"/>
            <a:ext cx="304800" cy="440356"/>
          </a:xfrm>
          <a:prstGeom prst="line">
            <a:avLst/>
          </a:prstGeom>
          <a:ln w="285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85228" y="4507468"/>
            <a:ext cx="5443" cy="481052"/>
          </a:xfrm>
          <a:prstGeom prst="line">
            <a:avLst/>
          </a:prstGeom>
          <a:ln w="285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343071" y="5339834"/>
            <a:ext cx="752930" cy="679966"/>
          </a:xfrm>
          <a:prstGeom prst="line">
            <a:avLst/>
          </a:prstGeom>
          <a:ln w="285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67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4. The network is secure</a:t>
            </a:r>
            <a:endParaRPr lang="en-IE" sz="3200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78668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loud Callout 19"/>
          <p:cNvSpPr/>
          <p:nvPr/>
        </p:nvSpPr>
        <p:spPr>
          <a:xfrm>
            <a:off x="6096002" y="1600200"/>
            <a:ext cx="2590798" cy="987425"/>
          </a:xfrm>
          <a:prstGeom prst="cloudCallout">
            <a:avLst>
              <a:gd name="adj1" fmla="val 3568"/>
              <a:gd name="adj2" fmla="val 14628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M1:</a:t>
            </a:r>
          </a:p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Send Medical History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3200" y="6336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Calibri Light" panose="020F0302020204030204" pitchFamily="34" charset="0"/>
              </a:rPr>
              <a:t>M1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32" name="Content Placeholder 17"/>
          <p:cNvSpPr>
            <a:spLocks noGrp="1"/>
          </p:cNvSpPr>
          <p:nvPr>
            <p:ph idx="1"/>
          </p:nvPr>
        </p:nvSpPr>
        <p:spPr>
          <a:xfrm>
            <a:off x="135128" y="1455056"/>
            <a:ext cx="4284472" cy="54029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Network is vulnerable to hackers, eavesdropping, viruses, etc.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B050"/>
                </a:solidFill>
              </a:rPr>
              <a:t>send sensitive data directly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isolate hacked nodes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hack one node </a:t>
            </a:r>
            <a:r>
              <a:rPr lang="en-IE" dirty="0">
                <a:solidFill>
                  <a:srgbClr val="00B050"/>
                </a:solidFill>
              </a:rPr>
              <a:t>≠</a:t>
            </a:r>
            <a:r>
              <a:rPr lang="en-IE" dirty="0" smtClean="0">
                <a:solidFill>
                  <a:srgbClr val="00B050"/>
                </a:solidFill>
              </a:rPr>
              <a:t> hack all nodes</a:t>
            </a:r>
          </a:p>
          <a:p>
            <a:r>
              <a:rPr lang="en-IE" dirty="0">
                <a:solidFill>
                  <a:srgbClr val="00B050"/>
                </a:solidFill>
              </a:rPr>
              <a:t>a</a:t>
            </a:r>
            <a:r>
              <a:rPr lang="en-IE" dirty="0" smtClean="0">
                <a:solidFill>
                  <a:srgbClr val="00B050"/>
                </a:solidFill>
              </a:rPr>
              <a:t>uthenticate messages</a:t>
            </a:r>
          </a:p>
          <a:p>
            <a:r>
              <a:rPr lang="en-IE" dirty="0">
                <a:solidFill>
                  <a:srgbClr val="00B050"/>
                </a:solidFill>
              </a:rPr>
              <a:t>secure connections</a:t>
            </a:r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7086600" y="3828213"/>
            <a:ext cx="219456" cy="1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324600" y="3980615"/>
            <a:ext cx="304800" cy="539162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226629" y="4988520"/>
            <a:ext cx="97971" cy="89631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14" y="2640873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28" y="2587625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57" y="3304630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57" y="3980615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428" y="4953133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45" y="5791199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36" y="4426744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455642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3371014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945395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4667613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784" y="5467489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36566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96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5. Topology doesn’t change</a:t>
            </a:r>
            <a:endParaRPr lang="en-IE" sz="3200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78668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loud Callout 19"/>
          <p:cNvSpPr/>
          <p:nvPr/>
        </p:nvSpPr>
        <p:spPr>
          <a:xfrm>
            <a:off x="2774916" y="5849683"/>
            <a:ext cx="2514598" cy="973170"/>
          </a:xfrm>
          <a:prstGeom prst="cloudCallout">
            <a:avLst>
              <a:gd name="adj1" fmla="val 40254"/>
              <a:gd name="adj2" fmla="val -9072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Message M5 thru M2, M3, M4</a:t>
            </a:r>
          </a:p>
        </p:txBody>
      </p:sp>
      <p:sp>
        <p:nvSpPr>
          <p:cNvPr id="32" name="Content Placeholder 17"/>
          <p:cNvSpPr>
            <a:spLocks noGrp="1"/>
          </p:cNvSpPr>
          <p:nvPr>
            <p:ph idx="1"/>
          </p:nvPr>
        </p:nvSpPr>
        <p:spPr>
          <a:xfrm>
            <a:off x="235331" y="1169432"/>
            <a:ext cx="4031869" cy="5231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How machines are physically connected may change (“churn”)!</a:t>
            </a:r>
            <a:endParaRPr lang="en-I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B050"/>
                </a:solidFill>
              </a:rPr>
              <a:t>avoid fixed routing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next-hop routing?</a:t>
            </a:r>
          </a:p>
          <a:p>
            <a:r>
              <a:rPr lang="en-IE" dirty="0">
                <a:solidFill>
                  <a:srgbClr val="00B050"/>
                </a:solidFill>
              </a:rPr>
              <a:t>a</a:t>
            </a:r>
            <a:r>
              <a:rPr lang="en-IE" dirty="0" smtClean="0">
                <a:solidFill>
                  <a:srgbClr val="00B050"/>
                </a:solidFill>
              </a:rPr>
              <a:t>bstract physical addresses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flexible content structure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319904" y="3886200"/>
            <a:ext cx="1157096" cy="411218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19803" y="392808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Calibri Light" panose="020F0302020204030204" pitchFamily="34" charset="0"/>
              </a:rPr>
              <a:t>M2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103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Calibri Light" panose="020F0302020204030204" pitchFamily="34" charset="0"/>
              </a:rPr>
              <a:t>M3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40171" y="42974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Calibri Light" panose="020F0302020204030204" pitchFamily="34" charset="0"/>
              </a:rPr>
              <a:t>M4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06871" y="607163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Calibri Light" panose="020F0302020204030204" pitchFamily="34" charset="0"/>
              </a:rPr>
              <a:t>M5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53203" y="551549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Calibri Light" panose="020F0302020204030204" pitchFamily="34" charset="0"/>
              </a:rPr>
              <a:t>M1</a:t>
            </a:r>
            <a:endParaRPr lang="en-IE" b="1" dirty="0">
              <a:latin typeface="Calibri Light" panose="020F030202020403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5238750" y="4519778"/>
            <a:ext cx="0" cy="468742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6925056" y="3980615"/>
            <a:ext cx="694944" cy="82324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924800" y="5257800"/>
            <a:ext cx="0" cy="257699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29400" y="5849683"/>
            <a:ext cx="1177471" cy="22195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oi39.tinypic.com/2jdet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70" y="3605830"/>
            <a:ext cx="620940" cy="45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59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What makes a good </a:t>
            </a:r>
            <a:br>
              <a:rPr lang="en-IE" dirty="0" smtClean="0"/>
            </a:br>
            <a:r>
              <a:rPr lang="en-IE" dirty="0" smtClean="0"/>
              <a:t>	Distributed System?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426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6</a:t>
            </a:r>
            <a:r>
              <a:rPr lang="en-IE" sz="3200" dirty="0" smtClean="0"/>
              <a:t>. There is one administrator</a:t>
            </a:r>
            <a:endParaRPr lang="en-IE" sz="3200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78668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17"/>
          <p:cNvSpPr>
            <a:spLocks noGrp="1"/>
          </p:cNvSpPr>
          <p:nvPr>
            <p:ph idx="1"/>
          </p:nvPr>
        </p:nvSpPr>
        <p:spPr>
          <a:xfrm>
            <a:off x="235331" y="1169432"/>
            <a:ext cx="4031869" cy="523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Different machines have different policies!</a:t>
            </a:r>
            <a:endParaRPr lang="en-I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B050"/>
                </a:solidFill>
              </a:rPr>
              <a:t>Beware of firewalls!</a:t>
            </a:r>
            <a:endParaRPr lang="en-IE" dirty="0" smtClean="0"/>
          </a:p>
          <a:p>
            <a:r>
              <a:rPr lang="en-IE" dirty="0" smtClean="0">
                <a:solidFill>
                  <a:srgbClr val="00B050"/>
                </a:solidFill>
              </a:rPr>
              <a:t>Don’t assume most recent version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Backwards </a:t>
            </a:r>
            <a:r>
              <a:rPr lang="en-IE" dirty="0" err="1" smtClean="0">
                <a:solidFill>
                  <a:srgbClr val="00B050"/>
                </a:solidFill>
              </a:rPr>
              <a:t>compat</a:t>
            </a:r>
            <a:r>
              <a:rPr lang="en-IE" dirty="0" smtClean="0">
                <a:solidFill>
                  <a:srgbClr val="00B050"/>
                </a:solidFill>
              </a:rPr>
              <a:t>.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681728" y="2678668"/>
            <a:ext cx="423672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867400" y="2532102"/>
            <a:ext cx="423672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91400" y="3406588"/>
            <a:ext cx="423672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05800" y="4008931"/>
            <a:ext cx="423672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686800" y="5486400"/>
            <a:ext cx="423672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743879" y="5486400"/>
            <a:ext cx="423672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89758" y="5785366"/>
            <a:ext cx="539642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21250" y="4466771"/>
            <a:ext cx="455749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979196" y="4918137"/>
            <a:ext cx="455749" cy="59793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603236" y="4714154"/>
            <a:ext cx="455749" cy="59793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553200" y="3516868"/>
            <a:ext cx="455749" cy="597932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877525" y="4045217"/>
            <a:ext cx="455749" cy="597932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363169" y="3290972"/>
            <a:ext cx="455749" cy="59793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7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7. Transport cost is zero</a:t>
            </a:r>
            <a:endParaRPr lang="en-IE" sz="3200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78668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17"/>
          <p:cNvSpPr>
            <a:spLocks noGrp="1"/>
          </p:cNvSpPr>
          <p:nvPr>
            <p:ph idx="1"/>
          </p:nvPr>
        </p:nvSpPr>
        <p:spPr>
          <a:xfrm>
            <a:off x="235331" y="1169432"/>
            <a:ext cx="4031869" cy="52313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It costs </a:t>
            </a:r>
            <a:r>
              <a:rPr lang="en-IE" dirty="0" smtClean="0">
                <a:solidFill>
                  <a:srgbClr val="FF0000"/>
                </a:solidFill>
              </a:rPr>
              <a:t>money/energy </a:t>
            </a:r>
            <a:r>
              <a:rPr lang="en-IE" dirty="0" smtClean="0">
                <a:solidFill>
                  <a:srgbClr val="FF0000"/>
                </a:solidFill>
              </a:rPr>
              <a:t>to transport data: not just bandwidth</a:t>
            </a:r>
            <a:endParaRPr lang="en-I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>
                <a:solidFill>
                  <a:srgbClr val="00B050"/>
                </a:solidFill>
              </a:rPr>
              <a:t>(</a:t>
            </a:r>
            <a:r>
              <a:rPr lang="en-IE" i="1" dirty="0" smtClean="0">
                <a:solidFill>
                  <a:srgbClr val="00B050"/>
                </a:solidFill>
              </a:rPr>
              <a:t>Again</a:t>
            </a:r>
            <a:r>
              <a:rPr lang="en-IE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minimise redundant data transfer</a:t>
            </a:r>
          </a:p>
          <a:p>
            <a:pPr lvl="1"/>
            <a:r>
              <a:rPr lang="en-IE" dirty="0">
                <a:solidFill>
                  <a:srgbClr val="00B050"/>
                </a:solidFill>
              </a:rPr>
              <a:t>a</a:t>
            </a:r>
            <a:r>
              <a:rPr lang="en-IE" dirty="0" smtClean="0">
                <a:solidFill>
                  <a:srgbClr val="00B050"/>
                </a:solidFill>
              </a:rPr>
              <a:t>void shuffling data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caching</a:t>
            </a:r>
          </a:p>
          <a:p>
            <a:r>
              <a:rPr lang="en-IE" dirty="0">
                <a:solidFill>
                  <a:srgbClr val="00B050"/>
                </a:solidFill>
              </a:rPr>
              <a:t>d</a:t>
            </a:r>
            <a:r>
              <a:rPr lang="en-IE" dirty="0" smtClean="0">
                <a:solidFill>
                  <a:srgbClr val="00B050"/>
                </a:solidFill>
              </a:rPr>
              <a:t>irect connection</a:t>
            </a:r>
          </a:p>
          <a:p>
            <a:r>
              <a:rPr lang="en-IE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IE" dirty="0" smtClean="0">
                <a:solidFill>
                  <a:schemeClr val="bg1">
                    <a:lumMod val="65000"/>
                  </a:schemeClr>
                </a:solidFill>
              </a:rPr>
              <a:t>ompression?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062728" y="2895600"/>
            <a:ext cx="728472" cy="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42" y="2346725"/>
            <a:ext cx="511629" cy="50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H="1">
            <a:off x="5638800" y="3048000"/>
            <a:ext cx="304800" cy="3810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35" y="3428999"/>
            <a:ext cx="511629" cy="50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 flipH="1" flipV="1">
            <a:off x="5638800" y="3810000"/>
            <a:ext cx="457200" cy="697468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74393"/>
            <a:ext cx="511629" cy="50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>
          <a:xfrm flipV="1">
            <a:off x="6253842" y="4981560"/>
            <a:ext cx="1" cy="897508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85" y="6082684"/>
            <a:ext cx="511629" cy="50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8</a:t>
            </a:r>
            <a:r>
              <a:rPr lang="en-IE" sz="3200" dirty="0" smtClean="0"/>
              <a:t>. </a:t>
            </a:r>
            <a:r>
              <a:rPr lang="en-IE" sz="3200" dirty="0"/>
              <a:t>The network is homogeneous</a:t>
            </a:r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78668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17"/>
          <p:cNvSpPr>
            <a:spLocks noGrp="1"/>
          </p:cNvSpPr>
          <p:nvPr>
            <p:ph idx="1"/>
          </p:nvPr>
        </p:nvSpPr>
        <p:spPr>
          <a:xfrm>
            <a:off x="235331" y="1169432"/>
            <a:ext cx="4446397" cy="523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Devices and connections are not uniform</a:t>
            </a:r>
            <a:endParaRPr lang="en-I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>
                <a:solidFill>
                  <a:srgbClr val="00B050"/>
                </a:solidFill>
              </a:rPr>
              <a:t>i</a:t>
            </a:r>
            <a:r>
              <a:rPr lang="en-IE" dirty="0" smtClean="0">
                <a:solidFill>
                  <a:srgbClr val="00B050"/>
                </a:solidFill>
              </a:rPr>
              <a:t>nteroperability!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route for speed</a:t>
            </a:r>
          </a:p>
          <a:p>
            <a:pPr lvl="1"/>
            <a:r>
              <a:rPr lang="en-IE" dirty="0">
                <a:solidFill>
                  <a:srgbClr val="00B050"/>
                </a:solidFill>
              </a:rPr>
              <a:t>n</a:t>
            </a:r>
            <a:r>
              <a:rPr lang="en-IE" dirty="0" smtClean="0">
                <a:solidFill>
                  <a:srgbClr val="00B050"/>
                </a:solidFill>
              </a:rPr>
              <a:t>ot hops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load-balancing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257800" y="3886200"/>
            <a:ext cx="1244528" cy="38683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324600" y="4038600"/>
            <a:ext cx="280308" cy="46886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7010400" y="4038600"/>
            <a:ext cx="609600" cy="8382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248400" y="5029200"/>
            <a:ext cx="0" cy="762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10200" y="4457700"/>
            <a:ext cx="609600" cy="1905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925056" y="3810000"/>
            <a:ext cx="390144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7772400" y="3886200"/>
            <a:ext cx="533400" cy="31063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8610600" y="4457700"/>
            <a:ext cx="228600" cy="11049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039100" y="4377480"/>
            <a:ext cx="342900" cy="6517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039100" y="5257800"/>
            <a:ext cx="571500" cy="381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43" y="2594912"/>
            <a:ext cx="261258" cy="2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49178"/>
            <a:ext cx="261258" cy="2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43" y="3276600"/>
            <a:ext cx="261258" cy="2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29214"/>
            <a:ext cx="620486" cy="6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671" y="5943600"/>
            <a:ext cx="620486" cy="6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535580"/>
            <a:ext cx="620486" cy="6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86" y="5379820"/>
            <a:ext cx="261258" cy="2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1" y="5849257"/>
            <a:ext cx="261258" cy="2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57" y="3063957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42" y="3216357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72" y="4439772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28" y="5671209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092" y="4876800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Eight Fallacies (to avoid)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The network is reliable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Laten</a:t>
            </a:r>
            <a:r>
              <a:rPr lang="en-IE" dirty="0">
                <a:solidFill>
                  <a:srgbClr val="C00000"/>
                </a:solidFill>
              </a:rPr>
              <a:t>c</a:t>
            </a:r>
            <a:r>
              <a:rPr lang="en-IE" dirty="0" smtClean="0">
                <a:solidFill>
                  <a:srgbClr val="C00000"/>
                </a:solidFill>
              </a:rPr>
              <a:t>y is zero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Bandwidth is infinite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The network is secure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Topology doesn’t change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There is one administrator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Transport cost is zero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The network is homogeneous</a:t>
            </a:r>
            <a:endParaRPr lang="en-IE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1012" y="1524000"/>
            <a:ext cx="33528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Severity of fallacies vary in different scenarios!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1012" y="2535942"/>
            <a:ext cx="33528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Within Twitter?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50" y="2535942"/>
            <a:ext cx="342900" cy="34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1012" y="3008957"/>
            <a:ext cx="33528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Web?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50" y="3008957"/>
            <a:ext cx="3429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61012" y="3513490"/>
            <a:ext cx="33528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err="1" smtClean="0">
                <a:latin typeface="Calibri Light" panose="020F0302020204030204" pitchFamily="34" charset="0"/>
              </a:rPr>
              <a:t>Bittorrent</a:t>
            </a:r>
            <a:r>
              <a:rPr lang="en-IE" sz="2000" dirty="0" smtClean="0">
                <a:latin typeface="Calibri Light" panose="020F0302020204030204" pitchFamily="34" charset="0"/>
              </a:rPr>
              <a:t>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50" y="351349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Discussed later: Fault Tolerance</a:t>
            </a:r>
            <a:endParaRPr lang="en-IE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18" y="1676400"/>
            <a:ext cx="6061363" cy="378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2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Lab</a:t>
            </a:r>
            <a:r>
              <a:rPr lang="en-IE" dirty="0" smtClean="0"/>
              <a:t> </a:t>
            </a:r>
            <a:r>
              <a:rPr lang="en-IE" dirty="0" smtClean="0"/>
              <a:t>II </a:t>
            </a:r>
            <a:r>
              <a:rPr lang="en-IE" dirty="0" smtClean="0"/>
              <a:t>Preview: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	Java </a:t>
            </a:r>
            <a:r>
              <a:rPr lang="en-IE" dirty="0" smtClean="0"/>
              <a:t>RMI </a:t>
            </a:r>
            <a:r>
              <a:rPr lang="en-IE" dirty="0" smtClean="0"/>
              <a:t>Overview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09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Why is Java RMI Important?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pPr marL="0" indent="0" algn="ctr">
              <a:buNone/>
            </a:pPr>
            <a:r>
              <a:rPr lang="en-IE" dirty="0" smtClean="0"/>
              <a:t>We can use it to quickly build distributed systems</a:t>
            </a:r>
            <a:r>
              <a:rPr lang="en-IE" dirty="0"/>
              <a:t> </a:t>
            </a:r>
            <a:r>
              <a:rPr lang="en-IE" dirty="0" smtClean="0"/>
              <a:t>using some standard Java skills.</a:t>
            </a:r>
          </a:p>
        </p:txBody>
      </p:sp>
    </p:spTree>
    <p:extLst>
      <p:ext uri="{BB962C8B-B14F-4D97-AF65-F5344CB8AC3E}">
        <p14:creationId xmlns:p14="http://schemas.microsoft.com/office/powerpoint/2010/main" val="219944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What is Java RMI?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IE" dirty="0" smtClean="0"/>
              <a:t>RMI = Remote Method Invocation</a:t>
            </a:r>
          </a:p>
          <a:p>
            <a:r>
              <a:rPr lang="en-IE" dirty="0" smtClean="0"/>
              <a:t>Remote Procedure Call (RPC) for Java</a:t>
            </a:r>
          </a:p>
          <a:p>
            <a:r>
              <a:rPr lang="en-IE" dirty="0" smtClean="0"/>
              <a:t>Predecessor of CORBA (in Java)</a:t>
            </a:r>
          </a:p>
          <a:p>
            <a:r>
              <a:rPr lang="en-IE" dirty="0" smtClean="0"/>
              <a:t>Stub / Skeleton model (TCP/IP)</a:t>
            </a:r>
          </a:p>
          <a:p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642257" y="4299857"/>
            <a:ext cx="2552700" cy="1981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latin typeface="Calibri Light" panose="020F0302020204030204" pitchFamily="34" charset="0"/>
              </a:rPr>
              <a:t>Client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5651500"/>
            <a:ext cx="1447800" cy="749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Stub</a:t>
            </a:r>
            <a:endParaRPr lang="en-IE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3709420" y="5524500"/>
            <a:ext cx="1804987" cy="83820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Network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4299857"/>
            <a:ext cx="25527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>
                <a:latin typeface="Calibri Light" panose="020F0302020204030204" pitchFamily="34" charset="0"/>
              </a:rPr>
              <a:t>Server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72150" y="5595257"/>
            <a:ext cx="1447800" cy="767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Skeleton</a:t>
            </a:r>
            <a:endParaRPr lang="en-IE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0" grpId="0" animBg="1"/>
      <p:bldP spid="1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Java RMI?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IE" sz="2000" b="1" dirty="0" smtClean="0"/>
              <a:t>Stub (Client):</a:t>
            </a:r>
          </a:p>
          <a:p>
            <a:pPr lvl="1"/>
            <a:r>
              <a:rPr lang="en-IE" sz="2000" dirty="0" smtClean="0"/>
              <a:t>Sends request to skeleton: </a:t>
            </a:r>
            <a:r>
              <a:rPr lang="en-IE" sz="2000" dirty="0" err="1" smtClean="0"/>
              <a:t>marshalls</a:t>
            </a:r>
            <a:r>
              <a:rPr lang="en-IE" sz="2000" dirty="0" smtClean="0"/>
              <a:t>/serialises and transfers arguments</a:t>
            </a:r>
          </a:p>
          <a:p>
            <a:pPr lvl="1"/>
            <a:endParaRPr lang="en-IE" sz="2000" dirty="0" smtClean="0"/>
          </a:p>
          <a:p>
            <a:pPr lvl="1"/>
            <a:endParaRPr lang="en-IE" sz="2000" dirty="0" smtClean="0"/>
          </a:p>
          <a:p>
            <a:pPr lvl="1"/>
            <a:r>
              <a:rPr lang="en-IE" sz="2000" dirty="0" err="1" smtClean="0"/>
              <a:t>Demarshalls</a:t>
            </a:r>
            <a:r>
              <a:rPr lang="en-IE" sz="2000" dirty="0" smtClean="0"/>
              <a:t>/</a:t>
            </a:r>
            <a:r>
              <a:rPr lang="en-IE" sz="2000" dirty="0" err="1" smtClean="0"/>
              <a:t>deserialises</a:t>
            </a:r>
            <a:r>
              <a:rPr lang="en-IE" sz="2000" dirty="0" smtClean="0"/>
              <a:t> response and ends call</a:t>
            </a:r>
          </a:p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IE" sz="2000" b="1" dirty="0" smtClean="0"/>
              <a:t>Skeleton (Server):</a:t>
            </a:r>
          </a:p>
          <a:p>
            <a:pPr marL="0" indent="0">
              <a:buNone/>
            </a:pPr>
            <a:endParaRPr lang="en-IE" sz="2000" b="1" dirty="0"/>
          </a:p>
          <a:p>
            <a:pPr lvl="1"/>
            <a:endParaRPr lang="en-IE" sz="2000" dirty="0" smtClean="0"/>
          </a:p>
          <a:p>
            <a:pPr lvl="1"/>
            <a:r>
              <a:rPr lang="en-IE" sz="2000" dirty="0" smtClean="0"/>
              <a:t>Passes call from stub onto the server implementation</a:t>
            </a:r>
          </a:p>
          <a:p>
            <a:pPr lvl="1"/>
            <a:r>
              <a:rPr lang="en-IE" sz="2000" dirty="0" smtClean="0"/>
              <a:t>Passes the response back to the stub</a:t>
            </a:r>
          </a:p>
          <a:p>
            <a:pPr lvl="1"/>
            <a:endParaRPr lang="en-IE" sz="2000" dirty="0"/>
          </a:p>
        </p:txBody>
      </p:sp>
      <p:sp>
        <p:nvSpPr>
          <p:cNvPr id="6" name="Rectangle 5"/>
          <p:cNvSpPr/>
          <p:nvPr/>
        </p:nvSpPr>
        <p:spPr>
          <a:xfrm>
            <a:off x="642257" y="4299857"/>
            <a:ext cx="2552700" cy="1981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latin typeface="Calibri Light" panose="020F0302020204030204" pitchFamily="34" charset="0"/>
              </a:rPr>
              <a:t>Client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5651500"/>
            <a:ext cx="1447800" cy="749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Stub</a:t>
            </a:r>
            <a:endParaRPr lang="en-IE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709420" y="5524500"/>
            <a:ext cx="1804987" cy="83820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Network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4299857"/>
            <a:ext cx="25527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>
                <a:latin typeface="Calibri Light" panose="020F0302020204030204" pitchFamily="34" charset="0"/>
              </a:rPr>
              <a:t>Server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72150" y="5595257"/>
            <a:ext cx="1447800" cy="767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Skeleton</a:t>
            </a:r>
            <a:endParaRPr lang="en-IE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Stub/Skeleton Same Interface!</a:t>
            </a:r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05856"/>
            <a:ext cx="5943600" cy="490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3307" y="6111759"/>
            <a:ext cx="1352550" cy="5987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latin typeface="Calibri Light" panose="020F0302020204030204" pitchFamily="34" charset="0"/>
              </a:rPr>
              <a:t>Client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6111759"/>
            <a:ext cx="1409700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>
                <a:latin typeface="Calibri Light" panose="020F0302020204030204" pitchFamily="34" charset="0"/>
              </a:rPr>
              <a:t>Server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pic>
        <p:nvPicPr>
          <p:cNvPr id="9220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6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 Good Distributed System …</a:t>
            </a:r>
            <a:endParaRPr lang="en-IE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4419600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3800475" y="51435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775364" y="4566355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775364" y="56388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775364" y="6172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Transparency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looks like </a:t>
            </a:r>
            <a:r>
              <a:rPr lang="en-IE" sz="28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one </a:t>
            </a:r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system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Server Implements Skeleton</a:t>
            </a:r>
            <a:endParaRPr lang="en-I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580062" cy="55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67600" y="6111759"/>
            <a:ext cx="1409700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>
                <a:latin typeface="Calibri Light" panose="020F0302020204030204" pitchFamily="34" charset="0"/>
              </a:rPr>
              <a:t>Server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pic>
        <p:nvPicPr>
          <p:cNvPr id="8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3105965"/>
            <a:ext cx="29337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Synchronisation</a:t>
            </a:r>
            <a:r>
              <a:rPr lang="en-IE" dirty="0" smtClean="0">
                <a:latin typeface="Calibri Light" panose="020F0302020204030204" pitchFamily="34" charset="0"/>
              </a:rPr>
              <a:t>: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(e.g., should use </a:t>
            </a:r>
            <a:r>
              <a:rPr lang="en-IE" dirty="0" err="1" smtClean="0">
                <a:latin typeface="Calibri Light" panose="020F0302020204030204" pitchFamily="34" charset="0"/>
              </a:rPr>
              <a:t>ConcurrentHashMap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2651644"/>
            <a:ext cx="29337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latin typeface="Calibri Light" panose="020F0302020204030204" pitchFamily="34" charset="0"/>
              </a:rPr>
              <a:t>Problem?</a:t>
            </a:r>
            <a:endParaRPr lang="en-IE" sz="240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7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0" y="2781300"/>
            <a:ext cx="2552700" cy="3766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>
                <a:latin typeface="Calibri Light" panose="020F0302020204030204" pitchFamily="34" charset="0"/>
              </a:rPr>
              <a:t>Server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14407" y="4229100"/>
            <a:ext cx="2562793" cy="2400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Registry</a:t>
            </a:r>
            <a:endParaRPr lang="en-IE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Server Registry</a:t>
            </a:r>
            <a:endParaRPr lang="en-IE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19100" y="1295400"/>
            <a:ext cx="8229600" cy="16002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Server (typically) has a Registry: a Map</a:t>
            </a:r>
          </a:p>
          <a:p>
            <a:r>
              <a:rPr lang="en-IE" sz="2800" dirty="0" smtClean="0"/>
              <a:t>Adds skeleton </a:t>
            </a:r>
            <a:r>
              <a:rPr lang="en-IE" sz="2800" i="1" u="sng" dirty="0" smtClean="0"/>
              <a:t>implementations</a:t>
            </a:r>
            <a:r>
              <a:rPr lang="en-IE" sz="2800" i="1" dirty="0" smtClean="0"/>
              <a:t> </a:t>
            </a:r>
            <a:r>
              <a:rPr lang="en-IE" sz="2800" dirty="0" smtClean="0"/>
              <a:t>with key (a string)</a:t>
            </a:r>
            <a:endParaRPr lang="en-IE" sz="2800" dirty="0"/>
          </a:p>
        </p:txBody>
      </p:sp>
      <p:sp>
        <p:nvSpPr>
          <p:cNvPr id="9" name="Rectangle 8"/>
          <p:cNvSpPr/>
          <p:nvPr/>
        </p:nvSpPr>
        <p:spPr>
          <a:xfrm>
            <a:off x="6400800" y="60579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SkelImpl1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14407" y="6057899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“sk1”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14406" y="5410201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“sk2”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799" y="54102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SkelImpl2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14407" y="4762500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“sk3”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00799" y="47625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SkelImpl3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0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Server Creates/Connects to Registry</a:t>
            </a:r>
            <a:endParaRPr lang="en-I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43" y="2396443"/>
            <a:ext cx="6077857" cy="58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3124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i="1" u="sng" dirty="0" smtClean="0">
                <a:latin typeface="Calibri Light" panose="020F0302020204030204" pitchFamily="34" charset="0"/>
              </a:rPr>
              <a:t>OR</a:t>
            </a:r>
            <a:endParaRPr lang="en-IE" sz="4000" b="1" i="1" u="sng" dirty="0">
              <a:latin typeface="Calibri Light" panose="020F0302020204030204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43" y="4191000"/>
            <a:ext cx="6684813" cy="56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467600" y="6111759"/>
            <a:ext cx="1409700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>
                <a:latin typeface="Calibri Light" panose="020F0302020204030204" pitchFamily="34" charset="0"/>
              </a:rPr>
              <a:t>Server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pic>
        <p:nvPicPr>
          <p:cNvPr id="11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Server Registers Skeleton Implementation</a:t>
            </a:r>
            <a:endParaRPr lang="en-IE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752300" cy="146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67600" y="6111759"/>
            <a:ext cx="1409700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>
                <a:latin typeface="Calibri Light" panose="020F0302020204030204" pitchFamily="34" charset="0"/>
              </a:rPr>
              <a:t>Server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pic>
        <p:nvPicPr>
          <p:cNvPr id="9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1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0" y="2781300"/>
            <a:ext cx="2552700" cy="3766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>
                <a:latin typeface="Calibri Light" panose="020F0302020204030204" pitchFamily="34" charset="0"/>
              </a:rPr>
              <a:t>Server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14407" y="4229100"/>
            <a:ext cx="2562793" cy="2400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Registry</a:t>
            </a:r>
            <a:endParaRPr lang="en-IE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Client Connecting to Registry</a:t>
            </a:r>
            <a:endParaRPr lang="en-IE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19100" y="1295400"/>
            <a:ext cx="8229600" cy="16002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Client connects to registry (port, hostname/IP)!</a:t>
            </a:r>
          </a:p>
          <a:p>
            <a:r>
              <a:rPr lang="en-IE" sz="2800" dirty="0" smtClean="0"/>
              <a:t>Retrieves skeleton/stub with key</a:t>
            </a:r>
            <a:endParaRPr lang="en-IE" sz="2800" dirty="0"/>
          </a:p>
        </p:txBody>
      </p:sp>
      <p:sp>
        <p:nvSpPr>
          <p:cNvPr id="5" name="Rectangle 4"/>
          <p:cNvSpPr/>
          <p:nvPr/>
        </p:nvSpPr>
        <p:spPr>
          <a:xfrm>
            <a:off x="324757" y="4305300"/>
            <a:ext cx="2552700" cy="222522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latin typeface="Calibri Light" panose="020F0302020204030204" pitchFamily="34" charset="0"/>
              </a:rPr>
              <a:t>Client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3277620" y="2971800"/>
            <a:ext cx="1804987" cy="70122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Network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60579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SkelImpl1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14407" y="6057899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“sk1”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14406" y="5410201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“sk2”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799" y="54102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SkelImpl2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14407" y="4762500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“sk3”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00799" y="47625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SkelImpl3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13743" y="4331153"/>
            <a:ext cx="2532743" cy="850447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latin typeface="Calibri Light" panose="020F0302020204030204" pitchFamily="34" charset="0"/>
              </a:rPr>
              <a:t>“sk2”</a:t>
            </a:r>
            <a:endParaRPr lang="en-IE" sz="2400" dirty="0">
              <a:latin typeface="Calibri Light" panose="020F0302020204030204" pitchFamily="34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3124200" y="5181600"/>
            <a:ext cx="2322286" cy="134892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17835" y="55626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SkelImpl2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58257" y="6057899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Stub2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4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14" grpId="0" animBg="1"/>
      <p:bldP spid="20" grpId="0" animBg="1"/>
      <p:bldP spid="2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Client Connecting to Registry</a:t>
            </a:r>
            <a:endParaRPr lang="en-IE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09372"/>
            <a:ext cx="721018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3307" y="6111759"/>
            <a:ext cx="1352550" cy="5987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latin typeface="Calibri Light" panose="020F0302020204030204" pitchFamily="34" charset="0"/>
              </a:rPr>
              <a:t>Client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pic>
        <p:nvPicPr>
          <p:cNvPr id="6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9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0" y="4305300"/>
            <a:ext cx="2552700" cy="2242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>
                <a:latin typeface="Calibri Light" panose="020F0302020204030204" pitchFamily="34" charset="0"/>
              </a:rPr>
              <a:t>Server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Client Calls Remote Methods</a:t>
            </a:r>
            <a:endParaRPr lang="en-IE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19100" y="1295400"/>
            <a:ext cx="8229600" cy="16002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Client has stub, calls method, serialises arguments</a:t>
            </a:r>
          </a:p>
          <a:p>
            <a:r>
              <a:rPr lang="en-IE" sz="2800" dirty="0" smtClean="0"/>
              <a:t>Server does processing</a:t>
            </a:r>
          </a:p>
          <a:p>
            <a:r>
              <a:rPr lang="en-IE" sz="2800" dirty="0" smtClean="0"/>
              <a:t>Server returns answer; client </a:t>
            </a:r>
            <a:r>
              <a:rPr lang="en-IE" sz="2800" dirty="0" err="1" smtClean="0"/>
              <a:t>deserialises</a:t>
            </a:r>
            <a:r>
              <a:rPr lang="en-IE" sz="2800" dirty="0" smtClean="0"/>
              <a:t> result</a:t>
            </a:r>
            <a:endParaRPr lang="en-IE" sz="2800" dirty="0"/>
          </a:p>
        </p:txBody>
      </p:sp>
      <p:sp>
        <p:nvSpPr>
          <p:cNvPr id="5" name="Rectangle 4"/>
          <p:cNvSpPr/>
          <p:nvPr/>
        </p:nvSpPr>
        <p:spPr>
          <a:xfrm>
            <a:off x="324757" y="4305300"/>
            <a:ext cx="2552700" cy="222522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latin typeface="Calibri Light" panose="020F0302020204030204" pitchFamily="34" charset="0"/>
              </a:rPr>
              <a:t>Client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3536836" y="3733800"/>
            <a:ext cx="1804987" cy="92211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Network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60569" y="4953000"/>
            <a:ext cx="1447800" cy="1676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SkelImpl2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58257" y="4953000"/>
            <a:ext cx="1447800" cy="1676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Stub2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127826" y="4915352"/>
            <a:ext cx="2532743" cy="952048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err="1" smtClean="0">
                <a:latin typeface="Calibri Light" panose="020F0302020204030204" pitchFamily="34" charset="0"/>
              </a:rPr>
              <a:t>concat</a:t>
            </a:r>
            <a:r>
              <a:rPr lang="en-IE" sz="2400" dirty="0" smtClean="0">
                <a:latin typeface="Calibri Light" panose="020F0302020204030204" pitchFamily="34" charset="0"/>
              </a:rPr>
              <a:t> (“</a:t>
            </a:r>
            <a:r>
              <a:rPr lang="en-IE" sz="2400" dirty="0" err="1" smtClean="0">
                <a:latin typeface="Calibri Light" panose="020F0302020204030204" pitchFamily="34" charset="0"/>
              </a:rPr>
              <a:t>a”,”b</a:t>
            </a:r>
            <a:r>
              <a:rPr lang="en-IE" sz="2400" dirty="0" smtClean="0">
                <a:latin typeface="Calibri Light" panose="020F0302020204030204" pitchFamily="34" charset="0"/>
              </a:rPr>
              <a:t>”)</a:t>
            </a:r>
            <a:endParaRPr lang="en-IE" sz="2400" dirty="0">
              <a:latin typeface="Calibri Light" panose="020F0302020204030204" pitchFamily="34" charset="0"/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3124199" y="5791199"/>
            <a:ext cx="2438401" cy="91440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latin typeface="Calibri Light" panose="020F0302020204030204" pitchFamily="34" charset="0"/>
              </a:rPr>
              <a:t>“ab”</a:t>
            </a:r>
            <a:endParaRPr lang="en-IE" sz="2400" dirty="0">
              <a:latin typeface="Calibri Light" panose="020F0302020204030204" pitchFamily="34" charset="0"/>
            </a:endParaRPr>
          </a:p>
        </p:txBody>
      </p:sp>
      <p:pic>
        <p:nvPicPr>
          <p:cNvPr id="14338" name="Picture 2" descr="http://www.sassouthampton.co.uk/images/cog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69" y="4662258"/>
            <a:ext cx="893619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Client Calls Remote Methods</a:t>
            </a:r>
            <a:endParaRPr lang="en-IE" sz="3200" dirty="0"/>
          </a:p>
        </p:txBody>
      </p:sp>
      <p:pic>
        <p:nvPicPr>
          <p:cNvPr id="4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368108" cy="310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3307" y="6111759"/>
            <a:ext cx="1352550" cy="5987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latin typeface="Calibri Light" panose="020F0302020204030204" pitchFamily="34" charset="0"/>
              </a:rPr>
              <a:t>Client</a:t>
            </a:r>
            <a:endParaRPr lang="en-IE" sz="2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Java RMI: Remember …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/>
              <a:t>Remote calls are pass-by-value, not pass-by-reference (objects not modified directly)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Everything passed and returned must be </a:t>
            </a:r>
            <a:r>
              <a:rPr lang="en-IE" dirty="0" err="1" smtClean="0"/>
              <a:t>Serialisable</a:t>
            </a:r>
            <a:r>
              <a:rPr lang="en-IE" dirty="0" smtClean="0"/>
              <a:t> (</a:t>
            </a:r>
            <a:r>
              <a:rPr lang="en-IE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implement </a:t>
            </a:r>
            <a:r>
              <a:rPr lang="en-IE" sz="2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Serializable</a:t>
            </a:r>
            <a:r>
              <a:rPr lang="en-I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Every stub/</a:t>
            </a:r>
            <a:r>
              <a:rPr lang="en-IE" dirty="0" err="1" smtClean="0"/>
              <a:t>skel</a:t>
            </a:r>
            <a:r>
              <a:rPr lang="en-IE" dirty="0" smtClean="0"/>
              <a:t> method </a:t>
            </a:r>
            <a:r>
              <a:rPr lang="en-IE" i="1" dirty="0" smtClean="0"/>
              <a:t>must </a:t>
            </a:r>
            <a:r>
              <a:rPr lang="en-IE" dirty="0" smtClean="0"/>
              <a:t>throw a remote exception (</a:t>
            </a:r>
            <a:r>
              <a:rPr lang="en-IE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2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RemoteException</a:t>
            </a:r>
            <a:r>
              <a:rPr lang="en-I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Server implementation can only throw </a:t>
            </a:r>
            <a:r>
              <a:rPr lang="en-IE" sz="2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RemoteException</a:t>
            </a:r>
            <a:endParaRPr lang="en-IE" sz="28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513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5410200"/>
            <a:ext cx="22098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 Good Distributed System …</a:t>
            </a:r>
            <a:endParaRPr lang="en-IE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4419600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Transparency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looks like </a:t>
            </a:r>
            <a:r>
              <a:rPr lang="en-IE" sz="28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one </a:t>
            </a:r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system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280356"/>
            <a:ext cx="9144000" cy="459316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Content Placeholder 13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810000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Abstract/hide: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Access</a:t>
            </a:r>
            <a:r>
              <a:rPr lang="en-IE" dirty="0" smtClean="0"/>
              <a:t>: How different machines are accessed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Location</a:t>
            </a:r>
            <a:r>
              <a:rPr lang="en-IE" dirty="0" smtClean="0"/>
              <a:t>: Where the machines are physically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Heterogeneity</a:t>
            </a:r>
            <a:r>
              <a:rPr lang="en-IE" dirty="0" smtClean="0"/>
              <a:t>: Different software/hardware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Concurrency</a:t>
            </a:r>
            <a:r>
              <a:rPr lang="en-IE" dirty="0" smtClean="0"/>
              <a:t>: Access by several users</a:t>
            </a:r>
          </a:p>
          <a:p>
            <a:pPr lvl="1"/>
            <a:r>
              <a:rPr lang="en-IE" dirty="0" smtClean="0"/>
              <a:t>Etc.</a:t>
            </a:r>
          </a:p>
          <a:p>
            <a:r>
              <a:rPr lang="en-IE" dirty="0" smtClean="0"/>
              <a:t>How?</a:t>
            </a:r>
          </a:p>
          <a:p>
            <a:pPr lvl="1"/>
            <a:r>
              <a:rPr lang="en-IE" dirty="0" smtClean="0"/>
              <a:t>Employ </a:t>
            </a:r>
            <a:r>
              <a:rPr lang="en-IE" dirty="0" smtClean="0">
                <a:solidFill>
                  <a:srgbClr val="00B050"/>
                </a:solidFill>
              </a:rPr>
              <a:t>abstract addresses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B050"/>
                </a:solidFill>
              </a:rPr>
              <a:t>APIs</a:t>
            </a:r>
            <a:r>
              <a:rPr lang="en-IE" dirty="0" smtClean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6688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687"/>
  <p:tag name="ORIGINALWIDTH" val="306,04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O$(n^2)$&#10;\end{document}&#10;"/>
  <p:tag name="IGUANATEXSIZE" val="25"/>
  <p:tag name="IGUANATEXCURSOR" val="233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8718</TotalTime>
  <Words>2344</Words>
  <Application>Microsoft Office PowerPoint</Application>
  <PresentationFormat>On-screen Show (4:3)</PresentationFormat>
  <Paragraphs>714</Paragraphs>
  <Slides>89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8" baseType="lpstr">
      <vt:lpstr>ＭＳ Ｐゴシック</vt:lpstr>
      <vt:lpstr>Arial</vt:lpstr>
      <vt:lpstr>Calibri</vt:lpstr>
      <vt:lpstr>Calibri Light</vt:lpstr>
      <vt:lpstr>Courier New</vt:lpstr>
      <vt:lpstr>Inconsolata</vt:lpstr>
      <vt:lpstr>Segoe UI Semilight</vt:lpstr>
      <vt:lpstr>Wingdings</vt:lpstr>
      <vt:lpstr>Office Theme</vt:lpstr>
      <vt:lpstr>CC5212-1 Procesamiento Masivo de Datos Otoño 2018  Lecture 2: Distributed Systems</vt:lpstr>
      <vt:lpstr>Processing massive data needs   Distributed Systems …</vt:lpstr>
      <vt:lpstr>Monolithic vs. Distributed Systems</vt:lpstr>
      <vt:lpstr>Parallel vs. Distributed Systems</vt:lpstr>
      <vt:lpstr>What is a Distributed System?</vt:lpstr>
      <vt:lpstr>Disadvantages of Distributed Systems</vt:lpstr>
      <vt:lpstr>What makes a good   Distributed System?</vt:lpstr>
      <vt:lpstr>A Good Distributed System …</vt:lpstr>
      <vt:lpstr>A Good Distributed System …</vt:lpstr>
      <vt:lpstr>A Good Distributed System …</vt:lpstr>
      <vt:lpstr>A Good Distributed System …</vt:lpstr>
      <vt:lpstr>A Good Distributed System …</vt:lpstr>
      <vt:lpstr>A Good Distributed System …</vt:lpstr>
      <vt:lpstr>A Good Distributed System …</vt:lpstr>
      <vt:lpstr>A Good Distributed System …</vt:lpstr>
      <vt:lpstr>A Good Distributed System …</vt:lpstr>
      <vt:lpstr>A Good Distributed System …</vt:lpstr>
      <vt:lpstr>A Good Distributed System …</vt:lpstr>
      <vt:lpstr>A Good Distributed System …</vt:lpstr>
      <vt:lpstr>Distributed Systems:  Client–Server Architecture</vt:lpstr>
      <vt:lpstr>Client–Server Model</vt:lpstr>
      <vt:lpstr>Client–Server Model</vt:lpstr>
      <vt:lpstr>Client–Server: Thin Client</vt:lpstr>
      <vt:lpstr>Client–Server: Fat Client</vt:lpstr>
      <vt:lpstr>Client–Server: Mirror Machine</vt:lpstr>
      <vt:lpstr>Client–Server: Proxy Machine</vt:lpstr>
      <vt:lpstr> Client–Server: Three-Tier Server</vt:lpstr>
      <vt:lpstr>Distributed Systems:  Peer-to-Peer (P2P) Architecture</vt:lpstr>
      <vt:lpstr>Peer-to-Peer (P2P)</vt:lpstr>
      <vt:lpstr>Peer-to-Peer (P2P)</vt:lpstr>
      <vt:lpstr>Peer-to-Peer (P2P)</vt:lpstr>
      <vt:lpstr>Peer-to-Peer (P2P)</vt:lpstr>
      <vt:lpstr>Peer-to-Peer (P2P)</vt:lpstr>
      <vt:lpstr>Peer-to-Peer (P2P)</vt:lpstr>
      <vt:lpstr>Peer-to-Peer: Unstructured (flooding)</vt:lpstr>
      <vt:lpstr>Peer-to-Peer: Unstructured (flooding)</vt:lpstr>
      <vt:lpstr>Peer-to-Peer: Unstructured (flooding)</vt:lpstr>
      <vt:lpstr>Peer-to-Peer: Structured (Central)</vt:lpstr>
      <vt:lpstr>Peer-to-Peer: Structured (Central)</vt:lpstr>
      <vt:lpstr>Peer-to-Peer: Structured (Hierarchical)</vt:lpstr>
      <vt:lpstr>Peer-to-Peer: Structured (Distributed Index)</vt:lpstr>
      <vt:lpstr>Peer-to-Peer: Structured (DHT)</vt:lpstr>
      <vt:lpstr>Peer-to-Peer: Structured (DHT)</vt:lpstr>
      <vt:lpstr>Comparison of P2P Systems</vt:lpstr>
      <vt:lpstr>Dangers of SPoF: not just technical</vt:lpstr>
      <vt:lpstr>Dangers of SPoF: not just technical</vt:lpstr>
      <vt:lpstr>P2P vs. Client–Server</vt:lpstr>
      <vt:lpstr>P2P vs. Client–Server</vt:lpstr>
      <vt:lpstr>Distributed Systems:  Hybrid Example (Bittorrent)</vt:lpstr>
      <vt:lpstr>Bittorrent: Search Server</vt:lpstr>
      <vt:lpstr>Bittorrent: Tracker</vt:lpstr>
      <vt:lpstr>Bittorrent: File-Sharing</vt:lpstr>
      <vt:lpstr>Bittorrent: Hybrid</vt:lpstr>
      <vt:lpstr>Distributed Systems:  In the Real World</vt:lpstr>
      <vt:lpstr>Physical Location: Cluster Computing</vt:lpstr>
      <vt:lpstr>Physical Location: Cluster Computing</vt:lpstr>
      <vt:lpstr>Physical Location: Cloud Computing</vt:lpstr>
      <vt:lpstr>Physical Location: Cloud Computing</vt:lpstr>
      <vt:lpstr>Physical Location: Grid Computing</vt:lpstr>
      <vt:lpstr>Physical Location: Grid Computing</vt:lpstr>
      <vt:lpstr>Physical Location: Grid Computing</vt:lpstr>
      <vt:lpstr>Physical Locations</vt:lpstr>
      <vt:lpstr>Eight fallacies of   Distributed Computing</vt:lpstr>
      <vt:lpstr>Eight Fallacies</vt:lpstr>
      <vt:lpstr>1. The network is reliable</vt:lpstr>
      <vt:lpstr>2. Latency is zero</vt:lpstr>
      <vt:lpstr>3. Bandwidth is infinite</vt:lpstr>
      <vt:lpstr>4. The network is secure</vt:lpstr>
      <vt:lpstr>5. Topology doesn’t change</vt:lpstr>
      <vt:lpstr>6. There is one administrator</vt:lpstr>
      <vt:lpstr>7. Transport cost is zero</vt:lpstr>
      <vt:lpstr>8. The network is homogeneous</vt:lpstr>
      <vt:lpstr>Eight Fallacies (to avoid)</vt:lpstr>
      <vt:lpstr>Discussed later: Fault Tolerance</vt:lpstr>
      <vt:lpstr>Lab II Preview:  Java RMI Overview</vt:lpstr>
      <vt:lpstr>Why is Java RMI Important?</vt:lpstr>
      <vt:lpstr>What is Java RMI?</vt:lpstr>
      <vt:lpstr>What is Java RMI?</vt:lpstr>
      <vt:lpstr>Stub/Skeleton Same Interface!</vt:lpstr>
      <vt:lpstr>Server Implements Skeleton</vt:lpstr>
      <vt:lpstr>Server Registry</vt:lpstr>
      <vt:lpstr>Server Creates/Connects to Registry</vt:lpstr>
      <vt:lpstr>Server Registers Skeleton Implementation</vt:lpstr>
      <vt:lpstr>Client Connecting to Registry</vt:lpstr>
      <vt:lpstr>Client Connecting to Registry</vt:lpstr>
      <vt:lpstr>Client Calls Remote Methods</vt:lpstr>
      <vt:lpstr>Client Calls Remote Methods</vt:lpstr>
      <vt:lpstr>Java RMI: Remember …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</dc:title>
  <dc:creator>Aidan Hogan</dc:creator>
  <cp:lastModifiedBy>ahogan</cp:lastModifiedBy>
  <cp:revision>404</cp:revision>
  <dcterms:created xsi:type="dcterms:W3CDTF">2006-08-16T00:00:00Z</dcterms:created>
  <dcterms:modified xsi:type="dcterms:W3CDTF">2018-03-19T17:14:01Z</dcterms:modified>
</cp:coreProperties>
</file>