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528" r:id="rId2"/>
    <p:sldId id="529" r:id="rId3"/>
    <p:sldId id="604" r:id="rId4"/>
    <p:sldId id="607" r:id="rId5"/>
    <p:sldId id="619" r:id="rId6"/>
    <p:sldId id="605" r:id="rId7"/>
    <p:sldId id="621" r:id="rId8"/>
    <p:sldId id="620" r:id="rId9"/>
    <p:sldId id="609" r:id="rId10"/>
    <p:sldId id="615" r:id="rId11"/>
    <p:sldId id="616" r:id="rId12"/>
    <p:sldId id="617" r:id="rId13"/>
    <p:sldId id="618" r:id="rId14"/>
    <p:sldId id="622" r:id="rId15"/>
    <p:sldId id="625" r:id="rId16"/>
    <p:sldId id="623" r:id="rId17"/>
    <p:sldId id="628" r:id="rId18"/>
    <p:sldId id="630" r:id="rId19"/>
    <p:sldId id="629" r:id="rId20"/>
    <p:sldId id="52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9F1"/>
    <a:srgbClr val="FFFF8B"/>
    <a:srgbClr val="FEFFCD"/>
    <a:srgbClr val="FFD6C9"/>
    <a:srgbClr val="FFDFD5"/>
    <a:srgbClr val="C2E49C"/>
    <a:srgbClr val="F8E4F7"/>
    <a:srgbClr val="EEFED6"/>
    <a:srgbClr val="FBFEFF"/>
    <a:srgbClr val="DD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8" autoAdjust="0"/>
    <p:restoredTop sz="94660"/>
  </p:normalViewPr>
  <p:slideViewPr>
    <p:cSldViewPr>
      <p:cViewPr varScale="1">
        <p:scale>
          <a:sx n="85" d="100"/>
          <a:sy n="85" d="100"/>
        </p:scale>
        <p:origin x="46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324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C9CB6-7F47-4D70-BC31-8EBEA358B390}" type="datetimeFigureOut">
              <a:rPr lang="en-GB" smtClean="0"/>
              <a:t>03/04/2017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EDDCA-B54D-42A2-B2B5-6672DAF374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399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00012-02A5-4B9A-BBBE-ECC937BD1D5A}" type="datetimeFigureOut">
              <a:rPr lang="en-IE" smtClean="0"/>
              <a:t>03/04/2017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58D3-AE56-4AF7-BFDD-CAD04963A4E2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869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9183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E58D3-AE56-4AF7-BFDD-CAD04963A4E2}" type="slidenum">
              <a:rPr lang="en-IE" smtClean="0"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224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IE" noProof="0" dirty="0" smtClean="0"/>
              <a:t>Click to edit Master title style</a:t>
            </a:r>
            <a:endParaRPr lang="en-I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IE" noProof="0" dirty="0" smtClean="0"/>
              <a:t>Click to edit Master text styles</a:t>
            </a:r>
          </a:p>
          <a:p>
            <a:pPr lvl="1"/>
            <a:r>
              <a:rPr lang="en-IE" noProof="0" dirty="0" smtClean="0"/>
              <a:t>Second level</a:t>
            </a:r>
          </a:p>
          <a:p>
            <a:pPr lvl="2"/>
            <a:r>
              <a:rPr lang="en-IE" noProof="0" dirty="0" smtClean="0"/>
              <a:t>Third level</a:t>
            </a:r>
          </a:p>
          <a:p>
            <a:pPr lvl="3"/>
            <a:r>
              <a:rPr lang="en-IE" noProof="0" dirty="0" smtClean="0"/>
              <a:t>Fourth level</a:t>
            </a:r>
          </a:p>
          <a:p>
            <a:pPr lvl="4"/>
            <a:r>
              <a:rPr lang="en-IE" noProof="0" dirty="0" smtClean="0"/>
              <a:t>Fifth level</a:t>
            </a:r>
            <a:endParaRPr lang="en-I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>
              <a:lumMod val="50000"/>
            </a:schemeClr>
          </a:solidFill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–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»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3" Type="http://schemas.openxmlformats.org/officeDocument/2006/relationships/tags" Target="../tags/tag3.xml"/><Relationship Id="rId21" Type="http://schemas.openxmlformats.org/officeDocument/2006/relationships/image" Target="../media/image15.png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gif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Relationship Id="rId1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tags" Target="../tags/tag10.xml"/><Relationship Id="rId21" Type="http://schemas.openxmlformats.org/officeDocument/2006/relationships/image" Target="../media/image17.png"/><Relationship Id="rId7" Type="http://schemas.openxmlformats.org/officeDocument/2006/relationships/tags" Target="../tags/tag14.xml"/><Relationship Id="rId12" Type="http://schemas.openxmlformats.org/officeDocument/2006/relationships/image" Target="../media/image5.gif"/><Relationship Id="rId17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image" Target="../media/image9.png"/><Relationship Id="rId20" Type="http://schemas.openxmlformats.org/officeDocument/2006/relationships/image" Target="../media/image16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4.png"/><Relationship Id="rId5" Type="http://schemas.openxmlformats.org/officeDocument/2006/relationships/tags" Target="../tags/tag12.xml"/><Relationship Id="rId15" Type="http://schemas.openxmlformats.org/officeDocument/2006/relationships/image" Target="../media/image8.png"/><Relationship Id="rId23" Type="http://schemas.openxmlformats.org/officeDocument/2006/relationships/image" Target="../media/image19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12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7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cap="small" dirty="0" err="1" smtClean="0"/>
              <a:t>Procesamiento</a:t>
            </a:r>
            <a:r>
              <a:rPr lang="en-IE" cap="small" dirty="0" smtClean="0"/>
              <a:t> </a:t>
            </a:r>
            <a:r>
              <a:rPr lang="en-IE" cap="small" dirty="0" err="1" smtClean="0"/>
              <a:t>Masivo</a:t>
            </a:r>
            <a:r>
              <a:rPr lang="en-IE" cap="small" dirty="0" smtClean="0"/>
              <a:t> de </a:t>
            </a:r>
            <a:r>
              <a:rPr lang="en-IE" cap="small" dirty="0" err="1" smtClean="0"/>
              <a:t>Datos</a:t>
            </a:r>
            <a:r>
              <a:rPr lang="en-IE" cap="small" dirty="0" smtClean="0"/>
              <a:t/>
            </a:r>
            <a:br>
              <a:rPr lang="en-IE" cap="small" dirty="0" smtClean="0"/>
            </a:br>
            <a:r>
              <a:rPr lang="en-IE" cap="small" dirty="0" err="1" smtClean="0"/>
              <a:t>Otoño</a:t>
            </a:r>
            <a:r>
              <a:rPr lang="en-IE" cap="small" dirty="0" smtClean="0"/>
              <a:t> </a:t>
            </a:r>
            <a:r>
              <a:rPr lang="es-ES" dirty="0" smtClean="0"/>
              <a:t>2017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dirty="0" err="1" smtClean="0"/>
              <a:t>Lecture</a:t>
            </a:r>
            <a:r>
              <a:rPr lang="es-ES" dirty="0" smtClean="0"/>
              <a:t> 4: </a:t>
            </a:r>
            <a:r>
              <a:rPr lang="es-ES" dirty="0" err="1" smtClean="0"/>
              <a:t>MapReduce</a:t>
            </a:r>
            <a:r>
              <a:rPr lang="es-ES" dirty="0" smtClean="0"/>
              <a:t>/</a:t>
            </a:r>
            <a:r>
              <a:rPr lang="es-ES" dirty="0" err="1" smtClean="0"/>
              <a:t>Hadoop</a:t>
            </a:r>
            <a:r>
              <a:rPr lang="es-ES" dirty="0" smtClean="0"/>
              <a:t> II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295400"/>
          </a:xfrm>
        </p:spPr>
        <p:txBody>
          <a:bodyPr>
            <a:normAutofit/>
          </a:bodyPr>
          <a:lstStyle/>
          <a:p>
            <a:r>
              <a:rPr lang="en-IE" sz="2400" dirty="0" smtClean="0"/>
              <a:t>Aidan Hogan</a:t>
            </a:r>
          </a:p>
          <a:p>
            <a:r>
              <a:rPr lang="en-IE" sz="2400" dirty="0" smtClean="0"/>
              <a:t>aidhog@gmail.com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48971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44598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angle 50"/>
          <p:cNvSpPr/>
          <p:nvPr/>
        </p:nvSpPr>
        <p:spPr>
          <a:xfrm>
            <a:off x="4946597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946597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1288305" y="3426360"/>
            <a:ext cx="341478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1288223" y="5262340"/>
            <a:ext cx="3421428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1288304" y="1839192"/>
            <a:ext cx="3414783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72741" y="3829589"/>
            <a:ext cx="1142827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</a:t>
            </a:r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erro sed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 decir que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la que sed</a:t>
            </a:r>
            <a:endParaRPr lang="es-CL" sz="1400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7739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7740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57739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50748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50531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50750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50749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750748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50749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750748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77692" y="3533785"/>
            <a:ext cx="758554" cy="11695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  <a:endParaRPr lang="es-CL" sz="1400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7692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77692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71672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71672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(que,{1,1,1,1})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71672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78234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853672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53669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95234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11817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11817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11817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stCxn id="25" idx="3"/>
          </p:cNvCxnSpPr>
          <p:nvPr/>
        </p:nvCxnSpPr>
        <p:spPr>
          <a:xfrm>
            <a:off x="4509085" y="2110278"/>
            <a:ext cx="450074" cy="2063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6" idx="3"/>
          </p:cNvCxnSpPr>
          <p:nvPr/>
        </p:nvCxnSpPr>
        <p:spPr>
          <a:xfrm flipV="1">
            <a:off x="4509304" y="2478449"/>
            <a:ext cx="429899" cy="1230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8" idx="3"/>
          </p:cNvCxnSpPr>
          <p:nvPr/>
        </p:nvCxnSpPr>
        <p:spPr>
          <a:xfrm flipV="1">
            <a:off x="4509302" y="2843854"/>
            <a:ext cx="429556" cy="2640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4" idx="3"/>
          </p:cNvCxnSpPr>
          <p:nvPr/>
        </p:nvCxnSpPr>
        <p:spPr>
          <a:xfrm>
            <a:off x="4509302" y="2577066"/>
            <a:ext cx="442973" cy="12307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27" idx="3"/>
          </p:cNvCxnSpPr>
          <p:nvPr/>
        </p:nvCxnSpPr>
        <p:spPr>
          <a:xfrm>
            <a:off x="4509303" y="4164572"/>
            <a:ext cx="434261" cy="2239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29" idx="3"/>
          </p:cNvCxnSpPr>
          <p:nvPr/>
        </p:nvCxnSpPr>
        <p:spPr>
          <a:xfrm flipV="1">
            <a:off x="4509303" y="4862718"/>
            <a:ext cx="429553" cy="988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30" idx="3"/>
          </p:cNvCxnSpPr>
          <p:nvPr/>
        </p:nvCxnSpPr>
        <p:spPr>
          <a:xfrm flipV="1">
            <a:off x="4509302" y="5473807"/>
            <a:ext cx="436119" cy="7432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11595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11940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11595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25012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16301" y="412693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11593" y="4708829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18158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290944" y="1119213"/>
            <a:ext cx="144433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0" name="Chevron 89"/>
          <p:cNvSpPr/>
          <p:nvPr/>
        </p:nvSpPr>
        <p:spPr>
          <a:xfrm>
            <a:off x="1735281" y="1119213"/>
            <a:ext cx="12469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err="1" smtClean="0">
                <a:solidFill>
                  <a:schemeClr val="tx1"/>
                </a:solidFill>
              </a:rPr>
              <a:t>Map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2982191" y="1119213"/>
            <a:ext cx="144149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Partition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>
                <a:solidFill>
                  <a:schemeClr val="tx1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[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r>
              <a:rPr lang="es-CL" sz="1200" dirty="0" smtClean="0">
                <a:solidFill>
                  <a:schemeClr val="tx1"/>
                </a:solidFill>
              </a:rPr>
              <a:t>]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83760" y="1119213"/>
            <a:ext cx="975111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Shuffle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Merge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Reduce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21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51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Counting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Words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41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2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5" grpId="0" animBg="1"/>
      <p:bldP spid="87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31219" y="3044058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(“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</a:rPr>
              <a:t>Combine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”)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27" name="TextBox 26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. </a:t>
            </a:r>
            <a:r>
              <a:rPr lang="es-CL" b="1" dirty="0" err="1" smtClean="0"/>
              <a:t>Map</a:t>
            </a:r>
            <a:endParaRPr lang="es-CL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4. </a:t>
            </a:r>
            <a:r>
              <a:rPr lang="es-CL" dirty="0" err="1" smtClean="0"/>
              <a:t>Shuffle</a:t>
            </a:r>
            <a:endParaRPr lang="es-CL" dirty="0"/>
          </a:p>
        </p:txBody>
      </p:sp>
      <p:sp>
        <p:nvSpPr>
          <p:cNvPr id="29" name="TextBox 28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5. </a:t>
            </a:r>
            <a:r>
              <a:rPr lang="es-CL" dirty="0" err="1" smtClean="0"/>
              <a:t>Merge</a:t>
            </a:r>
            <a:r>
              <a:rPr lang="es-CL" dirty="0" smtClean="0"/>
              <a:t> </a:t>
            </a:r>
            <a:r>
              <a:rPr lang="es-CL" dirty="0" err="1" smtClean="0"/>
              <a:t>Sort</a:t>
            </a:r>
            <a:endParaRPr lang="es-CL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3. </a:t>
            </a:r>
            <a:r>
              <a:rPr lang="es-CL" dirty="0" err="1" smtClean="0"/>
              <a:t>Partition</a:t>
            </a:r>
            <a:r>
              <a:rPr lang="es-CL" dirty="0" smtClean="0"/>
              <a:t> [</a:t>
            </a:r>
            <a:r>
              <a:rPr lang="es-CL" dirty="0" err="1" smtClean="0"/>
              <a:t>Sort</a:t>
            </a:r>
            <a:r>
              <a:rPr lang="es-CL" dirty="0" smtClean="0"/>
              <a:t>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s-C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CL" spc="-1" dirty="0" err="1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Combiner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6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4954992" y="5262339"/>
            <a:ext cx="3981192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1" name="Rectangle 50"/>
          <p:cNvSpPr/>
          <p:nvPr/>
        </p:nvSpPr>
        <p:spPr>
          <a:xfrm>
            <a:off x="4956991" y="3426360"/>
            <a:ext cx="3978940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0" name="Rectangle 49"/>
          <p:cNvSpPr/>
          <p:nvPr/>
        </p:nvSpPr>
        <p:spPr>
          <a:xfrm>
            <a:off x="4956991" y="1839191"/>
            <a:ext cx="3978940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8" name="Rectangle 47"/>
          <p:cNvSpPr/>
          <p:nvPr/>
        </p:nvSpPr>
        <p:spPr>
          <a:xfrm>
            <a:off x="70282" y="3426360"/>
            <a:ext cx="4542233" cy="162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9" name="Rectangle 48"/>
          <p:cNvSpPr/>
          <p:nvPr/>
        </p:nvSpPr>
        <p:spPr>
          <a:xfrm>
            <a:off x="70280" y="5262340"/>
            <a:ext cx="4542235" cy="1381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Rectangle 4"/>
          <p:cNvSpPr/>
          <p:nvPr/>
        </p:nvSpPr>
        <p:spPr>
          <a:xfrm>
            <a:off x="70281" y="1839192"/>
            <a:ext cx="4542234" cy="13819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2722050" y="2315456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721833" y="19563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22052" y="3554567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22051" y="3902962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22050" y="533068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22051" y="569713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2050" y="6063153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88086" y="3533785"/>
            <a:ext cx="758554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</a:t>
            </a:r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  <a:endParaRPr lang="es-CL" sz="1400" b="1" i="1" dirty="0">
              <a:latin typeface="Arial Narrow" panose="020B0606020202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88086" y="1955229"/>
            <a:ext cx="758554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88086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2066" y="1955229"/>
            <a:ext cx="111237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(decir,{1})</a:t>
            </a:r>
          </a:p>
          <a:p>
            <a:r>
              <a:rPr lang="es-CL" sz="1400" i="1" dirty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(sed,{1,1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882066" y="3850221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(que,{1,1,</a:t>
            </a:r>
            <a:r>
              <a:rPr lang="es-CL" sz="1400" b="1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})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82066" y="3554567"/>
            <a:ext cx="111894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(pero,{1})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88628" y="5324489"/>
            <a:ext cx="1118940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(la,{1})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62628" y="1958568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762625" y="3546203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62626" y="5324489"/>
            <a:ext cx="758554" cy="7386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22211" y="1955229"/>
            <a:ext cx="75855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(sed,2)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22211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22211" y="5324489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cxnSp>
        <p:nvCxnSpPr>
          <p:cNvPr id="7" name="Straight Arrow Connector 6"/>
          <p:cNvCxnSpPr>
            <a:endCxn id="75" idx="1"/>
          </p:cNvCxnSpPr>
          <p:nvPr/>
        </p:nvCxnSpPr>
        <p:spPr>
          <a:xfrm flipV="1">
            <a:off x="4353228" y="2109118"/>
            <a:ext cx="668761" cy="1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1" idx="3"/>
          </p:cNvCxnSpPr>
          <p:nvPr/>
        </p:nvCxnSpPr>
        <p:spPr>
          <a:xfrm flipV="1">
            <a:off x="4446020" y="2478449"/>
            <a:ext cx="553235" cy="1225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64" idx="3"/>
            <a:endCxn id="77" idx="1"/>
          </p:cNvCxnSpPr>
          <p:nvPr/>
        </p:nvCxnSpPr>
        <p:spPr>
          <a:xfrm flipV="1">
            <a:off x="4441314" y="2843854"/>
            <a:ext cx="580675" cy="26345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60" idx="3"/>
            <a:endCxn id="78" idx="1"/>
          </p:cNvCxnSpPr>
          <p:nvPr/>
        </p:nvCxnSpPr>
        <p:spPr>
          <a:xfrm>
            <a:off x="4441314" y="2572783"/>
            <a:ext cx="594092" cy="1235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83" idx="1"/>
          </p:cNvCxnSpPr>
          <p:nvPr/>
        </p:nvCxnSpPr>
        <p:spPr>
          <a:xfrm>
            <a:off x="4353446" y="4164572"/>
            <a:ext cx="673249" cy="11625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85" idx="1"/>
          </p:cNvCxnSpPr>
          <p:nvPr/>
        </p:nvCxnSpPr>
        <p:spPr>
          <a:xfrm flipV="1">
            <a:off x="4457647" y="4675680"/>
            <a:ext cx="564340" cy="11354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67" idx="3"/>
            <a:endCxn id="87" idx="1"/>
          </p:cNvCxnSpPr>
          <p:nvPr/>
        </p:nvCxnSpPr>
        <p:spPr>
          <a:xfrm flipV="1">
            <a:off x="4441314" y="5473807"/>
            <a:ext cx="587238" cy="737044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21989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022334" y="2324560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021989" y="2689965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5035406" y="354620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026695" y="4126936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021987" y="4521791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028552" y="5319918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88" name="Chevron 87"/>
          <p:cNvSpPr/>
          <p:nvPr/>
        </p:nvSpPr>
        <p:spPr>
          <a:xfrm>
            <a:off x="927847" y="1119213"/>
            <a:ext cx="95305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Map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1" name="Chevron 90"/>
          <p:cNvSpPr/>
          <p:nvPr/>
        </p:nvSpPr>
        <p:spPr>
          <a:xfrm>
            <a:off x="1840562" y="1119213"/>
            <a:ext cx="1380053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Partition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>
                <a:solidFill>
                  <a:schemeClr val="tx1"/>
                </a:solidFill>
              </a:rPr>
              <a:t>/ </a:t>
            </a:r>
          </a:p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[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r>
              <a:rPr lang="es-CL" sz="1200" dirty="0" smtClean="0">
                <a:solidFill>
                  <a:schemeClr val="tx1"/>
                </a:solidFill>
              </a:rPr>
              <a:t>]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2" name="Chevron 91"/>
          <p:cNvSpPr/>
          <p:nvPr/>
        </p:nvSpPr>
        <p:spPr>
          <a:xfrm>
            <a:off x="4304068" y="1119213"/>
            <a:ext cx="1023630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Shuffle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3" name="Chevron 92"/>
          <p:cNvSpPr/>
          <p:nvPr/>
        </p:nvSpPr>
        <p:spPr>
          <a:xfrm>
            <a:off x="5327698" y="1119213"/>
            <a:ext cx="113064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err="1" smtClean="0">
                <a:solidFill>
                  <a:schemeClr val="tx1"/>
                </a:solidFill>
              </a:rPr>
              <a:t>Merge</a:t>
            </a:r>
            <a:r>
              <a:rPr lang="es-CL" sz="1200" dirty="0" smtClean="0">
                <a:solidFill>
                  <a:schemeClr val="tx1"/>
                </a:solidFill>
              </a:rPr>
              <a:t> </a:t>
            </a:r>
            <a:r>
              <a:rPr lang="es-CL" sz="1200" dirty="0" err="1" smtClean="0">
                <a:solidFill>
                  <a:schemeClr val="tx1"/>
                </a:solidFill>
              </a:rPr>
              <a:t>Sort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4" name="Chevron 93"/>
          <p:cNvSpPr/>
          <p:nvPr/>
        </p:nvSpPr>
        <p:spPr>
          <a:xfrm>
            <a:off x="6458346" y="1117182"/>
            <a:ext cx="178164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Reduce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95" name="Chevron 94"/>
          <p:cNvSpPr/>
          <p:nvPr/>
        </p:nvSpPr>
        <p:spPr>
          <a:xfrm>
            <a:off x="8239991" y="1117182"/>
            <a:ext cx="904009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Output</a:t>
            </a:r>
            <a:endParaRPr lang="es-CL" sz="1200" dirty="0">
              <a:solidFill>
                <a:schemeClr val="tx1"/>
              </a:solidFill>
            </a:endParaRPr>
          </a:p>
        </p:txBody>
      </p:sp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2867664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" y="4703336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0" y="6333148"/>
            <a:ext cx="776587" cy="456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3682760" y="195522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682760" y="2311173"/>
            <a:ext cx="758554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(perro,1)</a:t>
            </a:r>
          </a:p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687466" y="3550172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(decir,1)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687465" y="3898567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(que,2)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682760" y="5324489"/>
            <a:ext cx="758554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(sed,1)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2761" y="5690940"/>
            <a:ext cx="7585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(que,1)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682760" y="6056962"/>
            <a:ext cx="758554" cy="3077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(la,1)</a:t>
            </a:r>
          </a:p>
        </p:txBody>
      </p:sp>
      <p:sp>
        <p:nvSpPr>
          <p:cNvPr id="68" name="Chevron 67"/>
          <p:cNvSpPr/>
          <p:nvPr/>
        </p:nvSpPr>
        <p:spPr>
          <a:xfrm>
            <a:off x="3187277" y="1116110"/>
            <a:ext cx="1108565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b="1" dirty="0" smtClean="0">
                <a:solidFill>
                  <a:schemeClr val="tx1"/>
                </a:solidFill>
              </a:rPr>
              <a:t>Combine</a:t>
            </a:r>
            <a:endParaRPr lang="es-CL" sz="1200" b="1" dirty="0">
              <a:solidFill>
                <a:schemeClr val="tx1"/>
              </a:solidFill>
            </a:endParaRPr>
          </a:p>
        </p:txBody>
      </p:sp>
      <p:sp>
        <p:nvSpPr>
          <p:cNvPr id="79" name="Chevron 78"/>
          <p:cNvSpPr/>
          <p:nvPr/>
        </p:nvSpPr>
        <p:spPr>
          <a:xfrm>
            <a:off x="0" y="1117460"/>
            <a:ext cx="968188" cy="503970"/>
          </a:xfrm>
          <a:prstGeom prst="chevron">
            <a:avLst>
              <a:gd name="adj" fmla="val 2260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200" dirty="0" smtClean="0">
                <a:solidFill>
                  <a:schemeClr val="tx1"/>
                </a:solidFill>
              </a:rPr>
              <a:t>Input</a:t>
            </a:r>
            <a:endParaRPr lang="es-CL" sz="1200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73174" y="195522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(0,perro sed que)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73175" y="3546203"/>
            <a:ext cx="139956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(13,que decir que)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73174" y="5324489"/>
            <a:ext cx="142044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CL" sz="1400" i="1" dirty="0" smtClean="0"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(26,la que sed)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s-CL" spc="-1" dirty="0" err="1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:</a:t>
            </a:r>
            <a:r>
              <a:rPr lang="es-CL" spc="-1" dirty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s-CL" spc="-1" dirty="0" err="1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Combiner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310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1" grpId="0" animBg="1"/>
      <p:bldP spid="5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5" grpId="0" animBg="1"/>
      <p:bldP spid="46" grpId="0" animBg="1"/>
      <p:bldP spid="47" grpId="0" animBg="1"/>
      <p:bldP spid="75" grpId="0" animBg="1"/>
      <p:bldP spid="76" grpId="0" animBg="1"/>
      <p:bldP spid="77" grpId="0" animBg="1"/>
      <p:bldP spid="78" grpId="0" animBg="1"/>
      <p:bldP spid="83" grpId="0" animBg="1"/>
      <p:bldP spid="85" grpId="0" animBg="1"/>
      <p:bldP spid="87" grpId="0" animBg="1"/>
      <p:bldP spid="92" grpId="0" animBg="1"/>
      <p:bldP spid="93" grpId="0" animBg="1"/>
      <p:bldP spid="94" grpId="0" animBg="1"/>
      <p:bldP spid="95" grpId="0" animBg="1"/>
      <p:bldP spid="57" grpId="0" animBg="1"/>
      <p:bldP spid="60" grpId="0" animBg="1"/>
      <p:bldP spid="61" grpId="0" animBg="1"/>
      <p:bldP spid="63" grpId="0" animBg="1"/>
      <p:bldP spid="64" grpId="0" animBg="1"/>
      <p:bldP spid="66" grpId="0" animBg="1"/>
      <p:bldP spid="67" grpId="0" animBg="1"/>
      <p:bldP spid="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1219" y="3044058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(“</a:t>
            </a:r>
            <a:r>
              <a:rPr lang="es-CL" i="1" dirty="0" smtClean="0">
                <a:solidFill>
                  <a:schemeClr val="accent6">
                    <a:lumMod val="75000"/>
                  </a:schemeClr>
                </a:solidFill>
              </a:rPr>
              <a:t>Combine</a:t>
            </a:r>
            <a:r>
              <a:rPr lang="es-CL" dirty="0" smtClean="0">
                <a:solidFill>
                  <a:schemeClr val="accent6">
                    <a:lumMod val="75000"/>
                  </a:schemeClr>
                </a:solidFill>
              </a:rPr>
              <a:t>”)</a:t>
            </a:r>
            <a:endParaRPr lang="es-C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27" name="TextBox 26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Map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Shuffle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 Merge Sort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31" name="TextBox 30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Partition [Sort]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MapReduce/Hadoop:</a:t>
            </a:r>
            <a:r>
              <a:rPr lang="en-US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en-US" spc="-1" dirty="0" smtClean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</a:rPr>
              <a:t>Combiner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3516868"/>
            <a:ext cx="525780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Combiner</a:t>
            </a:r>
            <a:r>
              <a:rPr lang="en-US" dirty="0" smtClean="0">
                <a:solidFill>
                  <a:schemeClr val="tx1"/>
                </a:solidFill>
              </a:rPr>
              <a:t> reduces data shuffled here!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8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IN-CLASS EXERCISES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5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meresearch.org.uk/wp-content/uploads/2016/01/supermar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8746" cy="4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Supermarket</a:t>
            </a:r>
            <a:r>
              <a:rPr lang="en-US" dirty="0" smtClean="0"/>
              <a:t> </a:t>
            </a:r>
            <a:r>
              <a:rPr lang="en-US" sz="3200" dirty="0" smtClean="0"/>
              <a:t>Example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84973" y="3429000"/>
            <a:ext cx="5486400" cy="1206734"/>
          </a:xfrm>
          <a:prstGeom prst="rect">
            <a:avLst/>
          </a:prstGeom>
          <a:solidFill>
            <a:schemeClr val="bg1">
              <a:lumMod val="85000"/>
              <a:alpha val="86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Supermarket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boss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wants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know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endParaRPr lang="en-GB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Do we sell more in the morning hours or the evening hours?</a:t>
            </a:r>
            <a:endParaRPr lang="en-IE" sz="24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473" y="342900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2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://www.meresearch.org.uk/wp-content/uploads/2016/01/supermark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398746" cy="4920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14400" y="4214911"/>
            <a:ext cx="7391400" cy="1957289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914400" y="1295400"/>
            <a:ext cx="7391400" cy="2241305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</a:t>
            </a:r>
            <a:r>
              <a:rPr lang="en-IE" sz="3200" dirty="0" smtClean="0"/>
              <a:t>: </a:t>
            </a:r>
            <a:r>
              <a:rPr lang="en-GB" sz="3200" dirty="0" smtClean="0"/>
              <a:t>Supermarket</a:t>
            </a:r>
            <a:r>
              <a:rPr lang="en-US" sz="3200" dirty="0" smtClean="0"/>
              <a:t> </a:t>
            </a:r>
            <a:r>
              <a:rPr lang="en-US" sz="3200" dirty="0"/>
              <a:t>Example</a:t>
            </a:r>
            <a:endParaRPr lang="en-IE" sz="3200" dirty="0"/>
          </a:p>
        </p:txBody>
      </p:sp>
      <p:pic>
        <p:nvPicPr>
          <p:cNvPr id="30" name="Picture 2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60" y="1371600"/>
            <a:ext cx="7100614" cy="19729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0"/>
            <a:ext cx="1737602" cy="1294057"/>
          </a:xfrm>
          <a:prstGeom prst="rect">
            <a:avLst/>
          </a:prstGeom>
        </p:spPr>
      </p:pic>
      <p:sp>
        <p:nvSpPr>
          <p:cNvPr id="24" name="Down Arrow 23"/>
          <p:cNvSpPr/>
          <p:nvPr/>
        </p:nvSpPr>
        <p:spPr>
          <a:xfrm>
            <a:off x="495300" y="3429000"/>
            <a:ext cx="82296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Compute total sales per hour of the day?</a:t>
            </a:r>
            <a:endParaRPr lang="en-IE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2900" y="3441850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61.photobucket.com/albums/h44/arachnophilia/random/er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7619"/>
            <a:ext cx="7656858" cy="51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Erdős</a:t>
            </a:r>
            <a:r>
              <a:rPr lang="en-GB" sz="3200" dirty="0" smtClean="0"/>
              <a:t>-number</a:t>
            </a:r>
            <a:r>
              <a:rPr lang="en-US" dirty="0" smtClean="0"/>
              <a:t> </a:t>
            </a:r>
            <a:r>
              <a:rPr lang="en-US" sz="3200" dirty="0" smtClean="0"/>
              <a:t>Example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4724400"/>
            <a:ext cx="5486400" cy="914400"/>
          </a:xfrm>
          <a:prstGeom prst="rect">
            <a:avLst/>
          </a:prstGeom>
          <a:solidFill>
            <a:schemeClr val="bg1">
              <a:lumMod val="85000"/>
              <a:alpha val="95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Everybody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wants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to </a:t>
            </a:r>
            <a:r>
              <a:rPr lang="es-CL" sz="2400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know</a:t>
            </a:r>
            <a:r>
              <a:rPr lang="es-C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endParaRPr lang="en-GB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GB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What’s 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my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Erdős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-number?</a:t>
            </a:r>
            <a:endParaRPr lang="en-IE" sz="24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4724400"/>
            <a:ext cx="342900" cy="3429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-55868"/>
            <a:ext cx="2841586" cy="124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78014"/>
            <a:ext cx="3124200" cy="68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00200"/>
            <a:ext cx="6629400" cy="451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3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 1" descr="http://i61.photobucket.com/albums/h44/arachnophilia/random/erd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7619"/>
            <a:ext cx="7656858" cy="51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 err="1" smtClean="0"/>
              <a:t>Erdős</a:t>
            </a:r>
            <a:r>
              <a:rPr lang="en-GB" sz="3200" dirty="0" smtClean="0"/>
              <a:t>-number</a:t>
            </a:r>
            <a:r>
              <a:rPr lang="en-US" dirty="0" smtClean="0"/>
              <a:t> </a:t>
            </a:r>
            <a:r>
              <a:rPr lang="en-US" sz="3200" dirty="0" smtClean="0"/>
              <a:t>Example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4724400"/>
            <a:ext cx="7656858" cy="1614630"/>
          </a:xfrm>
          <a:prstGeom prst="rect">
            <a:avLst/>
          </a:prstGeom>
          <a:gradFill>
            <a:gsLst>
              <a:gs pos="0">
                <a:srgbClr val="FFD6C9"/>
              </a:gs>
              <a:gs pos="100000">
                <a:srgbClr val="FBFEFF"/>
              </a:gs>
            </a:gsLst>
          </a:gradFill>
          <a:ln w="539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42790" y="1217164"/>
            <a:ext cx="7652268" cy="2803154"/>
          </a:xfrm>
          <a:prstGeom prst="rect">
            <a:avLst/>
          </a:prstGeom>
          <a:gradFill>
            <a:gsLst>
              <a:gs pos="0">
                <a:srgbClr val="DDF9FF"/>
              </a:gs>
              <a:gs pos="89000">
                <a:srgbClr val="FBFEFF"/>
              </a:gs>
              <a:gs pos="100000">
                <a:schemeClr val="bg1"/>
              </a:gs>
            </a:gsLst>
          </a:gradFill>
          <a:ln w="539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18" y="5105400"/>
            <a:ext cx="1496572" cy="1113904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>
            <a:off x="381000" y="4038600"/>
            <a:ext cx="8534400" cy="895746"/>
          </a:xfrm>
          <a:prstGeom prst="downArrow">
            <a:avLst>
              <a:gd name="adj1" fmla="val 89946"/>
              <a:gd name="adj2" fmla="val 33778"/>
            </a:avLst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Who has an </a:t>
            </a:r>
            <a:r>
              <a:rPr lang="en-IE" dirty="0" err="1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Erdős</a:t>
            </a:r>
            <a:r>
              <a:rPr lang="en-IE" dirty="0" smtClean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-number of 3?</a:t>
            </a:r>
            <a:endParaRPr lang="en-IE" dirty="0">
              <a:solidFill>
                <a:schemeClr val="tx1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2900" y="4051450"/>
            <a:ext cx="342900" cy="34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-55868"/>
            <a:ext cx="2841586" cy="12486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902" y="1395674"/>
            <a:ext cx="6584316" cy="238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Hadoop: in more depth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859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05600" y="5410200"/>
            <a:ext cx="2209800" cy="1241425"/>
          </a:xfrm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en-IE" dirty="0" smtClean="0"/>
              <a:t>Questions?</a:t>
            </a:r>
            <a:endParaRPr lang="en-I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4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Hadoop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” …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http://blog.tamar.com/wp-content/uploads/2016/08/hadoop-licdn.com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09800"/>
            <a:ext cx="5143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5638800"/>
            <a:ext cx="8686800" cy="104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… and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an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elephant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not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e.g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., a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rabbit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“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Hadoop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” … 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8" name="Picture 4" descr="http://blog.tamar.com/wp-content/uploads/2016/08/hadoop-licdn.com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209800"/>
            <a:ext cx="5143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381000" y="5638800"/>
            <a:ext cx="8686800" cy="104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… and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why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an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elephant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not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e.g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., a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rabbit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 descr="http://www.enterpriseitnews.com.my/wp-content/uploads/2015/12/doug-cutting-cloudera-1050x6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7" y="1524000"/>
            <a:ext cx="6473825" cy="379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736x/e0/59/fd/e059fd8f0d266ce87dc9e88afc78f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447800"/>
            <a:ext cx="2514600" cy="3757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81000" y="5638800"/>
            <a:ext cx="8686800" cy="1042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…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better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luck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next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time, </a:t>
            </a:r>
            <a:r>
              <a:rPr lang="es-CL" dirty="0" err="1" smtClean="0">
                <a:solidFill>
                  <a:schemeClr val="bg1">
                    <a:lumMod val="95000"/>
                  </a:schemeClr>
                </a:solidFill>
              </a:rPr>
              <a:t>Tiddles</a:t>
            </a:r>
            <a:r>
              <a:rPr lang="es-CL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4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Hadoop</a:t>
            </a:r>
            <a:r>
              <a:rPr lang="es-CL" dirty="0" smtClean="0"/>
              <a:t>: </a:t>
            </a:r>
            <a:r>
              <a:rPr lang="es-CL" dirty="0" smtClean="0"/>
              <a:t>UNDER THE HOOD</a:t>
            </a:r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2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 Abstraction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a-k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r-z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70C0"/>
                </a:solidFill>
              </a:rPr>
              <a:t>l</a:t>
            </a:r>
            <a:r>
              <a:rPr lang="en-IE" b="1" dirty="0" smtClean="0">
                <a:solidFill>
                  <a:srgbClr val="0070C0"/>
                </a:solidFill>
              </a:rPr>
              <a:t>-q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(a,10023)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(aa,6234)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(lab, 8123)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(label,983)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(rag,543)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(rat,1233)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46000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Partition</a:t>
            </a:r>
          </a:p>
          <a:p>
            <a:endParaRPr lang="en-IE" sz="2400" dirty="0" smtClean="0"/>
          </a:p>
          <a:p>
            <a:endParaRPr lang="en-IE" sz="2400" dirty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Distr. Sort/Count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Output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309817" y="6400799"/>
            <a:ext cx="3709376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Better </a:t>
            </a: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partitioning</a:t>
            </a:r>
            <a:r>
              <a:rPr lang="en-IE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29400" y="6413536"/>
            <a:ext cx="342900" cy="3429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10400" y="6400799"/>
            <a:ext cx="2133600" cy="457201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784498" y="6395268"/>
            <a:ext cx="321402" cy="321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37" y="6502361"/>
            <a:ext cx="1328283" cy="25407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996130"/>
            <a:ext cx="9144000" cy="5861869"/>
          </a:xfrm>
          <a:prstGeom prst="rect">
            <a:avLst/>
          </a:prstGeom>
          <a:solidFill>
            <a:srgbClr val="FEFFC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TextBox 67"/>
          <p:cNvSpPr txBox="1"/>
          <p:nvPr/>
        </p:nvSpPr>
        <p:spPr>
          <a:xfrm>
            <a:off x="272984" y="1266824"/>
            <a:ext cx="8511513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Can we abstract any general framework?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7983" y="1278510"/>
            <a:ext cx="342900" cy="3429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267681" y="2133274"/>
            <a:ext cx="8516815" cy="4583397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17983" y="2161948"/>
            <a:ext cx="321402" cy="3214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5" y="2395959"/>
            <a:ext cx="5820340" cy="233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" y="3505200"/>
            <a:ext cx="6402125" cy="268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744354"/>
            <a:ext cx="7709797" cy="26428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2759398"/>
            <a:ext cx="5781422" cy="4440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3923542"/>
            <a:ext cx="7001207" cy="4562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5184407"/>
            <a:ext cx="4904241" cy="454393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946890" y="6266914"/>
            <a:ext cx="6739910" cy="369332"/>
          </a:xfrm>
          <a:prstGeom prst="rect">
            <a:avLst/>
          </a:prstGeom>
          <a:solidFill>
            <a:schemeClr val="accent6">
              <a:lumMod val="60000"/>
              <a:lumOff val="40000"/>
              <a:alpha val="9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dirty="0" smtClean="0">
                <a:latin typeface="Segoe UI Light" panose="020B0502040204020203" pitchFamily="34" charset="0"/>
              </a:rPr>
              <a:t>In general, we must assume bags/multisets (sets with duplicates)</a:t>
            </a:r>
            <a:endParaRPr lang="en-IE" dirty="0">
              <a:solidFill>
                <a:srgbClr val="FF0000"/>
              </a:solidFill>
              <a:latin typeface="Segoe UI Light" panose="020B0502040204020203" pitchFamily="34" charset="0"/>
            </a:endParaRP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6835" y="6266914"/>
            <a:ext cx="351110" cy="35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7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0" y="4886679"/>
            <a:ext cx="9144000" cy="9855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0" y="4128203"/>
            <a:ext cx="9144000" cy="7595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0" y="2343486"/>
            <a:ext cx="9144000" cy="18012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990600"/>
            <a:ext cx="9144000" cy="13715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200" dirty="0" smtClean="0"/>
              <a:t>MapReduce: Main Idea</a:t>
            </a:r>
            <a:endParaRPr lang="en-IE" sz="3200" dirty="0"/>
          </a:p>
        </p:txBody>
      </p:sp>
      <p:sp>
        <p:nvSpPr>
          <p:cNvPr id="4" name="Rectangle 3"/>
          <p:cNvSpPr/>
          <p:nvPr/>
        </p:nvSpPr>
        <p:spPr>
          <a:xfrm>
            <a:off x="376609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>
            <a:off x="2067018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3757426" y="1600200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9" name="Picture 4 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42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618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" y="10668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76609" y="2046865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9" name="Rectangle 18"/>
          <p:cNvSpPr/>
          <p:nvPr/>
        </p:nvSpPr>
        <p:spPr>
          <a:xfrm>
            <a:off x="3757429" y="2046862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22" name="Rectangle 21"/>
          <p:cNvSpPr/>
          <p:nvPr/>
        </p:nvSpPr>
        <p:spPr>
          <a:xfrm>
            <a:off x="2795310" y="2046864"/>
            <a:ext cx="709890" cy="31533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3776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30" name="TextBox 29"/>
          <p:cNvSpPr txBox="1"/>
          <p:nvPr/>
        </p:nvSpPr>
        <p:spPr>
          <a:xfrm>
            <a:off x="2472497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31" name="TextBox 30"/>
          <p:cNvSpPr txBox="1"/>
          <p:nvPr/>
        </p:nvSpPr>
        <p:spPr>
          <a:xfrm>
            <a:off x="4207293" y="11545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sp>
        <p:nvSpPr>
          <p:cNvPr id="34" name="Rectangle 33"/>
          <p:cNvSpPr/>
          <p:nvPr/>
        </p:nvSpPr>
        <p:spPr>
          <a:xfrm>
            <a:off x="363907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5" name="Rectangle 34"/>
          <p:cNvSpPr/>
          <p:nvPr/>
        </p:nvSpPr>
        <p:spPr>
          <a:xfrm>
            <a:off x="2054316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6" name="Rectangle 35"/>
          <p:cNvSpPr/>
          <p:nvPr/>
        </p:nvSpPr>
        <p:spPr>
          <a:xfrm>
            <a:off x="3744724" y="3371849"/>
            <a:ext cx="1419781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37" name="Picture 4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2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16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7" y="2838449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363907" y="3818514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a-k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744727" y="3818511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rgbClr val="0070C0"/>
                </a:solidFill>
              </a:rPr>
              <a:t>r-z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54316" y="3818513"/>
            <a:ext cx="709890" cy="315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70C0"/>
                </a:solidFill>
              </a:rPr>
              <a:t>l</a:t>
            </a:r>
            <a:r>
              <a:rPr lang="en-IE" b="1" dirty="0" smtClean="0">
                <a:solidFill>
                  <a:srgbClr val="0070C0"/>
                </a:solidFill>
              </a:rPr>
              <a:t>-q</a:t>
            </a:r>
            <a:endParaRPr lang="en-IE" b="1" dirty="0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1074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A1</a:t>
            </a:r>
            <a:endParaRPr lang="en-IE" dirty="0"/>
          </a:p>
        </p:txBody>
      </p:sp>
      <p:sp>
        <p:nvSpPr>
          <p:cNvPr id="44" name="TextBox 43"/>
          <p:cNvSpPr txBox="1"/>
          <p:nvPr/>
        </p:nvSpPr>
        <p:spPr>
          <a:xfrm>
            <a:off x="2459795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B1</a:t>
            </a:r>
            <a:endParaRPr lang="en-IE" dirty="0"/>
          </a:p>
        </p:txBody>
      </p:sp>
      <p:sp>
        <p:nvSpPr>
          <p:cNvPr id="45" name="TextBox 44"/>
          <p:cNvSpPr txBox="1"/>
          <p:nvPr/>
        </p:nvSpPr>
        <p:spPr>
          <a:xfrm>
            <a:off x="4194591" y="2926229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C1</a:t>
            </a:r>
            <a:endParaRPr lang="en-IE" dirty="0"/>
          </a:p>
        </p:txBody>
      </p:sp>
      <p:cxnSp>
        <p:nvCxnSpPr>
          <p:cNvPr id="47" name="Straight Arrow Connector 46"/>
          <p:cNvCxnSpPr>
            <a:endCxn id="38" idx="0"/>
          </p:cNvCxnSpPr>
          <p:nvPr/>
        </p:nvCxnSpPr>
        <p:spPr>
          <a:xfrm>
            <a:off x="1086499" y="2362200"/>
            <a:ext cx="16523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" idx="2"/>
          </p:cNvCxnSpPr>
          <p:nvPr/>
        </p:nvCxnSpPr>
        <p:spPr>
          <a:xfrm>
            <a:off x="1086500" y="2362200"/>
            <a:ext cx="3368113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39" idx="0"/>
          </p:cNvCxnSpPr>
          <p:nvPr/>
        </p:nvCxnSpPr>
        <p:spPr>
          <a:xfrm>
            <a:off x="1073797" y="2362197"/>
            <a:ext cx="1" cy="4762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5" idx="2"/>
          </p:cNvCxnSpPr>
          <p:nvPr/>
        </p:nvCxnSpPr>
        <p:spPr>
          <a:xfrm flipH="1">
            <a:off x="1086500" y="2362200"/>
            <a:ext cx="169040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38" idx="0"/>
          </p:cNvCxnSpPr>
          <p:nvPr/>
        </p:nvCxnSpPr>
        <p:spPr>
          <a:xfrm flipH="1">
            <a:off x="2738807" y="2362200"/>
            <a:ext cx="2539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" idx="2"/>
            <a:endCxn id="37" idx="0"/>
          </p:cNvCxnSpPr>
          <p:nvPr/>
        </p:nvCxnSpPr>
        <p:spPr>
          <a:xfrm>
            <a:off x="2776909" y="2362200"/>
            <a:ext cx="1677708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endCxn id="37" idx="0"/>
          </p:cNvCxnSpPr>
          <p:nvPr/>
        </p:nvCxnSpPr>
        <p:spPr>
          <a:xfrm flipH="1">
            <a:off x="4454617" y="2362200"/>
            <a:ext cx="12702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" idx="2"/>
            <a:endCxn id="38" idx="0"/>
          </p:cNvCxnSpPr>
          <p:nvPr/>
        </p:nvCxnSpPr>
        <p:spPr>
          <a:xfrm flipH="1">
            <a:off x="2738807" y="2362200"/>
            <a:ext cx="1728510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6" idx="2"/>
            <a:endCxn id="39" idx="0"/>
          </p:cNvCxnSpPr>
          <p:nvPr/>
        </p:nvCxnSpPr>
        <p:spPr>
          <a:xfrm flipH="1">
            <a:off x="1073798" y="2362200"/>
            <a:ext cx="3393519" cy="4762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376609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(a,10023)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(aa,6234)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07512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(lab, 8123)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(label,983)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766188" y="4872625"/>
            <a:ext cx="1419781" cy="914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E" dirty="0" smtClean="0">
                <a:solidFill>
                  <a:schemeClr val="tx1"/>
                </a:solidFill>
              </a:rPr>
              <a:t>(rag,543)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(rat,1233)</a:t>
            </a:r>
          </a:p>
          <a:p>
            <a:r>
              <a:rPr lang="en-IE" dirty="0" smtClean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99" name="Straight Arrow Connector 98"/>
          <p:cNvCxnSpPr>
            <a:stCxn id="34" idx="2"/>
            <a:endCxn id="96" idx="0"/>
          </p:cNvCxnSpPr>
          <p:nvPr/>
        </p:nvCxnSpPr>
        <p:spPr>
          <a:xfrm>
            <a:off x="1073798" y="4133849"/>
            <a:ext cx="12702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endCxn id="97" idx="0"/>
          </p:cNvCxnSpPr>
          <p:nvPr/>
        </p:nvCxnSpPr>
        <p:spPr>
          <a:xfrm>
            <a:off x="2770556" y="4133846"/>
            <a:ext cx="14463" cy="7387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endCxn id="98" idx="0"/>
          </p:cNvCxnSpPr>
          <p:nvPr/>
        </p:nvCxnSpPr>
        <p:spPr>
          <a:xfrm>
            <a:off x="4463376" y="4133849"/>
            <a:ext cx="12703" cy="7387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 1" descr="http://www.netanimations.net/large%20gears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00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 2" descr="http://www.netanimations.net/large%20gears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83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 3" descr="http://www.netanimations.net/large%20gears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7" y="4339225"/>
            <a:ext cx="440872" cy="4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TextBox 114"/>
          <p:cNvSpPr txBox="1"/>
          <p:nvPr/>
        </p:nvSpPr>
        <p:spPr>
          <a:xfrm>
            <a:off x="5715000" y="9906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Input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117" name="TextBox 116"/>
          <p:cNvSpPr txBox="1"/>
          <p:nvPr/>
        </p:nvSpPr>
        <p:spPr>
          <a:xfrm>
            <a:off x="5715000" y="2460008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Partition</a:t>
            </a:r>
          </a:p>
          <a:p>
            <a:endParaRPr lang="en-IE" sz="2400" dirty="0" smtClean="0"/>
          </a:p>
          <a:p>
            <a:endParaRPr lang="en-IE" sz="2400" dirty="0"/>
          </a:p>
          <a:p>
            <a:endParaRPr lang="en-IE" sz="2400" dirty="0" smtClean="0"/>
          </a:p>
          <a:p>
            <a:endParaRPr lang="en-IE" sz="2400" dirty="0" smtClean="0"/>
          </a:p>
          <a:p>
            <a:r>
              <a:rPr lang="en-IE" sz="2400" dirty="0" smtClean="0"/>
              <a:t>Distr. Sort/Count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5715000" y="4876800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smtClean="0"/>
              <a:t>Output</a:t>
            </a:r>
          </a:p>
          <a:p>
            <a:r>
              <a:rPr lang="en-IE" sz="2000" dirty="0" smtClean="0"/>
              <a:t>File on Distr. File System</a:t>
            </a:r>
            <a:endParaRPr lang="en-IE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3309817" y="6400799"/>
            <a:ext cx="3709376" cy="457201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IE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Better </a:t>
            </a:r>
            <a:r>
              <a:rPr lang="en-IE" sz="2400" dirty="0" smtClean="0">
                <a:solidFill>
                  <a:schemeClr val="accent2">
                    <a:lumMod val="75000"/>
                  </a:schemeClr>
                </a:solidFill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partitioning</a:t>
            </a:r>
            <a:r>
              <a:rPr lang="en-IE" sz="2400" dirty="0" smtClean="0">
                <a:latin typeface="Segoe UI Semilight" panose="020B0402040204020203" pitchFamily="34" charset="0"/>
                <a:ea typeface="Segoe UI" panose="020B0502040204020203" pitchFamily="34" charset="0"/>
                <a:cs typeface="Segoe UI Semilight" panose="020B0402040204020203" pitchFamily="34" charset="0"/>
              </a:rPr>
              <a:t>?</a:t>
            </a:r>
            <a:endParaRPr lang="en-IE" sz="2400" dirty="0">
              <a:solidFill>
                <a:schemeClr val="accent6">
                  <a:lumMod val="75000"/>
                </a:schemeClr>
              </a:solidFill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9400" y="6413536"/>
            <a:ext cx="342900" cy="3429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7010400" y="6400799"/>
            <a:ext cx="2133600" cy="457201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4498" y="6395268"/>
            <a:ext cx="321402" cy="321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537" y="6502361"/>
            <a:ext cx="1328283" cy="254075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0" y="996130"/>
            <a:ext cx="9144000" cy="5861869"/>
          </a:xfrm>
          <a:prstGeom prst="rect">
            <a:avLst/>
          </a:prstGeom>
          <a:solidFill>
            <a:srgbClr val="FEFFCD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TextBox 70"/>
          <p:cNvSpPr txBox="1"/>
          <p:nvPr/>
        </p:nvSpPr>
        <p:spPr>
          <a:xfrm>
            <a:off x="267681" y="2133274"/>
            <a:ext cx="8516815" cy="4583397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endParaRPr lang="en-IE" altLang="ja-JP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17983" y="2161948"/>
            <a:ext cx="321402" cy="32140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55" y="2395959"/>
            <a:ext cx="5820340" cy="2334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5" y="3505200"/>
            <a:ext cx="6402125" cy="2688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2" y="4744354"/>
            <a:ext cx="7709797" cy="264282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2759398"/>
            <a:ext cx="5781422" cy="444057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3923542"/>
            <a:ext cx="6989232" cy="4549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42" y="5166197"/>
            <a:ext cx="4902742" cy="45307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505200" y="4724400"/>
            <a:ext cx="2209800" cy="320749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Rectangle 76"/>
          <p:cNvSpPr/>
          <p:nvPr/>
        </p:nvSpPr>
        <p:spPr>
          <a:xfrm>
            <a:off x="3104859" y="5130389"/>
            <a:ext cx="1238541" cy="277339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81"/>
          <p:cNvSpPr/>
          <p:nvPr/>
        </p:nvSpPr>
        <p:spPr>
          <a:xfrm>
            <a:off x="0" y="2100694"/>
            <a:ext cx="9144000" cy="4879497"/>
          </a:xfrm>
          <a:prstGeom prst="rect">
            <a:avLst/>
          </a:prstGeom>
          <a:solidFill>
            <a:srgbClr val="FEFFCD">
              <a:alpha val="9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0" y="2972831"/>
            <a:ext cx="3589409" cy="1827769"/>
          </a:xfrm>
          <a:prstGeom prst="rect">
            <a:avLst/>
          </a:prstGeom>
        </p:spPr>
      </p:pic>
      <p:sp>
        <p:nvSpPr>
          <p:cNvPr id="83" name="TextBox 82"/>
          <p:cNvSpPr txBox="1"/>
          <p:nvPr/>
        </p:nvSpPr>
        <p:spPr>
          <a:xfrm>
            <a:off x="4279691" y="3878555"/>
            <a:ext cx="4504806" cy="842442"/>
          </a:xfrm>
          <a:prstGeom prst="rect">
            <a:avLst/>
          </a:prstGeom>
          <a:solidFill>
            <a:schemeClr val="bg1">
              <a:lumMod val="85000"/>
              <a:alpha val="67000"/>
            </a:schemeClr>
          </a:solidFill>
        </p:spPr>
        <p:txBody>
          <a:bodyPr wrap="square" rtlCol="0" anchor="t" anchorCtr="0">
            <a:noAutofit/>
          </a:bodyPr>
          <a:lstStyle/>
          <a:p>
            <a:r>
              <a:rPr lang="en-GB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← But how to implement this </a:t>
            </a:r>
          </a:p>
          <a:p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part in a distributed system</a:t>
            </a:r>
            <a:endParaRPr lang="en-IE" sz="2400" dirty="0">
              <a:latin typeface="Segoe UI Semilight" panose="020B0402040204020203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1596" y="3875389"/>
            <a:ext cx="342900" cy="3429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207558" y="1862764"/>
            <a:ext cx="2408818" cy="2408818"/>
          </a:xfrm>
          <a:prstGeom prst="rect">
            <a:avLst/>
          </a:prstGeom>
        </p:spPr>
      </p:pic>
      <p:sp>
        <p:nvSpPr>
          <p:cNvPr id="85" name="TextBox 84"/>
          <p:cNvSpPr txBox="1"/>
          <p:nvPr/>
        </p:nvSpPr>
        <p:spPr>
          <a:xfrm>
            <a:off x="4279690" y="4911131"/>
            <a:ext cx="4503905" cy="1205069"/>
          </a:xfrm>
          <a:prstGeom prst="rect">
            <a:avLst/>
          </a:prstGeom>
          <a:solidFill>
            <a:srgbClr val="C2E49C">
              <a:alpha val="97000"/>
            </a:srgbClr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IE" altLang="ja-JP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Partition by </a:t>
            </a:r>
            <a:r>
              <a:rPr lang="en-IE" altLang="ja-JP" sz="2400" dirty="0" smtClean="0">
                <a:solidFill>
                  <a:srgbClr val="0707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 </a:t>
            </a:r>
            <a:r>
              <a:rPr lang="en-IE" altLang="ja-JP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key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Sort (in parallel) by </a:t>
            </a:r>
            <a:r>
              <a:rPr lang="en-IE" altLang="ja-JP" sz="2400" dirty="0" smtClean="0">
                <a:solidFill>
                  <a:srgbClr val="0707F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map </a:t>
            </a:r>
            <a:r>
              <a:rPr lang="en-IE" altLang="ja-JP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key</a:t>
            </a:r>
          </a:p>
          <a:p>
            <a:pPr marL="457200" indent="-457200">
              <a:buFont typeface="+mj-lt"/>
              <a:buAutoNum type="arabicPeriod"/>
            </a:pPr>
            <a:r>
              <a:rPr lang="en-IE" altLang="ja-JP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Apply </a:t>
            </a:r>
            <a:r>
              <a:rPr lang="en-IE" altLang="ja-JP" sz="2400" dirty="0" smtClean="0">
                <a:solidFill>
                  <a:srgbClr val="45A24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reduce </a:t>
            </a:r>
            <a:r>
              <a:rPr lang="en-IE" altLang="ja-JP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/ Profit</a:t>
            </a: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428732" y="4927096"/>
            <a:ext cx="321402" cy="321403"/>
          </a:xfrm>
          <a:prstGeom prst="rect">
            <a:avLst/>
          </a:prstGeom>
        </p:spPr>
      </p:pic>
      <p:sp>
        <p:nvSpPr>
          <p:cNvPr id="78" name="Title 1"/>
          <p:cNvSpPr txBox="1">
            <a:spLocks/>
          </p:cNvSpPr>
          <p:nvPr/>
        </p:nvSpPr>
        <p:spPr>
          <a:xfrm>
            <a:off x="231220" y="6176539"/>
            <a:ext cx="876038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algn="r"/>
            <a:r>
              <a:rPr lang="en-IE" sz="3200" dirty="0" smtClean="0">
                <a:solidFill>
                  <a:schemeClr val="accent6">
                    <a:lumMod val="75000"/>
                  </a:schemeClr>
                </a:solidFill>
              </a:rPr>
              <a:t>… let’s be more specific</a:t>
            </a:r>
            <a:endParaRPr lang="en-IE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79689" y="5308838"/>
            <a:ext cx="4503905" cy="438702"/>
          </a:xfrm>
          <a:prstGeom prst="rect">
            <a:avLst/>
          </a:prstGeom>
          <a:solidFill>
            <a:schemeClr val="accent6">
              <a:alpha val="48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55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2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125" y="169371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1. Input</a:t>
            </a:r>
            <a:endParaRPr lang="es-CL" dirty="0"/>
          </a:p>
        </p:txBody>
      </p:sp>
      <p:sp>
        <p:nvSpPr>
          <p:cNvPr id="15" name="TextBox 14"/>
          <p:cNvSpPr txBox="1"/>
          <p:nvPr/>
        </p:nvSpPr>
        <p:spPr>
          <a:xfrm>
            <a:off x="88826" y="2282540"/>
            <a:ext cx="2155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2</a:t>
            </a:r>
            <a:r>
              <a:rPr lang="es-CL" b="1" dirty="0" smtClean="0"/>
              <a:t>. </a:t>
            </a:r>
            <a:r>
              <a:rPr lang="es-CL" b="1" dirty="0" err="1" smtClean="0"/>
              <a:t>Map</a:t>
            </a:r>
            <a:endParaRPr lang="es-CL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83124" y="3581400"/>
            <a:ext cx="2504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4. </a:t>
            </a:r>
            <a:r>
              <a:rPr lang="es-CL" dirty="0" err="1" smtClean="0"/>
              <a:t>Shuffle</a:t>
            </a:r>
            <a:endParaRPr lang="es-CL" dirty="0"/>
          </a:p>
        </p:txBody>
      </p:sp>
      <p:sp>
        <p:nvSpPr>
          <p:cNvPr id="18" name="TextBox 17"/>
          <p:cNvSpPr txBox="1"/>
          <p:nvPr/>
        </p:nvSpPr>
        <p:spPr>
          <a:xfrm>
            <a:off x="83124" y="4332743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5. </a:t>
            </a:r>
            <a:r>
              <a:rPr lang="es-CL" dirty="0" err="1" smtClean="0"/>
              <a:t>Merge</a:t>
            </a:r>
            <a:r>
              <a:rPr lang="es-CL" dirty="0" smtClean="0"/>
              <a:t> </a:t>
            </a:r>
            <a:r>
              <a:rPr lang="es-CL" dirty="0" err="1" smtClean="0"/>
              <a:t>Sort</a:t>
            </a:r>
            <a:endParaRPr lang="es-CL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3125" y="553307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7. Output</a:t>
            </a:r>
            <a:endParaRPr lang="es-CL" dirty="0"/>
          </a:p>
        </p:txBody>
      </p:sp>
      <p:sp>
        <p:nvSpPr>
          <p:cNvPr id="20" name="TextBox 19"/>
          <p:cNvSpPr txBox="1"/>
          <p:nvPr/>
        </p:nvSpPr>
        <p:spPr>
          <a:xfrm>
            <a:off x="88825" y="2698038"/>
            <a:ext cx="308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3. </a:t>
            </a:r>
            <a:r>
              <a:rPr lang="es-CL" dirty="0" err="1" smtClean="0"/>
              <a:t>Partition</a:t>
            </a:r>
            <a:r>
              <a:rPr lang="es-CL" dirty="0" smtClean="0"/>
              <a:t> [</a:t>
            </a:r>
            <a:r>
              <a:rPr lang="es-CL" dirty="0" err="1" smtClean="0"/>
              <a:t>Sort</a:t>
            </a:r>
            <a:r>
              <a:rPr lang="es-CL" dirty="0" smtClean="0"/>
              <a:t>]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124" y="5019802"/>
            <a:ext cx="2952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6. Reduce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MapReduce</a:t>
            </a:r>
            <a:r>
              <a:rPr lang="es-CL" spc="-1" dirty="0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/</a:t>
            </a:r>
            <a:r>
              <a:rPr lang="es-CL" spc="-1" dirty="0" err="1" smtClean="0">
                <a:solidFill>
                  <a:srgbClr val="808080"/>
                </a:solidFill>
                <a:uFill>
                  <a:solidFill>
                    <a:srgbClr val="FFFFFF"/>
                  </a:solidFill>
                </a:uFill>
              </a:rPr>
              <a:t>Hadoop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379688"/>
            <a:ext cx="5789754" cy="46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4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653,34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textsc{\color{purple}hash}(\texttt{w})\%m$&#10;\end{document}&#10;"/>
  <p:tag name="IGUANATEXSIZE" val="20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018"/>
  <p:tag name="ORIGINALWIDTH" val="3137,6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Define \cmap{map} as a function $\cinp{I} \rightarrow 2^\cmap{M}$ where $\cmap{M} \subseteq T_\cmap{MK} \times T_\cmap{MV}$&#10;\end{tabular}&#10;\end{document}&#10;"/>
  <p:tag name="IGUANATEXSIZE" val="20"/>
  <p:tag name="IGUANATEXCURSOR" val="3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675"/>
  <p:tag name="ORIGINALWIDTH" val="3776,77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\noindent&#10;\begin{tabular}{l}&#10;Define \cred{reduce} as a function $T_\cmap{MK} \times 2^{T_\cmap{MV}} \rightarrow 2^\cred{R}$ where $\cred{R} \subseteq T_\cred{RK} \times T_\cred{RV}$&#10;\end{tabular}&#10;\end{document}&#10;"/>
  <p:tag name="IGUANATEXSIZE" val="20"/>
  <p:tag name="IGUANATEXCURSOR" val="4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554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begin{tabular}{l}&#10;For example, &#10;${\color{orange} I} = &#10;\{ (1,\texttt{&quot;soy una linea&quot;}), &#10;(2,\texttt{&quot;soy otra linea&quot;}) \}$\\&#10;~~~~$T_{\color{orange}IK}$ is the set of all &#10;\texttt{\color{purple}int}, &#10;$T_{\color{orange}IV}$ is the set of all&#10;\texttt{\color{purple}string}&#10;\end{tabular}&#10;\end{document}&#10;"/>
  <p:tag name="IGUANATEXSIZE" val="16"/>
  <p:tag name="IGUANATEXCURSOR" val="4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4290,5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\begin{tabular}{l}&#10;For example, &#10;$\cmap{\textsf{map}}(1,\texttt{&quot;soy una linea&quot;}) \mapsto \{ (\texttt{&quot;soy&quot;},1), (\texttt{&quot;una&quot;},1), (\texttt{&quot;linea&quot;},1) \}$\\&#10;~~~~$T_\cmap{MK}$ is the set of all&#10;\texttt{\color{purple}string}, &#10;$T_\cmap{MV}$ is the set of all&#10;\texttt{\color{purple}int}&#10;\end{tabular}&#10;\end{document}&#10;"/>
  <p:tag name="IGUANATEXSIZE" val="16"/>
  <p:tag name="IGUANATEXCURSOR" val="61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007,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For example, &#10;$\cred{\textsf{reduce}}( \texttt{&quot;soy&quot;}, \{ 1, 1 \})   \mapsto \{ (\texttt{&quot;soy&quot;},2) \}$\\&#10;~~~~$T_\cred{RK}$ is the set of all&#10;\texttt{\color{purple}string}, &#10;$T_\cred{RV}$ is the set of all&#10;\texttt{\color{purple}int}&#10;\end{tabular}&#10;\end{document}&#10;"/>
  <p:tag name="IGUANATEXSIZE" val="16"/>
  <p:tag name="IGUANATEXCURSOR" val="448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60,3701"/>
  <p:tag name="ORIGINALWIDTH" val="1755,99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Given $\cinp{I}$&#10;\begin{itemize}&#10;\item[...] compute $\cmap{\textsf{map}}$ over all $\cinp{i} \in \cinp{I}$&#10;\item[...] group resulting set by map key&#10;\item[...] apply $\cred{\textsf{reduce}}$ over groups&#10;\end{itemize}&#10;\end{document}&#10;"/>
  <p:tag name="IGUANATEXSIZE" val="20"/>
  <p:tag name="IGUANATEXCURSOR" val="45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7,0277"/>
  <p:tag name="ORIGINALWIDTH" val="720,3619"/>
  <p:tag name="OUTPUTDPI" val="1200"/>
  <p:tag name="LATEXADDIN" val="\documentclass{standalone}&#10;\usepackage[utf8]{inputenc}&#10;\usepackage{amsmath}&#10;\usepackage{xcolor}&#10;\usepackage{booktabs}&#10;\usepackage[normalem]{ulem}&#10;\usepackage{C:/Users/ahogan/Documents/Teaching/Databases/macros/bdd}&#10;\pagestyle{empty}&#10;&#10;\begin{document}&#10;\footnotesize&#10;\begin{tabular}{ll}&#10;\toprule&#10;\multicolumn{2}{c}{\textbf{ReceiptItems}}\\&#10;\textsc{Receipt ID} &amp; \textsc{Item ID}\\\midrule&#10;R1401 &amp; I306\\&#10;R1401 &amp; I306\\&#10;R1401 &amp; I504\\&#10;R1402 &amp; I007\\&#10;R1402 &amp; I306\\&#10;R1403 &amp; I306\\&#10;R1403 &amp; I504\\&#10;$\ldots$ &amp; $\ldots$\\&#10;\bottomrule&#10;\end{tabular}&#10;~~~~~&#10;\begin{tabular}{ll}&#10;\toprule&#10;\multicolumn{2}{c}{\textbf{ReceiptTimes}}\\&#10;\textsc{Receipt ID} &amp; \textsc{Time}\\\midrule&#10;R1403 &amp; 19:00\\&#10;R1401 &amp; 18:59 \\&#10;R1402 &amp; 19:01\\&#10;$\ldots$ &amp; $\ldots$\\&#10;\bottomrule&#10;\end{tabular}&#10;~~~~~&#10;\begin{tabular}{llr}&#10;\toprule&#10;\multicolumn{3}{c}{\textbf{ItemDetails}}\\&#10;\textsc{Item ID} &amp; \textsc{Name} &amp; \textsc{Price} (\$)\\\midrule&#10;I306 &amp; Zanahoria 500g &amp; 500 \\&#10;I504 &amp; CocaCola 3L  &amp; 1400 \\&#10;I007 &amp; Comfort &amp; 1200  \\&#10;$\ldots$ &amp; $\ldots$\\&#10;\bottomrule&#10;\end{tabular}&#10;\end{document}&#10;"/>
  <p:tag name="IGUANATEXSIZE" val="80"/>
  <p:tag name="IGUANATEXCURSOR" val="32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9,1185"/>
  <p:tag name="ORIGINALWIDTH" val="1140,159"/>
  <p:tag name="OUTPUTDPI" val="1200"/>
  <p:tag name="LATEXADDIN" val="\documentclass{standalone}&#10;\usepackage[utf8]{inputenc}&#10;\usepackage{amsmath}&#10;\usepackage{xcolor}&#10;\usepackage{booktabs}&#10;\usepackage[normalem]{ulem}&#10;\usepackage{C:/Users/ahogan/Documents/Teaching/Databases/macros/bdd}&#10;\pagestyle{empty}&#10;&#10;\begin{document}&#10;\footnotesize&#10;\begin{tabular}{lr}&#10;\toprule&#10;\multicolumn{2}{c}{\textbf{Output}}\\&#10;\textsc{Hour} &amp; \textsc{Total}\\\midrule&#10;$\ldots$ &amp; $\ldots$\\&#10;18:00--18:59  &amp; \$2400 \\&#10;19:00--19:59 &amp; \$3600  \\&#10;$\ldots$ &amp; $\ldots$\\&#10;\bottomrule&#10;\end{tabular}\end{document}&#10;"/>
  <p:tag name="IGUANATEXSIZE" val="15"/>
  <p:tag name="IGUANATEXCURSOR" val="49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0,602"/>
  <p:tag name="ORIGINALWIDTH" val="981,1369"/>
  <p:tag name="OUTPUTDPI" val="1200"/>
  <p:tag name="LATEXADDIN" val="\documentclass{standalone}&#10;\usepackage[utf8]{inputenc}&#10;\usepackage{amsmath}&#10;\usepackage{xcolor}&#10;\usepackage{booktabs}&#10;\usepackage[normalem]{ulem}&#10;\usepackage{C:/Users/ahogan/Documents/Teaching/Databases/macros/bdd}&#10;\pagestyle{empty}&#10;&#10;\begin{document}&#10;\footnotesize&#10;\begin{tabular}{lr}&#10;\toprule&#10;\multicolumn{1}{c}{\textbf{Output}}\\&#10;\textsc{Author} \\\midrule&#10;Sebastián Ferrada \\&#10;Aidan Hogan  \\&#10;\ldots\\&#10;\bottomrule&#10;\end{tabular}\end{document}&#10;"/>
  <p:tag name="IGUANATEXSIZE" val="15"/>
  <p:tag name="IGUANATEXCURSOR" val="40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59,8671"/>
  <p:tag name="ORIGINALWIDTH" val="720,0347"/>
  <p:tag name="OUTPUTDPI" val="1200"/>
  <p:tag name="LATEXADDIN" val="\documentclass{standalone}&#10;\usepackage[utf8]{inputenc}&#10;\usepackage{amsmath}&#10;\usepackage{xcolor}&#10;\usepackage{booktabs}&#10;\usepackage[normalem]{ulem}&#10;\usepackage{C:/Users/ahogan/Documents/Teaching/Databases/macros/bdd}&#10;\pagestyle{empty}&#10;&#10;\begin{document}&#10;\footnotesize&#10;\begin{tabular}{ll}&#10;\toprule&#10;\multicolumn{2}{c}{\textbf{Input:} Authors.tsv}\\&#10;\textsc{Author} &amp; \textsc{Paper}\\\midrule&#10;Aidan Hogan &amp; IMGpedia: Enriching the Web of Data with Image Content Analysis\\&#10;Benjamin Bustos &amp; IMGpedia: Enriching the Web of Data with Image Content Analysis\\&#10;Benjamin Bustos &amp; Scalability of Non-Rigid 3D Shape Retrieval\\&#10;H. Li &amp; A new class of Ramsey-Turán problems\\&#10;H. Li &amp; Scalability of Non-Rigid 3D Shape Retrieval\\&#10;Paul Erdős&amp; Random induced graphs \\&#10;Richard H. Schelp &amp; A new class of Ramsey-Turán problems\\&#10;Richard H. Schelp &amp; Random induced graphs \\&#10;Sebastian Ferrada &amp; IMGpedia: Enriching the Web of Data with Image Content Analysis\\&#10;$\ldots$ &amp; $\ldots$\\&#10;\bottomrule&#10;\end{tabular}\end{document}&#10;"/>
  <p:tag name="IGUANATEXSIZE" val="90"/>
  <p:tag name="IGUANATEXCURSOR" val="71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2860,8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Define {\color{orange}input} as a set of key value pairs ${\color{orange}I} \subseteq T_{\color{orange}IK} \times T_{\color{orange}IV}$&#10;\end{document}&#10;"/>
  <p:tag name="IGUANATEXSIZE" val="20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,018"/>
  <p:tag name="ORIGINALWIDTH" val="3137,688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&#10;\begin{document}&#10;\sf&#10;&#10;\noindent&#10;\begin{tabular}{l}&#10;Define \cmap{map} as a function $\cinp{I} \rightarrow 2^\cmap{M}$ where $\cmap{M} \subseteq T_\cmap{MK} \times T_\cmap{MV}$&#10;\end{tabular}&#10;\end{document}&#10;"/>
  <p:tag name="IGUANATEXSIZE" val="20"/>
  <p:tag name="IGUANATEXCURSOR" val="384"/>
  <p:tag name="TRANSPARENCY" val="True"/>
  <p:tag name="FILENAME" val=""/>
  <p:tag name="INPUTTYPE" val="0"/>
  <p:tag name="LATEXENGINEID" val="1"/>
  <p:tag name="TEMPFOLDER" val="C:\Users\ahogan\Application Data\IguanaTex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,2675"/>
  <p:tag name="ORIGINALWIDTH" val="3776,777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\begin{document}&#10;\sf&#10;&#10;\noindent&#10;\begin{tabular}{l}&#10;Define \cred{reduce} as a function $T_\cmap{MK} \times 2^{T_\cmap{MV}} \rightarrow 2^\cred{R}$ where $\cred{R} \subseteq T_\cred{RK} \times T_\cred{RV}$&#10;\end{tabular}&#10;\end{document}&#10;"/>
  <p:tag name="IGUANATEXSIZE" val="20"/>
  <p:tag name="IGUANATEXCURSOR" val="463"/>
  <p:tag name="TRANSPARENCY" val="True"/>
  <p:tag name="FILENAME" val=""/>
  <p:tag name="INPUTTYPE" val="0"/>
  <p:tag name="LATEXENGINEID" val="1"/>
  <p:tag name="TEMPFOLDER" val="C:\Users\ahogan\Application Data\IguanaTex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554,746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\begin{tabular}{l}&#10;For example, &#10;${\color{orange} I} = &#10;\{ (1,\texttt{&quot;soy una linea&quot;}), &#10;(2,\texttt{&quot;soy otra linea&quot;}) \}$\\&#10;~~~~$T_{\color{orange}IK}$ is the set of all &#10;\texttt{\color{purple}int}, &#10;$T_{\color{orange}IV}$ is the set of all&#10;\texttt{\color{purple}string}&#10;\end{tabular}&#10;\end{document}&#10;"/>
  <p:tag name="IGUANATEXSIZE" val="16"/>
  <p:tag name="IGUANATEXCURSOR" val="461"/>
  <p:tag name="TRANSPARENCY" val="True"/>
  <p:tag name="FILENAME" val=""/>
  <p:tag name="INPUTTYPE" val="0"/>
  <p:tag name="LATEXENGINEID" val="1"/>
  <p:tag name="TEMPFOLDER" val="C:\Users\ahogan\Application Data\IguanaTex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4297,35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red!50!black}#1}}&#10;&#10;&#10;\begin{document}&#10;\sf&#10;\begin{tabular}{l}&#10;For example, &#10;$\cmap{\textsf{map}}(1,\texttt{&quot;soy una linea&quot;}) := \{ (\texttt{&quot;soy&quot;},1), (\texttt{&quot;una&quot;},1), (\texttt{&quot;linea&quot;},1) \}$\\&#10;~~~~$T_\cmap{MK}$ is the set of all&#10;\texttt{\color{purple}string}, &#10;$T_\cmap{MV}$ is the set of all&#10;\texttt{\color{purple}int}&#10;\end{tabular}&#10;\end{document}&#10;"/>
  <p:tag name="IGUANATEXSIZE" val="16"/>
  <p:tag name="IGUANATEXCURSOR" val="446"/>
  <p:tag name="TRANSPARENCY" val="True"/>
  <p:tag name="FILENAME" val=""/>
  <p:tag name="INPUTTYPE" val="0"/>
  <p:tag name="LATEXENGINEID" val="1"/>
  <p:tag name="TEMPFOLDER" val="C:\Users\ahogan\Application Data\IguanaTex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0,7878"/>
  <p:tag name="ORIGINALWIDTH" val="3007,9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newcommand{\cinp}[1]{{\color{orange}#1}}&#10;\newcommand{\cmap}[1]{{\color{blue}#1}}&#10;\newcommand{\cred}[1]{{\color{green!50!black}#1}}&#10;&#10;&#10;\begin{document}&#10;\sf&#10;\begin{tabular}{l}&#10;For example, &#10;$\cred{\textsf{reduce}}( \texttt{&quot;soy&quot;}, \{ 1, 1 \}) := \{ (\texttt{&quot;soy&quot;},2) \}$\\&#10;~~~~$T_\cred{RK}$ is the set of all&#10;\texttt{\color{purple}string}, &#10;$T_\cred{RV}$ is the set of all&#10;\texttt{\color{purple}int}&#10;\end{tabular}&#10;\end{document}&#10;"/>
  <p:tag name="IGUANATEXSIZE" val="16"/>
  <p:tag name="IGUANATEXCURSOR" val="452"/>
  <p:tag name="TRANSPARENCY" val="True"/>
  <p:tag name="FILENAME" val=""/>
  <p:tag name="INPUTTYPE" val="0"/>
  <p:tag name="LATEXENGINEID" val="1"/>
  <p:tag name="TEMPFOLDER" val="C:\Users\ahogan\Application Data\IguanaTex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,5174"/>
  <p:tag name="ORIGINALWIDTH" val="653,3412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$\textsc{\color{purple}hash}(\texttt{w})\%m$&#10;\end{document}&#10;"/>
  <p:tag name="IGUANATEXSIZE" val="20"/>
  <p:tag name="IGUANATEXCURSOR" val="249"/>
  <p:tag name="TRANSPARENCY" val="True"/>
  <p:tag name="FILENAME" val=""/>
  <p:tag name="INPUTTYPE" val="0"/>
  <p:tag name="LATEXENGINEID" val="1"/>
  <p:tag name="TEMPFOLDER" val="C:\Users\ahogan\Application Data\IguanaTex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,2658"/>
  <p:tag name="ORIGINALWIDTH" val="2860,899"/>
  <p:tag name="OUTPUTDPI" val="1200"/>
  <p:tag name="LATEXADDIN" val="\documentclass{article}&#10;\usepackage[utf8]{inputenc}&#10;\usepackage{amsmath}&#10;\usepackage{xcolor}&#10;\usepackage[normalem]{ulem}&#10;\usepackage{C:/Users/ahogan/Documents/Teaching/Databases/macros/bdd}&#10;\pagestyle{empty}&#10;&#10;\begin{document}&#10;\sf&#10;&#10;Define {\color{orange}input} as a set of key value pairs ${\color{orange}I} \subseteq T_{\color{orange}IK} \times T_{\color{orange}IV}$&#10;\end{document}&#10;"/>
  <p:tag name="IGUANATEXSIZE" val="20"/>
  <p:tag name="IGUANATEXCURSOR" val="346"/>
  <p:tag name="TRANSPARENCY" val="True"/>
  <p:tag name="FILENAME" val=""/>
  <p:tag name="INPUTTYPE" val="0"/>
  <p:tag name="LATEXENGINEID" val="1"/>
  <p:tag name="TEMPFOLDER" val="C:\Users\ahogan\Application Data\IguanaTex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9972</TotalTime>
  <Words>770</Words>
  <Application>Microsoft Office PowerPoint</Application>
  <PresentationFormat>On-screen Show (4:3)</PresentationFormat>
  <Paragraphs>251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 Unicode MS</vt:lpstr>
      <vt:lpstr>ＭＳ Ｐゴシック</vt:lpstr>
      <vt:lpstr>Arial</vt:lpstr>
      <vt:lpstr>Arial Narrow</vt:lpstr>
      <vt:lpstr>Calibri</vt:lpstr>
      <vt:lpstr>Segoe UI</vt:lpstr>
      <vt:lpstr>Segoe UI Light</vt:lpstr>
      <vt:lpstr>Segoe UI Semilight</vt:lpstr>
      <vt:lpstr>Office Theme</vt:lpstr>
      <vt:lpstr>CC5212-1 Procesamiento Masivo de Datos Otoño 2017  Lecture 4: MapReduce/Hadoop II</vt:lpstr>
      <vt:lpstr>Hadoop: in more depth</vt:lpstr>
      <vt:lpstr>Why “Hadoop” … </vt:lpstr>
      <vt:lpstr>Why “Hadoop” … </vt:lpstr>
      <vt:lpstr>PowerPoint Presentation</vt:lpstr>
      <vt:lpstr>Hadoop: UNDER THE HOOD</vt:lpstr>
      <vt:lpstr>MapReduce Abstraction</vt:lpstr>
      <vt:lpstr>MapReduce: Main Idea</vt:lpstr>
      <vt:lpstr>MapReduce/Hadoop</vt:lpstr>
      <vt:lpstr>MapReduce/Hadoop: Counting Words</vt:lpstr>
      <vt:lpstr>MapReduce/Hadoop: Combiner</vt:lpstr>
      <vt:lpstr>MapReduce/Hadoop: Combiner</vt:lpstr>
      <vt:lpstr>MapReduce/Hadoop: Combiner</vt:lpstr>
      <vt:lpstr>IN-CLASS EXERCISES</vt:lpstr>
      <vt:lpstr>Supermarket Example</vt:lpstr>
      <vt:lpstr>MapReduce: Supermarket Example</vt:lpstr>
      <vt:lpstr>Erdős-number Example</vt:lpstr>
      <vt:lpstr>PowerPoint Presentation</vt:lpstr>
      <vt:lpstr>Erdős-number Example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2017</dc:title>
  <dc:creator>Aidan Hogan</dc:creator>
  <cp:lastModifiedBy>ahogan</cp:lastModifiedBy>
  <cp:revision>842</cp:revision>
  <dcterms:created xsi:type="dcterms:W3CDTF">2006-08-16T00:00:00Z</dcterms:created>
  <dcterms:modified xsi:type="dcterms:W3CDTF">2017-04-03T19:12:50Z</dcterms:modified>
</cp:coreProperties>
</file>