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889" r:id="rId3"/>
    <p:sldId id="890" r:id="rId4"/>
    <p:sldId id="796" r:id="rId5"/>
    <p:sldId id="862" r:id="rId6"/>
    <p:sldId id="797" r:id="rId7"/>
    <p:sldId id="839" r:id="rId8"/>
    <p:sldId id="842" r:id="rId9"/>
    <p:sldId id="843" r:id="rId10"/>
    <p:sldId id="854" r:id="rId11"/>
    <p:sldId id="848" r:id="rId12"/>
    <p:sldId id="844" r:id="rId13"/>
    <p:sldId id="845" r:id="rId14"/>
    <p:sldId id="846" r:id="rId15"/>
    <p:sldId id="847" r:id="rId16"/>
    <p:sldId id="838" r:id="rId17"/>
    <p:sldId id="850" r:id="rId18"/>
    <p:sldId id="851" r:id="rId19"/>
    <p:sldId id="852" r:id="rId20"/>
    <p:sldId id="853" r:id="rId21"/>
    <p:sldId id="856" r:id="rId22"/>
    <p:sldId id="857" r:id="rId23"/>
    <p:sldId id="858" r:id="rId24"/>
    <p:sldId id="860" r:id="rId25"/>
    <p:sldId id="859" r:id="rId26"/>
    <p:sldId id="861" r:id="rId27"/>
    <p:sldId id="863" r:id="rId28"/>
    <p:sldId id="884" r:id="rId29"/>
    <p:sldId id="885" r:id="rId30"/>
    <p:sldId id="886" r:id="rId31"/>
    <p:sldId id="887" r:id="rId32"/>
    <p:sldId id="888" r:id="rId33"/>
    <p:sldId id="864" r:id="rId34"/>
    <p:sldId id="865" r:id="rId35"/>
    <p:sldId id="866" r:id="rId36"/>
    <p:sldId id="867" r:id="rId37"/>
    <p:sldId id="868" r:id="rId38"/>
    <p:sldId id="869" r:id="rId39"/>
    <p:sldId id="870" r:id="rId40"/>
    <p:sldId id="892" r:id="rId41"/>
    <p:sldId id="893" r:id="rId42"/>
    <p:sldId id="894" r:id="rId43"/>
    <p:sldId id="895" r:id="rId44"/>
    <p:sldId id="897" r:id="rId45"/>
    <p:sldId id="896" r:id="rId46"/>
    <p:sldId id="898" r:id="rId47"/>
    <p:sldId id="899" r:id="rId48"/>
    <p:sldId id="901" r:id="rId49"/>
    <p:sldId id="902" r:id="rId50"/>
    <p:sldId id="904" r:id="rId51"/>
    <p:sldId id="905" r:id="rId52"/>
    <p:sldId id="903" r:id="rId53"/>
    <p:sldId id="906" r:id="rId54"/>
    <p:sldId id="907" r:id="rId55"/>
    <p:sldId id="908" r:id="rId56"/>
    <p:sldId id="909" r:id="rId57"/>
    <p:sldId id="871" r:id="rId58"/>
    <p:sldId id="831" r:id="rId59"/>
    <p:sldId id="882" r:id="rId60"/>
    <p:sldId id="878" r:id="rId61"/>
    <p:sldId id="872" r:id="rId62"/>
    <p:sldId id="873" r:id="rId63"/>
    <p:sldId id="874" r:id="rId64"/>
    <p:sldId id="876" r:id="rId65"/>
    <p:sldId id="883" r:id="rId66"/>
    <p:sldId id="891" r:id="rId67"/>
    <p:sldId id="875" r:id="rId68"/>
    <p:sldId id="881" r:id="rId69"/>
    <p:sldId id="880" r:id="rId70"/>
    <p:sldId id="879" r:id="rId71"/>
    <p:sldId id="877" r:id="rId72"/>
    <p:sldId id="833" r:id="rId73"/>
    <p:sldId id="910" r:id="rId74"/>
    <p:sldId id="834" r:id="rId75"/>
    <p:sldId id="911" r:id="rId76"/>
    <p:sldId id="913" r:id="rId77"/>
    <p:sldId id="526" r:id="rId78"/>
    <p:sldId id="91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CD0C29-CF8D-4509-87FA-52B4B6A02EBA}">
          <p14:sldIdLst>
            <p14:sldId id="256"/>
            <p14:sldId id="889"/>
            <p14:sldId id="890"/>
            <p14:sldId id="796"/>
            <p14:sldId id="862"/>
            <p14:sldId id="797"/>
            <p14:sldId id="839"/>
            <p14:sldId id="842"/>
            <p14:sldId id="843"/>
            <p14:sldId id="854"/>
            <p14:sldId id="848"/>
            <p14:sldId id="844"/>
            <p14:sldId id="845"/>
            <p14:sldId id="846"/>
            <p14:sldId id="847"/>
            <p14:sldId id="838"/>
            <p14:sldId id="850"/>
            <p14:sldId id="851"/>
            <p14:sldId id="852"/>
            <p14:sldId id="853"/>
            <p14:sldId id="856"/>
            <p14:sldId id="857"/>
            <p14:sldId id="858"/>
            <p14:sldId id="860"/>
            <p14:sldId id="859"/>
            <p14:sldId id="861"/>
            <p14:sldId id="863"/>
            <p14:sldId id="884"/>
            <p14:sldId id="885"/>
            <p14:sldId id="886"/>
            <p14:sldId id="887"/>
            <p14:sldId id="888"/>
            <p14:sldId id="864"/>
            <p14:sldId id="865"/>
            <p14:sldId id="866"/>
            <p14:sldId id="867"/>
            <p14:sldId id="868"/>
            <p14:sldId id="869"/>
            <p14:sldId id="870"/>
            <p14:sldId id="892"/>
            <p14:sldId id="893"/>
            <p14:sldId id="894"/>
            <p14:sldId id="895"/>
            <p14:sldId id="897"/>
            <p14:sldId id="896"/>
            <p14:sldId id="898"/>
            <p14:sldId id="899"/>
            <p14:sldId id="901"/>
            <p14:sldId id="902"/>
            <p14:sldId id="904"/>
            <p14:sldId id="905"/>
            <p14:sldId id="903"/>
            <p14:sldId id="906"/>
            <p14:sldId id="907"/>
            <p14:sldId id="908"/>
            <p14:sldId id="909"/>
            <p14:sldId id="871"/>
            <p14:sldId id="831"/>
            <p14:sldId id="882"/>
            <p14:sldId id="878"/>
            <p14:sldId id="872"/>
            <p14:sldId id="873"/>
            <p14:sldId id="874"/>
            <p14:sldId id="876"/>
            <p14:sldId id="883"/>
            <p14:sldId id="891"/>
            <p14:sldId id="875"/>
            <p14:sldId id="881"/>
            <p14:sldId id="880"/>
            <p14:sldId id="879"/>
            <p14:sldId id="877"/>
            <p14:sldId id="833"/>
            <p14:sldId id="910"/>
            <p14:sldId id="834"/>
            <p14:sldId id="911"/>
            <p14:sldId id="913"/>
            <p14:sldId id="526"/>
            <p14:sldId id="9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A1C"/>
    <a:srgbClr val="008000"/>
    <a:srgbClr val="94F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737" autoAdjust="0"/>
    <p:restoredTop sz="91637" autoAdjust="0"/>
  </p:normalViewPr>
  <p:slideViewPr>
    <p:cSldViewPr>
      <p:cViewPr varScale="1">
        <p:scale>
          <a:sx n="67" d="100"/>
          <a:sy n="67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235E-DCAB-4EFA-B4C3-7A92D61CD129}" type="datetimeFigureOut">
              <a:rPr lang="en-IE" smtClean="0"/>
              <a:t>24/06/2014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B71E-15F9-45CD-9B78-DE80BE17D5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9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dho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2014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>
                <a:hlinkClick r:id="rId2"/>
              </a:rPr>
              <a:t>aidhog@gmail.com</a:t>
            </a:r>
            <a:endParaRPr lang="en-IE" dirty="0" smtClean="0"/>
          </a:p>
          <a:p>
            <a:r>
              <a:rPr lang="en-IE" dirty="0" smtClean="0"/>
              <a:t>Lecture XI</a:t>
            </a:r>
            <a:r>
              <a:rPr lang="en-IE" smtClean="0"/>
              <a:t>: 2014/06/11</a:t>
            </a:r>
            <a:endParaRPr lang="en-I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Amazon Dynamo(DB): 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4" y="1447800"/>
            <a:ext cx="4264025" cy="16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57965"/>
            <a:ext cx="35243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72001"/>
            <a:ext cx="4645025" cy="15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RECAP: DOCUMENT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27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Key–Value Stores: Values are Documents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Document-type depends on store</a:t>
            </a:r>
          </a:p>
          <a:p>
            <a:pPr lvl="1"/>
            <a:r>
              <a:rPr lang="en-IE" dirty="0" smtClean="0"/>
              <a:t>XML, JSON, Blobs, Natural language</a:t>
            </a:r>
            <a:endParaRPr lang="en-IE" dirty="0"/>
          </a:p>
          <a:p>
            <a:r>
              <a:rPr lang="en-IE" dirty="0"/>
              <a:t>Operators for documents</a:t>
            </a:r>
          </a:p>
          <a:p>
            <a:pPr lvl="1"/>
            <a:r>
              <a:rPr lang="en-IE" dirty="0" smtClean="0"/>
              <a:t>e.g., filtering, inv. indexing, XML/JSON querying, etc.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125602"/>
              </p:ext>
            </p:extLst>
          </p:nvPr>
        </p:nvGraphicFramePr>
        <p:xfrm>
          <a:off x="381000" y="1219200"/>
          <a:ext cx="8458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&lt;country&gt;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&lt;capital&gt;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city:Kabul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&lt;/capital&gt;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continent&gt;Asia&lt;/continent&gt;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&lt;population&gt;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&lt;value&gt;31108077&lt;/value&gt;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&lt;year&gt;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2011&lt;/year&gt;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&lt;/population&gt;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&lt;/country&gt;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MongoDB</a:t>
            </a:r>
            <a:r>
              <a:rPr lang="en-IE" dirty="0" smtClean="0"/>
              <a:t>: JSON Based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o</a:t>
            </a:r>
          </a:p>
          <a:p>
            <a:endParaRPr lang="en-IE" dirty="0"/>
          </a:p>
          <a:p>
            <a:r>
              <a:rPr lang="en-IE" dirty="0" smtClean="0"/>
              <a:t>Can invoke </a:t>
            </a:r>
            <a:r>
              <a:rPr lang="en-IE" dirty="0" err="1" smtClean="0"/>
              <a:t>Javascript</a:t>
            </a:r>
            <a:r>
              <a:rPr lang="en-IE" dirty="0" smtClean="0"/>
              <a:t> over the JSON objects</a:t>
            </a:r>
          </a:p>
          <a:p>
            <a:r>
              <a:rPr lang="en-IE" dirty="0" smtClean="0"/>
              <a:t>Document fields can be indexed</a:t>
            </a:r>
          </a:p>
          <a:p>
            <a:pPr marL="457200" lvl="1" indent="0">
              <a:buNone/>
            </a:pPr>
            <a:r>
              <a:rPr lang="en-IE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db.inventory.find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({ continent: </a:t>
            </a:r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$in: [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‘Asia’, ‘Europe’ ]}})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685686"/>
              </p:ext>
            </p:extLst>
          </p:nvPr>
        </p:nvGraphicFramePr>
        <p:xfrm>
          <a:off x="381000" y="1066800"/>
          <a:ext cx="8458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 (Document)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6ads786a5a9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{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“_id” : </a:t>
                      </a:r>
                      <a:r>
                        <a:rPr lang="en-IE" b="1" u="none" strike="noStrike" baseline="0" dirty="0" err="1" smtClean="0">
                          <a:solidFill>
                            <a:srgbClr val="0B0080"/>
                          </a:solidFill>
                          <a:effectLst/>
                        </a:rPr>
                        <a:t>ObjectId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(“6ads786a5a9”)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“name” : “Afghanistan”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capital”: “Kabul”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“continent” :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Asia” ,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“population”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{</a:t>
                      </a:r>
                      <a:endParaRPr lang="en-IE" u="none" strike="noStrike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“value”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31108077,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“year”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}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}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8674" name="Picture 2" descr="http://jeffsayre.com/wp-content/uploads/2012/02/mongoDB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003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Document Stores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1746" name="Picture 2" descr="http://upload.wikimedia.org/wikipedia/en/archive/6/67/20130321214116!Couchbase,_Inc._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4.bp.blogspot.com/-Y27tjnq3BLw/TxPvSHvtMPI/AAAAAAAAEkM/timXKQrA-ks/s1600/couch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1.prweb.com/prfiles/2013/11/08/11316449/mongo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TABLULAR / COLUMN FAMILY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5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19518"/>
              </p:ext>
            </p:extLst>
          </p:nvPr>
        </p:nvGraphicFramePr>
        <p:xfrm>
          <a:off x="456643" y="1524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6096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Tabular = Multi-dimensional Maps </a:t>
            </a:r>
            <a:endParaRPr lang="en-IE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22988"/>
              </p:ext>
            </p:extLst>
          </p:nvPr>
        </p:nvGraphicFramePr>
        <p:xfrm>
          <a:off x="533400" y="46863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Asia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31108077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Europe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The Original Whitepaper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066800"/>
            <a:ext cx="77247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29718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1219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1447800" cy="646331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rgbClr val="002060"/>
                </a:solidFill>
              </a:rPr>
              <a:t>MapReduce</a:t>
            </a:r>
            <a:endParaRPr lang="en-IE" dirty="0" smtClean="0">
              <a:solidFill>
                <a:srgbClr val="002060"/>
              </a:solidFill>
            </a:endParaRPr>
          </a:p>
          <a:p>
            <a:pPr algn="ctr"/>
            <a:r>
              <a:rPr lang="en-IE" dirty="0" smtClean="0">
                <a:solidFill>
                  <a:srgbClr val="002060"/>
                </a:solidFill>
              </a:rPr>
              <a:t>authors</a:t>
            </a:r>
            <a:endParaRPr lang="en-IE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>
            <a:stCxn id="4" idx="1"/>
            <a:endCxn id="5" idx="3"/>
          </p:cNvCxnSpPr>
          <p:nvPr/>
        </p:nvCxnSpPr>
        <p:spPr>
          <a:xfrm flipH="1" flipV="1">
            <a:off x="1905000" y="2913966"/>
            <a:ext cx="838200" cy="1340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6404" y="1219200"/>
            <a:ext cx="685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Why did they write another paper?</a:t>
            </a:r>
          </a:p>
          <a:p>
            <a:pPr algn="ctr"/>
            <a:r>
              <a:rPr lang="en-IE" sz="2400" dirty="0" err="1" smtClean="0"/>
              <a:t>MapReduce</a:t>
            </a:r>
            <a:r>
              <a:rPr lang="en-IE" sz="2400" dirty="0" smtClean="0"/>
              <a:t> solves everything, right?</a:t>
            </a:r>
          </a:p>
        </p:txBody>
      </p:sp>
    </p:spTree>
    <p:extLst>
      <p:ext uri="{BB962C8B-B14F-4D97-AF65-F5344CB8AC3E}">
        <p14:creationId xmlns:p14="http://schemas.microsoft.com/office/powerpoint/2010/main" val="31986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Data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“</a:t>
            </a:r>
            <a:r>
              <a:rPr lang="en-IE" i="1" dirty="0" smtClean="0"/>
              <a:t>a </a:t>
            </a:r>
            <a:r>
              <a:rPr lang="en-IE" i="1" dirty="0" smtClean="0">
                <a:solidFill>
                  <a:srgbClr val="0070C0"/>
                </a:solidFill>
              </a:rPr>
              <a:t>sparse</a:t>
            </a:r>
            <a:r>
              <a:rPr lang="en-IE" i="1" dirty="0" smtClean="0"/>
              <a:t>, </a:t>
            </a:r>
            <a:r>
              <a:rPr lang="en-IE" i="1" dirty="0" smtClean="0">
                <a:solidFill>
                  <a:srgbClr val="0070C0"/>
                </a:solidFill>
              </a:rPr>
              <a:t>distributed</a:t>
            </a:r>
            <a:r>
              <a:rPr lang="en-IE" i="1" dirty="0" smtClean="0"/>
              <a:t>, </a:t>
            </a:r>
            <a:r>
              <a:rPr lang="en-IE" i="1" dirty="0" smtClean="0">
                <a:solidFill>
                  <a:srgbClr val="0070C0"/>
                </a:solidFill>
              </a:rPr>
              <a:t>persistent,</a:t>
            </a:r>
            <a:r>
              <a:rPr lang="en-IE" i="1" dirty="0" smtClean="0"/>
              <a:t> </a:t>
            </a:r>
            <a:r>
              <a:rPr lang="en-IE" i="1" dirty="0" smtClean="0">
                <a:solidFill>
                  <a:srgbClr val="0070C0"/>
                </a:solidFill>
              </a:rPr>
              <a:t>multi-dimensional</a:t>
            </a:r>
            <a:r>
              <a:rPr lang="en-IE" i="1" dirty="0" smtClean="0"/>
              <a:t>, </a:t>
            </a:r>
            <a:r>
              <a:rPr lang="en-IE" i="1" dirty="0" smtClean="0">
                <a:solidFill>
                  <a:srgbClr val="0070C0"/>
                </a:solidFill>
              </a:rPr>
              <a:t>sorted</a:t>
            </a:r>
            <a:r>
              <a:rPr lang="en-IE" i="1" dirty="0" smtClean="0"/>
              <a:t> </a:t>
            </a:r>
            <a:r>
              <a:rPr lang="en-IE" i="1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.”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: not all values form a dense square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: lots of machines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persistent</a:t>
            </a:r>
            <a:r>
              <a:rPr lang="en-IE" dirty="0" smtClean="0"/>
              <a:t>: disk storage (GFS)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: values with columns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: sorting lexicographically by row key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look up a key, get a value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57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 vs. Google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384"/>
            <a:ext cx="4278880" cy="16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i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9157"/>
            <a:ext cx="2717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static.comicvine.com/uploads/original/11111/111111411/3433464-3326335211-325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53" y="1768108"/>
            <a:ext cx="2807934" cy="37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) → value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: a row id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: a column name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: an integer (64-bit) version time-stamp</a:t>
            </a:r>
          </a:p>
          <a:p>
            <a:pPr lvl="1"/>
            <a:r>
              <a:rPr lang="en-IE" dirty="0" smtClean="0"/>
              <a:t>e.g.,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18545664</a:t>
            </a:r>
          </a:p>
          <a:p>
            <a:r>
              <a:rPr lang="en-IE" dirty="0" smtClean="0"/>
              <a:t>value: the element of the cell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31120978</a:t>
            </a:r>
            <a:r>
              <a:rPr lang="en-IE" dirty="0" smtClean="0"/>
              <a:t>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97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000" dirty="0" smtClean="0"/>
              <a:t>(</a:t>
            </a:r>
            <a:r>
              <a:rPr lang="en-IE" sz="3000" dirty="0" smtClean="0">
                <a:solidFill>
                  <a:srgbClr val="00B050"/>
                </a:solidFill>
              </a:rPr>
              <a:t>row</a:t>
            </a:r>
            <a:r>
              <a:rPr lang="en-IE" sz="3000" dirty="0" smtClean="0"/>
              <a:t>, </a:t>
            </a:r>
            <a:r>
              <a:rPr lang="en-IE" sz="3000" dirty="0" smtClean="0">
                <a:solidFill>
                  <a:srgbClr val="7030A0"/>
                </a:solidFill>
              </a:rPr>
              <a:t>column</a:t>
            </a:r>
            <a:r>
              <a:rPr lang="en-IE" sz="3000" dirty="0" smtClean="0"/>
              <a:t>, </a:t>
            </a:r>
            <a:r>
              <a:rPr lang="en-IE" sz="3000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sz="3000" dirty="0" smtClean="0"/>
              <a:t>) → value</a:t>
            </a:r>
          </a:p>
          <a:p>
            <a:pPr marL="0" indent="0">
              <a:buNone/>
            </a:pPr>
            <a:r>
              <a:rPr lang="en-IE" sz="3000" dirty="0" smtClean="0"/>
              <a:t>(</a:t>
            </a:r>
            <a:r>
              <a:rPr lang="en-IE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IE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IE" sz="2800" b="1" baseline="-250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IE" sz="2800" dirty="0" smtClean="0"/>
              <a:t>→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937280"/>
              </p:ext>
            </p:extLst>
          </p:nvPr>
        </p:nvGraphicFramePr>
        <p:xfrm>
          <a:off x="533400" y="32207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00100"/>
                <a:gridCol w="800100"/>
                <a:gridCol w="800100"/>
                <a:gridCol w="876300"/>
                <a:gridCol w="762000"/>
                <a:gridCol w="1295400"/>
                <a:gridCol w="457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Asia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Europe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grid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571240"/>
            <a:ext cx="82296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334000" y="3190240"/>
            <a:ext cx="2057400" cy="2590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5334000" y="4333240"/>
            <a:ext cx="3429000" cy="3810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6400800" y="1853625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31108077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5991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Sorted Keys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185034"/>
              </p:ext>
            </p:extLst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S</a:t>
            </a:r>
          </a:p>
          <a:p>
            <a:pPr algn="ctr"/>
            <a:r>
              <a:rPr lang="en-IE" sz="2400" b="1" dirty="0" smtClean="0"/>
              <a:t>O</a:t>
            </a:r>
          </a:p>
          <a:p>
            <a:pPr algn="ctr"/>
            <a:r>
              <a:rPr lang="en-IE" sz="2400" b="1" dirty="0" smtClean="0"/>
              <a:t>R</a:t>
            </a:r>
          </a:p>
          <a:p>
            <a:pPr algn="ctr"/>
            <a:r>
              <a:rPr lang="en-IE" sz="2400" b="1" dirty="0" smtClean="0"/>
              <a:t>T</a:t>
            </a:r>
          </a:p>
          <a:p>
            <a:pPr algn="ctr"/>
            <a:r>
              <a:rPr lang="en-IE" sz="2400" b="1" dirty="0" smtClean="0"/>
              <a:t>E</a:t>
            </a:r>
          </a:p>
          <a:p>
            <a:pPr algn="ctr"/>
            <a:r>
              <a:rPr lang="en-IE" sz="2400" b="1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562599"/>
            <a:ext cx="3429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Benefits of sorted keys vs. hashed keys?</a:t>
            </a:r>
          </a:p>
        </p:txBody>
      </p:sp>
    </p:spTree>
    <p:extLst>
      <p:ext uri="{BB962C8B-B14F-4D97-AF65-F5344CB8AC3E}">
        <p14:creationId xmlns:p14="http://schemas.microsoft.com/office/powerpoint/2010/main" val="33095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Tablets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i="1" dirty="0" smtClean="0"/>
              <a:t>Take advantage of locality of processing!</a:t>
            </a:r>
            <a:endParaRPr lang="en-IE" i="1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572291"/>
              </p:ext>
            </p:extLst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Up-Down Arrow 6"/>
          <p:cNvSpPr/>
          <p:nvPr/>
        </p:nvSpPr>
        <p:spPr>
          <a:xfrm>
            <a:off x="228600" y="1828800"/>
            <a:ext cx="533400" cy="1828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A</a:t>
            </a:r>
          </a:p>
          <a:p>
            <a:pPr algn="ctr"/>
            <a:r>
              <a:rPr lang="en-IE" b="1" dirty="0" smtClean="0"/>
              <a:t>S</a:t>
            </a:r>
          </a:p>
          <a:p>
            <a:pPr algn="ctr"/>
            <a:r>
              <a:rPr lang="en-IE" b="1" dirty="0" smtClean="0"/>
              <a:t>I</a:t>
            </a:r>
          </a:p>
          <a:p>
            <a:pPr algn="ctr"/>
            <a:r>
              <a:rPr lang="en-IE" b="1" dirty="0"/>
              <a:t>A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228600" y="3657600"/>
            <a:ext cx="533400" cy="1828800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E</a:t>
            </a:r>
          </a:p>
          <a:p>
            <a:pPr algn="ctr"/>
            <a:r>
              <a:rPr lang="en-IE" b="1" dirty="0" smtClean="0"/>
              <a:t>U</a:t>
            </a:r>
          </a:p>
          <a:p>
            <a:pPr algn="ctr"/>
            <a:r>
              <a:rPr lang="en-IE" b="1" dirty="0" smtClean="0"/>
              <a:t>R</a:t>
            </a:r>
          </a:p>
          <a:p>
            <a:pPr algn="ctr"/>
            <a:r>
              <a:rPr lang="en-IE" b="1" dirty="0" smtClean="0"/>
              <a:t>O</a:t>
            </a:r>
          </a:p>
          <a:p>
            <a:pPr algn="ctr"/>
            <a:r>
              <a:rPr lang="en-IE" b="1" dirty="0" smtClean="0"/>
              <a:t>P</a:t>
            </a:r>
          </a:p>
          <a:p>
            <a:pPr algn="ctr"/>
            <a:r>
              <a:rPr lang="en-IE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737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5069938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4581882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81883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endCxn id="11" idx="0"/>
          </p:cNvCxnSpPr>
          <p:nvPr/>
        </p:nvCxnSpPr>
        <p:spPr>
          <a:xfrm rot="5400000">
            <a:off x="2113189" y="2173466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 rot="5400000">
            <a:off x="3115077" y="3175354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0"/>
          </p:cNvCxnSpPr>
          <p:nvPr/>
        </p:nvCxnSpPr>
        <p:spPr>
          <a:xfrm rot="16200000" flipH="1">
            <a:off x="4105675" y="3261999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3433944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1" y="17430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143000"/>
            <a:ext cx="3495675" cy="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2124005"/>
            <a:ext cx="3495675" cy="6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7601" y="2983468"/>
            <a:ext cx="1767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Split by tablet</a:t>
            </a:r>
            <a:endParaRPr lang="en-IE" b="1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5" y="28895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79777" y="1600200"/>
            <a:ext cx="8229600" cy="4876800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i="1" dirty="0" smtClean="0"/>
              <a:t>Horizontal range partitioning</a:t>
            </a:r>
            <a:endParaRPr lang="en-IE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05600" y="1314271"/>
            <a:ext cx="229325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Pros and cons versus hash partitioning?</a:t>
            </a:r>
          </a:p>
        </p:txBody>
      </p:sp>
    </p:spTree>
    <p:extLst>
      <p:ext uri="{BB962C8B-B14F-4D97-AF65-F5344CB8AC3E}">
        <p14:creationId xmlns:p14="http://schemas.microsoft.com/office/powerpoint/2010/main" val="10968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7 L 0.01268 0.27052 L 0.11441 0.28116 L 0.11441 0.488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5549E-6 L 0.00156 0.14612 L -0.32379 0.14404 L -0.3224 0.351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175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35CA1C"/>
                </a:solidFill>
              </a:rPr>
              <a:t>Column Families</a:t>
            </a:r>
            <a:endParaRPr lang="en-IE" dirty="0">
              <a:solidFill>
                <a:srgbClr val="35C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sz="2800" dirty="0" smtClean="0"/>
          </a:p>
          <a:p>
            <a:r>
              <a:rPr lang="en-IE" sz="2800" dirty="0" smtClean="0"/>
              <a:t>Group logically similar columns together</a:t>
            </a:r>
          </a:p>
          <a:p>
            <a:pPr lvl="1"/>
            <a:r>
              <a:rPr lang="en-IE" sz="2400" dirty="0" smtClean="0"/>
              <a:t>Accessed efficiently together</a:t>
            </a:r>
          </a:p>
          <a:p>
            <a:pPr lvl="1"/>
            <a:r>
              <a:rPr lang="en-IE" sz="2400" dirty="0" smtClean="0"/>
              <a:t>Access-control and storage: column family level</a:t>
            </a:r>
          </a:p>
          <a:p>
            <a:pPr lvl="1"/>
            <a:r>
              <a:rPr lang="en-IE" sz="2400" dirty="0" smtClean="0"/>
              <a:t>If of same type, can be compressed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815346"/>
              </p:ext>
            </p:extLst>
          </p:nvPr>
        </p:nvGraphicFramePr>
        <p:xfrm>
          <a:off x="685800" y="11430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n-IE" dirty="0" smtClean="0"/>
              <a:t>Similar to Apache Dynamo (so no “fancy” slide)</a:t>
            </a:r>
          </a:p>
          <a:p>
            <a:pPr lvl="1"/>
            <a:r>
              <a:rPr lang="en-IE" dirty="0" smtClean="0"/>
              <a:t>Cell-level</a:t>
            </a:r>
          </a:p>
          <a:p>
            <a:pPr lvl="1"/>
            <a:r>
              <a:rPr lang="en-IE" dirty="0" smtClean="0"/>
              <a:t>64-bit integer time stamps</a:t>
            </a:r>
          </a:p>
          <a:p>
            <a:pPr lvl="1"/>
            <a:r>
              <a:rPr lang="en-IE" dirty="0" smtClean="0"/>
              <a:t>Inserts push down current version</a:t>
            </a:r>
          </a:p>
          <a:p>
            <a:pPr lvl="1"/>
            <a:r>
              <a:rPr lang="en-IE" dirty="0" smtClean="0"/>
              <a:t>Lazy deletions / periodic garbage collection</a:t>
            </a:r>
          </a:p>
          <a:p>
            <a:pPr lvl="1"/>
            <a:r>
              <a:rPr lang="en-IE" dirty="0" smtClean="0"/>
              <a:t>Two options:</a:t>
            </a:r>
          </a:p>
          <a:p>
            <a:pPr lvl="2"/>
            <a:r>
              <a:rPr lang="en-IE" dirty="0" smtClean="0"/>
              <a:t>keep last </a:t>
            </a:r>
            <a:r>
              <a:rPr lang="en-IE" i="1" dirty="0" smtClean="0"/>
              <a:t>n</a:t>
            </a:r>
            <a:r>
              <a:rPr lang="en-IE" dirty="0" smtClean="0"/>
              <a:t> versions</a:t>
            </a:r>
          </a:p>
          <a:p>
            <a:pPr lvl="2"/>
            <a:r>
              <a:rPr lang="en-IE" dirty="0" smtClean="0"/>
              <a:t>keep versions newer than </a:t>
            </a:r>
            <a:r>
              <a:rPr lang="en-IE" i="1" dirty="0" smtClean="0"/>
              <a:t>t</a:t>
            </a:r>
            <a:r>
              <a:rPr lang="en-IE" dirty="0" smtClean="0"/>
              <a:t> time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 Map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64k blocks (default) with index in footer (GFS)</a:t>
            </a:r>
          </a:p>
          <a:p>
            <a:r>
              <a:rPr lang="en-IE" sz="2400" dirty="0" smtClean="0"/>
              <a:t>Index loaded into memory, allows for seeks</a:t>
            </a:r>
          </a:p>
          <a:p>
            <a:r>
              <a:rPr lang="en-IE" sz="2400" dirty="0" smtClean="0"/>
              <a:t>Can be split or merged, as needed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25074"/>
              </p:ext>
            </p:extLst>
          </p:nvPr>
        </p:nvGraphicFramePr>
        <p:xfrm>
          <a:off x="914399" y="2651760"/>
          <a:ext cx="800100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Asia:Japan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Asia:Jordan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7030A0"/>
                          </a:solidFill>
                          <a:effectLst/>
                        </a:rPr>
                        <a:t>Block</a:t>
                      </a:r>
                      <a:r>
                        <a:rPr lang="en-IE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0 / Offset 0 / </a:t>
                      </a:r>
                      <a:r>
                        <a:rPr lang="en-IE" b="1" baseline="0" dirty="0" err="1" smtClean="0">
                          <a:solidFill>
                            <a:srgbClr val="7030A0"/>
                          </a:solidFill>
                          <a:effectLst/>
                        </a:rPr>
                        <a:t>Asia:Afghanistan</a:t>
                      </a:r>
                      <a:endParaRPr lang="en-IE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008000"/>
                          </a:solidFill>
                          <a:effectLst/>
                        </a:rPr>
                        <a:t>Block 1 / Offset</a:t>
                      </a:r>
                      <a:r>
                        <a:rPr lang="en-IE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65536 / Asia: Japan</a:t>
                      </a:r>
                      <a:endParaRPr lang="en-IE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399" y="3032760"/>
            <a:ext cx="8001000" cy="1828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14399" y="4873171"/>
            <a:ext cx="80010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57200" y="3032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</a:rPr>
              <a:t>0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615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8000"/>
                </a:solidFill>
              </a:rPr>
              <a:t>65536</a:t>
            </a:r>
            <a:endParaRPr lang="en-IE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Index:</a:t>
            </a:r>
            <a:endParaRPr lang="en-IE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Buffered/Batched Writes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cxnSp>
        <p:nvCxnSpPr>
          <p:cNvPr id="16" name="Elbow Connector 15"/>
          <p:cNvCxnSpPr>
            <a:endCxn id="12" idx="2"/>
          </p:cNvCxnSpPr>
          <p:nvPr/>
        </p:nvCxnSpPr>
        <p:spPr>
          <a:xfrm flipV="1">
            <a:off x="1600200" y="5257800"/>
            <a:ext cx="1257300" cy="609600"/>
          </a:xfrm>
          <a:prstGeom prst="bent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857500" y="3784084"/>
            <a:ext cx="0" cy="711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562600"/>
            <a:ext cx="116205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WRITE</a:t>
            </a:r>
            <a:endParaRPr lang="en-IE" b="1" dirty="0"/>
          </a:p>
        </p:txBody>
      </p:sp>
      <p:sp>
        <p:nvSpPr>
          <p:cNvPr id="27" name="Oval 26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9" name="Straight Arrow Connector 28"/>
          <p:cNvCxnSpPr>
            <a:endCxn id="27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2" name="Oval 4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5" name="Rectangle 44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46" name="Rectangle 45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47" name="Rectangle 46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cxnSp>
        <p:nvCxnSpPr>
          <p:cNvPr id="30" name="Straight Arrow Connector 29"/>
          <p:cNvCxnSpPr>
            <a:endCxn id="27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4" y="218766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12363" y="1992868"/>
            <a:ext cx="1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Merge-sort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53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25" grpId="0" animBg="1"/>
      <p:bldP spid="27" grpId="0" animBg="1"/>
      <p:bldP spid="41" grpId="0" animBg="1"/>
      <p:bldP spid="42" grpId="0" animBg="1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Redo Log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machine fails, </a:t>
            </a:r>
            <a:r>
              <a:rPr lang="en-IE" dirty="0" err="1" smtClean="0"/>
              <a:t>Memtable</a:t>
            </a:r>
            <a:r>
              <a:rPr lang="en-IE" dirty="0" smtClean="0"/>
              <a:t> redone from log</a:t>
            </a:r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Oval 2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Oval 2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4" grpId="3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RECAP: NoSQL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27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Minor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When full, </a:t>
            </a:r>
            <a:r>
              <a:rPr lang="en-IE" dirty="0" smtClean="0">
                <a:solidFill>
                  <a:srgbClr val="0070C0"/>
                </a:solidFill>
              </a:rPr>
              <a:t>write </a:t>
            </a:r>
            <a:r>
              <a:rPr lang="en-IE" dirty="0" err="1" smtClean="0">
                <a:solidFill>
                  <a:srgbClr val="0070C0"/>
                </a:solidFill>
              </a:rPr>
              <a:t>Memtable</a:t>
            </a:r>
            <a:r>
              <a:rPr lang="en-IE" dirty="0" smtClean="0">
                <a:solidFill>
                  <a:srgbClr val="0070C0"/>
                </a:solidFill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:rPr>
              <a:t>SSTable</a:t>
            </a:r>
            <a:endParaRPr lang="en-IE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07407E-6 L 0.27917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2" grpId="3" animBg="1"/>
      <p:bldP spid="12" grpId="4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Merge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some of </a:t>
            </a:r>
            <a:r>
              <a:rPr lang="en-IE" dirty="0" smtClean="0"/>
              <a:t>the </a:t>
            </a:r>
            <a:r>
              <a:rPr lang="en-IE" dirty="0" err="1" smtClean="0"/>
              <a:t>SSTables</a:t>
            </a:r>
            <a:r>
              <a:rPr lang="en-IE" dirty="0" smtClean="0"/>
              <a:t> </a:t>
            </a:r>
            <a:r>
              <a:rPr lang="en-IE" sz="2000" dirty="0" smtClean="0"/>
              <a:t>(and the </a:t>
            </a:r>
            <a:r>
              <a:rPr lang="en-IE" sz="2000" dirty="0" err="1" smtClean="0"/>
              <a:t>Memtable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Major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all</a:t>
            </a:r>
            <a:r>
              <a:rPr lang="en-IE" dirty="0" smtClean="0"/>
              <a:t> </a:t>
            </a:r>
            <a:r>
              <a:rPr lang="en-IE" dirty="0" err="1" smtClean="0"/>
              <a:t>SSTables</a:t>
            </a:r>
            <a:r>
              <a:rPr lang="en-IE" sz="2000" dirty="0"/>
              <a:t> (and the </a:t>
            </a:r>
            <a:r>
              <a:rPr lang="en-IE" sz="2000" dirty="0" err="1"/>
              <a:t>Memtable</a:t>
            </a:r>
            <a:r>
              <a:rPr lang="en-IE" sz="2000" dirty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5917" y="4388758"/>
            <a:ext cx="3668483" cy="187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80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Hierarchical Structure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77237" cy="450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3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86162"/>
            <a:ext cx="4036314" cy="35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CHUBBY: </a:t>
            </a:r>
            <a:r>
              <a:rPr lang="en-IE" sz="2800" dirty="0" smtClean="0"/>
              <a:t>Distributed consensus tool based on PAXOS</a:t>
            </a:r>
          </a:p>
          <a:p>
            <a:pPr lvl="1"/>
            <a:r>
              <a:rPr lang="en-IE" sz="2400" dirty="0" smtClean="0"/>
              <a:t>Maintains consistent replicas</a:t>
            </a:r>
          </a:p>
          <a:p>
            <a:pPr lvl="2"/>
            <a:r>
              <a:rPr lang="en-IE" sz="2000" dirty="0" smtClean="0"/>
              <a:t>Five replicas: one master and four slaves</a:t>
            </a:r>
          </a:p>
          <a:p>
            <a:pPr lvl="1"/>
            <a:r>
              <a:rPr lang="en-IE" sz="2400" dirty="0" smtClean="0"/>
              <a:t>Co-ordinates distributed locks</a:t>
            </a:r>
          </a:p>
          <a:p>
            <a:pPr lvl="1"/>
            <a:r>
              <a:rPr lang="en-IE" sz="2400" dirty="0" smtClean="0"/>
              <a:t>Stores location of main “root tablet”</a:t>
            </a: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51429" y="5053030"/>
            <a:ext cx="229325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Do we think it’s a CP system or an AP system?</a:t>
            </a:r>
          </a:p>
        </p:txBody>
      </p:sp>
    </p:spTree>
    <p:extLst>
      <p:ext uri="{BB962C8B-B14F-4D97-AF65-F5344CB8AC3E}">
        <p14:creationId xmlns:p14="http://schemas.microsoft.com/office/powerpoint/2010/main" val="38975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 Bunch of Other Things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Locality groups</a:t>
            </a:r>
            <a:r>
              <a:rPr lang="en-IE" dirty="0" smtClean="0"/>
              <a:t>: Group multiple column families together; assigned a separate </a:t>
            </a:r>
            <a:r>
              <a:rPr lang="en-IE" dirty="0" err="1" smtClean="0"/>
              <a:t>SSTable</a:t>
            </a: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Select storage</a:t>
            </a:r>
            <a:r>
              <a:rPr lang="en-IE" dirty="0" smtClean="0"/>
              <a:t>: </a:t>
            </a:r>
            <a:r>
              <a:rPr lang="en-IE" dirty="0" err="1" smtClean="0"/>
              <a:t>SSTables</a:t>
            </a:r>
            <a:r>
              <a:rPr lang="en-IE" dirty="0" smtClean="0"/>
              <a:t> can be persistent or in-memory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Compression</a:t>
            </a:r>
            <a:r>
              <a:rPr lang="en-IE" dirty="0" smtClean="0"/>
              <a:t>: Applied on blocks; custom compression can be chosen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Caches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-level and block-level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Bloom filters</a:t>
            </a:r>
            <a:r>
              <a:rPr lang="en-IE" dirty="0" smtClean="0"/>
              <a:t>: Find negatives cheaply 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72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/>
              <a:t>m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/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/>
              <a:t>m </a:t>
            </a:r>
            <a:r>
              <a:rPr lang="en-IE" sz="2400" dirty="0" smtClean="0"/>
              <a:t>(even distribution)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/>
              <a:t>o</a:t>
            </a:r>
            <a:r>
              <a:rPr lang="en-IE" sz="2400" dirty="0" smtClean="0"/>
              <a:t>: set </a:t>
            </a:r>
            <a:r>
              <a:rPr lang="en-IE" sz="2400" i="1" dirty="0" smtClean="0"/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/>
              <a:t>o</a:t>
            </a:r>
            <a:r>
              <a:rPr lang="en-IE" sz="2400" dirty="0" smtClean="0"/>
              <a:t>)], …, </a:t>
            </a:r>
            <a:r>
              <a:rPr lang="en-IE" sz="2400" i="1" dirty="0" smtClean="0"/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/>
              <a:t>k</a:t>
            </a:r>
            <a:r>
              <a:rPr lang="en-IE" sz="2400" dirty="0" smtClean="0"/>
              <a:t>(</a:t>
            </a:r>
            <a:r>
              <a:rPr lang="en-IE" sz="2400" i="1" dirty="0" smtClean="0"/>
              <a:t>o</a:t>
            </a:r>
            <a:r>
              <a:rPr lang="en-IE" sz="2400" dirty="0" smtClean="0"/>
              <a:t>)] to 1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/>
              <a:t>o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/>
              <a:t>m</a:t>
            </a:r>
            <a:r>
              <a:rPr lang="en-IE" sz="1800" dirty="0"/>
              <a:t>[hash</a:t>
            </a:r>
            <a:r>
              <a:rPr lang="en-IE" sz="1800" baseline="-25000" dirty="0"/>
              <a:t>1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)], …, </a:t>
            </a:r>
            <a:r>
              <a:rPr lang="en-IE" sz="1800" i="1" dirty="0"/>
              <a:t>m</a:t>
            </a:r>
            <a:r>
              <a:rPr lang="en-IE" sz="1800" dirty="0"/>
              <a:t>[</a:t>
            </a:r>
            <a:r>
              <a:rPr lang="en-IE" sz="1800" dirty="0" err="1"/>
              <a:t>hash</a:t>
            </a:r>
            <a:r>
              <a:rPr lang="en-IE" sz="1800" i="1" baseline="-25000" dirty="0" err="1"/>
              <a:t>k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 </a:t>
            </a:r>
            <a:r>
              <a:rPr lang="en-IE" sz="1800" dirty="0" smtClean="0"/>
              <a:t>set to </a:t>
            </a:r>
            <a:r>
              <a:rPr lang="en-IE" sz="1800" b="1" dirty="0" smtClean="0"/>
              <a:t>0</a:t>
            </a:r>
            <a:r>
              <a:rPr lang="en-IE" sz="1800" dirty="0" smtClean="0"/>
              <a:t> =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</a:t>
            </a:r>
            <a:r>
              <a:rPr lang="en-IE" sz="1800" i="1" dirty="0"/>
              <a:t>m</a:t>
            </a:r>
            <a:r>
              <a:rPr lang="en-IE" sz="1800" dirty="0"/>
              <a:t>[hash</a:t>
            </a:r>
            <a:r>
              <a:rPr lang="en-IE" sz="1800" baseline="-25000" dirty="0"/>
              <a:t>1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)], …, </a:t>
            </a:r>
            <a:r>
              <a:rPr lang="en-IE" sz="1800" i="1" dirty="0"/>
              <a:t>m</a:t>
            </a:r>
            <a:r>
              <a:rPr lang="en-IE" sz="1800" dirty="0"/>
              <a:t>[</a:t>
            </a:r>
            <a:r>
              <a:rPr lang="en-IE" sz="1800" dirty="0" err="1"/>
              <a:t>hash</a:t>
            </a:r>
            <a:r>
              <a:rPr lang="en-IE" sz="1800" i="1" baseline="-25000" dirty="0" err="1"/>
              <a:t>k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 set to </a:t>
            </a:r>
            <a:r>
              <a:rPr lang="en-IE" sz="1800" b="1" dirty="0" smtClean="0"/>
              <a:t>1</a:t>
            </a:r>
            <a:r>
              <a:rPr lang="en-IE" sz="1800" dirty="0" smtClean="0"/>
              <a:t> =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5" y="4053114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5715000"/>
            <a:ext cx="609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891527" y="228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35CA1C"/>
                </a:solidFill>
              </a:rPr>
              <a:t>Reject “empty” queries using very little memory!</a:t>
            </a:r>
            <a:endParaRPr lang="en-IE" sz="2000" b="1" dirty="0">
              <a:solidFill>
                <a:srgbClr val="35C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Apache </a:t>
            </a:r>
            <a:r>
              <a:rPr lang="en-IE" dirty="0" err="1" smtClean="0"/>
              <a:t>HBase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 algn="ctr">
              <a:buNone/>
            </a:pPr>
            <a:endParaRPr lang="en-IE" i="1" dirty="0"/>
          </a:p>
          <a:p>
            <a:pPr marL="0" indent="0" algn="ctr">
              <a:buNone/>
            </a:pPr>
            <a:endParaRPr lang="en-IE" i="1" dirty="0" smtClean="0"/>
          </a:p>
          <a:p>
            <a:pPr marL="0" indent="0" algn="ctr">
              <a:buNone/>
            </a:pPr>
            <a:endParaRPr lang="en-IE" i="1" dirty="0" smtClean="0"/>
          </a:p>
          <a:p>
            <a:pPr marL="0" indent="0" algn="ctr">
              <a:buNone/>
            </a:pPr>
            <a:r>
              <a:rPr lang="en-IE" i="1" dirty="0" smtClean="0"/>
              <a:t>Open-source implementation of </a:t>
            </a:r>
            <a:r>
              <a:rPr lang="en-IE" i="1" dirty="0" err="1" smtClean="0"/>
              <a:t>Bigtable</a:t>
            </a:r>
            <a:r>
              <a:rPr lang="en-IE" i="1" dirty="0" smtClean="0"/>
              <a:t> ideas</a:t>
            </a:r>
            <a:endParaRPr lang="en-IE" i="1" dirty="0"/>
          </a:p>
        </p:txBody>
      </p:sp>
      <p:pic>
        <p:nvPicPr>
          <p:cNvPr id="5124" name="Picture 4" descr="http://news.softpedia.com/images/news2/MapR-Technologies-Announces-Big-Data-Platform-for-Hbas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2691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  <p:bldP spid="78" grpId="0"/>
      <p:bldP spid="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DATABASES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5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4" name="Picture 2" descr="http://t1.gstatic.com/images?q=tbn:ANd9GcSq5FOVat3VL2H3uAAS1WSiNELKHHeDkawWsdP-frDfO8KMq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49" y="1411045"/>
            <a:ext cx="2898419" cy="26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9525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3235515" y="1376900"/>
            <a:ext cx="2772066" cy="2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http://www.touchgraph.com/assets/images/TouchGraph%20Hashable%20SX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62" y="0"/>
            <a:ext cx="9729787" cy="67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66801"/>
            <a:ext cx="977448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30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http://allthingsd.com/files/2013/01/telenor5-640x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76200"/>
            <a:ext cx="8650286" cy="64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2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http://www.whatsnextblog.com/wp/wp-content/uploads/2013/04/Google-knowledge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14" y="76200"/>
            <a:ext cx="10829925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726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194" name="Picture 2" descr="http://milicicvuk.com/blog/wp-content/uploads/2011/08/rdf_graph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1600200"/>
            <a:ext cx="88392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= Graph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Any data can be represented as a directed labelled graph (not always neatly)]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961977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When is it a good idea to consider data as a graph?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6858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When you want to answer questions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How many social hops is this user away?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What is my </a:t>
            </a:r>
            <a:r>
              <a:rPr lang="hu-HU" sz="2400" dirty="0" smtClean="0"/>
              <a:t>Erdős</a:t>
            </a:r>
            <a:r>
              <a:rPr lang="en-IE" sz="2400" dirty="0" smtClean="0"/>
              <a:t> number?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What connections are needed to fly to Perth?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How are Einstein and </a:t>
            </a:r>
            <a:r>
              <a:rPr lang="en-IE" sz="2400" dirty="0" err="1" smtClean="0"/>
              <a:t>Godel</a:t>
            </a:r>
            <a:r>
              <a:rPr lang="en-IE" sz="2400" dirty="0" smtClean="0"/>
              <a:t> related?</a:t>
            </a:r>
          </a:p>
        </p:txBody>
      </p:sp>
    </p:spTree>
    <p:extLst>
      <p:ext uri="{BB962C8B-B14F-4D97-AF65-F5344CB8AC3E}">
        <p14:creationId xmlns:p14="http://schemas.microsoft.com/office/powerpoint/2010/main" val="8139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RelFinder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443037"/>
            <a:ext cx="9372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Databases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Fred,IS_FRIEND_OF,Jim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Fred,IS_FRIEND_OF,Ted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Ted,LIKES,Zushi_Zam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Zuzhi_Zam,SERVES,Sushi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…</a:t>
            </a:r>
            <a:endParaRPr lang="en-IE" dirty="0"/>
          </a:p>
        </p:txBody>
      </p:sp>
      <p:pic>
        <p:nvPicPr>
          <p:cNvPr id="10242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</a:t>
            </a:r>
            <a:r>
              <a:rPr lang="en-IE" smtClean="0"/>
              <a:t>: Index </a:t>
            </a:r>
            <a:r>
              <a:rPr lang="en-IE" dirty="0" smtClean="0"/>
              <a:t>Nodes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9911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Fred,IS_FRIEND_OF,Jim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Jim,LIKES,iSushi</a:t>
            </a:r>
            <a:r>
              <a:rPr lang="en-IE" dirty="0" smtClean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1435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Fred -&gt;</a:t>
            </a:r>
          </a:p>
        </p:txBody>
      </p:sp>
    </p:spTree>
    <p:extLst>
      <p:ext uri="{BB962C8B-B14F-4D97-AF65-F5344CB8AC3E}">
        <p14:creationId xmlns:p14="http://schemas.microsoft.com/office/powerpoint/2010/main" val="1922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Databases: Index Relations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9911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Ted,LIKES,Zushi_Zam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Jim,LIKES,iSushi</a:t>
            </a:r>
            <a:r>
              <a:rPr lang="en-IE" dirty="0" smtClean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1435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LIKES -&gt;</a:t>
            </a:r>
          </a:p>
        </p:txBody>
      </p:sp>
    </p:spTree>
    <p:extLst>
      <p:ext uri="{BB962C8B-B14F-4D97-AF65-F5344CB8AC3E}">
        <p14:creationId xmlns:p14="http://schemas.microsoft.com/office/powerpoint/2010/main" val="1953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 vs. Relational Databases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21340"/>
            <a:ext cx="746759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 are the big differences between relational databases and NoSQL systems?</a:t>
            </a:r>
          </a:p>
          <a:p>
            <a:endParaRPr lang="en-IE" sz="2400" dirty="0"/>
          </a:p>
          <a:p>
            <a:r>
              <a:rPr lang="en-IE" sz="2400" dirty="0" smtClean="0"/>
              <a:t>What are the trade-offs?</a:t>
            </a:r>
          </a:p>
        </p:txBody>
      </p:sp>
    </p:spTree>
    <p:extLst>
      <p:ext uri="{BB962C8B-B14F-4D97-AF65-F5344CB8AC3E}">
        <p14:creationId xmlns:p14="http://schemas.microsoft.com/office/powerpoint/2010/main" val="10095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Databases: Graph Queries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191000"/>
            <a:ext cx="6553200" cy="242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</a:t>
            </a:r>
            <a:r>
              <a:rPr lang="en-IE" dirty="0" err="1"/>
              <a:t>,</a:t>
            </a:r>
            <a:r>
              <a:rPr lang="en-IE" dirty="0" err="1" smtClean="0"/>
              <a:t>?friend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(?</a:t>
            </a:r>
            <a:r>
              <a:rPr lang="en-IE" dirty="0" err="1" smtClean="0"/>
              <a:t>friend,LIKES,?place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(?</a:t>
            </a:r>
            <a:r>
              <a:rPr lang="en-IE" dirty="0" err="1" smtClean="0"/>
              <a:t>place,SERVES,?sushi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(?</a:t>
            </a:r>
            <a:r>
              <a:rPr lang="en-IE" dirty="0" err="1" smtClean="0"/>
              <a:t>place,LOCATED_IN,New_York</a:t>
            </a:r>
            <a:r>
              <a:rPr lang="en-IE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1054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4393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Databases: Path Queries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191000"/>
            <a:ext cx="6553200" cy="242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</a:t>
            </a:r>
            <a:r>
              <a:rPr lang="en-IE" dirty="0" smtClean="0">
                <a:solidFill>
                  <a:srgbClr val="0070C0"/>
                </a:solidFill>
              </a:rPr>
              <a:t>*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?</a:t>
            </a:r>
            <a:r>
              <a:rPr lang="en-IE" dirty="0" err="1" smtClean="0">
                <a:solidFill>
                  <a:srgbClr val="0070C0"/>
                </a:solidFill>
              </a:rPr>
              <a:t>friend_of_friend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70C0"/>
                </a:solidFill>
              </a:rPr>
              <a:t>?</a:t>
            </a:r>
            <a:r>
              <a:rPr lang="en-IE" dirty="0" err="1">
                <a:solidFill>
                  <a:srgbClr val="0070C0"/>
                </a:solidFill>
              </a:rPr>
              <a:t>friend_of_friend</a:t>
            </a:r>
            <a:r>
              <a:rPr lang="en-IE" dirty="0" err="1" smtClean="0"/>
              <a:t>,LIKES,Zushi_Zam</a:t>
            </a:r>
            <a:r>
              <a:rPr lang="en-IE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1054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3043076"/>
            <a:ext cx="22932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about scalability?</a:t>
            </a:r>
          </a:p>
        </p:txBody>
      </p:sp>
    </p:spTree>
    <p:extLst>
      <p:ext uri="{BB962C8B-B14F-4D97-AF65-F5344CB8AC3E}">
        <p14:creationId xmlns:p14="http://schemas.microsoft.com/office/powerpoint/2010/main" val="2430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Database: Index-free Adjacency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403236"/>
              </p:ext>
            </p:extLst>
          </p:nvPr>
        </p:nvGraphicFramePr>
        <p:xfrm>
          <a:off x="228600" y="3093720"/>
          <a:ext cx="4800600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Fred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IS_FRIEND_OF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Ted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Fred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IS_FRIEND_OF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Jim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991031"/>
              </p:ext>
            </p:extLst>
          </p:nvPr>
        </p:nvGraphicFramePr>
        <p:xfrm>
          <a:off x="3733800" y="4160520"/>
          <a:ext cx="4800600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Jim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LIKES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err="1" smtClean="0"/>
                        <a:t>iSushi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dirty="0" smtClean="0"/>
                        <a:t>Fred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IS_FRIEND_OF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Jim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11361"/>
              </p:ext>
            </p:extLst>
          </p:nvPr>
        </p:nvGraphicFramePr>
        <p:xfrm>
          <a:off x="3657600" y="1874520"/>
          <a:ext cx="4800600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Ted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LIKES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err="1" smtClean="0"/>
                        <a:t>Zushi</a:t>
                      </a:r>
                      <a:r>
                        <a:rPr lang="en-IE" b="0" dirty="0" smtClean="0"/>
                        <a:t> </a:t>
                      </a:r>
                      <a:r>
                        <a:rPr lang="en-IE" b="0" dirty="0" err="1" smtClean="0"/>
                        <a:t>Zam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dirty="0" smtClean="0"/>
                        <a:t>Fred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IS_FRIEND_OF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Ted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5813"/>
              </p:ext>
            </p:extLst>
          </p:nvPr>
        </p:nvGraphicFramePr>
        <p:xfrm>
          <a:off x="2057400" y="5379720"/>
          <a:ext cx="4800600" cy="109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iSushi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SERVES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Sushi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iSushi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LOCATED_IN</a:t>
                      </a:r>
                      <a:endParaRPr lang="en-IE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New York</a:t>
                      </a:r>
                      <a:endParaRPr lang="en-IE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Jim</a:t>
                      </a:r>
                      <a:endParaRPr lang="en-IE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LIKES</a:t>
                      </a:r>
                      <a:endParaRPr lang="en-IE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iSushi</a:t>
                      </a:r>
                      <a:endParaRPr lang="en-IE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8" idx="2"/>
          </p:cNvCxnSpPr>
          <p:nvPr/>
        </p:nvCxnSpPr>
        <p:spPr>
          <a:xfrm flipV="1">
            <a:off x="5029200" y="2606040"/>
            <a:ext cx="1028700" cy="6705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6" idx="0"/>
          </p:cNvCxnSpPr>
          <p:nvPr/>
        </p:nvCxnSpPr>
        <p:spPr>
          <a:xfrm>
            <a:off x="5029200" y="3657600"/>
            <a:ext cx="1104900" cy="5029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5" idx="2"/>
          </p:cNvCxnSpPr>
          <p:nvPr/>
        </p:nvCxnSpPr>
        <p:spPr>
          <a:xfrm rot="10800000">
            <a:off x="2628900" y="3825240"/>
            <a:ext cx="1104900" cy="9753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6858000" y="4312920"/>
            <a:ext cx="1676400" cy="1097280"/>
          </a:xfrm>
          <a:prstGeom prst="curvedConnector3">
            <a:avLst>
              <a:gd name="adj1" fmla="val -258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6858000" y="5928360"/>
            <a:ext cx="2667000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6" idx="1"/>
          </p:cNvCxnSpPr>
          <p:nvPr/>
        </p:nvCxnSpPr>
        <p:spPr>
          <a:xfrm rot="5400000" flipH="1" flipV="1">
            <a:off x="1996440" y="4587240"/>
            <a:ext cx="1798320" cy="16764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5" idx="0"/>
          </p:cNvCxnSpPr>
          <p:nvPr/>
        </p:nvCxnSpPr>
        <p:spPr>
          <a:xfrm rot="10800000" flipV="1">
            <a:off x="2628900" y="2438400"/>
            <a:ext cx="1028700" cy="6553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flipV="1">
            <a:off x="8486775" y="1143000"/>
            <a:ext cx="1038225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Leading Graph Database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 descr="http://www.neotechnology.com/wp-content/uploads/2013/04/neo4j_notag_white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209800"/>
            <a:ext cx="50863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2400"/>
            <a:ext cx="71342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7589" y="5867400"/>
            <a:ext cx="7134224" cy="267615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7410" name="Picture 2" descr="http://www.dajobe.org/talks/201105-sparql-11/sparql-11-graph-st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81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2400"/>
            <a:ext cx="71342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  <p:pic>
        <p:nvPicPr>
          <p:cNvPr id="18434" name="Picture 2" descr="http://4.bp.blogspot.com/-ivmWLSXLjwk/Tf96oso90NI/AAAAAAAAFiE/jN9eS4YtbTs/s1600/sad_face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CASSANDRA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45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2400"/>
            <a:ext cx="71342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7589" y="2514600"/>
            <a:ext cx="7134224" cy="267615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9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goinswriter.com/wp-content/uploads/2011/03/digg-d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581400" cy="19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spectuspr.com/wp-content/uploads/2013/08/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thornybleeder.com/index_files/reddit-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73739"/>
            <a:ext cx="2743200" cy="27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67" grpId="0"/>
      <p:bldP spid="71" grpId="0" animBg="1"/>
      <p:bldP spid="73" grpId="0"/>
      <p:bldP spid="77" grpId="0" animBg="1"/>
      <p:bldP spid="78" grpId="0"/>
      <p:bldP spid="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600200"/>
            <a:ext cx="837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6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Apache Cassandra: Key</a:t>
            </a:r>
            <a:r>
              <a:rPr lang="en-IE" dirty="0"/>
              <a:t>–</a:t>
            </a:r>
            <a:r>
              <a:rPr lang="en-IE" dirty="0" smtClean="0"/>
              <a:t>Value or Table?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781800" cy="52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4343400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146" name="Picture 2" descr="http://t2.gstatic.com/images?q=tbn:ANd9GcTV4lzFkg1GrrWsAsPL-k81MjswxbjT9fhSRu45wRk_czgo0g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7374"/>
            <a:ext cx="21240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Cassandra: Hashing of Dynamo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Unsorted keys</a:t>
            </a:r>
            <a:endParaRPr lang="en-IE" dirty="0"/>
          </a:p>
        </p:txBody>
      </p:sp>
      <p:pic>
        <p:nvPicPr>
          <p:cNvPr id="6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66687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Cassandra: Distribution of Dynamo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  <p:pic>
        <p:nvPicPr>
          <p:cNvPr id="19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666875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IE" dirty="0" smtClean="0"/>
              <a:t>Typically hash-based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06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Cassandra: Eventual Consistency of Dynamo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876800"/>
          </a:xfrm>
        </p:spPr>
        <p:txBody>
          <a:bodyPr/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Eventual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8000"/>
                </a:solidFill>
              </a:rPr>
              <a:t>High availability </a:t>
            </a:r>
            <a:endParaRPr lang="en-IE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076040" y="1752600"/>
            <a:ext cx="3543960" cy="3222301"/>
            <a:chOff x="2224314" y="1219200"/>
            <a:chExt cx="4862286" cy="4495800"/>
          </a:xfrm>
        </p:grpSpPr>
        <p:sp>
          <p:nvSpPr>
            <p:cNvPr id="6" name="Oval 5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0070C0"/>
                  </a:solidFill>
                </a:rPr>
                <a:t>C</a:t>
              </a:r>
              <a:endParaRPr lang="en-IE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n-IE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endParaRPr lang="en-IE" sz="5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58267" y="5279441"/>
            <a:ext cx="2975429" cy="141577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If someone cannot be reached, they all go downtown but might not end up at the same place.</a:t>
            </a:r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48020" y="41910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410123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/>
              <a:t>But (like Dynamo), tables are </a:t>
            </a:r>
            <a:r>
              <a:rPr lang="en-IE" sz="2400" i="1" dirty="0" err="1" smtClean="0"/>
              <a:t>tunable</a:t>
            </a:r>
            <a:r>
              <a:rPr lang="en-IE" sz="2400" i="1" dirty="0" smtClean="0"/>
              <a:t> towards CP</a:t>
            </a:r>
            <a:endParaRPr lang="en-IE" sz="2400" i="1" dirty="0"/>
          </a:p>
        </p:txBody>
      </p:sp>
    </p:spTree>
    <p:extLst>
      <p:ext uri="{BB962C8B-B14F-4D97-AF65-F5344CB8AC3E}">
        <p14:creationId xmlns:p14="http://schemas.microsoft.com/office/powerpoint/2010/main" val="31813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Cassandra: Eventual Consistency using </a:t>
            </a:r>
            <a:r>
              <a:rPr lang="en-IE" dirty="0" err="1" smtClean="0"/>
              <a:t>Merkle</a:t>
            </a:r>
            <a:r>
              <a:rPr lang="en-IE" dirty="0" smtClean="0"/>
              <a:t> Trees like Dynamo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Merkle</a:t>
            </a:r>
            <a:r>
              <a:rPr lang="en-IE" dirty="0" smtClean="0">
                <a:solidFill>
                  <a:srgbClr val="0070C0"/>
                </a:solidFill>
              </a:rPr>
              <a:t> tree </a:t>
            </a:r>
            <a:r>
              <a:rPr lang="en-IE" dirty="0" smtClean="0"/>
              <a:t>is a hash tree</a:t>
            </a:r>
          </a:p>
          <a:p>
            <a:r>
              <a:rPr lang="en-IE" dirty="0" smtClean="0"/>
              <a:t>Nodes have hashes of their children</a:t>
            </a:r>
          </a:p>
          <a:p>
            <a:r>
              <a:rPr lang="en-IE" dirty="0" smtClean="0"/>
              <a:t>Leaf node hashes from data: keys or ranges</a:t>
            </a:r>
            <a:endParaRPr lang="en-I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440780"/>
            <a:ext cx="7086600" cy="33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1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Cassandra: </a:t>
            </a:r>
            <a:r>
              <a:rPr lang="en-IE" dirty="0" smtClean="0"/>
              <a:t>Tuneable Consistency like Dynamo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IE" sz="2000" dirty="0" smtClean="0"/>
              <a:t>Tuneable consistency </a:t>
            </a:r>
          </a:p>
          <a:p>
            <a:pPr marL="400050"/>
            <a:r>
              <a:rPr lang="en-IE" sz="2000" dirty="0" smtClean="0"/>
              <a:t>Write = Commit Log + </a:t>
            </a:r>
            <a:r>
              <a:rPr lang="en-IE" sz="2000" dirty="0" err="1" smtClean="0"/>
              <a:t>Memtable</a:t>
            </a:r>
            <a:endParaRPr lang="en-IE" sz="2000" dirty="0" smtClean="0"/>
          </a:p>
          <a:p>
            <a:pPr marL="400050"/>
            <a:r>
              <a:rPr lang="en-IE" sz="2000" dirty="0" err="1" smtClean="0">
                <a:solidFill>
                  <a:srgbClr val="0070C0"/>
                </a:solidFill>
              </a:rPr>
              <a:t>Quorom</a:t>
            </a:r>
            <a:r>
              <a:rPr lang="en-IE" sz="2000" dirty="0" smtClean="0">
                <a:solidFill>
                  <a:srgbClr val="0070C0"/>
                </a:solidFill>
              </a:rPr>
              <a:t> = Majority of replicas: </a:t>
            </a:r>
            <a:r>
              <a:rPr lang="en-IE" sz="2000" b="1" dirty="0" smtClean="0">
                <a:solidFill>
                  <a:srgbClr val="0070C0"/>
                </a:solidFill>
              </a:rPr>
              <a:t>⌊R/2</a:t>
            </a:r>
            <a:r>
              <a:rPr lang="en-IE" sz="2000" b="1" dirty="0">
                <a:solidFill>
                  <a:srgbClr val="0070C0"/>
                </a:solidFill>
              </a:rPr>
              <a:t>⌋</a:t>
            </a:r>
            <a:r>
              <a:rPr lang="en-IE" sz="2000" b="1" dirty="0" smtClean="0">
                <a:solidFill>
                  <a:srgbClr val="0070C0"/>
                </a:solidFill>
              </a:rPr>
              <a:t>+1 </a:t>
            </a:r>
            <a:r>
              <a:rPr lang="en-IE" sz="2000" dirty="0" smtClean="0">
                <a:solidFill>
                  <a:srgbClr val="0070C0"/>
                </a:solidFill>
              </a:rPr>
              <a:t>for </a:t>
            </a:r>
            <a:r>
              <a:rPr lang="en-IE" sz="2000" b="1" dirty="0" smtClean="0">
                <a:solidFill>
                  <a:srgbClr val="0070C0"/>
                </a:solidFill>
              </a:rPr>
              <a:t>R</a:t>
            </a:r>
            <a:r>
              <a:rPr lang="en-IE" sz="2000" dirty="0" smtClean="0">
                <a:solidFill>
                  <a:srgbClr val="0070C0"/>
                </a:solidFill>
              </a:rPr>
              <a:t> the replication factor</a:t>
            </a:r>
          </a:p>
          <a:p>
            <a:pPr marL="400050"/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Hinted handoff: central 3 hour TODO log (</a:t>
            </a: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not readable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77614"/>
              </p:ext>
            </p:extLst>
          </p:nvPr>
        </p:nvGraphicFramePr>
        <p:xfrm>
          <a:off x="2216726" y="3352800"/>
          <a:ext cx="6546273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5346"/>
                <a:gridCol w="502092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Level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Explanation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ANY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One replica node or a 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hinted</a:t>
                      </a:r>
                      <a:r>
                        <a:rPr lang="en-I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handoff</a:t>
                      </a:r>
                      <a:endParaRPr lang="en-IE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ONE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One replica</a:t>
                      </a:r>
                      <a:r>
                        <a:rPr lang="en-IE" baseline="0" dirty="0" smtClean="0"/>
                        <a:t> </a:t>
                      </a:r>
                      <a:r>
                        <a:rPr lang="en-IE" dirty="0" smtClean="0"/>
                        <a:t>node (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hinted handoff</a:t>
                      </a:r>
                      <a:r>
                        <a:rPr lang="en-IE" dirty="0" smtClean="0"/>
                        <a:t> not enough)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TWO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Two replica</a:t>
                      </a:r>
                      <a:r>
                        <a:rPr lang="en-IE" baseline="0" dirty="0" smtClean="0"/>
                        <a:t> nodes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Three replica nodes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QUORUM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A 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quorum</a:t>
                      </a:r>
                      <a:r>
                        <a:rPr lang="en-IE" baseline="0" dirty="0" smtClean="0"/>
                        <a:t> of replica nodes</a:t>
                      </a:r>
                      <a:endParaRPr lang="en-I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All replica nodes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609600" y="3276600"/>
            <a:ext cx="1600200" cy="1143000"/>
          </a:xfrm>
          <a:prstGeom prst="right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Higher availability</a:t>
            </a:r>
            <a:endParaRPr lang="en-IE" b="1" dirty="0"/>
          </a:p>
        </p:txBody>
      </p:sp>
      <p:sp>
        <p:nvSpPr>
          <p:cNvPr id="7" name="Right Arrow 6"/>
          <p:cNvSpPr/>
          <p:nvPr/>
        </p:nvSpPr>
        <p:spPr>
          <a:xfrm>
            <a:off x="609600" y="5105400"/>
            <a:ext cx="1600200" cy="1143000"/>
          </a:xfrm>
          <a:prstGeom prst="rightArrow">
            <a:avLst>
              <a:gd name="adj1" fmla="val 50000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Stronger</a:t>
            </a:r>
          </a:p>
          <a:p>
            <a:pPr algn="ctr"/>
            <a:r>
              <a:rPr lang="en-IE" b="1" dirty="0" smtClean="0"/>
              <a:t>Consistency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1900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Cassandra: Columns of </a:t>
            </a:r>
            <a:r>
              <a:rPr lang="en-IE" dirty="0" err="1" smtClean="0"/>
              <a:t>Bigtable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8445"/>
              </p:ext>
            </p:extLst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Europe:Ireland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SAmerica:Chile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U</a:t>
            </a:r>
          </a:p>
          <a:p>
            <a:pPr algn="ctr"/>
            <a:r>
              <a:rPr lang="en-IE" sz="2400" b="1" dirty="0"/>
              <a:t>N</a:t>
            </a:r>
            <a:endParaRPr lang="en-IE" sz="2400" b="1" dirty="0" smtClean="0"/>
          </a:p>
          <a:p>
            <a:pPr algn="ctr"/>
            <a:r>
              <a:rPr lang="en-IE" sz="2400" b="1" dirty="0" smtClean="0"/>
              <a:t>S</a:t>
            </a:r>
          </a:p>
          <a:p>
            <a:pPr algn="ctr"/>
            <a:r>
              <a:rPr lang="en-IE" sz="2400" b="1" dirty="0" smtClean="0"/>
              <a:t>O</a:t>
            </a:r>
          </a:p>
          <a:p>
            <a:pPr algn="ctr"/>
            <a:r>
              <a:rPr lang="en-IE" sz="2400" b="1" dirty="0" smtClean="0"/>
              <a:t>R</a:t>
            </a:r>
          </a:p>
          <a:p>
            <a:pPr algn="ctr"/>
            <a:r>
              <a:rPr lang="en-IE" sz="2400" b="1" dirty="0" smtClean="0"/>
              <a:t>T</a:t>
            </a:r>
          </a:p>
          <a:p>
            <a:pPr algn="ctr"/>
            <a:r>
              <a:rPr lang="en-IE" sz="2400" b="1" dirty="0" smtClean="0"/>
              <a:t>E</a:t>
            </a:r>
          </a:p>
          <a:p>
            <a:pPr algn="ctr"/>
            <a:r>
              <a:rPr lang="en-IE" sz="2400" b="1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i="1" dirty="0" smtClean="0"/>
              <a:t>Also allows for indexing </a:t>
            </a:r>
            <a:r>
              <a:rPr lang="en-IE" sz="2800" i="1" dirty="0" smtClean="0"/>
              <a:t>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i="1" dirty="0" smtClean="0"/>
              <a:t>Partition key unsorted, but can sort on another key (e.g., population) for range queries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18990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E" sz="4400" dirty="0" smtClean="0"/>
              <a:t>Cassandra: </a:t>
            </a:r>
            <a:r>
              <a:rPr lang="en-IE" sz="4300" dirty="0" smtClean="0"/>
              <a:t>Column Families of Dynamo</a:t>
            </a:r>
            <a:endParaRPr lang="en-IE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sz="2800" dirty="0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04816"/>
              </p:ext>
            </p:extLst>
          </p:nvPr>
        </p:nvGraphicFramePr>
        <p:xfrm>
          <a:off x="685800" y="150876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486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i="1" dirty="0" smtClean="0"/>
              <a:t>Rows can also be “jagged”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3172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Dynamo vs. </a:t>
            </a:r>
            <a:r>
              <a:rPr lang="en-IE" dirty="0" err="1" smtClean="0"/>
              <a:t>Bigtable</a:t>
            </a:r>
            <a:r>
              <a:rPr lang="en-IE" dirty="0" smtClean="0"/>
              <a:t> vs. Cassandra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40757"/>
              </p:ext>
            </p:extLst>
          </p:nvPr>
        </p:nvGraphicFramePr>
        <p:xfrm>
          <a:off x="457200" y="2250440"/>
          <a:ext cx="82296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Dynamo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Bigtable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Cassandra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Data Model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key–value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table/</a:t>
                      </a:r>
                    </a:p>
                    <a:p>
                      <a:r>
                        <a:rPr lang="en-IE" dirty="0" smtClean="0"/>
                        <a:t>multi-dim.</a:t>
                      </a:r>
                      <a:r>
                        <a:rPr lang="en-IE" baseline="0" dirty="0" smtClean="0"/>
                        <a:t> map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table/</a:t>
                      </a:r>
                    </a:p>
                    <a:p>
                      <a:r>
                        <a:rPr lang="en-IE" dirty="0" smtClean="0"/>
                        <a:t>multi-dim.</a:t>
                      </a:r>
                      <a:r>
                        <a:rPr lang="en-IE" baseline="0" dirty="0" smtClean="0"/>
                        <a:t> map</a:t>
                      </a:r>
                      <a:endParaRPr lang="en-IE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Indexing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hashing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sorted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sorted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Partition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hash/random, etc.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sorted tablets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hash/random, etc.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Consistency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eventual (tuneable)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strong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eventual (tuneable)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Availability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strong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weak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strong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Management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peer-based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hierarchical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peer-based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bg1"/>
                          </a:solidFill>
                        </a:rPr>
                        <a:t>SPOF?</a:t>
                      </a:r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no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(chubby)</a:t>
                      </a:r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no</a:t>
                      </a:r>
                      <a:endParaRPr lang="en-I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RECAP: KEY–VALUE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2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Cassandra Query Language (CQL)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SQL Like:</a:t>
            </a:r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661406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981200"/>
            <a:ext cx="39433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" y="5322529"/>
            <a:ext cx="8511779" cy="36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" y="3386687"/>
            <a:ext cx="3981450" cy="47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92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Relational Databases don’t solve everything</a:t>
            </a:r>
          </a:p>
          <a:p>
            <a:pPr lvl="1"/>
            <a:r>
              <a:rPr lang="en-IE" dirty="0" smtClean="0"/>
              <a:t>SQL and ACID add overhead</a:t>
            </a:r>
          </a:p>
          <a:p>
            <a:pPr lvl="1"/>
            <a:r>
              <a:rPr lang="en-IE" dirty="0" smtClean="0"/>
              <a:t>Distribution not so easy</a:t>
            </a:r>
          </a:p>
          <a:p>
            <a:pPr lvl="1"/>
            <a:endParaRPr lang="en-IE" dirty="0"/>
          </a:p>
          <a:p>
            <a:r>
              <a:rPr lang="en-IE" dirty="0" smtClean="0"/>
              <a:t>NoSQL: what if you don’t need SQL or ACID?</a:t>
            </a:r>
          </a:p>
          <a:p>
            <a:pPr lvl="1"/>
            <a:r>
              <a:rPr lang="en-IE" dirty="0" smtClean="0"/>
              <a:t>Something simpler</a:t>
            </a:r>
          </a:p>
          <a:p>
            <a:pPr lvl="1"/>
            <a:r>
              <a:rPr lang="en-IE" dirty="0" smtClean="0"/>
              <a:t>Something more scalable</a:t>
            </a:r>
          </a:p>
          <a:p>
            <a:pPr lvl="1"/>
            <a:r>
              <a:rPr lang="en-IE" dirty="0" smtClean="0"/>
              <a:t>Trade efficiency against guarantees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43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Trade-offs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Simplified transactions</a:t>
            </a:r>
            <a:r>
              <a:rPr lang="en-IE" b="1" dirty="0" smtClean="0"/>
              <a:t> </a:t>
            </a:r>
            <a:r>
              <a:rPr lang="en-IE" dirty="0" smtClean="0"/>
              <a:t>(no ACID)</a:t>
            </a:r>
            <a:endParaRPr lang="en-IE" dirty="0"/>
          </a:p>
          <a:p>
            <a:r>
              <a:rPr lang="en-IE" b="1" dirty="0" smtClean="0">
                <a:solidFill>
                  <a:srgbClr val="0070C0"/>
                </a:solidFill>
              </a:rPr>
              <a:t>Simplified</a:t>
            </a:r>
            <a:r>
              <a:rPr lang="en-IE" dirty="0" smtClean="0"/>
              <a:t> (or no) </a:t>
            </a:r>
            <a:r>
              <a:rPr lang="en-IE" b="1" dirty="0" smtClean="0">
                <a:solidFill>
                  <a:srgbClr val="0070C0"/>
                </a:solidFill>
              </a:rPr>
              <a:t>query language</a:t>
            </a:r>
          </a:p>
          <a:p>
            <a:pPr lvl="1"/>
            <a:r>
              <a:rPr lang="en-IE" dirty="0" smtClean="0"/>
              <a:t>Procedural </a:t>
            </a:r>
            <a:r>
              <a:rPr lang="en-IE" i="1" dirty="0" smtClean="0"/>
              <a:t>or</a:t>
            </a:r>
            <a:r>
              <a:rPr lang="en-IE" dirty="0" smtClean="0"/>
              <a:t> a subset of SQL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Simplified query </a:t>
            </a:r>
            <a:r>
              <a:rPr lang="en-IE" b="1" dirty="0" err="1" smtClean="0">
                <a:solidFill>
                  <a:srgbClr val="0070C0"/>
                </a:solidFill>
              </a:rPr>
              <a:t>alegbra</a:t>
            </a:r>
            <a:endParaRPr lang="en-IE" b="1" dirty="0" smtClean="0">
              <a:solidFill>
                <a:srgbClr val="0070C0"/>
              </a:solidFill>
            </a:endParaRPr>
          </a:p>
          <a:p>
            <a:pPr lvl="1"/>
            <a:r>
              <a:rPr lang="en-IE" dirty="0" smtClean="0"/>
              <a:t>Often no joins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Simplified data model</a:t>
            </a:r>
          </a:p>
          <a:p>
            <a:pPr lvl="1"/>
            <a:r>
              <a:rPr lang="en-IE" dirty="0" smtClean="0"/>
              <a:t>Often map-based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Simplified replication</a:t>
            </a:r>
          </a:p>
          <a:p>
            <a:pPr lvl="1"/>
            <a:r>
              <a:rPr lang="en-IE" dirty="0" smtClean="0"/>
              <a:t>Consistency vs. Availability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35052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Simplifications enable scale to thousands of machines. But a lot of relational database features are lost!</a:t>
            </a:r>
            <a:endParaRPr lang="en-IE" sz="2800" dirty="0">
              <a:solidFill>
                <a:schemeClr val="bg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 Overview Map</a:t>
            </a:r>
            <a:endParaRPr lang="en-IE" dirty="0"/>
          </a:p>
        </p:txBody>
      </p:sp>
      <p:pic>
        <p:nvPicPr>
          <p:cNvPr id="4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Types of NoSQL Store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800" b="1" dirty="0" smtClean="0">
                <a:solidFill>
                  <a:srgbClr val="0070C0"/>
                </a:solidFill>
              </a:rPr>
              <a:t>Key–Value Stores</a:t>
            </a:r>
            <a:r>
              <a:rPr lang="en-IE" sz="2800" b="1" dirty="0" smtClean="0"/>
              <a:t> </a:t>
            </a:r>
            <a:r>
              <a:rPr lang="en-IE" sz="2800" dirty="0" smtClean="0"/>
              <a:t>(e.g., Dynamo): </a:t>
            </a:r>
          </a:p>
          <a:p>
            <a:pPr lvl="1"/>
            <a:r>
              <a:rPr lang="en-IE" sz="2400" dirty="0" smtClean="0"/>
              <a:t>Distributed unsorted maps</a:t>
            </a:r>
          </a:p>
          <a:p>
            <a:pPr lvl="1"/>
            <a:r>
              <a:rPr lang="en-IE" sz="2400" dirty="0" smtClean="0"/>
              <a:t>Some have secondary indexes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Document Stores</a:t>
            </a:r>
            <a:r>
              <a:rPr lang="en-IE" sz="2800" b="1" dirty="0" smtClean="0"/>
              <a:t> </a:t>
            </a:r>
            <a:r>
              <a:rPr lang="en-IE" sz="2800" dirty="0" smtClean="0"/>
              <a:t>(e.g., </a:t>
            </a:r>
            <a:r>
              <a:rPr lang="en-IE" sz="2800" dirty="0" err="1" smtClean="0"/>
              <a:t>MongoDB</a:t>
            </a:r>
            <a:r>
              <a:rPr lang="en-IE" sz="2800" dirty="0" smtClean="0"/>
              <a:t>):</a:t>
            </a:r>
          </a:p>
          <a:p>
            <a:pPr lvl="1"/>
            <a:r>
              <a:rPr lang="en-IE" sz="2400" dirty="0" smtClean="0"/>
              <a:t>Map values are documents (e.g., JSON, XML)</a:t>
            </a:r>
          </a:p>
          <a:p>
            <a:pPr lvl="1"/>
            <a:r>
              <a:rPr lang="en-IE" sz="2400" dirty="0" smtClean="0"/>
              <a:t>Built-in document functions/</a:t>
            </a:r>
            <a:r>
              <a:rPr lang="en-IE" sz="2400" dirty="0" err="1" smtClean="0"/>
              <a:t>indexable</a:t>
            </a:r>
            <a:r>
              <a:rPr lang="en-IE" sz="2400" dirty="0" smtClean="0"/>
              <a:t> fields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Table/Column-Based Stores</a:t>
            </a:r>
            <a:r>
              <a:rPr lang="en-IE" sz="2800" b="1" dirty="0" smtClean="0"/>
              <a:t> </a:t>
            </a:r>
            <a:r>
              <a:rPr lang="en-IE" sz="2800" dirty="0" smtClean="0"/>
              <a:t>(e.g., </a:t>
            </a:r>
            <a:r>
              <a:rPr lang="en-IE" sz="2800" dirty="0" err="1" smtClean="0"/>
              <a:t>Bigtable</a:t>
            </a:r>
            <a:r>
              <a:rPr lang="en-IE" sz="2800" dirty="0" smtClean="0"/>
              <a:t>):</a:t>
            </a:r>
          </a:p>
          <a:p>
            <a:pPr lvl="1"/>
            <a:r>
              <a:rPr lang="en-IE" sz="2400" dirty="0" smtClean="0"/>
              <a:t>Distributed multi-dimensional sorted maps</a:t>
            </a:r>
          </a:p>
          <a:p>
            <a:pPr lvl="1"/>
            <a:r>
              <a:rPr lang="en-IE" sz="2400" dirty="0" smtClean="0"/>
              <a:t>Distribution by Tablets/Column-families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Graph Stores </a:t>
            </a:r>
            <a:r>
              <a:rPr lang="en-IE" sz="2800" dirty="0" smtClean="0"/>
              <a:t>(e.g., Neo4J)</a:t>
            </a:r>
          </a:p>
          <a:p>
            <a:pPr lvl="1"/>
            <a:r>
              <a:rPr lang="en-IE" sz="2400" dirty="0" smtClean="0"/>
              <a:t>Stores vertices and relations: Index-free adjacency</a:t>
            </a:r>
          </a:p>
          <a:p>
            <a:pPr lvl="1"/>
            <a:r>
              <a:rPr lang="en-IE" sz="2400" dirty="0" smtClean="0"/>
              <a:t>Query languages for paths, reachability, etc.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Hybrid/mix/other</a:t>
            </a:r>
            <a:r>
              <a:rPr lang="en-IE" sz="2800" dirty="0" smtClean="0"/>
              <a:t> (e.g., Cassandra)</a:t>
            </a:r>
          </a:p>
          <a:p>
            <a:pPr lvl="1"/>
            <a:endParaRPr lang="en-IE" dirty="0" smtClean="0"/>
          </a:p>
          <a:p>
            <a:pPr lvl="1"/>
            <a:endParaRPr lang="en-IE" sz="2400" dirty="0" smtClean="0"/>
          </a:p>
          <a:p>
            <a:pPr lvl="1"/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2301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Type of Optimisations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In-memory buffer indexes </a:t>
            </a:r>
            <a:r>
              <a:rPr lang="en-IE" dirty="0" smtClean="0"/>
              <a:t>(</a:t>
            </a:r>
            <a:r>
              <a:rPr lang="en-IE" dirty="0" err="1" smtClean="0"/>
              <a:t>memtable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Commit log used for failures</a:t>
            </a:r>
          </a:p>
          <a:p>
            <a:r>
              <a:rPr lang="en-IE" dirty="0" smtClean="0"/>
              <a:t>Intermittent </a:t>
            </a:r>
            <a:r>
              <a:rPr lang="en-IE" b="1" dirty="0" smtClean="0">
                <a:solidFill>
                  <a:srgbClr val="0070C0"/>
                </a:solidFill>
              </a:rPr>
              <a:t>index merging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Hash ring </a:t>
            </a:r>
            <a:r>
              <a:rPr lang="en-IE" dirty="0" smtClean="0"/>
              <a:t>used for dynamic partitions</a:t>
            </a:r>
          </a:p>
          <a:p>
            <a:r>
              <a:rPr lang="en-IE" b="1" dirty="0" err="1" smtClean="0">
                <a:solidFill>
                  <a:srgbClr val="0070C0"/>
                </a:solidFill>
              </a:rPr>
              <a:t>Merkle</a:t>
            </a:r>
            <a:r>
              <a:rPr lang="en-IE" b="1" dirty="0" smtClean="0">
                <a:solidFill>
                  <a:srgbClr val="0070C0"/>
                </a:solidFill>
              </a:rPr>
              <a:t> trees </a:t>
            </a:r>
            <a:r>
              <a:rPr lang="en-IE" dirty="0" smtClean="0"/>
              <a:t>used for consistency checks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Versioning</a:t>
            </a:r>
            <a:r>
              <a:rPr lang="en-IE" dirty="0" smtClean="0"/>
              <a:t> allows for lazy deletions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Trade consistency for availability</a:t>
            </a:r>
            <a:r>
              <a:rPr lang="en-IE" b="1" dirty="0" smtClean="0"/>
              <a:t> </a:t>
            </a:r>
            <a:r>
              <a:rPr lang="en-IE" dirty="0" smtClean="0"/>
              <a:t>by reducing quorum requirements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Bloom filters </a:t>
            </a:r>
            <a:r>
              <a:rPr lang="en-IE" dirty="0" smtClean="0"/>
              <a:t>to find empty queries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Compression</a:t>
            </a:r>
            <a:r>
              <a:rPr lang="en-IE" dirty="0" smtClean="0"/>
              <a:t>, </a:t>
            </a:r>
            <a:r>
              <a:rPr lang="en-IE" b="1" dirty="0" smtClean="0">
                <a:solidFill>
                  <a:srgbClr val="0070C0"/>
                </a:solidFill>
              </a:rPr>
              <a:t>Caches</a:t>
            </a:r>
            <a:r>
              <a:rPr lang="en-IE" dirty="0" smtClean="0"/>
              <a:t>, </a:t>
            </a:r>
            <a:r>
              <a:rPr lang="en-IE" b="1" dirty="0" smtClean="0">
                <a:solidFill>
                  <a:srgbClr val="0070C0"/>
                </a:solidFill>
              </a:rPr>
              <a:t>Locality</a:t>
            </a:r>
            <a:r>
              <a:rPr lang="en-IE" dirty="0" smtClean="0"/>
              <a:t>,</a:t>
            </a:r>
            <a:r>
              <a:rPr lang="en-IE" b="1" dirty="0" smtClean="0">
                <a:solidFill>
                  <a:srgbClr val="0070C0"/>
                </a:solidFill>
              </a:rPr>
              <a:t> Rack Awareness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30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World Cup</a:t>
            </a:r>
            <a:endParaRPr lang="en-I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0323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7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506047"/>
              </p:ext>
            </p:extLst>
          </p:nvPr>
        </p:nvGraphicFramePr>
        <p:xfrm>
          <a:off x="457200" y="1828800"/>
          <a:ext cx="84582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country:Albania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user:10239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basedIn@city:Tirana,post</a:t>
                      </a:r>
                      <a:r>
                        <a:rPr lang="en-IE" dirty="0" smtClean="0">
                          <a:effectLst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Dynamo(DB): </a:t>
            </a:r>
            <a:r>
              <a:rPr lang="en-IE" dirty="0" smtClean="0"/>
              <a:t>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26513"/>
              </p:ext>
            </p:extLst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Named table with primary key and a value</a:t>
            </a:r>
          </a:p>
          <a:p>
            <a:r>
              <a:rPr lang="en-IE" dirty="0" smtClean="0"/>
              <a:t>Primary key is hashed / unordered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875938"/>
              </p:ext>
            </p:extLst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Cities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23010</TotalTime>
  <Words>2223</Words>
  <Application>Microsoft Office PowerPoint</Application>
  <PresentationFormat>On-screen Show (4:3)</PresentationFormat>
  <Paragraphs>977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CC5212-1 Procesamiento Masivo de Datos Otoño 2014</vt:lpstr>
      <vt:lpstr>Me vs. Google</vt:lpstr>
      <vt:lpstr>RECAP: NoSQL</vt:lpstr>
      <vt:lpstr>NoSQL</vt:lpstr>
      <vt:lpstr>NoSQL vs. Relational Databases</vt:lpstr>
      <vt:lpstr>The Database Landscape</vt:lpstr>
      <vt:lpstr>RECAP: KEY–VALUE</vt:lpstr>
      <vt:lpstr>Key–Value = a Distributed Map</vt:lpstr>
      <vt:lpstr>Amazon Dynamo(DB): Model</vt:lpstr>
      <vt:lpstr>Amazon Dynamo(DB): Object Versioning</vt:lpstr>
      <vt:lpstr>Other Key–Value Stores</vt:lpstr>
      <vt:lpstr>RECAP: DOCUMENT STORES</vt:lpstr>
      <vt:lpstr>Key–Value Stores: Values are Documents</vt:lpstr>
      <vt:lpstr>MongoDB: JSON Based</vt:lpstr>
      <vt:lpstr>Document Stores</vt:lpstr>
      <vt:lpstr>TABLULAR / COLUMN FAMILY</vt:lpstr>
      <vt:lpstr>Key–Value = a Distributed Map</vt:lpstr>
      <vt:lpstr>Bigtable: The Original Whitepaper</vt:lpstr>
      <vt:lpstr>Bigtable: Data Model</vt:lpstr>
      <vt:lpstr>Bigtable: in a nutshell</vt:lpstr>
      <vt:lpstr>Bigtable: in a nutshell</vt:lpstr>
      <vt:lpstr>Bigtable: Sorted Keys</vt:lpstr>
      <vt:lpstr>Bigtable: Tablets</vt:lpstr>
      <vt:lpstr>Bigtable: Distribution</vt:lpstr>
      <vt:lpstr>Bigtable: Column Families</vt:lpstr>
      <vt:lpstr>Bigtable: Versioning</vt:lpstr>
      <vt:lpstr>Bigtable: SSTable Map Implementation</vt:lpstr>
      <vt:lpstr>Bigtable: Buffered/Batched Writes</vt:lpstr>
      <vt:lpstr>Bigtable: Redo Log</vt:lpstr>
      <vt:lpstr>BigTable: Minor Compaction</vt:lpstr>
      <vt:lpstr>BigTable: Merge Compaction</vt:lpstr>
      <vt:lpstr>BigTable: Major Compaction</vt:lpstr>
      <vt:lpstr>Bigtable: Hierarchical Structure</vt:lpstr>
      <vt:lpstr>Bigtable: Consistency</vt:lpstr>
      <vt:lpstr>Bigtable: A Bunch of Other Things</vt:lpstr>
      <vt:lpstr>Aside: Bloom Filter</vt:lpstr>
      <vt:lpstr>Bigtable: Apache HBase</vt:lpstr>
      <vt:lpstr>The Database Landscape</vt:lpstr>
      <vt:lpstr>GRAPH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= Graph</vt:lpstr>
      <vt:lpstr>RelFinder</vt:lpstr>
      <vt:lpstr>Graph Databases</vt:lpstr>
      <vt:lpstr>Graph Databases: Index Nodes</vt:lpstr>
      <vt:lpstr>Graph Databases: Index Relations</vt:lpstr>
      <vt:lpstr>Graph Databases: Graph Queries</vt:lpstr>
      <vt:lpstr>Graph Databases: Path Queries</vt:lpstr>
      <vt:lpstr>Graph Database: Index-free Adjacency</vt:lpstr>
      <vt:lpstr>Leading Graph Database</vt:lpstr>
      <vt:lpstr>PowerPoint Presentation</vt:lpstr>
      <vt:lpstr>SPARQL</vt:lpstr>
      <vt:lpstr>PowerPoint Presentation</vt:lpstr>
      <vt:lpstr>CASSANDRA</vt:lpstr>
      <vt:lpstr>PowerPoint Presentation</vt:lpstr>
      <vt:lpstr>PowerPoint Presentation</vt:lpstr>
      <vt:lpstr>PowerPoint Presentation</vt:lpstr>
      <vt:lpstr>Apache Cassandra: Key–Value or Table?</vt:lpstr>
      <vt:lpstr>Cassandra: Hashing of Dynamo</vt:lpstr>
      <vt:lpstr>Cassandra: Distribution of Dynamo</vt:lpstr>
      <vt:lpstr>Cassandra: Eventual Consistency of Dynamo</vt:lpstr>
      <vt:lpstr>Cassandra: Eventual Consistency using Merkle Trees like Dynamo</vt:lpstr>
      <vt:lpstr>Cassandra: Tuneable Consistency like Dynamo</vt:lpstr>
      <vt:lpstr>Cassandra: Columns of Bigtable</vt:lpstr>
      <vt:lpstr>Cassandra: Column Families of Dynamo</vt:lpstr>
      <vt:lpstr>Dynamo vs. Bigtable vs. Cassandra</vt:lpstr>
      <vt:lpstr>Cassandra Query Language (CQL) </vt:lpstr>
      <vt:lpstr>RECAP</vt:lpstr>
      <vt:lpstr>Recap</vt:lpstr>
      <vt:lpstr>NoSQL: Trade-offs</vt:lpstr>
      <vt:lpstr>NoSQL Overview Map</vt:lpstr>
      <vt:lpstr>Types of NoSQL Store</vt:lpstr>
      <vt:lpstr>Type of Optimisations</vt:lpstr>
      <vt:lpstr>Questions</vt:lpstr>
      <vt:lpstr>World Cup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2085</cp:revision>
  <dcterms:created xsi:type="dcterms:W3CDTF">2006-08-16T00:00:00Z</dcterms:created>
  <dcterms:modified xsi:type="dcterms:W3CDTF">2014-06-24T20:46:58Z</dcterms:modified>
</cp:coreProperties>
</file>