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589" r:id="rId3"/>
    <p:sldId id="615" r:id="rId4"/>
    <p:sldId id="590" r:id="rId5"/>
    <p:sldId id="258" r:id="rId6"/>
    <p:sldId id="531" r:id="rId7"/>
    <p:sldId id="582" r:id="rId8"/>
    <p:sldId id="581" r:id="rId9"/>
    <p:sldId id="583" r:id="rId10"/>
    <p:sldId id="579" r:id="rId11"/>
    <p:sldId id="584" r:id="rId12"/>
    <p:sldId id="585" r:id="rId13"/>
    <p:sldId id="586" r:id="rId14"/>
    <p:sldId id="588" r:id="rId15"/>
    <p:sldId id="587" r:id="rId16"/>
    <p:sldId id="591" r:id="rId17"/>
    <p:sldId id="592" r:id="rId18"/>
    <p:sldId id="593" r:id="rId19"/>
    <p:sldId id="599" r:id="rId20"/>
    <p:sldId id="598" r:id="rId21"/>
    <p:sldId id="595" r:id="rId22"/>
    <p:sldId id="596" r:id="rId23"/>
    <p:sldId id="600" r:id="rId24"/>
    <p:sldId id="604" r:id="rId25"/>
    <p:sldId id="601" r:id="rId26"/>
    <p:sldId id="605" r:id="rId27"/>
    <p:sldId id="606" r:id="rId28"/>
    <p:sldId id="602" r:id="rId29"/>
    <p:sldId id="607" r:id="rId30"/>
    <p:sldId id="608" r:id="rId31"/>
    <p:sldId id="603" r:id="rId32"/>
    <p:sldId id="611" r:id="rId33"/>
    <p:sldId id="609" r:id="rId34"/>
    <p:sldId id="610" r:id="rId35"/>
    <p:sldId id="612" r:id="rId36"/>
    <p:sldId id="613" r:id="rId37"/>
    <p:sldId id="617" r:id="rId38"/>
    <p:sldId id="614" r:id="rId39"/>
    <p:sldId id="618" r:id="rId40"/>
    <p:sldId id="619" r:id="rId41"/>
    <p:sldId id="620" r:id="rId42"/>
    <p:sldId id="621" r:id="rId43"/>
    <p:sldId id="52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CD0C29-CF8D-4509-87FA-52B4B6A02EBA}">
          <p14:sldIdLst>
            <p14:sldId id="256"/>
            <p14:sldId id="589"/>
            <p14:sldId id="615"/>
            <p14:sldId id="590"/>
            <p14:sldId id="258"/>
            <p14:sldId id="531"/>
            <p14:sldId id="582"/>
            <p14:sldId id="581"/>
            <p14:sldId id="583"/>
            <p14:sldId id="579"/>
            <p14:sldId id="584"/>
            <p14:sldId id="585"/>
            <p14:sldId id="586"/>
            <p14:sldId id="588"/>
            <p14:sldId id="587"/>
            <p14:sldId id="591"/>
            <p14:sldId id="592"/>
            <p14:sldId id="593"/>
            <p14:sldId id="599"/>
            <p14:sldId id="598"/>
            <p14:sldId id="595"/>
            <p14:sldId id="596"/>
            <p14:sldId id="600"/>
            <p14:sldId id="604"/>
            <p14:sldId id="601"/>
            <p14:sldId id="605"/>
            <p14:sldId id="606"/>
            <p14:sldId id="602"/>
            <p14:sldId id="607"/>
            <p14:sldId id="608"/>
            <p14:sldId id="603"/>
            <p14:sldId id="611"/>
            <p14:sldId id="609"/>
            <p14:sldId id="610"/>
            <p14:sldId id="612"/>
            <p14:sldId id="613"/>
            <p14:sldId id="617"/>
            <p14:sldId id="614"/>
            <p14:sldId id="618"/>
            <p14:sldId id="619"/>
            <p14:sldId id="620"/>
            <p14:sldId id="621"/>
            <p14:sldId id="5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F27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1815" autoAdjust="0"/>
  </p:normalViewPr>
  <p:slideViewPr>
    <p:cSldViewPr>
      <p:cViewPr>
        <p:scale>
          <a:sx n="75" d="100"/>
          <a:sy n="75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235E-DCAB-4EFA-B4C3-7A92D61CD129}" type="datetimeFigureOut">
              <a:rPr lang="en-IE" smtClean="0"/>
              <a:t>14/04/2014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B71E-15F9-45CD-9B78-DE80BE17D5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99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555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148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dho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iki.apache.org/hadoop/PoweredB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ndeed.com/q-Hadoop-job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ndeed.com/q-Hadoop-job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2014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>
                <a:hlinkClick r:id="rId2"/>
              </a:rPr>
              <a:t>aidhog@gmail.com</a:t>
            </a:r>
            <a:endParaRPr lang="en-IE" dirty="0" smtClean="0"/>
          </a:p>
          <a:p>
            <a:r>
              <a:rPr lang="en-IE" dirty="0" smtClean="0"/>
              <a:t>Lecture VI: 2014/04/14</a:t>
            </a:r>
            <a:endParaRPr lang="en-I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Input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u="sng" dirty="0" smtClean="0">
                <a:solidFill>
                  <a:srgbClr val="0070C0"/>
                </a:solidFill>
              </a:rPr>
              <a:t>Map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Partition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Shuffle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Comparison/Sort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u="sng" dirty="0" smtClean="0">
                <a:solidFill>
                  <a:srgbClr val="0070C0"/>
                </a:solidFill>
              </a:rPr>
              <a:t>Reduce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IE" b="1" dirty="0" smtClean="0">
                <a:solidFill>
                  <a:srgbClr val="0070C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1204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Old Way of Doing “Big Data”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85800" y="5791200"/>
            <a:ext cx="822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i="1" dirty="0" smtClean="0"/>
              <a:t>Something Generating Raw Data</a:t>
            </a:r>
            <a:endParaRPr lang="en-IE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685800" y="4953000"/>
            <a:ext cx="822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Data Collection</a:t>
            </a:r>
            <a:endParaRPr lang="en-IE" sz="4400" dirty="0"/>
          </a:p>
        </p:txBody>
      </p:sp>
      <p:sp>
        <p:nvSpPr>
          <p:cNvPr id="6" name="Rectangle 5"/>
          <p:cNvSpPr/>
          <p:nvPr/>
        </p:nvSpPr>
        <p:spPr>
          <a:xfrm>
            <a:off x="685800" y="4114800"/>
            <a:ext cx="822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Raw Data Storage</a:t>
            </a:r>
            <a:endParaRPr lang="en-IE" sz="4400" dirty="0"/>
          </a:p>
        </p:txBody>
      </p:sp>
      <p:sp>
        <p:nvSpPr>
          <p:cNvPr id="7" name="Rectangle 6"/>
          <p:cNvSpPr/>
          <p:nvPr/>
        </p:nvSpPr>
        <p:spPr>
          <a:xfrm>
            <a:off x="685800" y="32766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>
                <a:solidFill>
                  <a:schemeClr val="tx1"/>
                </a:solidFill>
              </a:rPr>
              <a:t>Extract, Transform, Load (ETL)</a:t>
            </a:r>
            <a:endParaRPr lang="en-IE" sz="4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438400"/>
            <a:ext cx="8229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Relational Database</a:t>
            </a:r>
            <a:endParaRPr lang="en-IE" sz="4400" dirty="0"/>
          </a:p>
        </p:txBody>
      </p:sp>
      <p:sp>
        <p:nvSpPr>
          <p:cNvPr id="9" name="Rectangle 8"/>
          <p:cNvSpPr/>
          <p:nvPr/>
        </p:nvSpPr>
        <p:spPr>
          <a:xfrm>
            <a:off x="685800" y="1600200"/>
            <a:ext cx="8229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Queries, Applications, BI</a:t>
            </a:r>
            <a:endParaRPr lang="en-IE" sz="4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8600" y="1600200"/>
            <a:ext cx="0" cy="48006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Old Way of Doing “Big Data”</a:t>
            </a:r>
            <a:endParaRPr lang="en-IE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8600" y="1600200"/>
            <a:ext cx="0" cy="48006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26670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err="1" smtClean="0"/>
              <a:t>MapReduce</a:t>
            </a:r>
            <a:endParaRPr lang="en-IE" sz="4400" dirty="0"/>
          </a:p>
        </p:txBody>
      </p:sp>
      <p:sp>
        <p:nvSpPr>
          <p:cNvPr id="13" name="Rectangle 12"/>
          <p:cNvSpPr/>
          <p:nvPr/>
        </p:nvSpPr>
        <p:spPr>
          <a:xfrm>
            <a:off x="5105400" y="2667000"/>
            <a:ext cx="379095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RDBMS</a:t>
            </a:r>
            <a:endParaRPr lang="en-IE" sz="4400" dirty="0"/>
          </a:p>
        </p:txBody>
      </p:sp>
      <p:sp>
        <p:nvSpPr>
          <p:cNvPr id="14" name="Rectangle 13"/>
          <p:cNvSpPr/>
          <p:nvPr/>
        </p:nvSpPr>
        <p:spPr>
          <a:xfrm>
            <a:off x="666750" y="1828800"/>
            <a:ext cx="8229600" cy="6096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94F27E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Queries, Applications, BI</a:t>
            </a:r>
            <a:endParaRPr lang="en-IE" sz="4400" dirty="0"/>
          </a:p>
        </p:txBody>
      </p:sp>
      <p:sp>
        <p:nvSpPr>
          <p:cNvPr id="15" name="Rectangle 14"/>
          <p:cNvSpPr/>
          <p:nvPr/>
        </p:nvSpPr>
        <p:spPr>
          <a:xfrm>
            <a:off x="685800" y="5791200"/>
            <a:ext cx="822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i="1" dirty="0" smtClean="0"/>
              <a:t>Something Generating Raw Data</a:t>
            </a:r>
            <a:endParaRPr lang="en-IE" sz="4400" i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4953000"/>
            <a:ext cx="822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Data Collection</a:t>
            </a:r>
            <a:endParaRPr lang="en-IE" sz="4400" dirty="0"/>
          </a:p>
        </p:txBody>
      </p:sp>
      <p:sp>
        <p:nvSpPr>
          <p:cNvPr id="17" name="Rectangle 16"/>
          <p:cNvSpPr/>
          <p:nvPr/>
        </p:nvSpPr>
        <p:spPr>
          <a:xfrm>
            <a:off x="685800" y="4114800"/>
            <a:ext cx="822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Raw Data Storage</a:t>
            </a:r>
            <a:endParaRPr lang="en-IE" sz="4400" dirty="0"/>
          </a:p>
        </p:txBody>
      </p:sp>
      <p:sp>
        <p:nvSpPr>
          <p:cNvPr id="18" name="Rectangle 17"/>
          <p:cNvSpPr/>
          <p:nvPr/>
        </p:nvSpPr>
        <p:spPr>
          <a:xfrm>
            <a:off x="5105400" y="3276600"/>
            <a:ext cx="37909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/>
              <a:t>(</a:t>
            </a:r>
            <a:r>
              <a:rPr lang="en-IE" sz="4400" i="1" dirty="0" smtClean="0"/>
              <a:t>ETL</a:t>
            </a:r>
            <a:r>
              <a:rPr lang="en-IE" sz="4400" dirty="0" smtClean="0"/>
              <a:t>)</a:t>
            </a:r>
            <a:endParaRPr lang="en-IE" sz="4400" dirty="0"/>
          </a:p>
        </p:txBody>
      </p:sp>
      <p:sp>
        <p:nvSpPr>
          <p:cNvPr id="19" name="Rectangle 18"/>
          <p:cNvSpPr/>
          <p:nvPr/>
        </p:nvSpPr>
        <p:spPr>
          <a:xfrm>
            <a:off x="4657725" y="3295650"/>
            <a:ext cx="895350" cy="59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29956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 Example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057400"/>
            <a:ext cx="6858000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You are a data scientist working for Jumbo.</a:t>
            </a:r>
          </a:p>
          <a:p>
            <a:endParaRPr lang="en-IE" sz="2400" dirty="0"/>
          </a:p>
          <a:p>
            <a:r>
              <a:rPr lang="en-IE" sz="2400" dirty="0" smtClean="0"/>
              <a:t>You have all the transaction data.</a:t>
            </a:r>
          </a:p>
          <a:p>
            <a:endParaRPr lang="en-IE" sz="2400" dirty="0"/>
          </a:p>
          <a:p>
            <a:r>
              <a:rPr lang="en-IE" sz="2400" dirty="0" smtClean="0"/>
              <a:t>Your bosses ask you to find out what are the twenty most common items bought with each major newspaper.</a:t>
            </a:r>
          </a:p>
          <a:p>
            <a:endParaRPr lang="en-IE" sz="2400" dirty="0"/>
          </a:p>
          <a:p>
            <a:r>
              <a:rPr lang="en-IE" sz="2400" dirty="0" smtClean="0"/>
              <a:t>How could you do this with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349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MapReduce</a:t>
            </a:r>
            <a:r>
              <a:rPr lang="en-IE" dirty="0" smtClean="0"/>
              <a:t> vs.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RDBMS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Schema-on-Read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Works directly over the raw data</a:t>
            </a:r>
          </a:p>
          <a:p>
            <a:endParaRPr lang="en-IE" dirty="0" smtClean="0"/>
          </a:p>
          <a:p>
            <a:r>
              <a:rPr lang="en-IE" dirty="0" smtClean="0"/>
              <a:t>Don’t have to pre-decide schema</a:t>
            </a:r>
          </a:p>
          <a:p>
            <a:endParaRPr lang="en-IE" dirty="0"/>
          </a:p>
          <a:p>
            <a:r>
              <a:rPr lang="en-IE" dirty="0" smtClean="0"/>
              <a:t>Restart (big) job on a node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Schema-on-Write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Works over relational structure</a:t>
            </a:r>
          </a:p>
          <a:p>
            <a:endParaRPr lang="en-IE" dirty="0" smtClean="0"/>
          </a:p>
          <a:p>
            <a:r>
              <a:rPr lang="en-IE" dirty="0" smtClean="0"/>
              <a:t>Schema must be decided beforehand</a:t>
            </a:r>
          </a:p>
          <a:p>
            <a:endParaRPr lang="en-IE" dirty="0"/>
          </a:p>
          <a:p>
            <a:r>
              <a:rPr lang="en-IE" dirty="0" smtClean="0"/>
              <a:t>ACID is possible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26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MapReduce</a:t>
            </a:r>
            <a:r>
              <a:rPr lang="en-IE" dirty="0" smtClean="0"/>
              <a:t> vs.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RDBMS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4389437"/>
            <a:ext cx="4040188" cy="2087563"/>
          </a:xfrm>
        </p:spPr>
        <p:txBody>
          <a:bodyPr/>
          <a:lstStyle/>
          <a:p>
            <a:r>
              <a:rPr lang="en-IE" dirty="0" smtClean="0"/>
              <a:t>High latency</a:t>
            </a:r>
          </a:p>
          <a:p>
            <a:r>
              <a:rPr lang="en-IE" dirty="0" smtClean="0"/>
              <a:t>Bigger throughput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3625" y="4389438"/>
            <a:ext cx="4041775" cy="2087562"/>
          </a:xfrm>
        </p:spPr>
        <p:txBody>
          <a:bodyPr/>
          <a:lstStyle/>
          <a:p>
            <a:r>
              <a:rPr lang="en-IE" dirty="0" smtClean="0"/>
              <a:t>Low latency</a:t>
            </a:r>
          </a:p>
          <a:p>
            <a:r>
              <a:rPr lang="en-IE" dirty="0" smtClean="0"/>
              <a:t>Lower throughput</a:t>
            </a:r>
          </a:p>
          <a:p>
            <a:endParaRPr lang="en-IE" dirty="0"/>
          </a:p>
        </p:txBody>
      </p:sp>
      <p:pic>
        <p:nvPicPr>
          <p:cNvPr id="1026" name="Picture 2" descr="http://maritime-connector.com/images/container-ship-16-wiki-19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3388"/>
            <a:ext cx="400471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nedealgroup.biz/yahoo_site_admin/assets/images/CARGO_PLANE.17181443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3388"/>
            <a:ext cx="3581400" cy="23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5029200"/>
            <a:ext cx="4800600" cy="16002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4114800" y="3124200"/>
            <a:ext cx="4800600" cy="16002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4114800" y="1219200"/>
            <a:ext cx="4800600" cy="16002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 Throughput</a:t>
            </a:r>
            <a:endParaRPr lang="en-I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IE" dirty="0" smtClean="0"/>
              <a:t>1 disk: 100MB/s</a:t>
            </a:r>
          </a:p>
          <a:p>
            <a:r>
              <a:rPr lang="en-IE" dirty="0" smtClean="0"/>
              <a:t>1 server: 300MB/s</a:t>
            </a:r>
          </a:p>
          <a:p>
            <a:r>
              <a:rPr lang="en-IE" dirty="0" smtClean="0"/>
              <a:t>3 servers: 900MB/s</a:t>
            </a:r>
          </a:p>
          <a:p>
            <a:r>
              <a:rPr lang="en-IE" dirty="0" smtClean="0"/>
              <a:t>…</a:t>
            </a:r>
            <a:endParaRPr lang="en-IE" dirty="0"/>
          </a:p>
        </p:txBody>
      </p:sp>
      <p:pic>
        <p:nvPicPr>
          <p:cNvPr id="4098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cons.iconarchive.com/icons/iconhive/galactica/512/harddri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OVERVIEW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3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933450" y="59436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914399" y="51054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927101" y="430530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933451" y="3448050"/>
            <a:ext cx="74295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Architecture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124200" y="1295400"/>
            <a:ext cx="304800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Client</a:t>
            </a:r>
            <a:endParaRPr lang="en-I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22860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JobTracker</a:t>
            </a:r>
            <a:endParaRPr lang="en-IE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33450" y="35052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933450" y="43624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2</a:t>
            </a:r>
            <a:endParaRPr lang="en-IE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914400" y="51625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933450" y="600075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5334000" y="350520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5334000" y="43624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2</a:t>
            </a:r>
            <a:endParaRPr lang="en-IE" sz="2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5314950" y="51625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5334000" y="6000750"/>
            <a:ext cx="3048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JobNode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cxnSp>
        <p:nvCxnSpPr>
          <p:cNvPr id="18" name="Elbow Connector 17"/>
          <p:cNvCxnSpPr>
            <a:stCxn id="7" idx="1"/>
            <a:endCxn id="9" idx="1"/>
          </p:cNvCxnSpPr>
          <p:nvPr/>
        </p:nvCxnSpPr>
        <p:spPr>
          <a:xfrm rot="10800000" flipH="1" flipV="1">
            <a:off x="914400" y="2571750"/>
            <a:ext cx="19050" cy="12192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1"/>
            <a:endCxn id="10" idx="1"/>
          </p:cNvCxnSpPr>
          <p:nvPr/>
        </p:nvCxnSpPr>
        <p:spPr>
          <a:xfrm rot="10800000" flipH="1" flipV="1">
            <a:off x="914400" y="2571750"/>
            <a:ext cx="19050" cy="20764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7" idx="1"/>
            <a:endCxn id="11" idx="1"/>
          </p:cNvCxnSpPr>
          <p:nvPr/>
        </p:nvCxnSpPr>
        <p:spPr>
          <a:xfrm rot="10800000" flipV="1">
            <a:off x="914400" y="2571750"/>
            <a:ext cx="12700" cy="287655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1"/>
            <a:endCxn id="12" idx="1"/>
          </p:cNvCxnSpPr>
          <p:nvPr/>
        </p:nvCxnSpPr>
        <p:spPr>
          <a:xfrm rot="10800000" flipH="1" flipV="1">
            <a:off x="914400" y="2571750"/>
            <a:ext cx="19050" cy="371475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3"/>
            <a:endCxn id="13" idx="3"/>
          </p:cNvCxnSpPr>
          <p:nvPr/>
        </p:nvCxnSpPr>
        <p:spPr>
          <a:xfrm>
            <a:off x="8382000" y="2571750"/>
            <a:ext cx="12700" cy="12192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3"/>
            <a:endCxn id="14" idx="3"/>
          </p:cNvCxnSpPr>
          <p:nvPr/>
        </p:nvCxnSpPr>
        <p:spPr>
          <a:xfrm>
            <a:off x="8382000" y="2571750"/>
            <a:ext cx="12700" cy="20764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3"/>
            <a:endCxn id="15" idx="3"/>
          </p:cNvCxnSpPr>
          <p:nvPr/>
        </p:nvCxnSpPr>
        <p:spPr>
          <a:xfrm flipH="1">
            <a:off x="8362950" y="2571750"/>
            <a:ext cx="19050" cy="2876550"/>
          </a:xfrm>
          <a:prstGeom prst="bentConnector3">
            <a:avLst>
              <a:gd name="adj1" fmla="val -12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3"/>
            <a:endCxn id="16" idx="3"/>
          </p:cNvCxnSpPr>
          <p:nvPr/>
        </p:nvCxnSpPr>
        <p:spPr>
          <a:xfrm>
            <a:off x="8382000" y="2571750"/>
            <a:ext cx="12700" cy="371475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2"/>
            <a:endCxn id="7" idx="0"/>
          </p:cNvCxnSpPr>
          <p:nvPr/>
        </p:nvCxnSpPr>
        <p:spPr>
          <a:xfrm flipH="1">
            <a:off x="24384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2"/>
            <a:endCxn id="8" idx="0"/>
          </p:cNvCxnSpPr>
          <p:nvPr/>
        </p:nvCxnSpPr>
        <p:spPr>
          <a:xfrm>
            <a:off x="4648200" y="1866900"/>
            <a:ext cx="220980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1575"/>
            <a:ext cx="1243336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1329244"/>
            <a:ext cx="2275791" cy="5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HDFS: Traditional / SPOF</a:t>
            </a:r>
            <a:endParaRPr lang="en-IE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4648200" y="1238250"/>
            <a:ext cx="4038600" cy="54673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NameNode</a:t>
            </a:r>
            <a:r>
              <a:rPr lang="en-IE" dirty="0" smtClean="0"/>
              <a:t> appends edits to log file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SecondaryNameNode</a:t>
            </a:r>
            <a:r>
              <a:rPr lang="en-IE" dirty="0" smtClean="0"/>
              <a:t> copies log file and image, makes </a:t>
            </a:r>
            <a:r>
              <a:rPr lang="en-IE" u="sng" dirty="0" smtClean="0"/>
              <a:t>checkpoint</a:t>
            </a:r>
            <a:r>
              <a:rPr lang="en-IE" dirty="0" smtClean="0"/>
              <a:t>, copies image back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err="1" smtClean="0"/>
              <a:t>NameNode</a:t>
            </a:r>
            <a:r>
              <a:rPr lang="en-IE" dirty="0" smtClean="0"/>
              <a:t> loads image on start-up and makes remaining edits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>
              <a:buNone/>
            </a:pPr>
            <a:r>
              <a:rPr lang="en-IE" b="1" dirty="0" err="1" smtClean="0"/>
              <a:t>SecondaryNameNode</a:t>
            </a:r>
            <a:r>
              <a:rPr lang="en-IE" b="1" dirty="0" smtClean="0"/>
              <a:t> </a:t>
            </a:r>
            <a:r>
              <a:rPr lang="en-IE" b="1" u="sng" dirty="0" smtClean="0"/>
              <a:t>not</a:t>
            </a:r>
            <a:r>
              <a:rPr lang="en-IE" b="1" dirty="0" smtClean="0"/>
              <a:t> a backup </a:t>
            </a:r>
            <a:r>
              <a:rPr lang="en-IE" b="1" dirty="0" err="1" smtClean="0"/>
              <a:t>NameNode</a:t>
            </a:r>
            <a:endParaRPr lang="en-IE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9525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33451" y="44958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1</a:t>
            </a:r>
            <a:endParaRPr lang="en-IE" sz="2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914400" y="529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smtClean="0"/>
              <a:t>…</a:t>
            </a:r>
            <a:endParaRPr lang="en-IE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933450" y="61341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DataNode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cxnSp>
        <p:nvCxnSpPr>
          <p:cNvPr id="9" name="Elbow Connector 8"/>
          <p:cNvCxnSpPr>
            <a:stCxn id="4" idx="1"/>
            <a:endCxn id="5" idx="1"/>
          </p:cNvCxnSpPr>
          <p:nvPr/>
        </p:nvCxnSpPr>
        <p:spPr>
          <a:xfrm rot="10800000" flipH="1" flipV="1">
            <a:off x="914399" y="1238250"/>
            <a:ext cx="19051" cy="3543300"/>
          </a:xfrm>
          <a:prstGeom prst="bentConnector3">
            <a:avLst>
              <a:gd name="adj1" fmla="val -11999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1"/>
          </p:cNvCxnSpPr>
          <p:nvPr/>
        </p:nvCxnSpPr>
        <p:spPr>
          <a:xfrm rot="10800000" flipH="1" flipV="1">
            <a:off x="914400" y="1238250"/>
            <a:ext cx="19050" cy="35433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1"/>
            <a:endCxn id="7" idx="1"/>
          </p:cNvCxnSpPr>
          <p:nvPr/>
        </p:nvCxnSpPr>
        <p:spPr>
          <a:xfrm rot="10800000" flipV="1">
            <a:off x="914400" y="1238250"/>
            <a:ext cx="12700" cy="4343400"/>
          </a:xfrm>
          <a:prstGeom prst="bent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1"/>
            <a:endCxn id="8" idx="1"/>
          </p:cNvCxnSpPr>
          <p:nvPr/>
        </p:nvCxnSpPr>
        <p:spPr>
          <a:xfrm rot="10800000" flipH="1" flipV="1">
            <a:off x="914400" y="1238250"/>
            <a:ext cx="19050" cy="5181600"/>
          </a:xfrm>
          <a:prstGeom prst="bentConnector3">
            <a:avLst>
              <a:gd name="adj1" fmla="val -12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33451" y="3264932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SecondaryNameNode</a:t>
            </a:r>
            <a:endParaRPr lang="en-IE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914398" y="1543050"/>
            <a:ext cx="1981201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IE" dirty="0" smtClean="0">
                <a:solidFill>
                  <a:schemeClr val="tx1"/>
                </a:solidFill>
              </a:rPr>
              <a:t>copy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/blue.txt</a:t>
            </a:r>
          </a:p>
          <a:p>
            <a:r>
              <a:rPr lang="en-IE" dirty="0" err="1">
                <a:solidFill>
                  <a:schemeClr val="tx1"/>
                </a:solidFill>
              </a:rPr>
              <a:t>r</a:t>
            </a:r>
            <a:r>
              <a:rPr lang="en-IE" dirty="0" err="1" smtClean="0">
                <a:solidFill>
                  <a:schemeClr val="tx1"/>
                </a:solidFill>
              </a:rPr>
              <a:t>m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/orange.txt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rmdir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mkdir</a:t>
            </a:r>
            <a:r>
              <a:rPr lang="en-IE" dirty="0" smtClean="0">
                <a:solidFill>
                  <a:schemeClr val="tx1"/>
                </a:solidFill>
              </a:rPr>
              <a:t> new/ </a:t>
            </a:r>
          </a:p>
          <a:p>
            <a:r>
              <a:rPr lang="en-IE" dirty="0">
                <a:solidFill>
                  <a:schemeClr val="tx1"/>
                </a:solidFill>
              </a:rPr>
              <a:t>m</a:t>
            </a:r>
            <a:r>
              <a:rPr lang="en-IE" dirty="0" smtClean="0">
                <a:solidFill>
                  <a:schemeClr val="tx1"/>
                </a:solidFill>
              </a:rPr>
              <a:t>v new/ </a:t>
            </a:r>
            <a:r>
              <a:rPr lang="en-IE" dirty="0" err="1" smtClean="0">
                <a:solidFill>
                  <a:schemeClr val="tx1"/>
                </a:solidFill>
              </a:rPr>
              <a:t>dfs</a:t>
            </a:r>
            <a:r>
              <a:rPr lang="en-IE" dirty="0" smtClean="0">
                <a:solidFill>
                  <a:schemeClr val="tx1"/>
                </a:solidFill>
              </a:rPr>
              <a:t>/</a:t>
            </a:r>
          </a:p>
          <a:p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icons.iconarchive.com/icons/visualpharm/icons8-metro-style/512/Very-Basic-Docu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430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eryicon.com/icon/png/Application/Toolbar%20Icons/S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0515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fsimage</a:t>
            </a:r>
            <a:endParaRPr lang="en-IE" dirty="0"/>
          </a:p>
        </p:txBody>
      </p:sp>
      <p:cxnSp>
        <p:nvCxnSpPr>
          <p:cNvPr id="21" name="Elbow Connector 20"/>
          <p:cNvCxnSpPr>
            <a:stCxn id="4" idx="1"/>
            <a:endCxn id="13" idx="1"/>
          </p:cNvCxnSpPr>
          <p:nvPr/>
        </p:nvCxnSpPr>
        <p:spPr>
          <a:xfrm rot="10800000" flipH="1" flipV="1">
            <a:off x="914399" y="1238250"/>
            <a:ext cx="19051" cy="2312432"/>
          </a:xfrm>
          <a:prstGeom prst="bentConnector3">
            <a:avLst>
              <a:gd name="adj1" fmla="val -11999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7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Learn about Hadoop/</a:t>
            </a:r>
            <a:r>
              <a:rPr lang="en-IE" dirty="0" err="1" smtClean="0"/>
              <a:t>MadReduce</a:t>
            </a:r>
            <a:endParaRPr lang="en-IE" dirty="0"/>
          </a:p>
        </p:txBody>
      </p:sp>
      <p:pic>
        <p:nvPicPr>
          <p:cNvPr id="205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395912" cy="240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Hadoop: High Availability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JournalManager</a:t>
            </a:r>
            <a:endParaRPr lang="en-IE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971800" y="35433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JournalNode</a:t>
            </a:r>
            <a:r>
              <a:rPr lang="en-IE" sz="2400" b="1" dirty="0" smtClean="0"/>
              <a:t> 1</a:t>
            </a:r>
            <a:endParaRPr lang="en-I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971800" y="44577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…</a:t>
            </a:r>
            <a:endParaRPr lang="en-IE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53721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i="1" dirty="0" err="1" smtClean="0"/>
              <a:t>JournalNode</a:t>
            </a:r>
            <a:r>
              <a:rPr lang="en-IE" sz="2400" b="1" i="1" dirty="0" smtClean="0"/>
              <a:t> n</a:t>
            </a:r>
            <a:endParaRPr lang="en-IE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5486400" y="1485900"/>
            <a:ext cx="3048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Standby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cxnSp>
        <p:nvCxnSpPr>
          <p:cNvPr id="11" name="Straight Arrow Connector 10"/>
          <p:cNvCxnSpPr>
            <a:stCxn id="5" idx="2"/>
            <a:endCxn id="6" idx="1"/>
          </p:cNvCxnSpPr>
          <p:nvPr/>
        </p:nvCxnSpPr>
        <p:spPr>
          <a:xfrm>
            <a:off x="2057400" y="2628900"/>
            <a:ext cx="914400" cy="120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1"/>
          </p:cNvCxnSpPr>
          <p:nvPr/>
        </p:nvCxnSpPr>
        <p:spPr>
          <a:xfrm>
            <a:off x="2057400" y="2628900"/>
            <a:ext cx="91440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8" idx="1"/>
          </p:cNvCxnSpPr>
          <p:nvPr/>
        </p:nvCxnSpPr>
        <p:spPr>
          <a:xfrm>
            <a:off x="2057400" y="2628900"/>
            <a:ext cx="914400" cy="302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29" idx="2"/>
          </p:cNvCxnSpPr>
          <p:nvPr/>
        </p:nvCxnSpPr>
        <p:spPr>
          <a:xfrm flipV="1">
            <a:off x="6019800" y="2628900"/>
            <a:ext cx="990600" cy="1200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29" idx="2"/>
          </p:cNvCxnSpPr>
          <p:nvPr/>
        </p:nvCxnSpPr>
        <p:spPr>
          <a:xfrm flipV="1">
            <a:off x="6019800" y="2628900"/>
            <a:ext cx="99060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29" idx="2"/>
          </p:cNvCxnSpPr>
          <p:nvPr/>
        </p:nvCxnSpPr>
        <p:spPr>
          <a:xfrm flipV="1">
            <a:off x="6019800" y="2628900"/>
            <a:ext cx="990600" cy="302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3400" y="148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Active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73293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fs edits</a:t>
            </a:r>
            <a:endParaRPr lang="en-IE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15100" y="371763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/>
              <a:t>fs edits</a:t>
            </a:r>
            <a:endParaRPr lang="en-IE" sz="3200" dirty="0"/>
          </a:p>
        </p:txBody>
      </p:sp>
      <p:sp>
        <p:nvSpPr>
          <p:cNvPr id="29" name="Rectangle 28"/>
          <p:cNvSpPr/>
          <p:nvPr/>
        </p:nvSpPr>
        <p:spPr>
          <a:xfrm>
            <a:off x="5486400" y="2057400"/>
            <a:ext cx="304800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err="1" smtClean="0"/>
              <a:t>JournalManager</a:t>
            </a:r>
            <a:endParaRPr lang="en-IE" sz="2400" b="1" dirty="0"/>
          </a:p>
        </p:txBody>
      </p:sp>
      <p:pic>
        <p:nvPicPr>
          <p:cNvPr id="33" name="Picture 2" descr="http://icons.iconarchive.com/icons/visualpharm/icons8-metro-style/512/Very-Basic-Docu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7145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veryicon.com/icon/png/Application/Toolbar%20Icons/S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44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24300" y="237541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fsimage</a:t>
            </a:r>
            <a:endParaRPr lang="en-IE" dirty="0"/>
          </a:p>
        </p:txBody>
      </p:sp>
      <p:sp>
        <p:nvSpPr>
          <p:cNvPr id="38" name="TextBox 37"/>
          <p:cNvSpPr txBox="1"/>
          <p:nvPr/>
        </p:nvSpPr>
        <p:spPr>
          <a:xfrm>
            <a:off x="5600700" y="3443286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442028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38800" y="5297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95300" y="91916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1</a:t>
            </a:r>
            <a:endParaRPr lang="en-IE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43900" y="99128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3429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38800" y="4419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38800" y="52972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2</a:t>
            </a:r>
            <a:endParaRPr lang="en-IE" sz="3600" b="1" dirty="0"/>
          </a:p>
        </p:txBody>
      </p:sp>
      <p:sp>
        <p:nvSpPr>
          <p:cNvPr id="46" name="Rectangle 45"/>
          <p:cNvSpPr/>
          <p:nvPr/>
        </p:nvSpPr>
        <p:spPr>
          <a:xfrm>
            <a:off x="5486400" y="1485900"/>
            <a:ext cx="3048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Active </a:t>
            </a:r>
            <a:r>
              <a:rPr lang="en-IE" sz="2400" b="1" dirty="0" err="1" smtClean="0"/>
              <a:t>NameNode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162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/>
      <p:bldP spid="24" grpId="0"/>
      <p:bldP spid="35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PROGRAMMING WITH HADOOP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33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</a:t>
            </a:r>
            <a:r>
              <a:rPr lang="en-IE" dirty="0" smtClean="0"/>
              <a:t>Input (</a:t>
            </a:r>
            <a:r>
              <a:rPr lang="en-IE" dirty="0" err="1" smtClean="0"/>
              <a:t>cmd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&gt; </a:t>
            </a:r>
            <a:r>
              <a:rPr lang="en-IE" sz="3200" dirty="0" err="1" smtClean="0"/>
              <a:t>hdfs</a:t>
            </a:r>
            <a:r>
              <a:rPr lang="en-IE" sz="3200" dirty="0" smtClean="0"/>
              <a:t> </a:t>
            </a:r>
            <a:r>
              <a:rPr lang="en-IE" sz="3200" dirty="0" err="1" smtClean="0"/>
              <a:t>dfs</a:t>
            </a:r>
            <a:endParaRPr lang="en-I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2975"/>
            <a:ext cx="8003608" cy="54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</a:t>
            </a:r>
            <a:r>
              <a:rPr lang="en-IE" dirty="0" smtClean="0"/>
              <a:t>Input / Output (Java)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3"/>
            <a:ext cx="6986587" cy="56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549" y="2329713"/>
            <a:ext cx="436244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085975" y="3352800"/>
            <a:ext cx="4010024" cy="762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085974" y="4191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085974" y="4953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>
            <a:stCxn id="7" idx="3"/>
            <a:endCxn id="13" idx="1"/>
          </p:cNvCxnSpPr>
          <p:nvPr/>
        </p:nvCxnSpPr>
        <p:spPr>
          <a:xfrm flipV="1">
            <a:off x="6095998" y="1600201"/>
            <a:ext cx="990602" cy="9362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000036"/>
            <a:ext cx="16637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Creates a file system for default configuration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7526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Check if the file exists; if so delete</a:t>
            </a:r>
            <a:endParaRPr lang="en-IE" dirty="0"/>
          </a:p>
        </p:txBody>
      </p:sp>
      <p:cxnSp>
        <p:nvCxnSpPr>
          <p:cNvPr id="16" name="Straight Connector 15"/>
          <p:cNvCxnSpPr>
            <a:stCxn id="8" idx="3"/>
            <a:endCxn id="15" idx="1"/>
          </p:cNvCxnSpPr>
          <p:nvPr/>
        </p:nvCxnSpPr>
        <p:spPr>
          <a:xfrm flipV="1">
            <a:off x="6095999" y="3214300"/>
            <a:ext cx="990601" cy="5195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22" idx="1"/>
          </p:cNvCxnSpPr>
          <p:nvPr/>
        </p:nvCxnSpPr>
        <p:spPr>
          <a:xfrm>
            <a:off x="6095999" y="4533900"/>
            <a:ext cx="99060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0722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file and write a message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7073900" y="5114330"/>
            <a:ext cx="16637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Open and read back</a:t>
            </a:r>
            <a:endParaRPr lang="en-IE" dirty="0"/>
          </a:p>
        </p:txBody>
      </p:sp>
      <p:cxnSp>
        <p:nvCxnSpPr>
          <p:cNvPr id="25" name="Straight Connector 24"/>
          <p:cNvCxnSpPr>
            <a:stCxn id="10" idx="3"/>
            <a:endCxn id="24" idx="1"/>
          </p:cNvCxnSpPr>
          <p:nvPr/>
        </p:nvCxnSpPr>
        <p:spPr>
          <a:xfrm>
            <a:off x="6095999" y="5295900"/>
            <a:ext cx="977901" cy="1415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Input (Java)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0023"/>
            <a:ext cx="865195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Map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132901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242838"/>
            <a:ext cx="4953000" cy="41476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85799" y="4495800"/>
            <a:ext cx="5828101" cy="5334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295400" y="5562600"/>
            <a:ext cx="2304449" cy="381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5791200" y="1459468"/>
            <a:ext cx="29591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Mapper&lt;</a:t>
            </a:r>
            <a:r>
              <a:rPr lang="en-IE" dirty="0" err="1" smtClean="0"/>
              <a:t>InputKeyType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InputValueType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MapKeyType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MapValueType</a:t>
            </a:r>
            <a:r>
              <a:rPr lang="en-IE" dirty="0" smtClean="0"/>
              <a:t>&gt;</a:t>
            </a:r>
            <a:endParaRPr lang="en-IE" dirty="0"/>
          </a:p>
        </p:txBody>
      </p:sp>
      <p:cxnSp>
        <p:nvCxnSpPr>
          <p:cNvPr id="10" name="Straight Connector 9"/>
          <p:cNvCxnSpPr>
            <a:stCxn id="6" idx="3"/>
            <a:endCxn id="9" idx="1"/>
          </p:cNvCxnSpPr>
          <p:nvPr/>
        </p:nvCxnSpPr>
        <p:spPr>
          <a:xfrm flipV="1">
            <a:off x="5334000" y="2059633"/>
            <a:ext cx="457200" cy="139058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3057435"/>
            <a:ext cx="29591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/>
              <a:t>OutputCollector</a:t>
            </a:r>
            <a:r>
              <a:rPr lang="en-IE" dirty="0" smtClean="0"/>
              <a:t> will collect the Map key/value pairs</a:t>
            </a:r>
            <a:endParaRPr lang="en-IE" dirty="0"/>
          </a:p>
        </p:txBody>
      </p:sp>
      <p:cxnSp>
        <p:nvCxnSpPr>
          <p:cNvPr id="18" name="Straight Connector 17"/>
          <p:cNvCxnSpPr>
            <a:stCxn id="7" idx="0"/>
            <a:endCxn id="17" idx="1"/>
          </p:cNvCxnSpPr>
          <p:nvPr/>
        </p:nvCxnSpPr>
        <p:spPr>
          <a:xfrm flipV="1">
            <a:off x="3599850" y="3380601"/>
            <a:ext cx="2572350" cy="11151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4" idx="0"/>
          </p:cNvCxnSpPr>
          <p:nvPr/>
        </p:nvCxnSpPr>
        <p:spPr>
          <a:xfrm>
            <a:off x="5791200" y="4876800"/>
            <a:ext cx="1365250" cy="12192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6400" y="6096000"/>
            <a:ext cx="33401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“Reporter”</a:t>
            </a:r>
            <a:r>
              <a:rPr lang="en-IE" dirty="0" smtClean="0"/>
              <a:t> can provide counters and progress to client</a:t>
            </a:r>
            <a:endParaRPr lang="en-IE" dirty="0"/>
          </a:p>
        </p:txBody>
      </p:sp>
      <p:cxnSp>
        <p:nvCxnSpPr>
          <p:cNvPr id="27" name="Straight Connector 26"/>
          <p:cNvCxnSpPr>
            <a:endCxn id="29" idx="0"/>
          </p:cNvCxnSpPr>
          <p:nvPr/>
        </p:nvCxnSpPr>
        <p:spPr>
          <a:xfrm>
            <a:off x="2294925" y="5943600"/>
            <a:ext cx="1569050" cy="47556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4200" y="6419165"/>
            <a:ext cx="147955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Emit output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46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24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(Writable </a:t>
            </a:r>
            <a:r>
              <a:rPr lang="en-IE" i="1" dirty="0" smtClean="0"/>
              <a:t>for values</a:t>
            </a:r>
            <a:r>
              <a:rPr lang="en-IE" dirty="0" smtClean="0"/>
              <a:t>)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010150" cy="528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900" y="1934581"/>
            <a:ext cx="3898900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219200" y="3976216"/>
            <a:ext cx="1806575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219200" y="5002684"/>
            <a:ext cx="1806575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>
            <a:off x="3025775" y="4256174"/>
            <a:ext cx="3603625" cy="46822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3025775" y="5002684"/>
            <a:ext cx="3603625" cy="27995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724400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Same order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41970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371600"/>
            <a:ext cx="66563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(</a:t>
            </a:r>
            <a:r>
              <a:rPr lang="en-IE" dirty="0" err="1" smtClean="0"/>
              <a:t>WritableComparable</a:t>
            </a:r>
            <a:r>
              <a:rPr lang="en-IE" dirty="0" smtClean="0"/>
              <a:t> </a:t>
            </a:r>
            <a:r>
              <a:rPr lang="en-IE" i="1" dirty="0" smtClean="0"/>
              <a:t>for keys/values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79398" y="1676400"/>
            <a:ext cx="6643663" cy="2073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533400" y="3124200"/>
            <a:ext cx="5943600" cy="2667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533400" y="5791200"/>
            <a:ext cx="5943600" cy="55991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/>
          <p:cNvCxnSpPr>
            <a:stCxn id="6" idx="3"/>
            <a:endCxn id="15" idx="2"/>
          </p:cNvCxnSpPr>
          <p:nvPr/>
        </p:nvCxnSpPr>
        <p:spPr>
          <a:xfrm flipV="1">
            <a:off x="6477000" y="3507264"/>
            <a:ext cx="1219200" cy="9504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14" idx="2"/>
          </p:cNvCxnSpPr>
          <p:nvPr/>
        </p:nvCxnSpPr>
        <p:spPr>
          <a:xfrm flipV="1">
            <a:off x="6477000" y="5370731"/>
            <a:ext cx="1219200" cy="70042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4724400"/>
            <a:ext cx="21336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Needed for default partition function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3137932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Needed to sort keys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6616700" y="946666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New Interface</a:t>
            </a:r>
            <a:endParaRPr lang="en-IE" dirty="0"/>
          </a:p>
        </p:txBody>
      </p:sp>
      <p:cxnSp>
        <p:nvCxnSpPr>
          <p:cNvPr id="25" name="Straight Connector 24"/>
          <p:cNvCxnSpPr>
            <a:stCxn id="5" idx="0"/>
            <a:endCxn id="24" idx="2"/>
          </p:cNvCxnSpPr>
          <p:nvPr/>
        </p:nvCxnSpPr>
        <p:spPr>
          <a:xfrm flipV="1">
            <a:off x="3601230" y="1315998"/>
            <a:ext cx="4082270" cy="36040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3400" y="2438400"/>
            <a:ext cx="5943600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6616700" y="2133600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Same as before</a:t>
            </a:r>
            <a:endParaRPr lang="en-IE" dirty="0"/>
          </a:p>
        </p:txBody>
      </p:sp>
      <p:cxnSp>
        <p:nvCxnSpPr>
          <p:cNvPr id="35" name="Straight Connector 34"/>
          <p:cNvCxnSpPr>
            <a:stCxn id="33" idx="3"/>
            <a:endCxn id="34" idx="2"/>
          </p:cNvCxnSpPr>
          <p:nvPr/>
        </p:nvCxnSpPr>
        <p:spPr>
          <a:xfrm flipV="1">
            <a:off x="6477000" y="2502932"/>
            <a:ext cx="1206500" cy="27836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24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3. Partition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4200"/>
            <a:ext cx="7313212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2667000"/>
            <a:ext cx="6781800" cy="28358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6400800" y="1315998"/>
            <a:ext cx="21336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/>
              <a:t>PartitionerInterface</a:t>
            </a:r>
            <a:endParaRPr lang="en-IE" dirty="0"/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 flipV="1">
            <a:off x="4978400" y="1685330"/>
            <a:ext cx="2489200" cy="98167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2989238"/>
            <a:ext cx="6248400" cy="89696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486400" y="3886200"/>
            <a:ext cx="533400" cy="1524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78400" y="5406430"/>
            <a:ext cx="21336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(This is the default partition method!)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8937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4. Shuffle</a:t>
            </a:r>
            <a:endParaRPr lang="en-IE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766"/>
            <a:ext cx="4867275" cy="31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Learn about Hadoop/</a:t>
            </a:r>
            <a:r>
              <a:rPr lang="en-IE" dirty="0" err="1" smtClean="0"/>
              <a:t>MapReduce</a:t>
            </a:r>
            <a:endParaRPr lang="en-IE" dirty="0"/>
          </a:p>
        </p:txBody>
      </p:sp>
      <p:pic>
        <p:nvPicPr>
          <p:cNvPr id="14338" name="Picture 2" descr="http://www.nature.com/nrg/journal/v11/n9/images/nrg2857-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200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ebapp.org.ua/wp-content/uploads/2011/12/aws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905000" cy="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5. Sort/</a:t>
            </a:r>
            <a:r>
              <a:rPr lang="en-IE" dirty="0" err="1" smtClean="0"/>
              <a:t>Comparision</a:t>
            </a:r>
            <a:endParaRPr lang="en-IE" dirty="0"/>
          </a:p>
        </p:txBody>
      </p:sp>
      <p:pic>
        <p:nvPicPr>
          <p:cNvPr id="8194" name="Picture 2" descr="http://www.buffalo.edu/content/shared/university/news/news-center-releases/2013/10/017/_jcr_content/par/image.img.447.auto.png/1381341296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7392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00200"/>
            <a:ext cx="557959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086100"/>
            <a:ext cx="3810000" cy="22479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endCxn id="7" idx="2"/>
          </p:cNvCxnSpPr>
          <p:nvPr/>
        </p:nvCxnSpPr>
        <p:spPr>
          <a:xfrm flipV="1">
            <a:off x="4267200" y="3784263"/>
            <a:ext cx="2590800" cy="42578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3137932"/>
            <a:ext cx="24384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Methods in </a:t>
            </a:r>
            <a:r>
              <a:rPr lang="en-IE" dirty="0" err="1" smtClean="0"/>
              <a:t>WritableComparator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65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6. Reduce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9" y="1371600"/>
            <a:ext cx="5846011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789" y="3581400"/>
            <a:ext cx="5334000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908384" y="4343400"/>
            <a:ext cx="5132805" cy="6096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240589" y="5662612"/>
            <a:ext cx="3810000" cy="204788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075989" y="2115234"/>
            <a:ext cx="3458411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Reducer&lt;</a:t>
            </a:r>
            <a:r>
              <a:rPr lang="en-IE" dirty="0" err="1" smtClean="0"/>
              <a:t>MapKey</a:t>
            </a:r>
            <a:r>
              <a:rPr lang="en-IE" dirty="0" smtClean="0"/>
              <a:t>, </a:t>
            </a:r>
            <a:r>
              <a:rPr lang="en-IE" dirty="0" err="1" smtClean="0"/>
              <a:t>MapValue</a:t>
            </a:r>
            <a:r>
              <a:rPr lang="en-IE" dirty="0" smtClean="0"/>
              <a:t>,</a:t>
            </a:r>
          </a:p>
          <a:p>
            <a:pPr algn="ctr"/>
            <a:r>
              <a:rPr lang="en-IE" dirty="0" err="1" smtClean="0"/>
              <a:t>OutputKey</a:t>
            </a:r>
            <a:r>
              <a:rPr lang="en-IE" dirty="0" smtClean="0"/>
              <a:t>, </a:t>
            </a:r>
            <a:r>
              <a:rPr lang="en-IE" dirty="0" err="1" smtClean="0"/>
              <a:t>OutputValue</a:t>
            </a:r>
            <a:r>
              <a:rPr lang="en-IE" dirty="0" smtClean="0"/>
              <a:t>&gt;</a:t>
            </a:r>
            <a:endParaRPr lang="en-IE" dirty="0"/>
          </a:p>
        </p:txBody>
      </p:sp>
      <p:cxnSp>
        <p:nvCxnSpPr>
          <p:cNvPr id="9" name="Straight Connector 8"/>
          <p:cNvCxnSpPr>
            <a:endCxn id="8" idx="2"/>
          </p:cNvCxnSpPr>
          <p:nvPr/>
        </p:nvCxnSpPr>
        <p:spPr>
          <a:xfrm flipV="1">
            <a:off x="3996489" y="2761565"/>
            <a:ext cx="2808706" cy="79443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>
            <a:off x="6041189" y="4648202"/>
            <a:ext cx="1197811" cy="39713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4306669"/>
            <a:ext cx="1866900" cy="1477328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Iterator over values for each key and an output key–value pair collector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519444" y="6106596"/>
            <a:ext cx="1866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Write to output</a:t>
            </a:r>
            <a:endParaRPr lang="en-IE" dirty="0"/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5050589" y="5783997"/>
            <a:ext cx="1468855" cy="50726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7. Output / Input (Java)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3"/>
            <a:ext cx="6986587" cy="56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549" y="2329713"/>
            <a:ext cx="436244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085975" y="3352800"/>
            <a:ext cx="4010024" cy="7620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085974" y="4191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2085974" y="4953000"/>
            <a:ext cx="4010025" cy="6858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" name="Straight Connector 10"/>
          <p:cNvCxnSpPr>
            <a:stCxn id="7" idx="3"/>
            <a:endCxn id="13" idx="1"/>
          </p:cNvCxnSpPr>
          <p:nvPr/>
        </p:nvCxnSpPr>
        <p:spPr>
          <a:xfrm flipV="1">
            <a:off x="6095998" y="1600201"/>
            <a:ext cx="990602" cy="93625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000036"/>
            <a:ext cx="1663700" cy="1200329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Creates a file system for default configuration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7526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Check if the file exists; if so delete</a:t>
            </a:r>
            <a:endParaRPr lang="en-IE" dirty="0"/>
          </a:p>
        </p:txBody>
      </p:sp>
      <p:cxnSp>
        <p:nvCxnSpPr>
          <p:cNvPr id="16" name="Straight Connector 15"/>
          <p:cNvCxnSpPr>
            <a:stCxn id="8" idx="3"/>
            <a:endCxn id="15" idx="1"/>
          </p:cNvCxnSpPr>
          <p:nvPr/>
        </p:nvCxnSpPr>
        <p:spPr>
          <a:xfrm flipV="1">
            <a:off x="6095999" y="3214300"/>
            <a:ext cx="990601" cy="5195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3"/>
            <a:endCxn id="22" idx="1"/>
          </p:cNvCxnSpPr>
          <p:nvPr/>
        </p:nvCxnSpPr>
        <p:spPr>
          <a:xfrm>
            <a:off x="6095999" y="4533900"/>
            <a:ext cx="99060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072235"/>
            <a:ext cx="16637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file and write a message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7073900" y="5114330"/>
            <a:ext cx="16637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Open and read back</a:t>
            </a:r>
            <a:endParaRPr lang="en-IE" dirty="0"/>
          </a:p>
        </p:txBody>
      </p:sp>
      <p:cxnSp>
        <p:nvCxnSpPr>
          <p:cNvPr id="25" name="Straight Connector 24"/>
          <p:cNvCxnSpPr>
            <a:stCxn id="10" idx="3"/>
            <a:endCxn id="24" idx="1"/>
          </p:cNvCxnSpPr>
          <p:nvPr/>
        </p:nvCxnSpPr>
        <p:spPr>
          <a:xfrm>
            <a:off x="6095999" y="5295900"/>
            <a:ext cx="977901" cy="1415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2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22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7. Output (Java)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1"/>
            <a:ext cx="8686800" cy="11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7698"/>
            <a:ext cx="5676554" cy="515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Control Flow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914401" y="2478569"/>
            <a:ext cx="3733800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7" name="Straight Connector 6"/>
          <p:cNvCxnSpPr>
            <a:endCxn id="8" idx="1"/>
          </p:cNvCxnSpPr>
          <p:nvPr/>
        </p:nvCxnSpPr>
        <p:spPr>
          <a:xfrm flipV="1">
            <a:off x="4648201" y="1323202"/>
            <a:ext cx="1384299" cy="136211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2500" y="1000036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Create a </a:t>
            </a:r>
            <a:r>
              <a:rPr lang="en-IE" dirty="0" err="1" smtClean="0"/>
              <a:t>JobClient</a:t>
            </a:r>
            <a:r>
              <a:rPr lang="en-IE" dirty="0" smtClean="0"/>
              <a:t>, a </a:t>
            </a:r>
            <a:r>
              <a:rPr lang="en-IE" dirty="0" err="1" smtClean="0"/>
              <a:t>JobConf</a:t>
            </a:r>
            <a:r>
              <a:rPr lang="en-IE" dirty="0" smtClean="0"/>
              <a:t> and pass it the main class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914401" y="2971800"/>
            <a:ext cx="3733800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Connector 11"/>
          <p:cNvCxnSpPr>
            <a:stCxn id="11" idx="3"/>
            <a:endCxn id="15" idx="1"/>
          </p:cNvCxnSpPr>
          <p:nvPr/>
        </p:nvCxnSpPr>
        <p:spPr>
          <a:xfrm flipV="1">
            <a:off x="4648201" y="2787134"/>
            <a:ext cx="1384299" cy="39141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2500" y="2325469"/>
            <a:ext cx="2882900" cy="92333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type of output key and value in the configuration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6032500" y="3505200"/>
            <a:ext cx="2882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input and output paths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914401" y="3461487"/>
            <a:ext cx="4648199" cy="41348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0" name="Straight Connector 19"/>
          <p:cNvCxnSpPr>
            <a:stCxn id="18" idx="3"/>
            <a:endCxn id="17" idx="1"/>
          </p:cNvCxnSpPr>
          <p:nvPr/>
        </p:nvCxnSpPr>
        <p:spPr>
          <a:xfrm>
            <a:off x="5562600" y="3668231"/>
            <a:ext cx="469900" cy="2163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2500" y="4026932"/>
            <a:ext cx="28829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mapper class</a:t>
            </a:r>
            <a:endParaRPr lang="en-IE" dirty="0"/>
          </a:p>
        </p:txBody>
      </p:sp>
      <p:cxnSp>
        <p:nvCxnSpPr>
          <p:cNvPr id="24" name="Straight Connector 23"/>
          <p:cNvCxnSpPr>
            <a:stCxn id="29" idx="3"/>
            <a:endCxn id="23" idx="1"/>
          </p:cNvCxnSpPr>
          <p:nvPr/>
        </p:nvCxnSpPr>
        <p:spPr>
          <a:xfrm>
            <a:off x="4495800" y="4125281"/>
            <a:ext cx="1536700" cy="8631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14401" y="4021909"/>
            <a:ext cx="3581399" cy="20674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914400" y="4396264"/>
            <a:ext cx="3733801" cy="40433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2" name="Straight Connector 31"/>
          <p:cNvCxnSpPr>
            <a:endCxn id="33" idx="1"/>
          </p:cNvCxnSpPr>
          <p:nvPr/>
        </p:nvCxnSpPr>
        <p:spPr>
          <a:xfrm>
            <a:off x="4648201" y="4613971"/>
            <a:ext cx="1384299" cy="22481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32500" y="4515622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Set the reducer class</a:t>
            </a:r>
          </a:p>
          <a:p>
            <a:pPr algn="ctr"/>
            <a:r>
              <a:rPr lang="en-IE" dirty="0" smtClean="0"/>
              <a:t>(and optionally “</a:t>
            </a:r>
            <a:r>
              <a:rPr lang="en-IE" b="1" dirty="0" smtClean="0"/>
              <a:t>combiner</a:t>
            </a:r>
            <a:r>
              <a:rPr lang="en-IE" dirty="0" smtClean="0"/>
              <a:t>”)</a:t>
            </a:r>
            <a:endParaRPr lang="en-IE" dirty="0"/>
          </a:p>
        </p:txBody>
      </p:sp>
      <p:sp>
        <p:nvSpPr>
          <p:cNvPr id="35" name="TextBox 34"/>
          <p:cNvSpPr txBox="1"/>
          <p:nvPr/>
        </p:nvSpPr>
        <p:spPr>
          <a:xfrm>
            <a:off x="6032500" y="5410200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Pass the configuration to the client and run</a:t>
            </a:r>
            <a:endParaRPr lang="en-IE" dirty="0"/>
          </a:p>
        </p:txBody>
      </p:sp>
      <p:sp>
        <p:nvSpPr>
          <p:cNvPr id="36" name="Rectangle 35"/>
          <p:cNvSpPr/>
          <p:nvPr/>
        </p:nvSpPr>
        <p:spPr>
          <a:xfrm>
            <a:off x="914399" y="4838787"/>
            <a:ext cx="3733801" cy="1217743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7" name="Straight Connector 36"/>
          <p:cNvCxnSpPr>
            <a:stCxn id="36" idx="3"/>
            <a:endCxn id="35" idx="1"/>
          </p:cNvCxnSpPr>
          <p:nvPr/>
        </p:nvCxnSpPr>
        <p:spPr>
          <a:xfrm>
            <a:off x="4648200" y="5447659"/>
            <a:ext cx="1384300" cy="2857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5" grpId="0" animBg="1"/>
      <p:bldP spid="17" grpId="0" animBg="1"/>
      <p:bldP spid="18" grpId="0" animBg="1"/>
      <p:bldP spid="23" grpId="0" animBg="1"/>
      <p:bldP spid="29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in Hadoop: Combiner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Map-side “mini-reduction”</a:t>
            </a:r>
          </a:p>
          <a:p>
            <a:endParaRPr lang="en-IE" dirty="0" smtClean="0"/>
          </a:p>
          <a:p>
            <a:r>
              <a:rPr lang="en-IE" dirty="0" smtClean="0"/>
              <a:t>Keeps a fixed-size buffer in memory</a:t>
            </a:r>
          </a:p>
          <a:p>
            <a:endParaRPr lang="en-IE" dirty="0" smtClean="0"/>
          </a:p>
          <a:p>
            <a:r>
              <a:rPr lang="en-IE" dirty="0" smtClean="0"/>
              <a:t>Reduce within that buffer</a:t>
            </a:r>
            <a:endParaRPr lang="en-IE" dirty="0"/>
          </a:p>
          <a:p>
            <a:pPr lvl="1"/>
            <a:r>
              <a:rPr lang="en-IE" dirty="0" smtClean="0"/>
              <a:t>e.g., count words in buffer</a:t>
            </a:r>
          </a:p>
          <a:p>
            <a:pPr lvl="1"/>
            <a:r>
              <a:rPr lang="en-IE" dirty="0" smtClean="0"/>
              <a:t>Lessens bandwidth needs</a:t>
            </a:r>
          </a:p>
          <a:p>
            <a:endParaRPr lang="en-IE" dirty="0" smtClean="0"/>
          </a:p>
          <a:p>
            <a:r>
              <a:rPr lang="en-IE" dirty="0" smtClean="0"/>
              <a:t>In Hadoop: can simply use Reducer class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02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More in Hadoop: </a:t>
            </a:r>
            <a:r>
              <a:rPr lang="en-IE" dirty="0" smtClean="0"/>
              <a:t>Reporter</a:t>
            </a:r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31103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5410200"/>
            <a:ext cx="5486400" cy="2286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" name="Straight Connector 5"/>
          <p:cNvCxnSpPr>
            <a:stCxn id="5" idx="3"/>
            <a:endCxn id="8" idx="2"/>
          </p:cNvCxnSpPr>
          <p:nvPr/>
        </p:nvCxnSpPr>
        <p:spPr>
          <a:xfrm flipV="1">
            <a:off x="6400800" y="3830767"/>
            <a:ext cx="984250" cy="169373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3184436"/>
            <a:ext cx="2882900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Reporter has a group of maps of counters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09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in Hadoop: Chaining Jobs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Sometimes we need to chain jobs</a:t>
            </a:r>
          </a:p>
          <a:p>
            <a:endParaRPr lang="en-IE" dirty="0"/>
          </a:p>
          <a:p>
            <a:r>
              <a:rPr lang="en-IE" dirty="0" smtClean="0"/>
              <a:t>In Hadoop, can pass a set of Jobs to the client</a:t>
            </a:r>
          </a:p>
          <a:p>
            <a:endParaRPr lang="en-IE" dirty="0"/>
          </a:p>
          <a:p>
            <a:r>
              <a:rPr lang="en-I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x.addDependingJob</a:t>
            </a:r>
            <a:r>
              <a:rPr lang="en-I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</p:txBody>
      </p:sp>
    </p:spTree>
    <p:extLst>
      <p:ext uri="{BB962C8B-B14F-4D97-AF65-F5344CB8AC3E}">
        <p14:creationId xmlns:p14="http://schemas.microsoft.com/office/powerpoint/2010/main" val="19493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More in Hadoop: </a:t>
            </a:r>
            <a:r>
              <a:rPr lang="en-IE" dirty="0" smtClean="0"/>
              <a:t>Distributed Cache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Some tasks need “global knowledge”</a:t>
            </a:r>
          </a:p>
          <a:p>
            <a:pPr lvl="1"/>
            <a:r>
              <a:rPr lang="en-IE" dirty="0" smtClean="0"/>
              <a:t>For example, a white-list of Spanish words that should be considered in the word-count</a:t>
            </a:r>
          </a:p>
          <a:p>
            <a:pPr lvl="1"/>
            <a:r>
              <a:rPr lang="en-IE" dirty="0" smtClean="0"/>
              <a:t>Typically small</a:t>
            </a:r>
          </a:p>
          <a:p>
            <a:pPr lvl="1"/>
            <a:endParaRPr lang="en-IE" dirty="0"/>
          </a:p>
          <a:p>
            <a:r>
              <a:rPr lang="en-IE" dirty="0" smtClean="0"/>
              <a:t>Use a distributed cache:</a:t>
            </a:r>
          </a:p>
          <a:p>
            <a:pPr lvl="1"/>
            <a:r>
              <a:rPr lang="en-IE" dirty="0" smtClean="0"/>
              <a:t>Makes data available locally to all nodes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45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12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Learn about Hadoop/</a:t>
            </a:r>
            <a:r>
              <a:rPr lang="en-IE" dirty="0" err="1"/>
              <a:t>MadReduce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 descr="http://www.3833.com/files/images1/Chile_Pesos_20000_2009_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7" y="1676400"/>
            <a:ext cx="43910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/GFS Revision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GFS: distributed file system</a:t>
            </a:r>
          </a:p>
          <a:p>
            <a:pPr lvl="1"/>
            <a:r>
              <a:rPr lang="en-IE" dirty="0"/>
              <a:t>Implemented as HDFS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err="1" smtClean="0"/>
              <a:t>MapReduce</a:t>
            </a:r>
            <a:r>
              <a:rPr lang="en-IE" dirty="0" smtClean="0"/>
              <a:t>: distributed processing framework</a:t>
            </a:r>
          </a:p>
          <a:p>
            <a:pPr lvl="1"/>
            <a:r>
              <a:rPr lang="en-IE" dirty="0" smtClean="0"/>
              <a:t>Implemented as Hadoop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25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FileSystem</a:t>
            </a:r>
            <a:endParaRPr lang="en-I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Mapper&lt;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InputKey,InputValue,MapKey,MapValue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OutputCollector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OutputKey,OutputValue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Writable, 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WritableComparable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&lt;Key&gt;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Partitioner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KeyType,ValueType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Reducer&lt;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MapKey,MapValue,OutputKey,OutputValue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IE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JobClient</a:t>
            </a:r>
            <a:r>
              <a:rPr lang="en-IE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IE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JobConf</a:t>
            </a:r>
            <a:endParaRPr lang="en-IE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I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Learn about Hadoop/</a:t>
            </a:r>
            <a:r>
              <a:rPr lang="en-IE" dirty="0" err="1"/>
              <a:t>MadReduce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 descr="http://www.3833.com/files/images1/Chile_Pesos_20000_2009_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7" y="1676400"/>
            <a:ext cx="43910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SHORT RECAP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7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Inside Google</a:t>
            </a:r>
            <a:endParaRPr lang="en-I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" y="1292923"/>
            <a:ext cx="7315257" cy="48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</a:t>
            </a:r>
            <a:r>
              <a:rPr lang="en-IE" i="1" dirty="0" smtClean="0"/>
              <a:t>Re-</a:t>
            </a:r>
            <a:r>
              <a:rPr lang="en-IE" dirty="0" smtClean="0"/>
              <a:t>Engineering</a:t>
            </a:r>
            <a:endParaRPr lang="en-IE" dirty="0"/>
          </a:p>
        </p:txBody>
      </p:sp>
      <p:pic>
        <p:nvPicPr>
          <p:cNvPr id="4098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69518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olfgangdigital.com/wp-content/uploads/2013/08/Goog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00400"/>
            <a:ext cx="2438400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Google File System (GFS)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MapReduce</a:t>
            </a:r>
            <a:endParaRPr lang="en-IE" dirty="0"/>
          </a:p>
        </p:txBody>
      </p:sp>
      <p:pic>
        <p:nvPicPr>
          <p:cNvPr id="4100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621461"/>
            <a:ext cx="20097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38283"/>
            <a:ext cx="2336800" cy="5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1828800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/>
          <p:cNvSpPr/>
          <p:nvPr/>
        </p:nvSpPr>
        <p:spPr>
          <a:xfrm>
            <a:off x="3962400" y="3847617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70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GFS: Pipelined Writes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887631" y="19209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Master</a:t>
            </a:r>
            <a:endParaRPr lang="en-I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31679" y="6427232"/>
            <a:ext cx="25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Chunk-servers (slaves)</a:t>
            </a:r>
            <a:endParaRPr lang="en-IE" b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30000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990417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5714999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7391400" y="45720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9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57800" y="1000542"/>
            <a:ext cx="343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64MB per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64 bit label for each chunk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i="1" dirty="0" smtClean="0"/>
              <a:t>Assume replication factor of 3 </a:t>
            </a:r>
            <a:endParaRPr lang="en-IE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096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0419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8101291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319490" y="533400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4" name="Rectangle 23"/>
          <p:cNvSpPr/>
          <p:nvPr/>
        </p:nvSpPr>
        <p:spPr>
          <a:xfrm>
            <a:off x="3009899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5" name="Rectangle 24"/>
          <p:cNvSpPr/>
          <p:nvPr/>
        </p:nvSpPr>
        <p:spPr>
          <a:xfrm>
            <a:off x="5715000" y="5964670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6" name="Rectangle 25"/>
          <p:cNvSpPr/>
          <p:nvPr/>
        </p:nvSpPr>
        <p:spPr>
          <a:xfrm>
            <a:off x="7391400" y="50186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4891" y="564933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0009" y="5018664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14999" y="533400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1" name="Rectangle 30"/>
          <p:cNvSpPr/>
          <p:nvPr/>
        </p:nvSpPr>
        <p:spPr>
          <a:xfrm>
            <a:off x="230000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91399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33" name="Rectangle 32"/>
          <p:cNvSpPr/>
          <p:nvPr/>
        </p:nvSpPr>
        <p:spPr>
          <a:xfrm>
            <a:off x="470031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900" y="5649335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01291" y="5964670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2</a:t>
            </a:r>
          </a:p>
        </p:txBody>
      </p:sp>
      <p:cxnSp>
        <p:nvCxnSpPr>
          <p:cNvPr id="37" name="Straight Arrow Connector 36"/>
          <p:cNvCxnSpPr>
            <a:endCxn id="11" idx="0"/>
          </p:cNvCxnSpPr>
          <p:nvPr/>
        </p:nvCxnSpPr>
        <p:spPr>
          <a:xfrm flipH="1">
            <a:off x="1319491" y="2435421"/>
            <a:ext cx="7041820" cy="160317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0" idx="0"/>
          </p:cNvCxnSpPr>
          <p:nvPr/>
        </p:nvCxnSpPr>
        <p:spPr>
          <a:xfrm flipH="1">
            <a:off x="2984500" y="2631063"/>
            <a:ext cx="4635500" cy="140753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8" idx="0"/>
          </p:cNvCxnSpPr>
          <p:nvPr/>
        </p:nvCxnSpPr>
        <p:spPr>
          <a:xfrm flipH="1">
            <a:off x="6424891" y="2594367"/>
            <a:ext cx="1321453" cy="14442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3" idx="2"/>
            <a:endCxn id="9" idx="0"/>
          </p:cNvCxnSpPr>
          <p:nvPr/>
        </p:nvCxnSpPr>
        <p:spPr>
          <a:xfrm>
            <a:off x="8001000" y="2631064"/>
            <a:ext cx="100291" cy="140753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1000542"/>
            <a:ext cx="3836831" cy="21236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File System (In-Memory)</a:t>
            </a:r>
          </a:p>
          <a:p>
            <a:r>
              <a:rPr lang="en-IE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/blue.txt </a:t>
            </a:r>
            <a:r>
              <a:rPr lang="en-IE" sz="1600" b="1" dirty="0" smtClean="0">
                <a:solidFill>
                  <a:srgbClr val="0070C0"/>
                </a:solidFill>
              </a:rPr>
              <a:t>[3 chunks]</a:t>
            </a:r>
          </a:p>
          <a:p>
            <a:r>
              <a:rPr lang="en-IE" sz="1600" b="1" dirty="0" smtClean="0">
                <a:solidFill>
                  <a:srgbClr val="0070C0"/>
                </a:solidFill>
              </a:rPr>
              <a:t>  1: {A1, C1, E1}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</a:t>
            </a:r>
            <a:r>
              <a:rPr lang="en-IE" sz="1600" b="1" dirty="0" smtClean="0">
                <a:solidFill>
                  <a:srgbClr val="0070C0"/>
                </a:solidFill>
              </a:rPr>
              <a:t> 2: {A1, B1, D1}</a:t>
            </a:r>
          </a:p>
          <a:p>
            <a:r>
              <a:rPr lang="en-IE" sz="1600" b="1" dirty="0">
                <a:solidFill>
                  <a:srgbClr val="0070C0"/>
                </a:solidFill>
              </a:rPr>
              <a:t>  </a:t>
            </a:r>
            <a:r>
              <a:rPr lang="en-IE" sz="1600" b="1" dirty="0" smtClean="0">
                <a:solidFill>
                  <a:srgbClr val="0070C0"/>
                </a:solidFill>
              </a:rPr>
              <a:t>3: {B1, D1, E1}</a:t>
            </a:r>
          </a:p>
          <a:p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/orange.txt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[2 chunks]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1: {B1, D1, E1}</a:t>
            </a:r>
          </a:p>
          <a:p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6">
                    <a:lumMod val="75000"/>
                  </a:schemeClr>
                </a:solidFill>
              </a:rPr>
              <a:t>2: {A1, C1, E1}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46767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270548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54" name="TextBox 53"/>
          <p:cNvSpPr txBox="1"/>
          <p:nvPr/>
        </p:nvSpPr>
        <p:spPr>
          <a:xfrm>
            <a:off x="4440284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6164868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D1</a:t>
            </a:r>
            <a:endParaRPr lang="en-IE" dirty="0"/>
          </a:p>
        </p:txBody>
      </p:sp>
      <p:sp>
        <p:nvSpPr>
          <p:cNvPr id="56" name="TextBox 55"/>
          <p:cNvSpPr txBox="1"/>
          <p:nvPr/>
        </p:nvSpPr>
        <p:spPr>
          <a:xfrm>
            <a:off x="7841266" y="41263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E1</a:t>
            </a:r>
            <a:endParaRPr lang="en-IE" dirty="0"/>
          </a:p>
        </p:txBody>
      </p:sp>
      <p:cxnSp>
        <p:nvCxnSpPr>
          <p:cNvPr id="58" name="Straight Arrow Connector 57"/>
          <p:cNvCxnSpPr>
            <a:stCxn id="20" idx="3"/>
            <a:endCxn id="21" idx="1"/>
          </p:cNvCxnSpPr>
          <p:nvPr/>
        </p:nvCxnSpPr>
        <p:spPr>
          <a:xfrm>
            <a:off x="1319490" y="517633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2" idx="1"/>
          </p:cNvCxnSpPr>
          <p:nvPr/>
        </p:nvCxnSpPr>
        <p:spPr>
          <a:xfrm>
            <a:off x="4700306" y="5491668"/>
            <a:ext cx="3400985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3" idx="3"/>
          </p:cNvCxnSpPr>
          <p:nvPr/>
        </p:nvCxnSpPr>
        <p:spPr>
          <a:xfrm flipH="1" flipV="1">
            <a:off x="2029381" y="5486400"/>
            <a:ext cx="980514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3"/>
            <a:endCxn id="25" idx="1"/>
          </p:cNvCxnSpPr>
          <p:nvPr/>
        </p:nvCxnSpPr>
        <p:spPr>
          <a:xfrm>
            <a:off x="2029380" y="5491668"/>
            <a:ext cx="3685620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6" idx="1"/>
          </p:cNvCxnSpPr>
          <p:nvPr/>
        </p:nvCxnSpPr>
        <p:spPr>
          <a:xfrm flipH="1">
            <a:off x="3009899" y="5176333"/>
            <a:ext cx="438150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7" idx="1"/>
          </p:cNvCxnSpPr>
          <p:nvPr/>
        </p:nvCxnSpPr>
        <p:spPr>
          <a:xfrm>
            <a:off x="3009899" y="5176333"/>
            <a:ext cx="3414992" cy="63067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6" idx="1"/>
            <a:endCxn id="31" idx="3"/>
          </p:cNvCxnSpPr>
          <p:nvPr/>
        </p:nvCxnSpPr>
        <p:spPr>
          <a:xfrm flipH="1">
            <a:off x="3009899" y="5486400"/>
            <a:ext cx="2705100" cy="3206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32" idx="1"/>
          </p:cNvCxnSpPr>
          <p:nvPr/>
        </p:nvCxnSpPr>
        <p:spPr>
          <a:xfrm>
            <a:off x="3104819" y="5807003"/>
            <a:ext cx="428658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4" idx="3"/>
            <a:endCxn id="33" idx="1"/>
          </p:cNvCxnSpPr>
          <p:nvPr/>
        </p:nvCxnSpPr>
        <p:spPr>
          <a:xfrm>
            <a:off x="1306790" y="5807003"/>
            <a:ext cx="339352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451163" y="5807003"/>
            <a:ext cx="2670929" cy="31533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010400" y="2062371"/>
            <a:ext cx="1981200" cy="568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blue.txt</a:t>
            </a:r>
            <a:r>
              <a:rPr lang="en-IE" dirty="0" smtClean="0"/>
              <a:t>  </a:t>
            </a:r>
          </a:p>
          <a:p>
            <a:pPr algn="ctr"/>
            <a:r>
              <a:rPr lang="en-IE" dirty="0" smtClean="0"/>
              <a:t>(150 MB: 3 chunks)</a:t>
            </a:r>
            <a:endParaRPr lang="en-IE" dirty="0"/>
          </a:p>
        </p:txBody>
      </p:sp>
      <p:sp>
        <p:nvSpPr>
          <p:cNvPr id="84" name="Rectangle 83"/>
          <p:cNvSpPr/>
          <p:nvPr/>
        </p:nvSpPr>
        <p:spPr>
          <a:xfrm>
            <a:off x="7010400" y="2631063"/>
            <a:ext cx="1981200" cy="587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orange.txt</a:t>
            </a:r>
            <a:r>
              <a:rPr lang="en-IE" dirty="0" smtClean="0"/>
              <a:t>  (100MB: 2 chunks)</a:t>
            </a:r>
            <a:endParaRPr lang="en-IE" dirty="0"/>
          </a:p>
        </p:txBody>
      </p:sp>
      <p:pic>
        <p:nvPicPr>
          <p:cNvPr id="82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12512"/>
            <a:ext cx="694948" cy="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 flipV="1">
            <a:off x="5257800" y="2356242"/>
            <a:ext cx="1822510" cy="15835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5338708" y="2518167"/>
            <a:ext cx="1578471" cy="152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8" y="2246598"/>
            <a:ext cx="1641678" cy="9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 descr="http://www.happyminds.es/wp-content/uploads/2013/01/hdfs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" y="-24794"/>
            <a:ext cx="1543150" cy="8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3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MapReduce</a:t>
            </a:r>
            <a:r>
              <a:rPr lang="en-IE" dirty="0" smtClean="0"/>
              <a:t>: Word Count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7" y="3818514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a-k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7" y="3818511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r-z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6" y="3818513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0070C0"/>
                </a:solidFill>
              </a:rPr>
              <a:t>l</a:t>
            </a:r>
            <a:r>
              <a:rPr lang="en-IE" b="1" dirty="0" smtClean="0">
                <a:solidFill>
                  <a:srgbClr val="0070C0"/>
                </a:solidFill>
              </a:rPr>
              <a:t>-q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a  10,023</a:t>
            </a:r>
          </a:p>
          <a:p>
            <a:r>
              <a:rPr lang="en-IE" dirty="0" err="1" smtClean="0">
                <a:solidFill>
                  <a:schemeClr val="tx1"/>
                </a:solidFill>
              </a:rPr>
              <a:t>aa</a:t>
            </a:r>
            <a:r>
              <a:rPr lang="en-IE" dirty="0" smtClean="0">
                <a:solidFill>
                  <a:schemeClr val="tx1"/>
                </a:solidFill>
              </a:rPr>
              <a:t> 6,234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lab   8,123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label  983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rag  543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rat  1,233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Straight Arrow Connector 105"/>
          <p:cNvCxnSpPr/>
          <p:nvPr/>
        </p:nvCxnSpPr>
        <p:spPr>
          <a:xfrm>
            <a:off x="1034636" y="5787025"/>
            <a:ext cx="1743151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701841" y="5794460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8" idx="2"/>
          </p:cNvCxnSpPr>
          <p:nvPr/>
        </p:nvCxnSpPr>
        <p:spPr>
          <a:xfrm flipH="1">
            <a:off x="2701841" y="5787025"/>
            <a:ext cx="1774238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6079302"/>
            <a:ext cx="699233" cy="7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715000" y="990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Input</a:t>
            </a:r>
          </a:p>
          <a:p>
            <a:r>
              <a:rPr lang="en-IE" sz="2400" dirty="0" smtClean="0"/>
              <a:t>Distr. File Sys.</a:t>
            </a:r>
            <a:endParaRPr lang="en-IE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715000" y="200230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Map()</a:t>
            </a:r>
            <a:endParaRPr lang="en-IE" sz="3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3048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(Partition/Shuffle)</a:t>
            </a:r>
          </a:p>
          <a:p>
            <a:r>
              <a:rPr lang="en-IE" sz="2400" dirty="0" smtClean="0"/>
              <a:t>(Distr. Sort)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715000" y="423457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Reduce()</a:t>
            </a:r>
            <a:endParaRPr lang="en-IE" sz="36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5715000" y="583324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Output</a:t>
            </a:r>
            <a:endParaRPr lang="en-IE" sz="3600" dirty="0"/>
          </a:p>
        </p:txBody>
      </p:sp>
      <p:pic>
        <p:nvPicPr>
          <p:cNvPr id="55" name="Picture 6" descr="http://2.bp.blogspot.com/_pN7dwlW1g6o/S_PgDINAKhI/AAAAAAAAAIo/djsUGceWEaE/s1600/hadoop%2Belephant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3" y="228600"/>
            <a:ext cx="1608405" cy="3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96" grpId="0" animBg="1"/>
      <p:bldP spid="97" grpId="0" animBg="1"/>
      <p:bldP spid="98" grpId="0" animBg="1"/>
      <p:bldP spid="116" grpId="0"/>
      <p:bldP spid="117" grpId="0"/>
      <p:bldP spid="118" grpId="0"/>
      <p:bldP spid="1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14448</TotalTime>
  <Words>906</Words>
  <Application>Microsoft Office PowerPoint</Application>
  <PresentationFormat>On-screen Show (4:3)</PresentationFormat>
  <Paragraphs>290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CC5212-1 Procesamiento Masivo de Datos Otoño 2014</vt:lpstr>
      <vt:lpstr>Why Learn about Hadoop/MadReduce</vt:lpstr>
      <vt:lpstr>Why Learn about Hadoop/MapReduce</vt:lpstr>
      <vt:lpstr>Why Learn about Hadoop/MadReduce</vt:lpstr>
      <vt:lpstr>SHORT RECAP </vt:lpstr>
      <vt:lpstr>Inside Google</vt:lpstr>
      <vt:lpstr>Google Re-Engineering</vt:lpstr>
      <vt:lpstr>GFS: Pipelined Writes</vt:lpstr>
      <vt:lpstr>MapReduce: Word Count</vt:lpstr>
      <vt:lpstr>MapReduce</vt:lpstr>
      <vt:lpstr>Old Way of Doing “Big Data”</vt:lpstr>
      <vt:lpstr>Old Way of Doing “Big Data”</vt:lpstr>
      <vt:lpstr>MapReduce Example</vt:lpstr>
      <vt:lpstr>MapReduce vs. RDBMS</vt:lpstr>
      <vt:lpstr>MapReduce vs. RDBMS</vt:lpstr>
      <vt:lpstr>MapReduce Throughput</vt:lpstr>
      <vt:lpstr>HADOOP OVERVIEW</vt:lpstr>
      <vt:lpstr>Hadoop Architecture</vt:lpstr>
      <vt:lpstr>HDFS: Traditional / SPOF</vt:lpstr>
      <vt:lpstr>Hadoop: High Availability</vt:lpstr>
      <vt:lpstr>PROGRAMMING WITH HADOOP</vt:lpstr>
      <vt:lpstr>1. Input (cmd)</vt:lpstr>
      <vt:lpstr>1. Input / Output (Java)</vt:lpstr>
      <vt:lpstr>1. Input (Java)</vt:lpstr>
      <vt:lpstr>2. Map</vt:lpstr>
      <vt:lpstr>(Writable for values)</vt:lpstr>
      <vt:lpstr>(WritableComparable for keys/values)</vt:lpstr>
      <vt:lpstr>3. Partition</vt:lpstr>
      <vt:lpstr>4. Shuffle</vt:lpstr>
      <vt:lpstr>5. Sort/Comparision</vt:lpstr>
      <vt:lpstr>6. Reduce</vt:lpstr>
      <vt:lpstr>7. Output / Input (Java)</vt:lpstr>
      <vt:lpstr>7. Output (Java)</vt:lpstr>
      <vt:lpstr>Control Flow</vt:lpstr>
      <vt:lpstr>More in Hadoop: Combiner</vt:lpstr>
      <vt:lpstr>More in Hadoop: Reporter</vt:lpstr>
      <vt:lpstr>More in Hadoop: Chaining Jobs</vt:lpstr>
      <vt:lpstr>More in Hadoop: Distributed Cache</vt:lpstr>
      <vt:lpstr>RECAP …</vt:lpstr>
      <vt:lpstr>MapReduce/GFS Revision</vt:lpstr>
      <vt:lpstr>Hadoop</vt:lpstr>
      <vt:lpstr>Why Learn about Hadoop/MadReduce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Aidan Hogan</cp:lastModifiedBy>
  <cp:revision>1096</cp:revision>
  <dcterms:created xsi:type="dcterms:W3CDTF">2006-08-16T00:00:00Z</dcterms:created>
  <dcterms:modified xsi:type="dcterms:W3CDTF">2014-04-14T18:37:50Z</dcterms:modified>
</cp:coreProperties>
</file>