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541" r:id="rId15"/>
    <p:sldId id="542" r:id="rId16"/>
    <p:sldId id="544" r:id="rId17"/>
    <p:sldId id="543" r:id="rId18"/>
    <p:sldId id="547" r:id="rId19"/>
    <p:sldId id="548" r:id="rId20"/>
    <p:sldId id="545" r:id="rId21"/>
    <p:sldId id="546" r:id="rId22"/>
    <p:sldId id="550" r:id="rId23"/>
    <p:sldId id="549" r:id="rId24"/>
    <p:sldId id="551" r:id="rId25"/>
    <p:sldId id="552" r:id="rId26"/>
    <p:sldId id="605" r:id="rId27"/>
    <p:sldId id="556" r:id="rId28"/>
    <p:sldId id="559" r:id="rId29"/>
    <p:sldId id="592" r:id="rId30"/>
    <p:sldId id="561" r:id="rId31"/>
    <p:sldId id="562" r:id="rId32"/>
    <p:sldId id="563" r:id="rId33"/>
    <p:sldId id="594" r:id="rId34"/>
    <p:sldId id="595" r:id="rId35"/>
    <p:sldId id="596" r:id="rId36"/>
    <p:sldId id="598" r:id="rId37"/>
    <p:sldId id="599" r:id="rId38"/>
    <p:sldId id="608" r:id="rId39"/>
    <p:sldId id="609" r:id="rId40"/>
    <p:sldId id="611" r:id="rId41"/>
    <p:sldId id="564" r:id="rId42"/>
    <p:sldId id="565" r:id="rId43"/>
    <p:sldId id="566" r:id="rId44"/>
    <p:sldId id="567" r:id="rId45"/>
    <p:sldId id="601" r:id="rId46"/>
    <p:sldId id="568" r:id="rId47"/>
    <p:sldId id="569" r:id="rId48"/>
    <p:sldId id="570" r:id="rId49"/>
    <p:sldId id="571" r:id="rId50"/>
    <p:sldId id="604" r:id="rId51"/>
    <p:sldId id="572" r:id="rId52"/>
    <p:sldId id="573" r:id="rId53"/>
    <p:sldId id="574" r:id="rId54"/>
    <p:sldId id="575" r:id="rId55"/>
    <p:sldId id="576" r:id="rId56"/>
    <p:sldId id="577" r:id="rId57"/>
    <p:sldId id="578" r:id="rId58"/>
    <p:sldId id="606" r:id="rId59"/>
    <p:sldId id="579" r:id="rId60"/>
    <p:sldId id="580" r:id="rId61"/>
    <p:sldId id="581" r:id="rId62"/>
    <p:sldId id="582" r:id="rId63"/>
    <p:sldId id="607" r:id="rId64"/>
    <p:sldId id="583" r:id="rId65"/>
    <p:sldId id="584" r:id="rId66"/>
    <p:sldId id="585" r:id="rId67"/>
    <p:sldId id="586" r:id="rId68"/>
    <p:sldId id="587" r:id="rId69"/>
    <p:sldId id="588" r:id="rId70"/>
    <p:sldId id="589" r:id="rId71"/>
    <p:sldId id="600" r:id="rId72"/>
    <p:sldId id="602" r:id="rId73"/>
    <p:sldId id="603" r:id="rId74"/>
    <p:sldId id="593" r:id="rId75"/>
    <p:sldId id="591" r:id="rId7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090"/>
    <a:srgbClr val="FFFF00"/>
    <a:srgbClr val="000311"/>
    <a:srgbClr val="0D0B0C"/>
    <a:srgbClr val="488695"/>
    <a:srgbClr val="C60042"/>
    <a:srgbClr val="009900"/>
    <a:srgbClr val="B4F2C9"/>
    <a:srgbClr val="D55681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9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23-06-2025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477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21918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23-06-2025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9.png"/><Relationship Id="rId5" Type="http://schemas.openxmlformats.org/officeDocument/2006/relationships/tags" Target="../tags/tag23.xml"/><Relationship Id="rId10" Type="http://schemas.openxmlformats.org/officeDocument/2006/relationships/image" Target="../media/image28.png"/><Relationship Id="rId4" Type="http://schemas.openxmlformats.org/officeDocument/2006/relationships/tags" Target="../tags/tag22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.xml"/><Relationship Id="rId7" Type="http://schemas.openxmlformats.org/officeDocument/2006/relationships/image" Target="../media/image3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tags" Target="../tags/tag28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1.xml"/><Relationship Id="rId7" Type="http://schemas.openxmlformats.org/officeDocument/2006/relationships/image" Target="../media/image34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37.png"/><Relationship Id="rId5" Type="http://schemas.openxmlformats.org/officeDocument/2006/relationships/image" Target="../media/image32.gif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4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2.gif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35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8.xml"/><Relationship Id="rId7" Type="http://schemas.openxmlformats.org/officeDocument/2006/relationships/image" Target="../media/image45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41.xml"/><Relationship Id="rId7" Type="http://schemas.openxmlformats.org/officeDocument/2006/relationships/image" Target="../media/image5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42.xml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tags" Target="../tags/tag45.xml"/><Relationship Id="rId21" Type="http://schemas.openxmlformats.org/officeDocument/2006/relationships/image" Target="../media/image62.png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tags" Target="../tags/tag44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65.png"/><Relationship Id="rId5" Type="http://schemas.openxmlformats.org/officeDocument/2006/relationships/tags" Target="../tags/tag47.xml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tags" Target="../tags/tag52.xml"/><Relationship Id="rId19" Type="http://schemas.openxmlformats.org/officeDocument/2006/relationships/image" Target="../media/image60.png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57.xml"/><Relationship Id="rId7" Type="http://schemas.openxmlformats.org/officeDocument/2006/relationships/image" Target="../media/image6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63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0.png"/><Relationship Id="rId5" Type="http://schemas.openxmlformats.org/officeDocument/2006/relationships/tags" Target="../tags/tag65.xml"/><Relationship Id="rId10" Type="http://schemas.openxmlformats.org/officeDocument/2006/relationships/image" Target="../media/image79.png"/><Relationship Id="rId4" Type="http://schemas.openxmlformats.org/officeDocument/2006/relationships/tags" Target="../tags/tag64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68.xml"/><Relationship Id="rId7" Type="http://schemas.openxmlformats.org/officeDocument/2006/relationships/image" Target="../media/image83.jpe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69.xml"/><Relationship Id="rId9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tags" Target="../tags/tag72.xml"/><Relationship Id="rId7" Type="http://schemas.openxmlformats.org/officeDocument/2006/relationships/image" Target="../media/image43.png"/><Relationship Id="rId12" Type="http://schemas.openxmlformats.org/officeDocument/2006/relationships/image" Target="../media/image90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9.png"/><Relationship Id="rId5" Type="http://schemas.openxmlformats.org/officeDocument/2006/relationships/tags" Target="../tags/tag74.xml"/><Relationship Id="rId10" Type="http://schemas.openxmlformats.org/officeDocument/2006/relationships/image" Target="../media/image48.png"/><Relationship Id="rId4" Type="http://schemas.openxmlformats.org/officeDocument/2006/relationships/tags" Target="../tags/tag73.xml"/><Relationship Id="rId9" Type="http://schemas.openxmlformats.org/officeDocument/2006/relationships/image" Target="../media/image46.png"/><Relationship Id="rId1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7.png"/><Relationship Id="rId3" Type="http://schemas.openxmlformats.org/officeDocument/2006/relationships/tags" Target="../tags/tag77.xml"/><Relationship Id="rId21" Type="http://schemas.openxmlformats.org/officeDocument/2006/relationships/image" Target="../media/image100.png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tags" Target="../tags/tag76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image" Target="../media/image103.png"/><Relationship Id="rId5" Type="http://schemas.openxmlformats.org/officeDocument/2006/relationships/tags" Target="../tags/tag79.xml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tags" Target="../tags/tag84.xml"/><Relationship Id="rId19" Type="http://schemas.openxmlformats.org/officeDocument/2006/relationships/image" Target="../media/image98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image" Target="../media/image93.gif"/><Relationship Id="rId22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tags" Target="../tags/tag89.xml"/><Relationship Id="rId7" Type="http://schemas.openxmlformats.org/officeDocument/2006/relationships/image" Target="../media/image105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8.png"/><Relationship Id="rId4" Type="http://schemas.openxmlformats.org/officeDocument/2006/relationships/tags" Target="../tags/tag90.xml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isit.crowdflower.com/rs/416-ZBE-142/images/CrowdFlower_DataScienceReport_2016.pdf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forbes.com/sites/karstenstrauss/2017/09/21/becoming-a-data-scientist-the-skills-that-can-make-you-the-most-money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jobspikr.com/blog/job-data-analysis-reveals-top-skills-required-for-data-science-role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pikr.com/blog/job-data-analysis-reveals-top-skills-required-for-data-science-role/" TargetMode="External"/><Relationship Id="rId2" Type="http://schemas.openxmlformats.org/officeDocument/2006/relationships/hyperlink" Target="https://towardsdatascience.com/the-most-in-demand-tech-skills-for-data-scientists-d716d10c191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chihhsulin/5-500-data-scientist-jobs-report-2020-adefe1d364d3" TargetMode="External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medium.com/@chihhsulin/5-500-data-scientist-jobs-report-2020-adefe1d364d3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he-most-in-demand-skills-for-data-scientists-in-2021-4b2a808f4005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dsc.medium.com/40-must-know-data-science-skills-and-frameworks-for-2023-582fef0bc3fa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openxmlformats.org/officeDocument/2006/relationships/tags" Target="../tags/tag5.xml"/><Relationship Id="rId10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www.simplilearn.com/what-skills-do-i-need-to-become-a-data-scientist-artic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22.png"/><Relationship Id="rId5" Type="http://schemas.openxmlformats.org/officeDocument/2006/relationships/tags" Target="../tags/tag99.xml"/><Relationship Id="rId10" Type="http://schemas.openxmlformats.org/officeDocument/2006/relationships/image" Target="../media/image21.png"/><Relationship Id="rId4" Type="http://schemas.openxmlformats.org/officeDocument/2006/relationships/tags" Target="../tags/tag98.xml"/><Relationship Id="rId9" Type="http://schemas.openxmlformats.org/officeDocument/2006/relationships/image" Target="../media/image19.png"/><Relationship Id="rId14" Type="http://schemas.openxmlformats.org/officeDocument/2006/relationships/image" Target="../media/image1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s://www.uchile.cl/postgrados/176028/ciencia-de-dato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1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tags" Target="../tags/tag12.xml"/><Relationship Id="rId16" Type="http://schemas.openxmlformats.org/officeDocument/2006/relationships/image" Target="../media/image2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9.png"/><Relationship Id="rId5" Type="http://schemas.openxmlformats.org/officeDocument/2006/relationships/tags" Target="../tags/tag15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2025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15: Conclusión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Cálculo Relacional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00B0F0"/>
                </a:solidFill>
              </a:rPr>
              <a:t>Fórmulas atómicas</a:t>
            </a:r>
            <a:r>
              <a:rPr lang="es-CL" dirty="0" smtClean="0"/>
              <a:t>:</a:t>
            </a:r>
          </a:p>
          <a:p>
            <a:pPr lvl="1"/>
            <a:endParaRPr lang="es-CL" dirty="0" smtClean="0"/>
          </a:p>
          <a:p>
            <a:pPr lvl="1"/>
            <a:endParaRPr lang="es-CL" dirty="0"/>
          </a:p>
          <a:p>
            <a:endParaRPr lang="es-CL" dirty="0" smtClean="0"/>
          </a:p>
          <a:p>
            <a:r>
              <a:rPr lang="es-CL" dirty="0" smtClean="0"/>
              <a:t>Una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</a:rPr>
              <a:t>fórmula</a:t>
            </a:r>
            <a:r>
              <a:rPr lang="es-CL" dirty="0" smtClean="0"/>
              <a:t> puede ser</a:t>
            </a:r>
          </a:p>
          <a:p>
            <a:pPr lvl="1"/>
            <a:r>
              <a:rPr lang="es-CL" dirty="0" smtClean="0"/>
              <a:t>Una </a:t>
            </a:r>
            <a:r>
              <a:rPr lang="es-CL" dirty="0" smtClean="0">
                <a:solidFill>
                  <a:srgbClr val="00B0F0"/>
                </a:solidFill>
              </a:rPr>
              <a:t>fórmula atómica </a:t>
            </a:r>
            <a:r>
              <a:rPr lang="es-CL" dirty="0" smtClean="0"/>
              <a:t>o</a:t>
            </a:r>
          </a:p>
          <a:p>
            <a:pPr lvl="1"/>
            <a:r>
              <a:rPr lang="es-CL" dirty="0" smtClean="0"/>
              <a:t>Sean (recursivamente) </a:t>
            </a:r>
            <a:r>
              <a:rPr lang="es-CL" i="1" dirty="0" smtClean="0"/>
              <a:t>p</a:t>
            </a:r>
            <a:r>
              <a:rPr lang="es-CL" dirty="0"/>
              <a:t> </a:t>
            </a:r>
            <a:r>
              <a:rPr lang="es-CL" dirty="0" smtClean="0"/>
              <a:t>y </a:t>
            </a:r>
            <a:r>
              <a:rPr lang="es-CL" i="1" dirty="0" smtClean="0"/>
              <a:t>q</a:t>
            </a:r>
            <a:r>
              <a:rPr lang="es-CL" dirty="0" smtClean="0"/>
              <a:t> formulas:</a:t>
            </a:r>
          </a:p>
          <a:p>
            <a:pPr lvl="1"/>
            <a:endParaRPr lang="es-CL" dirty="0" smtClean="0"/>
          </a:p>
          <a:p>
            <a:pPr lvl="1"/>
            <a:endParaRPr lang="es-CL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11" y="2341492"/>
            <a:ext cx="142895" cy="1752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36" y="2310559"/>
            <a:ext cx="1305095" cy="204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61" y="2328861"/>
            <a:ext cx="883159" cy="1857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50" y="2325448"/>
            <a:ext cx="885091" cy="1891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88060"/>
            <a:ext cx="5426869" cy="2590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30" y="5181600"/>
            <a:ext cx="4512220" cy="28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Básicas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4178131"/>
            <a:ext cx="3184598" cy="1385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5" y="4115254"/>
            <a:ext cx="2011464" cy="5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Agregación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328456"/>
            <a:ext cx="3041846" cy="16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209" cy="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SQL: 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endParaRPr lang="es-CL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5" name="Picture 4 2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7" y="5498375"/>
            <a:ext cx="2307243" cy="143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 3" descr="http://dublinconcerts.ie/content/uploads/2014/09/Xzibi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99" y="6338560"/>
            <a:ext cx="937559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7256317" cy="25278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7518" y="4343399"/>
            <a:ext cx="3716482" cy="10668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Restricciones de integridad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" y="4419602"/>
            <a:ext cx="6955714" cy="1755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275" y="4571091"/>
            <a:ext cx="2845556" cy="62435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6752" y="4196494"/>
            <a:ext cx="374597" cy="3745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0" y="2420073"/>
            <a:ext cx="4917315" cy="6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" y="1135655"/>
            <a:ext cx="9174018" cy="57223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Formas Normales</a:t>
            </a:r>
            <a:endParaRPr lang="es-CL" sz="1800" dirty="0"/>
          </a:p>
        </p:txBody>
      </p:sp>
      <p:sp>
        <p:nvSpPr>
          <p:cNvPr id="6" name="Rectangle 5"/>
          <p:cNvSpPr/>
          <p:nvPr/>
        </p:nvSpPr>
        <p:spPr>
          <a:xfrm>
            <a:off x="1" y="1135655"/>
            <a:ext cx="9143999" cy="57223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0" y="3929678"/>
            <a:ext cx="3194776" cy="3048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0" y="1564539"/>
            <a:ext cx="3233332" cy="1034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64539"/>
            <a:ext cx="2240094" cy="834845"/>
          </a:xfrm>
          <a:prstGeom prst="rect">
            <a:avLst/>
          </a:prstGeom>
        </p:spPr>
      </p:pic>
      <p:sp>
        <p:nvSpPr>
          <p:cNvPr id="23" name="Content Placeholder 6 2 1"/>
          <p:cNvSpPr txBox="1">
            <a:spLocks/>
          </p:cNvSpPr>
          <p:nvPr/>
        </p:nvSpPr>
        <p:spPr>
          <a:xfrm>
            <a:off x="3276600" y="3891424"/>
            <a:ext cx="5630354" cy="2280776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b="1" dirty="0" smtClean="0">
                <a:latin typeface="Calibri Light" panose="020F0302020204030204" pitchFamily="34" charset="0"/>
              </a:rPr>
              <a:t>BCNF</a:t>
            </a:r>
            <a:r>
              <a:rPr lang="es-CL" sz="2400" dirty="0" smtClean="0">
                <a:latin typeface="Calibri Light" panose="020F0302020204030204" pitchFamily="34" charset="0"/>
              </a:rPr>
              <a:t>: Satisface 1NF y …</a:t>
            </a: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Para cada:</a:t>
            </a:r>
          </a:p>
          <a:p>
            <a:pPr marL="0" indent="0" algn="ctr">
              <a:buNone/>
            </a:pPr>
            <a:endParaRPr lang="es-CL" sz="2400" i="1" dirty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s-CL" sz="2400" i="1" dirty="0" smtClean="0">
                <a:latin typeface="Calibri Light" panose="020F0302020204030204" pitchFamily="34" charset="0"/>
              </a:rPr>
              <a:t>     </a:t>
            </a:r>
            <a:r>
              <a:rPr lang="es-CL" sz="2400" dirty="0" smtClean="0">
                <a:solidFill>
                  <a:srgbClr val="860086"/>
                </a:solidFill>
                <a:latin typeface="Calibri Light" panose="020F0302020204030204" pitchFamily="34" charset="0"/>
              </a:rPr>
              <a:t>X</a:t>
            </a:r>
            <a:r>
              <a:rPr lang="es-CL" sz="2400" i="1" dirty="0" smtClean="0">
                <a:latin typeface="Calibri Light" panose="020F0302020204030204" pitchFamily="34" charset="0"/>
              </a:rPr>
              <a:t> es una súper llave</a:t>
            </a:r>
          </a:p>
          <a:p>
            <a:pPr marL="0" indent="0">
              <a:buNone/>
            </a:pPr>
            <a:r>
              <a:rPr lang="es-CL" sz="2400" i="1" dirty="0">
                <a:latin typeface="Calibri Light" panose="020F0302020204030204" pitchFamily="34" charset="0"/>
              </a:rPr>
              <a:t> </a:t>
            </a:r>
            <a:r>
              <a:rPr lang="es-CL" sz="2400" i="1" dirty="0" smtClean="0">
                <a:latin typeface="Calibri Light" panose="020F0302020204030204" pitchFamily="34" charset="0"/>
              </a:rPr>
              <a:t>      o </a:t>
            </a: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000" dirty="0" smtClean="0"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es-CL" sz="2400" dirty="0" smtClean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4822219"/>
            <a:ext cx="810665" cy="1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03" y="5791200"/>
            <a:ext cx="746952" cy="2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Indexación</a:t>
            </a:r>
            <a:endParaRPr lang="es-CL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93" y="4114800"/>
            <a:ext cx="76248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492917" y="1281911"/>
            <a:ext cx="5918464" cy="3119404"/>
            <a:chOff x="609600" y="1880962"/>
            <a:chExt cx="8286367" cy="4367438"/>
          </a:xfrm>
        </p:grpSpPr>
        <p:pic>
          <p:nvPicPr>
            <p:cNvPr id="64" name="Picture 6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2703922"/>
              <a:ext cx="1116952" cy="24076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3526882"/>
              <a:ext cx="1116952" cy="240762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5172802"/>
              <a:ext cx="1116952" cy="240762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" y="1880962"/>
              <a:ext cx="1116952" cy="2407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49" y="4349842"/>
              <a:ext cx="1116952" cy="240762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995732"/>
              <a:ext cx="1116952" cy="240762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2308549" y="1892868"/>
              <a:ext cx="1295400" cy="435553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71" name="Picture 7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956" y="2261963"/>
              <a:ext cx="1586285" cy="3424002"/>
            </a:xfrm>
            <a:prstGeom prst="rect">
              <a:avLst/>
            </a:prstGeom>
          </p:spPr>
        </p:pic>
        <p:cxnSp>
          <p:nvCxnSpPr>
            <p:cNvPr id="72" name="Elbow Connector 71"/>
            <p:cNvCxnSpPr>
              <a:stCxn id="64" idx="3"/>
            </p:cNvCxnSpPr>
            <p:nvPr/>
          </p:nvCxnSpPr>
          <p:spPr>
            <a:xfrm>
              <a:off x="1749101" y="2824303"/>
              <a:ext cx="2616852" cy="504459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lbow Connector 72"/>
            <p:cNvCxnSpPr/>
            <p:nvPr/>
          </p:nvCxnSpPr>
          <p:spPr>
            <a:xfrm flipV="1">
              <a:off x="1750265" y="3328763"/>
              <a:ext cx="2615688" cy="1141620"/>
            </a:xfrm>
            <a:prstGeom prst="bentConnector3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Elbow Connector 73"/>
            <p:cNvCxnSpPr>
              <a:endCxn id="75" idx="1"/>
            </p:cNvCxnSpPr>
            <p:nvPr/>
          </p:nvCxnSpPr>
          <p:spPr>
            <a:xfrm>
              <a:off x="1745502" y="2001503"/>
              <a:ext cx="2620453" cy="2468720"/>
            </a:xfrm>
            <a:prstGeom prst="bentConnector3">
              <a:avLst>
                <a:gd name="adj1" fmla="val 6281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4365955" y="434984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365955" y="2566762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7" name="Elbow Connector 76"/>
            <p:cNvCxnSpPr>
              <a:endCxn id="76" idx="1"/>
            </p:cNvCxnSpPr>
            <p:nvPr/>
          </p:nvCxnSpPr>
          <p:spPr>
            <a:xfrm flipV="1">
              <a:off x="1752599" y="2687143"/>
              <a:ext cx="2613356" cy="2606042"/>
            </a:xfrm>
            <a:prstGeom prst="bentConnector3">
              <a:avLst>
                <a:gd name="adj1" fmla="val 31412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4365953" y="5145400"/>
              <a:ext cx="1586285" cy="2407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cxnSp>
          <p:nvCxnSpPr>
            <p:cNvPr id="79" name="Elbow Connector 78"/>
            <p:cNvCxnSpPr>
              <a:stCxn id="65" idx="3"/>
              <a:endCxn id="78" idx="1"/>
            </p:cNvCxnSpPr>
            <p:nvPr/>
          </p:nvCxnSpPr>
          <p:spPr>
            <a:xfrm>
              <a:off x="1749101" y="3647263"/>
              <a:ext cx="2616852" cy="1618518"/>
            </a:xfrm>
            <a:prstGeom prst="bentConnector3">
              <a:avLst>
                <a:gd name="adj1" fmla="val 55733"/>
              </a:avLst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5141391"/>
              <a:ext cx="2485638" cy="192609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2628584"/>
              <a:ext cx="2485640" cy="192609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5" y="4379391"/>
              <a:ext cx="2485640" cy="192609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276600"/>
              <a:ext cx="2485640" cy="192609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327" y="3734281"/>
              <a:ext cx="2485640" cy="192609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>
              <a:stCxn id="83" idx="2"/>
              <a:endCxn id="84" idx="0"/>
            </p:cNvCxnSpPr>
            <p:nvPr/>
          </p:nvCxnSpPr>
          <p:spPr>
            <a:xfrm>
              <a:off x="7653147" y="3469209"/>
              <a:ext cx="0" cy="26507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81" idx="1"/>
            </p:cNvCxnSpPr>
            <p:nvPr/>
          </p:nvCxnSpPr>
          <p:spPr>
            <a:xfrm>
              <a:off x="5952238" y="2724888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>
              <a:off x="5952241" y="337290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952241" y="4475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952241" y="5237694"/>
              <a:ext cx="458089" cy="1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9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Implementación de </a:t>
            </a:r>
            <a:r>
              <a:rPr lang="es-CL" dirty="0" err="1" smtClean="0"/>
              <a:t>Joins</a:t>
            </a:r>
            <a:endParaRPr lang="es-C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66800" y="1636514"/>
            <a:ext cx="4191001" cy="1295398"/>
            <a:chOff x="533399" y="1219198"/>
            <a:chExt cx="7543800" cy="2133600"/>
          </a:xfrm>
        </p:grpSpPr>
        <p:sp>
          <p:nvSpPr>
            <p:cNvPr id="5" name="Rounded Rectangle 4"/>
            <p:cNvSpPr/>
            <p:nvPr/>
          </p:nvSpPr>
          <p:spPr>
            <a:xfrm>
              <a:off x="533399" y="1219198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6" name="Picture 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447800"/>
              <a:ext cx="3565714" cy="176502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828801" y="2846931"/>
            <a:ext cx="4191001" cy="1064077"/>
            <a:chOff x="533399" y="3505200"/>
            <a:chExt cx="7543800" cy="1752600"/>
          </a:xfrm>
        </p:grpSpPr>
        <p:sp>
          <p:nvSpPr>
            <p:cNvPr id="7" name="Rounded Rectangle 6"/>
            <p:cNvSpPr/>
            <p:nvPr/>
          </p:nvSpPr>
          <p:spPr>
            <a:xfrm>
              <a:off x="533399" y="35052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1" y="3733802"/>
              <a:ext cx="6014330" cy="137782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819400" y="3822262"/>
            <a:ext cx="4191001" cy="1295398"/>
            <a:chOff x="1905000" y="4191000"/>
            <a:chExt cx="7543800" cy="2133600"/>
          </a:xfrm>
        </p:grpSpPr>
        <p:sp>
          <p:nvSpPr>
            <p:cNvPr id="9" name="Rounded Rectangle 8"/>
            <p:cNvSpPr/>
            <p:nvPr/>
          </p:nvSpPr>
          <p:spPr>
            <a:xfrm>
              <a:off x="1905000" y="4191000"/>
              <a:ext cx="7543800" cy="2133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0" name="Picture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4419605"/>
              <a:ext cx="6499753" cy="182879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33800" y="5071396"/>
            <a:ext cx="4191001" cy="1064077"/>
            <a:chOff x="838200" y="1447800"/>
            <a:chExt cx="7543800" cy="1752600"/>
          </a:xfrm>
        </p:grpSpPr>
        <p:sp>
          <p:nvSpPr>
            <p:cNvPr id="14" name="Rounded Rectangle 13"/>
            <p:cNvSpPr/>
            <p:nvPr/>
          </p:nvSpPr>
          <p:spPr>
            <a:xfrm>
              <a:off x="838200" y="1447800"/>
              <a:ext cx="7543800" cy="17526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pic>
          <p:nvPicPr>
            <p:cNvPr id="15" name="Picture 1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2" y="1676402"/>
              <a:ext cx="6812457" cy="1427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Acceso Programático</a:t>
            </a:r>
            <a:endParaRPr lang="es-CL" dirty="0"/>
          </a:p>
        </p:txBody>
      </p:sp>
      <p:pic>
        <p:nvPicPr>
          <p:cNvPr id="1026" name="Picture 2" descr="https://avaldes.com/wp-content/uploads/2011/05/Java_jdbc.png?x434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1371600"/>
            <a:ext cx="6067425" cy="47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5029199"/>
            <a:ext cx="5334000" cy="1456464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 w="44450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r"/>
            <a:r>
              <a:rPr lang="es-CL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Externas</a:t>
            </a:r>
            <a:endParaRPr lang="es-CL" b="1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</a:t>
            </a:r>
            <a:r>
              <a:rPr lang="es-CL" dirty="0" smtClean="0"/>
              <a:t>nyección SQL</a:t>
            </a:r>
            <a:endParaRPr lang="es-CL" i="1" dirty="0"/>
          </a:p>
        </p:txBody>
      </p:sp>
      <p:pic>
        <p:nvPicPr>
          <p:cNvPr id="3074" name="Picture 2" descr="Exploits of a M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18" y="1725694"/>
            <a:ext cx="6838764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953000"/>
            <a:ext cx="5592217" cy="181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527130"/>
            <a:ext cx="6384445" cy="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¿es importante el curso?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900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029200" y="1219200"/>
            <a:ext cx="3962396" cy="324611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Vistas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33" y="3048000"/>
            <a:ext cx="2474245" cy="12278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57" y="1278579"/>
            <a:ext cx="3659593" cy="15146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91" y="4921241"/>
            <a:ext cx="2936243" cy="7489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19200"/>
            <a:ext cx="5029200" cy="1902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06" y="3845609"/>
            <a:ext cx="3614962" cy="18133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577" y="4465317"/>
            <a:ext cx="760675" cy="57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2" y="4506160"/>
            <a:ext cx="413003" cy="394070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3917092" y="2804984"/>
            <a:ext cx="4759631" cy="3126259"/>
          </a:xfrm>
          <a:custGeom>
            <a:avLst/>
            <a:gdLst>
              <a:gd name="connsiteX0" fmla="*/ 1841157 w 4759631"/>
              <a:gd name="connsiteY0" fmla="*/ 1729946 h 3126259"/>
              <a:gd name="connsiteX1" fmla="*/ 1742303 w 4759631"/>
              <a:gd name="connsiteY1" fmla="*/ 1643448 h 3126259"/>
              <a:gd name="connsiteX2" fmla="*/ 1692876 w 4759631"/>
              <a:gd name="connsiteY2" fmla="*/ 1581665 h 3126259"/>
              <a:gd name="connsiteX3" fmla="*/ 1631092 w 4759631"/>
              <a:gd name="connsiteY3" fmla="*/ 1495167 h 3126259"/>
              <a:gd name="connsiteX4" fmla="*/ 1544594 w 4759631"/>
              <a:gd name="connsiteY4" fmla="*/ 1408670 h 3126259"/>
              <a:gd name="connsiteX5" fmla="*/ 1470454 w 4759631"/>
              <a:gd name="connsiteY5" fmla="*/ 1322173 h 3126259"/>
              <a:gd name="connsiteX6" fmla="*/ 1334530 w 4759631"/>
              <a:gd name="connsiteY6" fmla="*/ 1186248 h 3126259"/>
              <a:gd name="connsiteX7" fmla="*/ 1260389 w 4759631"/>
              <a:gd name="connsiteY7" fmla="*/ 1099751 h 3126259"/>
              <a:gd name="connsiteX8" fmla="*/ 1223319 w 4759631"/>
              <a:gd name="connsiteY8" fmla="*/ 1050324 h 3126259"/>
              <a:gd name="connsiteX9" fmla="*/ 1210962 w 4759631"/>
              <a:gd name="connsiteY9" fmla="*/ 1013254 h 3126259"/>
              <a:gd name="connsiteX10" fmla="*/ 1198605 w 4759631"/>
              <a:gd name="connsiteY10" fmla="*/ 951470 h 3126259"/>
              <a:gd name="connsiteX11" fmla="*/ 1173892 w 4759631"/>
              <a:gd name="connsiteY11" fmla="*/ 914400 h 3126259"/>
              <a:gd name="connsiteX12" fmla="*/ 1124465 w 4759631"/>
              <a:gd name="connsiteY12" fmla="*/ 803189 h 3126259"/>
              <a:gd name="connsiteX13" fmla="*/ 1087394 w 4759631"/>
              <a:gd name="connsiteY13" fmla="*/ 766119 h 3126259"/>
              <a:gd name="connsiteX14" fmla="*/ 1075038 w 4759631"/>
              <a:gd name="connsiteY14" fmla="*/ 593124 h 3126259"/>
              <a:gd name="connsiteX15" fmla="*/ 1087394 w 4759631"/>
              <a:gd name="connsiteY15" fmla="*/ 556054 h 3126259"/>
              <a:gd name="connsiteX16" fmla="*/ 1124465 w 4759631"/>
              <a:gd name="connsiteY16" fmla="*/ 531340 h 3126259"/>
              <a:gd name="connsiteX17" fmla="*/ 1173892 w 4759631"/>
              <a:gd name="connsiteY17" fmla="*/ 494270 h 3126259"/>
              <a:gd name="connsiteX18" fmla="*/ 1260389 w 4759631"/>
              <a:gd name="connsiteY18" fmla="*/ 457200 h 3126259"/>
              <a:gd name="connsiteX19" fmla="*/ 1297459 w 4759631"/>
              <a:gd name="connsiteY19" fmla="*/ 383059 h 3126259"/>
              <a:gd name="connsiteX20" fmla="*/ 1371600 w 4759631"/>
              <a:gd name="connsiteY20" fmla="*/ 333632 h 3126259"/>
              <a:gd name="connsiteX21" fmla="*/ 1421027 w 4759631"/>
              <a:gd name="connsiteY21" fmla="*/ 296562 h 3126259"/>
              <a:gd name="connsiteX22" fmla="*/ 1470454 w 4759631"/>
              <a:gd name="connsiteY22" fmla="*/ 284205 h 3126259"/>
              <a:gd name="connsiteX23" fmla="*/ 1507524 w 4759631"/>
              <a:gd name="connsiteY23" fmla="*/ 271848 h 3126259"/>
              <a:gd name="connsiteX24" fmla="*/ 1569308 w 4759631"/>
              <a:gd name="connsiteY24" fmla="*/ 259492 h 3126259"/>
              <a:gd name="connsiteX25" fmla="*/ 1643449 w 4759631"/>
              <a:gd name="connsiteY25" fmla="*/ 234778 h 3126259"/>
              <a:gd name="connsiteX26" fmla="*/ 1692876 w 4759631"/>
              <a:gd name="connsiteY26" fmla="*/ 222421 h 3126259"/>
              <a:gd name="connsiteX27" fmla="*/ 1767016 w 4759631"/>
              <a:gd name="connsiteY27" fmla="*/ 197708 h 3126259"/>
              <a:gd name="connsiteX28" fmla="*/ 1853513 w 4759631"/>
              <a:gd name="connsiteY28" fmla="*/ 148281 h 3126259"/>
              <a:gd name="connsiteX29" fmla="*/ 1952367 w 4759631"/>
              <a:gd name="connsiteY29" fmla="*/ 86497 h 3126259"/>
              <a:gd name="connsiteX30" fmla="*/ 2137719 w 4759631"/>
              <a:gd name="connsiteY30" fmla="*/ 37070 h 3126259"/>
              <a:gd name="connsiteX31" fmla="*/ 2224216 w 4759631"/>
              <a:gd name="connsiteY31" fmla="*/ 24713 h 3126259"/>
              <a:gd name="connsiteX32" fmla="*/ 2323070 w 4759631"/>
              <a:gd name="connsiteY32" fmla="*/ 0 h 3126259"/>
              <a:gd name="connsiteX33" fmla="*/ 2631989 w 4759631"/>
              <a:gd name="connsiteY33" fmla="*/ 12357 h 3126259"/>
              <a:gd name="connsiteX34" fmla="*/ 2706130 w 4759631"/>
              <a:gd name="connsiteY34" fmla="*/ 49427 h 3126259"/>
              <a:gd name="connsiteX35" fmla="*/ 2755557 w 4759631"/>
              <a:gd name="connsiteY35" fmla="*/ 61784 h 3126259"/>
              <a:gd name="connsiteX36" fmla="*/ 2842054 w 4759631"/>
              <a:gd name="connsiteY36" fmla="*/ 98854 h 3126259"/>
              <a:gd name="connsiteX37" fmla="*/ 2891481 w 4759631"/>
              <a:gd name="connsiteY37" fmla="*/ 123567 h 3126259"/>
              <a:gd name="connsiteX38" fmla="*/ 3583459 w 4759631"/>
              <a:gd name="connsiteY38" fmla="*/ 135924 h 3126259"/>
              <a:gd name="connsiteX39" fmla="*/ 3620530 w 4759631"/>
              <a:gd name="connsiteY39" fmla="*/ 160638 h 3126259"/>
              <a:gd name="connsiteX40" fmla="*/ 3707027 w 4759631"/>
              <a:gd name="connsiteY40" fmla="*/ 185351 h 3126259"/>
              <a:gd name="connsiteX41" fmla="*/ 3842951 w 4759631"/>
              <a:gd name="connsiteY41" fmla="*/ 222421 h 3126259"/>
              <a:gd name="connsiteX42" fmla="*/ 3917092 w 4759631"/>
              <a:gd name="connsiteY42" fmla="*/ 247135 h 3126259"/>
              <a:gd name="connsiteX43" fmla="*/ 4015946 w 4759631"/>
              <a:gd name="connsiteY43" fmla="*/ 284205 h 3126259"/>
              <a:gd name="connsiteX44" fmla="*/ 4114800 w 4759631"/>
              <a:gd name="connsiteY44" fmla="*/ 308919 h 3126259"/>
              <a:gd name="connsiteX45" fmla="*/ 4300151 w 4759631"/>
              <a:gd name="connsiteY45" fmla="*/ 370702 h 3126259"/>
              <a:gd name="connsiteX46" fmla="*/ 4337222 w 4759631"/>
              <a:gd name="connsiteY46" fmla="*/ 407773 h 3126259"/>
              <a:gd name="connsiteX47" fmla="*/ 4374292 w 4759631"/>
              <a:gd name="connsiteY47" fmla="*/ 432486 h 3126259"/>
              <a:gd name="connsiteX48" fmla="*/ 4399005 w 4759631"/>
              <a:gd name="connsiteY48" fmla="*/ 506627 h 3126259"/>
              <a:gd name="connsiteX49" fmla="*/ 4411362 w 4759631"/>
              <a:gd name="connsiteY49" fmla="*/ 593124 h 3126259"/>
              <a:gd name="connsiteX50" fmla="*/ 4436076 w 4759631"/>
              <a:gd name="connsiteY50" fmla="*/ 630194 h 3126259"/>
              <a:gd name="connsiteX51" fmla="*/ 4460789 w 4759631"/>
              <a:gd name="connsiteY51" fmla="*/ 827902 h 3126259"/>
              <a:gd name="connsiteX52" fmla="*/ 4448432 w 4759631"/>
              <a:gd name="connsiteY52" fmla="*/ 1037967 h 3126259"/>
              <a:gd name="connsiteX53" fmla="*/ 4436076 w 4759631"/>
              <a:gd name="connsiteY53" fmla="*/ 1087394 h 3126259"/>
              <a:gd name="connsiteX54" fmla="*/ 4411362 w 4759631"/>
              <a:gd name="connsiteY54" fmla="*/ 1124465 h 3126259"/>
              <a:gd name="connsiteX55" fmla="*/ 4386649 w 4759631"/>
              <a:gd name="connsiteY55" fmla="*/ 1198605 h 3126259"/>
              <a:gd name="connsiteX56" fmla="*/ 4349578 w 4759631"/>
              <a:gd name="connsiteY56" fmla="*/ 1235675 h 3126259"/>
              <a:gd name="connsiteX57" fmla="*/ 4312508 w 4759631"/>
              <a:gd name="connsiteY57" fmla="*/ 1285102 h 3126259"/>
              <a:gd name="connsiteX58" fmla="*/ 4287794 w 4759631"/>
              <a:gd name="connsiteY58" fmla="*/ 1322173 h 3126259"/>
              <a:gd name="connsiteX59" fmla="*/ 4226011 w 4759631"/>
              <a:gd name="connsiteY59" fmla="*/ 1359243 h 3126259"/>
              <a:gd name="connsiteX60" fmla="*/ 4151870 w 4759631"/>
              <a:gd name="connsiteY60" fmla="*/ 1396313 h 3126259"/>
              <a:gd name="connsiteX61" fmla="*/ 4015946 w 4759631"/>
              <a:gd name="connsiteY61" fmla="*/ 1470454 h 3126259"/>
              <a:gd name="connsiteX62" fmla="*/ 3904735 w 4759631"/>
              <a:gd name="connsiteY62" fmla="*/ 1507524 h 3126259"/>
              <a:gd name="connsiteX63" fmla="*/ 3855308 w 4759631"/>
              <a:gd name="connsiteY63" fmla="*/ 1519881 h 3126259"/>
              <a:gd name="connsiteX64" fmla="*/ 3805881 w 4759631"/>
              <a:gd name="connsiteY64" fmla="*/ 1544594 h 3126259"/>
              <a:gd name="connsiteX65" fmla="*/ 3744097 w 4759631"/>
              <a:gd name="connsiteY65" fmla="*/ 1569308 h 3126259"/>
              <a:gd name="connsiteX66" fmla="*/ 3707027 w 4759631"/>
              <a:gd name="connsiteY66" fmla="*/ 1594021 h 3126259"/>
              <a:gd name="connsiteX67" fmla="*/ 3595816 w 4759631"/>
              <a:gd name="connsiteY67" fmla="*/ 1631092 h 3126259"/>
              <a:gd name="connsiteX68" fmla="*/ 3546389 w 4759631"/>
              <a:gd name="connsiteY68" fmla="*/ 1655805 h 3126259"/>
              <a:gd name="connsiteX69" fmla="*/ 3435178 w 4759631"/>
              <a:gd name="connsiteY69" fmla="*/ 1668162 h 3126259"/>
              <a:gd name="connsiteX70" fmla="*/ 3361038 w 4759631"/>
              <a:gd name="connsiteY70" fmla="*/ 1680519 h 3126259"/>
              <a:gd name="connsiteX71" fmla="*/ 3422822 w 4759631"/>
              <a:gd name="connsiteY71" fmla="*/ 1705232 h 3126259"/>
              <a:gd name="connsiteX72" fmla="*/ 3632886 w 4759631"/>
              <a:gd name="connsiteY72" fmla="*/ 1828800 h 3126259"/>
              <a:gd name="connsiteX73" fmla="*/ 3707027 w 4759631"/>
              <a:gd name="connsiteY73" fmla="*/ 1878227 h 3126259"/>
              <a:gd name="connsiteX74" fmla="*/ 3830594 w 4759631"/>
              <a:gd name="connsiteY74" fmla="*/ 1940011 h 3126259"/>
              <a:gd name="connsiteX75" fmla="*/ 4028303 w 4759631"/>
              <a:gd name="connsiteY75" fmla="*/ 2051221 h 3126259"/>
              <a:gd name="connsiteX76" fmla="*/ 4102443 w 4759631"/>
              <a:gd name="connsiteY76" fmla="*/ 2100648 h 3126259"/>
              <a:gd name="connsiteX77" fmla="*/ 4497859 w 4759631"/>
              <a:gd name="connsiteY77" fmla="*/ 2174789 h 3126259"/>
              <a:gd name="connsiteX78" fmla="*/ 4547286 w 4759631"/>
              <a:gd name="connsiteY78" fmla="*/ 2211859 h 3126259"/>
              <a:gd name="connsiteX79" fmla="*/ 4584357 w 4759631"/>
              <a:gd name="connsiteY79" fmla="*/ 2236573 h 3126259"/>
              <a:gd name="connsiteX80" fmla="*/ 4621427 w 4759631"/>
              <a:gd name="connsiteY80" fmla="*/ 2273643 h 3126259"/>
              <a:gd name="connsiteX81" fmla="*/ 4695567 w 4759631"/>
              <a:gd name="connsiteY81" fmla="*/ 2310713 h 3126259"/>
              <a:gd name="connsiteX82" fmla="*/ 4744994 w 4759631"/>
              <a:gd name="connsiteY82" fmla="*/ 2347784 h 3126259"/>
              <a:gd name="connsiteX83" fmla="*/ 4707924 w 4759631"/>
              <a:gd name="connsiteY83" fmla="*/ 2669059 h 3126259"/>
              <a:gd name="connsiteX84" fmla="*/ 4683211 w 4759631"/>
              <a:gd name="connsiteY84" fmla="*/ 2817340 h 3126259"/>
              <a:gd name="connsiteX85" fmla="*/ 4658497 w 4759631"/>
              <a:gd name="connsiteY85" fmla="*/ 2928551 h 3126259"/>
              <a:gd name="connsiteX86" fmla="*/ 4646140 w 4759631"/>
              <a:gd name="connsiteY86" fmla="*/ 2977978 h 3126259"/>
              <a:gd name="connsiteX87" fmla="*/ 4596713 w 4759631"/>
              <a:gd name="connsiteY87" fmla="*/ 3002692 h 3126259"/>
              <a:gd name="connsiteX88" fmla="*/ 4460789 w 4759631"/>
              <a:gd name="connsiteY88" fmla="*/ 3089189 h 3126259"/>
              <a:gd name="connsiteX89" fmla="*/ 4361935 w 4759631"/>
              <a:gd name="connsiteY89" fmla="*/ 3113902 h 3126259"/>
              <a:gd name="connsiteX90" fmla="*/ 4287794 w 4759631"/>
              <a:gd name="connsiteY90" fmla="*/ 3126259 h 3126259"/>
              <a:gd name="connsiteX91" fmla="*/ 2879124 w 4759631"/>
              <a:gd name="connsiteY91" fmla="*/ 3113902 h 3126259"/>
              <a:gd name="connsiteX92" fmla="*/ 2829697 w 4759631"/>
              <a:gd name="connsiteY92" fmla="*/ 3101546 h 3126259"/>
              <a:gd name="connsiteX93" fmla="*/ 2706130 w 4759631"/>
              <a:gd name="connsiteY93" fmla="*/ 3113902 h 3126259"/>
              <a:gd name="connsiteX94" fmla="*/ 2508422 w 4759631"/>
              <a:gd name="connsiteY94" fmla="*/ 3126259 h 3126259"/>
              <a:gd name="connsiteX95" fmla="*/ 1964724 w 4759631"/>
              <a:gd name="connsiteY95" fmla="*/ 3101546 h 3126259"/>
              <a:gd name="connsiteX96" fmla="*/ 1865870 w 4759631"/>
              <a:gd name="connsiteY96" fmla="*/ 3076832 h 3126259"/>
              <a:gd name="connsiteX97" fmla="*/ 1816443 w 4759631"/>
              <a:gd name="connsiteY97" fmla="*/ 3052119 h 3126259"/>
              <a:gd name="connsiteX98" fmla="*/ 1705232 w 4759631"/>
              <a:gd name="connsiteY98" fmla="*/ 3027405 h 3126259"/>
              <a:gd name="connsiteX99" fmla="*/ 1668162 w 4759631"/>
              <a:gd name="connsiteY99" fmla="*/ 3015048 h 3126259"/>
              <a:gd name="connsiteX100" fmla="*/ 1581665 w 4759631"/>
              <a:gd name="connsiteY100" fmla="*/ 3002692 h 3126259"/>
              <a:gd name="connsiteX101" fmla="*/ 1544594 w 4759631"/>
              <a:gd name="connsiteY101" fmla="*/ 2977978 h 3126259"/>
              <a:gd name="connsiteX102" fmla="*/ 1470454 w 4759631"/>
              <a:gd name="connsiteY102" fmla="*/ 2953265 h 3126259"/>
              <a:gd name="connsiteX103" fmla="*/ 1421027 w 4759631"/>
              <a:gd name="connsiteY103" fmla="*/ 2879124 h 3126259"/>
              <a:gd name="connsiteX104" fmla="*/ 1309816 w 4759631"/>
              <a:gd name="connsiteY104" fmla="*/ 2755557 h 3126259"/>
              <a:gd name="connsiteX105" fmla="*/ 1297459 w 4759631"/>
              <a:gd name="connsiteY105" fmla="*/ 2718486 h 3126259"/>
              <a:gd name="connsiteX106" fmla="*/ 1260389 w 4759631"/>
              <a:gd name="connsiteY106" fmla="*/ 2681416 h 3126259"/>
              <a:gd name="connsiteX107" fmla="*/ 1235676 w 4759631"/>
              <a:gd name="connsiteY107" fmla="*/ 2644346 h 3126259"/>
              <a:gd name="connsiteX108" fmla="*/ 1248032 w 4759631"/>
              <a:gd name="connsiteY108" fmla="*/ 2310713 h 3126259"/>
              <a:gd name="connsiteX109" fmla="*/ 1272746 w 4759631"/>
              <a:gd name="connsiteY109" fmla="*/ 2273643 h 3126259"/>
              <a:gd name="connsiteX110" fmla="*/ 1309816 w 4759631"/>
              <a:gd name="connsiteY110" fmla="*/ 2236573 h 3126259"/>
              <a:gd name="connsiteX111" fmla="*/ 1334530 w 4759631"/>
              <a:gd name="connsiteY111" fmla="*/ 2199502 h 3126259"/>
              <a:gd name="connsiteX112" fmla="*/ 1383957 w 4759631"/>
              <a:gd name="connsiteY112" fmla="*/ 2174789 h 3126259"/>
              <a:gd name="connsiteX113" fmla="*/ 1421027 w 4759631"/>
              <a:gd name="connsiteY113" fmla="*/ 2137719 h 3126259"/>
              <a:gd name="connsiteX114" fmla="*/ 1495167 w 4759631"/>
              <a:gd name="connsiteY114" fmla="*/ 2088292 h 3126259"/>
              <a:gd name="connsiteX115" fmla="*/ 1532238 w 4759631"/>
              <a:gd name="connsiteY115" fmla="*/ 2051221 h 3126259"/>
              <a:gd name="connsiteX116" fmla="*/ 1618735 w 4759631"/>
              <a:gd name="connsiteY116" fmla="*/ 1977081 h 3126259"/>
              <a:gd name="connsiteX117" fmla="*/ 1631092 w 4759631"/>
              <a:gd name="connsiteY117" fmla="*/ 1940011 h 3126259"/>
              <a:gd name="connsiteX118" fmla="*/ 1705232 w 4759631"/>
              <a:gd name="connsiteY118" fmla="*/ 1890584 h 3126259"/>
              <a:gd name="connsiteX119" fmla="*/ 1742303 w 4759631"/>
              <a:gd name="connsiteY119" fmla="*/ 1816443 h 3126259"/>
              <a:gd name="connsiteX120" fmla="*/ 1754659 w 4759631"/>
              <a:gd name="connsiteY120" fmla="*/ 1779373 h 3126259"/>
              <a:gd name="connsiteX121" fmla="*/ 1791730 w 4759631"/>
              <a:gd name="connsiteY121" fmla="*/ 1705232 h 3126259"/>
              <a:gd name="connsiteX122" fmla="*/ 1754659 w 4759631"/>
              <a:gd name="connsiteY122" fmla="*/ 1680519 h 3126259"/>
              <a:gd name="connsiteX123" fmla="*/ 1692876 w 4759631"/>
              <a:gd name="connsiteY123" fmla="*/ 1668162 h 3126259"/>
              <a:gd name="connsiteX124" fmla="*/ 1285103 w 4759631"/>
              <a:gd name="connsiteY124" fmla="*/ 1680519 h 3126259"/>
              <a:gd name="connsiteX125" fmla="*/ 1112108 w 4759631"/>
              <a:gd name="connsiteY125" fmla="*/ 1705232 h 3126259"/>
              <a:gd name="connsiteX126" fmla="*/ 1037967 w 4759631"/>
              <a:gd name="connsiteY126" fmla="*/ 1717589 h 3126259"/>
              <a:gd name="connsiteX127" fmla="*/ 976184 w 4759631"/>
              <a:gd name="connsiteY127" fmla="*/ 1729946 h 3126259"/>
              <a:gd name="connsiteX128" fmla="*/ 704335 w 4759631"/>
              <a:gd name="connsiteY128" fmla="*/ 1754659 h 3126259"/>
              <a:gd name="connsiteX129" fmla="*/ 667265 w 4759631"/>
              <a:gd name="connsiteY129" fmla="*/ 1767016 h 3126259"/>
              <a:gd name="connsiteX130" fmla="*/ 630194 w 4759631"/>
              <a:gd name="connsiteY130" fmla="*/ 1791730 h 3126259"/>
              <a:gd name="connsiteX131" fmla="*/ 457200 w 4759631"/>
              <a:gd name="connsiteY131" fmla="*/ 1816443 h 3126259"/>
              <a:gd name="connsiteX132" fmla="*/ 24713 w 4759631"/>
              <a:gd name="connsiteY132" fmla="*/ 1804086 h 3126259"/>
              <a:gd name="connsiteX133" fmla="*/ 61784 w 4759631"/>
              <a:gd name="connsiteY133" fmla="*/ 1767016 h 3126259"/>
              <a:gd name="connsiteX134" fmla="*/ 123567 w 4759631"/>
              <a:gd name="connsiteY134" fmla="*/ 1717589 h 3126259"/>
              <a:gd name="connsiteX135" fmla="*/ 86497 w 4759631"/>
              <a:gd name="connsiteY135" fmla="*/ 1705232 h 3126259"/>
              <a:gd name="connsiteX136" fmla="*/ 37070 w 4759631"/>
              <a:gd name="connsiteY136" fmla="*/ 1779373 h 3126259"/>
              <a:gd name="connsiteX137" fmla="*/ 49427 w 4759631"/>
              <a:gd name="connsiteY137" fmla="*/ 1742302 h 3126259"/>
              <a:gd name="connsiteX138" fmla="*/ 74140 w 4759631"/>
              <a:gd name="connsiteY138" fmla="*/ 1705232 h 3126259"/>
              <a:gd name="connsiteX139" fmla="*/ 61784 w 4759631"/>
              <a:gd name="connsiteY139" fmla="*/ 1742302 h 3126259"/>
              <a:gd name="connsiteX140" fmla="*/ 24713 w 4759631"/>
              <a:gd name="connsiteY140" fmla="*/ 1767016 h 3126259"/>
              <a:gd name="connsiteX141" fmla="*/ 0 w 4759631"/>
              <a:gd name="connsiteY141" fmla="*/ 1804086 h 3126259"/>
              <a:gd name="connsiteX142" fmla="*/ 24713 w 4759631"/>
              <a:gd name="connsiteY142" fmla="*/ 1841157 h 3126259"/>
              <a:gd name="connsiteX143" fmla="*/ 61784 w 4759631"/>
              <a:gd name="connsiteY143" fmla="*/ 1853513 h 3126259"/>
              <a:gd name="connsiteX144" fmla="*/ 74140 w 4759631"/>
              <a:gd name="connsiteY144" fmla="*/ 1890584 h 3126259"/>
              <a:gd name="connsiteX145" fmla="*/ 111211 w 4759631"/>
              <a:gd name="connsiteY145" fmla="*/ 1915297 h 3126259"/>
              <a:gd name="connsiteX146" fmla="*/ 135924 w 4759631"/>
              <a:gd name="connsiteY146" fmla="*/ 1952367 h 3126259"/>
              <a:gd name="connsiteX147" fmla="*/ 123567 w 4759631"/>
              <a:gd name="connsiteY147" fmla="*/ 1915297 h 3126259"/>
              <a:gd name="connsiteX148" fmla="*/ 98854 w 4759631"/>
              <a:gd name="connsiteY148" fmla="*/ 1878227 h 3126259"/>
              <a:gd name="connsiteX149" fmla="*/ 61784 w 4759631"/>
              <a:gd name="connsiteY149" fmla="*/ 1865870 h 3126259"/>
              <a:gd name="connsiteX150" fmla="*/ 24713 w 4759631"/>
              <a:gd name="connsiteY150" fmla="*/ 1791730 h 3126259"/>
              <a:gd name="connsiteX151" fmla="*/ 61784 w 4759631"/>
              <a:gd name="connsiteY151" fmla="*/ 1754659 h 3126259"/>
              <a:gd name="connsiteX152" fmla="*/ 148281 w 4759631"/>
              <a:gd name="connsiteY152" fmla="*/ 1668162 h 3126259"/>
              <a:gd name="connsiteX153" fmla="*/ 86497 w 4759631"/>
              <a:gd name="connsiteY153" fmla="*/ 1729946 h 3126259"/>
              <a:gd name="connsiteX154" fmla="*/ 24713 w 4759631"/>
              <a:gd name="connsiteY154" fmla="*/ 1791730 h 3126259"/>
              <a:gd name="connsiteX155" fmla="*/ 61784 w 4759631"/>
              <a:gd name="connsiteY155" fmla="*/ 1717589 h 3126259"/>
              <a:gd name="connsiteX156" fmla="*/ 98854 w 4759631"/>
              <a:gd name="connsiteY156" fmla="*/ 1705232 h 3126259"/>
              <a:gd name="connsiteX157" fmla="*/ 61784 w 4759631"/>
              <a:gd name="connsiteY157" fmla="*/ 1742302 h 3126259"/>
              <a:gd name="connsiteX158" fmla="*/ 37070 w 4759631"/>
              <a:gd name="connsiteY158" fmla="*/ 1779373 h 3126259"/>
              <a:gd name="connsiteX159" fmla="*/ 74140 w 4759631"/>
              <a:gd name="connsiteY159" fmla="*/ 1853513 h 3126259"/>
              <a:gd name="connsiteX160" fmla="*/ 111211 w 4759631"/>
              <a:gd name="connsiteY160" fmla="*/ 1927654 h 3126259"/>
              <a:gd name="connsiteX161" fmla="*/ 123567 w 4759631"/>
              <a:gd name="connsiteY161" fmla="*/ 1964724 h 3126259"/>
              <a:gd name="connsiteX162" fmla="*/ 135924 w 4759631"/>
              <a:gd name="connsiteY162" fmla="*/ 1927654 h 3126259"/>
              <a:gd name="connsiteX163" fmla="*/ 111211 w 4759631"/>
              <a:gd name="connsiteY163" fmla="*/ 1878227 h 3126259"/>
              <a:gd name="connsiteX164" fmla="*/ 49427 w 4759631"/>
              <a:gd name="connsiteY164" fmla="*/ 1804086 h 3126259"/>
              <a:gd name="connsiteX165" fmla="*/ 345989 w 4759631"/>
              <a:gd name="connsiteY165" fmla="*/ 1804086 h 3126259"/>
              <a:gd name="connsiteX166" fmla="*/ 667265 w 4759631"/>
              <a:gd name="connsiteY166" fmla="*/ 1791730 h 3126259"/>
              <a:gd name="connsiteX167" fmla="*/ 778476 w 4759631"/>
              <a:gd name="connsiteY167" fmla="*/ 1754659 h 3126259"/>
              <a:gd name="connsiteX168" fmla="*/ 815546 w 4759631"/>
              <a:gd name="connsiteY168" fmla="*/ 1742302 h 3126259"/>
              <a:gd name="connsiteX169" fmla="*/ 1124465 w 4759631"/>
              <a:gd name="connsiteY169" fmla="*/ 1729946 h 3126259"/>
              <a:gd name="connsiteX170" fmla="*/ 1198605 w 4759631"/>
              <a:gd name="connsiteY170" fmla="*/ 1705232 h 3126259"/>
              <a:gd name="connsiteX171" fmla="*/ 1544594 w 4759631"/>
              <a:gd name="connsiteY171" fmla="*/ 1680519 h 3126259"/>
              <a:gd name="connsiteX172" fmla="*/ 1717589 w 4759631"/>
              <a:gd name="connsiteY172" fmla="*/ 1655805 h 312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4759631" h="3126259">
                <a:moveTo>
                  <a:pt x="1841157" y="1729946"/>
                </a:moveTo>
                <a:cubicBezTo>
                  <a:pt x="1800759" y="1697628"/>
                  <a:pt x="1774810" y="1680599"/>
                  <a:pt x="1742303" y="1643448"/>
                </a:cubicBezTo>
                <a:cubicBezTo>
                  <a:pt x="1724936" y="1623600"/>
                  <a:pt x="1708700" y="1602764"/>
                  <a:pt x="1692876" y="1581665"/>
                </a:cubicBezTo>
                <a:cubicBezTo>
                  <a:pt x="1671616" y="1553319"/>
                  <a:pt x="1654151" y="1522069"/>
                  <a:pt x="1631092" y="1495167"/>
                </a:cubicBezTo>
                <a:cubicBezTo>
                  <a:pt x="1604556" y="1464208"/>
                  <a:pt x="1572340" y="1438550"/>
                  <a:pt x="1544594" y="1408670"/>
                </a:cubicBezTo>
                <a:cubicBezTo>
                  <a:pt x="1518754" y="1380843"/>
                  <a:pt x="1496528" y="1349781"/>
                  <a:pt x="1470454" y="1322173"/>
                </a:cubicBezTo>
                <a:cubicBezTo>
                  <a:pt x="1426458" y="1275589"/>
                  <a:pt x="1372976" y="1237508"/>
                  <a:pt x="1334530" y="1186248"/>
                </a:cubicBezTo>
                <a:cubicBezTo>
                  <a:pt x="1226110" y="1041691"/>
                  <a:pt x="1363665" y="1220241"/>
                  <a:pt x="1260389" y="1099751"/>
                </a:cubicBezTo>
                <a:cubicBezTo>
                  <a:pt x="1246986" y="1084114"/>
                  <a:pt x="1235676" y="1066800"/>
                  <a:pt x="1223319" y="1050324"/>
                </a:cubicBezTo>
                <a:cubicBezTo>
                  <a:pt x="1219200" y="1037967"/>
                  <a:pt x="1214121" y="1025890"/>
                  <a:pt x="1210962" y="1013254"/>
                </a:cubicBezTo>
                <a:cubicBezTo>
                  <a:pt x="1205868" y="992879"/>
                  <a:pt x="1205979" y="971135"/>
                  <a:pt x="1198605" y="951470"/>
                </a:cubicBezTo>
                <a:cubicBezTo>
                  <a:pt x="1193391" y="937565"/>
                  <a:pt x="1180533" y="927683"/>
                  <a:pt x="1173892" y="914400"/>
                </a:cubicBezTo>
                <a:cubicBezTo>
                  <a:pt x="1130833" y="828283"/>
                  <a:pt x="1213953" y="937420"/>
                  <a:pt x="1124465" y="803189"/>
                </a:cubicBezTo>
                <a:cubicBezTo>
                  <a:pt x="1114771" y="788649"/>
                  <a:pt x="1099751" y="778476"/>
                  <a:pt x="1087394" y="766119"/>
                </a:cubicBezTo>
                <a:cubicBezTo>
                  <a:pt x="1055776" y="671263"/>
                  <a:pt x="1054866" y="704074"/>
                  <a:pt x="1075038" y="593124"/>
                </a:cubicBezTo>
                <a:cubicBezTo>
                  <a:pt x="1077368" y="580309"/>
                  <a:pt x="1079257" y="566225"/>
                  <a:pt x="1087394" y="556054"/>
                </a:cubicBezTo>
                <a:cubicBezTo>
                  <a:pt x="1096671" y="544457"/>
                  <a:pt x="1112380" y="539972"/>
                  <a:pt x="1124465" y="531340"/>
                </a:cubicBezTo>
                <a:cubicBezTo>
                  <a:pt x="1141223" y="519370"/>
                  <a:pt x="1156428" y="505185"/>
                  <a:pt x="1173892" y="494270"/>
                </a:cubicBezTo>
                <a:cubicBezTo>
                  <a:pt x="1208791" y="472458"/>
                  <a:pt x="1224355" y="469212"/>
                  <a:pt x="1260389" y="457200"/>
                </a:cubicBezTo>
                <a:cubicBezTo>
                  <a:pt x="1269203" y="430759"/>
                  <a:pt x="1274916" y="402784"/>
                  <a:pt x="1297459" y="383059"/>
                </a:cubicBezTo>
                <a:cubicBezTo>
                  <a:pt x="1319812" y="363500"/>
                  <a:pt x="1347838" y="351453"/>
                  <a:pt x="1371600" y="333632"/>
                </a:cubicBezTo>
                <a:cubicBezTo>
                  <a:pt x="1388076" y="321275"/>
                  <a:pt x="1402607" y="305772"/>
                  <a:pt x="1421027" y="296562"/>
                </a:cubicBezTo>
                <a:cubicBezTo>
                  <a:pt x="1436217" y="288967"/>
                  <a:pt x="1454125" y="288871"/>
                  <a:pt x="1470454" y="284205"/>
                </a:cubicBezTo>
                <a:cubicBezTo>
                  <a:pt x="1482978" y="280627"/>
                  <a:pt x="1494888" y="275007"/>
                  <a:pt x="1507524" y="271848"/>
                </a:cubicBezTo>
                <a:cubicBezTo>
                  <a:pt x="1527899" y="266754"/>
                  <a:pt x="1549046" y="265018"/>
                  <a:pt x="1569308" y="259492"/>
                </a:cubicBezTo>
                <a:cubicBezTo>
                  <a:pt x="1594441" y="252638"/>
                  <a:pt x="1618176" y="241096"/>
                  <a:pt x="1643449" y="234778"/>
                </a:cubicBezTo>
                <a:cubicBezTo>
                  <a:pt x="1659925" y="230659"/>
                  <a:pt x="1676609" y="227301"/>
                  <a:pt x="1692876" y="222421"/>
                </a:cubicBezTo>
                <a:cubicBezTo>
                  <a:pt x="1717827" y="214936"/>
                  <a:pt x="1745341" y="212158"/>
                  <a:pt x="1767016" y="197708"/>
                </a:cubicBezTo>
                <a:cubicBezTo>
                  <a:pt x="1869965" y="129074"/>
                  <a:pt x="1728101" y="221438"/>
                  <a:pt x="1853513" y="148281"/>
                </a:cubicBezTo>
                <a:cubicBezTo>
                  <a:pt x="1887078" y="128702"/>
                  <a:pt x="1914038" y="92885"/>
                  <a:pt x="1952367" y="86497"/>
                </a:cubicBezTo>
                <a:cubicBezTo>
                  <a:pt x="2151598" y="53291"/>
                  <a:pt x="1867760" y="104560"/>
                  <a:pt x="2137719" y="37070"/>
                </a:cubicBezTo>
                <a:cubicBezTo>
                  <a:pt x="2165974" y="30006"/>
                  <a:pt x="2195657" y="30425"/>
                  <a:pt x="2224216" y="24713"/>
                </a:cubicBezTo>
                <a:cubicBezTo>
                  <a:pt x="2257522" y="18052"/>
                  <a:pt x="2290119" y="8238"/>
                  <a:pt x="2323070" y="0"/>
                </a:cubicBezTo>
                <a:cubicBezTo>
                  <a:pt x="2426043" y="4119"/>
                  <a:pt x="2529781" y="-831"/>
                  <a:pt x="2631989" y="12357"/>
                </a:cubicBezTo>
                <a:cubicBezTo>
                  <a:pt x="2659392" y="15893"/>
                  <a:pt x="2680476" y="39165"/>
                  <a:pt x="2706130" y="49427"/>
                </a:cubicBezTo>
                <a:cubicBezTo>
                  <a:pt x="2721898" y="55734"/>
                  <a:pt x="2739081" y="57665"/>
                  <a:pt x="2755557" y="61784"/>
                </a:cubicBezTo>
                <a:cubicBezTo>
                  <a:pt x="2830680" y="111865"/>
                  <a:pt x="2750863" y="64658"/>
                  <a:pt x="2842054" y="98854"/>
                </a:cubicBezTo>
                <a:cubicBezTo>
                  <a:pt x="2859301" y="105322"/>
                  <a:pt x="2873084" y="122647"/>
                  <a:pt x="2891481" y="123567"/>
                </a:cubicBezTo>
                <a:cubicBezTo>
                  <a:pt x="3121889" y="135087"/>
                  <a:pt x="3352800" y="131805"/>
                  <a:pt x="3583459" y="135924"/>
                </a:cubicBezTo>
                <a:cubicBezTo>
                  <a:pt x="3595816" y="144162"/>
                  <a:pt x="3607247" y="153996"/>
                  <a:pt x="3620530" y="160638"/>
                </a:cubicBezTo>
                <a:cubicBezTo>
                  <a:pt x="3650396" y="175571"/>
                  <a:pt x="3675364" y="173477"/>
                  <a:pt x="3707027" y="185351"/>
                </a:cubicBezTo>
                <a:cubicBezTo>
                  <a:pt x="3823144" y="228896"/>
                  <a:pt x="3673962" y="198281"/>
                  <a:pt x="3842951" y="222421"/>
                </a:cubicBezTo>
                <a:cubicBezTo>
                  <a:pt x="3867665" y="230659"/>
                  <a:pt x="3892559" y="238373"/>
                  <a:pt x="3917092" y="247135"/>
                </a:cubicBezTo>
                <a:cubicBezTo>
                  <a:pt x="3950234" y="258971"/>
                  <a:pt x="3982356" y="273708"/>
                  <a:pt x="4015946" y="284205"/>
                </a:cubicBezTo>
                <a:cubicBezTo>
                  <a:pt x="4048365" y="294336"/>
                  <a:pt x="4082306" y="299030"/>
                  <a:pt x="4114800" y="308919"/>
                </a:cubicBezTo>
                <a:cubicBezTo>
                  <a:pt x="4177104" y="327881"/>
                  <a:pt x="4300151" y="370702"/>
                  <a:pt x="4300151" y="370702"/>
                </a:cubicBezTo>
                <a:cubicBezTo>
                  <a:pt x="4312508" y="383059"/>
                  <a:pt x="4323797" y="396586"/>
                  <a:pt x="4337222" y="407773"/>
                </a:cubicBezTo>
                <a:cubicBezTo>
                  <a:pt x="4348631" y="417280"/>
                  <a:pt x="4366421" y="419893"/>
                  <a:pt x="4374292" y="432486"/>
                </a:cubicBezTo>
                <a:cubicBezTo>
                  <a:pt x="4388099" y="454577"/>
                  <a:pt x="4399005" y="506627"/>
                  <a:pt x="4399005" y="506627"/>
                </a:cubicBezTo>
                <a:cubicBezTo>
                  <a:pt x="4403124" y="535459"/>
                  <a:pt x="4402993" y="565227"/>
                  <a:pt x="4411362" y="593124"/>
                </a:cubicBezTo>
                <a:cubicBezTo>
                  <a:pt x="4415629" y="607349"/>
                  <a:pt x="4431380" y="616105"/>
                  <a:pt x="4436076" y="630194"/>
                </a:cubicBezTo>
                <a:cubicBezTo>
                  <a:pt x="4447024" y="663037"/>
                  <a:pt x="4459508" y="815096"/>
                  <a:pt x="4460789" y="827902"/>
                </a:cubicBezTo>
                <a:cubicBezTo>
                  <a:pt x="4456670" y="897924"/>
                  <a:pt x="4455082" y="968140"/>
                  <a:pt x="4448432" y="1037967"/>
                </a:cubicBezTo>
                <a:cubicBezTo>
                  <a:pt x="4446822" y="1054873"/>
                  <a:pt x="4442766" y="1071784"/>
                  <a:pt x="4436076" y="1087394"/>
                </a:cubicBezTo>
                <a:cubicBezTo>
                  <a:pt x="4430226" y="1101044"/>
                  <a:pt x="4419600" y="1112108"/>
                  <a:pt x="4411362" y="1124465"/>
                </a:cubicBezTo>
                <a:cubicBezTo>
                  <a:pt x="4403124" y="1149178"/>
                  <a:pt x="4399300" y="1175833"/>
                  <a:pt x="4386649" y="1198605"/>
                </a:cubicBezTo>
                <a:cubicBezTo>
                  <a:pt x="4378162" y="1213881"/>
                  <a:pt x="4360951" y="1222407"/>
                  <a:pt x="4349578" y="1235675"/>
                </a:cubicBezTo>
                <a:cubicBezTo>
                  <a:pt x="4336175" y="1251311"/>
                  <a:pt x="4324478" y="1268344"/>
                  <a:pt x="4312508" y="1285102"/>
                </a:cubicBezTo>
                <a:cubicBezTo>
                  <a:pt x="4303876" y="1297187"/>
                  <a:pt x="4299070" y="1312508"/>
                  <a:pt x="4287794" y="1322173"/>
                </a:cubicBezTo>
                <a:cubicBezTo>
                  <a:pt x="4269559" y="1337803"/>
                  <a:pt x="4246377" y="1346514"/>
                  <a:pt x="4226011" y="1359243"/>
                </a:cubicBezTo>
                <a:cubicBezTo>
                  <a:pt x="4171259" y="1393463"/>
                  <a:pt x="4209031" y="1377260"/>
                  <a:pt x="4151870" y="1396313"/>
                </a:cubicBezTo>
                <a:cubicBezTo>
                  <a:pt x="4106748" y="1426395"/>
                  <a:pt x="4072017" y="1451764"/>
                  <a:pt x="4015946" y="1470454"/>
                </a:cubicBezTo>
                <a:cubicBezTo>
                  <a:pt x="3978876" y="1482811"/>
                  <a:pt x="3942644" y="1498047"/>
                  <a:pt x="3904735" y="1507524"/>
                </a:cubicBezTo>
                <a:cubicBezTo>
                  <a:pt x="3888259" y="1511643"/>
                  <a:pt x="3871209" y="1513918"/>
                  <a:pt x="3855308" y="1519881"/>
                </a:cubicBezTo>
                <a:cubicBezTo>
                  <a:pt x="3838061" y="1526349"/>
                  <a:pt x="3822714" y="1537113"/>
                  <a:pt x="3805881" y="1544594"/>
                </a:cubicBezTo>
                <a:cubicBezTo>
                  <a:pt x="3785612" y="1553603"/>
                  <a:pt x="3763936" y="1559388"/>
                  <a:pt x="3744097" y="1569308"/>
                </a:cubicBezTo>
                <a:cubicBezTo>
                  <a:pt x="3730814" y="1575949"/>
                  <a:pt x="3720310" y="1587380"/>
                  <a:pt x="3707027" y="1594021"/>
                </a:cubicBezTo>
                <a:cubicBezTo>
                  <a:pt x="3598856" y="1648106"/>
                  <a:pt x="3690205" y="1595696"/>
                  <a:pt x="3595816" y="1631092"/>
                </a:cubicBezTo>
                <a:cubicBezTo>
                  <a:pt x="3578569" y="1637560"/>
                  <a:pt x="3564338" y="1651663"/>
                  <a:pt x="3546389" y="1655805"/>
                </a:cubicBezTo>
                <a:cubicBezTo>
                  <a:pt x="3510046" y="1664192"/>
                  <a:pt x="3472149" y="1663232"/>
                  <a:pt x="3435178" y="1668162"/>
                </a:cubicBezTo>
                <a:cubicBezTo>
                  <a:pt x="3410344" y="1671473"/>
                  <a:pt x="3385751" y="1676400"/>
                  <a:pt x="3361038" y="1680519"/>
                </a:cubicBezTo>
                <a:cubicBezTo>
                  <a:pt x="3381633" y="1688757"/>
                  <a:pt x="3402553" y="1696223"/>
                  <a:pt x="3422822" y="1705232"/>
                </a:cubicBezTo>
                <a:cubicBezTo>
                  <a:pt x="3492639" y="1736262"/>
                  <a:pt x="3578904" y="1794706"/>
                  <a:pt x="3632886" y="1828800"/>
                </a:cubicBezTo>
                <a:cubicBezTo>
                  <a:pt x="3657999" y="1844661"/>
                  <a:pt x="3680461" y="1864944"/>
                  <a:pt x="3707027" y="1878227"/>
                </a:cubicBezTo>
                <a:cubicBezTo>
                  <a:pt x="3748216" y="1898822"/>
                  <a:pt x="3791931" y="1914994"/>
                  <a:pt x="3830594" y="1940011"/>
                </a:cubicBezTo>
                <a:cubicBezTo>
                  <a:pt x="4024546" y="2065509"/>
                  <a:pt x="3801025" y="1975462"/>
                  <a:pt x="4028303" y="2051221"/>
                </a:cubicBezTo>
                <a:cubicBezTo>
                  <a:pt x="4053016" y="2067697"/>
                  <a:pt x="4076556" y="2086086"/>
                  <a:pt x="4102443" y="2100648"/>
                </a:cubicBezTo>
                <a:cubicBezTo>
                  <a:pt x="4282400" y="2201874"/>
                  <a:pt x="4228748" y="2162556"/>
                  <a:pt x="4497859" y="2174789"/>
                </a:cubicBezTo>
                <a:cubicBezTo>
                  <a:pt x="4514335" y="2187146"/>
                  <a:pt x="4530528" y="2199889"/>
                  <a:pt x="4547286" y="2211859"/>
                </a:cubicBezTo>
                <a:cubicBezTo>
                  <a:pt x="4559371" y="2220491"/>
                  <a:pt x="4572948" y="2227065"/>
                  <a:pt x="4584357" y="2236573"/>
                </a:cubicBezTo>
                <a:cubicBezTo>
                  <a:pt x="4597782" y="2247760"/>
                  <a:pt x="4608002" y="2262456"/>
                  <a:pt x="4621427" y="2273643"/>
                </a:cubicBezTo>
                <a:cubicBezTo>
                  <a:pt x="4653367" y="2300260"/>
                  <a:pt x="4658412" y="2298329"/>
                  <a:pt x="4695567" y="2310713"/>
                </a:cubicBezTo>
                <a:cubicBezTo>
                  <a:pt x="4712043" y="2323070"/>
                  <a:pt x="4742540" y="2327336"/>
                  <a:pt x="4744994" y="2347784"/>
                </a:cubicBezTo>
                <a:cubicBezTo>
                  <a:pt x="4770530" y="2560579"/>
                  <a:pt x="4765341" y="2554228"/>
                  <a:pt x="4707924" y="2669059"/>
                </a:cubicBezTo>
                <a:cubicBezTo>
                  <a:pt x="4699686" y="2718486"/>
                  <a:pt x="4695364" y="2768727"/>
                  <a:pt x="4683211" y="2817340"/>
                </a:cubicBezTo>
                <a:cubicBezTo>
                  <a:pt x="4653075" y="2937882"/>
                  <a:pt x="4689872" y="2787365"/>
                  <a:pt x="4658497" y="2928551"/>
                </a:cubicBezTo>
                <a:cubicBezTo>
                  <a:pt x="4654813" y="2945129"/>
                  <a:pt x="4657012" y="2964931"/>
                  <a:pt x="4646140" y="2977978"/>
                </a:cubicBezTo>
                <a:cubicBezTo>
                  <a:pt x="4634348" y="2992129"/>
                  <a:pt x="4612508" y="2993215"/>
                  <a:pt x="4596713" y="3002692"/>
                </a:cubicBezTo>
                <a:cubicBezTo>
                  <a:pt x="4547737" y="3032078"/>
                  <a:pt x="4511535" y="3063816"/>
                  <a:pt x="4460789" y="3089189"/>
                </a:cubicBezTo>
                <a:cubicBezTo>
                  <a:pt x="4436288" y="3101440"/>
                  <a:pt x="4384097" y="3109873"/>
                  <a:pt x="4361935" y="3113902"/>
                </a:cubicBezTo>
                <a:cubicBezTo>
                  <a:pt x="4337285" y="3118384"/>
                  <a:pt x="4312508" y="3122140"/>
                  <a:pt x="4287794" y="3126259"/>
                </a:cubicBezTo>
                <a:lnTo>
                  <a:pt x="2879124" y="3113902"/>
                </a:lnTo>
                <a:cubicBezTo>
                  <a:pt x="2862144" y="3113614"/>
                  <a:pt x="2846680" y="3101546"/>
                  <a:pt x="2829697" y="3101546"/>
                </a:cubicBezTo>
                <a:cubicBezTo>
                  <a:pt x="2788303" y="3101546"/>
                  <a:pt x="2747402" y="3110727"/>
                  <a:pt x="2706130" y="3113902"/>
                </a:cubicBezTo>
                <a:cubicBezTo>
                  <a:pt x="2640293" y="3118966"/>
                  <a:pt x="2574325" y="3122140"/>
                  <a:pt x="2508422" y="3126259"/>
                </a:cubicBezTo>
                <a:lnTo>
                  <a:pt x="1964724" y="3101546"/>
                </a:lnTo>
                <a:cubicBezTo>
                  <a:pt x="1942158" y="3100164"/>
                  <a:pt x="1890622" y="3087440"/>
                  <a:pt x="1865870" y="3076832"/>
                </a:cubicBezTo>
                <a:cubicBezTo>
                  <a:pt x="1848939" y="3069576"/>
                  <a:pt x="1833374" y="3059375"/>
                  <a:pt x="1816443" y="3052119"/>
                </a:cubicBezTo>
                <a:cubicBezTo>
                  <a:pt x="1777725" y="3035526"/>
                  <a:pt x="1749670" y="3034811"/>
                  <a:pt x="1705232" y="3027405"/>
                </a:cubicBezTo>
                <a:cubicBezTo>
                  <a:pt x="1692875" y="3023286"/>
                  <a:pt x="1680934" y="3017602"/>
                  <a:pt x="1668162" y="3015048"/>
                </a:cubicBezTo>
                <a:cubicBezTo>
                  <a:pt x="1639603" y="3009336"/>
                  <a:pt x="1609562" y="3011061"/>
                  <a:pt x="1581665" y="3002692"/>
                </a:cubicBezTo>
                <a:cubicBezTo>
                  <a:pt x="1567440" y="2998425"/>
                  <a:pt x="1558165" y="2984010"/>
                  <a:pt x="1544594" y="2977978"/>
                </a:cubicBezTo>
                <a:cubicBezTo>
                  <a:pt x="1520789" y="2967398"/>
                  <a:pt x="1470454" y="2953265"/>
                  <a:pt x="1470454" y="2953265"/>
                </a:cubicBezTo>
                <a:cubicBezTo>
                  <a:pt x="1364189" y="2846997"/>
                  <a:pt x="1483620" y="2977483"/>
                  <a:pt x="1421027" y="2879124"/>
                </a:cubicBezTo>
                <a:cubicBezTo>
                  <a:pt x="1359831" y="2782959"/>
                  <a:pt x="1373278" y="2797864"/>
                  <a:pt x="1309816" y="2755557"/>
                </a:cubicBezTo>
                <a:cubicBezTo>
                  <a:pt x="1305697" y="2743200"/>
                  <a:pt x="1304684" y="2729324"/>
                  <a:pt x="1297459" y="2718486"/>
                </a:cubicBezTo>
                <a:cubicBezTo>
                  <a:pt x="1287766" y="2703946"/>
                  <a:pt x="1271576" y="2694841"/>
                  <a:pt x="1260389" y="2681416"/>
                </a:cubicBezTo>
                <a:cubicBezTo>
                  <a:pt x="1250882" y="2670007"/>
                  <a:pt x="1243914" y="2656703"/>
                  <a:pt x="1235676" y="2644346"/>
                </a:cubicBezTo>
                <a:cubicBezTo>
                  <a:pt x="1239795" y="2533135"/>
                  <a:pt x="1236959" y="2421448"/>
                  <a:pt x="1248032" y="2310713"/>
                </a:cubicBezTo>
                <a:cubicBezTo>
                  <a:pt x="1249510" y="2295936"/>
                  <a:pt x="1263239" y="2285052"/>
                  <a:pt x="1272746" y="2273643"/>
                </a:cubicBezTo>
                <a:cubicBezTo>
                  <a:pt x="1283933" y="2260218"/>
                  <a:pt x="1298629" y="2249998"/>
                  <a:pt x="1309816" y="2236573"/>
                </a:cubicBezTo>
                <a:cubicBezTo>
                  <a:pt x="1319324" y="2225164"/>
                  <a:pt x="1323121" y="2209010"/>
                  <a:pt x="1334530" y="2199502"/>
                </a:cubicBezTo>
                <a:cubicBezTo>
                  <a:pt x="1348681" y="2187710"/>
                  <a:pt x="1367481" y="2183027"/>
                  <a:pt x="1383957" y="2174789"/>
                </a:cubicBezTo>
                <a:cubicBezTo>
                  <a:pt x="1396314" y="2162432"/>
                  <a:pt x="1407233" y="2148448"/>
                  <a:pt x="1421027" y="2137719"/>
                </a:cubicBezTo>
                <a:cubicBezTo>
                  <a:pt x="1444472" y="2119484"/>
                  <a:pt x="1474165" y="2109294"/>
                  <a:pt x="1495167" y="2088292"/>
                </a:cubicBezTo>
                <a:cubicBezTo>
                  <a:pt x="1507524" y="2075935"/>
                  <a:pt x="1518970" y="2062594"/>
                  <a:pt x="1532238" y="2051221"/>
                </a:cubicBezTo>
                <a:cubicBezTo>
                  <a:pt x="1643201" y="1956110"/>
                  <a:pt x="1526750" y="2069066"/>
                  <a:pt x="1618735" y="1977081"/>
                </a:cubicBezTo>
                <a:cubicBezTo>
                  <a:pt x="1622854" y="1964724"/>
                  <a:pt x="1621882" y="1949221"/>
                  <a:pt x="1631092" y="1940011"/>
                </a:cubicBezTo>
                <a:cubicBezTo>
                  <a:pt x="1652094" y="1919009"/>
                  <a:pt x="1705232" y="1890584"/>
                  <a:pt x="1705232" y="1890584"/>
                </a:cubicBezTo>
                <a:cubicBezTo>
                  <a:pt x="1736293" y="1797401"/>
                  <a:pt x="1694393" y="1912264"/>
                  <a:pt x="1742303" y="1816443"/>
                </a:cubicBezTo>
                <a:cubicBezTo>
                  <a:pt x="1748128" y="1804793"/>
                  <a:pt x="1748834" y="1791023"/>
                  <a:pt x="1754659" y="1779373"/>
                </a:cubicBezTo>
                <a:cubicBezTo>
                  <a:pt x="1802570" y="1683549"/>
                  <a:pt x="1760668" y="1798414"/>
                  <a:pt x="1791730" y="1705232"/>
                </a:cubicBezTo>
                <a:cubicBezTo>
                  <a:pt x="1779373" y="1696994"/>
                  <a:pt x="1768565" y="1685734"/>
                  <a:pt x="1754659" y="1680519"/>
                </a:cubicBezTo>
                <a:cubicBezTo>
                  <a:pt x="1734994" y="1673145"/>
                  <a:pt x="1713878" y="1668162"/>
                  <a:pt x="1692876" y="1668162"/>
                </a:cubicBezTo>
                <a:cubicBezTo>
                  <a:pt x="1556889" y="1668162"/>
                  <a:pt x="1421027" y="1676400"/>
                  <a:pt x="1285103" y="1680519"/>
                </a:cubicBezTo>
                <a:cubicBezTo>
                  <a:pt x="1199586" y="1709022"/>
                  <a:pt x="1279465" y="1685543"/>
                  <a:pt x="1112108" y="1705232"/>
                </a:cubicBezTo>
                <a:cubicBezTo>
                  <a:pt x="1087225" y="1708159"/>
                  <a:pt x="1062617" y="1713107"/>
                  <a:pt x="1037967" y="1717589"/>
                </a:cubicBezTo>
                <a:cubicBezTo>
                  <a:pt x="1017304" y="1721346"/>
                  <a:pt x="997058" y="1727627"/>
                  <a:pt x="976184" y="1729946"/>
                </a:cubicBezTo>
                <a:cubicBezTo>
                  <a:pt x="885751" y="1739994"/>
                  <a:pt x="704335" y="1754659"/>
                  <a:pt x="704335" y="1754659"/>
                </a:cubicBezTo>
                <a:cubicBezTo>
                  <a:pt x="691978" y="1758778"/>
                  <a:pt x="678915" y="1761191"/>
                  <a:pt x="667265" y="1767016"/>
                </a:cubicBezTo>
                <a:cubicBezTo>
                  <a:pt x="653982" y="1773658"/>
                  <a:pt x="644283" y="1787034"/>
                  <a:pt x="630194" y="1791730"/>
                </a:cubicBezTo>
                <a:cubicBezTo>
                  <a:pt x="608820" y="1798855"/>
                  <a:pt x="467560" y="1815148"/>
                  <a:pt x="457200" y="1816443"/>
                </a:cubicBezTo>
                <a:lnTo>
                  <a:pt x="24713" y="1804086"/>
                </a:lnTo>
                <a:cubicBezTo>
                  <a:pt x="7373" y="1801918"/>
                  <a:pt x="50597" y="1780441"/>
                  <a:pt x="61784" y="1767016"/>
                </a:cubicBezTo>
                <a:cubicBezTo>
                  <a:pt x="104779" y="1715423"/>
                  <a:pt x="62711" y="1737875"/>
                  <a:pt x="123567" y="1717589"/>
                </a:cubicBezTo>
                <a:cubicBezTo>
                  <a:pt x="111210" y="1713470"/>
                  <a:pt x="97096" y="1697661"/>
                  <a:pt x="86497" y="1705232"/>
                </a:cubicBezTo>
                <a:cubicBezTo>
                  <a:pt x="62327" y="1722496"/>
                  <a:pt x="27677" y="1807551"/>
                  <a:pt x="37070" y="1779373"/>
                </a:cubicBezTo>
                <a:cubicBezTo>
                  <a:pt x="41189" y="1767016"/>
                  <a:pt x="43602" y="1753952"/>
                  <a:pt x="49427" y="1742302"/>
                </a:cubicBezTo>
                <a:cubicBezTo>
                  <a:pt x="56068" y="1729019"/>
                  <a:pt x="74140" y="1705232"/>
                  <a:pt x="74140" y="1705232"/>
                </a:cubicBezTo>
                <a:cubicBezTo>
                  <a:pt x="70021" y="1717589"/>
                  <a:pt x="69921" y="1732131"/>
                  <a:pt x="61784" y="1742302"/>
                </a:cubicBezTo>
                <a:cubicBezTo>
                  <a:pt x="52507" y="1753899"/>
                  <a:pt x="35214" y="1756515"/>
                  <a:pt x="24713" y="1767016"/>
                </a:cubicBezTo>
                <a:cubicBezTo>
                  <a:pt x="14212" y="1777517"/>
                  <a:pt x="8238" y="1791729"/>
                  <a:pt x="0" y="1804086"/>
                </a:cubicBezTo>
                <a:cubicBezTo>
                  <a:pt x="8238" y="1816443"/>
                  <a:pt x="13116" y="1831880"/>
                  <a:pt x="24713" y="1841157"/>
                </a:cubicBezTo>
                <a:cubicBezTo>
                  <a:pt x="34884" y="1849294"/>
                  <a:pt x="52574" y="1844303"/>
                  <a:pt x="61784" y="1853513"/>
                </a:cubicBezTo>
                <a:cubicBezTo>
                  <a:pt x="70994" y="1862723"/>
                  <a:pt x="66003" y="1880413"/>
                  <a:pt x="74140" y="1890584"/>
                </a:cubicBezTo>
                <a:cubicBezTo>
                  <a:pt x="83417" y="1902181"/>
                  <a:pt x="98854" y="1907059"/>
                  <a:pt x="111211" y="1915297"/>
                </a:cubicBezTo>
                <a:cubicBezTo>
                  <a:pt x="119449" y="1927654"/>
                  <a:pt x="121073" y="1952367"/>
                  <a:pt x="135924" y="1952367"/>
                </a:cubicBezTo>
                <a:cubicBezTo>
                  <a:pt x="148949" y="1952367"/>
                  <a:pt x="129392" y="1926947"/>
                  <a:pt x="123567" y="1915297"/>
                </a:cubicBezTo>
                <a:cubicBezTo>
                  <a:pt x="116926" y="1902014"/>
                  <a:pt x="110450" y="1887504"/>
                  <a:pt x="98854" y="1878227"/>
                </a:cubicBezTo>
                <a:cubicBezTo>
                  <a:pt x="88683" y="1870090"/>
                  <a:pt x="74141" y="1869989"/>
                  <a:pt x="61784" y="1865870"/>
                </a:cubicBezTo>
                <a:cubicBezTo>
                  <a:pt x="55770" y="1856849"/>
                  <a:pt x="19029" y="1808783"/>
                  <a:pt x="24713" y="1791730"/>
                </a:cubicBezTo>
                <a:cubicBezTo>
                  <a:pt x="30239" y="1775151"/>
                  <a:pt x="51055" y="1768453"/>
                  <a:pt x="61784" y="1754659"/>
                </a:cubicBezTo>
                <a:cubicBezTo>
                  <a:pt x="131183" y="1665432"/>
                  <a:pt x="77444" y="1691775"/>
                  <a:pt x="148281" y="1668162"/>
                </a:cubicBezTo>
                <a:cubicBezTo>
                  <a:pt x="82374" y="1767019"/>
                  <a:pt x="168878" y="1647563"/>
                  <a:pt x="86497" y="1729946"/>
                </a:cubicBezTo>
                <a:cubicBezTo>
                  <a:pt x="4122" y="1812323"/>
                  <a:pt x="123567" y="1725828"/>
                  <a:pt x="24713" y="1791730"/>
                </a:cubicBezTo>
                <a:cubicBezTo>
                  <a:pt x="32853" y="1767309"/>
                  <a:pt x="40007" y="1735011"/>
                  <a:pt x="61784" y="1717589"/>
                </a:cubicBezTo>
                <a:cubicBezTo>
                  <a:pt x="71955" y="1709452"/>
                  <a:pt x="86497" y="1709351"/>
                  <a:pt x="98854" y="1705232"/>
                </a:cubicBezTo>
                <a:cubicBezTo>
                  <a:pt x="98854" y="1705232"/>
                  <a:pt x="72971" y="1728877"/>
                  <a:pt x="61784" y="1742302"/>
                </a:cubicBezTo>
                <a:cubicBezTo>
                  <a:pt x="52276" y="1753711"/>
                  <a:pt x="45308" y="1767016"/>
                  <a:pt x="37070" y="1779373"/>
                </a:cubicBezTo>
                <a:cubicBezTo>
                  <a:pt x="68131" y="1872553"/>
                  <a:pt x="26231" y="1757694"/>
                  <a:pt x="74140" y="1853513"/>
                </a:cubicBezTo>
                <a:cubicBezTo>
                  <a:pt x="125294" y="1955823"/>
                  <a:pt x="40391" y="1821427"/>
                  <a:pt x="111211" y="1927654"/>
                </a:cubicBezTo>
                <a:cubicBezTo>
                  <a:pt x="115330" y="1940011"/>
                  <a:pt x="110542" y="1964724"/>
                  <a:pt x="123567" y="1964724"/>
                </a:cubicBezTo>
                <a:cubicBezTo>
                  <a:pt x="136592" y="1964724"/>
                  <a:pt x="137766" y="1940548"/>
                  <a:pt x="135924" y="1927654"/>
                </a:cubicBezTo>
                <a:cubicBezTo>
                  <a:pt x="133319" y="1909419"/>
                  <a:pt x="120350" y="1894220"/>
                  <a:pt x="111211" y="1878227"/>
                </a:cubicBezTo>
                <a:cubicBezTo>
                  <a:pt x="88275" y="1838089"/>
                  <a:pt x="83500" y="1838160"/>
                  <a:pt x="49427" y="1804086"/>
                </a:cubicBezTo>
                <a:cubicBezTo>
                  <a:pt x="174504" y="1762396"/>
                  <a:pt x="34558" y="1804086"/>
                  <a:pt x="345989" y="1804086"/>
                </a:cubicBezTo>
                <a:cubicBezTo>
                  <a:pt x="453160" y="1804086"/>
                  <a:pt x="560173" y="1795849"/>
                  <a:pt x="667265" y="1791730"/>
                </a:cubicBezTo>
                <a:lnTo>
                  <a:pt x="778476" y="1754659"/>
                </a:lnTo>
                <a:cubicBezTo>
                  <a:pt x="790833" y="1750540"/>
                  <a:pt x="802531" y="1742823"/>
                  <a:pt x="815546" y="1742302"/>
                </a:cubicBezTo>
                <a:lnTo>
                  <a:pt x="1124465" y="1729946"/>
                </a:lnTo>
                <a:cubicBezTo>
                  <a:pt x="1149178" y="1721708"/>
                  <a:pt x="1172621" y="1707088"/>
                  <a:pt x="1198605" y="1705232"/>
                </a:cubicBezTo>
                <a:lnTo>
                  <a:pt x="1544594" y="1680519"/>
                </a:lnTo>
                <a:cubicBezTo>
                  <a:pt x="1701002" y="1654451"/>
                  <a:pt x="1642767" y="1655805"/>
                  <a:pt x="1717589" y="1655805"/>
                </a:cubicBezTo>
              </a:path>
            </a:pathLst>
          </a:custGeom>
          <a:solidFill>
            <a:schemeClr val="accent2">
              <a:lumMod val="60000"/>
              <a:lumOff val="40000"/>
              <a:alpha val="4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24714" y="1099751"/>
            <a:ext cx="5004486" cy="4914025"/>
          </a:xfrm>
          <a:custGeom>
            <a:avLst/>
            <a:gdLst>
              <a:gd name="connsiteX0" fmla="*/ 1260389 w 5004486"/>
              <a:gd name="connsiteY0" fmla="*/ 2409568 h 4914025"/>
              <a:gd name="connsiteX1" fmla="*/ 963827 w 5004486"/>
              <a:gd name="connsiteY1" fmla="*/ 2397211 h 4914025"/>
              <a:gd name="connsiteX2" fmla="*/ 926757 w 5004486"/>
              <a:gd name="connsiteY2" fmla="*/ 2372498 h 4914025"/>
              <a:gd name="connsiteX3" fmla="*/ 877330 w 5004486"/>
              <a:gd name="connsiteY3" fmla="*/ 2347784 h 4914025"/>
              <a:gd name="connsiteX4" fmla="*/ 815546 w 5004486"/>
              <a:gd name="connsiteY4" fmla="*/ 2335427 h 4914025"/>
              <a:gd name="connsiteX5" fmla="*/ 716692 w 5004486"/>
              <a:gd name="connsiteY5" fmla="*/ 2310714 h 4914025"/>
              <a:gd name="connsiteX6" fmla="*/ 593124 w 5004486"/>
              <a:gd name="connsiteY6" fmla="*/ 2273644 h 4914025"/>
              <a:gd name="connsiteX7" fmla="*/ 444843 w 5004486"/>
              <a:gd name="connsiteY7" fmla="*/ 2261287 h 4914025"/>
              <a:gd name="connsiteX8" fmla="*/ 345989 w 5004486"/>
              <a:gd name="connsiteY8" fmla="*/ 2248930 h 4914025"/>
              <a:gd name="connsiteX9" fmla="*/ 308919 w 5004486"/>
              <a:gd name="connsiteY9" fmla="*/ 2224217 h 4914025"/>
              <a:gd name="connsiteX10" fmla="*/ 222422 w 5004486"/>
              <a:gd name="connsiteY10" fmla="*/ 2150076 h 4914025"/>
              <a:gd name="connsiteX11" fmla="*/ 185351 w 5004486"/>
              <a:gd name="connsiteY11" fmla="*/ 2137719 h 4914025"/>
              <a:gd name="connsiteX12" fmla="*/ 160638 w 5004486"/>
              <a:gd name="connsiteY12" fmla="*/ 2100649 h 4914025"/>
              <a:gd name="connsiteX13" fmla="*/ 86497 w 5004486"/>
              <a:gd name="connsiteY13" fmla="*/ 2038865 h 4914025"/>
              <a:gd name="connsiteX14" fmla="*/ 49427 w 5004486"/>
              <a:gd name="connsiteY14" fmla="*/ 1865871 h 4914025"/>
              <a:gd name="connsiteX15" fmla="*/ 24714 w 5004486"/>
              <a:gd name="connsiteY15" fmla="*/ 1791730 h 4914025"/>
              <a:gd name="connsiteX16" fmla="*/ 0 w 5004486"/>
              <a:gd name="connsiteY16" fmla="*/ 1692876 h 4914025"/>
              <a:gd name="connsiteX17" fmla="*/ 12357 w 5004486"/>
              <a:gd name="connsiteY17" fmla="*/ 1396314 h 4914025"/>
              <a:gd name="connsiteX18" fmla="*/ 24714 w 5004486"/>
              <a:gd name="connsiteY18" fmla="*/ 1285103 h 4914025"/>
              <a:gd name="connsiteX19" fmla="*/ 49427 w 5004486"/>
              <a:gd name="connsiteY19" fmla="*/ 1210963 h 4914025"/>
              <a:gd name="connsiteX20" fmla="*/ 61784 w 5004486"/>
              <a:gd name="connsiteY20" fmla="*/ 185352 h 4914025"/>
              <a:gd name="connsiteX21" fmla="*/ 98854 w 5004486"/>
              <a:gd name="connsiteY21" fmla="*/ 160638 h 4914025"/>
              <a:gd name="connsiteX22" fmla="*/ 148281 w 5004486"/>
              <a:gd name="connsiteY22" fmla="*/ 135925 h 4914025"/>
              <a:gd name="connsiteX23" fmla="*/ 271849 w 5004486"/>
              <a:gd name="connsiteY23" fmla="*/ 123568 h 4914025"/>
              <a:gd name="connsiteX24" fmla="*/ 358346 w 5004486"/>
              <a:gd name="connsiteY24" fmla="*/ 111211 h 4914025"/>
              <a:gd name="connsiteX25" fmla="*/ 481914 w 5004486"/>
              <a:gd name="connsiteY25" fmla="*/ 98854 h 4914025"/>
              <a:gd name="connsiteX26" fmla="*/ 568411 w 5004486"/>
              <a:gd name="connsiteY26" fmla="*/ 86498 h 4914025"/>
              <a:gd name="connsiteX27" fmla="*/ 852616 w 5004486"/>
              <a:gd name="connsiteY27" fmla="*/ 74141 h 4914025"/>
              <a:gd name="connsiteX28" fmla="*/ 1260389 w 5004486"/>
              <a:gd name="connsiteY28" fmla="*/ 49427 h 4914025"/>
              <a:gd name="connsiteX29" fmla="*/ 1643449 w 5004486"/>
              <a:gd name="connsiteY29" fmla="*/ 12357 h 4914025"/>
              <a:gd name="connsiteX30" fmla="*/ 1865870 w 5004486"/>
              <a:gd name="connsiteY30" fmla="*/ 24714 h 4914025"/>
              <a:gd name="connsiteX31" fmla="*/ 2051222 w 5004486"/>
              <a:gd name="connsiteY31" fmla="*/ 49427 h 4914025"/>
              <a:gd name="connsiteX32" fmla="*/ 2174789 w 5004486"/>
              <a:gd name="connsiteY32" fmla="*/ 61784 h 4914025"/>
              <a:gd name="connsiteX33" fmla="*/ 2421924 w 5004486"/>
              <a:gd name="connsiteY33" fmla="*/ 86498 h 4914025"/>
              <a:gd name="connsiteX34" fmla="*/ 3571103 w 5004486"/>
              <a:gd name="connsiteY34" fmla="*/ 86498 h 4914025"/>
              <a:gd name="connsiteX35" fmla="*/ 3744097 w 5004486"/>
              <a:gd name="connsiteY35" fmla="*/ 74141 h 4914025"/>
              <a:gd name="connsiteX36" fmla="*/ 3805881 w 5004486"/>
              <a:gd name="connsiteY36" fmla="*/ 61784 h 4914025"/>
              <a:gd name="connsiteX37" fmla="*/ 4090086 w 5004486"/>
              <a:gd name="connsiteY37" fmla="*/ 37071 h 4914025"/>
              <a:gd name="connsiteX38" fmla="*/ 4399005 w 5004486"/>
              <a:gd name="connsiteY38" fmla="*/ 0 h 4914025"/>
              <a:gd name="connsiteX39" fmla="*/ 4707924 w 5004486"/>
              <a:gd name="connsiteY39" fmla="*/ 24714 h 4914025"/>
              <a:gd name="connsiteX40" fmla="*/ 4732638 w 5004486"/>
              <a:gd name="connsiteY40" fmla="*/ 61784 h 4914025"/>
              <a:gd name="connsiteX41" fmla="*/ 4806778 w 5004486"/>
              <a:gd name="connsiteY41" fmla="*/ 86498 h 4914025"/>
              <a:gd name="connsiteX42" fmla="*/ 4843849 w 5004486"/>
              <a:gd name="connsiteY42" fmla="*/ 98854 h 4914025"/>
              <a:gd name="connsiteX43" fmla="*/ 4905632 w 5004486"/>
              <a:gd name="connsiteY43" fmla="*/ 160638 h 4914025"/>
              <a:gd name="connsiteX44" fmla="*/ 4917989 w 5004486"/>
              <a:gd name="connsiteY44" fmla="*/ 197708 h 4914025"/>
              <a:gd name="connsiteX45" fmla="*/ 4955059 w 5004486"/>
              <a:gd name="connsiteY45" fmla="*/ 210065 h 4914025"/>
              <a:gd name="connsiteX46" fmla="*/ 5004486 w 5004486"/>
              <a:gd name="connsiteY46" fmla="*/ 296563 h 4914025"/>
              <a:gd name="connsiteX47" fmla="*/ 4992130 w 5004486"/>
              <a:gd name="connsiteY47" fmla="*/ 1915298 h 4914025"/>
              <a:gd name="connsiteX48" fmla="*/ 4967416 w 5004486"/>
              <a:gd name="connsiteY48" fmla="*/ 1989438 h 4914025"/>
              <a:gd name="connsiteX49" fmla="*/ 4942703 w 5004486"/>
              <a:gd name="connsiteY49" fmla="*/ 2026508 h 4914025"/>
              <a:gd name="connsiteX50" fmla="*/ 4868562 w 5004486"/>
              <a:gd name="connsiteY50" fmla="*/ 2051222 h 4914025"/>
              <a:gd name="connsiteX51" fmla="*/ 4695568 w 5004486"/>
              <a:gd name="connsiteY51" fmla="*/ 2100649 h 4914025"/>
              <a:gd name="connsiteX52" fmla="*/ 4547286 w 5004486"/>
              <a:gd name="connsiteY52" fmla="*/ 2125363 h 4914025"/>
              <a:gd name="connsiteX53" fmla="*/ 4473146 w 5004486"/>
              <a:gd name="connsiteY53" fmla="*/ 2137719 h 4914025"/>
              <a:gd name="connsiteX54" fmla="*/ 4349578 w 5004486"/>
              <a:gd name="connsiteY54" fmla="*/ 2174790 h 4914025"/>
              <a:gd name="connsiteX55" fmla="*/ 4275438 w 5004486"/>
              <a:gd name="connsiteY55" fmla="*/ 2187146 h 4914025"/>
              <a:gd name="connsiteX56" fmla="*/ 4015946 w 5004486"/>
              <a:gd name="connsiteY56" fmla="*/ 2236573 h 4914025"/>
              <a:gd name="connsiteX57" fmla="*/ 3608173 w 5004486"/>
              <a:gd name="connsiteY57" fmla="*/ 2248930 h 4914025"/>
              <a:gd name="connsiteX58" fmla="*/ 3336324 w 5004486"/>
              <a:gd name="connsiteY58" fmla="*/ 2273644 h 4914025"/>
              <a:gd name="connsiteX59" fmla="*/ 3200400 w 5004486"/>
              <a:gd name="connsiteY59" fmla="*/ 2286000 h 4914025"/>
              <a:gd name="connsiteX60" fmla="*/ 3076832 w 5004486"/>
              <a:gd name="connsiteY60" fmla="*/ 2310714 h 4914025"/>
              <a:gd name="connsiteX61" fmla="*/ 2916195 w 5004486"/>
              <a:gd name="connsiteY61" fmla="*/ 2347784 h 4914025"/>
              <a:gd name="connsiteX62" fmla="*/ 2681416 w 5004486"/>
              <a:gd name="connsiteY62" fmla="*/ 2360141 h 4914025"/>
              <a:gd name="connsiteX63" fmla="*/ 2644346 w 5004486"/>
              <a:gd name="connsiteY63" fmla="*/ 2372498 h 4914025"/>
              <a:gd name="connsiteX64" fmla="*/ 2372497 w 5004486"/>
              <a:gd name="connsiteY64" fmla="*/ 2397211 h 4914025"/>
              <a:gd name="connsiteX65" fmla="*/ 1927654 w 5004486"/>
              <a:gd name="connsiteY65" fmla="*/ 2384854 h 4914025"/>
              <a:gd name="connsiteX66" fmla="*/ 1890584 w 5004486"/>
              <a:gd name="connsiteY66" fmla="*/ 2409568 h 4914025"/>
              <a:gd name="connsiteX67" fmla="*/ 1865870 w 5004486"/>
              <a:gd name="connsiteY67" fmla="*/ 2483708 h 4914025"/>
              <a:gd name="connsiteX68" fmla="*/ 1878227 w 5004486"/>
              <a:gd name="connsiteY68" fmla="*/ 2557849 h 4914025"/>
              <a:gd name="connsiteX69" fmla="*/ 1915297 w 5004486"/>
              <a:gd name="connsiteY69" fmla="*/ 2570206 h 4914025"/>
              <a:gd name="connsiteX70" fmla="*/ 1989438 w 5004486"/>
              <a:gd name="connsiteY70" fmla="*/ 2582563 h 4914025"/>
              <a:gd name="connsiteX71" fmla="*/ 2397211 w 5004486"/>
              <a:gd name="connsiteY71" fmla="*/ 2594919 h 4914025"/>
              <a:gd name="connsiteX72" fmla="*/ 2471351 w 5004486"/>
              <a:gd name="connsiteY72" fmla="*/ 2607276 h 4914025"/>
              <a:gd name="connsiteX73" fmla="*/ 2644346 w 5004486"/>
              <a:gd name="connsiteY73" fmla="*/ 2631990 h 4914025"/>
              <a:gd name="connsiteX74" fmla="*/ 2681416 w 5004486"/>
              <a:gd name="connsiteY74" fmla="*/ 2656703 h 4914025"/>
              <a:gd name="connsiteX75" fmla="*/ 2730843 w 5004486"/>
              <a:gd name="connsiteY75" fmla="*/ 2681417 h 4914025"/>
              <a:gd name="connsiteX76" fmla="*/ 2804984 w 5004486"/>
              <a:gd name="connsiteY76" fmla="*/ 2743200 h 4914025"/>
              <a:gd name="connsiteX77" fmla="*/ 2842054 w 5004486"/>
              <a:gd name="connsiteY77" fmla="*/ 2755557 h 4914025"/>
              <a:gd name="connsiteX78" fmla="*/ 2879124 w 5004486"/>
              <a:gd name="connsiteY78" fmla="*/ 2780271 h 4914025"/>
              <a:gd name="connsiteX79" fmla="*/ 2953265 w 5004486"/>
              <a:gd name="connsiteY79" fmla="*/ 2804984 h 4914025"/>
              <a:gd name="connsiteX80" fmla="*/ 3039762 w 5004486"/>
              <a:gd name="connsiteY80" fmla="*/ 2842054 h 4914025"/>
              <a:gd name="connsiteX81" fmla="*/ 3262184 w 5004486"/>
              <a:gd name="connsiteY81" fmla="*/ 2866768 h 4914025"/>
              <a:gd name="connsiteX82" fmla="*/ 3311611 w 5004486"/>
              <a:gd name="connsiteY82" fmla="*/ 2903838 h 4914025"/>
              <a:gd name="connsiteX83" fmla="*/ 3422822 w 5004486"/>
              <a:gd name="connsiteY83" fmla="*/ 2977979 h 4914025"/>
              <a:gd name="connsiteX84" fmla="*/ 3472249 w 5004486"/>
              <a:gd name="connsiteY84" fmla="*/ 3015049 h 4914025"/>
              <a:gd name="connsiteX85" fmla="*/ 3534032 w 5004486"/>
              <a:gd name="connsiteY85" fmla="*/ 3076833 h 4914025"/>
              <a:gd name="connsiteX86" fmla="*/ 3595816 w 5004486"/>
              <a:gd name="connsiteY86" fmla="*/ 3126260 h 4914025"/>
              <a:gd name="connsiteX87" fmla="*/ 3632886 w 5004486"/>
              <a:gd name="connsiteY87" fmla="*/ 3163330 h 4914025"/>
              <a:gd name="connsiteX88" fmla="*/ 3657600 w 5004486"/>
              <a:gd name="connsiteY88" fmla="*/ 3200400 h 4914025"/>
              <a:gd name="connsiteX89" fmla="*/ 3731741 w 5004486"/>
              <a:gd name="connsiteY89" fmla="*/ 3249827 h 4914025"/>
              <a:gd name="connsiteX90" fmla="*/ 3768811 w 5004486"/>
              <a:gd name="connsiteY90" fmla="*/ 3323968 h 4914025"/>
              <a:gd name="connsiteX91" fmla="*/ 3818238 w 5004486"/>
              <a:gd name="connsiteY91" fmla="*/ 3410465 h 4914025"/>
              <a:gd name="connsiteX92" fmla="*/ 3855308 w 5004486"/>
              <a:gd name="connsiteY92" fmla="*/ 3435179 h 4914025"/>
              <a:gd name="connsiteX93" fmla="*/ 3867665 w 5004486"/>
              <a:gd name="connsiteY93" fmla="*/ 3472249 h 4914025"/>
              <a:gd name="connsiteX94" fmla="*/ 3892378 w 5004486"/>
              <a:gd name="connsiteY94" fmla="*/ 3509319 h 4914025"/>
              <a:gd name="connsiteX95" fmla="*/ 3904735 w 5004486"/>
              <a:gd name="connsiteY95" fmla="*/ 3657600 h 4914025"/>
              <a:gd name="connsiteX96" fmla="*/ 3929449 w 5004486"/>
              <a:gd name="connsiteY96" fmla="*/ 3694671 h 4914025"/>
              <a:gd name="connsiteX97" fmla="*/ 4003589 w 5004486"/>
              <a:gd name="connsiteY97" fmla="*/ 3719384 h 4914025"/>
              <a:gd name="connsiteX98" fmla="*/ 4040659 w 5004486"/>
              <a:gd name="connsiteY98" fmla="*/ 3756454 h 4914025"/>
              <a:gd name="connsiteX99" fmla="*/ 4053016 w 5004486"/>
              <a:gd name="connsiteY99" fmla="*/ 3793525 h 4914025"/>
              <a:gd name="connsiteX100" fmla="*/ 4164227 w 5004486"/>
              <a:gd name="connsiteY100" fmla="*/ 3842952 h 4914025"/>
              <a:gd name="connsiteX101" fmla="*/ 4201297 w 5004486"/>
              <a:gd name="connsiteY101" fmla="*/ 3855308 h 4914025"/>
              <a:gd name="connsiteX102" fmla="*/ 4584357 w 5004486"/>
              <a:gd name="connsiteY102" fmla="*/ 3880022 h 4914025"/>
              <a:gd name="connsiteX103" fmla="*/ 4683211 w 5004486"/>
              <a:gd name="connsiteY103" fmla="*/ 3904735 h 4914025"/>
              <a:gd name="connsiteX104" fmla="*/ 4720281 w 5004486"/>
              <a:gd name="connsiteY104" fmla="*/ 3917092 h 4914025"/>
              <a:gd name="connsiteX105" fmla="*/ 4757351 w 5004486"/>
              <a:gd name="connsiteY105" fmla="*/ 3941806 h 4914025"/>
              <a:gd name="connsiteX106" fmla="*/ 4819135 w 5004486"/>
              <a:gd name="connsiteY106" fmla="*/ 4053017 h 4914025"/>
              <a:gd name="connsiteX107" fmla="*/ 4806778 w 5004486"/>
              <a:gd name="connsiteY107" fmla="*/ 4374292 h 4914025"/>
              <a:gd name="connsiteX108" fmla="*/ 4782065 w 5004486"/>
              <a:gd name="connsiteY108" fmla="*/ 4448433 h 4914025"/>
              <a:gd name="connsiteX109" fmla="*/ 4757351 w 5004486"/>
              <a:gd name="connsiteY109" fmla="*/ 4534930 h 4914025"/>
              <a:gd name="connsiteX110" fmla="*/ 4732638 w 5004486"/>
              <a:gd name="connsiteY110" fmla="*/ 4584357 h 4914025"/>
              <a:gd name="connsiteX111" fmla="*/ 4720281 w 5004486"/>
              <a:gd name="connsiteY111" fmla="*/ 4621427 h 4914025"/>
              <a:gd name="connsiteX112" fmla="*/ 4658497 w 5004486"/>
              <a:gd name="connsiteY112" fmla="*/ 4695568 h 4914025"/>
              <a:gd name="connsiteX113" fmla="*/ 4485503 w 5004486"/>
              <a:gd name="connsiteY113" fmla="*/ 4732638 h 4914025"/>
              <a:gd name="connsiteX114" fmla="*/ 3904735 w 5004486"/>
              <a:gd name="connsiteY114" fmla="*/ 4744995 h 4914025"/>
              <a:gd name="connsiteX115" fmla="*/ 3707027 w 5004486"/>
              <a:gd name="connsiteY115" fmla="*/ 4769708 h 4914025"/>
              <a:gd name="connsiteX116" fmla="*/ 3534032 w 5004486"/>
              <a:gd name="connsiteY116" fmla="*/ 4794422 h 4914025"/>
              <a:gd name="connsiteX117" fmla="*/ 3410465 w 5004486"/>
              <a:gd name="connsiteY117" fmla="*/ 4831492 h 4914025"/>
              <a:gd name="connsiteX118" fmla="*/ 3188043 w 5004486"/>
              <a:gd name="connsiteY118" fmla="*/ 4856206 h 4914025"/>
              <a:gd name="connsiteX119" fmla="*/ 2187146 w 5004486"/>
              <a:gd name="connsiteY119" fmla="*/ 4831492 h 4914025"/>
              <a:gd name="connsiteX120" fmla="*/ 2125362 w 5004486"/>
              <a:gd name="connsiteY120" fmla="*/ 4819135 h 4914025"/>
              <a:gd name="connsiteX121" fmla="*/ 1767016 w 5004486"/>
              <a:gd name="connsiteY121" fmla="*/ 4831492 h 4914025"/>
              <a:gd name="connsiteX122" fmla="*/ 1680519 w 5004486"/>
              <a:gd name="connsiteY122" fmla="*/ 4868563 h 4914025"/>
              <a:gd name="connsiteX123" fmla="*/ 1544595 w 5004486"/>
              <a:gd name="connsiteY123" fmla="*/ 4880919 h 4914025"/>
              <a:gd name="connsiteX124" fmla="*/ 1099751 w 5004486"/>
              <a:gd name="connsiteY124" fmla="*/ 4893276 h 4914025"/>
              <a:gd name="connsiteX125" fmla="*/ 1013254 w 5004486"/>
              <a:gd name="connsiteY125" fmla="*/ 4868563 h 4914025"/>
              <a:gd name="connsiteX126" fmla="*/ 902043 w 5004486"/>
              <a:gd name="connsiteY126" fmla="*/ 4831492 h 4914025"/>
              <a:gd name="connsiteX127" fmla="*/ 889686 w 5004486"/>
              <a:gd name="connsiteY127" fmla="*/ 4794422 h 4914025"/>
              <a:gd name="connsiteX128" fmla="*/ 852616 w 5004486"/>
              <a:gd name="connsiteY128" fmla="*/ 4707925 h 4914025"/>
              <a:gd name="connsiteX129" fmla="*/ 815546 w 5004486"/>
              <a:gd name="connsiteY129" fmla="*/ 4683211 h 4914025"/>
              <a:gd name="connsiteX130" fmla="*/ 815546 w 5004486"/>
              <a:gd name="connsiteY130" fmla="*/ 4534930 h 4914025"/>
              <a:gd name="connsiteX131" fmla="*/ 864973 w 5004486"/>
              <a:gd name="connsiteY131" fmla="*/ 4460790 h 4914025"/>
              <a:gd name="connsiteX132" fmla="*/ 877330 w 5004486"/>
              <a:gd name="connsiteY132" fmla="*/ 4312508 h 4914025"/>
              <a:gd name="connsiteX133" fmla="*/ 902043 w 5004486"/>
              <a:gd name="connsiteY133" fmla="*/ 4238368 h 4914025"/>
              <a:gd name="connsiteX134" fmla="*/ 914400 w 5004486"/>
              <a:gd name="connsiteY134" fmla="*/ 4201298 h 4914025"/>
              <a:gd name="connsiteX135" fmla="*/ 939114 w 5004486"/>
              <a:gd name="connsiteY135" fmla="*/ 4164227 h 4914025"/>
              <a:gd name="connsiteX136" fmla="*/ 988541 w 5004486"/>
              <a:gd name="connsiteY136" fmla="*/ 4077730 h 4914025"/>
              <a:gd name="connsiteX137" fmla="*/ 1000897 w 5004486"/>
              <a:gd name="connsiteY137" fmla="*/ 4040660 h 4914025"/>
              <a:gd name="connsiteX138" fmla="*/ 1050324 w 5004486"/>
              <a:gd name="connsiteY138" fmla="*/ 3966519 h 4914025"/>
              <a:gd name="connsiteX139" fmla="*/ 1062681 w 5004486"/>
              <a:gd name="connsiteY139" fmla="*/ 3929449 h 4914025"/>
              <a:gd name="connsiteX140" fmla="*/ 1099751 w 5004486"/>
              <a:gd name="connsiteY140" fmla="*/ 3904735 h 4914025"/>
              <a:gd name="connsiteX141" fmla="*/ 1124465 w 5004486"/>
              <a:gd name="connsiteY141" fmla="*/ 3830595 h 4914025"/>
              <a:gd name="connsiteX142" fmla="*/ 1112108 w 5004486"/>
              <a:gd name="connsiteY142" fmla="*/ 3707027 h 4914025"/>
              <a:gd name="connsiteX143" fmla="*/ 1087395 w 5004486"/>
              <a:gd name="connsiteY143" fmla="*/ 3632887 h 4914025"/>
              <a:gd name="connsiteX144" fmla="*/ 1062681 w 5004486"/>
              <a:gd name="connsiteY144" fmla="*/ 3558746 h 4914025"/>
              <a:gd name="connsiteX145" fmla="*/ 1037968 w 5004486"/>
              <a:gd name="connsiteY145" fmla="*/ 3484606 h 4914025"/>
              <a:gd name="connsiteX146" fmla="*/ 1025611 w 5004486"/>
              <a:gd name="connsiteY146" fmla="*/ 3447535 h 4914025"/>
              <a:gd name="connsiteX147" fmla="*/ 1000897 w 5004486"/>
              <a:gd name="connsiteY147" fmla="*/ 3410465 h 4914025"/>
              <a:gd name="connsiteX148" fmla="*/ 988541 w 5004486"/>
              <a:gd name="connsiteY148" fmla="*/ 3299254 h 4914025"/>
              <a:gd name="connsiteX149" fmla="*/ 963827 w 5004486"/>
              <a:gd name="connsiteY149" fmla="*/ 3249827 h 4914025"/>
              <a:gd name="connsiteX150" fmla="*/ 951470 w 5004486"/>
              <a:gd name="connsiteY150" fmla="*/ 3212757 h 4914025"/>
              <a:gd name="connsiteX151" fmla="*/ 963827 w 5004486"/>
              <a:gd name="connsiteY151" fmla="*/ 2940908 h 4914025"/>
              <a:gd name="connsiteX152" fmla="*/ 988541 w 5004486"/>
              <a:gd name="connsiteY152" fmla="*/ 2903838 h 4914025"/>
              <a:gd name="connsiteX153" fmla="*/ 1037968 w 5004486"/>
              <a:gd name="connsiteY153" fmla="*/ 2792627 h 4914025"/>
              <a:gd name="connsiteX154" fmla="*/ 1062681 w 5004486"/>
              <a:gd name="connsiteY154" fmla="*/ 2718487 h 4914025"/>
              <a:gd name="connsiteX155" fmla="*/ 1075038 w 5004486"/>
              <a:gd name="connsiteY155" fmla="*/ 2681417 h 4914025"/>
              <a:gd name="connsiteX156" fmla="*/ 1099751 w 5004486"/>
              <a:gd name="connsiteY156" fmla="*/ 2644346 h 4914025"/>
              <a:gd name="connsiteX157" fmla="*/ 1161535 w 5004486"/>
              <a:gd name="connsiteY157" fmla="*/ 2545492 h 4914025"/>
              <a:gd name="connsiteX158" fmla="*/ 1198605 w 5004486"/>
              <a:gd name="connsiteY158" fmla="*/ 2533135 h 4914025"/>
              <a:gd name="connsiteX159" fmla="*/ 1198605 w 5004486"/>
              <a:gd name="connsiteY159" fmla="*/ 2421925 h 4914025"/>
              <a:gd name="connsiteX160" fmla="*/ 1112108 w 5004486"/>
              <a:gd name="connsiteY160" fmla="*/ 2434281 h 4914025"/>
              <a:gd name="connsiteX161" fmla="*/ 1099751 w 5004486"/>
              <a:gd name="connsiteY161" fmla="*/ 2471352 h 4914025"/>
              <a:gd name="connsiteX162" fmla="*/ 1062681 w 5004486"/>
              <a:gd name="connsiteY162" fmla="*/ 2496065 h 4914025"/>
              <a:gd name="connsiteX163" fmla="*/ 1025611 w 5004486"/>
              <a:gd name="connsiteY163" fmla="*/ 2533135 h 4914025"/>
              <a:gd name="connsiteX164" fmla="*/ 976184 w 5004486"/>
              <a:gd name="connsiteY164" fmla="*/ 2607276 h 4914025"/>
              <a:gd name="connsiteX165" fmla="*/ 951470 w 5004486"/>
              <a:gd name="connsiteY165" fmla="*/ 2681417 h 4914025"/>
              <a:gd name="connsiteX166" fmla="*/ 889686 w 5004486"/>
              <a:gd name="connsiteY166" fmla="*/ 2755557 h 4914025"/>
              <a:gd name="connsiteX167" fmla="*/ 864973 w 5004486"/>
              <a:gd name="connsiteY167" fmla="*/ 2829698 h 4914025"/>
              <a:gd name="connsiteX168" fmla="*/ 790832 w 5004486"/>
              <a:gd name="connsiteY168" fmla="*/ 2940908 h 4914025"/>
              <a:gd name="connsiteX169" fmla="*/ 766119 w 5004486"/>
              <a:gd name="connsiteY169" fmla="*/ 2977979 h 4914025"/>
              <a:gd name="connsiteX170" fmla="*/ 741405 w 5004486"/>
              <a:gd name="connsiteY170" fmla="*/ 3015049 h 4914025"/>
              <a:gd name="connsiteX171" fmla="*/ 729049 w 5004486"/>
              <a:gd name="connsiteY171" fmla="*/ 3052119 h 4914025"/>
              <a:gd name="connsiteX172" fmla="*/ 679622 w 5004486"/>
              <a:gd name="connsiteY172" fmla="*/ 3126260 h 4914025"/>
              <a:gd name="connsiteX173" fmla="*/ 642551 w 5004486"/>
              <a:gd name="connsiteY173" fmla="*/ 3200400 h 4914025"/>
              <a:gd name="connsiteX174" fmla="*/ 630195 w 5004486"/>
              <a:gd name="connsiteY174" fmla="*/ 3237471 h 4914025"/>
              <a:gd name="connsiteX175" fmla="*/ 568411 w 5004486"/>
              <a:gd name="connsiteY175" fmla="*/ 3311611 h 4914025"/>
              <a:gd name="connsiteX176" fmla="*/ 543697 w 5004486"/>
              <a:gd name="connsiteY176" fmla="*/ 3237471 h 4914025"/>
              <a:gd name="connsiteX177" fmla="*/ 531341 w 5004486"/>
              <a:gd name="connsiteY177" fmla="*/ 3175687 h 4914025"/>
              <a:gd name="connsiteX178" fmla="*/ 518984 w 5004486"/>
              <a:gd name="connsiteY178" fmla="*/ 3138617 h 4914025"/>
              <a:gd name="connsiteX179" fmla="*/ 543697 w 5004486"/>
              <a:gd name="connsiteY179" fmla="*/ 3237471 h 4914025"/>
              <a:gd name="connsiteX180" fmla="*/ 556054 w 5004486"/>
              <a:gd name="connsiteY180" fmla="*/ 3274541 h 4914025"/>
              <a:gd name="connsiteX181" fmla="*/ 568411 w 5004486"/>
              <a:gd name="connsiteY181" fmla="*/ 3336325 h 4914025"/>
              <a:gd name="connsiteX182" fmla="*/ 617838 w 5004486"/>
              <a:gd name="connsiteY182" fmla="*/ 3323968 h 4914025"/>
              <a:gd name="connsiteX183" fmla="*/ 679622 w 5004486"/>
              <a:gd name="connsiteY183" fmla="*/ 3262184 h 4914025"/>
              <a:gd name="connsiteX184" fmla="*/ 716692 w 5004486"/>
              <a:gd name="connsiteY184" fmla="*/ 3249827 h 4914025"/>
              <a:gd name="connsiteX185" fmla="*/ 790832 w 5004486"/>
              <a:gd name="connsiteY185" fmla="*/ 3237471 h 4914025"/>
              <a:gd name="connsiteX186" fmla="*/ 667265 w 5004486"/>
              <a:gd name="connsiteY186" fmla="*/ 3249827 h 4914025"/>
              <a:gd name="connsiteX187" fmla="*/ 642551 w 5004486"/>
              <a:gd name="connsiteY187" fmla="*/ 3286898 h 4914025"/>
              <a:gd name="connsiteX188" fmla="*/ 605481 w 5004486"/>
              <a:gd name="connsiteY188" fmla="*/ 3299254 h 4914025"/>
              <a:gd name="connsiteX189" fmla="*/ 716692 w 5004486"/>
              <a:gd name="connsiteY189" fmla="*/ 3249827 h 4914025"/>
              <a:gd name="connsiteX190" fmla="*/ 679622 w 5004486"/>
              <a:gd name="connsiteY190" fmla="*/ 3274541 h 4914025"/>
              <a:gd name="connsiteX191" fmla="*/ 654908 w 5004486"/>
              <a:gd name="connsiteY191" fmla="*/ 3311611 h 4914025"/>
              <a:gd name="connsiteX192" fmla="*/ 568411 w 5004486"/>
              <a:gd name="connsiteY192" fmla="*/ 3311611 h 4914025"/>
              <a:gd name="connsiteX193" fmla="*/ 543697 w 5004486"/>
              <a:gd name="connsiteY193" fmla="*/ 3237471 h 4914025"/>
              <a:gd name="connsiteX194" fmla="*/ 531341 w 5004486"/>
              <a:gd name="connsiteY194" fmla="*/ 3200400 h 4914025"/>
              <a:gd name="connsiteX195" fmla="*/ 506627 w 5004486"/>
              <a:gd name="connsiteY195" fmla="*/ 3126260 h 491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004486" h="4914025">
                <a:moveTo>
                  <a:pt x="1260389" y="2409568"/>
                </a:moveTo>
                <a:cubicBezTo>
                  <a:pt x="1161535" y="2405449"/>
                  <a:pt x="1062162" y="2408137"/>
                  <a:pt x="963827" y="2397211"/>
                </a:cubicBezTo>
                <a:cubicBezTo>
                  <a:pt x="949067" y="2395571"/>
                  <a:pt x="939651" y="2379866"/>
                  <a:pt x="926757" y="2372498"/>
                </a:cubicBezTo>
                <a:cubicBezTo>
                  <a:pt x="910764" y="2363359"/>
                  <a:pt x="894805" y="2353609"/>
                  <a:pt x="877330" y="2347784"/>
                </a:cubicBezTo>
                <a:cubicBezTo>
                  <a:pt x="857405" y="2341142"/>
                  <a:pt x="836011" y="2340150"/>
                  <a:pt x="815546" y="2335427"/>
                </a:cubicBezTo>
                <a:cubicBezTo>
                  <a:pt x="782450" y="2327790"/>
                  <a:pt x="748914" y="2321455"/>
                  <a:pt x="716692" y="2310714"/>
                </a:cubicBezTo>
                <a:cubicBezTo>
                  <a:pt x="695182" y="2303544"/>
                  <a:pt x="623010" y="2277380"/>
                  <a:pt x="593124" y="2273644"/>
                </a:cubicBezTo>
                <a:cubicBezTo>
                  <a:pt x="543909" y="2267492"/>
                  <a:pt x="494195" y="2266222"/>
                  <a:pt x="444843" y="2261287"/>
                </a:cubicBezTo>
                <a:cubicBezTo>
                  <a:pt x="411800" y="2257983"/>
                  <a:pt x="378940" y="2253049"/>
                  <a:pt x="345989" y="2248930"/>
                </a:cubicBezTo>
                <a:cubicBezTo>
                  <a:pt x="333632" y="2240692"/>
                  <a:pt x="320195" y="2233882"/>
                  <a:pt x="308919" y="2224217"/>
                </a:cubicBezTo>
                <a:cubicBezTo>
                  <a:pt x="266358" y="2187736"/>
                  <a:pt x="267809" y="2172770"/>
                  <a:pt x="222422" y="2150076"/>
                </a:cubicBezTo>
                <a:cubicBezTo>
                  <a:pt x="210772" y="2144251"/>
                  <a:pt x="197708" y="2141838"/>
                  <a:pt x="185351" y="2137719"/>
                </a:cubicBezTo>
                <a:cubicBezTo>
                  <a:pt x="177113" y="2125362"/>
                  <a:pt x="170145" y="2112058"/>
                  <a:pt x="160638" y="2100649"/>
                </a:cubicBezTo>
                <a:cubicBezTo>
                  <a:pt x="130906" y="2064971"/>
                  <a:pt x="122947" y="2063165"/>
                  <a:pt x="86497" y="2038865"/>
                </a:cubicBezTo>
                <a:cubicBezTo>
                  <a:pt x="26828" y="1859855"/>
                  <a:pt x="96190" y="2084098"/>
                  <a:pt x="49427" y="1865871"/>
                </a:cubicBezTo>
                <a:cubicBezTo>
                  <a:pt x="43969" y="1840399"/>
                  <a:pt x="29823" y="1817275"/>
                  <a:pt x="24714" y="1791730"/>
                </a:cubicBezTo>
                <a:cubicBezTo>
                  <a:pt x="9803" y="1717174"/>
                  <a:pt x="18999" y="1749871"/>
                  <a:pt x="0" y="1692876"/>
                </a:cubicBezTo>
                <a:cubicBezTo>
                  <a:pt x="4119" y="1594022"/>
                  <a:pt x="6372" y="1495073"/>
                  <a:pt x="12357" y="1396314"/>
                </a:cubicBezTo>
                <a:cubicBezTo>
                  <a:pt x="14613" y="1359084"/>
                  <a:pt x="17399" y="1321677"/>
                  <a:pt x="24714" y="1285103"/>
                </a:cubicBezTo>
                <a:cubicBezTo>
                  <a:pt x="29823" y="1259559"/>
                  <a:pt x="49427" y="1210963"/>
                  <a:pt x="49427" y="1210963"/>
                </a:cubicBezTo>
                <a:cubicBezTo>
                  <a:pt x="53546" y="869093"/>
                  <a:pt x="45713" y="526869"/>
                  <a:pt x="61784" y="185352"/>
                </a:cubicBezTo>
                <a:cubicBezTo>
                  <a:pt x="62482" y="170517"/>
                  <a:pt x="85960" y="168006"/>
                  <a:pt x="98854" y="160638"/>
                </a:cubicBezTo>
                <a:cubicBezTo>
                  <a:pt x="114847" y="151499"/>
                  <a:pt x="130270" y="139785"/>
                  <a:pt x="148281" y="135925"/>
                </a:cubicBezTo>
                <a:cubicBezTo>
                  <a:pt x="188757" y="127252"/>
                  <a:pt x="230738" y="128405"/>
                  <a:pt x="271849" y="123568"/>
                </a:cubicBezTo>
                <a:cubicBezTo>
                  <a:pt x="300775" y="120165"/>
                  <a:pt x="329420" y="114614"/>
                  <a:pt x="358346" y="111211"/>
                </a:cubicBezTo>
                <a:cubicBezTo>
                  <a:pt x="399457" y="106374"/>
                  <a:pt x="440803" y="103691"/>
                  <a:pt x="481914" y="98854"/>
                </a:cubicBezTo>
                <a:cubicBezTo>
                  <a:pt x="510840" y="95451"/>
                  <a:pt x="539350" y="88435"/>
                  <a:pt x="568411" y="86498"/>
                </a:cubicBezTo>
                <a:cubicBezTo>
                  <a:pt x="663025" y="80190"/>
                  <a:pt x="757904" y="78761"/>
                  <a:pt x="852616" y="74141"/>
                </a:cubicBezTo>
                <a:cubicBezTo>
                  <a:pt x="1029196" y="65527"/>
                  <a:pt x="1090731" y="60738"/>
                  <a:pt x="1260389" y="49427"/>
                </a:cubicBezTo>
                <a:cubicBezTo>
                  <a:pt x="1428460" y="21416"/>
                  <a:pt x="1448577" y="12357"/>
                  <a:pt x="1643449" y="12357"/>
                </a:cubicBezTo>
                <a:cubicBezTo>
                  <a:pt x="1717704" y="12357"/>
                  <a:pt x="1791730" y="20595"/>
                  <a:pt x="1865870" y="24714"/>
                </a:cubicBezTo>
                <a:cubicBezTo>
                  <a:pt x="1936246" y="34768"/>
                  <a:pt x="1979331" y="41439"/>
                  <a:pt x="2051222" y="49427"/>
                </a:cubicBezTo>
                <a:cubicBezTo>
                  <a:pt x="2092363" y="53998"/>
                  <a:pt x="2133648" y="57213"/>
                  <a:pt x="2174789" y="61784"/>
                </a:cubicBezTo>
                <a:cubicBezTo>
                  <a:pt x="2396891" y="86463"/>
                  <a:pt x="2129977" y="62169"/>
                  <a:pt x="2421924" y="86498"/>
                </a:cubicBezTo>
                <a:cubicBezTo>
                  <a:pt x="2809788" y="215776"/>
                  <a:pt x="2471886" y="107636"/>
                  <a:pt x="3571103" y="86498"/>
                </a:cubicBezTo>
                <a:cubicBezTo>
                  <a:pt x="3628904" y="85386"/>
                  <a:pt x="3686432" y="78260"/>
                  <a:pt x="3744097" y="74141"/>
                </a:cubicBezTo>
                <a:cubicBezTo>
                  <a:pt x="3764692" y="70022"/>
                  <a:pt x="3785063" y="64560"/>
                  <a:pt x="3805881" y="61784"/>
                </a:cubicBezTo>
                <a:cubicBezTo>
                  <a:pt x="3878303" y="52128"/>
                  <a:pt x="4023859" y="42165"/>
                  <a:pt x="4090086" y="37071"/>
                </a:cubicBezTo>
                <a:cubicBezTo>
                  <a:pt x="4291341" y="3528"/>
                  <a:pt x="4188406" y="16200"/>
                  <a:pt x="4399005" y="0"/>
                </a:cubicBezTo>
                <a:cubicBezTo>
                  <a:pt x="4501978" y="8238"/>
                  <a:pt x="4606349" y="5904"/>
                  <a:pt x="4707924" y="24714"/>
                </a:cubicBezTo>
                <a:cubicBezTo>
                  <a:pt x="4722527" y="27418"/>
                  <a:pt x="4720044" y="53913"/>
                  <a:pt x="4732638" y="61784"/>
                </a:cubicBezTo>
                <a:cubicBezTo>
                  <a:pt x="4754729" y="75591"/>
                  <a:pt x="4782065" y="78260"/>
                  <a:pt x="4806778" y="86498"/>
                </a:cubicBezTo>
                <a:lnTo>
                  <a:pt x="4843849" y="98854"/>
                </a:lnTo>
                <a:cubicBezTo>
                  <a:pt x="4880919" y="123568"/>
                  <a:pt x="4885037" y="119449"/>
                  <a:pt x="4905632" y="160638"/>
                </a:cubicBezTo>
                <a:cubicBezTo>
                  <a:pt x="4911457" y="172288"/>
                  <a:pt x="4908779" y="188498"/>
                  <a:pt x="4917989" y="197708"/>
                </a:cubicBezTo>
                <a:cubicBezTo>
                  <a:pt x="4927199" y="206918"/>
                  <a:pt x="4942702" y="205946"/>
                  <a:pt x="4955059" y="210065"/>
                </a:cubicBezTo>
                <a:cubicBezTo>
                  <a:pt x="4987064" y="242069"/>
                  <a:pt x="5004486" y="246775"/>
                  <a:pt x="5004486" y="296563"/>
                </a:cubicBezTo>
                <a:cubicBezTo>
                  <a:pt x="5004486" y="836157"/>
                  <a:pt x="5003943" y="1375833"/>
                  <a:pt x="4992130" y="1915298"/>
                </a:cubicBezTo>
                <a:cubicBezTo>
                  <a:pt x="4991560" y="1941342"/>
                  <a:pt x="4981866" y="1967763"/>
                  <a:pt x="4967416" y="1989438"/>
                </a:cubicBezTo>
                <a:cubicBezTo>
                  <a:pt x="4959178" y="2001795"/>
                  <a:pt x="4955296" y="2018637"/>
                  <a:pt x="4942703" y="2026508"/>
                </a:cubicBezTo>
                <a:cubicBezTo>
                  <a:pt x="4920612" y="2040315"/>
                  <a:pt x="4893610" y="2044065"/>
                  <a:pt x="4868562" y="2051222"/>
                </a:cubicBezTo>
                <a:cubicBezTo>
                  <a:pt x="4810897" y="2067698"/>
                  <a:pt x="4754724" y="2090790"/>
                  <a:pt x="4695568" y="2100649"/>
                </a:cubicBezTo>
                <a:lnTo>
                  <a:pt x="4547286" y="2125363"/>
                </a:lnTo>
                <a:lnTo>
                  <a:pt x="4473146" y="2137719"/>
                </a:lnTo>
                <a:cubicBezTo>
                  <a:pt x="4425868" y="2153479"/>
                  <a:pt x="4396262" y="2165453"/>
                  <a:pt x="4349578" y="2174790"/>
                </a:cubicBezTo>
                <a:cubicBezTo>
                  <a:pt x="4325010" y="2179703"/>
                  <a:pt x="4299851" y="2181512"/>
                  <a:pt x="4275438" y="2187146"/>
                </a:cubicBezTo>
                <a:cubicBezTo>
                  <a:pt x="4152446" y="2215529"/>
                  <a:pt x="4180717" y="2231580"/>
                  <a:pt x="4015946" y="2236573"/>
                </a:cubicBezTo>
                <a:lnTo>
                  <a:pt x="3608173" y="2248930"/>
                </a:lnTo>
                <a:cubicBezTo>
                  <a:pt x="3494590" y="2286792"/>
                  <a:pt x="3597149" y="2256256"/>
                  <a:pt x="3336324" y="2273644"/>
                </a:cubicBezTo>
                <a:cubicBezTo>
                  <a:pt x="3290930" y="2276670"/>
                  <a:pt x="3245583" y="2280684"/>
                  <a:pt x="3200400" y="2286000"/>
                </a:cubicBezTo>
                <a:cubicBezTo>
                  <a:pt x="3159134" y="2290855"/>
                  <a:pt x="3116927" y="2299258"/>
                  <a:pt x="3076832" y="2310714"/>
                </a:cubicBezTo>
                <a:cubicBezTo>
                  <a:pt x="3010927" y="2329545"/>
                  <a:pt x="3017017" y="2342478"/>
                  <a:pt x="2916195" y="2347784"/>
                </a:cubicBezTo>
                <a:lnTo>
                  <a:pt x="2681416" y="2360141"/>
                </a:lnTo>
                <a:cubicBezTo>
                  <a:pt x="2669059" y="2364260"/>
                  <a:pt x="2656982" y="2369339"/>
                  <a:pt x="2644346" y="2372498"/>
                </a:cubicBezTo>
                <a:cubicBezTo>
                  <a:pt x="2547935" y="2396600"/>
                  <a:pt x="2489462" y="2390331"/>
                  <a:pt x="2372497" y="2397211"/>
                </a:cubicBezTo>
                <a:cubicBezTo>
                  <a:pt x="2224216" y="2393092"/>
                  <a:pt x="2075943" y="2381052"/>
                  <a:pt x="1927654" y="2384854"/>
                </a:cubicBezTo>
                <a:cubicBezTo>
                  <a:pt x="1912808" y="2385235"/>
                  <a:pt x="1898455" y="2396974"/>
                  <a:pt x="1890584" y="2409568"/>
                </a:cubicBezTo>
                <a:cubicBezTo>
                  <a:pt x="1876777" y="2431659"/>
                  <a:pt x="1865870" y="2483708"/>
                  <a:pt x="1865870" y="2483708"/>
                </a:cubicBezTo>
                <a:cubicBezTo>
                  <a:pt x="1869989" y="2508422"/>
                  <a:pt x="1865797" y="2536095"/>
                  <a:pt x="1878227" y="2557849"/>
                </a:cubicBezTo>
                <a:cubicBezTo>
                  <a:pt x="1884689" y="2569158"/>
                  <a:pt x="1902582" y="2567380"/>
                  <a:pt x="1915297" y="2570206"/>
                </a:cubicBezTo>
                <a:cubicBezTo>
                  <a:pt x="1939755" y="2575641"/>
                  <a:pt x="1964416" y="2581280"/>
                  <a:pt x="1989438" y="2582563"/>
                </a:cubicBezTo>
                <a:cubicBezTo>
                  <a:pt x="2125246" y="2589527"/>
                  <a:pt x="2261287" y="2590800"/>
                  <a:pt x="2397211" y="2594919"/>
                </a:cubicBezTo>
                <a:lnTo>
                  <a:pt x="2471351" y="2607276"/>
                </a:lnTo>
                <a:lnTo>
                  <a:pt x="2644346" y="2631990"/>
                </a:lnTo>
                <a:cubicBezTo>
                  <a:pt x="2656703" y="2640228"/>
                  <a:pt x="2668522" y="2649335"/>
                  <a:pt x="2681416" y="2656703"/>
                </a:cubicBezTo>
                <a:cubicBezTo>
                  <a:pt x="2697409" y="2665842"/>
                  <a:pt x="2715854" y="2670710"/>
                  <a:pt x="2730843" y="2681417"/>
                </a:cubicBezTo>
                <a:cubicBezTo>
                  <a:pt x="2794607" y="2726963"/>
                  <a:pt x="2739613" y="2710515"/>
                  <a:pt x="2804984" y="2743200"/>
                </a:cubicBezTo>
                <a:cubicBezTo>
                  <a:pt x="2816634" y="2749025"/>
                  <a:pt x="2830404" y="2749732"/>
                  <a:pt x="2842054" y="2755557"/>
                </a:cubicBezTo>
                <a:cubicBezTo>
                  <a:pt x="2855337" y="2762199"/>
                  <a:pt x="2865553" y="2774239"/>
                  <a:pt x="2879124" y="2780271"/>
                </a:cubicBezTo>
                <a:cubicBezTo>
                  <a:pt x="2902929" y="2790851"/>
                  <a:pt x="2929965" y="2793334"/>
                  <a:pt x="2953265" y="2804984"/>
                </a:cubicBezTo>
                <a:cubicBezTo>
                  <a:pt x="2973206" y="2814954"/>
                  <a:pt x="3014304" y="2838417"/>
                  <a:pt x="3039762" y="2842054"/>
                </a:cubicBezTo>
                <a:cubicBezTo>
                  <a:pt x="3113609" y="2852604"/>
                  <a:pt x="3188043" y="2858530"/>
                  <a:pt x="3262184" y="2866768"/>
                </a:cubicBezTo>
                <a:cubicBezTo>
                  <a:pt x="3278660" y="2879125"/>
                  <a:pt x="3294678" y="2892115"/>
                  <a:pt x="3311611" y="2903838"/>
                </a:cubicBezTo>
                <a:cubicBezTo>
                  <a:pt x="3348242" y="2929198"/>
                  <a:pt x="3387179" y="2951247"/>
                  <a:pt x="3422822" y="2977979"/>
                </a:cubicBezTo>
                <a:lnTo>
                  <a:pt x="3472249" y="3015049"/>
                </a:lnTo>
                <a:cubicBezTo>
                  <a:pt x="3538147" y="3113898"/>
                  <a:pt x="3451658" y="2994459"/>
                  <a:pt x="3534032" y="3076833"/>
                </a:cubicBezTo>
                <a:cubicBezTo>
                  <a:pt x="3589924" y="3132725"/>
                  <a:pt x="3523649" y="3102204"/>
                  <a:pt x="3595816" y="3126260"/>
                </a:cubicBezTo>
                <a:cubicBezTo>
                  <a:pt x="3608173" y="3138617"/>
                  <a:pt x="3621699" y="3149905"/>
                  <a:pt x="3632886" y="3163330"/>
                </a:cubicBezTo>
                <a:cubicBezTo>
                  <a:pt x="3642393" y="3174739"/>
                  <a:pt x="3646423" y="3190621"/>
                  <a:pt x="3657600" y="3200400"/>
                </a:cubicBezTo>
                <a:cubicBezTo>
                  <a:pt x="3679953" y="3219959"/>
                  <a:pt x="3731741" y="3249827"/>
                  <a:pt x="3731741" y="3249827"/>
                </a:cubicBezTo>
                <a:cubicBezTo>
                  <a:pt x="3754395" y="3317795"/>
                  <a:pt x="3730484" y="3256896"/>
                  <a:pt x="3768811" y="3323968"/>
                </a:cubicBezTo>
                <a:cubicBezTo>
                  <a:pt x="3781736" y="3346587"/>
                  <a:pt x="3798164" y="3390391"/>
                  <a:pt x="3818238" y="3410465"/>
                </a:cubicBezTo>
                <a:cubicBezTo>
                  <a:pt x="3828739" y="3420966"/>
                  <a:pt x="3842951" y="3426941"/>
                  <a:pt x="3855308" y="3435179"/>
                </a:cubicBezTo>
                <a:cubicBezTo>
                  <a:pt x="3859427" y="3447536"/>
                  <a:pt x="3861840" y="3460599"/>
                  <a:pt x="3867665" y="3472249"/>
                </a:cubicBezTo>
                <a:cubicBezTo>
                  <a:pt x="3874306" y="3485532"/>
                  <a:pt x="3889466" y="3494757"/>
                  <a:pt x="3892378" y="3509319"/>
                </a:cubicBezTo>
                <a:cubicBezTo>
                  <a:pt x="3902105" y="3557954"/>
                  <a:pt x="3895008" y="3608965"/>
                  <a:pt x="3904735" y="3657600"/>
                </a:cubicBezTo>
                <a:cubicBezTo>
                  <a:pt x="3907648" y="3672163"/>
                  <a:pt x="3916855" y="3686800"/>
                  <a:pt x="3929449" y="3694671"/>
                </a:cubicBezTo>
                <a:cubicBezTo>
                  <a:pt x="3951539" y="3708478"/>
                  <a:pt x="4003589" y="3719384"/>
                  <a:pt x="4003589" y="3719384"/>
                </a:cubicBezTo>
                <a:cubicBezTo>
                  <a:pt x="4015946" y="3731741"/>
                  <a:pt x="4030966" y="3741914"/>
                  <a:pt x="4040659" y="3756454"/>
                </a:cubicBezTo>
                <a:cubicBezTo>
                  <a:pt x="4047884" y="3767292"/>
                  <a:pt x="4044879" y="3783354"/>
                  <a:pt x="4053016" y="3793525"/>
                </a:cubicBezTo>
                <a:cubicBezTo>
                  <a:pt x="4074377" y="3820226"/>
                  <a:pt x="4141575" y="3835401"/>
                  <a:pt x="4164227" y="3842952"/>
                </a:cubicBezTo>
                <a:cubicBezTo>
                  <a:pt x="4176584" y="3847071"/>
                  <a:pt x="4188525" y="3852754"/>
                  <a:pt x="4201297" y="3855308"/>
                </a:cubicBezTo>
                <a:cubicBezTo>
                  <a:pt x="4368171" y="3888683"/>
                  <a:pt x="4242094" y="3866858"/>
                  <a:pt x="4584357" y="3880022"/>
                </a:cubicBezTo>
                <a:cubicBezTo>
                  <a:pt x="4617308" y="3888260"/>
                  <a:pt x="4650989" y="3893994"/>
                  <a:pt x="4683211" y="3904735"/>
                </a:cubicBezTo>
                <a:cubicBezTo>
                  <a:pt x="4695568" y="3908854"/>
                  <a:pt x="4708631" y="3911267"/>
                  <a:pt x="4720281" y="3917092"/>
                </a:cubicBezTo>
                <a:cubicBezTo>
                  <a:pt x="4733564" y="3923734"/>
                  <a:pt x="4744994" y="3933568"/>
                  <a:pt x="4757351" y="3941806"/>
                </a:cubicBezTo>
                <a:cubicBezTo>
                  <a:pt x="4814003" y="4026784"/>
                  <a:pt x="4797385" y="3987768"/>
                  <a:pt x="4819135" y="4053017"/>
                </a:cubicBezTo>
                <a:cubicBezTo>
                  <a:pt x="4815016" y="4160109"/>
                  <a:pt x="4816781" y="4267589"/>
                  <a:pt x="4806778" y="4374292"/>
                </a:cubicBezTo>
                <a:cubicBezTo>
                  <a:pt x="4804346" y="4400229"/>
                  <a:pt x="4788383" y="4423160"/>
                  <a:pt x="4782065" y="4448433"/>
                </a:cubicBezTo>
                <a:cubicBezTo>
                  <a:pt x="4775794" y="4473518"/>
                  <a:pt x="4767988" y="4510110"/>
                  <a:pt x="4757351" y="4534930"/>
                </a:cubicBezTo>
                <a:cubicBezTo>
                  <a:pt x="4750095" y="4551861"/>
                  <a:pt x="4739894" y="4567426"/>
                  <a:pt x="4732638" y="4584357"/>
                </a:cubicBezTo>
                <a:cubicBezTo>
                  <a:pt x="4727507" y="4596329"/>
                  <a:pt x="4726106" y="4609777"/>
                  <a:pt x="4720281" y="4621427"/>
                </a:cubicBezTo>
                <a:cubicBezTo>
                  <a:pt x="4710222" y="4641545"/>
                  <a:pt x="4677420" y="4685056"/>
                  <a:pt x="4658497" y="4695568"/>
                </a:cubicBezTo>
                <a:cubicBezTo>
                  <a:pt x="4614772" y="4719860"/>
                  <a:pt x="4531275" y="4730974"/>
                  <a:pt x="4485503" y="4732638"/>
                </a:cubicBezTo>
                <a:cubicBezTo>
                  <a:pt x="4291998" y="4739675"/>
                  <a:pt x="4098324" y="4740876"/>
                  <a:pt x="3904735" y="4744995"/>
                </a:cubicBezTo>
                <a:cubicBezTo>
                  <a:pt x="3838832" y="4753233"/>
                  <a:pt x="3772539" y="4758789"/>
                  <a:pt x="3707027" y="4769708"/>
                </a:cubicBezTo>
                <a:cubicBezTo>
                  <a:pt x="3600130" y="4787524"/>
                  <a:pt x="3657747" y="4778957"/>
                  <a:pt x="3534032" y="4794422"/>
                </a:cubicBezTo>
                <a:cubicBezTo>
                  <a:pt x="3501076" y="4805407"/>
                  <a:pt x="3447812" y="4825267"/>
                  <a:pt x="3410465" y="4831492"/>
                </a:cubicBezTo>
                <a:cubicBezTo>
                  <a:pt x="3357991" y="4840238"/>
                  <a:pt x="3235638" y="4851446"/>
                  <a:pt x="3188043" y="4856206"/>
                </a:cubicBezTo>
                <a:cubicBezTo>
                  <a:pt x="2993185" y="4853537"/>
                  <a:pt x="2502625" y="4880028"/>
                  <a:pt x="2187146" y="4831492"/>
                </a:cubicBezTo>
                <a:cubicBezTo>
                  <a:pt x="2166388" y="4828298"/>
                  <a:pt x="2145957" y="4823254"/>
                  <a:pt x="2125362" y="4819135"/>
                </a:cubicBezTo>
                <a:cubicBezTo>
                  <a:pt x="2005913" y="4823254"/>
                  <a:pt x="1886303" y="4824036"/>
                  <a:pt x="1767016" y="4831492"/>
                </a:cubicBezTo>
                <a:cubicBezTo>
                  <a:pt x="1725681" y="4834076"/>
                  <a:pt x="1722915" y="4860084"/>
                  <a:pt x="1680519" y="4868563"/>
                </a:cubicBezTo>
                <a:cubicBezTo>
                  <a:pt x="1635908" y="4877485"/>
                  <a:pt x="1589903" y="4876800"/>
                  <a:pt x="1544595" y="4880919"/>
                </a:cubicBezTo>
                <a:cubicBezTo>
                  <a:pt x="1345656" y="4925128"/>
                  <a:pt x="1410057" y="4920656"/>
                  <a:pt x="1099751" y="4893276"/>
                </a:cubicBezTo>
                <a:cubicBezTo>
                  <a:pt x="1069881" y="4890640"/>
                  <a:pt x="1041875" y="4877507"/>
                  <a:pt x="1013254" y="4868563"/>
                </a:cubicBezTo>
                <a:cubicBezTo>
                  <a:pt x="975957" y="4856908"/>
                  <a:pt x="902043" y="4831492"/>
                  <a:pt x="902043" y="4831492"/>
                </a:cubicBezTo>
                <a:cubicBezTo>
                  <a:pt x="897924" y="4819135"/>
                  <a:pt x="893264" y="4806946"/>
                  <a:pt x="889686" y="4794422"/>
                </a:cubicBezTo>
                <a:cubicBezTo>
                  <a:pt x="878342" y="4754716"/>
                  <a:pt x="882716" y="4738025"/>
                  <a:pt x="852616" y="4707925"/>
                </a:cubicBezTo>
                <a:cubicBezTo>
                  <a:pt x="842115" y="4697424"/>
                  <a:pt x="827903" y="4691449"/>
                  <a:pt x="815546" y="4683211"/>
                </a:cubicBezTo>
                <a:cubicBezTo>
                  <a:pt x="796211" y="4625209"/>
                  <a:pt x="787955" y="4617702"/>
                  <a:pt x="815546" y="4534930"/>
                </a:cubicBezTo>
                <a:cubicBezTo>
                  <a:pt x="824939" y="4506752"/>
                  <a:pt x="864973" y="4460790"/>
                  <a:pt x="864973" y="4460790"/>
                </a:cubicBezTo>
                <a:cubicBezTo>
                  <a:pt x="869092" y="4411363"/>
                  <a:pt x="869176" y="4361432"/>
                  <a:pt x="877330" y="4312508"/>
                </a:cubicBezTo>
                <a:cubicBezTo>
                  <a:pt x="881613" y="4286812"/>
                  <a:pt x="893805" y="4263081"/>
                  <a:pt x="902043" y="4238368"/>
                </a:cubicBezTo>
                <a:cubicBezTo>
                  <a:pt x="906162" y="4226011"/>
                  <a:pt x="907175" y="4212136"/>
                  <a:pt x="914400" y="4201298"/>
                </a:cubicBezTo>
                <a:cubicBezTo>
                  <a:pt x="922638" y="4188941"/>
                  <a:pt x="931746" y="4177122"/>
                  <a:pt x="939114" y="4164227"/>
                </a:cubicBezTo>
                <a:cubicBezTo>
                  <a:pt x="1001819" y="4054492"/>
                  <a:pt x="928333" y="4168039"/>
                  <a:pt x="988541" y="4077730"/>
                </a:cubicBezTo>
                <a:cubicBezTo>
                  <a:pt x="992660" y="4065373"/>
                  <a:pt x="994572" y="4052046"/>
                  <a:pt x="1000897" y="4040660"/>
                </a:cubicBezTo>
                <a:cubicBezTo>
                  <a:pt x="1015321" y="4014696"/>
                  <a:pt x="1040931" y="3994697"/>
                  <a:pt x="1050324" y="3966519"/>
                </a:cubicBezTo>
                <a:cubicBezTo>
                  <a:pt x="1054443" y="3954162"/>
                  <a:pt x="1054544" y="3939620"/>
                  <a:pt x="1062681" y="3929449"/>
                </a:cubicBezTo>
                <a:cubicBezTo>
                  <a:pt x="1071958" y="3917852"/>
                  <a:pt x="1087394" y="3912973"/>
                  <a:pt x="1099751" y="3904735"/>
                </a:cubicBezTo>
                <a:cubicBezTo>
                  <a:pt x="1107989" y="3880022"/>
                  <a:pt x="1127057" y="3856516"/>
                  <a:pt x="1124465" y="3830595"/>
                </a:cubicBezTo>
                <a:cubicBezTo>
                  <a:pt x="1120346" y="3789406"/>
                  <a:pt x="1119737" y="3747713"/>
                  <a:pt x="1112108" y="3707027"/>
                </a:cubicBezTo>
                <a:cubicBezTo>
                  <a:pt x="1107307" y="3681423"/>
                  <a:pt x="1095633" y="3657600"/>
                  <a:pt x="1087395" y="3632887"/>
                </a:cubicBezTo>
                <a:lnTo>
                  <a:pt x="1062681" y="3558746"/>
                </a:lnTo>
                <a:lnTo>
                  <a:pt x="1037968" y="3484606"/>
                </a:lnTo>
                <a:cubicBezTo>
                  <a:pt x="1033849" y="3472249"/>
                  <a:pt x="1032836" y="3458373"/>
                  <a:pt x="1025611" y="3447535"/>
                </a:cubicBezTo>
                <a:lnTo>
                  <a:pt x="1000897" y="3410465"/>
                </a:lnTo>
                <a:cubicBezTo>
                  <a:pt x="996778" y="3373395"/>
                  <a:pt x="996928" y="3335597"/>
                  <a:pt x="988541" y="3299254"/>
                </a:cubicBezTo>
                <a:cubicBezTo>
                  <a:pt x="984399" y="3281305"/>
                  <a:pt x="971083" y="3266758"/>
                  <a:pt x="963827" y="3249827"/>
                </a:cubicBezTo>
                <a:cubicBezTo>
                  <a:pt x="958696" y="3237855"/>
                  <a:pt x="955589" y="3225114"/>
                  <a:pt x="951470" y="3212757"/>
                </a:cubicBezTo>
                <a:cubicBezTo>
                  <a:pt x="955589" y="3122141"/>
                  <a:pt x="953019" y="3030972"/>
                  <a:pt x="963827" y="2940908"/>
                </a:cubicBezTo>
                <a:cubicBezTo>
                  <a:pt x="965596" y="2926163"/>
                  <a:pt x="982509" y="2917409"/>
                  <a:pt x="988541" y="2903838"/>
                </a:cubicBezTo>
                <a:cubicBezTo>
                  <a:pt x="1047362" y="2771491"/>
                  <a:pt x="982036" y="2876525"/>
                  <a:pt x="1037968" y="2792627"/>
                </a:cubicBezTo>
                <a:lnTo>
                  <a:pt x="1062681" y="2718487"/>
                </a:lnTo>
                <a:cubicBezTo>
                  <a:pt x="1066800" y="2706130"/>
                  <a:pt x="1067813" y="2692255"/>
                  <a:pt x="1075038" y="2681417"/>
                </a:cubicBezTo>
                <a:cubicBezTo>
                  <a:pt x="1083276" y="2669060"/>
                  <a:pt x="1093719" y="2657917"/>
                  <a:pt x="1099751" y="2644346"/>
                </a:cubicBezTo>
                <a:cubicBezTo>
                  <a:pt x="1131950" y="2571897"/>
                  <a:pt x="1101200" y="2575660"/>
                  <a:pt x="1161535" y="2545492"/>
                </a:cubicBezTo>
                <a:cubicBezTo>
                  <a:pt x="1173185" y="2539667"/>
                  <a:pt x="1186248" y="2537254"/>
                  <a:pt x="1198605" y="2533135"/>
                </a:cubicBezTo>
                <a:cubicBezTo>
                  <a:pt x="1207709" y="2505824"/>
                  <a:pt x="1234601" y="2444422"/>
                  <a:pt x="1198605" y="2421925"/>
                </a:cubicBezTo>
                <a:cubicBezTo>
                  <a:pt x="1173907" y="2406489"/>
                  <a:pt x="1140940" y="2430162"/>
                  <a:pt x="1112108" y="2434281"/>
                </a:cubicBezTo>
                <a:cubicBezTo>
                  <a:pt x="1107989" y="2446638"/>
                  <a:pt x="1107888" y="2461181"/>
                  <a:pt x="1099751" y="2471352"/>
                </a:cubicBezTo>
                <a:cubicBezTo>
                  <a:pt x="1090474" y="2482949"/>
                  <a:pt x="1074090" y="2486558"/>
                  <a:pt x="1062681" y="2496065"/>
                </a:cubicBezTo>
                <a:cubicBezTo>
                  <a:pt x="1049256" y="2507252"/>
                  <a:pt x="1036340" y="2519341"/>
                  <a:pt x="1025611" y="2533135"/>
                </a:cubicBezTo>
                <a:cubicBezTo>
                  <a:pt x="1007376" y="2556580"/>
                  <a:pt x="985577" y="2579098"/>
                  <a:pt x="976184" y="2607276"/>
                </a:cubicBezTo>
                <a:cubicBezTo>
                  <a:pt x="967946" y="2631990"/>
                  <a:pt x="965920" y="2659742"/>
                  <a:pt x="951470" y="2681417"/>
                </a:cubicBezTo>
                <a:cubicBezTo>
                  <a:pt x="917064" y="2733027"/>
                  <a:pt x="937258" y="2707986"/>
                  <a:pt x="889686" y="2755557"/>
                </a:cubicBezTo>
                <a:cubicBezTo>
                  <a:pt x="881448" y="2780271"/>
                  <a:pt x="879423" y="2808023"/>
                  <a:pt x="864973" y="2829698"/>
                </a:cubicBezTo>
                <a:lnTo>
                  <a:pt x="790832" y="2940908"/>
                </a:lnTo>
                <a:lnTo>
                  <a:pt x="766119" y="2977979"/>
                </a:lnTo>
                <a:lnTo>
                  <a:pt x="741405" y="3015049"/>
                </a:lnTo>
                <a:cubicBezTo>
                  <a:pt x="737286" y="3027406"/>
                  <a:pt x="735374" y="3040733"/>
                  <a:pt x="729049" y="3052119"/>
                </a:cubicBezTo>
                <a:cubicBezTo>
                  <a:pt x="714625" y="3078083"/>
                  <a:pt x="689015" y="3098082"/>
                  <a:pt x="679622" y="3126260"/>
                </a:cubicBezTo>
                <a:cubicBezTo>
                  <a:pt x="662569" y="3177419"/>
                  <a:pt x="674490" y="3152493"/>
                  <a:pt x="642551" y="3200400"/>
                </a:cubicBezTo>
                <a:cubicBezTo>
                  <a:pt x="638432" y="3212757"/>
                  <a:pt x="636020" y="3225821"/>
                  <a:pt x="630195" y="3237471"/>
                </a:cubicBezTo>
                <a:cubicBezTo>
                  <a:pt x="612993" y="3271875"/>
                  <a:pt x="595737" y="3284285"/>
                  <a:pt x="568411" y="3311611"/>
                </a:cubicBezTo>
                <a:cubicBezTo>
                  <a:pt x="543296" y="3386955"/>
                  <a:pt x="560251" y="3353351"/>
                  <a:pt x="543697" y="3237471"/>
                </a:cubicBezTo>
                <a:cubicBezTo>
                  <a:pt x="540727" y="3216680"/>
                  <a:pt x="536435" y="3196062"/>
                  <a:pt x="531341" y="3175687"/>
                </a:cubicBezTo>
                <a:cubicBezTo>
                  <a:pt x="528182" y="3163051"/>
                  <a:pt x="514865" y="3126260"/>
                  <a:pt x="518984" y="3138617"/>
                </a:cubicBezTo>
                <a:cubicBezTo>
                  <a:pt x="547230" y="3223354"/>
                  <a:pt x="513875" y="3118182"/>
                  <a:pt x="543697" y="3237471"/>
                </a:cubicBezTo>
                <a:cubicBezTo>
                  <a:pt x="546856" y="3250107"/>
                  <a:pt x="552895" y="3261905"/>
                  <a:pt x="556054" y="3274541"/>
                </a:cubicBezTo>
                <a:cubicBezTo>
                  <a:pt x="561148" y="3294916"/>
                  <a:pt x="564292" y="3315730"/>
                  <a:pt x="568411" y="3336325"/>
                </a:cubicBezTo>
                <a:cubicBezTo>
                  <a:pt x="584887" y="3332206"/>
                  <a:pt x="603708" y="3333388"/>
                  <a:pt x="617838" y="3323968"/>
                </a:cubicBezTo>
                <a:cubicBezTo>
                  <a:pt x="766124" y="3225110"/>
                  <a:pt x="514856" y="3344568"/>
                  <a:pt x="679622" y="3262184"/>
                </a:cubicBezTo>
                <a:cubicBezTo>
                  <a:pt x="691272" y="3256359"/>
                  <a:pt x="703977" y="3252653"/>
                  <a:pt x="716692" y="3249827"/>
                </a:cubicBezTo>
                <a:cubicBezTo>
                  <a:pt x="741150" y="3244392"/>
                  <a:pt x="815886" y="3237471"/>
                  <a:pt x="790832" y="3237471"/>
                </a:cubicBezTo>
                <a:cubicBezTo>
                  <a:pt x="749438" y="3237471"/>
                  <a:pt x="708454" y="3245708"/>
                  <a:pt x="667265" y="3249827"/>
                </a:cubicBezTo>
                <a:cubicBezTo>
                  <a:pt x="659027" y="3262184"/>
                  <a:pt x="654148" y="3277621"/>
                  <a:pt x="642551" y="3286898"/>
                </a:cubicBezTo>
                <a:cubicBezTo>
                  <a:pt x="632380" y="3295035"/>
                  <a:pt x="605481" y="3312279"/>
                  <a:pt x="605481" y="3299254"/>
                </a:cubicBezTo>
                <a:cubicBezTo>
                  <a:pt x="605481" y="3282489"/>
                  <a:pt x="731511" y="3239948"/>
                  <a:pt x="716692" y="3249827"/>
                </a:cubicBezTo>
                <a:lnTo>
                  <a:pt x="679622" y="3274541"/>
                </a:lnTo>
                <a:cubicBezTo>
                  <a:pt x="671384" y="3286898"/>
                  <a:pt x="666505" y="3302334"/>
                  <a:pt x="654908" y="3311611"/>
                </a:cubicBezTo>
                <a:cubicBezTo>
                  <a:pt x="625362" y="3335248"/>
                  <a:pt x="599657" y="3319423"/>
                  <a:pt x="568411" y="3311611"/>
                </a:cubicBezTo>
                <a:lnTo>
                  <a:pt x="543697" y="3237471"/>
                </a:lnTo>
                <a:cubicBezTo>
                  <a:pt x="539578" y="3225114"/>
                  <a:pt x="534500" y="3213036"/>
                  <a:pt x="531341" y="3200400"/>
                </a:cubicBezTo>
                <a:cubicBezTo>
                  <a:pt x="516750" y="3142038"/>
                  <a:pt x="526579" y="3166163"/>
                  <a:pt x="506627" y="3126260"/>
                </a:cubicBezTo>
              </a:path>
            </a:pathLst>
          </a:custGeom>
          <a:solidFill>
            <a:srgbClr val="00B0F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77109" y="5969131"/>
            <a:ext cx="293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  <a:endParaRPr lang="es-CL" dirty="0">
              <a:solidFill>
                <a:srgbClr val="C0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94254" y="6025510"/>
            <a:ext cx="3382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  <a:endParaRPr lang="es-CL" dirty="0">
              <a:solidFill>
                <a:srgbClr val="0033CC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Disparadores</a:t>
            </a:r>
            <a:endParaRPr lang="es-CL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0" y="4612439"/>
            <a:ext cx="3872670" cy="16411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016"/>
            <a:ext cx="9144000" cy="34701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2 1" descr="https://techraptor.net/wp-content/uploads/2014/04/metacritic-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9432"/>
            <a:ext cx="6400800" cy="345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990600"/>
            <a:ext cx="9144000" cy="348460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07" y="1181381"/>
            <a:ext cx="4338555" cy="2979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27" y="1702443"/>
            <a:ext cx="3660874" cy="1515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76" y="4614461"/>
            <a:ext cx="2475689" cy="8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Garantías de </a:t>
            </a:r>
            <a:r>
              <a:rPr lang="es-CL" dirty="0">
                <a:solidFill>
                  <a:srgbClr val="009900"/>
                </a:solidFill>
              </a:rPr>
              <a:t>A</a:t>
            </a:r>
            <a:r>
              <a:rPr lang="es-CL" dirty="0">
                <a:solidFill>
                  <a:srgbClr val="0066CC"/>
                </a:solidFill>
              </a:rPr>
              <a:t>C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s-CL" dirty="0">
                <a:solidFill>
                  <a:srgbClr val="7030A0"/>
                </a:solidFill>
              </a:rPr>
              <a:t>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109"/>
            <a:ext cx="9144000" cy="56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7317" y="4330156"/>
            <a:ext cx="9161317" cy="252784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135654"/>
            <a:ext cx="9161317" cy="31976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Transacciones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" y="4495795"/>
            <a:ext cx="7402745" cy="2049399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109682" y="2590032"/>
            <a:ext cx="5046518" cy="170154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0567" y="2634870"/>
            <a:ext cx="5046518" cy="17074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1135655"/>
            <a:ext cx="9143999" cy="3207745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2743200"/>
            <a:ext cx="4917315" cy="630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95400"/>
            <a:ext cx="7192365" cy="12166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64" y="2972607"/>
            <a:ext cx="2307517" cy="8144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4" y="3609863"/>
            <a:ext cx="5727997" cy="626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1091" y="4364423"/>
            <a:ext cx="1591246" cy="24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3966312"/>
            <a:ext cx="9144000" cy="2891688"/>
          </a:xfrm>
          <a:prstGeom prst="rect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1048539"/>
            <a:ext cx="9144000" cy="2955571"/>
          </a:xfrm>
          <a:prstGeom prst="rect">
            <a:avLst/>
          </a:prstGeom>
          <a:solidFill>
            <a:srgbClr val="D9F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Planificaciones</a:t>
            </a:r>
            <a:r>
              <a:rPr lang="es-CL" dirty="0">
                <a:solidFill>
                  <a:srgbClr val="00B050"/>
                </a:solidFill>
              </a:rPr>
              <a:t> </a:t>
            </a:r>
            <a:r>
              <a:rPr lang="es-CL" dirty="0" err="1" smtClean="0">
                <a:solidFill>
                  <a:srgbClr val="00B050"/>
                </a:solidFill>
              </a:rPr>
              <a:t>Secuenciables</a:t>
            </a:r>
            <a:r>
              <a:rPr lang="es-CL" dirty="0" smtClean="0">
                <a:solidFill>
                  <a:srgbClr val="00B050"/>
                </a:solidFill>
              </a:rPr>
              <a:t> </a:t>
            </a:r>
            <a:r>
              <a:rPr lang="es-CL" dirty="0" smtClean="0"/>
              <a:t>vs. </a:t>
            </a:r>
            <a:r>
              <a:rPr lang="es-CL" dirty="0" smtClean="0">
                <a:solidFill>
                  <a:srgbClr val="FF0000"/>
                </a:solidFill>
              </a:rPr>
              <a:t>No </a:t>
            </a:r>
            <a:r>
              <a:rPr lang="es-CL" dirty="0" err="1" smtClean="0">
                <a:solidFill>
                  <a:srgbClr val="FF0000"/>
                </a:solidFill>
              </a:rPr>
              <a:t>Secuenciables</a:t>
            </a:r>
            <a:endParaRPr lang="es-CL" dirty="0">
              <a:solidFill>
                <a:srgbClr val="FF000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4641" y="1175108"/>
            <a:ext cx="4737667" cy="2691403"/>
            <a:chOff x="714489" y="1799552"/>
            <a:chExt cx="7896111" cy="4753648"/>
          </a:xfrm>
        </p:grpSpPr>
        <p:pic>
          <p:nvPicPr>
            <p:cNvPr id="16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489" y="1802665"/>
              <a:ext cx="3810000" cy="106645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081" y="1890914"/>
              <a:ext cx="253184" cy="218324"/>
            </a:xfrm>
            <a:prstGeom prst="rect">
              <a:avLst/>
            </a:prstGeom>
          </p:spPr>
        </p:pic>
        <p:pic>
          <p:nvPicPr>
            <p:cNvPr id="20" name="Picture 2 1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24384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4800600" y="2869120"/>
              <a:ext cx="3810000" cy="1296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600" y="2972078"/>
              <a:ext cx="257923" cy="2199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73" y="2917567"/>
              <a:ext cx="1373780" cy="1197233"/>
            </a:xfrm>
            <a:prstGeom prst="rect">
              <a:avLst/>
            </a:prstGeom>
          </p:spPr>
        </p:pic>
        <p:pic>
          <p:nvPicPr>
            <p:cNvPr id="24" name="Picture 2 1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7643" y="381158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 2 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6" y="1876601"/>
              <a:ext cx="1449607" cy="882661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14489" y="4158950"/>
              <a:ext cx="3810000" cy="100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800600" y="5166950"/>
              <a:ext cx="3810000" cy="111827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702" y="5257800"/>
              <a:ext cx="1384501" cy="884980"/>
            </a:xfrm>
            <a:prstGeom prst="rect">
              <a:avLst/>
            </a:prstGeom>
          </p:spPr>
        </p:pic>
        <p:pic>
          <p:nvPicPr>
            <p:cNvPr id="30" name="Picture 2 2 2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5" y="5839567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197" y="4222739"/>
              <a:ext cx="1475574" cy="882661"/>
            </a:xfrm>
            <a:prstGeom prst="rect">
              <a:avLst/>
            </a:prstGeom>
          </p:spPr>
        </p:pic>
        <p:pic>
          <p:nvPicPr>
            <p:cNvPr id="32" name="Picture 2 2 1" descr="Image resul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429" y="4800600"/>
              <a:ext cx="303213" cy="30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4181692" y="4090397"/>
            <a:ext cx="4737667" cy="2691403"/>
            <a:chOff x="714489" y="1799552"/>
            <a:chExt cx="7896111" cy="4753648"/>
          </a:xfrm>
        </p:grpSpPr>
        <p:pic>
          <p:nvPicPr>
            <p:cNvPr id="37" name="Picture 2 1" descr="http://www.netanimations.net/large%20gears.gif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003" y="1904999"/>
              <a:ext cx="4177571" cy="4141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714489" y="1799553"/>
              <a:ext cx="7896111" cy="4485672"/>
            </a:xfrm>
            <a:prstGeom prst="rect">
              <a:avLst/>
            </a:prstGeom>
            <a:solidFill>
              <a:srgbClr val="F7F9F5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14489" y="1802665"/>
              <a:ext cx="7896111" cy="4482560"/>
              <a:chOff x="714489" y="1802665"/>
              <a:chExt cx="7896111" cy="448256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714489" y="1802665"/>
                <a:ext cx="3810000" cy="71193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1081" y="1890914"/>
                <a:ext cx="253184" cy="218324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4800600" y="2514600"/>
                <a:ext cx="3810000" cy="1296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600" y="2617558"/>
                <a:ext cx="257923" cy="21999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173" y="2563047"/>
                <a:ext cx="1373780" cy="1197233"/>
              </a:xfrm>
              <a:prstGeom prst="rect">
                <a:avLst/>
              </a:prstGeom>
            </p:spPr>
          </p:pic>
          <p:pic>
            <p:nvPicPr>
              <p:cNvPr id="46" name="Picture 2 1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7643" y="3456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46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6" y="1876602"/>
                <a:ext cx="1451339" cy="511827"/>
              </a:xfrm>
              <a:prstGeom prst="rect">
                <a:avLst/>
              </a:prstGeom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714489" y="3810000"/>
                <a:ext cx="3810000" cy="13365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4800600" y="5166950"/>
                <a:ext cx="3810000" cy="111827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 dirty="0">
                  <a:latin typeface="Calibri Light" panose="020F0302020204030204" pitchFamily="34" charset="0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6702" y="5257800"/>
                <a:ext cx="1384501" cy="884980"/>
              </a:xfrm>
              <a:prstGeom prst="rect">
                <a:avLst/>
              </a:prstGeom>
            </p:spPr>
          </p:pic>
          <p:pic>
            <p:nvPicPr>
              <p:cNvPr id="51" name="Picture 2 2 2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685" y="5839567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6198" y="3873789"/>
                <a:ext cx="1476799" cy="1194263"/>
              </a:xfrm>
              <a:prstGeom prst="rect">
                <a:avLst/>
              </a:prstGeom>
            </p:spPr>
          </p:pic>
          <p:pic>
            <p:nvPicPr>
              <p:cNvPr id="53" name="Picture 2 2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9429" y="4752000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 1 1" descr="Image resul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426" y="3855461"/>
                <a:ext cx="303213" cy="3032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Down Arrow 39"/>
            <p:cNvSpPr/>
            <p:nvPr/>
          </p:nvSpPr>
          <p:spPr>
            <a:xfrm>
              <a:off x="4394266" y="1799552"/>
              <a:ext cx="536558" cy="4753648"/>
            </a:xfrm>
            <a:prstGeom prst="downArrow">
              <a:avLst>
                <a:gd name="adj1" fmla="val 50000"/>
                <a:gd name="adj2" fmla="val 31796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57" name="Content Placeholder 6 2 2"/>
          <p:cNvSpPr txBox="1">
            <a:spLocks/>
          </p:cNvSpPr>
          <p:nvPr/>
        </p:nvSpPr>
        <p:spPr>
          <a:xfrm>
            <a:off x="4228313" y="2196993"/>
            <a:ext cx="3810983" cy="132406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“</a:t>
            </a:r>
            <a:r>
              <a:rPr lang="es-CL" sz="2400" dirty="0" err="1" smtClean="0">
                <a:solidFill>
                  <a:srgbClr val="00B05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”</a:t>
            </a:r>
          </a:p>
          <a:p>
            <a:pPr marL="0" indent="0" algn="ctr">
              <a:buNone/>
            </a:pPr>
            <a:endParaRPr lang="es-CL" sz="900" i="1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Equivalente a ejecutar transacción </a:t>
            </a:r>
            <a:r>
              <a:rPr lang="es-CL" sz="2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rgbClr val="CC0000"/>
                </a:solidFill>
                <a:latin typeface="Calibri Light" panose="020F0302020204030204" pitchFamily="34" charset="0"/>
              </a:rPr>
              <a:t>1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 y después transacción </a:t>
            </a:r>
            <a:r>
              <a:rPr lang="es-CL" sz="2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T</a:t>
            </a:r>
            <a:r>
              <a:rPr lang="es-CL" sz="2000" baseline="-25000" dirty="0" smtClean="0">
                <a:solidFill>
                  <a:schemeClr val="accent5">
                    <a:lumMod val="75000"/>
                  </a:schemeClr>
                </a:solidFill>
                <a:latin typeface="Calibri Light" panose="020F0302020204030204" pitchFamily="34" charset="0"/>
              </a:rPr>
              <a:t>2</a:t>
            </a:r>
            <a:r>
              <a:rPr lang="es-CL" sz="2000" i="1" dirty="0">
                <a:solidFill>
                  <a:srgbClr val="00B050"/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(serial)</a:t>
            </a:r>
            <a:endParaRPr lang="es-CL" sz="2000" baseline="-25000" dirty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8" name="Content Placeholder 6 2 2"/>
          <p:cNvSpPr txBox="1">
            <a:spLocks/>
          </p:cNvSpPr>
          <p:nvPr/>
        </p:nvSpPr>
        <p:spPr>
          <a:xfrm>
            <a:off x="1523017" y="6122132"/>
            <a:ext cx="3810983" cy="4216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“No </a:t>
            </a:r>
            <a:r>
              <a:rPr lang="es-CL" sz="24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secuenciable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” …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61619" y="2011078"/>
            <a:ext cx="623038" cy="5794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80236" y="5874824"/>
            <a:ext cx="569385" cy="5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espectro de datos</a:t>
            </a:r>
            <a:endParaRPr lang="es-CL" dirty="0"/>
          </a:p>
        </p:txBody>
      </p:sp>
      <p:grpSp>
        <p:nvGrpSpPr>
          <p:cNvPr id="10" name="Group 9"/>
          <p:cNvGrpSpPr/>
          <p:nvPr/>
        </p:nvGrpSpPr>
        <p:grpSpPr>
          <a:xfrm>
            <a:off x="239487" y="1066800"/>
            <a:ext cx="8828313" cy="5715001"/>
            <a:chOff x="239487" y="1066800"/>
            <a:chExt cx="8828313" cy="5715001"/>
          </a:xfrm>
        </p:grpSpPr>
        <p:sp>
          <p:nvSpPr>
            <p:cNvPr id="26" name="Rectangle 25"/>
            <p:cNvSpPr/>
            <p:nvPr/>
          </p:nvSpPr>
          <p:spPr>
            <a:xfrm>
              <a:off x="239487" y="1066800"/>
              <a:ext cx="4876800" cy="5715000"/>
            </a:xfrm>
            <a:prstGeom prst="rect">
              <a:avLst/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5715000"/>
              <a:ext cx="2647385" cy="10375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074" y="3352800"/>
              <a:ext cx="2680042" cy="7825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098" y="2295638"/>
              <a:ext cx="2678018" cy="90476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742" y="1146117"/>
              <a:ext cx="2681760" cy="100409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39487" y="5867400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Relacional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(SQL, CSV,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487" y="4595812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Grafos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(RDF, </a:t>
              </a:r>
              <a:r>
                <a:rPr lang="es-CL" sz="1600" dirty="0" err="1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Prop</a:t>
              </a:r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. Gs,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9487" y="3420914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Arboles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(XML, JSON,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9487" y="2417361"/>
              <a:ext cx="19050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Enriquecido</a:t>
              </a:r>
            </a:p>
            <a:p>
              <a:pPr algn="r"/>
              <a:r>
                <a:rPr lang="es-CL" sz="1600" dirty="0" smtClean="0">
                  <a:solidFill>
                    <a:schemeClr val="bg1">
                      <a:lumMod val="50000"/>
                    </a:schemeClr>
                  </a:solidFill>
                  <a:latin typeface="Calibri Light" panose="020F0302020204030204" pitchFamily="34" charset="0"/>
                </a:rPr>
                <a:t>(HTML, Word, …)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9487" y="1371600"/>
              <a:ext cx="189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dirty="0" smtClean="0">
                  <a:latin typeface="Calibri Light" panose="020F0302020204030204" pitchFamily="34" charset="0"/>
                </a:rPr>
                <a:t>Texto Plano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60741" y="4437584"/>
              <a:ext cx="2648718" cy="1002729"/>
            </a:xfrm>
            <a:prstGeom prst="rect">
              <a:avLst/>
            </a:prstGeom>
          </p:spPr>
        </p:pic>
        <p:sp>
          <p:nvSpPr>
            <p:cNvPr id="28" name="Up-Down Arrow 27"/>
            <p:cNvSpPr/>
            <p:nvPr/>
          </p:nvSpPr>
          <p:spPr>
            <a:xfrm>
              <a:off x="5257800" y="1066801"/>
              <a:ext cx="3810000" cy="5715000"/>
            </a:xfrm>
            <a:prstGeom prst="upDownArrow">
              <a:avLst>
                <a:gd name="adj1" fmla="val 73047"/>
                <a:gd name="adj2" fmla="val 6668"/>
              </a:avLst>
            </a:prstGeom>
            <a:gradFill>
              <a:gsLst>
                <a:gs pos="0">
                  <a:srgbClr val="FFBDBD"/>
                </a:gs>
                <a:gs pos="100000">
                  <a:srgbClr val="99FF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alibri Light" panose="020F03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11869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2"/>
                  </a:solidFill>
                  <a:latin typeface="Calibri Light" panose="020F0302020204030204" pitchFamily="34" charset="0"/>
                </a:rPr>
                <a:t>No estructurados</a:t>
              </a:r>
              <a:endParaRPr lang="es-CL" i="1" dirty="0">
                <a:solidFill>
                  <a:schemeClr val="accent2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77000" y="6248400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accent3">
                      <a:lumMod val="50000"/>
                    </a:schemeClr>
                  </a:solidFill>
                  <a:latin typeface="Calibri Light" panose="020F0302020204030204" pitchFamily="34" charset="0"/>
                </a:rPr>
                <a:t>Estructurados</a:t>
              </a:r>
              <a:endParaRPr lang="es-CL" i="1" dirty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715534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CL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anose="020F0302020204030204" pitchFamily="34" charset="0"/>
                </a:rPr>
                <a:t>Semiestructurados</a:t>
              </a:r>
              <a:endParaRPr lang="es-CL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88298" y="1569809"/>
              <a:ext cx="15240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</a:t>
              </a:r>
            </a:p>
            <a:p>
              <a:pPr algn="ctr"/>
              <a:r>
                <a:rPr lang="es-CL" sz="6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</a:t>
              </a:r>
            </a:p>
            <a:p>
              <a:pPr algn="ctr"/>
              <a:r>
                <a:rPr lang="es-CL" sz="6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S</a:t>
              </a:r>
              <a:endParaRPr lang="en-GB" sz="6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6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Árboles (con JSON/</a:t>
            </a:r>
            <a:r>
              <a:rPr lang="es-CL" dirty="0" err="1"/>
              <a:t>MongoDB</a:t>
            </a:r>
            <a:r>
              <a:rPr lang="es-CL" dirty="0"/>
              <a:t>)</a:t>
            </a:r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074977"/>
              </p:ext>
            </p:extLst>
          </p:nvPr>
        </p:nvGraphicFramePr>
        <p:xfrm>
          <a:off x="457200" y="1295400"/>
          <a:ext cx="8229600" cy="5126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78"/>
                <a:gridCol w="5708822"/>
              </a:tblGrid>
              <a:tr h="333453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err="1" smtClean="0">
                          <a:latin typeface="Inconsolata" panose="00000509000000000000" pitchFamily="49" charset="0"/>
                        </a:rPr>
                        <a:t>TVSeries</a:t>
                      </a:r>
                      <a:endParaRPr lang="es-CL" dirty="0">
                        <a:latin typeface="Inconsolata" panose="00000509000000000000" pitchFamily="49" charset="0"/>
                      </a:endParaRPr>
                    </a:p>
                  </a:txBody>
                  <a:tcPr marL="88969" marR="88969"/>
                </a:tc>
                <a:tc hMerge="1">
                  <a:txBody>
                    <a:bodyPr/>
                    <a:lstStyle/>
                    <a:p>
                      <a:endParaRPr lang="en-IE" dirty="0"/>
                    </a:p>
                  </a:txBody>
                  <a:tcPr/>
                </a:tc>
              </a:tr>
              <a:tr h="333453"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Key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b="1" dirty="0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BSON </a:t>
                      </a:r>
                      <a:r>
                        <a:rPr lang="es-CL" b="1" dirty="0" err="1" smtClean="0">
                          <a:solidFill>
                            <a:schemeClr val="bg1"/>
                          </a:solidFill>
                          <a:latin typeface="Inconsolata" panose="00000509000000000000" pitchFamily="49" charset="0"/>
                        </a:rPr>
                        <a:t>Value</a:t>
                      </a:r>
                      <a:endParaRPr lang="es-CL" b="1" dirty="0">
                        <a:solidFill>
                          <a:schemeClr val="bg1"/>
                        </a:solidFill>
                        <a:latin typeface="Inconsolata" panose="00000509000000000000" pitchFamily="49" charset="0"/>
                      </a:endParaRPr>
                    </a:p>
                  </a:txBody>
                  <a:tcPr marL="88969" marR="8896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28841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99a88b77c66d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  <a:p>
                      <a:endParaRPr lang="es-CL" dirty="0" smtClean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  <a:tr h="333453"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rgbClr val="0B0080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  <a:tc>
                  <a:txBody>
                    <a:bodyPr/>
                    <a:lstStyle/>
                    <a:p>
                      <a:r>
                        <a:rPr lang="es-CL" u="none" strike="noStrike" dirty="0" smtClean="0">
                          <a:solidFill>
                            <a:schemeClr val="tx1"/>
                          </a:solidFill>
                          <a:effectLst/>
                          <a:latin typeface="Inconsolata" panose="00000509000000000000" pitchFamily="49" charset="0"/>
                        </a:rPr>
                        <a:t>…</a:t>
                      </a:r>
                      <a:endParaRPr lang="es-CL" dirty="0">
                        <a:solidFill>
                          <a:schemeClr val="tx1"/>
                        </a:solidFill>
                        <a:effectLst/>
                        <a:latin typeface="Inconsolata" panose="00000509000000000000" pitchFamily="49" charset="0"/>
                      </a:endParaRPr>
                    </a:p>
                  </a:txBody>
                  <a:tcPr marL="88969" marR="88969" anchor="ctr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4210540" cy="369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0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Grafos (con RDF/SPARQL)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724400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724401"/>
            <a:ext cx="4203228" cy="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62695"/>
            <a:ext cx="6777038" cy="301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2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Interactuamos con bases de datos</a:t>
            </a:r>
            <a:br>
              <a:rPr lang="es-CL" dirty="0" smtClean="0"/>
            </a:br>
            <a:r>
              <a:rPr lang="es-CL" dirty="0" smtClean="0"/>
              <a:t>todo el tiempo, todos los días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s-CL" dirty="0" smtClean="0"/>
              <a:t>Especialmente con la Web: </a:t>
            </a:r>
          </a:p>
          <a:p>
            <a:pPr lvl="1"/>
            <a:r>
              <a:rPr lang="es-CL" dirty="0" smtClean="0"/>
              <a:t>Búsqueda (Google, Bing, </a:t>
            </a:r>
            <a:r>
              <a:rPr lang="es-CL" dirty="0" err="1" smtClean="0"/>
              <a:t>Yahoo</a:t>
            </a:r>
            <a:r>
              <a:rPr lang="es-CL" dirty="0" smtClean="0"/>
              <a:t>!, …)</a:t>
            </a:r>
          </a:p>
          <a:p>
            <a:pPr lvl="1"/>
            <a:r>
              <a:rPr lang="es-CL" dirty="0" smtClean="0"/>
              <a:t>Tiendas (Amazon, eBay, …)</a:t>
            </a:r>
          </a:p>
          <a:p>
            <a:pPr lvl="1"/>
            <a:r>
              <a:rPr lang="es-CL" dirty="0" smtClean="0"/>
              <a:t>Redes sociales (Facebook, Twitter, …)</a:t>
            </a:r>
          </a:p>
          <a:p>
            <a:pPr lvl="1"/>
            <a:r>
              <a:rPr lang="es-CL" dirty="0" smtClean="0"/>
              <a:t>Enciclopedias (Wikipedia, </a:t>
            </a:r>
            <a:r>
              <a:rPr lang="es-CL" dirty="0" err="1" smtClean="0"/>
              <a:t>IMDb</a:t>
            </a:r>
            <a:r>
              <a:rPr lang="es-CL" dirty="0" smtClean="0"/>
              <a:t>, …)</a:t>
            </a:r>
          </a:p>
          <a:p>
            <a:pPr lvl="1"/>
            <a:r>
              <a:rPr lang="es-CL" dirty="0" smtClean="0"/>
              <a:t>Bancos</a:t>
            </a:r>
          </a:p>
          <a:p>
            <a:pPr lvl="1"/>
            <a:r>
              <a:rPr lang="es-CL" dirty="0" smtClean="0"/>
              <a:t>Aerolíneas</a:t>
            </a:r>
          </a:p>
          <a:p>
            <a:pPr lvl="1"/>
            <a:r>
              <a:rPr lang="es-CL" dirty="0" smtClean="0"/>
              <a:t>U-cursos</a:t>
            </a:r>
          </a:p>
          <a:p>
            <a:pPr marL="457200" lvl="1" indent="0">
              <a:buNone/>
            </a:pPr>
            <a:r>
              <a:rPr lang="es-CL" dirty="0" smtClean="0"/>
              <a:t>…</a:t>
            </a:r>
          </a:p>
        </p:txBody>
      </p:sp>
      <p:pic>
        <p:nvPicPr>
          <p:cNvPr id="5" name="Picture 2" descr="https://e-language.wikispaces.com/file/view/Web2.0-icons.png/443453538/Web2.0-ic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390623"/>
            <a:ext cx="3807262" cy="223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oderz.com/img/w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En muchos ámbitos de la sociedad moderna, 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la gestión y el análisis de datos son clave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2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Mucha demanda de 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scientists</a:t>
            </a:r>
            <a:r>
              <a:rPr lang="es-CL" dirty="0" smtClean="0"/>
              <a:t>”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3" y="1182508"/>
            <a:ext cx="8769927" cy="5654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2590800"/>
            <a:ext cx="521017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”: </a:t>
            </a:r>
            <a:r>
              <a:rPr lang="es-CL" dirty="0" smtClean="0"/>
              <a:t>Ofertas </a:t>
            </a:r>
            <a:r>
              <a:rPr lang="es-CL" dirty="0"/>
              <a:t>de Trabajo (</a:t>
            </a:r>
            <a:r>
              <a:rPr lang="es-CL" dirty="0" smtClean="0"/>
              <a:t>2016)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639093"/>
            <a:ext cx="5800725" cy="4067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Calibri Light" panose="020F0302020204030204" pitchFamily="34" charset="0"/>
                <a:hlinkClick r:id="rId3"/>
              </a:rPr>
              <a:t>http://</a:t>
            </a:r>
            <a:r>
              <a:rPr lang="en-GB" sz="1600" dirty="0" smtClean="0">
                <a:latin typeface="Calibri Light" panose="020F0302020204030204" pitchFamily="34" charset="0"/>
                <a:hlinkClick r:id="rId3"/>
              </a:rPr>
              <a:t>visit.crowdflower.com/rs/416-ZBE-142/images/CrowdFlower_DataScienceReport_2016.pdf</a:t>
            </a:r>
            <a:endParaRPr lang="en-GB" sz="1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4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Ofertas de Trabajo (2017)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248400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>
                <a:hlinkClick r:id="rId2"/>
              </a:rPr>
              <a:t>https://www.forbes.com/sites/karstenstrauss/2017/09/21/becoming-a-data-scientist-the-skills-that-can-make-you-the-most-money</a:t>
            </a:r>
            <a:r>
              <a:rPr lang="es-CL" sz="1600" dirty="0" smtClean="0">
                <a:hlinkClick r:id="rId2"/>
              </a:rPr>
              <a:t>/</a:t>
            </a:r>
            <a:endParaRPr lang="es-CL" sz="1600" dirty="0" smtClean="0"/>
          </a:p>
          <a:p>
            <a:pPr algn="r"/>
            <a:endParaRPr lang="es-CL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05516"/>
            <a:ext cx="1651455" cy="37119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574" y="3121723"/>
            <a:ext cx="4770144" cy="1725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5" y="1352755"/>
            <a:ext cx="8553450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2036164"/>
            <a:ext cx="3400425" cy="83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2018)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1600" dirty="0" smtClean="0">
                <a:hlinkClick r:id="rId2"/>
              </a:rPr>
              <a:t>https://www.jobspikr.com/blog/job-data-analysis-reveals-top-skills-required-for-data-science-role/</a:t>
            </a:r>
            <a:endParaRPr lang="es-CL" sz="1600" dirty="0"/>
          </a:p>
        </p:txBody>
      </p:sp>
      <p:pic>
        <p:nvPicPr>
          <p:cNvPr id="2050" name="Picture 2" descr="Key-skills-for-data-scienti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3153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“</a:t>
            </a:r>
            <a:r>
              <a:rPr lang="es-CL" i="1" dirty="0" smtClean="0"/>
              <a:t>Data </a:t>
            </a:r>
            <a:r>
              <a:rPr lang="es-CL" i="1" dirty="0" err="1" smtClean="0"/>
              <a:t>Scientist</a:t>
            </a:r>
            <a:r>
              <a:rPr lang="es-CL" dirty="0" smtClean="0"/>
              <a:t>”: </a:t>
            </a:r>
            <a:r>
              <a:rPr lang="es-CL" dirty="0"/>
              <a:t>Ofertas de Trabajo (</a:t>
            </a:r>
            <a:r>
              <a:rPr lang="es-CL" dirty="0" smtClean="0"/>
              <a:t>2019)</a:t>
            </a:r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https://towardsdatascience.com/the-most-in-demand-tech-skills-for-data-scientists-d716d10c191d</a:t>
            </a:r>
            <a:r>
              <a:rPr lang="es-CL" sz="1600" dirty="0" smtClean="0">
                <a:hlinkClick r:id="rId3"/>
              </a:rPr>
              <a:t>/</a:t>
            </a:r>
            <a:endParaRPr lang="es-CL" sz="1600" dirty="0"/>
          </a:p>
        </p:txBody>
      </p:sp>
      <p:pic>
        <p:nvPicPr>
          <p:cNvPr id="1026" name="Picture 2" descr="chart of top 15 technologies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067800" cy="294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3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2020)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7" y="1295400"/>
            <a:ext cx="7937543" cy="484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https://medium.com/@</a:t>
            </a:r>
            <a:r>
              <a:rPr lang="en-US" sz="1600" dirty="0" smtClean="0">
                <a:hlinkClick r:id="rId3"/>
              </a:rPr>
              <a:t>chihhsulin/5-500-data-scientist-jobs-report-2020-adefe1d364d3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6307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2020)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-76200" y="6475968"/>
            <a:ext cx="922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2"/>
              </a:rPr>
              <a:t>https://medium.com/@</a:t>
            </a:r>
            <a:r>
              <a:rPr lang="en-US" sz="1600" dirty="0" smtClean="0">
                <a:hlinkClick r:id="rId2"/>
              </a:rPr>
              <a:t>chihhsulin/5-500-data-scientist-jobs-report-2020-adefe1d364d3</a:t>
            </a:r>
            <a:endParaRPr lang="es-CL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56636"/>
            <a:ext cx="763858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6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2021)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54" y="1464643"/>
            <a:ext cx="8291513" cy="438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139" y="6342212"/>
            <a:ext cx="830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dirty="0">
                <a:hlinkClick r:id="rId3"/>
              </a:rPr>
              <a:t>https://</a:t>
            </a:r>
            <a:r>
              <a:rPr lang="es-CL" sz="1400" dirty="0" smtClean="0">
                <a:hlinkClick r:id="rId3"/>
              </a:rPr>
              <a:t>towardsdatascience.com/the-most-in-demand-skills-for-data-scientists-in-2021-4b2a808f4005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16178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2023)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 descr="https://miro.medium.com/v2/resize:fit:875/0*Mk6Opc1GeA_eGpt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3437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9624" y="6495327"/>
            <a:ext cx="833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dirty="0">
                <a:hlinkClick r:id="rId3"/>
              </a:rPr>
              <a:t>https://</a:t>
            </a:r>
            <a:r>
              <a:rPr lang="es-CL" sz="1400" dirty="0" smtClean="0">
                <a:hlinkClick r:id="rId3"/>
              </a:rPr>
              <a:t>odsc.medium.com/40-must-know-data-science-skills-and-frameworks-for-2023-582fef0bc3fa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35650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412440" y="5105400"/>
            <a:ext cx="323576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cursos.csv</a:t>
            </a:r>
            <a:endParaRPr lang="es-CL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9781" y="4897399"/>
            <a:ext cx="4099202" cy="1846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notas.csv</a:t>
            </a:r>
            <a:endParaRPr lang="es-CL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24400" y="2676857"/>
            <a:ext cx="4099202" cy="1865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auxiliares.csv</a:t>
            </a:r>
            <a:endParaRPr lang="es-CL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24494" y="1197779"/>
            <a:ext cx="3736916" cy="18317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</a:rPr>
              <a:t>profesores.csv</a:t>
            </a:r>
            <a:endParaRPr lang="es-CL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3736916" cy="1869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/>
            <a:r>
              <a:rPr lang="es-CL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alumnos.csv</a:t>
            </a:r>
            <a:endParaRPr lang="es-CL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78371" cy="715962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Cómo podemos implementar consultas, actualizaciones, seguridad, etc., sobre estos datos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000" y="1170000"/>
            <a:ext cx="1935413" cy="1466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14887"/>
            <a:ext cx="3738475" cy="1480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6" y="1546473"/>
            <a:ext cx="3678793" cy="1483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57857"/>
            <a:ext cx="4099906" cy="148575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83" y="5257800"/>
            <a:ext cx="4091388" cy="14857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26" y="5462847"/>
            <a:ext cx="3235782" cy="12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“</a:t>
            </a:r>
            <a:r>
              <a:rPr lang="es-CL" i="1" dirty="0"/>
              <a:t>Data </a:t>
            </a:r>
            <a:r>
              <a:rPr lang="es-CL" i="1" dirty="0" err="1"/>
              <a:t>Scientist</a:t>
            </a:r>
            <a:r>
              <a:rPr lang="es-CL" dirty="0"/>
              <a:t>” Ofertas de Trabajo (</a:t>
            </a:r>
            <a:r>
              <a:rPr lang="es-CL" dirty="0" smtClean="0"/>
              <a:t>2025)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Rectangle 4"/>
          <p:cNvSpPr/>
          <p:nvPr/>
        </p:nvSpPr>
        <p:spPr>
          <a:xfrm>
            <a:off x="809624" y="6495327"/>
            <a:ext cx="833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L" sz="1400" dirty="0">
                <a:hlinkClick r:id="rId2"/>
              </a:rPr>
              <a:t>https://</a:t>
            </a:r>
            <a:r>
              <a:rPr lang="es-CL" sz="1400" dirty="0" smtClean="0">
                <a:hlinkClick r:id="rId2"/>
              </a:rPr>
              <a:t>www.simplilearn.com/what-skills-do-i-need-to-become-a-data-scientist-article</a:t>
            </a:r>
            <a:endParaRPr lang="es-CL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41908"/>
            <a:ext cx="4286491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10" y="3122908"/>
            <a:ext cx="3748088" cy="304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4" y="1251746"/>
            <a:ext cx="7939088" cy="148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8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90600"/>
            <a:ext cx="8365341" cy="5380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Resumen de los cursos de datos</a:t>
            </a:r>
            <a:endParaRPr lang="es-CL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6800" y="3352800"/>
            <a:ext cx="70866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4000" u="sng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¡La información aquí no es oficial!</a:t>
            </a:r>
          </a:p>
          <a:p>
            <a:pPr algn="ctr"/>
            <a:endParaRPr lang="es-CL" sz="3200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haya más 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He enfocado principalmente en cursos del DCC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Puede ser que los detalles hayan cambiado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estoy promocionando nada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sé qué se dicta en los cursos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 </a:t>
            </a:r>
            <a:r>
              <a:rPr lang="es-CL" sz="2400" dirty="0">
                <a:solidFill>
                  <a:srgbClr val="FF0000"/>
                </a:solidFill>
                <a:latin typeface="Calibri Light" panose="020F0302020204030204" pitchFamily="34" charset="0"/>
              </a:rPr>
              <a:t>s</a:t>
            </a:r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oy un experto en algunas áreas</a:t>
            </a:r>
          </a:p>
          <a:p>
            <a:pPr algn="ctr"/>
            <a:r>
              <a:rPr lang="es-CL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Preparé la clase al último minuto como siempre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4600" y="1676400"/>
            <a:ext cx="4953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IE" sz="8000" dirty="0" smtClean="0">
                <a:solidFill>
                  <a:srgbClr val="FFFF00"/>
                </a:solidFill>
                <a:latin typeface="Advent Pro ExtraLight" panose="02000506040000020004" pitchFamily="2" charset="0"/>
              </a:rPr>
              <a:t>WARNING</a:t>
            </a:r>
            <a:endParaRPr lang="en-IE" sz="8000" dirty="0">
              <a:solidFill>
                <a:srgbClr val="FFFF00"/>
              </a:solidFill>
              <a:latin typeface="Advent Pro ExtraLight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Aprendizaje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91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Minería de Datos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4478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CC5205/CC5206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←CC3001]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Minería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Datos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Bravo / </a:t>
            </a:r>
            <a:r>
              <a:rPr lang="es-CL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Valentin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Barriere / María José Zambrano / etc.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</a:t>
            </a:r>
            <a:r>
              <a:rPr lang="es-CL" dirty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y </a:t>
            </a:r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6428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Aprendizaje Computacional</a:t>
            </a:r>
            <a:endParaRPr lang="en-GB" dirty="0"/>
          </a:p>
        </p:txBody>
      </p:sp>
      <p:pic>
        <p:nvPicPr>
          <p:cNvPr id="9218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2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62909" y="1143000"/>
            <a:ext cx="3981091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CC6204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CC5205]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Deep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Learning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pt-BR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Iván Sipiran / Valentin Barriere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chemeClr val="accent4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7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Ciencia de Datos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1566" y="1143001"/>
            <a:ext cx="4060166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EL4106 o IN6531 o MA5204] 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Proyecto de Ciencia de Datos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Miguel Herrara, 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Jazmine Maldonado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325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Escalabilidad / eficiencia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27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272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Masivo de Datos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80747"/>
            <a:ext cx="4381500" cy="3284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CC5212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Masivo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r>
              <a:rPr lang="es-CL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/ Alberto Moya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87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ep00.epimg.net/tecnologia/imagenes/2015/02/27/actualidad/1425053335_288538_1425142647_noticia_gra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24469" y="1143000"/>
            <a:ext cx="9144000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Sistemas Distribuidos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763" y="2057400"/>
            <a:ext cx="9554545" cy="41147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24468" y="1143000"/>
            <a:ext cx="9168468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CC5304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[←(CC3201 o CC42A) y (CC4302 o CC41B)]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Arquitectura de Sistemas de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Alta Disponibilidad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Cesar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Guerrero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y Primavera</a:t>
            </a:r>
          </a:p>
        </p:txBody>
      </p:sp>
    </p:spTree>
    <p:extLst>
      <p:ext uri="{BB962C8B-B14F-4D97-AF65-F5344CB8AC3E}">
        <p14:creationId xmlns:p14="http://schemas.microsoft.com/office/powerpoint/2010/main" val="62270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Estructuras de Datos Comprimidas</a:t>
            </a:r>
          </a:p>
        </p:txBody>
      </p:sp>
      <p:pic>
        <p:nvPicPr>
          <p:cNvPr id="11266" name="Picture 2" descr="http://images.iop.org/objects/phw/news/18/9/23/PW-2014-09-29-Cartwright-compr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925"/>
            <a:ext cx="9144000" cy="54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2438400" cy="2524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CC7320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CC4102]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Estructuras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Datos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Comprimidas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Gonzalo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Navarro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10419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Estos son problemas generales que se encuentran en muchas aplicaciones</a:t>
            </a:r>
            <a:endParaRPr lang="es-CL" u="sng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4" y="1355162"/>
            <a:ext cx="1958474" cy="4614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64" y="1344276"/>
            <a:ext cx="1950641" cy="4676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974" y="1331394"/>
            <a:ext cx="1951595" cy="46556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9994" y="1344274"/>
            <a:ext cx="1937675" cy="46755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2971802"/>
            <a:ext cx="885825" cy="10199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883" y="4572000"/>
            <a:ext cx="885825" cy="10199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1441923"/>
            <a:ext cx="885825" cy="101991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109" y="4572000"/>
            <a:ext cx="885825" cy="101991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830" y="1441922"/>
            <a:ext cx="885825" cy="101991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2169" y="2971802"/>
            <a:ext cx="885825" cy="10199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248" y="4572000"/>
            <a:ext cx="885825" cy="10199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7007" y="2971801"/>
            <a:ext cx="885825" cy="101991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6121" y="1441922"/>
            <a:ext cx="885825" cy="101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1787" y="2936267"/>
            <a:ext cx="1935413" cy="14660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254" y="2971802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n mining damage my GPU or a PC? | NiceH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Computación en GPU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CC7515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CC3301, (CC3501 o FI3104)]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Computación en GPU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Nancy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Hitschfeld</a:t>
            </a:r>
            <a:endParaRPr lang="es-CL" dirty="0" smtClean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5689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Texto/Lenguaje natural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45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3912" y="1143000"/>
            <a:ext cx="9147911" cy="571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320" name="Picture 8" descr="http://www.crmbuyer.com/article_images/story_graphics_xlarge/xl-2016-artificial-intelligenc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248"/>
            <a:ext cx="9160648" cy="530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4470" y="1143000"/>
            <a:ext cx="9168469" cy="5715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latin typeface="Calibri Light" panose="020F0302020204030204" pitchFamily="34" charset="0"/>
              </a:rPr>
              <a:t> </a:t>
            </a: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Procesamiento de Lenguaje Natural</a:t>
            </a:r>
            <a:endParaRPr lang="es-C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8134"/>
            <a:ext cx="4657725" cy="3555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3338" y="1136031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CC6205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 o MA3403]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Procesamiento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Lenguaje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Natural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Felipe Bravo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4758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Lógica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25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itnationmag.com/wp-content/uploads/2014/01/be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626"/>
            <a:ext cx="9144000" cy="57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47FF9A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Métodos </a:t>
            </a:r>
            <a:r>
              <a:rPr lang="es-CL" dirty="0" smtClean="0"/>
              <a:t>Lógicos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827" y="1866033"/>
            <a:ext cx="5562600" cy="4650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7827" y="2286000"/>
            <a:ext cx="163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Berlin Sans FB" panose="020E0602020502020306" pitchFamily="34" charset="0"/>
              </a:rPr>
              <a:t>¿QUIEREN  TODOS UDS. UNA CERVEZA?</a:t>
            </a:r>
            <a:endParaRPr lang="es-CL" sz="1200" dirty="0">
              <a:latin typeface="Berlin Sans FB" panose="020E06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8327" y="247771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8927" y="4532139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NO SÉ.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9327" y="453303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>
                <a:latin typeface="Berlin Sans FB" panose="020E0602020502020306" pitchFamily="34" charset="0"/>
              </a:rPr>
              <a:t>¡SÍ!</a:t>
            </a:r>
            <a:endParaRPr lang="es-CL" sz="1400" dirty="0">
              <a:latin typeface="Berlin Sans FB" panose="020E0602020502020306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7" y="1479230"/>
            <a:ext cx="2894665" cy="7758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40927" y="1154276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CC5102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CC3101]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Métodos Lógicos en 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Ciencias de la Computación</a:t>
            </a:r>
          </a:p>
          <a:p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Pablo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Barceló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 </a:t>
            </a:r>
            <a:r>
              <a:rPr lang="es-CL" dirty="0" smtClean="0">
                <a:solidFill>
                  <a:srgbClr val="FF0000"/>
                </a:solidFill>
                <a:latin typeface="Segoe UI Light" panose="020B0502040204020203" pitchFamily="34" charset="0"/>
              </a:rPr>
              <a:t>[2017]</a:t>
            </a:r>
          </a:p>
        </p:txBody>
      </p:sp>
    </p:spTree>
    <p:extLst>
      <p:ext uri="{BB962C8B-B14F-4D97-AF65-F5344CB8AC3E}">
        <p14:creationId xmlns:p14="http://schemas.microsoft.com/office/powerpoint/2010/main" val="34081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6" grpId="0"/>
      <p:bldP spid="7" grpId="0"/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44514"/>
            <a:ext cx="2893156" cy="551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48772"/>
            <a:ext cx="2631648" cy="510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23" y="2590184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90" y="6130864"/>
            <a:ext cx="1794128" cy="43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73" y="5943600"/>
            <a:ext cx="1796927" cy="43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872" y="2146058"/>
            <a:ext cx="2252728" cy="66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5">
              <a:lumMod val="40000"/>
              <a:lumOff val="6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Teoría de Bases de Datos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897298"/>
            <a:ext cx="9143999" cy="49772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144733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CC5207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Teoría de Bases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Jorge Pérez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299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Multimedia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Imágenes, Videos, Audio ...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84628"/>
            <a:ext cx="9138372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CC5213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CC3001, </a:t>
            </a:r>
            <a:r>
              <a:rPr lang="it-IT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 IN6531 o EL4106 o MA5204 o 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CC4102)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Información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Manuel Barrios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1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Imágenes, Videos, Audio ...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3700463" cy="4209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04999"/>
            <a:ext cx="3712154" cy="4209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3" y="1894414"/>
            <a:ext cx="7979354" cy="42121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784628"/>
            <a:ext cx="4261572" cy="14157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CC5213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CC3001, </a:t>
            </a:r>
            <a:r>
              <a:rPr lang="it-IT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CC5206 o  IN6531 o EL4106 o MA5204 o </a:t>
            </a:r>
            <a:r>
              <a:rPr lang="it-IT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CC4102)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</a:t>
            </a:r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de Información </a:t>
            </a:r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Multimedia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Juan Manuel Barrios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391" y="3352800"/>
            <a:ext cx="4320454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CC5313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 CC4102,CC3501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Proces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. </a:t>
            </a:r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</a:rPr>
              <a:t>geométrico y análisis de 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formas</a:t>
            </a:r>
          </a:p>
          <a:p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Iván Sipiran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2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Han aprendido sobre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31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rgbClr val="570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Visualización de Información</a:t>
            </a:r>
            <a:endParaRPr lang="es-CL" dirty="0"/>
          </a:p>
        </p:txBody>
      </p:sp>
      <p:pic>
        <p:nvPicPr>
          <p:cNvPr id="11266" name="Picture 2" descr="http://www.mastersindatascience.org/wp-content/uploads/2014/03/Where-People-Ru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5966" cy="453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61" y="1152436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CC5208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Visualización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Benjamín Bustos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2740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28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oderndata.com/wp-content/uploads/2016/02/IT-data-security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708"/>
            <a:ext cx="9144000" cy="56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Seguridad de Datos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70708"/>
            <a:ext cx="3810000" cy="147732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CC5327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[←CC4302/AUTOR]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>
                <a:solidFill>
                  <a:schemeClr val="bg1"/>
                </a:solidFill>
                <a:latin typeface="Segoe UI Light" panose="020B0502040204020203" pitchFamily="34" charset="0"/>
              </a:rPr>
              <a:t>Introducción a la Seguridad </a:t>
            </a:r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Computacional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Alejandro Hevia / Eduardo Riveros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6622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Privacidad de Datos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Picture 2" descr="Your organization's data privacy can become a cause of data breach if not secured rightly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0708"/>
            <a:ext cx="9144001" cy="568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70708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MA3403, CC3201, CC5205/AUTOR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ES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Privacidad de Datos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Federico Olmedo / Matías Toro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2100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6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Desarrollo de Aplicaciones Web</a:t>
            </a:r>
          </a:p>
        </p:txBody>
      </p:sp>
      <p:pic>
        <p:nvPicPr>
          <p:cNvPr id="2050" name="Picture 2" descr="http://www.trusontechnologies.com/wp-content/uploads/2015/09/Custom-web-application-slider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9201150" cy="464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143000"/>
            <a:ext cx="9144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CC5002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CC10A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CC30A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y 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CC3001]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Desarrollo de Aplicaciones Web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José Urzúa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37283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Recuperación de Información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05000"/>
            <a:ext cx="6438900" cy="3836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29145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CC5203</a:t>
            </a: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Recuperación de Información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7971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1.bp.blogspot.com/-hz1upvYuEgw/VdjEvl59xcI/AAAAAAAAe00/WM8MQLWqrIM/s1600/world-wide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9144000" cy="577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Web de Datos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247170"/>
            <a:ext cx="3733800" cy="3827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1142999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CC7220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La Web de Datos</a:t>
            </a:r>
          </a:p>
          <a:p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Aidan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Hogan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</a:p>
        </p:txBody>
      </p:sp>
    </p:spTree>
    <p:extLst>
      <p:ext uri="{BB962C8B-B14F-4D97-AF65-F5344CB8AC3E}">
        <p14:creationId xmlns:p14="http://schemas.microsoft.com/office/powerpoint/2010/main" val="33081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Dominios Específicos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1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</a:t>
            </a:r>
            <a:r>
              <a:rPr lang="es-CL" dirty="0" smtClean="0"/>
              <a:t>nálisis</a:t>
            </a:r>
            <a:r>
              <a:rPr lang="es-CL" dirty="0"/>
              <a:t> de N</a:t>
            </a:r>
            <a:r>
              <a:rPr lang="es-CL" dirty="0" smtClean="0"/>
              <a:t>egocio (</a:t>
            </a:r>
            <a:r>
              <a:rPr lang="es-CL" i="1" dirty="0" smtClean="0"/>
              <a:t>Business </a:t>
            </a:r>
            <a:r>
              <a:rPr lang="es-CL" i="1" dirty="0" err="1" smtClean="0"/>
              <a:t>Analytics</a:t>
            </a:r>
            <a:r>
              <a:rPr lang="es-CL" dirty="0" smtClean="0"/>
              <a:t>)</a:t>
            </a:r>
            <a:endParaRPr lang="es-CL" dirty="0"/>
          </a:p>
        </p:txBody>
      </p:sp>
      <p:pic>
        <p:nvPicPr>
          <p:cNvPr id="7" name="Picture 2" descr="http://www.datapine.com/blog/wp-content/uploads/2014/12/Business-Intelligence-Buzzwords-pa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" y="1143000"/>
            <a:ext cx="9145571" cy="57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CC5615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[←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CC3201]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Business </a:t>
            </a:r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Analytics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Hugo Mora</a:t>
            </a:r>
            <a:endParaRPr lang="es-CL" dirty="0">
              <a:solidFill>
                <a:schemeClr val="accent6">
                  <a:lumMod val="20000"/>
                  <a:lumOff val="80000"/>
                </a:schemeClr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Primavera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28601" y="3810000"/>
            <a:ext cx="8686798" cy="2023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Modelo Relacional</a:t>
            </a:r>
            <a:endParaRPr lang="es-CL" dirty="0"/>
          </a:p>
        </p:txBody>
      </p:sp>
      <p:sp>
        <p:nvSpPr>
          <p:cNvPr id="4" name="Rectangle 3"/>
          <p:cNvSpPr/>
          <p:nvPr/>
        </p:nvSpPr>
        <p:spPr>
          <a:xfrm>
            <a:off x="228601" y="1600200"/>
            <a:ext cx="8686798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13" y="1789796"/>
            <a:ext cx="7657929" cy="8011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36" y="4004834"/>
            <a:ext cx="4168381" cy="9066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108" y="5209623"/>
            <a:ext cx="2900196" cy="395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4003760"/>
            <a:ext cx="4180737" cy="16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Astroinformática</a:t>
            </a:r>
            <a:endParaRPr lang="es-CL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143001"/>
            <a:ext cx="91440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  <a:latin typeface="Segoe UI Light" panose="020B0502040204020203" pitchFamily="34" charset="0"/>
              </a:rPr>
              <a:t>AS4501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←FI3104,MA3403,FI2003,FI2002]</a:t>
            </a:r>
            <a:endParaRPr lang="es-CL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Astroinformática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Francisco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Förster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/ Juan Carlos </a:t>
            </a:r>
            <a:r>
              <a:rPr lang="es-CL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Maureira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/ Patricio Rojo / Valentino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González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 &amp; Primavera</a:t>
            </a:r>
          </a:p>
        </p:txBody>
      </p:sp>
    </p:spTree>
    <p:extLst>
      <p:ext uri="{BB962C8B-B14F-4D97-AF65-F5344CB8AC3E}">
        <p14:creationId xmlns:p14="http://schemas.microsoft.com/office/powerpoint/2010/main" val="3190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9144000" cy="57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Informática Médica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38100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CC5701 </a:t>
            </a:r>
            <a:r>
              <a:rPr lang="es-CL" sz="1400" dirty="0">
                <a:solidFill>
                  <a:schemeClr val="bg1"/>
                </a:solidFill>
                <a:latin typeface="Segoe UI Light" panose="020B0502040204020203" pitchFamily="34" charset="0"/>
              </a:rPr>
              <a:t>[</a:t>
            </a:r>
            <a:r>
              <a:rPr lang="es-CL" sz="1400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←CC3201 o CC42A]</a:t>
            </a:r>
            <a:endParaRPr lang="es-CL" dirty="0" smtClean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r>
              <a:rPr lang="es-CL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Informática Médica</a:t>
            </a:r>
          </a:p>
          <a:p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Sandra </a:t>
            </a:r>
            <a:r>
              <a:rPr lang="es-CL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De la </a:t>
            </a:r>
            <a:r>
              <a:rPr lang="es-CL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Fuente</a:t>
            </a:r>
          </a:p>
          <a:p>
            <a:r>
              <a:rPr lang="es-CL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Segoe UI Light" panose="020B0502040204020203" pitchFamily="34" charset="0"/>
              </a:rPr>
              <a:t>Otoño</a:t>
            </a:r>
            <a:endParaRPr lang="es-CL" dirty="0" smtClean="0">
              <a:solidFill>
                <a:srgbClr val="FF000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5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Ciencias de los Datos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76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Magíster en Ciencia de Datos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3124200" y="63246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www.uchile.cl/postgrados/176028/ciencia-de-datos</a:t>
            </a:r>
            <a:endParaRPr lang="es-C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83" y="2986112"/>
            <a:ext cx="4419600" cy="330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883" y="1491162"/>
            <a:ext cx="5486400" cy="14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[effects output image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970116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8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Diagramas E-R: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99" y="1485902"/>
            <a:ext cx="6604194" cy="43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Relacional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77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59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557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554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072638"/>
            <a:ext cx="2252728" cy="6613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6223" y="5167474"/>
            <a:ext cx="8200577" cy="812149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20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305,962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0.323.634-4 &amp; Pia Garc\'ia &amp; CC3201 \\&#10;12.323.792-8 &amp; Juan Ramírez &amp; CC6202 \\&#10;12.323.792-8 &amp; Juan Ramírez &amp; CC5212 \\&#10;\ldots\\\hline&#10;\end{tabular}&#10;&#10;&#10;\end{document}"/>
  <p:tag name="IGUANATEXSIZE" val="20"/>
  <p:tag name="IGUANATEXCURSOR" val="306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8,1685"/>
  <p:tag name="ORIGINALWIDTH" val="719,3802"/>
  <p:tag name="OUTPUTDPI" val="1200"/>
  <p:tag name="LATEXADDIN" val="\documentclass{article}&#10;\usepackage[utf8]{inputenc}&#10;\usepackage{amsmath}&#10;\usepackage{xcolor}&#10;\usepackage[normalem]{ulem}&#10;\usepackage{tikz}&#10;\usetikzlibrary{shapes.geometric}&#10;\usetikzlibrary{arrows}&#10;\usetikzlibrary{fit}&#10;&#10;\pagestyle{empty}&#10;&#10;\tikzstyle{every entity} = []&#10;\tikzstyle{every weak entity} = []&#10;\tikzstyle{every attribute} = []&#10;\tikzstyle{every relationship} = []&#10;\tikzstyle{every link} = []&#10;\tikzstyle{every isa} = []&#10;&#10;\tikzstyle{link} = [&gt;=triangle 60, draw, thick, every link]&#10;&#10;\tikzstyle{total} = [link, double, double distance=3pt]&#10;&#10;\tikzstyle{entity} = [rectangle, draw, black, very thick,&#10;minimum width=6em, minimum height=3em,&#10;every entity]&#10;&#10;\tikzstyle{weak entity} = [entity, double, double distance=2pt,&#10;every weak entity]&#10;&#10;\tikzstyle{attribute} = [ellipse, draw, black, very thick,&#10;minimum width=5em, minimum height=2em,&#10;every attribute]&#10;&#10;%\tikzstyle{key attribute} = [attribute, font=\bfseries]&#10;&#10;\tikzstyle{multi attribute} = [attribute, double, double distance=2pt]&#10;&#10;\tikzstyle{derived attribute} = [attribute, dashed]&#10;&#10;%\tikzstyle{discriminator} = [attribute, font=\itshape]&#10;&#10;\tikzstyle{relationship} = [diamond, draw, black, very thick,&#10;minimum width=2em, aspect=1,&#10;every relationship]&#10;&#10;\tikzstyle{ident relationship} = [relationship, double, double distance=2pt]&#10;&#10;\tikzstyle{isa} = [isosceles triangle, isosceles triangle apex angle=60,&#10;shape border rotate=-90,&#10;draw, black, very thick, minimum size=3em,&#10;every isa]&#10;&#10;% for text un key attributes&#10;\newcommand{\key}[1]{\underline{#1}}&#10;&#10;% for text in discriminator attributes&#10;\def\discriminator{\bgroup &#10; \ifdim\ULdepth=\maxdimen  % Set depth based on font, if not set already&#10; \settodepth\ULdepth{(j}\advance\ULdepth.4pt\fi&#10; \markoverwith{\kern.15em&#10;  \vtop{\kern\ULdepth \hrule width .3em}%&#10;  \kern.15em}\ULon}&#10;&#10;&#10;\usetikzlibrary{positioning}&#10;\usetikzlibrary{shadows}&#10;&#10;\tikzstyle{every entity} = [top color=white, bottom color=blue!30, &#10;                            draw=blue!50!black!100, drop shadow]&#10;\tikzstyle{every weak entity} = [drop shadow={shadow xshift=.7ex, &#10;                                 shadow yshift=-.7ex}]&#10;\tikzstyle{every attribute} = [top color=white, bottom color=yellow!20, &#10;                               draw=yellow, node distance=1cm, drop shadow]&#10;\tikzstyle{every relationship} = [top color=white, bottom color=red!20, &#10;                                  draw=red!50!black!100, drop shadow]&#10;\tikzstyle{every isa} = [top color=white, bottom color=green!20, &#10;                         draw=green!50!black!100, drop shadow]&#10;&#10;\begin{document}&#10;&#10;\resizebox{\textwidth}{!}{&#10;\begin{tikzpicture}[node distance=1.5cm, every edge/.style={link}]&#10;&#10;  \node[entity] (prod) {Producto};&#10;  \node[attribute] (pcat) [above right=of prod] {categoría} edge (prod);&#10;  \node[attribute] (pnom) [above =of prod] {\key{nombre}} edge (prod);&#10;  \node[attribute] (precio) [above left= 0.2cm and 0.1cm of prod] {precio} edge (prod);&#10;&#10;  \node[relationship] (fab) [right=of prod] {fabrica} edge[&lt;-] (prod);&#10;    \node[attribute] (fdesde) [below=0.65cm of fab] {desde} edge (fab);&#10;&#10;  \node[entity] (comp) [right=of fab] {Compañía} edge (fab);&#10;  \node[attribute] (cnom) [above right=of comp] {\key{nombre}} edge (comp);&#10;    \node[attribute] (cacc) [below right =of comp] {{valor-acción}} edge (comp);&#10;    &#10; \node[relationship] (emplea) [below left= 1.5cm and 0.1cm of comp] {emplea} edge (comp);&#10;      &#10;  \node[entity] (pers) [below left=of emplea] {Persona} edge[-&gt;] (emplea);&#10;    \node[attribute] (persrun) [below right=of pers] {\key{rut}} edge (pers);&#10;    \node[attribute] (persnom) [below =of pers] {{nombre}} edge (pers);&#10;      \node[attribute] (persdir) [below left =of pers] {{dirección}} edge (pers);&#10; &#10;  &#10;   \node[relationship] (compra) [above left=of pers] {compra} edge (pers);&#10;   \draw[link] (compra) edge (prod);&#10;  &#10;  \end{tikzpicture}&#10;}&#10;\end{document}"/>
  <p:tag name="IGUANATEXSIZE" val="20"/>
  <p:tag name="IGUANATEXCURSOR" val="29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00961"/>
  <p:tag name="ORIGINALWIDTH" val="56,257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267,717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24.482.054-9 &amp; Aidan Hogan &amp; CC3201 \\&#10;24.482.054-9 &amp; Aidan Hogan &amp; CC5212 \\&#10;24.482.054-9 &amp; Aidan Hogan &amp; CC6202 \\&#10;\ldots\\&#10;\hline&#10;\end{tabular}&#10;&#10;&#10;\end{document}"/>
  <p:tag name="IGUANATEXSIZE" val="20"/>
  <p:tag name="IGUANATEXCURSOR" val="3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,01086"/>
  <p:tag name="ORIGINALWIDTH" val="506,32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\rlt{R$'$}.\sch{a$'$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rlt{R}.\sch{a}\,\textsc{op}\,c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42,79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c \,\textsc{op}\,\rlt{R}.\sch{a}$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2106,2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(sea $c$ una constante, $\textsc{op}\, \in \{ &lt;, &gt;, =, \leq, \geq, \neq \}$)&#10;&#10;%\begin{tabular}{r@{~~~}l}&#10;%\textsc{Álgebra:} &amp; &#10;%$\rao{\pi}_{\sch{marca}}\big(\rao{\sigma}_{\sch{tipo}=\text{Ale}\,\,\vee\,\,\sch{tipo}=\text{Lager}}(\rlt{Cerveza})\big)$\\&#10; %      \textit{o}: &amp; $\rao{\pi}_{\sch{marca}}\big(\rao{\sigma}_{\sch{tipo}=\text{Ale}}(\rlt{Cerveza})\big) \,\cup\, \rao{\pi}_{\sch{marca}}\big(\rao{\sigma}_{\sch{tipo}=\text{Lager}}(\rlt{Cerveza})\big)$\\[1ex]&#10;%\textsc{Cálculo:} &amp; \scriptsize $\{ P \mid \exists C_1 \in \rlt{Cerveza} ( C_1.\sch{marca} = P.\sch{marca} \wedge C_1.\sch{tipo} = \text{ale}) \vee$\\&#10; %                 &amp; \scriptsize \qquad~~ $\exists C_2 \in \rlt{Cerveza} ( C_2.\sch{marca} = P.\sch{marca} \wedge C_2.\sch{tipo} = \text{lager})$\}&#10;%\end{tabular}&#10;\end{document}&#10;"/>
  <p:tag name="IGUANATEXSIZE" val="25"/>
  <p:tag name="IGUANATEXCURSOR" val="2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1584,2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&#10;$\neg p, p \wedge q, p \vee q, p \Rightarrow q, \exists \rlt{R}(p), \forall \rlt{R}(p)$&#10;\end{document}&#10;"/>
  <p:tag name="IGUANATEXSIZE" val="28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560,2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año, nave &#10;FROM Planeta, Aterrizaje&#10;WHERE nombre = planeta&#10;AND dist &gt; 1.00&#10;AND año &gt;= 2000 &#10;\end{lstlisting}&#10;\end{document}"/>
  <p:tag name="IGUANATEXSIZE" val="20"/>
  <p:tag name="IGUANATEXCURSOR" val="4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305,1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l}&#10;\hline&#10;\sch{nombre} &amp; \sch{año} &amp; \sch{nave}\\&#10;\hline&#10;%Marte &amp; 1976 &amp; Viking 1\\ &#10;%Marte &amp; 1971 &amp; Mars 2 lander\\ &#10;Marte &amp; 2003 &amp; Beagle 2\\&#10;Júpiter &amp; 2003 &amp; Galileo\\&#10;\hline&#10;\end{tabular}&#10;&#10;&#10;&#10;&#10;&#10;\end{document}"/>
  <p:tag name="IGUANATEXSIZE" val="15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6,434"/>
  <p:tag name="OUTPUTDPI" val="1200"/>
  <p:tag name="LATEXADDIN" val="\documentclass{article}&#10;\usepackage{amsmath}&#10;\usepackage[utf8]{inputenc}&#10;\pagestyle{empty}&#10;\begin{document}&#10;&#10;\begin{tabular}{lll}&#10;\hline&#10;\textbf{RUT} &amp; \textbf{Nombre} &amp; \textbf{Curso}\\\hline&#10;\ldots\\&#10;12.412.412-4 &amp; Sebastián Ferrada &amp; CC3201 \\&#10;12.412.412-4 &amp; Sebastián Ferrada &amp; CC5208 \\&#10;13.123.024-9 &amp; Daniel Hernández &amp; CC6202 \\&#10;\ldots\\&#10;\hline&#10;\end{tabular}&#10;&#10;&#10;\end{document}"/>
  <p:tag name="IGUANATEXSIZE" val="20"/>
  <p:tag name="IGUANATEXCURSOR" val="31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2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2,409"/>
  <p:tag name="ORIGINALWIDTH" val="4550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ABLE Cuenta (&#10;  número bigint PRIMARY KEY,&#10;  rut varchar (12) NOT NULL,&#10;  tipo varchar (12) NOT NULL, &#10;  saldo_clp bigint NOT NULL,&#10;  saldo_usd double precision NOT NULL,&#10;  CHECK ( ROUND ( (saldo_clp/saldo_usd)::numeric - 652.275 , 1 ) = 0 ) &#10;)\end{lstlisting}&#10;\end{document}&#10;"/>
  <p:tag name="IGUANATEXSIZE" val="15"/>
  <p:tag name="IGUANATEXCURSOR" val="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93,805"/>
  <p:tag name="ORIGINALWIDTH" val="1864,0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INSERT INTO Cuenta VALUES &#10; (7273697679, '28.923.123-7', &#10;   'Estacional', 100, 0.99)&#10;\end{lstlisting}&#10;\end{document}&#10;"/>
  <p:tag name="IGUANATEXSIZE" val="15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5,8359"/>
  <p:tag name="ORIGINALWIDTH" val="1977,2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r l r}&#10;\multicolumn{2}{l}{\rlt{TransferenciaTotal}}\\&#10;\hline&#10;\schk{cuenta\_origen} &amp; \schk{cuenta\_destina} &amp; \sch{total}\\[0.5ex]&#10;\hline &#10;7873698669 &amp; 1849123812 &amp; 51920 \\&#10;8273697679 &amp; 7873698669 &amp; 529000 \\&#10;8273697679 &amp; 1849123812 &amp; 41920 \\&#10;\hline&#10;\end{tabular}&#10;&#10;&#10;&#10;&#10;&#10;\end{document}"/>
  <p:tag name="IGUANATEXSIZE" val="16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886"/>
  <p:tag name="ORIGINALWIDTH" val="2521,185"/>
  <p:tag name="OUTPUTDPI" val="1200"/>
  <p:tag name="LATEXADDIN" val="\documentclass{article}&#10;\usepackage{amsmath}&#10;\usepackage[utf8]{inputenc}&#10;\pagestyle{empty}&#10;\begin{document}&#10;&#10;\begin{tabular}{lllr}&#10;\hline&#10;\textbf{RUT} &amp; \textbf{Nombre} &amp; \textbf{Eval} &amp; \textbf{Nota}\\\hline&#10;\ldots\\&#10;10.323.634-4 &amp; CC3201 &amp; Lab1 &amp; 6.0 \\&#10;10.323.634-4 &amp; CC3201 &amp; Lab2 &amp; 4.5 \\&#10;12.323.792-8 &amp; CC6202 &amp; Examen &amp; 3.9 \\&#10;\ldots\\&#10;\hline&#10;\end{tabular}&#10;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69,6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 l}&#10;\multicolumn{2}{l}{\rlt{Destino}}\\&#10;\hline&#10;\schk{cuenta} &amp; \sch{rut}\\[0.5ex]&#10;\hline &#10;1849123812 &amp; 12.491.671-K  \\&#10;7873698669 &amp; 32.000.273-K  \\\hline&#10;\end{tabular}&#10;&#10;&#10;&#10;&#10;&#10;\end{document}"/>
  <p:tag name="IGUANATEXSIZE" val="16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0,50984"/>
  <p:tag name="ORIGINALWIDTH" val="316,5442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violet}X}&#10; $\rightarrow$ {\color{brown}Y}&#10;\end{document}"/>
  <p:tag name="IGUANATEXSIZE" val="25"/>
  <p:tag name="IGUANATEXCURSOR" val="4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1,7907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ensuremath{\textbf{\color{blue}#1}}}&#10;\newcommand{\schk}[1]{\ensuremath{\textbf{\uline{\color{blue}#1}}}}&#10;\sf&#10;\footnotesize&#10;{\color{brown}Y}&#10;$ \subseteq$ {\color{violet}X}&#10;\end{document}"/>
  <p:tag name="IGUANATEXSIZE" val="25"/>
  <p:tag name="IGUANATEXCURSOR" val="40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ercurio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Venus&#10;\end{tabular}&#10;\end{document}"/>
  <p:tag name="IGUANATEXSIZE" val="20"/>
  <p:tag name="IGUANATEXCURSOR" val="26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Tierra&#10;\end{tabular}&#10;\end{document}"/>
  <p:tag name="IGUANATEXSIZE" val="20"/>
  <p:tag name="IGUANATEXCURSOR" val="2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Saturno&#10;\end{tabular}&#10;\end{document}"/>
  <p:tag name="IGUANATEXSIZE" val="20"/>
  <p:tag name="IGUANATEXCURSOR" val="2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Marte&#10;\end{tabular}&#10;\end{document}"/>
  <p:tag name="IGUANATEXSIZE" val="20"/>
  <p:tag name="IGUANATEXCURSOR" val="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549.6813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}&#10;\cellcolor{blue!25} ...&#10;\end{tabular}&#10;\end{document}"/>
  <p:tag name="IGUANATEXSIZE" val="20"/>
  <p:tag name="IGUANATEXCURSOR" val="2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85.039"/>
  <p:tag name="ORIGINALWIDTH" val="780.6525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p{0.3cm}}&#10;\cellcolor{green!25} 000 &amp; \cellcolor{black!25} \\ &#10;  \\ [-1.7ex]&#10;\cellcolor{green!75} 001 &amp; \cellcolor{black!50} \\&#10;  \\ [-1.7ex]&#10;\cellcolor{green!25} 002 &amp; \cellcolor{black!25} \\&#10;  \\ [-1.7ex]&#10;\cellcolor{green!75} 003 &amp; \cellcolor{black!50} \\&#10;  \\ [-1.7ex]&#10;$\vdots$ &amp; $\vdots$ \\&#10;\cellcolor{green!25} 126 &amp; \cellcolor{black!25} \\&#10;  \\ [-1.7ex]&#10;\cellcolor{green!75} 127 &amp; \cellcolor{black!50} \\&#10;  \\ [-1.7ex]&#10;$\vdots$ &amp; $\vdots$ \\&#10;\cellcolor{green!75} 254 &amp; \cellcolor{black!50} \\&#10;  \\ [-1.7ex]&#10;\cellcolor{green!25} 255 &amp; \cellcolor{black!25} \\&#10;\end{tabular}&#10;\end{document}"/>
  <p:tag name="IGUANATEXSIZE" val="20"/>
  <p:tag name="IGUANATEXCURSOR" val="7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62,6547"/>
  <p:tag name="ORIGINALWIDTH" val="1994,001"/>
  <p:tag name="OUTPUTDPI" val="1200"/>
  <p:tag name="LATEXADDIN" val="\documentclass{article}&#10;\usepackage{amsmath}&#10;\usepackage[utf8]{inputenc}&#10;\pagestyle{empty}&#10;\begin{document}&#10;&#10;\begin{tabular}{lll}&#10;\hline&#10;\textbf{Codigo} &amp; \textbf{Nombre}\\\hline&#10;\ldots\\&#10;CC3201 &amp; Bases de Datos \\&#10;CC5212 &amp; Proc. Masivo de Datos \\&#10;\ldots\\&#10;\hline&#10;\end{tabular}&#10;&#10;&#10;\end{document}"/>
  <p:tag name="IGUANATEXSIZE" val="20"/>
  <p:tag name="IGUANATEXCURSOR" val="24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Venus &amp; \cellcolor{red!20} 0,72 &amp; \cellcolor{red!20} 0,95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Tierra &amp; \cellcolor{red!20} 1,00 &amp; \cellcolor{red!20} 1,00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Saturno &amp; \cellcolor{red!20} 9,54 &amp; \cellcolor{red!20} 9,14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2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ercurio &amp; \cellcolor{red!20} 0,39 &amp; \cellcolor{red!20} 0,38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1529.059"/>
  <p:tag name="LATEXADDIN" val="\documentclass{article}&#10;\usepackage[utf8]{inputenc}&#10;\usepackage{amsmath}&#10;\usepackage[table]{xcolor}&#10;\usepackage[normalem]{ulem}&#10;\usepackage{C:/Users/ahogan/Documents/Teaching/Databases/macros/bdd}&#10;\pagestyle{empty}&#10;&#10;\begin{document}&#10;\tpre&#10;\begin{tabular}{p{1.2cm} r r r}&#10;\cellcolor{red!20}Marte &amp; \cellcolor{red!20} 1,52 &amp; \cellcolor{red!20} 0,53 &amp; \cellcolor{red!10} $\ldots$\\&#10;%\cellcolor{red!10} $\vdots$ &amp; \cellcolor{red!10} $\vdots$ &amp; \cellcolor{red!10} $\vdots$ &amp; \cellcolor{red!10} $\ddots$\\&#10;\end{tabular}&#10;&#10;\end{document}"/>
  <p:tag name="IGUANATEXSIZE" val="16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0.88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Ordenar $R$ y $S$ por los atributos del join&#10;\item[-] Aplicar un merge-sort y para cada tupla $r$ y $s$ que satisfagan el join:\\&#10;escribir $\{ r \} \times \{ s \}$&#10;\end{itemize}&#10;\end{document}"/>
  <p:tag name="IGUANATEXSIZE" val="20"/>
  <p:tag name="IGUANATEXCURSOR" val="4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.5916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Guardar $R$ en memoria principal&#10;\item[-] Para cada tupla $s \in S$&#10;\begin{itemize}&#10;\item[-] Buscar $r$ en memoria principal tal que $r$ y $s$ satisfagan el join:\\escribir $\{r\} \times \{s\}$ &#10;\end{itemize}&#10;\end{itemize}&#10;\end{document}"/>
  <p:tag name="IGUANATEXSIZE" val="18"/>
  <p:tag name="IGUANATEXCURSOR" val="3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.9534"/>
  <p:tag name="ORIGINALWIDTH" val="720.034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Buscar $s \in S$ en el índice tal que $r$ y $s$ satisfagan el join:\\escribir $\{r\} \times \{ s \}$&#10;\end{itemize}&#10;\end{itemize}&#10;\end{document}"/>
  <p:tag name="IGUANATEXSIZE" val="20"/>
  <p:tag name="IGUANATEXCURSOR" val="3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.1294"/>
  <p:tag name="ORIGINALWIDTH" val="1949.7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&#10;$R \bowtie S$ &#10;\begin{itemize}&#10;\item[-] Para cada tupla $r \in R$&#10;\begin{itemize}&#10;\item[-] Para cada tupla $s \in S$&#10;\begin{itemize}&#10;\item[-] Si $r$ y $s$ satisfacen el join:\\escribir $\{r\} \times \{ s \}$ &#10;\end{itemize}&#10;\end{itemize}&#10;\end{itemize}&#10;\end{document}"/>
  <p:tag name="IGUANATEXSIZE" val="18"/>
  <p:tag name="IGUANATEXCURSOR" val="40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,0146"/>
  <p:tag name="ORIGINALWIDTH" val="3237,4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&quot;+{\color{gray}input}+&quot;\verb|'|&quot;\\&#10;\end{tabular}&#10;\end{document}&#10;"/>
  <p:tag name="IGUANATEXSIZE" val="17"/>
  <p:tag name="IGUANATEXCURSOR" val="3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6,0469"/>
  <p:tag name="ORIGINALWIDTH" val="3265,956"/>
  <p:tag name="OUTPUTDPI" val="1200"/>
  <p:tag name="LATEXADDIN" val="\documentclass{article}&#10;\usepackage[utf8]{inputenc}&#10;\usepackage{amsmath}&#10;\usepackage{xcolor}&#10;\pagestyle{empty}&#10;&#10;\begin{document}&#10;&#10;\newcommand{\rlt}[1]{\textbf{\color{green!50!black}#1}}&#10;\newcommand{\sch}[1]{\textbf{\color{blue}#1}}&#10;\newcommand{\dom}[1]{:\textbf{\color{red!50!black}#1}}&#10;\newcommand{\dstr}{\dom{string}}&#10;\newcommand{\dint}{\dom{int}}&#10;\newcommand{\dfl}{\dom{float}}&#10;&#10;\begin{center}&#10;\sf&#10;\footnotesize&#10;\rlt{Cervezas}(\sch{nombre}\dstr,\sch{tipo}\dstr,\sch{grados}\dfl,\sch{ciudad-origen}\dstr)\\&#10;\rlt{Vinos}(\sch{nombre}\dstr,\sch{tipo}\dstr,\sch{año}\dint,\sch{grados}\dfl,\sch{ciudad-origen}\dstr)\\&#10;\rlt{En-Stock}(\sch{nombre}\dstr,\sch{cantidad}\dint,\sch{precio-unitario}\dint)\\&#10;\end{center}&#10;\end{document}"/>
  <p:tag name="IGUANATEXSIZE" val="20"/>
  <p:tag name="IGUANATEXCURSOR" val="5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,5144"/>
  <p:tag name="ORIGINALWIDTH" val="3695,7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t&#10;\begin{tabular}{l}&#10;&quot;{\ckw SELECT} nota {\ckw FROM} Students {\ckw WHERE} name=\verb|'|{\color{blue}Robert\verb|'| OR 1=1);}\verb|'|&quot;&#10;\end{tabular}&#10;\end{document}&#10;"/>
  <p:tag name="IGUANATEXSIZE" val="17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62,6204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VIEW ÁlbumEval AS&#10;  SELECT álbum, artista, &#10;    FLOOR(AVG(eval)) AS pm, &#10;      COUNT(eval) AS num&#10;  FROM Evaluación&#10;  GROUP BY álbum, artista&#10;\end{lstlisting}&#10;\end{document}&#10;"/>
  <p:tag name="IGUANATEXSIZE" val="14"/>
  <p:tag name="IGUANATEXCURSOR" val="4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4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3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26,5735"/>
  <p:tag name="ORIGINALWIDTH" val="2064,2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ÁlbumEval&#10;WHERE álbum='You Want It Darker'&#10;  AND artista='Leonard Cohen'&#10;\end{lstlisting}&#10;\end{document}&#10;"/>
  <p:tag name="IGUANATEXSIZE" val="14"/>
  <p:tag name="IGUANATEXCURSOR" val="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74,428"/>
  <p:tag name="ORIGINALWIDTH" val="2541,3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m&#10;FROM &#10;  ( SELECT álbum, artista, &#10;    FLOOR(AVG(eval)) AS pm, &#10;      COUNT(eval) AS num&#10;    FROM Evaluación&#10;    GROUP BY álbum, artista ) ÁlbumEval&#10;WHERE álbum='You Want It Darker'&#10;  AND artista='Leonard Cohen'&#10;\end{lstlisting}&#10;\end{document}&#10;"/>
  <p:tag name="IGUANATEXSIZE" val="14"/>
  <p:tag name="IGUANATEXCURSOR" val="4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267,03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m}\\&#10;\hline &#10;94\\&#10;\hline&#10;\end{tabular}&#10;&#10;&#10;&#10;&#10;&#10;\end{document}"/>
  <p:tag name="IGUANATEXSIZE" val="15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2,161"/>
  <p:tag name="ORIGINALWIDTH" val="2719,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CREATE TRIGGER NoOfenderANadie&#10;  AFTER UPDATE OF pm ON ÁlbumEval&#10;  REFERENCING&#10;    OLD ROW AS TuplaAntigua&#10;    NEW ROW AS TuplaNueva&#10;  FOR EACH ROW&#10;    WHEN (TuplaAntigua.pm &gt; TuplaNueva.pm)&#10;    SET TuplaNueva.pm = TuplaAntigua.pm&#10;\end{lstlisting}&#10;\end{document}&#10;"/>
  <p:tag name="IGUANATEXSIZE" val="14"/>
  <p:tag name="IGUANATEXCURSOR" val="4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6,517"/>
  <p:tag name="ORIGINALWIDTH" val="2820,3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Evaluación}\\&#10;\hline&#10;\schk{álbum} &amp; \schk{artista} &amp; \schk{fuente} &amp; \sch{eval}\\[0.5ex]&#10;\hline &#10;Popular Problems &amp; Leonard Cohen &amp; The Guardian &amp; 80\\&#10;Popular Problems &amp; Leonard Cohen &amp; The Observer &amp; 80\\&#10;Popular Problems &amp; Leonard Cohen &amp; Uncut &amp; 90\\&#10;You Want It Darker &amp; Leonard Cohen &amp; The Observer &amp; 100\\&#10;You Want It Darker  &amp; Leonard Cohen &amp; Uncut &amp; 90\\&#10;You Want It Darker  &amp; Leonard Cohen &amp; Rolling Stone &amp; 80\\&#10;You Want It Darker  &amp; Leonard Cohen &amp; The Guardian &amp; 100\\&#10;Dear Heather &amp; Leonard Cohen &amp; The Guardian &amp; 60\\&#10;Dear Heather &amp; Leonard Cohen &amp; Uncut &amp; 100\\&#10;Dear Heather &amp; Leonard Cohen &amp; Rolling Stone &amp; 70\\&#10;Old Ideas &amp; Leonard Cohen &amp; Rolling Stone &amp; 90\\&#10;Old Ideas &amp; Leonard Cohen &amp; Uncut &amp; 80\\&#10;ARTPOP &amp; Lady Gaga &amp; Rolling Stone &amp; 60\\&#10;\ldots &amp; \ldots &amp; \ldots &amp; \ldots\\&#10;\hline&#10;\end{tabular}&#10;&#10;&#10;&#10;&#10;&#10;\end{document}"/>
  <p:tag name="IGUANATEXSIZE" val="15"/>
  <p:tag name="IGUANATEXCURSOR" val="7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1,3856"/>
  <p:tag name="ORIGINALWIDTH" val="2377,83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rlt{ÁlbumEval}\\&#10;\hline&#10;\sch{álbum} &amp; \sch{artista} &amp; \sch{pm} &amp; \sch{num}\\&#10;\hline &#10;Old Ideas &amp; Leonard Cohen &amp; 85 &amp; 2 \\&#10;Dear Heather &amp; Leonard Cohen &amp; 76 &amp; 3\\&#10;You Want It Darker &amp; Leonard Cohen &amp; 92 &amp; 5\\&#10;Popular Problems &amp; Leonard Cohen &amp; 83 &amp; 3\\&#10;ARTPOP &amp; Lady Gaga &amp; 64 &amp; 3\\&#10;\ldots &amp; \ldots &amp; \ldots\\&#10;\hline&#10;\end{tabular}&#10;&#10;&#10;&#10;&#10;&#10;\end{document}"/>
  <p:tag name="IGUANATEXSIZE" val="15"/>
  <p:tag name="IGUANATEXCURSOR" val="4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4,5801"/>
  <p:tag name="ORIGINALWIDTH" val="1738,7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UPDATE ÁlbumEval &#10;SET pm = 50&#10;WHERE álbum = 'ARTPOP'&#10;  AND artista = 'Lady Gaga'&#10;\end{lstlisting}&#10;\end{document}&#10;"/>
  <p:tag name="IGUANATEXSIZE" val="14"/>
  <p:tag name="IGUANATEXCURSOR" val="3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92,5827"/>
  <p:tag name="ORIGINALWIDTH" val="2732,631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\sf&#10;\footnotesize&#10;\begin{tabular}{l l r r l}&#10;\textbf{\color{green!60!black} Vino}\\&#10;\hline&#10;\sch{nombre} &amp; \sch{tipo} &amp; \sch{año} &amp; \sch{grados} &amp; \sch{ciudad-origen} \\&#10;\hline &#10;Tarapacá &amp; Carménère &amp; 2014 &amp; 13,5 &amp; Maipo \\&#10;Tarapacá &amp; Merlot &amp; 2014 &amp; 13,5 &amp; Maipo \\&#10;Gato &amp; Merlot &amp; 2016 &amp; 14,0 &amp; Maule \\\hline &#10;\end{tabular}&#10;&#10;\end{document}"/>
  <p:tag name="IGUANATEXSIZE" val="15"/>
  <p:tag name="IGUANATEXCURSOR" val="6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0,201"/>
  <p:tag name="ORIGINALWIDTH" val="5201,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TART TRANSACTION;&#10;  INSERT INTO Gasto VALUES&#10;    (7873698669,'Noruega','2020-02-12','02:14:20',400000,-175000,'TRCLK9K24KS');&#10;  UPDATE Cuenta SET saldo_clp=saldo_actual&#10;    FROM ( SELECT (saldo_clp - 400000) AS saldo_actual&#10;           FROM Cuenta WHERE número=7873698669 ) A;&#10;  UPDATE Cuenta SET saldo_clp=A.saldo_clp, saldo_usd=(A.saldo_clp/valor) &#10;    FROM ( SELECT valor FROM Divisa WHERE d1='USD' AND d2='CLP') T,&#10;       ( SELECT saldo_clp FROM Cuenta WHERE número=7873698669 ) A;&#10;COMMIT;&#10;\end{lstlisting}&#10;\end{document}&#10;"/>
  <p:tag name="IGUANATEXSIZE" val="14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016,17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Cuenta}\\&#10;\hline&#10;\schk{número} &amp; \sch{rut} &amp; \sch{tipo} &amp; \sch{saldo\_clp} &amp; \sch{saldo\_usd}\\[0.5ex]&#10;\hline &#10;7873698669 &amp; 32.000.273-K &amp; Estacional &amp; 225000 &amp; 344,94 \\&#10;\hline&#10;\end{tabular}&#10;&#10;&#10;&#10;&#10;&#10;\end{document}"/>
  <p:tag name="IGUANATEXSIZE" val="16"/>
  <p:tag name="IGUANATEXCURSOR" val="4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14,36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3ex} }&#10;\rlt{Gasto}\\&#10;\hline&#10;\sch{cuenta} &amp; \sch{comentario} &amp; \sch{fecha} &amp; \sch{hora}  &amp; \sch{monto} &amp; \sch{saldo} &amp; \schk{id}\\[0.5ex]&#10;\hline &#10;7873698669 &amp; Electricidad &amp; 2020-02-02 &amp; 20:00:01 &amp; 8200 &amp; 291800 &amp; \tt TRCJASJDA9A \\&#10;7873698669 &amp; Calefacción &amp; 2020-02-02 &amp; 20:00:02 &amp;  600 &amp; 291200  &amp; \tt TRC81KAQWAS \\&#10;7873698669 &amp; Moviestar &amp; 2020-02-02 &amp; 20:00:03 &amp; 16200 &amp; 275000 &amp; \tt TRCK8J7JA8D \\&#10;7873698669 &amp; Cajero &amp; 2020-02-08 &amp; 16:05:02 &amp; 100000 &amp; 225000 &amp; \tt TRCPM8A45AD \\&#10;\hline&#10;\end{tabular}&#10;&#10;&#10;&#10;&#10;&#10;\end{document}"/>
  <p:tag name="IGUANATEXSIZE" val="16"/>
  <p:tag name="IGUANATEXCURSOR" val="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414,6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rlt{Divisa}\\&#10;\hline&#10;\schk{d1} &amp; \schk{d2} &amp; \sch{valor}\\[0.5ex]&#10;\hline &#10;CLP &amp; USD &amp;   0,0001533 \\&#10;USD &amp; CLP &amp; 652,2750000 \\&#10;\hline&#10;\end{tabular}&#10;&#10;&#10;&#10;&#10;&#10;\end{document}"/>
  <p:tag name="IGUANATEXSIZE" val="16"/>
  <p:tag name="IGUANATEXCURSOR" val="3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515,7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e}\\&#10;\hline&#10;\schk{rut} &amp; \sch{nombre} &amp; \sch{fono} &amp; \sch{dirección}\\[0.5ex]&#10;\hline &#10;32.000.273-K &amp; Kelvin &amp; +56976698463 &amp; Campo de Hielo Sur, Depto 273\\&#10;\hline&#10;\end{tabular}&#10;&#10;&#10;&#10;&#10;&#10;\end{document}"/>
  <p:tag name="IGUANATEXSIZE" val="16"/>
  <p:tag name="IGUANATEXCURSOR" val="3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5,2843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nd{tabular}&#10;\end{document}&#10;"/>
  <p:tag name="IGUANATEXSIZE" val="20"/>
  <p:tag name="IGUANATEXCURSOR" val="2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,5362"/>
  <p:tag name="ORIGINALWIDTH" val="1903,016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color{black!70}&#10;\footnotesize&#10;\begin{tabular}{l l l l l}&#10;\textbf{\color{green!60!black} En-Stock}\\&#10;\hline&#10;\sch{nombre} &amp; \sch{cantidad} &amp; \sch{precio-unitario}\\&#10;\hline &#10;\hline &#10;\end{tabular}&#10;&#10;\end{document}"/>
  <p:tag name="IGUANATEXSIZE" val="15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escribir{A}\\&#10;\leer{B}\\&#10;$B \leftarrow B + 100$\\&#10;\escribir{B}\\&#10;\end{tabular}&#10;\end{document}&#10;"/>
  <p:tag name="IGUANATEXSIZE" val="20"/>
  <p:tag name="IGUANATEXCURSOR" val="2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3,01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purple}\textsf{T}$_1$&#10;\end{document}&#10;"/>
  <p:tag name="IGUANATEXSIZE" val="20"/>
  <p:tag name="IGUANATEXCURSOR" val="2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25,26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teal}\textsf{T}$_2$&#10;\end{document}&#10;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72,3298"/>
  <p:tag name="ORIGINALWIDTH" val="672,84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v \leftarrow A \times 0{,}1$\\&#10;$A \leftarrow A - v$\\&#10;\escribir{A}\\&#10;\end{tabular}&#10;\end{document}&#10;"/>
  <p:tag name="IGUANATEXSIZE" val="20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11,849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A}\\&#10;$A \leftarrow A - 100$\\&#10;\escribir{A}\\&#10;\end{tabular}&#10;\end{document}&#10;"/>
  <p:tag name="IGUANATEXSIZE" val="20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678,094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v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724,60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tabular}{l}&#10;\leer{B}\\&#10;$B \leftarrow B + 100$\\&#10;\escribir{B}\\&#10;\end{tabular}&#10;\end{document}&#10;"/>
  <p:tag name="IGUANATEXSIZE" val="20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0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10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usepackage[normalem]{ulem}&#10;\pagestyle{empty}&#10;&#10;\begin{document}&#10;&#10;\newcommand{\rlt}[1]{\textbf{\color{green!50!black}#1}}&#10;\newcommand{\sch}[1]{\textbf{\color{blue}#1}}&#10;\newcommand{\schk}[1]{\uline{\sch{#1}}}&#10;\newcommand{\dom}[1]{:\textbf{\color{red!50!black}#1}}&#10;\newcommand{\dstr}{\dom{string}}&#10;\newcommand{\dint}{\dom{int}}&#10;\newcommand{\dfl}{\dom{float}}&#10;&#10;\sf&#10;\footnotesize&#10;\begin{tabular}{l l r l}&#10;\textbf{\rlt{Cervezas}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0 &amp; Valdivia \\&#10;Kross 5 &amp; Ale &amp; 7,2 &amp; Curacaví \\&#10;Kross Golden &amp; Ale &amp; 5,3 &amp; Curacaví \\&#10;Kross Pilsner &amp; Pilsner &amp; 4,9 &amp; Curacaví \\&#10;\hline &#10;\end{tabular}&#10;&#10;\end{document}"/>
  <p:tag name="IGUANATEXSIZE" val="15"/>
  <p:tag name="IGUANATEXCURSOR" val="8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78,11"/>
  <p:tag name="ORIGINALWIDTH" val="2930,65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[language=json]&#10;{&#10;  &quot;_id&quot;: ObjectId(^99a88b77c66d^),&#10;  &quot;name&quot;: &quot;The Wire&quot;,&#10;  &quot;type&quot;: &quot;Scripted&quot;,&#10;  &quot;language&quot;: &quot;English&quot;,&#10;  &quot;genres&quot;: [ &quot;Drama&quot;, &quot;Crime&quot;, &quot;Thriller&quot; ],&#10;  &quot;status&quot;: &quot;Ended&quot;,&#10;  &quot;runtime&quot;: 60,&#10;  &quot;premiered&quot;: ISODate(&quot;2002-06-02&quot;),&#10;  &quot;schedule&quot;: {&#10;    &quot;time&quot;: &quot;21:00&quot;,&#10;    &quot;days&quot;: [&#10;      &quot;Sunday&quot;&#10;    ]&#10;  },&#10;  &quot;rating&quot;: {&#10;    &quot;average&quot;: 9.4&#10;  }&#10;}&#10;\end{lstlisting}&#10;\end{document}"/>
  <p:tag name="IGUANATEXSIZE" val="20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038,1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newcommand{\pr}[1]{\ensuremath{\mathsf{\color{red!50!black}#1}}}&#10;\newcommand{\cn}[1]{\ensuremath{\mathsf{\color{blue}#1}}}&#10;&#10;\begin{tabular}{l}&#10;$\pr{L}(\cn{a}) \wedge \pr{L}(\cn{b}) \wedge \pr{L}(\cn{c})$\\&#10;¿$\forall x : \pr{L}(x) \rightarrow \pr{Q}(x)$? \\&#10;\end{tabular}&#10;\end{document}&#10;"/>
  <p:tag name="IGUANATEXSIZE" val="20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37765</TotalTime>
  <Words>955</Words>
  <Application>Microsoft Office PowerPoint</Application>
  <PresentationFormat>On-screen Show (4:3)</PresentationFormat>
  <Paragraphs>261</Paragraphs>
  <Slides>75</Slides>
  <Notes>2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CC3201-1 Bases de Datos Otoño 2025  Clase 15: Conclusión</vt:lpstr>
      <vt:lpstr>¿es importante el curso?</vt:lpstr>
      <vt:lpstr>Interactuamos con bases de datos todo el tiempo, todos los días</vt:lpstr>
      <vt:lpstr>Cómo podemos implementar consultas, actualizaciones, seguridad, etc., sobre estos datos</vt:lpstr>
      <vt:lpstr>Estos son problemas generales que se encuentran en muchas aplicaciones</vt:lpstr>
      <vt:lpstr>Han aprendido sobre …</vt:lpstr>
      <vt:lpstr>El Modelo Relacional</vt:lpstr>
      <vt:lpstr>Diagramas E-R:</vt:lpstr>
      <vt:lpstr>El Álgebra Relacional</vt:lpstr>
      <vt:lpstr>El Cálculo Relacional</vt:lpstr>
      <vt:lpstr>SQL: Consultas Básicas</vt:lpstr>
      <vt:lpstr>SQL: Agregación</vt:lpstr>
      <vt:lpstr>SQL: Consultas AnidAnidadasadas</vt:lpstr>
      <vt:lpstr>Restricciones de integridad</vt:lpstr>
      <vt:lpstr>Formas Normales</vt:lpstr>
      <vt:lpstr>Indexación</vt:lpstr>
      <vt:lpstr>Implementación de Joins</vt:lpstr>
      <vt:lpstr>Acceso Programático</vt:lpstr>
      <vt:lpstr>Inyección SQL</vt:lpstr>
      <vt:lpstr>Vistas</vt:lpstr>
      <vt:lpstr>Disparadores</vt:lpstr>
      <vt:lpstr>Garantías de ACID</vt:lpstr>
      <vt:lpstr>Transacciones</vt:lpstr>
      <vt:lpstr>Planificaciones Secuenciables vs. No Secuenciables</vt:lpstr>
      <vt:lpstr>El espectro de datos</vt:lpstr>
      <vt:lpstr>Árboles (con JSON/MongoDB)</vt:lpstr>
      <vt:lpstr>Grafos (con RDF/SPARQL)</vt:lpstr>
      <vt:lpstr>PowerPoint Presentation</vt:lpstr>
      <vt:lpstr>PowerPoint Presentation</vt:lpstr>
      <vt:lpstr>En muchos ámbitos de la sociedad moderna,   la gestión y el análisis de datos son clave</vt:lpstr>
      <vt:lpstr>Mucha demanda de “data scientists”</vt:lpstr>
      <vt:lpstr>“Data Scientist”: Ofertas de Trabajo (2016)</vt:lpstr>
      <vt:lpstr>“Data Scientist”: Ofertas de Trabajo (2017)</vt:lpstr>
      <vt:lpstr>“Data Scientist”: Ofertas de Trabajo (2018)</vt:lpstr>
      <vt:lpstr>“Data Scientist”: Ofertas de Trabajo (2019)</vt:lpstr>
      <vt:lpstr>“Data Scientist” Ofertas de Trabajo (2020)</vt:lpstr>
      <vt:lpstr>“Data Scientist” Ofertas de Trabajo (2020)</vt:lpstr>
      <vt:lpstr>“Data Scientist” Ofertas de Trabajo (2021)</vt:lpstr>
      <vt:lpstr>“Data Scientist” Ofertas de Trabajo (2023)</vt:lpstr>
      <vt:lpstr>“Data Scientist” Ofertas de Trabajo (2025)</vt:lpstr>
      <vt:lpstr>Resumen de los cursos de datos</vt:lpstr>
      <vt:lpstr>Aprendizaje</vt:lpstr>
      <vt:lpstr>Minería de Datos</vt:lpstr>
      <vt:lpstr>Aprendizaje Computacional</vt:lpstr>
      <vt:lpstr>Ciencia de Datos</vt:lpstr>
      <vt:lpstr>Escalabilidad / eficiencia</vt:lpstr>
      <vt:lpstr>Procesamiento Masivo de Datos</vt:lpstr>
      <vt:lpstr>Sistemas Distribuidos</vt:lpstr>
      <vt:lpstr>Estructuras de Datos Comprimidas</vt:lpstr>
      <vt:lpstr>Computación en GPU</vt:lpstr>
      <vt:lpstr>Texto/Lenguaje natural</vt:lpstr>
      <vt:lpstr>Procesamiento de Lenguaje Natural</vt:lpstr>
      <vt:lpstr>Lógica</vt:lpstr>
      <vt:lpstr>Métodos Lógicos</vt:lpstr>
      <vt:lpstr>Teoría de Bases de Datos</vt:lpstr>
      <vt:lpstr>Multimedia</vt:lpstr>
      <vt:lpstr>Imágenes, Videos, Audio ...</vt:lpstr>
      <vt:lpstr>Imágenes, Videos, Audio ...</vt:lpstr>
      <vt:lpstr>Visualización</vt:lpstr>
      <vt:lpstr>Visualización de Información</vt:lpstr>
      <vt:lpstr>Seguridad</vt:lpstr>
      <vt:lpstr>Seguridad de Datos</vt:lpstr>
      <vt:lpstr>Privacidad de Datos</vt:lpstr>
      <vt:lpstr>La Web</vt:lpstr>
      <vt:lpstr>Desarrollo de Aplicaciones Web</vt:lpstr>
      <vt:lpstr>Recuperación de Información</vt:lpstr>
      <vt:lpstr>La Web de Datos</vt:lpstr>
      <vt:lpstr>Dominios Específicos</vt:lpstr>
      <vt:lpstr>Análisis de Negocio (Business Analytics)</vt:lpstr>
      <vt:lpstr>Astroinformática</vt:lpstr>
      <vt:lpstr>Informática Médica</vt:lpstr>
      <vt:lpstr>Magíster en Ciencias de los Datos</vt:lpstr>
      <vt:lpstr>Magíster en Ciencia de Datos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1722</cp:revision>
  <cp:lastPrinted>2016-09-12T03:42:43Z</cp:lastPrinted>
  <dcterms:created xsi:type="dcterms:W3CDTF">2006-08-16T00:00:00Z</dcterms:created>
  <dcterms:modified xsi:type="dcterms:W3CDTF">2025-06-23T14:04:09Z</dcterms:modified>
</cp:coreProperties>
</file>