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2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13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14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15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6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644" r:id="rId15"/>
    <p:sldId id="645" r:id="rId16"/>
    <p:sldId id="542" r:id="rId17"/>
    <p:sldId id="563" r:id="rId18"/>
    <p:sldId id="646" r:id="rId19"/>
    <p:sldId id="648" r:id="rId20"/>
    <p:sldId id="759" r:id="rId21"/>
    <p:sldId id="649" r:id="rId22"/>
    <p:sldId id="650" r:id="rId23"/>
    <p:sldId id="762" r:id="rId24"/>
    <p:sldId id="760" r:id="rId25"/>
    <p:sldId id="761" r:id="rId26"/>
    <p:sldId id="763" r:id="rId27"/>
    <p:sldId id="764" r:id="rId28"/>
    <p:sldId id="659" r:id="rId29"/>
    <p:sldId id="660" r:id="rId30"/>
    <p:sldId id="661" r:id="rId31"/>
    <p:sldId id="709" r:id="rId32"/>
    <p:sldId id="710" r:id="rId33"/>
    <p:sldId id="757" r:id="rId34"/>
    <p:sldId id="711" r:id="rId35"/>
    <p:sldId id="712" r:id="rId36"/>
    <p:sldId id="713" r:id="rId37"/>
    <p:sldId id="714" r:id="rId38"/>
    <p:sldId id="715" r:id="rId39"/>
    <p:sldId id="716" r:id="rId40"/>
    <p:sldId id="717" r:id="rId41"/>
    <p:sldId id="718" r:id="rId42"/>
    <p:sldId id="719" r:id="rId43"/>
    <p:sldId id="720" r:id="rId44"/>
    <p:sldId id="721" r:id="rId45"/>
    <p:sldId id="722" r:id="rId46"/>
    <p:sldId id="723" r:id="rId47"/>
    <p:sldId id="756" r:id="rId48"/>
    <p:sldId id="726" r:id="rId49"/>
    <p:sldId id="730" r:id="rId50"/>
    <p:sldId id="731" r:id="rId51"/>
    <p:sldId id="732" r:id="rId52"/>
    <p:sldId id="735" r:id="rId53"/>
    <p:sldId id="736" r:id="rId54"/>
    <p:sldId id="747" r:id="rId55"/>
    <p:sldId id="748" r:id="rId56"/>
    <p:sldId id="749" r:id="rId57"/>
    <p:sldId id="750" r:id="rId58"/>
    <p:sldId id="751" r:id="rId59"/>
    <p:sldId id="752" r:id="rId60"/>
    <p:sldId id="753" r:id="rId61"/>
    <p:sldId id="754" r:id="rId62"/>
    <p:sldId id="755" r:id="rId63"/>
    <p:sldId id="588" r:id="rId64"/>
    <p:sldId id="589" r:id="rId65"/>
    <p:sldId id="590" r:id="rId66"/>
    <p:sldId id="591" r:id="rId67"/>
    <p:sldId id="592" r:id="rId68"/>
    <p:sldId id="593" r:id="rId69"/>
    <p:sldId id="594" r:id="rId70"/>
    <p:sldId id="595" r:id="rId71"/>
    <p:sldId id="596" r:id="rId72"/>
    <p:sldId id="597" r:id="rId73"/>
    <p:sldId id="598" r:id="rId74"/>
    <p:sldId id="599" r:id="rId75"/>
    <p:sldId id="600" r:id="rId76"/>
    <p:sldId id="601" r:id="rId77"/>
    <p:sldId id="602" r:id="rId78"/>
    <p:sldId id="603" r:id="rId79"/>
    <p:sldId id="604" r:id="rId80"/>
    <p:sldId id="605" r:id="rId81"/>
    <p:sldId id="606" r:id="rId82"/>
    <p:sldId id="607" r:id="rId83"/>
    <p:sldId id="608" r:id="rId84"/>
    <p:sldId id="609" r:id="rId85"/>
    <p:sldId id="610" r:id="rId86"/>
    <p:sldId id="611" r:id="rId87"/>
    <p:sldId id="612" r:id="rId88"/>
    <p:sldId id="613" r:id="rId89"/>
    <p:sldId id="614" r:id="rId90"/>
    <p:sldId id="765" r:id="rId91"/>
    <p:sldId id="766" r:id="rId92"/>
    <p:sldId id="638" r:id="rId93"/>
    <p:sldId id="639" r:id="rId94"/>
    <p:sldId id="640" r:id="rId95"/>
    <p:sldId id="641" r:id="rId9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11"/>
    <a:srgbClr val="0D0B0C"/>
    <a:srgbClr val="488695"/>
    <a:srgbClr val="C60042"/>
    <a:srgbClr val="009900"/>
    <a:srgbClr val="B4F2C9"/>
    <a:srgbClr val="D55681"/>
    <a:srgbClr val="0066CC"/>
    <a:srgbClr val="E28AA7"/>
    <a:srgbClr val="468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6502" autoAdjust="0"/>
  </p:normalViewPr>
  <p:slideViewPr>
    <p:cSldViewPr>
      <p:cViewPr varScale="1">
        <p:scale>
          <a:sx n="102" d="100"/>
          <a:sy n="102" d="100"/>
        </p:scale>
        <p:origin x="-9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16-06-2025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6518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504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177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6370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3018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6636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964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6941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7527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61033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787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555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292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520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4483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314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101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smtClean="0"/>
              <a:t>Click to edit Master subtitle 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es-CL" smtClean="0"/>
              <a:t>Titelmasterformat durch Klicken bearbeiten</a:t>
            </a:r>
            <a:endParaRPr lang="es-CL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66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16-06-2025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db-engines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db-engines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7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71.png"/><Relationship Id="rId5" Type="http://schemas.openxmlformats.org/officeDocument/2006/relationships/image" Target="../media/image73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7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72.png"/><Relationship Id="rId5" Type="http://schemas.openxmlformats.org/officeDocument/2006/relationships/image" Target="../media/image74.png"/><Relationship Id="rId4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7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7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75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81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75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45.xml"/><Relationship Id="rId7" Type="http://schemas.openxmlformats.org/officeDocument/2006/relationships/image" Target="../media/image82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72.png"/><Relationship Id="rId5" Type="http://schemas.openxmlformats.org/officeDocument/2006/relationships/tags" Target="../tags/tag47.xml"/><Relationship Id="rId10" Type="http://schemas.openxmlformats.org/officeDocument/2006/relationships/image" Target="../media/image85.png"/><Relationship Id="rId4" Type="http://schemas.openxmlformats.org/officeDocument/2006/relationships/tags" Target="../tags/tag46.xml"/><Relationship Id="rId9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88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72.png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93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92.png"/><Relationship Id="rId5" Type="http://schemas.openxmlformats.org/officeDocument/2006/relationships/tags" Target="../tags/tag55.xml"/><Relationship Id="rId10" Type="http://schemas.openxmlformats.org/officeDocument/2006/relationships/image" Target="../media/image91.png"/><Relationship Id="rId4" Type="http://schemas.openxmlformats.org/officeDocument/2006/relationships/tags" Target="../tags/tag54.xml"/><Relationship Id="rId9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71.png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72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96.png"/><Relationship Id="rId5" Type="http://schemas.openxmlformats.org/officeDocument/2006/relationships/tags" Target="../tags/tag61.xml"/><Relationship Id="rId10" Type="http://schemas.openxmlformats.org/officeDocument/2006/relationships/image" Target="../media/image90.png"/><Relationship Id="rId4" Type="http://schemas.openxmlformats.org/officeDocument/2006/relationships/tags" Target="../tags/tag60.xml"/><Relationship Id="rId9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73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95.png"/><Relationship Id="rId17" Type="http://schemas.openxmlformats.org/officeDocument/2006/relationships/image" Target="../media/image72.png"/><Relationship Id="rId2" Type="http://schemas.openxmlformats.org/officeDocument/2006/relationships/tags" Target="../tags/tag64.xml"/><Relationship Id="rId16" Type="http://schemas.openxmlformats.org/officeDocument/2006/relationships/image" Target="../media/image96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94.png"/><Relationship Id="rId5" Type="http://schemas.openxmlformats.org/officeDocument/2006/relationships/tags" Target="../tags/tag67.xml"/><Relationship Id="rId15" Type="http://schemas.openxmlformats.org/officeDocument/2006/relationships/image" Target="../media/image98.png"/><Relationship Id="rId10" Type="http://schemas.openxmlformats.org/officeDocument/2006/relationships/image" Target="../media/image90.png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7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91.png"/><Relationship Id="rId5" Type="http://schemas.openxmlformats.org/officeDocument/2006/relationships/tags" Target="../tags/tag75.xml"/><Relationship Id="rId10" Type="http://schemas.openxmlformats.org/officeDocument/2006/relationships/image" Target="../media/image101.png"/><Relationship Id="rId4" Type="http://schemas.openxmlformats.org/officeDocument/2006/relationships/tags" Target="../tags/tag74.xml"/><Relationship Id="rId9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104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98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103.png"/><Relationship Id="rId5" Type="http://schemas.openxmlformats.org/officeDocument/2006/relationships/tags" Target="../tags/tag81.xml"/><Relationship Id="rId15" Type="http://schemas.openxmlformats.org/officeDocument/2006/relationships/image" Target="../media/image91.png"/><Relationship Id="rId10" Type="http://schemas.openxmlformats.org/officeDocument/2006/relationships/image" Target="../media/image102.png"/><Relationship Id="rId4" Type="http://schemas.openxmlformats.org/officeDocument/2006/relationships/tags" Target="../tags/tag80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05.pn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98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103.png"/><Relationship Id="rId5" Type="http://schemas.openxmlformats.org/officeDocument/2006/relationships/tags" Target="../tags/tag89.xml"/><Relationship Id="rId15" Type="http://schemas.openxmlformats.org/officeDocument/2006/relationships/image" Target="../media/image91.png"/><Relationship Id="rId10" Type="http://schemas.openxmlformats.org/officeDocument/2006/relationships/image" Target="../media/image102.png"/><Relationship Id="rId4" Type="http://schemas.openxmlformats.org/officeDocument/2006/relationships/tags" Target="../tags/tag88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90.png"/><Relationship Id="rId18" Type="http://schemas.openxmlformats.org/officeDocument/2006/relationships/image" Target="../media/image84.png"/><Relationship Id="rId3" Type="http://schemas.openxmlformats.org/officeDocument/2006/relationships/tags" Target="../tags/tag95.xml"/><Relationship Id="rId21" Type="http://schemas.openxmlformats.org/officeDocument/2006/relationships/image" Target="../media/image72.png"/><Relationship Id="rId7" Type="http://schemas.openxmlformats.org/officeDocument/2006/relationships/tags" Target="../tags/tag99.xml"/><Relationship Id="rId12" Type="http://schemas.openxmlformats.org/officeDocument/2006/relationships/image" Target="../media/image89.png"/><Relationship Id="rId17" Type="http://schemas.openxmlformats.org/officeDocument/2006/relationships/image" Target="../media/image83.png"/><Relationship Id="rId2" Type="http://schemas.openxmlformats.org/officeDocument/2006/relationships/tags" Target="../tags/tag94.xml"/><Relationship Id="rId16" Type="http://schemas.openxmlformats.org/officeDocument/2006/relationships/image" Target="../media/image82.png"/><Relationship Id="rId20" Type="http://schemas.openxmlformats.org/officeDocument/2006/relationships/image" Target="../media/image93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97.xml"/><Relationship Id="rId15" Type="http://schemas.openxmlformats.org/officeDocument/2006/relationships/image" Target="../media/image92.png"/><Relationship Id="rId10" Type="http://schemas.openxmlformats.org/officeDocument/2006/relationships/tags" Target="../tags/tag102.xml"/><Relationship Id="rId19" Type="http://schemas.openxmlformats.org/officeDocument/2006/relationships/image" Target="../media/image85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105.xml"/><Relationship Id="rId7" Type="http://schemas.openxmlformats.org/officeDocument/2006/relationships/image" Target="../media/image106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72.png"/><Relationship Id="rId5" Type="http://schemas.openxmlformats.org/officeDocument/2006/relationships/tags" Target="../tags/tag107.xml"/><Relationship Id="rId10" Type="http://schemas.openxmlformats.org/officeDocument/2006/relationships/image" Target="../media/image108.png"/><Relationship Id="rId4" Type="http://schemas.openxmlformats.org/officeDocument/2006/relationships/tags" Target="../tags/tag106.xml"/><Relationship Id="rId9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image" Target="../media/image109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113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114.png"/><Relationship Id="rId5" Type="http://schemas.openxmlformats.org/officeDocument/2006/relationships/image" Target="../media/image10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image" Target="../media/image116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5.png"/><Relationship Id="rId5" Type="http://schemas.openxmlformats.org/officeDocument/2006/relationships/image" Target="../media/image109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117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109.png"/><Relationship Id="rId5" Type="http://schemas.openxmlformats.org/officeDocument/2006/relationships/image" Target="../media/image116.pn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109.png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7" Type="http://schemas.openxmlformats.org/officeDocument/2006/relationships/image" Target="../media/image109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7" Type="http://schemas.openxmlformats.org/officeDocument/2006/relationships/image" Target="../media/image109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image" Target="../media/image123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09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image" Target="../media/image109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22.png"/><Relationship Id="rId5" Type="http://schemas.openxmlformats.org/officeDocument/2006/relationships/image" Target="../media/image123.png"/><Relationship Id="rId4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image" Target="../media/image109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46.xml"/><Relationship Id="rId7" Type="http://schemas.openxmlformats.org/officeDocument/2006/relationships/image" Target="../media/image109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image" Target="../media/image130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29.png"/><Relationship Id="rId5" Type="http://schemas.openxmlformats.org/officeDocument/2006/relationships/image" Target="../media/image109.png"/><Relationship Id="rId4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152.xml"/><Relationship Id="rId7" Type="http://schemas.openxmlformats.org/officeDocument/2006/relationships/image" Target="../media/image131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tags" Target="../tags/tag155.xml"/><Relationship Id="rId7" Type="http://schemas.openxmlformats.org/officeDocument/2006/relationships/image" Target="../media/image133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tags" Target="../tags/tag158.xml"/><Relationship Id="rId7" Type="http://schemas.openxmlformats.org/officeDocument/2006/relationships/image" Target="../media/image135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tags" Target="../tags/tag161.xml"/><Relationship Id="rId7" Type="http://schemas.openxmlformats.org/officeDocument/2006/relationships/image" Target="../media/image137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8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notesSlide" Target="../notesSlides/notesSlide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query.wikidata.org/#SELECT%20%3FcLabel%20%3FgLabel%20%3FuLabel%20%3Ft%0AWHERE%20%0A%7B%0A%20%20%3Fc%20wdt%3AP39%20wd%3AQ107417314%20.%0A%20%20OPTIONAL%20%7B%20%3Fc%20wdt%3AP21%20%3Fg%20.%20%7D%0A%20%20OPTIONAL%20%7B%20%3Fc%20wdt%3AP69%20%3Fu%20.%20%7D%0A%20%20OPTIONAL%20%7B%20%3Fc%20wdt%3AP2002%20%3Ft%20.%20%7D%0A%20%20SERVICE%20wikibase%3Alabel%20%7B%20bd%3AserviceParam%20wikibase%3Alanguage%20%22es%2Cen%22.%20%7D%0A%7D%0A" TargetMode="External"/><Relationship Id="rId7" Type="http://schemas.openxmlformats.org/officeDocument/2006/relationships/hyperlink" Target="https://query.wikidata.org/#%23defaultView%3ATimeline%0ASELECT%20%3FcLabel%20%3Fpic%20%3Fdob%0AWHERE%20%0A%7B%0A%20%20%3Fc%20wdt%3AP39%20wd%3AQ107417314%20.%0A%20%20%3Fc%20wdt%3AP569%20%3Fdob%20.%0A%20%20OPTIONAL%20%7B%20%3Fc%20wdt%3AP18%20%3Fpic%20%7D%0A%20%20SERVICE%20wikibase%3Alabel%20%7B%20bd%3AserviceParam%20wikibase%3Alanguage%20%22es%2Cen%22.%20%7D%0A%7D%0AORDER%20BY%20%3Fdob%0A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query.wikidata.org/#%23defaultView%3ABarChart%0ASELECT%20%3FuLabel%20%28COUNT%28DISTINCT%20%3Fc%29%20AS%20%3Fcount%29%0AWHERE%20%0A%7B%0A%20%20%3Fc%20wdt%3AP39%20wd%3AQ107417314%20.%0A%20%20%3Fc%20wdt%3AP106%20%3Fu%20.%0A%20%20SERVICE%20wikibase%3Alabel%20%7B%20bd%3AserviceParam%20wikibase%3Alanguage%20%22es%2Cen%22.%20%7D%0A%7D%0AGROUP%20BY%20%3FuLabel%0A" TargetMode="External"/><Relationship Id="rId5" Type="http://schemas.openxmlformats.org/officeDocument/2006/relationships/hyperlink" Target="https://query.wikidata.org/#%23defaultView%3AGraph%0ASELECT%20%3Fc%20%3FcLabel%20%3FcPic%20%3Fu%20%3FuLabel%20%3FuPic%0AWHERE%20%0A%7B%0A%20%20%3Fc%20wdt%3AP39%20wd%3AQ107417314%20.%0A%20%20OPTIONAL%20%7B%20%3Fc%20wdt%3AP18%20%3FcPic%20.%20%7D%0A%20%20%3Fc%20wdt%3AP69%20%3Fu%20.%0A%20%20OPTIONAL%20%7B%20%3Fu%20wdt%3AP154%20%3FuPic%20.%20%7D%0A%20%20SERVICE%20wikibase%3Alabel%20%7B%20bd%3AserviceParam%20wikibase%3Alanguage%20%22es%2Cen%22.%20%7D%0A%7D%0A" TargetMode="External"/><Relationship Id="rId4" Type="http://schemas.openxmlformats.org/officeDocument/2006/relationships/hyperlink" Target="https://query.wikidata.org/#%23defaultView%3AMap%0ASELECT%20%3Fl%20%3Fc%20%3FcLabel%20%3FbLabel%0AWHERE%20%0A%7B%0A%20%20%3Fc%20wdt%3AP39%20wd%3AQ107417314%20.%0A%20%20%3Fc%20wdt%3AP19%20%3Fb%20.%0A%20%20%3Fb%20wdt%3AP625%20%3Fl%20.%0A%20%20SERVICE%20wikibase%3Alabel%20%7B%20bd%3AserviceParam%20wikibase%3Alanguage%20%22es%2Cen%22.%20%7D%0A%7D%0A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2025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14: Datos </a:t>
            </a:r>
            <a:r>
              <a:rPr lang="es-CL" dirty="0" err="1" smtClean="0"/>
              <a:t>Semiestructurados</a:t>
            </a:r>
            <a:r>
              <a:rPr lang="es-CL" dirty="0" smtClean="0"/>
              <a:t>: Grafos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76341" cy="253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mtClean="0"/>
              <a:t>Grafo con </a:t>
            </a:r>
            <a:r>
              <a:rPr lang="es-CL" smtClean="0">
                <a:solidFill>
                  <a:srgbClr val="0070C0"/>
                </a:solidFill>
              </a:rPr>
              <a:t>arcos etiquetados</a:t>
            </a:r>
            <a:endParaRPr lang="es-CL" noProof="0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6374" y="4875005"/>
            <a:ext cx="375182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¿El problema sin etiquetas sobre los arcos?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4" name="Content Placeholder 6 2 2"/>
          <p:cNvSpPr txBox="1">
            <a:spLocks/>
          </p:cNvSpPr>
          <p:nvPr/>
        </p:nvSpPr>
        <p:spPr>
          <a:xfrm>
            <a:off x="4706374" y="5868382"/>
            <a:ext cx="3751826" cy="6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No sabemos la relación entre </a:t>
            </a:r>
            <a:r>
              <a:rPr lang="es-CL" sz="2000" i="1" smtClean="0">
                <a:latin typeface="Calibri Light" panose="020F0302020204030204" pitchFamily="34" charset="0"/>
              </a:rPr>
              <a:t>Ale</a:t>
            </a: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 y </a:t>
            </a:r>
            <a:r>
              <a:rPr lang="es-CL" sz="2000" i="1" smtClean="0">
                <a:latin typeface="Calibri Light" panose="020F0302020204030204" pitchFamily="34" charset="0"/>
              </a:rPr>
              <a:t>Kross Golden</a:t>
            </a: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, por ejemplo.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Un grafo</a:t>
            </a:r>
            <a:r>
              <a:rPr lang="es-CL" smtClean="0"/>
              <a:t> </a:t>
            </a:r>
            <a:r>
              <a:rPr lang="es-CL" smtClean="0">
                <a:solidFill>
                  <a:srgbClr val="F00E4F"/>
                </a:solidFill>
              </a:rPr>
              <a:t>dirigido</a:t>
            </a:r>
            <a:r>
              <a:rPr lang="es-CL" smtClean="0"/>
              <a:t> con </a:t>
            </a:r>
            <a:r>
              <a:rPr lang="es-CL" smtClean="0">
                <a:solidFill>
                  <a:srgbClr val="0070C0"/>
                </a:solidFill>
              </a:rPr>
              <a:t>arcos etiquetados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Un grafo</a:t>
            </a:r>
            <a:r>
              <a:rPr lang="es-CL" smtClean="0"/>
              <a:t> </a:t>
            </a:r>
            <a:r>
              <a:rPr lang="es-CL" smtClean="0">
                <a:solidFill>
                  <a:srgbClr val="F00E4F"/>
                </a:solidFill>
              </a:rPr>
              <a:t>dirigido</a:t>
            </a:r>
            <a:r>
              <a:rPr lang="es-CL" smtClean="0"/>
              <a:t> con </a:t>
            </a:r>
            <a:r>
              <a:rPr lang="es-CL" smtClean="0">
                <a:solidFill>
                  <a:srgbClr val="0070C0"/>
                </a:solidFill>
              </a:rPr>
              <a:t>arcos etiquetados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28" y="1904999"/>
            <a:ext cx="5747456" cy="156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El espectro de la estructura de datos</a:t>
            </a:r>
            <a:endParaRPr lang="es-CL" dirty="0"/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Relacional</a:t>
            </a:r>
          </a:p>
          <a:p>
            <a:pPr algn="r"/>
            <a:r>
              <a:rPr lang="es-CL" sz="16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(SQL, CSV, …)</a:t>
            </a:r>
            <a:endParaRPr lang="es-CL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Grafos</a:t>
            </a:r>
          </a:p>
          <a:p>
            <a:pPr algn="r"/>
            <a:r>
              <a:rPr lang="es-CL" sz="16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(RDF, Prop. Gs, …)</a:t>
            </a:r>
            <a:endParaRPr lang="es-CL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Árboles</a:t>
            </a:r>
          </a:p>
          <a:p>
            <a:pPr algn="r"/>
            <a:r>
              <a:rPr lang="es-CL" sz="16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(XML, JSON, …)</a:t>
            </a:r>
            <a:endParaRPr lang="es-CL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Texto Enriquecido</a:t>
            </a:r>
          </a:p>
          <a:p>
            <a:pPr algn="r"/>
            <a:r>
              <a:rPr lang="es-CL" sz="16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(HTML, Word, …)</a:t>
            </a:r>
            <a:endParaRPr lang="es-CL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Texto Plano</a:t>
            </a:r>
            <a:endParaRPr lang="es-CL" dirty="0" smtClean="0">
              <a:latin typeface="Calibri Light" panose="020F0302020204030204" pitchFamily="34" charset="0"/>
            </a:endParaRPr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No estructurados</a:t>
            </a:r>
            <a:endParaRPr lang="es-CL" i="1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s-CL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Para </a:t>
            </a:r>
            <a:r>
              <a:rPr lang="es-CL" smtClean="0">
                <a:solidFill>
                  <a:schemeClr val="accent5">
                    <a:lumMod val="75000"/>
                  </a:schemeClr>
                </a:solidFill>
              </a:rPr>
              <a:t>árboles</a:t>
            </a:r>
            <a:r>
              <a:rPr lang="es-CL" smtClean="0"/>
              <a:t>, tenemos formatos como </a:t>
            </a:r>
            <a:r>
              <a:rPr lang="es-CL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8727" cy="4299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Para </a:t>
            </a:r>
            <a:r>
              <a:rPr lang="es-CL" smtClean="0">
                <a:solidFill>
                  <a:schemeClr val="accent5">
                    <a:lumMod val="75000"/>
                  </a:schemeClr>
                </a:solidFill>
              </a:rPr>
              <a:t>árboles</a:t>
            </a:r>
            <a:r>
              <a:rPr lang="es-CL" smtClean="0"/>
              <a:t>, tenemos formatos como </a:t>
            </a:r>
            <a:r>
              <a:rPr lang="es-CL" smtClean="0">
                <a:solidFill>
                  <a:schemeClr val="accent5">
                    <a:lumMod val="75000"/>
                  </a:schemeClr>
                </a:solidFill>
              </a:rPr>
              <a:t>JSON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6" y="1363201"/>
            <a:ext cx="3446764" cy="4827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Para </a:t>
            </a:r>
            <a:r>
              <a:rPr lang="es-CL" smtClean="0">
                <a:solidFill>
                  <a:srgbClr val="00B050"/>
                </a:solidFill>
              </a:rPr>
              <a:t>grafos</a:t>
            </a:r>
            <a:r>
              <a:rPr lang="es-CL" smtClean="0"/>
              <a:t>, podemos usar </a:t>
            </a:r>
            <a:r>
              <a:rPr lang="es-CL" smtClean="0">
                <a:solidFill>
                  <a:srgbClr val="00B050"/>
                </a:solidFill>
              </a:rPr>
              <a:t>triples</a:t>
            </a:r>
            <a:endParaRPr lang="es-CL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" y="1363203"/>
            <a:ext cx="3976545" cy="244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4616" y="5146310"/>
            <a:ext cx="6974461" cy="147132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6056506" y="1981200"/>
            <a:ext cx="2663348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smtClean="0">
                <a:latin typeface="Calibri Light" panose="020F0302020204030204" pitchFamily="34" charset="0"/>
              </a:rPr>
              <a:t>No hay orden.</a:t>
            </a:r>
            <a:endParaRPr lang="es-CL" sz="24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0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¿Pero dónde se usan grafos?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36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762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5334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9906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19050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23622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28194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00" y="5099209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800" smtClean="0"/>
              <a:t>...</a:t>
            </a:r>
            <a:endParaRPr lang="es-CL" sz="13800" dirty="0"/>
          </a:p>
        </p:txBody>
      </p:sp>
    </p:spTree>
    <p:extLst>
      <p:ext uri="{BB962C8B-B14F-4D97-AF65-F5344CB8AC3E}">
        <p14:creationId xmlns:p14="http://schemas.microsoft.com/office/powerpoint/2010/main" val="6593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Un ejemplo de un</a:t>
            </a:r>
            <a:br>
              <a:rPr lang="es-CL" smtClean="0"/>
            </a:br>
            <a:r>
              <a:rPr lang="es-CL" smtClean="0"/>
              <a:t>	“grafo de conocimiento”?</a:t>
            </a:r>
            <a:endParaRPr lang="es-C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413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smtClean="0"/>
              <a:t>Modelos de Datos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95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Screenshot</a:t>
            </a:r>
            <a:r>
              <a:rPr lang="es-CL" dirty="0" smtClean="0"/>
              <a:t> </a:t>
            </a:r>
            <a:r>
              <a:rPr lang="es-CL" dirty="0" err="1" smtClean="0"/>
              <a:t>resolution</a:t>
            </a:r>
            <a:r>
              <a:rPr lang="es-CL" dirty="0" smtClean="0"/>
              <a:t>: 1024 x 768</a:t>
            </a:r>
            <a:br>
              <a:rPr lang="es-CL" dirty="0" smtClean="0"/>
            </a:br>
            <a:r>
              <a:rPr lang="es-CL" dirty="0" err="1" smtClean="0"/>
              <a:t>Crop</a:t>
            </a:r>
            <a:r>
              <a:rPr lang="es-CL" dirty="0" smtClean="0"/>
              <a:t>: 1282 x 1000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33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Wikidata</a:t>
            </a:r>
            <a:r>
              <a:rPr lang="es-CL" dirty="0" smtClean="0"/>
              <a:t>: Wikipedia pero como grafo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23999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7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523999"/>
            <a:ext cx="8551839" cy="549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9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6" y="1523998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6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5" y="1523996"/>
            <a:ext cx="8551838" cy="54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1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5" y="1523997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7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¿Por qué es un grafo?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5" y="1523997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343400"/>
            <a:ext cx="9144000" cy="25146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267200"/>
            <a:ext cx="5163644" cy="199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¿Dónde se usa </a:t>
            </a:r>
            <a:r>
              <a:rPr lang="es-CL" dirty="0" err="1" smtClean="0"/>
              <a:t>Wikidata</a:t>
            </a:r>
            <a:r>
              <a:rPr lang="es-CL" dirty="0" smtClean="0"/>
              <a:t>?</a:t>
            </a:r>
            <a:endParaRPr lang="es-CL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23084"/>
            <a:ext cx="2053264" cy="501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5" y="1823084"/>
            <a:ext cx="5875851" cy="501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¿Dónde se usa </a:t>
            </a:r>
            <a:r>
              <a:rPr lang="es-CL" dirty="0" err="1"/>
              <a:t>Wikidata</a:t>
            </a:r>
            <a:r>
              <a:rPr lang="es-CL" dirty="0"/>
              <a:t>?</a:t>
            </a:r>
          </a:p>
        </p:txBody>
      </p:sp>
      <p:sp>
        <p:nvSpPr>
          <p:cNvPr id="4" name="AutoShape 5" descr="Stan Lee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7" descr="Stan Lee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47801"/>
            <a:ext cx="770693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0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(tabla)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¿Dónde se usa </a:t>
            </a:r>
            <a:r>
              <a:rPr lang="es-CL" dirty="0" err="1"/>
              <a:t>Wikidata</a:t>
            </a:r>
            <a:r>
              <a:rPr lang="es-CL" dirty="0"/>
              <a:t>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5314"/>
            <a:ext cx="8153400" cy="475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Stan Lee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7" descr="Stan Lee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7177" name="Picture 9" descr="Stan Lee –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65" y="3343886"/>
            <a:ext cx="2585978" cy="338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datos de grafo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38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datos de grafo: popularidad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58243"/>
            <a:ext cx="8244068" cy="275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9044"/>
            <a:ext cx="82330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4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34200" y="3505200"/>
            <a:ext cx="1295400" cy="1371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545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3781717"/>
            <a:ext cx="9144000" cy="30762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26387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Sistemas de </a:t>
            </a:r>
            <a:r>
              <a:rPr lang="es-CL" dirty="0" smtClean="0"/>
              <a:t>bases </a:t>
            </a:r>
            <a:r>
              <a:rPr lang="es-CL" dirty="0"/>
              <a:t>de datos de </a:t>
            </a:r>
            <a:r>
              <a:rPr lang="es-CL" dirty="0" smtClean="0"/>
              <a:t>grafo</a:t>
            </a:r>
            <a:endParaRPr lang="es-CL" dirty="0"/>
          </a:p>
        </p:txBody>
      </p:sp>
      <p:pic>
        <p:nvPicPr>
          <p:cNvPr id="2050" name="Picture 2" descr="Neo4j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3" y="1285636"/>
            <a:ext cx="2501949" cy="93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rtuoso Reviews 2022: Details, Pricing, &amp; Features | 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1" y="5548262"/>
            <a:ext cx="2558143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Graph Analytics Platform | Graph Database | TigerGrap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8" descr="https://www.tigergraph.com/wp-content/uploads/2020/05/TG_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2501950" cy="54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ArangoDB, the database for graph and beyo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69526"/>
            <a:ext cx="2501949" cy="52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87" y="3124200"/>
            <a:ext cx="2501951" cy="11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 descr="JanusGrap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1" y="2286000"/>
            <a:ext cx="2730157" cy="9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ientDB - Wiki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87" y="1285637"/>
            <a:ext cx="2304152" cy="105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Apache Jena - Wiki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42090"/>
            <a:ext cx="1198944" cy="82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24" y="5751572"/>
            <a:ext cx="2599876" cy="80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05" y="4559319"/>
            <a:ext cx="1923153" cy="105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712999"/>
            <a:ext cx="1230518" cy="78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 descr="AllegroGraph - Database of Databas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40939"/>
            <a:ext cx="2599170" cy="64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00" y="1263129"/>
            <a:ext cx="2578150" cy="9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9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Sistemas de bases de datos de grafo</a:t>
            </a:r>
          </a:p>
        </p:txBody>
      </p:sp>
      <p:sp>
        <p:nvSpPr>
          <p:cNvPr id="3" name="Rectangle 2"/>
          <p:cNvSpPr/>
          <p:nvPr/>
        </p:nvSpPr>
        <p:spPr>
          <a:xfrm>
            <a:off x="6553200" y="6488668"/>
            <a:ext cx="2497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mtClean="0">
                <a:hlinkClick r:id="rId2"/>
              </a:rPr>
              <a:t>https://db-engines.com/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1"/>
            <a:ext cx="4724400" cy="87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648326" cy="447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6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Sistemas de bases de datos de grafo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3200" y="6488668"/>
            <a:ext cx="2497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mtClean="0">
                <a:hlinkClick r:id="rId2"/>
              </a:rPr>
              <a:t>https://db-engines.com/</a:t>
            </a:r>
            <a:endParaRPr lang="es-C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1"/>
            <a:ext cx="4648200" cy="111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4648200" cy="473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</a:t>
            </a:r>
            <a:r>
              <a:rPr lang="es-CL" dirty="0"/>
              <a:t>datos de grafo: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Modelos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83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Grafo dirigido etiquetado</a:t>
            </a:r>
            <a:endParaRPr lang="es-CL" sz="2400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2" y="1752600"/>
            <a:ext cx="8530701" cy="31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Grafo de propiedades</a:t>
            </a:r>
            <a:endParaRPr lang="es-CL" sz="24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447800"/>
            <a:ext cx="6305823" cy="16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6373" y="49530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¿Es un “verdadero” árbol?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2" name="Content Placeholder 6 2 2 1"/>
          <p:cNvSpPr txBox="1">
            <a:spLocks/>
          </p:cNvSpPr>
          <p:nvPr/>
        </p:nvSpPr>
        <p:spPr>
          <a:xfrm>
            <a:off x="2251218" y="2561327"/>
            <a:ext cx="4682981" cy="277183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1600201" y="3581400"/>
            <a:ext cx="2137009" cy="249756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Content Placeholder 6 2 2 3"/>
          <p:cNvSpPr txBox="1">
            <a:spLocks/>
          </p:cNvSpPr>
          <p:nvPr/>
        </p:nvSpPr>
        <p:spPr>
          <a:xfrm>
            <a:off x="4706373" y="5469924"/>
            <a:ext cx="3657600" cy="11594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latin typeface="Calibri Light" panose="020F0302020204030204" pitchFamily="34" charset="0"/>
              </a:rPr>
              <a:t>Umm … sí y no. </a:t>
            </a:r>
          </a:p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Es feo tener tres nodos para Ale </a:t>
            </a:r>
          </a:p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(y es más difícil de consultar)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Grafo de propiedades</a:t>
            </a:r>
            <a:endParaRPr lang="es-CL" sz="2400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3733800"/>
            <a:ext cx="7110152" cy="2023163"/>
          </a:xfrm>
          <a:prstGeom prst="rect">
            <a:avLst/>
          </a:prstGeom>
        </p:spPr>
      </p:pic>
      <p:sp>
        <p:nvSpPr>
          <p:cNvPr id="10" name="Title 1 2"/>
          <p:cNvSpPr txBox="1">
            <a:spLocks/>
          </p:cNvSpPr>
          <p:nvPr/>
        </p:nvSpPr>
        <p:spPr>
          <a:xfrm>
            <a:off x="706120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r"/>
            <a:r>
              <a:rPr lang="es-CL" dirty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Grafo dirigido etiquetado</a:t>
            </a:r>
            <a:endParaRPr lang="es-CL" sz="2400" dirty="0">
              <a:solidFill>
                <a:schemeClr val="bg1">
                  <a:lumMod val="8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447800"/>
            <a:ext cx="6305823" cy="16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datos de grafo: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Consultas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622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</a:t>
            </a:r>
            <a:r>
              <a:rPr lang="es-CL" dirty="0"/>
              <a:t>datos de </a:t>
            </a:r>
            <a:r>
              <a:rPr lang="es-CL" dirty="0" smtClean="0"/>
              <a:t>grafo: consultas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0" y="1828800"/>
            <a:ext cx="73385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básicos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(</a:t>
            </a:r>
            <a:r>
              <a:rPr lang="es-CL" i="1" dirty="0" smtClean="0"/>
              <a:t>Basic </a:t>
            </a:r>
            <a:r>
              <a:rPr lang="es-CL" i="1" dirty="0" err="1" smtClean="0"/>
              <a:t>graph</a:t>
            </a:r>
            <a:r>
              <a:rPr lang="es-CL" i="1" dirty="0" smtClean="0"/>
              <a:t> </a:t>
            </a:r>
            <a:r>
              <a:rPr lang="es-CL" i="1" dirty="0" err="1" smtClean="0"/>
              <a:t>patterns</a:t>
            </a:r>
            <a:r>
              <a:rPr lang="es-CL" i="1" dirty="0" smtClean="0"/>
              <a:t>: </a:t>
            </a:r>
            <a:r>
              <a:rPr lang="es-CL" i="1" dirty="0" err="1" smtClean="0"/>
              <a:t>BGPs</a:t>
            </a:r>
            <a:r>
              <a:rPr lang="es-CL" dirty="0" smtClean="0"/>
              <a:t>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621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419600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básicos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4648200"/>
            <a:ext cx="3425883" cy="2015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exoplanetas</a:t>
            </a: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4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419600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básicos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exoplanetas</a:t>
            </a: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27" y="5070824"/>
            <a:ext cx="3428999" cy="11359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23459" y="4495800"/>
            <a:ext cx="3597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Semántica: Homomorfismo</a:t>
            </a:r>
            <a:endParaRPr lang="es-CL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4648200"/>
            <a:ext cx="3425883" cy="2015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básicos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exoplanetas</a:t>
            </a: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27" y="5074103"/>
            <a:ext cx="3428999" cy="11349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23459" y="4495800"/>
            <a:ext cx="3597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Semántica: Isomorfismo</a:t>
            </a:r>
            <a:endParaRPr lang="es-CL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4648200"/>
            <a:ext cx="3425883" cy="20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regulares de camino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(</a:t>
            </a:r>
            <a:r>
              <a:rPr lang="es-CL" i="1" dirty="0" smtClean="0"/>
              <a:t>Regular </a:t>
            </a:r>
            <a:r>
              <a:rPr lang="es-CL" i="1" dirty="0" err="1" smtClean="0"/>
              <a:t>Path</a:t>
            </a:r>
            <a:r>
              <a:rPr lang="es-CL" i="1" dirty="0" smtClean="0"/>
              <a:t> </a:t>
            </a:r>
            <a:r>
              <a:rPr lang="es-CL" i="1" dirty="0" err="1" smtClean="0"/>
              <a:t>Queries</a:t>
            </a:r>
            <a:r>
              <a:rPr lang="es-CL" i="1" dirty="0" smtClean="0"/>
              <a:t>: </a:t>
            </a:r>
            <a:r>
              <a:rPr lang="es-CL" i="1" dirty="0" err="1" smtClean="0"/>
              <a:t>RPQs</a:t>
            </a:r>
            <a:r>
              <a:rPr lang="es-CL" dirty="0" smtClean="0"/>
              <a:t>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382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regulares de camino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astronómicos?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09896"/>
            <a:ext cx="3859728" cy="2677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7067EC4-24BC-433C-D17E-AE76134A625A}"/>
              </a:ext>
            </a:extLst>
          </p:cNvPr>
          <p:cNvSpPr txBox="1">
            <a:spLocks/>
          </p:cNvSpPr>
          <p:nvPr/>
        </p:nvSpPr>
        <p:spPr>
          <a:xfrm>
            <a:off x="2059520" y="5334000"/>
            <a:ext cx="5562600" cy="12622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CL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idea:</a:t>
            </a:r>
          </a:p>
          <a:p>
            <a:r>
              <a:rPr lang="es-CL" sz="2200" dirty="0" smtClean="0"/>
              <a:t>navegar un arco de </a:t>
            </a:r>
            <a:r>
              <a:rPr lang="es-CL" sz="2200" dirty="0" smtClean="0">
                <a:solidFill>
                  <a:srgbClr val="00B050"/>
                </a:solidFill>
                <a:latin typeface="Inconsolata" pitchFamily="49" charset="0"/>
                <a:ea typeface="Inconsolata" pitchFamily="49" charset="0"/>
              </a:rPr>
              <a:t>instancia</a:t>
            </a:r>
            <a:endParaRPr lang="es-CL" sz="2200" dirty="0" smtClean="0">
              <a:latin typeface="Inconsolata" pitchFamily="49" charset="0"/>
              <a:ea typeface="Inconsolata" pitchFamily="49" charset="0"/>
            </a:endParaRPr>
          </a:p>
          <a:p>
            <a:r>
              <a:rPr lang="es-CL" sz="2200" dirty="0" smtClean="0"/>
              <a:t>navegar </a:t>
            </a:r>
            <a:r>
              <a:rPr lang="es-CL" sz="2200" dirty="0"/>
              <a:t>c</a:t>
            </a:r>
            <a:r>
              <a:rPr lang="es-CL" sz="2200" dirty="0" smtClean="0"/>
              <a:t>ero o más arcos de </a:t>
            </a:r>
            <a:r>
              <a:rPr lang="es-CL" sz="2200" dirty="0" smtClean="0">
                <a:solidFill>
                  <a:srgbClr val="00B050"/>
                </a:solidFill>
                <a:latin typeface="Inconsolata" pitchFamily="49" charset="0"/>
                <a:ea typeface="Inconsolata" pitchFamily="49" charset="0"/>
              </a:rPr>
              <a:t>subclase</a:t>
            </a:r>
            <a:endParaRPr lang="es-CL" sz="2200" dirty="0" smtClean="0">
              <a:latin typeface="Inconsolata" pitchFamily="49" charset="0"/>
              <a:ea typeface="Inconsolata" pitchFamily="49" charset="0"/>
            </a:endParaRPr>
          </a:p>
          <a:p>
            <a:pPr lvl="1"/>
            <a:r>
              <a:rPr lang="es-CL" sz="1800" dirty="0"/>
              <a:t>h</a:t>
            </a:r>
            <a:r>
              <a:rPr lang="es-CL" sz="1800" dirty="0" smtClean="0"/>
              <a:t>asta llegar al nodo "</a:t>
            </a:r>
            <a:r>
              <a:rPr lang="es-CL" sz="1800" dirty="0" smtClean="0">
                <a:latin typeface="Inconsolata" pitchFamily="49" charset="0"/>
                <a:ea typeface="Inconsolata" pitchFamily="49" charset="0"/>
              </a:rPr>
              <a:t>Cuerpo astronómico</a:t>
            </a:r>
            <a:r>
              <a:rPr lang="es-CL" sz="1800" dirty="0" smtClean="0"/>
              <a:t>"</a:t>
            </a:r>
          </a:p>
          <a:p>
            <a:endParaRPr lang="es-CL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Consultas regulares de camino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astronómicos?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50" y="5295479"/>
            <a:ext cx="1170550" cy="943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09896"/>
            <a:ext cx="3859728" cy="2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6373" y="47244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¿Es un árbol ahora?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22" name="Content Placeholder 6 2 2"/>
          <p:cNvSpPr txBox="1">
            <a:spLocks/>
          </p:cNvSpPr>
          <p:nvPr/>
        </p:nvSpPr>
        <p:spPr>
          <a:xfrm>
            <a:off x="4706373" y="5116574"/>
            <a:ext cx="3657600" cy="3756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latin typeface="Calibri Light" panose="020F0302020204030204" pitchFamily="34" charset="0"/>
              </a:rPr>
              <a:t>Hay ciclos, entonces ¡no!</a:t>
            </a: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6373" y="5803403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¿Aparte de eso, H.A.P.A.?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4706373" y="6203513"/>
            <a:ext cx="3657600" cy="3756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¿De dónde es Kross 5?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8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Consultas regulares de camino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astronómicos?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50" y="5295479"/>
            <a:ext cx="1170550" cy="94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09896"/>
            <a:ext cx="3859728" cy="267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Consultas regulares de camino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astronómicos?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50" y="5295479"/>
            <a:ext cx="1170550" cy="94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09896"/>
            <a:ext cx="3859728" cy="267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191000"/>
            <a:ext cx="9144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de navegación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1" y="5016097"/>
            <a:ext cx="281679" cy="336122"/>
          </a:xfrm>
          <a:prstGeom prst="rect">
            <a:avLst/>
          </a:prstGeom>
        </p:spPr>
      </p:pic>
      <p:sp>
        <p:nvSpPr>
          <p:cNvPr id="21" name="Title 1 2"/>
          <p:cNvSpPr txBox="1">
            <a:spLocks/>
          </p:cNvSpPr>
          <p:nvPr/>
        </p:nvSpPr>
        <p:spPr>
          <a:xfrm>
            <a:off x="76200" y="5943600"/>
            <a:ext cx="885952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Patrones básicos de grafo + </a:t>
            </a:r>
            <a:r>
              <a:rPr lang="es-CL" dirty="0" smtClean="0">
                <a:solidFill>
                  <a:srgbClr val="C60042"/>
                </a:solidFill>
                <a:latin typeface="Calibri Light" pitchFamily="34" charset="0"/>
                <a:cs typeface="Calibri Light" pitchFamily="34" charset="0"/>
              </a:rPr>
              <a:t>Consultas regulares de camino</a:t>
            </a:r>
            <a:endParaRPr lang="es-CL" sz="2400" dirty="0">
              <a:solidFill>
                <a:srgbClr val="C60042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018655"/>
            <a:ext cx="17498" cy="36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44" y="5016098"/>
            <a:ext cx="143166" cy="368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200257"/>
            <a:ext cx="365760" cy="25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de navegación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</a:t>
            </a: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astronómicos y sus constelaciones?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5295479"/>
            <a:ext cx="1866343" cy="943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3" y="4800600"/>
            <a:ext cx="6597629" cy="290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complejos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(</a:t>
            </a:r>
            <a:r>
              <a:rPr lang="es-CL" i="1" dirty="0" err="1" smtClean="0"/>
              <a:t>Complex</a:t>
            </a:r>
            <a:r>
              <a:rPr lang="es-CL" i="1" dirty="0" smtClean="0"/>
              <a:t> </a:t>
            </a:r>
            <a:r>
              <a:rPr lang="es-CL" i="1" dirty="0" err="1" smtClean="0"/>
              <a:t>Graph</a:t>
            </a:r>
            <a:r>
              <a:rPr lang="es-CL" i="1" dirty="0" smtClean="0"/>
              <a:t> </a:t>
            </a:r>
            <a:r>
              <a:rPr lang="es-CL" i="1" dirty="0" err="1" smtClean="0"/>
              <a:t>Patterns</a:t>
            </a:r>
            <a:r>
              <a:rPr lang="es-CL" i="1" dirty="0" smtClean="0"/>
              <a:t>: </a:t>
            </a:r>
            <a:r>
              <a:rPr lang="es-CL" i="1" dirty="0" err="1" smtClean="0"/>
              <a:t>CGPs</a:t>
            </a:r>
            <a:r>
              <a:rPr lang="es-CL" dirty="0" smtClean="0"/>
              <a:t>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493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191000"/>
            <a:ext cx="9144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</a:t>
            </a:r>
            <a:r>
              <a:rPr lang="es-CL" dirty="0"/>
              <a:t>de grafo complejos</a:t>
            </a: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79" y="5029200"/>
            <a:ext cx="432479" cy="363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79" y="5040913"/>
            <a:ext cx="442370" cy="368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60" y="5001835"/>
            <a:ext cx="361326" cy="418325"/>
          </a:xfrm>
          <a:prstGeom prst="rect">
            <a:avLst/>
          </a:prstGeom>
        </p:spPr>
      </p:pic>
      <p:sp>
        <p:nvSpPr>
          <p:cNvPr id="21" name="Title 1 2"/>
          <p:cNvSpPr txBox="1">
            <a:spLocks/>
          </p:cNvSpPr>
          <p:nvPr/>
        </p:nvSpPr>
        <p:spPr>
          <a:xfrm>
            <a:off x="706120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Patrones de grafo básico +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El álgebra relacional</a:t>
            </a:r>
            <a:endParaRPr lang="es-CL" sz="2400" dirty="0">
              <a:solidFill>
                <a:schemeClr val="accent6">
                  <a:lumMod val="7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9" y="5016097"/>
            <a:ext cx="454321" cy="4558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176" y="5023656"/>
            <a:ext cx="144824" cy="396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exoplanetas</a:t>
            </a: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23" y="4480852"/>
            <a:ext cx="542479" cy="2295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80851"/>
            <a:ext cx="542479" cy="2295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9" y="5294819"/>
            <a:ext cx="529460" cy="441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858571"/>
            <a:ext cx="1513605" cy="161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17" y="4648200"/>
            <a:ext cx="3425883" cy="20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exoplanetas</a:t>
            </a: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9" y="5294819"/>
            <a:ext cx="529460" cy="441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23" y="4480852"/>
            <a:ext cx="542479" cy="2295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80851"/>
            <a:ext cx="542479" cy="2295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60420"/>
            <a:ext cx="3428999" cy="1135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73" y="5070825"/>
            <a:ext cx="2341099" cy="1135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524500"/>
            <a:ext cx="471901" cy="171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858571"/>
            <a:ext cx="1513605" cy="161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¿Todas las estrellas enanas?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34" y="4894232"/>
            <a:ext cx="2298054" cy="2337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19" y="4892612"/>
            <a:ext cx="2190569" cy="2358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93475"/>
            <a:ext cx="2284618" cy="235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88" y="4854096"/>
            <a:ext cx="304800" cy="3528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47045"/>
            <a:ext cx="304800" cy="352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¿Todas las estrellas enanas?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6" y="4724401"/>
            <a:ext cx="656393" cy="329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65" y="4724400"/>
            <a:ext cx="1087900" cy="561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67" y="4724401"/>
            <a:ext cx="1087900" cy="5612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19800"/>
            <a:ext cx="471901" cy="171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67" y="5657128"/>
            <a:ext cx="1087900" cy="7524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62692" y="6427400"/>
            <a:ext cx="2247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prstClr val="black"/>
              </a:buClr>
            </a:pPr>
            <a:r>
              <a:rPr lang="es-CL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Semántica: Saco</a:t>
            </a:r>
            <a:endParaRPr lang="es-CL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88" y="4854096"/>
            <a:ext cx="304800" cy="3528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47045"/>
            <a:ext cx="304800" cy="3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9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¿Todas las estrellas enanas?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6" y="4724401"/>
            <a:ext cx="656393" cy="329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65" y="4724400"/>
            <a:ext cx="1087900" cy="561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67" y="4724401"/>
            <a:ext cx="1087900" cy="5612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19800"/>
            <a:ext cx="471901" cy="171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67" y="5657128"/>
            <a:ext cx="1087900" cy="7524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62692" y="6427400"/>
            <a:ext cx="2628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prstClr val="black"/>
              </a:buClr>
            </a:pPr>
            <a:r>
              <a:rPr lang="es-CL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Semántica: Conjunto</a:t>
            </a:r>
            <a:endParaRPr lang="es-CL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88" y="4854096"/>
            <a:ext cx="304800" cy="3528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47045"/>
            <a:ext cx="304800" cy="3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191000"/>
            <a:ext cx="9144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de navegación complejos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79" y="4446965"/>
            <a:ext cx="432479" cy="363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79" y="4458678"/>
            <a:ext cx="442370" cy="368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60" y="4458475"/>
            <a:ext cx="361326" cy="418325"/>
          </a:xfrm>
          <a:prstGeom prst="rect">
            <a:avLst/>
          </a:prstGeom>
        </p:spPr>
      </p:pic>
      <p:sp>
        <p:nvSpPr>
          <p:cNvPr id="21" name="Title 1 2"/>
          <p:cNvSpPr txBox="1">
            <a:spLocks/>
          </p:cNvSpPr>
          <p:nvPr/>
        </p:nvSpPr>
        <p:spPr>
          <a:xfrm>
            <a:off x="706120" y="5524500"/>
            <a:ext cx="8229600" cy="1135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r"/>
            <a:r>
              <a:rPr lang="es-CL" dirty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Patrones de grafo básico +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El álgebra relacional</a:t>
            </a:r>
            <a:endParaRPr lang="es-CL" sz="4000" dirty="0">
              <a:solidFill>
                <a:schemeClr val="accent6">
                  <a:lumMod val="75000"/>
                </a:schemeClr>
              </a:solidFill>
              <a:latin typeface="Calibri Light" pitchFamily="34" charset="0"/>
              <a:cs typeface="Calibri Light" pitchFamily="34" charset="0"/>
            </a:endParaRPr>
          </a:p>
          <a:p>
            <a:pPr algn="r"/>
            <a:r>
              <a:rPr lang="es-CL" dirty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+ </a:t>
            </a:r>
            <a:r>
              <a:rPr lang="es-CL" dirty="0">
                <a:solidFill>
                  <a:srgbClr val="C60042"/>
                </a:solidFill>
                <a:latin typeface="Calibri Light" pitchFamily="34" charset="0"/>
                <a:cs typeface="Calibri Light" pitchFamily="34" charset="0"/>
              </a:rPr>
              <a:t>Consultas regulares de camino</a:t>
            </a:r>
            <a:endParaRPr lang="es-C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9" y="4433862"/>
            <a:ext cx="454321" cy="455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1" y="5118081"/>
            <a:ext cx="281679" cy="3361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5120639"/>
            <a:ext cx="17498" cy="365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84" y="5118082"/>
            <a:ext cx="143166" cy="368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5302241"/>
            <a:ext cx="365760" cy="25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468368"/>
            <a:ext cx="144824" cy="39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de navegación complejos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¿Constelaciones de cuerpos astronómicos que no sean estrellas?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943600"/>
            <a:ext cx="1942266" cy="752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413912"/>
            <a:ext cx="5664012" cy="301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91" y="4933238"/>
            <a:ext cx="128921" cy="352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3" y="4572000"/>
            <a:ext cx="6588637" cy="293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mtClean="0"/>
              <a:t>SPARQL: SPARQL Protocol and RDF Query Langauge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i="1" smtClean="0"/>
              <a:t>Protocolo y Lenguaje de Consulta de RDF: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10042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Consultar Grafos en RDF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smtClean="0"/>
              <a:t> “¿Quién protagoniza en la película ‘Sharknado’?”</a:t>
            </a:r>
            <a:endParaRPr lang="es-CL" sz="20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Consultar Grafos en RDF</a:t>
            </a:r>
            <a:endParaRPr lang="es-CL" dirty="0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5181606"/>
            <a:ext cx="1540488" cy="753671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9050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endParaRPr lang="es-CL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2590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Soluciones: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3" y="5105400"/>
            <a:ext cx="3397746" cy="123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 </a:t>
            </a:r>
            <a:r>
              <a:rPr lang="es-CL" smtClean="0">
                <a:solidFill>
                  <a:schemeClr val="accent6">
                    <a:lumMod val="75000"/>
                  </a:schemeClr>
                </a:solidFill>
              </a:rPr>
              <a:t>Prefijos</a:t>
            </a:r>
            <a:r>
              <a:rPr lang="es-CL" smtClean="0"/>
              <a:t>: Abreviaturas de IRIs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2" y="5105405"/>
            <a:ext cx="3400310" cy="124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56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sz="3200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mtClean="0"/>
              <a:t>Especifica un grafo de consulta</a:t>
            </a:r>
            <a:endParaRPr lang="es-CL" dirty="0" smtClean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8" y="5105404"/>
            <a:ext cx="3401244" cy="12428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5800" y="5835134"/>
            <a:ext cx="2971800" cy="21588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Patrón triple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 flipV="1">
            <a:off x="3657600" y="5943074"/>
            <a:ext cx="1752600" cy="767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(un triple con variables)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9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4"/>
            <a:ext cx="1531881" cy="74516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9" y="5105404"/>
            <a:ext cx="3402527" cy="12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264834"/>
            <a:ext cx="9144000" cy="559316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26" name="Picture 2" descr="http://thereforenow.com/wp-content/uploads/2014/11/glorious_mes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77" y="4433511"/>
            <a:ext cx="1907882" cy="21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“¿En cuáles (otras) películas han actuado los actores de Sharknado?”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2" y="5105404"/>
            <a:ext cx="3115279" cy="9933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sp>
        <p:nvSpPr>
          <p:cNvPr id="18" name="Rectangle 17"/>
          <p:cNvSpPr/>
          <p:nvPr/>
        </p:nvSpPr>
        <p:spPr>
          <a:xfrm>
            <a:off x="609600" y="5791200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286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i="1" smtClean="0">
                <a:solidFill>
                  <a:srgbClr val="FFC000"/>
                </a:solidFill>
                <a:latin typeface="Calibri Light" panose="020F0302020204030204" pitchFamily="34" charset="0"/>
              </a:rPr>
              <a:t>Basic Graph Pattern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886200" y="6033016"/>
            <a:ext cx="1219200" cy="19478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3581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(un conjunto de patrones triples)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33" y="4602941"/>
            <a:ext cx="2256130" cy="12886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72201" y="4495800"/>
            <a:ext cx="2514600" cy="1469043"/>
          </a:xfrm>
          <a:prstGeom prst="rect">
            <a:avLst/>
          </a:prstGeom>
          <a:solidFill>
            <a:schemeClr val="accent1">
              <a:alpha val="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i="1" smtClean="0"/>
              <a:t>Joins</a:t>
            </a:r>
            <a:endParaRPr lang="es-CL" i="1" dirty="0"/>
          </a:p>
        </p:txBody>
      </p:sp>
      <p:sp>
        <p:nvSpPr>
          <p:cNvPr id="13" name="Rectangle 12"/>
          <p:cNvSpPr/>
          <p:nvPr/>
        </p:nvSpPr>
        <p:spPr>
          <a:xfrm>
            <a:off x="3168000" y="5832000"/>
            <a:ext cx="2520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5835134"/>
            <a:ext cx="2133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Variable de Join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 flipV="1">
            <a:off x="3420000" y="5952908"/>
            <a:ext cx="1990200" cy="6689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10200" y="6204466"/>
            <a:ext cx="3657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(una variable en múltiples lugares)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6000" y="6033016"/>
            <a:ext cx="252000" cy="241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2448000" y="6019800"/>
            <a:ext cx="2962200" cy="13381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44928" y="5638800"/>
            <a:ext cx="8654143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“¿Qué son los títulos de las dos primeras películas en la serie Sharknado?”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Unión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85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Unión</a:t>
            </a:r>
            <a:endParaRPr lang="es-CL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5105402"/>
            <a:ext cx="3741149" cy="5654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105402"/>
            <a:ext cx="4355326" cy="1685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244928" y="5638800"/>
            <a:ext cx="8654143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“¿Los títulos de películas y </a:t>
            </a:r>
            <a:r>
              <a:rPr lang="es-CL" sz="1700" smtClean="0">
                <a:latin typeface="Calibri Light" panose="020F0302020204030204" pitchFamily="34" charset="0"/>
              </a:rPr>
              <a:t>(de estar disponible)</a:t>
            </a:r>
            <a:r>
              <a:rPr lang="es-CL" sz="2000" smtClean="0">
                <a:latin typeface="Calibri Light" panose="020F0302020204030204" pitchFamily="34" charset="0"/>
              </a:rPr>
              <a:t> sus fechas de estreno?”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CL" smtClean="0"/>
              <a:t>SPARQL: </a:t>
            </a:r>
            <a:r>
              <a:rPr lang="es-CL" i="1" smtClean="0"/>
              <a:t>Left-join</a:t>
            </a:r>
            <a:r>
              <a:rPr lang="es-CL" smtClean="0"/>
              <a:t> (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OPTIONAL</a:t>
            </a:r>
            <a:r>
              <a:rPr lang="es-CL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s-CL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i="1" smtClean="0"/>
              <a:t>Left-join</a:t>
            </a:r>
            <a:r>
              <a:rPr lang="es-CL" smtClean="0"/>
              <a:t> (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OPTIONAL</a:t>
            </a:r>
            <a:r>
              <a:rPr lang="es-CL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s-CL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5029208"/>
            <a:ext cx="4985395" cy="507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029205"/>
            <a:ext cx="3697705" cy="1581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0600" y="5835134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Variable UNBOUND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6204466"/>
            <a:ext cx="28193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smtClean="0">
                <a:solidFill>
                  <a:schemeClr val="bg1"/>
                </a:solidFill>
                <a:latin typeface="Calibri Light" panose="020F0302020204030204" pitchFamily="34" charset="0"/>
              </a:rPr>
              <a:t>(una variable sin una solución)</a:t>
            </a:r>
            <a:endParaRPr lang="es-CL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6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2"/>
          </p:cNvCxnSpPr>
          <p:nvPr/>
        </p:nvCxnSpPr>
        <p:spPr>
          <a:xfrm flipV="1">
            <a:off x="7620000" y="5486400"/>
            <a:ext cx="586380" cy="5334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Filtros</a:t>
            </a:r>
            <a:endParaRPr lang="es-CL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“¿Cuáles películas estrenaron en 2014?”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8" y="5029205"/>
            <a:ext cx="863570" cy="247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Resultados vacíos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0571" y="4984045"/>
            <a:ext cx="1066800" cy="32206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4923971" y="5306113"/>
            <a:ext cx="1942286" cy="291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4"/>
            <a:ext cx="3644828" cy="15815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Filtros</a:t>
            </a:r>
          </a:p>
        </p:txBody>
      </p:sp>
    </p:spTree>
    <p:extLst>
      <p:ext uri="{BB962C8B-B14F-4D97-AF65-F5344CB8AC3E}">
        <p14:creationId xmlns:p14="http://schemas.microsoft.com/office/powerpoint/2010/main" val="31153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3507721" y="5637189"/>
            <a:ext cx="5239773" cy="381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latin typeface="Calibri Light" panose="020F0302020204030204" pitchFamily="34" charset="0"/>
              </a:rPr>
              <a:t>Un grafo </a:t>
            </a:r>
            <a:r>
              <a:rPr lang="es-CL" sz="2000" i="1" smtClean="0">
                <a:solidFill>
                  <a:srgbClr val="F00E4F"/>
                </a:solidFill>
                <a:latin typeface="Calibri Light" panose="020F0302020204030204" pitchFamily="34" charset="0"/>
              </a:rPr>
              <a:t>dirigido</a:t>
            </a:r>
            <a:r>
              <a:rPr lang="es-CL" sz="2000" i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smtClean="0">
                <a:latin typeface="Calibri Light" panose="020F0302020204030204" pitchFamily="34" charset="0"/>
              </a:rPr>
              <a:t>con </a:t>
            </a:r>
            <a:r>
              <a:rPr lang="es-CL" sz="2000" i="1" smtClean="0">
                <a:solidFill>
                  <a:srgbClr val="0070C0"/>
                </a:solidFill>
                <a:latin typeface="Calibri Light" panose="020F0302020204030204" pitchFamily="34" charset="0"/>
              </a:rPr>
              <a:t>arcos etiquetados</a:t>
            </a:r>
            <a:endParaRPr lang="es-CL" sz="2000" dirty="0" smtClean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4"/>
            <a:ext cx="3644828" cy="15815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8" y="5029205"/>
            <a:ext cx="862686" cy="245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Una abreviatura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9855" y="5638800"/>
            <a:ext cx="170745" cy="205785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91000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1000" y="2309706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86600" y="2332454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86600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7144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Filtros</a:t>
            </a:r>
          </a:p>
        </p:txBody>
      </p:sp>
    </p:spTree>
    <p:extLst>
      <p:ext uri="{BB962C8B-B14F-4D97-AF65-F5344CB8AC3E}">
        <p14:creationId xmlns:p14="http://schemas.microsoft.com/office/powerpoint/2010/main" val="2997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 </a:t>
            </a:r>
            <a:r>
              <a:rPr lang="es-CL" smtClean="0">
                <a:ea typeface="CMU Typewriter Text" panose="02000609000000000000" pitchFamily="49" charset="0"/>
                <a:cs typeface="Segoe UI Semilight" panose="020B0402040204020203" pitchFamily="34" charset="0"/>
              </a:rPr>
              <a:t>(otro ejemplo)</a:t>
            </a:r>
            <a:endParaRPr lang="es-CL" sz="4000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602941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602942"/>
            <a:ext cx="4203228" cy="410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 </a:t>
            </a:r>
            <a:r>
              <a:rPr lang="es-CL" smtClean="0">
                <a:ea typeface="CMU Typewriter Text" panose="02000609000000000000" pitchFamily="49" charset="0"/>
                <a:cs typeface="Segoe UI Semilight" panose="020B0402040204020203" pitchFamily="34" charset="0"/>
              </a:rPr>
              <a:t>(otro ejemplo)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3120664" cy="1404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66" y="4648201"/>
            <a:ext cx="1327559" cy="447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1028" name="Picture 4" descr="SPARQL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15" y="533400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7896808" y="6377169"/>
            <a:ext cx="186612" cy="167951"/>
          </a:xfrm>
          <a:custGeom>
            <a:avLst/>
            <a:gdLst>
              <a:gd name="connsiteX0" fmla="*/ 0 w 186612"/>
              <a:gd name="connsiteY0" fmla="*/ 167951 h 167951"/>
              <a:gd name="connsiteX1" fmla="*/ 18661 w 186612"/>
              <a:gd name="connsiteY1" fmla="*/ 111967 h 167951"/>
              <a:gd name="connsiteX2" fmla="*/ 24881 w 186612"/>
              <a:gd name="connsiteY2" fmla="*/ 12440 h 167951"/>
              <a:gd name="connsiteX3" fmla="*/ 43542 w 186612"/>
              <a:gd name="connsiteY3" fmla="*/ 0 h 167951"/>
              <a:gd name="connsiteX4" fmla="*/ 87085 w 186612"/>
              <a:gd name="connsiteY4" fmla="*/ 18661 h 167951"/>
              <a:gd name="connsiteX5" fmla="*/ 99526 w 186612"/>
              <a:gd name="connsiteY5" fmla="*/ 37322 h 167951"/>
              <a:gd name="connsiteX6" fmla="*/ 118187 w 186612"/>
              <a:gd name="connsiteY6" fmla="*/ 49763 h 167951"/>
              <a:gd name="connsiteX7" fmla="*/ 130628 w 186612"/>
              <a:gd name="connsiteY7" fmla="*/ 68424 h 167951"/>
              <a:gd name="connsiteX8" fmla="*/ 149289 w 186612"/>
              <a:gd name="connsiteY8" fmla="*/ 74645 h 167951"/>
              <a:gd name="connsiteX9" fmla="*/ 155510 w 186612"/>
              <a:gd name="connsiteY9" fmla="*/ 93306 h 167951"/>
              <a:gd name="connsiteX10" fmla="*/ 167951 w 186612"/>
              <a:gd name="connsiteY10" fmla="*/ 111967 h 167951"/>
              <a:gd name="connsiteX11" fmla="*/ 186612 w 186612"/>
              <a:gd name="connsiteY11" fmla="*/ 118187 h 16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612" h="167951">
                <a:moveTo>
                  <a:pt x="0" y="167951"/>
                </a:moveTo>
                <a:cubicBezTo>
                  <a:pt x="6220" y="149290"/>
                  <a:pt x="17434" y="131599"/>
                  <a:pt x="18661" y="111967"/>
                </a:cubicBezTo>
                <a:cubicBezTo>
                  <a:pt x="20734" y="78791"/>
                  <a:pt x="17670" y="44889"/>
                  <a:pt x="24881" y="12440"/>
                </a:cubicBezTo>
                <a:cubicBezTo>
                  <a:pt x="26503" y="5142"/>
                  <a:pt x="37322" y="4147"/>
                  <a:pt x="43542" y="0"/>
                </a:cubicBezTo>
                <a:cubicBezTo>
                  <a:pt x="56508" y="4322"/>
                  <a:pt x="76834" y="10118"/>
                  <a:pt x="87085" y="18661"/>
                </a:cubicBezTo>
                <a:cubicBezTo>
                  <a:pt x="92828" y="23447"/>
                  <a:pt x="94240" y="32036"/>
                  <a:pt x="99526" y="37322"/>
                </a:cubicBezTo>
                <a:cubicBezTo>
                  <a:pt x="104812" y="42608"/>
                  <a:pt x="111967" y="45616"/>
                  <a:pt x="118187" y="49763"/>
                </a:cubicBezTo>
                <a:cubicBezTo>
                  <a:pt x="122334" y="55983"/>
                  <a:pt x="124790" y="63754"/>
                  <a:pt x="130628" y="68424"/>
                </a:cubicBezTo>
                <a:cubicBezTo>
                  <a:pt x="135748" y="72520"/>
                  <a:pt x="144653" y="70009"/>
                  <a:pt x="149289" y="74645"/>
                </a:cubicBezTo>
                <a:cubicBezTo>
                  <a:pt x="153925" y="79281"/>
                  <a:pt x="152578" y="87441"/>
                  <a:pt x="155510" y="93306"/>
                </a:cubicBezTo>
                <a:cubicBezTo>
                  <a:pt x="158853" y="99993"/>
                  <a:pt x="162113" y="107297"/>
                  <a:pt x="167951" y="111967"/>
                </a:cubicBezTo>
                <a:cubicBezTo>
                  <a:pt x="173071" y="116063"/>
                  <a:pt x="186612" y="118187"/>
                  <a:pt x="186612" y="118187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reeform 9"/>
          <p:cNvSpPr/>
          <p:nvPr/>
        </p:nvSpPr>
        <p:spPr>
          <a:xfrm>
            <a:off x="7822163" y="6084809"/>
            <a:ext cx="111967" cy="176571"/>
          </a:xfrm>
          <a:custGeom>
            <a:avLst/>
            <a:gdLst>
              <a:gd name="connsiteX0" fmla="*/ 0 w 111967"/>
              <a:gd name="connsiteY0" fmla="*/ 62205 h 176571"/>
              <a:gd name="connsiteX1" fmla="*/ 24881 w 111967"/>
              <a:gd name="connsiteY1" fmla="*/ 12441 h 176571"/>
              <a:gd name="connsiteX2" fmla="*/ 43543 w 111967"/>
              <a:gd name="connsiteY2" fmla="*/ 0 h 176571"/>
              <a:gd name="connsiteX3" fmla="*/ 55983 w 111967"/>
              <a:gd name="connsiteY3" fmla="*/ 161731 h 176571"/>
              <a:gd name="connsiteX4" fmla="*/ 37322 w 111967"/>
              <a:gd name="connsiteY4" fmla="*/ 174172 h 176571"/>
              <a:gd name="connsiteX5" fmla="*/ 111967 w 111967"/>
              <a:gd name="connsiteY5" fmla="*/ 174172 h 17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67" h="176571">
                <a:moveTo>
                  <a:pt x="0" y="62205"/>
                </a:moveTo>
                <a:cubicBezTo>
                  <a:pt x="5939" y="47358"/>
                  <a:pt x="12459" y="24863"/>
                  <a:pt x="24881" y="12441"/>
                </a:cubicBezTo>
                <a:cubicBezTo>
                  <a:pt x="30168" y="7154"/>
                  <a:pt x="37322" y="4147"/>
                  <a:pt x="43543" y="0"/>
                </a:cubicBezTo>
                <a:cubicBezTo>
                  <a:pt x="58208" y="58665"/>
                  <a:pt x="63418" y="72517"/>
                  <a:pt x="55983" y="161731"/>
                </a:cubicBezTo>
                <a:cubicBezTo>
                  <a:pt x="55362" y="169181"/>
                  <a:pt x="30024" y="172550"/>
                  <a:pt x="37322" y="174172"/>
                </a:cubicBezTo>
                <a:cubicBezTo>
                  <a:pt x="61611" y="179570"/>
                  <a:pt x="87085" y="174172"/>
                  <a:pt x="111967" y="174172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Freeform 10"/>
          <p:cNvSpPr/>
          <p:nvPr/>
        </p:nvSpPr>
        <p:spPr>
          <a:xfrm>
            <a:off x="7971453" y="6246540"/>
            <a:ext cx="43542" cy="61189"/>
          </a:xfrm>
          <a:custGeom>
            <a:avLst/>
            <a:gdLst>
              <a:gd name="connsiteX0" fmla="*/ 0 w 43542"/>
              <a:gd name="connsiteY0" fmla="*/ 18661 h 61189"/>
              <a:gd name="connsiteX1" fmla="*/ 12440 w 43542"/>
              <a:gd name="connsiteY1" fmla="*/ 55984 h 61189"/>
              <a:gd name="connsiteX2" fmla="*/ 43542 w 43542"/>
              <a:gd name="connsiteY2" fmla="*/ 31102 h 61189"/>
              <a:gd name="connsiteX3" fmla="*/ 12440 w 43542"/>
              <a:gd name="connsiteY3" fmla="*/ 0 h 61189"/>
              <a:gd name="connsiteX4" fmla="*/ 0 w 43542"/>
              <a:gd name="connsiteY4" fmla="*/ 18661 h 61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2" h="61189">
                <a:moveTo>
                  <a:pt x="0" y="18661"/>
                </a:moveTo>
                <a:cubicBezTo>
                  <a:pt x="4147" y="31102"/>
                  <a:pt x="2366" y="47589"/>
                  <a:pt x="12440" y="55984"/>
                </a:cubicBezTo>
                <a:cubicBezTo>
                  <a:pt x="34854" y="74662"/>
                  <a:pt x="41390" y="37558"/>
                  <a:pt x="43542" y="31102"/>
                </a:cubicBezTo>
                <a:cubicBezTo>
                  <a:pt x="0" y="16588"/>
                  <a:pt x="2073" y="31102"/>
                  <a:pt x="12440" y="0"/>
                </a:cubicBezTo>
                <a:lnTo>
                  <a:pt x="0" y="18661"/>
                </a:lnTo>
                <a:close/>
              </a:path>
            </a:pathLst>
          </a:cu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Freeform 17"/>
          <p:cNvSpPr/>
          <p:nvPr/>
        </p:nvSpPr>
        <p:spPr>
          <a:xfrm>
            <a:off x="8083420" y="6075174"/>
            <a:ext cx="111967" cy="176571"/>
          </a:xfrm>
          <a:custGeom>
            <a:avLst/>
            <a:gdLst>
              <a:gd name="connsiteX0" fmla="*/ 0 w 111967"/>
              <a:gd name="connsiteY0" fmla="*/ 62205 h 176571"/>
              <a:gd name="connsiteX1" fmla="*/ 24881 w 111967"/>
              <a:gd name="connsiteY1" fmla="*/ 12441 h 176571"/>
              <a:gd name="connsiteX2" fmla="*/ 43543 w 111967"/>
              <a:gd name="connsiteY2" fmla="*/ 0 h 176571"/>
              <a:gd name="connsiteX3" fmla="*/ 55983 w 111967"/>
              <a:gd name="connsiteY3" fmla="*/ 161731 h 176571"/>
              <a:gd name="connsiteX4" fmla="*/ 37322 w 111967"/>
              <a:gd name="connsiteY4" fmla="*/ 174172 h 176571"/>
              <a:gd name="connsiteX5" fmla="*/ 111967 w 111967"/>
              <a:gd name="connsiteY5" fmla="*/ 174172 h 17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67" h="176571">
                <a:moveTo>
                  <a:pt x="0" y="62205"/>
                </a:moveTo>
                <a:cubicBezTo>
                  <a:pt x="5939" y="47358"/>
                  <a:pt x="12459" y="24863"/>
                  <a:pt x="24881" y="12441"/>
                </a:cubicBezTo>
                <a:cubicBezTo>
                  <a:pt x="30168" y="7154"/>
                  <a:pt x="37322" y="4147"/>
                  <a:pt x="43543" y="0"/>
                </a:cubicBezTo>
                <a:cubicBezTo>
                  <a:pt x="58208" y="58665"/>
                  <a:pt x="63418" y="72517"/>
                  <a:pt x="55983" y="161731"/>
                </a:cubicBezTo>
                <a:cubicBezTo>
                  <a:pt x="55362" y="169181"/>
                  <a:pt x="30024" y="172550"/>
                  <a:pt x="37322" y="174172"/>
                </a:cubicBezTo>
                <a:cubicBezTo>
                  <a:pt x="61611" y="179570"/>
                  <a:pt x="87085" y="174172"/>
                  <a:pt x="111967" y="174172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29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1"/>
            <a:ext cx="2647622" cy="8429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68735" cy="121170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smtClean="0">
                <a:solidFill>
                  <a:srgbClr val="FFC000"/>
                </a:solidFill>
              </a:rPr>
              <a:t> </a:t>
            </a:r>
            <a:r>
              <a:rPr lang="es-CL" smtClean="0"/>
              <a:t>con *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417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smtClean="0">
                <a:solidFill>
                  <a:srgbClr val="FFC000"/>
                </a:solidFill>
              </a:rPr>
              <a:t> </a:t>
            </a:r>
            <a:r>
              <a:rPr lang="es-CL" smtClean="0"/>
              <a:t>con proyección</a:t>
            </a:r>
            <a:endParaRPr lang="es-CL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6600" y="4974709"/>
            <a:ext cx="1981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Devuelve</a:t>
            </a:r>
          </a:p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duplicados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2903" y="5185671"/>
            <a:ext cx="1326599" cy="3824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349502" y="5297875"/>
            <a:ext cx="737098" cy="79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0252" cy="12122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1"/>
            <a:ext cx="1326599" cy="8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4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smtClean="0">
                <a:solidFill>
                  <a:srgbClr val="FFC000"/>
                </a:solidFill>
              </a:rPr>
              <a:t> </a:t>
            </a:r>
            <a:r>
              <a:rPr lang="es-CL" smtClean="0"/>
              <a:t>con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DISTINCT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200" y="4945801"/>
            <a:ext cx="213531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(no hay duplicados)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2533" y="5142966"/>
            <a:ext cx="1327115" cy="227003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349648" y="5130467"/>
            <a:ext cx="584552" cy="12600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1770" cy="1212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2"/>
            <a:ext cx="1327115" cy="6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1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21229"/>
            <a:ext cx="634365" cy="2443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ASK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 si hay al menos un resultado, </a:t>
            </a:r>
          </a:p>
          <a:p>
            <a:pPr algn="ctr"/>
            <a:endParaRPr lang="es-CL" smtClean="0">
              <a:solidFill>
                <a:schemeClr val="bg1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s-CL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 si no.</a:t>
            </a:r>
            <a:endParaRPr lang="es-CL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4735125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587365" y="4850335"/>
            <a:ext cx="1055443" cy="85523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3289" cy="12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800600" y="4738292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724400"/>
            <a:ext cx="3988864" cy="8931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CONSTRUCT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0799" y="5798909"/>
            <a:ext cx="3733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Devuelve un grafo de 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s-CL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4724400"/>
            <a:ext cx="3004182" cy="12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Modificadores: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ORDER BY</a:t>
            </a:r>
            <a:r>
              <a:rPr lang="es-CL" smtClean="0"/>
              <a:t>,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LIMIT</a:t>
            </a:r>
            <a:r>
              <a:rPr lang="es-CL" smtClean="0"/>
              <a:t>,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OFFSET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7" y="3200400"/>
            <a:ext cx="5434569" cy="1616343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304800" y="23622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“La segunda película y la tercera película más recientes”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Expresiones de caminos:</a:t>
            </a:r>
            <a:r>
              <a:rPr lang="es-CL" i="1" dirty="0" smtClean="0"/>
              <a:t> “</a:t>
            </a:r>
            <a:r>
              <a:rPr lang="es-CL" i="1" dirty="0" err="1" smtClean="0"/>
              <a:t>Property</a:t>
            </a:r>
            <a:r>
              <a:rPr lang="es-CL" i="1" dirty="0" smtClean="0"/>
              <a:t> </a:t>
            </a:r>
            <a:r>
              <a:rPr lang="es-CL" i="1" dirty="0" err="1" smtClean="0"/>
              <a:t>paths</a:t>
            </a:r>
            <a:r>
              <a:rPr lang="es-CL" i="1" dirty="0" smtClean="0"/>
              <a:t>”</a:t>
            </a:r>
            <a:endParaRPr lang="es-CL" i="1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31" y="1143000"/>
            <a:ext cx="6782137" cy="2987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38" y="5093140"/>
            <a:ext cx="5441676" cy="1380977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228598" y="4307151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“Los actores con un ‘Número de Bacon’ finito”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8" name="Picture 4" descr="SPARQL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15" y="533400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7896808" y="6377169"/>
            <a:ext cx="186612" cy="167951"/>
          </a:xfrm>
          <a:custGeom>
            <a:avLst/>
            <a:gdLst>
              <a:gd name="connsiteX0" fmla="*/ 0 w 186612"/>
              <a:gd name="connsiteY0" fmla="*/ 167951 h 167951"/>
              <a:gd name="connsiteX1" fmla="*/ 18661 w 186612"/>
              <a:gd name="connsiteY1" fmla="*/ 111967 h 167951"/>
              <a:gd name="connsiteX2" fmla="*/ 24881 w 186612"/>
              <a:gd name="connsiteY2" fmla="*/ 12440 h 167951"/>
              <a:gd name="connsiteX3" fmla="*/ 43542 w 186612"/>
              <a:gd name="connsiteY3" fmla="*/ 0 h 167951"/>
              <a:gd name="connsiteX4" fmla="*/ 87085 w 186612"/>
              <a:gd name="connsiteY4" fmla="*/ 18661 h 167951"/>
              <a:gd name="connsiteX5" fmla="*/ 99526 w 186612"/>
              <a:gd name="connsiteY5" fmla="*/ 37322 h 167951"/>
              <a:gd name="connsiteX6" fmla="*/ 118187 w 186612"/>
              <a:gd name="connsiteY6" fmla="*/ 49763 h 167951"/>
              <a:gd name="connsiteX7" fmla="*/ 130628 w 186612"/>
              <a:gd name="connsiteY7" fmla="*/ 68424 h 167951"/>
              <a:gd name="connsiteX8" fmla="*/ 149289 w 186612"/>
              <a:gd name="connsiteY8" fmla="*/ 74645 h 167951"/>
              <a:gd name="connsiteX9" fmla="*/ 155510 w 186612"/>
              <a:gd name="connsiteY9" fmla="*/ 93306 h 167951"/>
              <a:gd name="connsiteX10" fmla="*/ 167951 w 186612"/>
              <a:gd name="connsiteY10" fmla="*/ 111967 h 167951"/>
              <a:gd name="connsiteX11" fmla="*/ 186612 w 186612"/>
              <a:gd name="connsiteY11" fmla="*/ 118187 h 16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612" h="167951">
                <a:moveTo>
                  <a:pt x="0" y="167951"/>
                </a:moveTo>
                <a:cubicBezTo>
                  <a:pt x="6220" y="149290"/>
                  <a:pt x="17434" y="131599"/>
                  <a:pt x="18661" y="111967"/>
                </a:cubicBezTo>
                <a:cubicBezTo>
                  <a:pt x="20734" y="78791"/>
                  <a:pt x="17670" y="44889"/>
                  <a:pt x="24881" y="12440"/>
                </a:cubicBezTo>
                <a:cubicBezTo>
                  <a:pt x="26503" y="5142"/>
                  <a:pt x="37322" y="4147"/>
                  <a:pt x="43542" y="0"/>
                </a:cubicBezTo>
                <a:cubicBezTo>
                  <a:pt x="56508" y="4322"/>
                  <a:pt x="76834" y="10118"/>
                  <a:pt x="87085" y="18661"/>
                </a:cubicBezTo>
                <a:cubicBezTo>
                  <a:pt x="92828" y="23447"/>
                  <a:pt x="94240" y="32036"/>
                  <a:pt x="99526" y="37322"/>
                </a:cubicBezTo>
                <a:cubicBezTo>
                  <a:pt x="104812" y="42608"/>
                  <a:pt x="111967" y="45616"/>
                  <a:pt x="118187" y="49763"/>
                </a:cubicBezTo>
                <a:cubicBezTo>
                  <a:pt x="122334" y="55983"/>
                  <a:pt x="124790" y="63754"/>
                  <a:pt x="130628" y="68424"/>
                </a:cubicBezTo>
                <a:cubicBezTo>
                  <a:pt x="135748" y="72520"/>
                  <a:pt x="144653" y="70009"/>
                  <a:pt x="149289" y="74645"/>
                </a:cubicBezTo>
                <a:cubicBezTo>
                  <a:pt x="153925" y="79281"/>
                  <a:pt x="152578" y="87441"/>
                  <a:pt x="155510" y="93306"/>
                </a:cubicBezTo>
                <a:cubicBezTo>
                  <a:pt x="158853" y="99993"/>
                  <a:pt x="162113" y="107297"/>
                  <a:pt x="167951" y="111967"/>
                </a:cubicBezTo>
                <a:cubicBezTo>
                  <a:pt x="173071" y="116063"/>
                  <a:pt x="186612" y="118187"/>
                  <a:pt x="186612" y="118187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Freeform 10"/>
          <p:cNvSpPr/>
          <p:nvPr/>
        </p:nvSpPr>
        <p:spPr>
          <a:xfrm>
            <a:off x="7822163" y="6084809"/>
            <a:ext cx="111967" cy="176571"/>
          </a:xfrm>
          <a:custGeom>
            <a:avLst/>
            <a:gdLst>
              <a:gd name="connsiteX0" fmla="*/ 0 w 111967"/>
              <a:gd name="connsiteY0" fmla="*/ 62205 h 176571"/>
              <a:gd name="connsiteX1" fmla="*/ 24881 w 111967"/>
              <a:gd name="connsiteY1" fmla="*/ 12441 h 176571"/>
              <a:gd name="connsiteX2" fmla="*/ 43543 w 111967"/>
              <a:gd name="connsiteY2" fmla="*/ 0 h 176571"/>
              <a:gd name="connsiteX3" fmla="*/ 55983 w 111967"/>
              <a:gd name="connsiteY3" fmla="*/ 161731 h 176571"/>
              <a:gd name="connsiteX4" fmla="*/ 37322 w 111967"/>
              <a:gd name="connsiteY4" fmla="*/ 174172 h 176571"/>
              <a:gd name="connsiteX5" fmla="*/ 111967 w 111967"/>
              <a:gd name="connsiteY5" fmla="*/ 174172 h 17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67" h="176571">
                <a:moveTo>
                  <a:pt x="0" y="62205"/>
                </a:moveTo>
                <a:cubicBezTo>
                  <a:pt x="5939" y="47358"/>
                  <a:pt x="12459" y="24863"/>
                  <a:pt x="24881" y="12441"/>
                </a:cubicBezTo>
                <a:cubicBezTo>
                  <a:pt x="30168" y="7154"/>
                  <a:pt x="37322" y="4147"/>
                  <a:pt x="43543" y="0"/>
                </a:cubicBezTo>
                <a:cubicBezTo>
                  <a:pt x="58208" y="58665"/>
                  <a:pt x="63418" y="72517"/>
                  <a:pt x="55983" y="161731"/>
                </a:cubicBezTo>
                <a:cubicBezTo>
                  <a:pt x="55362" y="169181"/>
                  <a:pt x="30024" y="172550"/>
                  <a:pt x="37322" y="174172"/>
                </a:cubicBezTo>
                <a:cubicBezTo>
                  <a:pt x="61611" y="179570"/>
                  <a:pt x="87085" y="174172"/>
                  <a:pt x="111967" y="174172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Freeform 12"/>
          <p:cNvSpPr/>
          <p:nvPr/>
        </p:nvSpPr>
        <p:spPr>
          <a:xfrm>
            <a:off x="7971453" y="6246540"/>
            <a:ext cx="43542" cy="61189"/>
          </a:xfrm>
          <a:custGeom>
            <a:avLst/>
            <a:gdLst>
              <a:gd name="connsiteX0" fmla="*/ 0 w 43542"/>
              <a:gd name="connsiteY0" fmla="*/ 18661 h 61189"/>
              <a:gd name="connsiteX1" fmla="*/ 12440 w 43542"/>
              <a:gd name="connsiteY1" fmla="*/ 55984 h 61189"/>
              <a:gd name="connsiteX2" fmla="*/ 43542 w 43542"/>
              <a:gd name="connsiteY2" fmla="*/ 31102 h 61189"/>
              <a:gd name="connsiteX3" fmla="*/ 12440 w 43542"/>
              <a:gd name="connsiteY3" fmla="*/ 0 h 61189"/>
              <a:gd name="connsiteX4" fmla="*/ 0 w 43542"/>
              <a:gd name="connsiteY4" fmla="*/ 18661 h 61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2" h="61189">
                <a:moveTo>
                  <a:pt x="0" y="18661"/>
                </a:moveTo>
                <a:cubicBezTo>
                  <a:pt x="4147" y="31102"/>
                  <a:pt x="2366" y="47589"/>
                  <a:pt x="12440" y="55984"/>
                </a:cubicBezTo>
                <a:cubicBezTo>
                  <a:pt x="34854" y="74662"/>
                  <a:pt x="41390" y="37558"/>
                  <a:pt x="43542" y="31102"/>
                </a:cubicBezTo>
                <a:cubicBezTo>
                  <a:pt x="0" y="16588"/>
                  <a:pt x="2073" y="31102"/>
                  <a:pt x="12440" y="0"/>
                </a:cubicBezTo>
                <a:lnTo>
                  <a:pt x="0" y="18661"/>
                </a:lnTo>
                <a:close/>
              </a:path>
            </a:pathLst>
          </a:cu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reeform 13"/>
          <p:cNvSpPr/>
          <p:nvPr/>
        </p:nvSpPr>
        <p:spPr>
          <a:xfrm>
            <a:off x="8083420" y="6075174"/>
            <a:ext cx="111967" cy="176571"/>
          </a:xfrm>
          <a:custGeom>
            <a:avLst/>
            <a:gdLst>
              <a:gd name="connsiteX0" fmla="*/ 0 w 111967"/>
              <a:gd name="connsiteY0" fmla="*/ 62205 h 176571"/>
              <a:gd name="connsiteX1" fmla="*/ 24881 w 111967"/>
              <a:gd name="connsiteY1" fmla="*/ 12441 h 176571"/>
              <a:gd name="connsiteX2" fmla="*/ 43543 w 111967"/>
              <a:gd name="connsiteY2" fmla="*/ 0 h 176571"/>
              <a:gd name="connsiteX3" fmla="*/ 55983 w 111967"/>
              <a:gd name="connsiteY3" fmla="*/ 161731 h 176571"/>
              <a:gd name="connsiteX4" fmla="*/ 37322 w 111967"/>
              <a:gd name="connsiteY4" fmla="*/ 174172 h 176571"/>
              <a:gd name="connsiteX5" fmla="*/ 111967 w 111967"/>
              <a:gd name="connsiteY5" fmla="*/ 174172 h 17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67" h="176571">
                <a:moveTo>
                  <a:pt x="0" y="62205"/>
                </a:moveTo>
                <a:cubicBezTo>
                  <a:pt x="5939" y="47358"/>
                  <a:pt x="12459" y="24863"/>
                  <a:pt x="24881" y="12441"/>
                </a:cubicBezTo>
                <a:cubicBezTo>
                  <a:pt x="30168" y="7154"/>
                  <a:pt x="37322" y="4147"/>
                  <a:pt x="43543" y="0"/>
                </a:cubicBezTo>
                <a:cubicBezTo>
                  <a:pt x="58208" y="58665"/>
                  <a:pt x="63418" y="72517"/>
                  <a:pt x="55983" y="161731"/>
                </a:cubicBezTo>
                <a:cubicBezTo>
                  <a:pt x="55362" y="169181"/>
                  <a:pt x="30024" y="172550"/>
                  <a:pt x="37322" y="174172"/>
                </a:cubicBezTo>
                <a:cubicBezTo>
                  <a:pt x="61611" y="179570"/>
                  <a:pt x="87085" y="174172"/>
                  <a:pt x="111967" y="174172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70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8" y="1296104"/>
            <a:ext cx="6676299" cy="2532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Grafo </a:t>
            </a:r>
            <a:r>
              <a:rPr lang="es-CL" noProof="0" smtClean="0">
                <a:solidFill>
                  <a:srgbClr val="F00E4F"/>
                </a:solidFill>
              </a:rPr>
              <a:t>dirigido</a:t>
            </a:r>
            <a:r>
              <a:rPr lang="es-CL" noProof="0" smtClean="0"/>
              <a:t> …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6374" y="4875005"/>
            <a:ext cx="375182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¿El problema sin dirección?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4" name="Content Placeholder 6 2 2"/>
          <p:cNvSpPr txBox="1">
            <a:spLocks/>
          </p:cNvSpPr>
          <p:nvPr/>
        </p:nvSpPr>
        <p:spPr>
          <a:xfrm>
            <a:off x="4706374" y="5637189"/>
            <a:ext cx="3751826" cy="6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¿Curacaví es el </a:t>
            </a:r>
            <a:r>
              <a:rPr lang="es-CL" sz="2000" i="1" smtClean="0">
                <a:solidFill>
                  <a:srgbClr val="0070C0"/>
                </a:solidFill>
                <a:latin typeface="Calibri Light" panose="020F0302020204030204" pitchFamily="34" charset="0"/>
              </a:rPr>
              <a:t>origen</a:t>
            </a: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 de Kross 5 o Kross 5 es el </a:t>
            </a:r>
            <a:r>
              <a:rPr lang="es-CL" sz="2000" i="1" smtClean="0">
                <a:solidFill>
                  <a:srgbClr val="0070C0"/>
                </a:solidFill>
                <a:latin typeface="Calibri Light" panose="020F0302020204030204" pitchFamily="34" charset="0"/>
              </a:rPr>
              <a:t>origen</a:t>
            </a: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 de Curacavía?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0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 en </a:t>
            </a:r>
            <a:r>
              <a:rPr lang="es-CL" dirty="0" err="1" smtClean="0"/>
              <a:t>Wikidata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42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Servicio de consulta de </a:t>
            </a:r>
            <a:r>
              <a:rPr lang="es-CL" dirty="0" err="1" smtClean="0"/>
              <a:t>Wikidata</a:t>
            </a:r>
            <a:r>
              <a:rPr lang="es-CL" dirty="0" smtClean="0"/>
              <a:t> (SPARQL)</a:t>
            </a:r>
            <a:endParaRPr lang="es-C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523999"/>
            <a:ext cx="8551839" cy="560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465917" y="2590799"/>
            <a:ext cx="8229600" cy="33067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3"/>
              </a:rPr>
              <a:t>Query</a:t>
            </a:r>
            <a:r>
              <a:rPr lang="es-CL" dirty="0" smtClean="0">
                <a:hlinkClick r:id="rId3"/>
              </a:rPr>
              <a:t> 1</a:t>
            </a:r>
            <a:endParaRPr lang="es-CL" dirty="0" smtClean="0"/>
          </a:p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4"/>
              </a:rPr>
              <a:t>Query</a:t>
            </a:r>
            <a:r>
              <a:rPr lang="es-CL" dirty="0" smtClean="0">
                <a:hlinkClick r:id="rId4"/>
              </a:rPr>
              <a:t> 2</a:t>
            </a:r>
            <a:endParaRPr lang="es-CL" dirty="0" smtClean="0"/>
          </a:p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5"/>
              </a:rPr>
              <a:t>Query</a:t>
            </a:r>
            <a:r>
              <a:rPr lang="es-CL" dirty="0" smtClean="0">
                <a:hlinkClick r:id="rId5"/>
              </a:rPr>
              <a:t> 3</a:t>
            </a:r>
            <a:endParaRPr lang="es-CL" dirty="0" smtClean="0"/>
          </a:p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6"/>
              </a:rPr>
              <a:t>Query</a:t>
            </a:r>
            <a:r>
              <a:rPr lang="es-CL" dirty="0" smtClean="0">
                <a:hlinkClick r:id="rId6"/>
              </a:rPr>
              <a:t> 4</a:t>
            </a:r>
            <a:endParaRPr lang="es-CL" dirty="0" smtClean="0"/>
          </a:p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7"/>
              </a:rPr>
              <a:t>Query</a:t>
            </a:r>
            <a:r>
              <a:rPr lang="es-CL" dirty="0" smtClean="0">
                <a:hlinkClick r:id="rId7"/>
              </a:rPr>
              <a:t> 5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166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En conclusión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51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>
                <a:solidFill>
                  <a:schemeClr val="bg1">
                    <a:lumMod val="85000"/>
                  </a:schemeClr>
                </a:solidFill>
              </a:rPr>
              <a:t>Una área de investigación aquí …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65" y="1219200"/>
            <a:ext cx="7882535" cy="5181600"/>
          </a:xfrm>
          <a:prstGeom prst="rect">
            <a:avLst/>
          </a:prstGeom>
        </p:spPr>
      </p:pic>
      <p:pic>
        <p:nvPicPr>
          <p:cNvPr id="1026" name="Picture 2" descr="https://imfd.cl/wp-content/themes/understrap-child/images/header-logo-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5499735"/>
            <a:ext cx="3276599" cy="90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>
                <a:solidFill>
                  <a:schemeClr val="bg1">
                    <a:lumMod val="95000"/>
                  </a:schemeClr>
                </a:solidFill>
              </a:rPr>
              <a:t>Datos ≠ Datos Relacionales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0" name="Picture 2" descr="https://s-media-cache-ak0.pinimg.com/564x/d7/de/70/d7de70d4bfac25f475be67cdf3457c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524000"/>
            <a:ext cx="41529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7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mtClean="0">
                <a:solidFill>
                  <a:schemeClr val="bg1">
                    <a:lumMod val="85000"/>
                  </a:schemeClr>
                </a:solidFill>
              </a:rPr>
              <a:t>¿</a:t>
            </a:r>
            <a:r>
              <a:rPr lang="es-CL" noProof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6146" name="Picture 2" descr="http://www.appstechnews.com/media/img/news/iStock_connected235347.jpg.800x600_q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66" y="1519237"/>
            <a:ext cx="7620000" cy="3895725"/>
          </a:xfrm>
          <a:prstGeom prst="rect">
            <a:avLst/>
          </a:prstGeom>
          <a:solidFill>
            <a:srgbClr val="000C15"/>
          </a:solidFill>
        </p:spPr>
      </p:pic>
    </p:spTree>
    <p:extLst>
      <p:ext uri="{BB962C8B-B14F-4D97-AF65-F5344CB8AC3E}">
        <p14:creationId xmlns:p14="http://schemas.microsoft.com/office/powerpoint/2010/main" val="4046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.24937"/>
  <p:tag name="ORIGINALWIDTH" val="77.24032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-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etminus$&#10;\end{document}&#10;"/>
  <p:tag name="IGUANATEXSIZE" val="20"/>
  <p:tag name="IGUANATEXCURSOR" val="2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.332"/>
  <p:tag name="ORIGINALWIDTH" val="1515.962"/>
  <p:tag name="LATEXADDIN" val="\documentclass{article}&#10;\usepackage{amsmath}&#10;\usepackage{booktabs}&#10;\pagestyle{empty}&#10;\begin{document}&#10;\sf&#10;\begin{tabular}{ll}&#10;\toprule&#10;?body &amp; ?con \\&#10;\midrule&#10;TRAPPIST-1b &amp; Aquarius \\&#10;TRAPPIST-1c &amp; Aquarius \\&#10;\bottomrule&#10;\end{tabular}&#10;\end{document}"/>
  <p:tag name="IGUANATEXSIZE" val="20"/>
  <p:tag name="IGUANATEXCURSOR" val="159"/>
  <p:tag name="TRANSPARENCY" val="True"/>
  <p:tag name="FILENAME" val=""/>
  <p:tag name="LATEXENGINEID" val="1"/>
  <p:tag name="TEMPFOLDER" val="C:\temp\"/>
  <p:tag name="LATEXFORMHEIGHT" val="346.8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.29276"/>
  <p:tag name="ORIGINALWIDTH" val="720.3619"/>
  <p:tag name="LATEXADDIN" val="\documentclass{article}&#10;\usepackage[utf8]{inputenc}&#10;\usepackage{amsmath}&#10;\usepackage{tikz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body};&#10;&#10;\node[iri,left=\hgap] (a) {Star}&#10;   edge[arrin,draw=orange] node[tlab] {\color{orange!50!black}instance{\color{purple}/}subclass{\color{purple}*}} (b);&#10;&#10;\node[var,right=\hgap] (c) {?con}&#10;   edge[arrin,draw=green!70!black] node[tlab] {\color{green!40!black}parent{\color{purple}*/}constellation} (b);&#10;&#10;\end{tikzpicture}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etminus$&#10;\end{document}&#10;"/>
  <p:tag name="IGUANATEXSIZE" val="20"/>
  <p:tag name="IGUANATEXCURSOR" val="2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.07425"/>
  <p:tag name="ORIGINALWIDTH" val="719.3802"/>
  <p:tag name="LATEXADDIN" val="\documentclass{article}&#10;\usepackage[utf8]{inputenc}&#10;\usepackage{amsmath}&#10;\usepackage{tikz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body};&#10;&#10;\node[iri,left=\hgap] (a) {Astronomical Body}&#10;   edge[arrin,draw=orange] node[tlab] {\color{orange!50!black}instance{\color{purple}/}subclass{\color{purple}*}} (b);&#10;&#10;\node[var,right=\hgap] (c) {?con}&#10;   edge[arrin,draw=green!70!black] node[tlab] {\color{green!40!black}parent{\color{purple}*/}constellation} (b);&#10;&#10;\end{tikzpicture}&#10;\end{document}"/>
  <p:tag name="IGUANATEXSIZE" val="20"/>
  <p:tag name="IGUANATEXCURSOR" val="5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3,5689"/>
  <p:tag name="ORIGINALWIDTH" val="1009,641"/>
  <p:tag name="OUTPUTDPI" val="1200"/>
  <p:tag name="LATEXADDIN" val="\documentclass{article}&#10;\usepackage{amsmath}&#10;\usepackage{C:/Users/ahogan/Documents/Teaching/Databases/macros/bdd}&#10;\pagestyle{empty}&#10;\begin{document}&#10;\tt&#10;\begin{tabular}{|l|}&#10;\hline&#10;\textbf{\texttt{?e}} \\\hline\hline&#10;ex:JohnHeard \\&#10;ex:IanZiering\\\hline&#10;\end{tabular}&#10;\end{document}"/>
  <p:tag name="IGUANATEXSIZE" val="15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PREFIX ex: &lt;http://ex.org/voc#&gt;&#10;SELECT *&#10;WHERE {&#10;  ex:Sharknado ex:estrella ?e .&#10;}&#10;\end{lstlisting}&#10;\end{minipage}&#10;\end{document}"/>
  <p:tag name="IGUANATEXSIZE" val="18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!PREFIX ex: &lt;http://ex.org/voc#&gt;!&#10;SELECT *&#10;WHERE {&#10;  !ex!:Sharknado !ex!:estrella ?e .&#10;}&#10;\end{lstlisting}&#10;\end{minipage}&#10;\end{document}"/>
  <p:tag name="IGUANATEXSIZE" val="18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cm}&#10;~~\begin{lstlisting}[]&#10;PREFIX ex: &lt;http://ex.org/voc#&gt;&#10;SELECT *&#10;!WHERE {!&#10;  !ex:Sharknado ex:estrella ?e .!&#10;!}!&#10;\end{lstlisting}&#10;\end{minipage}&#10;\end{document}"/>
  <p:tag name="IGUANATEXSIZE" val="18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PREFIX ex: &lt;http://ex.org/voc#&gt;&#10;SELECT *&#10;!WHERE {!&#10;  !ex:Sharknado ex:estrella ?e .!&#10;!}!&#10;\end{lstlisting}&#10;\end{minipage}&#10;\end{document}"/>
  <p:tag name="IGUANATEXSIZE" val="18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usepackage{lmodern}&#10;\pagestyle{empty}&#10;\begin{document}&#10;\tt&#10;\begin{tabular}{|l|l|}&#10;\hline&#10;\textbf{?e} &amp; \textbf{?p} \\\hline\hline&#10;ex:IanZiering &amp; ex:Sharknado2\\&#10;ex:IanZiering &amp; ex:Sharknado \\&#10;ex:JohnHeard &amp; ex:Sharknado\\\hline&#10;\end{tabular}&#10;\end{document}"/>
  <p:tag name="IGUANATEXSIZE" val="20"/>
  <p:tag name="IGUANATEXCURSOR" val="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4,8749"/>
  <p:tag name="ORIGINALWIDTH" val="1567,719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    var/.style={&#10;      draw=black!50!white, &#10;      rectangle,&#10;            rounded corners,&#10;            thick,&#10;            dashed,&#10;            text centered,&#10;      top color=gray, &#10;      bottom color=black, &#10;      %opacity=0.7,&#10;      %text opacity=1,&#10;      font=\tt\small\hsp,&#10;      text=white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cm}&#10;\newcommand{\hgap}{3cm}&#10;\begin{document}&#10;\begin{tikzpicture}&#10;&#10;\node[anchor=center] (p1) {};&#10;&#10;\node [right=\hgap of p1.center,anchor=center] (v1) {};&#10;&#10;\node[iri,above=\vgap of v1.center,anchor=center] (p2) {ex:Sharknado};&#10;&#10;\node[right=\hgap of p2.center,anchor=center] (p5) {};&#10; &#10;\node[below=\vgap of p5.center,anchor=center] (a) {}; &#10;&#10;\node[var,below=\vgap of a.center,anchor=center] (p6) {?e}&#10;  edge[arrin] node[fill=white] {ex:estrella} (p2.east);&#10;    &#10;\node[var,below=\vgap of v1.center,anchor=center] (p7) {?p}&#10;  edge[arrout] node[fill=white] {ex:estrella} (p6);&#10;%\node [below right] at (current bounding box.north west) {\large ($G$)};&#10;\end{tikzpicture}&#10;\end{document}"/>
  <p:tag name="IGUANATEXSIZE" val="20"/>
  <p:tag name="IGUANATEXCURSOR" val="19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,3325"/>
  <p:tag name="ORIGINALWIDTH" val="719,7074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t}} \\\hline\hline&#10;ex:Sharknado &amp; &quot;Sharknado&quot;@en\\&#10;ex:Sharknado2 &amp; &quot;Sharknado 2:\ The Second One&quot;@en\\\hline&#10;\end{tabular}&#10;\end{document}"/>
  <p:tag name="IGUANATEXSIZE" val="14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3cm}&#10;~~\begin{lstlisting}[]&#10;PREFIX ex: &lt;http://ex.org/voc#&gt;&#10;SELECT *&#10;WHERE {&#10;  !{ ex:SharknadoSeries ex:primeraPelícula ?p . }!&#10;  !UNION!&#10;  !{ ex:SharknadoSeries ex:segundaPelícula ?p . }!&#10;  ?p ex:título ?t .&#10;}&#10;\end{lstlisting}&#10;\end{minipage}&#10;\end{document}"/>
  <p:tag name="IGUANATEXSIZE" val="16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8,5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/cerveza&gt;&#10;  &lt;cerveza&gt;&#10;     &lt;nombre&gt;Kross Pilsner&lt;/nombre&gt;&#10;     &lt;tipo&gt;Pilsner&lt;/tipo&gt;&#10;     &lt;grados&gt;4.9&lt;/grados&gt;&#10;     &lt;origen&gt;Curacaví&lt;/origen&gt;&#10;  &lt;/cerveza&gt;&#10;  ^\elip^&#10;  &lt;cerveza&gt;&#10;     &lt;nombre&gt;Kross 5&lt;/nombre&gt;&#10;     &lt;tipo&gt;Ale&lt;/tipo&gt;&#10;     &lt;grados&gt;7.2&lt;/grados&gt;&#10;     &lt;origen&gt;Curacaví&lt;/origen&gt;&#10;  &lt;/cerveza&gt;&#10;&lt;/cervezas-ordenadas&gt;&#10;\end{lstlisting}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,65804"/>
  <p:tag name="ORIGINALWIDTH" val="719,3802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13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.121"/>
  <p:tag name="ORIGINALWIDTH" val="2422.197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6cm}&#10;~~\begin{lstlisting}[]&#10;PREFIX ex: &lt;http://ex.org/voc#&gt;&#10;SELECT *&#10;WHERE {&#10;  ?p a ex:Película .&#10;  ?p ex:título ?t .&#10;  !OPTIONAL !&#10;     !{ ?p ex:fechaDeEstreno ?f }!&#10;}&#10;\end{lstlisting}&#10;\end{minipage}&#10;\end{document}"/>
  <p:tag name="IGUANATEXSIZE" val="15"/>
  <p:tag name="IGUANATEXCURSOR" val="3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,7723"/>
  <p:tag name="ORIGINALWIDTH" val="565,578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f}}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.121"/>
  <p:tag name="ORIGINALWIDTH" val="2386.952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5cm}&#10;~~\begin{lstlisting}[]&#10;PREFIX ex: &lt;http://ex.org/voc#&gt;&#10;SELECT *&#10;WHERE {&#10;  ?p a ex:Película . &#10;  ?p ex:fechaDeEstreno ?f .&#10;  !FILTER(?f &gt; &quot;2013-12-31&quot;^^xsd:date! &#10;     !&amp;&amp; ?f &lt;= &quot;2014-12-31&quot;^^xsd:date)!&#10;}&#10;\end{lstlisting}&#10;\end{minipage}&#10;\end{document}"/>
  <p:tag name="IGUANATEXSIZE" val="15"/>
  <p:tag name="IGUANATEXCURSOR" val="4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.121"/>
  <p:tag name="ORIGINALWIDTH" val="2386.952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5cm}&#10;~~\begin{lstlisting}[]&#10;PREFIX ex: &lt;http://ex.org/voc#&gt;&#10;SELECT *&#10;WHERE {&#10;  ?p a ex:Película . &#10;  ?p ex:fechaDeEstreno ?f .&#10;  !FILTER(?f &gt; &quot;2013-12-31&quot;^^xsd:date! &#10;     !&amp;&amp; ?f &lt;= &quot;2014-12-31&quot;^^xsd:date)!&#10;}&#10;\end{lstlisting}&#10;\end{minipage}&#10;\end{document}"/>
  <p:tag name="IGUANATEXSIZE" val="15"/>
  <p:tag name="IGUANATEXCURSOR" val="4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,7723"/>
  <p:tag name="ORIGINALWIDTH" val="565,578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f}}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034.284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.5cm}&#10;~~\begin{lstlisting}[]&#10;PREFIX ex: &lt;http://ex.org/voc#&gt;&#10;SELECT *&#10;WHERE {&#10;  ?p a ex:Película .&#10;  FILTER NOT EXISTS&#10;  { ?p ex:fechaDeEstreno ?f . }&#10;}&#10;\end{lstlisting}&#10;\end{minipage}&#10;\end{document}"/>
  <p:tag name="IGUANATEXSIZE" val="15"/>
  <p:tag name="IGUANATEXCURSOR" val="4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9.0473"/>
  <p:tag name="ORIGINALWIDTH" val="1004.39"/>
  <p:tag name="LATEXADDIN" val="\documentclass{article}&#10;\usepackage{amsmath}&#10;\usepackage{lmodern}&#10;\pagestyle{empty}&#10;\begin{document}&#10;\tt&#10;\begin{tabular}{|l|}&#10;\hline&#10;\textbf{\texttt{?p}} \\\hline\hline&#10;ex:Sharknado2  \\\hline&#10;\end{tabular}&#10;\end{document}"/>
  <p:tag name="IGUANATEXSIZE" val="13"/>
  <p:tag name="IGUANATEXCURSOR" val="18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e}} \\\hline\hline&#10;ex:Sharknado &amp; ex:JohnHeard \\&#10;ex:Sharknado &amp; ex:IanZiering\\&#10;ex:Sharknado2 &amp; ex:IanZiering\\\hline&#10;\end{tabular}&#10;\end{document}"/>
  <p:tag name="IGUANATEXSIZE" val="13"/>
  <p:tag name="IGUANATEXCURSOR" val="1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*!&#10;WHERE {&#10;  ?p a ex:Película .&#10;  ?p ex:estrella ?e .&#10;}&#10;\end{lstlisting}&#10;\end{minipage}&#10;\end{document}"/>
  <p:tag name="IGUANATEXSIZE" val="15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386.2005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language=json}&#10;&#10;\begin{document}&#10;\sf&#10;\begin{lstlisting}&#10;{ &quot;cervezas-ordenadas&quot; : [  &#10;    { &quot;cerveza&quot; : &#10;      { &quot;nombre&quot; : &quot;Austral Lager&quot;,&#10;        &quot;tipo&quot; : &quot;Lager&quot;,&#10;        &quot;grados&quot; : 4.6,&#10;        &quot;origen&quot; : &quot;Punta Arenas&quot;&#10;      }&#10;    },&#10;    { &quot;cerveza&quot; : &#10;      { &quot;nombre&quot; : &quot;Kross Pilsner&quot;,&#10;        &quot;tipo&quot; : &quot;Pilsner&quot;,&#10;        &quot;grados&quot; : 4.9,&#10;        &quot;origen&quot; : &quot;Curacaví&quot;&#10;      }&#10;    },&#10;    ^\elip^&#10;    { &quot;cerveza&quot; : &#10;      { &quot;nombre&quot; : &quot;Kross 5&quot;,&#10;        &quot;tipo&quot; : &quot;Ale&quot;,&#10;        &quot;grados&quot; : 7.2,&#10;        &quot;origen&quot; : &quot;Curacaví&quot;&#10;      }&#10;    } &#10;  ]&#10;}&#10;\end{lstlisting}&#10;\end{document}"/>
  <p:tag name="IGUANATEXSIZE" val="15"/>
  <p:tag name="IGUANATEXCURSOR" val="6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?e!&#10;WHERE {&#10;  ?p a ex:Película .&#10;  ?p ex:estrella ?e .&#10;}&#10;\end{lstlisting}&#10;\end{minipage}&#10;\end{document}"/>
  <p:tag name="IGUANATEXSIZE" val="15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&#10;ex:IanZiering\\\hline&#10;\end{tabular}&#10;\end{document}"/>
  <p:tag name="IGUANATEXSIZE" val="13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DISTINCT ?e!&#10;WHERE {&#10;  ?p a ex:Película .&#10;  ?p ex:estrella ?e .&#10;}&#10;\end{lstlisting}&#10;\end{minipage}&#10;\end{document}"/>
  <p:tag name="IGUANATEXSIZE" val="15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\hline&#10;\end{tabular}&#10;\end{document}"/>
  <p:tag name="IGUANATEXSIZE" val="13"/>
  <p:tag name="IGUANATEXCURSOR" val="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ASK!&#10;WHERE {&#10;  ?p a ex:Película .&#10;  ?p ex:estrella ?e .&#10;}&#10;\end{lstlisting}&#10;\end{minipage}&#10;\end{document}"/>
  <p:tag name="IGUANATEXSIZE" val="15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1963,02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empleo ex:Actor .&#10;ex:IanZiering ex:empleo ex:Actor .&#10;\end{lstlisting}&#10;\end{minipage}&#10;\end{document}"/>
  <p:tag name="IGUANATEXSIZE" val="20"/>
  <p:tag name="IGUANATEXCURSOR" val="6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63,02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.3cm}&#10;~~\begin{lstlisting}[]&#10;PREFIX ex: &lt;http://ex.org/voc#&gt;&#10;!CONSTRUCT { ?e ex:empleo ex:Actor }!&#10;WHERE {&#10;  ?p a ex:Película .&#10;  ?p ex:estrella ?e .&#10;}&#10;\end{lstlisting}&#10;\end{minipage}&#10;\end{document}"/>
  <p:tag name="IGUANATEXSIZE" val="15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PREFIX ex: &lt;http://ex.org/voc#&gt;&#10;SELECT ?p&#10;WHERE { ?p ex:fechaDeEstreno ?f . }&#10;!ORDER BY DESC(?f)!&#10;!LIMIT 2!&#10;!OFFSET 1!&#10;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3,728"/>
  <p:tag name="ORIGINALWIDTH" val="3708,518"/>
  <p:tag name="OUTPUTDPI" val="1200"/>
  <p:tag name="LATEXADDIN" val="\documentclass{article}&#10;\usepackage{amsmath}&#10;\usepackage{booktabs}&#10;\usepackage[utf8]{inputenc}&#10;\pagestyle{empty}&#10;\begin{document}\sf&#10;\newcommand{\mcir}{\text{\textasciicircum}}&#10;&#10;\begin{tabular}{ll}&#10;\toprule&#10;$e$ es definido recursivamente como &amp; \\&#10;\midrule&#10;$p$ &amp; un predicado simple \\&#10;$\mcir e$ &amp; un camino inverso\\&#10;$e_1 / e_2$ &amp; $e_1$ seguido por $e_2$\\&#10;$e_1 | e_2$ &amp; $e_1$ o $e_2$\\&#10;$e*$ &amp; cero o más de $e$\\&#10;$e+$ &amp; uno o más de $e$\\&#10;$e?$ &amp; cero o uno de $e$\\&#10;$!p$ &amp; no $p$\\&#10;%$!(p_1|\ldots|p_k|\mcir  p_{k+1}|\ldots|\mcir  p_n)$ &amp; any (inverse) predicate not listed\\&#10;(e) &amp; parénthesis indican precedencia&#10;\\\bottomrule&#10;\end{tabular}&#10;\end{document}"/>
  <p:tag name="IGUANATEXSIZE" val="18"/>
  <p:tag name="IGUANATEXCURSOR" val="93"/>
  <p:tag name="TRANSPARENCY" val="Fals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6.5944"/>
  <p:tag name="ORIGINALWIDTH" val="2671.873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PREFIX ex: &lt;http://ex.org/voc#&gt;&#10;SELECT ?k&#10;WHERE { &#10;  ex:KevinBacon !(^ex:actor/ex:actor)*! ?k . &#10;}&#10;\end{lstlisting}&#10;\end{minipage}&#10;\end{document}"/>
  <p:tag name="IGUANATEXSIZE" val="20"/>
  <p:tag name="IGUANATEXCURSOR" val="4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0,724"/>
  <p:tag name="ORIGINALWIDTH" val="2605,11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Kunstmann\_Torobayo &amp; \color{blue}tipo &amp; Ale\\&#10;Kunstmann\_Torobayo &amp; \color{blue}grados &amp; 5,1\\&#10;Austral\_Yagan &amp; \color{blue}tipo &amp; Ale\\&#10;Austral\_Yagan &amp; \color{blue}grados &amp; 5,0\\&#10;Austral\_Yagan &amp; \color{blue}origen &amp; Punta\_Arenas\\&#10;Austral\_Pale\_Ale &amp; \color{blue}tipo &amp; Ale\\&#10;Austral\_Pale\_Ale &amp; \color{blue}grados &amp; 5,0\\&#10;Austral\_Pale\_Ale &amp; \color{blue}origen &amp; Punta\_Arenas\\&#10;Austral\_Lager &amp; \color{blue}tipo &amp; Lager\\&#10;Austral\_Lager &amp; \color{blue}grados &amp; 4,6\\&#10;Austral\_Lager &amp; \color{blue}origen &amp; Punta\_Arenas\\&#10;\end{tabular}&#10;\end{document}"/>
  <p:tag name="IGUANATEXSIZE" val="15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1952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    hide/.style={&#10;      opacity=0,&#10;      text opacity=0&#10;    }&#10;}&#10;&#10;\begin{document}&#10;\newlength{\vgap}&#10;\newlength{\hgap}&#10;\setlength{\vgap}{1.7cm}&#10;\setlength{\hgap}{6cm}&#10; &#10;\resizebox{\textwidth}{!}{&#10;\begin{tikzpicture}&#10;&#10;\node[iri] (uob) {Anthony C. Ferrante};&#10;&#10;\node[iri,below=\vgap of uob.mid,anchor=mid] (mh) {{Sharknado}}&#10;   edge[arrin] node[lab] {director} (uob);&#10;&#10;\node[iri,right=\hgap of uob.mid,anchor=mid] (ao) {Sharnado 2: The Second One}&#10;   edge[arrin] node[lab] {director} (uob)&#10;   edge[arrout] node[lab] {sigue} (mh);&#10;   &#10;\node[iri,below=\vgap of ao.mid,anchor=mid] (eua) {{telefilme}}&#10;   edge[arrin] node[lab] {instancia de} (mh)&#10;   edge[arrin] node[lab] {instancia de} (ao);&#10;&#10;\node[iri,above=\vgap of ao.mid,anchor=mid,hide] (fw) {{Pontifical Catholic University of Chile}}&#10;   edge[arrin,hide] node[lab,hide] {employer} (ao);&#10;&#10;   &#10;%\node[iri,below=1\vgap of uol.mid,anchor=mid] (cu) {{Catholic University}}&#10;%   edge[arrin] node[lab] {works at} (ao)&#10;%   edge[arrin,bend left=10] node[lab] {works at} (mh);&#10;%&#10;%\node[iri,below=1\vgap of ao.mid,anchor=mid] (jp) {{Jorge Pérez}}&#10;%   edge[arrout] node[lab] {educated at} (cu)&#10;%   edge[arrout] node[lab] {doctoral supervisor} (ao);&#10;&#10;%\node[lit,right=\hgap of t1.mid,anchor=mid] (k) {2,550$\pm$55 K}&#10;%   edge[arrin] node[lab] {temp} (t1);&#10;%&#10;%\node[iri,left=\hgap of t1.mid,anchor=mid] (rd) {{Red Dwarf}}&#10;%   edge[arrin] node[lab] {instance} (t1);&#10;%&#10;%\node[lit,below=\vgap of k.mid,anchor=mid] (t1m) {0.08$\pm$0.009 M$_{\odot}$}&#10;%   edge[arrin] node[lab] {aoss} (t1);&#10;%&#10;%\node[iri,left=\hgap of ucd.mid,anchor=mid] (ds) {{Dwarf Star}}&#10;%   edge[arrin] node[lab] {subclass} (ucd)&#10;%   edge[arrin] node[lab] {subclass} (rd);&#10;%&#10;%\node[iri,above=\vgap of t1.mid,anchor=mid] (aq) {Aquarius}&#10;%   edge[arrin] node[lab] {constellation} (t1);&#10;%&#10;%\node[iri,right=\hgap of aq.mid,anchor=mid] (t1c) {TRAPPIST-1c}&#10;%   edge[arrout,bend right=10] node[lab] {parent} (t1)&#10;%   edge[arrin,bend left=10] node[lab] {child} (t1);&#10;%   %edge[arrout] node[lab] {constellation} (aq);&#10;%&#10;%\node[iri,left=\hgap of aq.mid,anchor=mid] (t1b) {TRAPPIST-1b}&#10;%   edge[arrout,bend left=10] node[lab] {parent} (t1)&#10;%   edge[arrin,bend right=10] node[lab] {child} (t1);&#10;%   %edge[arrout] node[lab] {constellation} (aq);&#10;%   %edge[arrout,dotted,gray] node[lab] {\color{gray}constellation} (aq);&#10;%&#10;%\node[iri,above=\vgap of aq.mid,anchor=mid] (esp) {{Extrasolar Planet}}&#10;%   edge[arrin] node[lab] {instance} (t1b)&#10;%   edge[arrin] node[lab] {instance} (t1c);&#10;%&#10;%\node[iri,left=\hgap of esp.mid,anchor=mid] (pl) {{Planet}}&#10;%   edge[arrin] node[lab] {subclass} (esp);&#10;%&#10;%\node[iri,left=0.7\hgap of t1b.mid,anchor=mid] (ab) {{Astronomical Body}}&#10;%   edge[arrin] node[lab] {subclass} (pl);&#10;%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22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0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.7729"/>
  <p:tag name="ORIGINALWIDTH" val="719.7074"/>
  <p:tag name="LATEXADDIN" val="\documentclass{article}&#10;\usepackage[utf8]{inputenc}&#10;\usepackage{amsmath}&#10;\usepackage{xcolor}&#10;\usepackage[normalem]{ulem}&#10;\usepackage{C:/Users/aidhog/Documents/Research/papers/2020/kg-research/kg-macros}&#10;\usepackage{C:/Users/aidhog/Documents/Research/papers/2020/kg-research/tikz-uml}&#10;\usepackage{inconsolata}&#10;\pagestyle{empty}&#10;&#10;\begin{document}&#10;\setlength{\vgap}{0.9cm}&#10;\setlength{\hgap}{2cm}&#10;&#10;\centering&#10;\tt&#10;\begin{tikzpicture}&#10; %%%% node n1 &#10;\node[nrect] (n1) {&#10;   \alt{&#10;       \uri{masa} &amp; =\,\uri{0.1221 M$_\odot$}\\[-1ex]&#10;       \uri{espectral} &amp; =\,\uri{M5.5Ve} } };&#10;  &#10;  %%%% label of n1&#10;  \node[rt] (ln1) at (n1.north) {\uri{Próxima Centauri : Enana roja}};&#10;  &#10;  %%%% node n2&#10;  \node[nrect,right=2\hgap of n1] (n2) {&#10;   \alt{&#10;      \uri{masa} &amp; =\,\uri{1.172 M$_\oplus$} } };&#10;  &#10;  %%%% label of n2&#10;  \node[rt] (ln2) at (n2.north) {\uri{Próxima b : Exoplaneta}};&#10;  &#10;  %%%% edge e1&#10;  \draw[arrout,pos=0.5] (n1) to &#10;   node[erect] (e1) {&#10;   \alt{ \uri{distancia} &amp; =\,\uri{0.05 AU}\\ } }&#10;  (n2);&#10;  &#10;  %%%% label of e1&#10;  \node[rte] (le1) at (e1.north) {\uri{$:$ hijo}};&#10;&#10;  %%%% label of n3  &#10;  \node[rt,above=1.3\vgap of le1] (ln3) {\uri{Alfa Centauri : Sistema estelar}};&#10;  &#10;  %%%% edge e2&#10;  \draw[arrout,pos=0.52] (ln1) to &#10;     node[rte,anchor=mid] (le2) { \uri{$:$ sistema} }&#10;    (ln3);&#10;&#10;  %%%% edge e3&#10;  \draw[arrout,pos=0.55] (ln2) to &#10;     node[rte,anchor=mid] (le3) { \uri{$:$ sistema} }&#10;    (ln3);&#10;\end{tikzpicture}&#10;&#10;\end{document}"/>
  <p:tag name="IGUANATEXSIZE" val="20"/>
  <p:tag name="IGUANATEXCURSOR" val="636"/>
  <p:tag name="TRANSPARENCY" val="True"/>
  <p:tag name="FILENAME" val=""/>
  <p:tag name="LATEXENGINEID" val="1"/>
  <p:tag name="TEMPFOLDER" val="c:\temp\"/>
  <p:tag name="LATEXFORMHEIGHT" val="324.6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.8826"/>
  <p:tag name="ORIGINALWIDTH" val="720.0347"/>
  <p:tag name="LATEXADDIN" val="\documentclass{article}&#10;\usepackage[utf8]{inputenc}&#10;\usepackage{amsmath}&#10;\usepackage{xcolor}&#10;\usepackage[normalem]{ulem}&#10;\usepackage{C:/Users/aidhog/Documents/Research/papers/2020/kg-research/kg-macros}&#10;\usepackage{C:/Users/aidhog/Documents/Research/papers/2020/kg-research/tikz-uml}&#10;\usepackage{inconsolata}&#10;\pagestyle{empty}&#10;&#10;\begin{document}&#10;\setlength{\vgap}{0.9cm}&#10;\setlength{\hgap}{2cm}&#10;&#10;\tikzset{&#10;    lab/.style={&#10;     fill=purp,&#10;     text=blue!30!white&#10;    }&#10;}&#10;&#10;\centering&#10;\begin{tikzpicture}&#10;\node[iri,anchor=center] (pc) {Próxima Centauri};  &#10;&#10;\node[iri,anchor=center,below=\vgap of pc] (rd) {Enana roja}&#10;  edge[arrin] node[lab,xshift=-0.03cm] {tipo} (pc);  &#10;  &#10;\node[lit,anchor=center,right=0.6\hgap of rd,xshift=-1cm] {0.1221 M$_\odot$}&#10;  edge[arrin] node[lab] {masa} (pc);  &#10;&#10;\node[lit,anchor=center,left=0.8\hgap of rd,xshift=1cm] {M5.5Ve}&#10;  edge[arrin] node[lab] {espectral} (pc);  &#10;  &#10;\node[iri,anchor=center,right=\hgap of pc] (orbit) {Pb órbita}&#10;  edge[arrout] node[lab] {estrella} (pc);&#10;&#10;\node[lit,anchor=center,below=\vgap of orbit] (odist) {0.05 AU}&#10;  edge[arrin] node[lab] {distancia} (orbit);&#10; &#10;\node[iri,anchor=center,right=\hgap of orbit] (pcb) {Próxima b}&#10;  edge[arrin] node[lab] {planeta} (orbit); &#10;&#10;\node[iri,anchor=center,below=\vgap of pcb,xshift=-0.5\hgap] (ep) {Exoplaneta}&#10;  edge[arrin] node[lab,xshift=-0.03cm] {tipo} (pcb);&#10;&#10;\node[lit,anchor=center,below=\vgap of pcb,xshift=0.5\hgap] {1.172 M$_\oplus$}&#10;  edge[arrin] node[lab] {masa} (pcb);&#10;  &#10;\node[iri,anchor=center,above=\vgap of orbit] (ac) {Alfa Centauri}&#10;  edge[arrin] node[lab] {sistema} (pc)&#10;  edge[arrin] node[lab] {sistema} (pcb);&#10;  &#10;\node[iri,anchor=center] (ss) at (pcb|-ac) {Sistema estelar}&#10;  edge[arrin] node[lab] {tipo} (ac);&#10;\end{tikzpicture}&#10;&#10;\end{document}"/>
  <p:tag name="IGUANATEXSIZE" val="20"/>
  <p:tag name="IGUANATEXCURSOR" val="962"/>
  <p:tag name="TRANSPARENCY" val="True"/>
  <p:tag name="FILENAME" val=""/>
  <p:tag name="LATEXENGINEID" val="2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.7729"/>
  <p:tag name="ORIGINALWIDTH" val="719.7074"/>
  <p:tag name="LATEXADDIN" val="\documentclass{article}&#10;\usepackage[utf8]{inputenc}&#10;\usepackage{amsmath}&#10;\usepackage{xcolor}&#10;\usepackage[normalem]{ulem}&#10;\usepackage{C:/Users/aidhog/Documents/Research/papers/2020/kg-research/kg-macros}&#10;\usepackage{C:/Users/aidhog/Documents/Research/papers/2020/kg-research/tikz-uml}&#10;\usepackage{inconsolata}&#10;\pagestyle{empty}&#10;&#10;\begin{document}&#10;\setlength{\vgap}{0.9cm}&#10;\setlength{\hgap}{2cm}&#10;&#10;\centering&#10;\tt&#10;\begin{tikzpicture}&#10; %%%% node n1 &#10;\node[nrect] (n1) {&#10;   \alt{&#10;       \uri{masa} &amp; =\,\uri{0.1221 M$_\odot$}\\[-1ex]&#10;       \uri{espectral} &amp; =\,\uri{M5.5Ve} } };&#10;  &#10;  %%%% label of n1&#10;  \node[rt] (ln1) at (n1.north) {\uri{Próxima Centauri : Enana roja}};&#10;  &#10;  %%%% node n2&#10;  \node[nrect,right=2\hgap of n1] (n2) {&#10;   \alt{&#10;      \uri{masa} &amp; =\,\uri{1.172 M$_\oplus$} } };&#10;  &#10;  %%%% label of n2&#10;  \node[rt] (ln2) at (n2.north) {\uri{Próxima b : Exoplaneta}};&#10;  &#10;  %%%% edge e1&#10;  \draw[arrout,pos=0.5] (n1) to &#10;   node[erect] (e1) {&#10;   \alt{ \uri{distancia} &amp; =\,\uri{0.05 AU}\\ } }&#10;  (n2);&#10;  &#10;  %%%% label of e1&#10;  \node[rte] (le1) at (e1.north) {\uri{$:$ hijo}};&#10;&#10;  %%%% label of n3  &#10;  \node[rt,above=1.3\vgap of le1] (ln3) {\uri{Alfa Centauri : Sistema estelar}};&#10;  &#10;  %%%% edge e2&#10;  \draw[arrout,pos=0.52] (ln1) to &#10;     node[rte,anchor=mid] (le2) { \uri{$:$ sistema} }&#10;    (ln3);&#10;&#10;  %%%% edge e3&#10;  \draw[arrout,pos=0.55] (ln2) to &#10;     node[rte,anchor=mid] (le3) { \uri{$:$ sistema} }&#10;    (ln3);&#10;\end{tikzpicture}&#10;&#10;\end{document}"/>
  <p:tag name="IGUANATEXSIZE" val="20"/>
  <p:tag name="IGUANATEXCURSOR" val="636"/>
  <p:tag name="TRANSPARENCY" val="True"/>
  <p:tag name="FILENAME" val=""/>
  <p:tag name="LATEXENGINEID" val="1"/>
  <p:tag name="TEMPFOLDER" val="c:\temp\"/>
  <p:tag name="LATEXFORMHEIGHT" val="324.6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Ultra-Cool Dwarf}}&#10;   edge[arrin] node[lab] {instance} (t1);&#10;&#10;\node[lit,right=\hgap of t1.mid,anchor=mid] (k) {2,550$\pm$55 K}&#10;   edge[arrin] node[lab] {temp} (t1);&#10;&#10;\node[iri,left=\hgap of t1.mid,anchor=mid] (rd) {{Red Dwarf}}&#10;   edge[arrin] node[lab] {instance} (t1);&#10;&#10;\node[lit,below=\vgap of k.mid,anchor=mid] (t1m) {0.08$\pm$0.009 M$_{\odot}$}&#10;   edge[arrin] node[lab] {mass} (t1);&#10;&#10;\node[iri,left=\hgap of ucd.mid,anchor=mid] (ds) {{Dwarf Star}}&#10;   edge[arrin] node[lab] {subclass} (ucd)&#10;   edge[arrin] node[lab] {subclass} (rd);&#10;&#10;\node[iri,above=\vgap of t1.mid,anchor=mid] (aq) {Aquarius}&#10;   edge[arrin] node[lab] {constellation} (t1);&#10;&#10;\node[iri,right=\hgap of aq.mid,anchor=mid] (t1c) {TRAPPIST-1c}&#10;   edge[arrout,bend right=10] node[lab] {parent} (t1)&#10;   edge[arrin,bend left=10] node[lab] {child} (t1);&#10;   %edge[arrout] node[lab] {constellation} (aq);&#10;&#10;\node[iri,left=\hgap of aq.mid,anchor=mid] (t1b) {TRAPPIST-1b}&#10;   edge[arrout,bend left=10] node[lab] {parent} (t1)&#10;   edge[arrin,bend right=10] node[lab] {child} (t1);&#10;   %edge[arrout] node[lab] {constellation} (aq);&#10;   %edge[arrout,dotted,gray] node[lab] {\color{gray}constellation} (aq);&#10;&#10;\node[iri,above=\vgap of aq.mid,anchor=mid] (esp) {{Extrasolar Planet}}&#10;   edge[arrin] node[lab] {instance} (t1b)&#10;   edge[arrin] node[lab] {instance} (t1c);&#10;&#10;\node[iri,left=\hgap of esp.mid,anchor=mid] (pl) {{Planet}}&#10;   edge[arrin] node[lab] {subclass} (esp);&#10;&#10;\node[iri,left=0.7\hgap of t1b.mid,anchor=mid] (ab) {{Astronomical Body}}&#10;   edge[arrin] node[lab] {subclass} (pl);&#10;&#10;\node[iri,below=\vgap of ab.mid,anchor=mid] (st) {{Star}}&#10;   edge[arrin] node[lab] {subclass} (ds)&#10;   edge[arrout] node[lab] {subclass} (ab);&#10;&#10;&#10;\end{tikzpicture}&#10;}&#10;\end{document}"/>
  <p:tag name="IGUANATEXSIZE" val="20"/>
  <p:tag name="IGUANATEXCURSOR" val="18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184"/>
  <p:tag name="ORIGINALWIDTH" val="719.3802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2.6cm}&#10;&#10;\tikzset{&#10;    lab/.style={&#10;     fill=lteal,&#10;     draw=lteal    &#10;  }&#10;}&#10;&#10; &#10;\resizebox{\textwidth}{!}{&#10;\begin{tikzpicture}&#10;&#10;\node[var] (t1) {?estrella};&#10;&#10;%\node[iri,below=\vgap of t1.mid,anchor=mid] (ucd) {{Ultra-Cool Dwarf}}&#10;%   edge[arrin] node[lab] {instance} (t1);&#10;&#10;%\node[lit,right=\hgap of t1.mid,anchor=mid] (k) {2,550%$\pm$55 K}&#10;%   edge[arrin] node[lab] {temp} (t1);&#10;&#10;%\node[var,left=\hgap of t1.mid,anchor=mid] (rd) {{?type}}&#10;%   edge[arrin] node[lab] {instance} (t1);&#10;&#10;%\node[lit,below=\vgap of k.mid,anchor=mid] (t1m) {0.08$\pm$0.009 M$_{\odot}$}&#10;%   edge[arrin] node[lab] {mass} (t1);&#10;&#10;%\node[iri,left=\hgap of ucd.mid,anchor=mid] (ds) {{Dwarf Star}}&#10;%   edge[arrin] node[lab] {subclass} (ucd)&#10;%   edge[arrin] node[lab] {subclass} (rd);&#10;&#10;\node[iri,above=\vgap of t1.mid,anchor=mid] (aq) {Acuario}&#10;   edge[arrin] node[lab] {constelación} (t1);&#10;&#10;\node[var,right=\hgap of aq.mid,anchor=mid] (t1c) {?planeta1}&#10;   edge[arrout] node[lab] {padre} (t1);&#10;   %edge[arrin,bend left=10] node[lab] {hijo} (t1);&#10;   %edge[arrout] node[lab] {constelación} (aq);&#10;&#10;\node[var,left=\hgap of aq.mid,anchor=mid] (t1b) {?planeta2}&#10;   edge[arrout] node[lab] {padre} (t1);&#10;   %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%\node[iri,left=\hgap of esp.mid,anchor=mid] (pl) {{Planet}}&#10;%   edge[arrin] node[lab] {subclass} (esp);&#10;&#10;%\node[iri,left=0.7\hgap of t1b.mid,anchor=mid] (ab) {{Astronomical Body}}&#10;%   edge[arrin] node[lab] {subclass} (pl);&#10;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5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6.6237"/>
  <p:tag name="ORIGINALWIDTH" val="2676.374"/>
  <p:tag name="LATEXADDIN" val="\documentclass{article}&#10;\usepackage{amsmath}&#10;\usepackage{booktabs}&#10;\pagestyle{empty}&#10;\begin{document}&#10;\sf&#10;\begin{tabular}{llll}&#10;\toprule&#10;?estrella &amp; ?planeta1 &amp; ?planeta2 \\&#10;\midrule&#10;TRAPPIST-1 &amp; TRAPPIST-1b &amp; TRAPPIST-1c \\&#10;TRAPPIST-1 &amp; TRAPPIST-1b &amp; TRAPPIST-1b \\&#10;TRAPPIST-1 &amp; TRAPPIST-1c &amp; TRAPPIST-1b \\&#10;TRAPPIST-1 &amp; TRAPPIST-1c &amp; TRAPPIST-1c \\&#10;\bottomrule&#10;\end{tabular}&#10;\end{document}"/>
  <p:tag name="IGUANATEXSIZE" val="20"/>
  <p:tag name="IGUANATEXCURSOR" val="1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184"/>
  <p:tag name="ORIGINALWIDTH" val="719.3802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2.6cm}&#10;&#10;\tikzset{&#10;    lab/.style={&#10;     fill=lteal,&#10;     draw=lteal    &#10;  }&#10;}&#10;&#10; &#10;\resizebox{\textwidth}{!}{&#10;\begin{tikzpicture}&#10;&#10;\node[var] (t1) {?estrella};&#10;&#10;%\node[iri,below=\vgap of t1.mid,anchor=mid] (ucd) {{Ultra-Cool Dwarf}}&#10;%   edge[arrin] node[lab] {instance} (t1);&#10;&#10;%\node[lit,right=\hgap of t1.mid,anchor=mid] (k) {2,550%$\pm$55 K}&#10;%   edge[arrin] node[lab] {temp} (t1);&#10;&#10;%\node[var,left=\hgap of t1.mid,anchor=mid] (rd) {{?type}}&#10;%   edge[arrin] node[lab] {instance} (t1);&#10;&#10;%\node[lit,below=\vgap of k.mid,anchor=mid] (t1m) {0.08$\pm$0.009 M$_{\odot}$}&#10;%   edge[arrin] node[lab] {mass} (t1);&#10;&#10;%\node[iri,left=\hgap of ucd.mid,anchor=mid] (ds) {{Dwarf Star}}&#10;%   edge[arrin] node[lab] {subclass} (ucd)&#10;%   edge[arrin] node[lab] {subclass} (rd);&#10;&#10;\node[iri,above=\vgap of t1.mid,anchor=mid] (aq) {Acuario}&#10;   edge[arrin] node[lab] {constelación} (t1);&#10;&#10;\node[var,right=\hgap of aq.mid,anchor=mid] (t1c) {?planeta1}&#10;   edge[arrout] node[lab] {padre} (t1);&#10;   %edge[arrin,bend left=10] node[lab] {hijo} (t1);&#10;   %edge[arrout] node[lab] {constelación} (aq);&#10;&#10;\node[var,left=\hgap of aq.mid,anchor=mid] (t1b) {?planeta2}&#10;   edge[arrout] node[lab] {padre} (t1);&#10;   %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%\node[iri,left=\hgap of esp.mid,anchor=mid] (pl) {{Planet}}&#10;%   edge[arrin] node[lab] {subclass} (esp);&#10;&#10;%\node[iri,left=0.7\hgap of t1b.mid,anchor=mid] (ab) {{Astronomical Body}}&#10;%   edge[arrin] node[lab] {subclass} (pl);&#10;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5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5.8736"/>
  <p:tag name="ORIGINALWIDTH" val="2676.374"/>
  <p:tag name="LATEXADDIN" val="\documentclass{article}&#10;\usepackage{amsmath}&#10;\usepackage{booktabs}&#10;\usepackage{xcolor}&#10;\pagestyle{empty}&#10;\begin{document}&#10;\sf&#10;\newcommand{\go}{\color{gray!50}}&#10;\begin{tabular}{llll}&#10;\toprule&#10;?estrella &amp; ?planeta1 &amp; ?planeta2 \\&#10;\midrule&#10;TRAPPIST-1 &amp; TRAPPIST-1b &amp; TRAPPIST-1c \\&#10;\go TRAPPIST-1 &amp; \go TRAPPIST-1b &amp; \go TRAPPIST-1b \\&#10;TRAPPIST-1 &amp; TRAPPIST-1c &amp; TRAPPIST-1b \\&#10;\go TRAPPIST-1 &amp; \go TRAPPIST-1c &amp; \go TRAPPIST-1c \\&#10;\bottomrule&#10;\end{tabular}&#10;\end{document}"/>
  <p:tag name="IGUANATEXSIZE" val="20"/>
  <p:tag name="IGUANATEXCURSOR" val="22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184"/>
  <p:tag name="ORIGINALWIDTH" val="719.3802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2.6cm}&#10;&#10;\tikzset{&#10;    lab/.style={&#10;     fill=lteal,&#10;     draw=lteal    &#10;  }&#10;}&#10;&#10; &#10;\resizebox{\textwidth}{!}{&#10;\begin{tikzpicture}&#10;&#10;\node[var] (t1) {?estrella};&#10;&#10;%\node[iri,below=\vgap of t1.mid,anchor=mid] (ucd) {{Ultra-Cool Dwarf}}&#10;%   edge[arrin] node[lab] {instance} (t1);&#10;&#10;%\node[lit,right=\hgap of t1.mid,anchor=mid] (k) {2,550%$\pm$55 K}&#10;%   edge[arrin] node[lab] {temp} (t1);&#10;&#10;%\node[var,left=\hgap of t1.mid,anchor=mid] (rd) {{?type}}&#10;%   edge[arrin] node[lab] {instance} (t1);&#10;&#10;%\node[lit,below=\vgap of k.mid,anchor=mid] (t1m) {0.08$\pm$0.009 M$_{\odot}$}&#10;%   edge[arrin] node[lab] {mass} (t1);&#10;&#10;%\node[iri,left=\hgap of ucd.mid,anchor=mid] (ds) {{Dwarf Star}}&#10;%   edge[arrin] node[lab] {subclass} (ucd)&#10;%   edge[arrin] node[lab] {subclass} (rd);&#10;&#10;\node[iri,above=\vgap of t1.mid,anchor=mid] (aq) {Acuario}&#10;   edge[arrin] node[lab] {constelación} (t1);&#10;&#10;\node[var,right=\hgap of aq.mid,anchor=mid] (t1c) {?planeta1}&#10;   edge[arrout] node[lab] {padre} (t1);&#10;   %edge[arrin,bend left=10] node[lab] {hijo} (t1);&#10;   %edge[arrout] node[lab] {constelación} (aq);&#10;&#10;\node[var,left=\hgap of aq.mid,anchor=mid] (t1b) {?planeta2}&#10;   edge[arrout] node[lab] {padre} (t1);&#10;   %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%\node[iri,left=\hgap of esp.mid,anchor=mid] (pl) {{Planet}}&#10;%   edge[arrin] node[lab] {subclass} (esp);&#10;&#10;%\node[iri,left=0.7\hgap of t1b.mid,anchor=mid] (ab) {{Astronomical Body}}&#10;%   edge[arrin] node[lab] {subclass} (pl);&#10;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5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.5254"/>
  <p:tag name="ORIGINALWIDTH" val="2617.115"/>
  <p:tag name="LATEXADDIN" val="\documentclass{article}&#10;\usepackage[utf8]{inputenc}&#10;\usepackage{amsmath}&#10;\usepackage{tikz}&#10;\usepackage{C:/temp/kg-macros}&#10;\usepackage{C:/temp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right=\hgap] (c) {Cuerpo astronómico}&#10;   edge[arrin,draw=green!70!black] node[tlab] {\color{green!40!black}instancia{\color{purple}/}subclase{\color{purple}*}} (b);&#10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6.6028"/>
  <p:tag name="ORIGINALWIDTH" val="913.6275"/>
  <p:tag name="LATEXADDIN" val="\documentclass{article}&#10;\usepackage{amsmath}&#10;\usepackage{booktabs}&#10;\usepackage{xcolor}&#10;\pagestyle{empty}&#10;\newcommand{\go}{\color{gray!50}}&#10;\begin{document}&#10;\sf&#10;\begin{tabular}{l}&#10;\toprule&#10;?cuerpo \\&#10;\midrule&#10;TRAPPIST-1 \\&#10;\go TRAPPIST-1b \\&#10;\go TRAPPIST-1c \\&#10;\bottomrule&#10;\end{tabular}&#10;\end{document}"/>
  <p:tag name="IGUANATEXSIZE" val="20"/>
  <p:tag name="IGUANATEXCURSOR" val="1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,color=green!70!black] node[lab] {\color{green!30!black}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,color=green!70!black] node[lab] {\color{green!30!black}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,color=green!70!black] node[lab] {\color{green!30!black}subclase} (ds)&#10;   edge[arrout,color=green!70!black] node[lab] {\color{green!30!black}subclase} (ab);&#10;&#10;&#10;\end{tikzpicture}&#10;}&#10;\end{document}"/>
  <p:tag name="IGUANATEXSIZE" val="20"/>
  <p:tag name="IGUANATEXCURSOR" val="36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.5254"/>
  <p:tag name="ORIGINALWIDTH" val="2617.115"/>
  <p:tag name="LATEXADDIN" val="\documentclass{article}&#10;\usepackage[utf8]{inputenc}&#10;\usepackage{amsmath}&#10;\usepackage{tikz}&#10;\usepackage{C:/temp/kg-macros}&#10;\usepackage{C:/temp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right=\hgap] (c) {Cuerpo astronómico}&#10;   edge[arrin,draw=green!70!black] node[tlab] {\color{green!40!black}instancia{\color{purple}/}subclase{\color{purple}*}} (b);&#10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6.6028"/>
  <p:tag name="ORIGINALWIDTH" val="913.6275"/>
  <p:tag name="LATEXADDIN" val="\documentclass{article}&#10;\usepackage{amsmath}&#10;\usepackage{booktabs}&#10;\usepackage{xcolor}&#10;\pagestyle{empty}&#10;\newcommand{\go}{\color{gray!50}}&#10;\begin{document}&#10;\sf&#10;\begin{tabular}{l}&#10;\toprule&#10;?cuerpo \\&#10;\midrule&#10;TRAPPIST-1 \\&#10;TRAPPIST-1b \\&#10;\go TRAPPIST-1c \\&#10;\bottomrule&#10;\end{tabular}&#10;\end{document}"/>
  <p:tag name="IGUANATEXSIZE" val="20"/>
  <p:tag name="IGUANATEXCURSOR" val="1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.5254"/>
  <p:tag name="ORIGINALWIDTH" val="2617.115"/>
  <p:tag name="LATEXADDIN" val="\documentclass{article}&#10;\usepackage[utf8]{inputenc}&#10;\usepackage{amsmath}&#10;\usepackage{tikz}&#10;\usepackage{C:/temp/kg-macros}&#10;\usepackage{C:/temp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right=\hgap] (c) {Cuerpo astronómico}&#10;   edge[arrin,draw=green!70!black] node[tlab] {\color{green!40!black}instancia{\color{purple}/}subclase{\color{purple}*}} (b);&#10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,color=green!70!black] node[lab] {\color{green!30!black}instancia} (t1b)&#10;   edge[arrin] node[lab] {instancia} (t1c);&#10;&#10;\node[iri,left=\hgap of esp.mid,anchor=mid] (pl) {{Planeta}}&#10;   edge[arrin,color=green!70!black] node[lab] {\color{green!30!black}subclase} (esp);&#10;&#10;\node[iri,left=0.7\hgap of t1b.mid,anchor=mid] (ab) {{Cuerpo astronómico}}&#10;   edge[arrin,color=green!70!black] node[lab] {\color{green!30!black}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51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purple,&#10;  thick,&#10;  text=blue,&#10;  font=\sf\footnotesize\hsp},&#10; arrin/.style={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0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6.6028"/>
  <p:tag name="ORIGINALWIDTH" val="913.6275"/>
  <p:tag name="LATEXADDIN" val="\documentclass{article}&#10;\usepackage{amsmath}&#10;\usepackage{booktabs}&#10;\usepackage{xcolor}&#10;\pagestyle{empty}&#10;\newcommand{\go}{\color{gray!50}}&#10;\begin{document}&#10;\sf&#10;\begin{tabular}{l}&#10;\toprule&#10;?cuerpo \\&#10;\midrule&#10;TRAPPIST-1 \\&#10;TRAPPIST-1b \\&#10;TRAPPIST-1c \\&#10;\bottomrule&#10;\end{tabular}&#10;\end{document}"/>
  <p:tag name="IGUANATEXSIZE" val="20"/>
  <p:tag name="IGUANATEXCURSOR" val="1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.5254"/>
  <p:tag name="ORIGINALWIDTH" val="2617.115"/>
  <p:tag name="LATEXADDIN" val="\documentclass{article}&#10;\usepackage[utf8]{inputenc}&#10;\usepackage{amsmath}&#10;\usepackage{tikz}&#10;\usepackage{C:/temp/kg-macros}&#10;\usepackage{C:/temp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right=\hgap] (c) {Cuerpo astronómico}&#10;   edge[arrin,draw=green!70!black] node[tlab] {\color{green!40!black}instancia{\color{purple}/}subclase{\color{purple}*}} (b);&#10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,color=green!70!black] node[lab] {\color{green!30!black}instancia} (t1c);&#10;&#10;\node[iri,left=\hgap of esp.mid,anchor=mid] (pl) {{Planeta}}&#10;   edge[arrin,color=green!70!black] node[lab] {\color{green!30!black}subclase} (esp);&#10;&#10;\node[iri,left=0.7\hgap of t1b.mid,anchor=mid] (ab) {{Cuerpo astronómico}}&#10;   edge[arrin,color=green!70!black] node[lab] {\color{green!30!black}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21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46.49417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*$&#10;\end{document}&#10;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.999213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|$&#10;\end{document}&#10;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/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.24937"/>
  <p:tag name="ORIGINALWIDTH" val="77.24032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-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6.6028"/>
  <p:tag name="ORIGINALWIDTH" val="1456.703"/>
  <p:tag name="LATEXADDIN" val="\documentclass{article}&#10;\usepackage{amsmath}&#10;\usepackage{booktabs}&#10;\pagestyle{empty}&#10;\begin{document}&#10;\sf&#10;\begin{tabular}{ll}&#10;\toprule&#10;?cuerpo &amp; ?con \\&#10;\midrule&#10;TRAPPIST-1 &amp; Acuario \\&#10;TRAPPIST-1b &amp; Acuario \\&#10;TRAPPIST-1c &amp; Acuario \\&#10;\bottomrule&#10;\end{tabular}&#10;\end{document}"/>
  <p:tag name="IGUANATEXSIZE" val="20"/>
  <p:tag name="IGUANATEXCURSOR" val="233"/>
  <p:tag name="TRANSPARENCY" val="True"/>
  <p:tag name="FILENAME" val=""/>
  <p:tag name="LATEXENGINEID" val="1"/>
  <p:tag name="TEMPFOLDER" val="c:\temp\"/>
  <p:tag name="LATEXFORMHEIGHT" val="346.8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.74701"/>
  <p:tag name="ORIGINALWIDTH" val="720.3619"/>
  <p:tag name="LATEXADDIN" val="\documentclass{article}&#10;\usepackage[utf8]{inputenc}&#10;\usepackage{amsmath}&#10;\usepackage{tikz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left=\hgap] (a) {Cuerpo astronómico}&#10;   edge[arrin,draw=orange] node[tlab] {\color{orange!50!black}instancia{\color{purple}/}subclase{\color{purple}*}} (b);&#10;&#10;\node[var,right=\hgap] (c) {?con}&#10;   edge[arrin,draw=green!70!black] node[tlab] {\color{green!40!black}padre{\color{purple}*/}constelación} (b);&#10;&#10;\end{tikzpicture}&#10;\end{document}"/>
  <p:tag name="IGUANATEXSIZE" val="20"/>
  <p:tag name="IGUANATEXCURSOR" val="77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,&#10;  text opacity=0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4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,color=orange] node[lab] {\color{orange!50!black}instancia} (t1);&#10;&#10;\node[lit,right=\hgap of t1.mid,anchor=mid] (k) {2,550$\pm$55 K}&#10;   edge[arrin] node[lab] {temperatura} (t1);&#10;&#10;\node[iri,left=\hgap of t1.mid,anchor=mid] (rd) {{Enana roja}}&#10;   edge[arrin,color=orange] node[lab] {\color{orange!50!black}instancia} (t1);&#10;&#10;\node[lit,below=\vgap of k.mid,anchor=mid] (t1m) {0.08$\pm$0.009 M$_{\odot}$}&#10;   edge[arrin] node[lab] {masa} (t1);&#10;&#10;\node[iri,left=\hgap of ucd.mid,anchor=mid] (ds) {{Estrella enana}}&#10;   edge[arrin,color=orange] node[lab] {\color{orange!50!black}subclase} (ucd)&#10;   edge[arrin,color=orange] node[lab] {\color{orange!50!black}subclase} (rd);&#10;&#10;\node[iri,above=\vgap of t1.mid,anchor=mid] (aq) {Acuario}&#10;   edge[arrin,color=green!70!black] node[lab] {\color{green!30!black}constelación} (t1);&#10;&#10;\node[iri,right=\hgap of aq.mid,anchor=mid] (t1c) {TRAPPIST-1c}&#10;   edge[arrout,bend right=10,color=green!70!black] node[lab] {\color{green!30!black}padre} (t1)&#10;   edge[arrin,bend left=10] node[lab] {hijo} (t1);&#10;   %edge[arrout] node[lab] {constelación} (aq);&#10;&#10;\node[iri,left=\hgap of aq.mid,anchor=mid] (t1b) {TRAPPIST-1b}&#10;   edge[arrout,bend left=10,draw=green!70!black] node[lab] {\color{green!30!black}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,draw=orange] node[lab] {\color{orange!50!black}instancia} (t1b)&#10;   edge[arrin,draw=orange] node[lab] {\color{orange!50!black}instancia} (t1c);&#10;&#10;\node[iri,left=\hgap of esp.mid,anchor=mid] (pl) {{Planeta}}&#10;   edge[arrin,color=orange] node[lab] {\color{orange!50!black}subclase} (esp);&#10;&#10;\node[iri,left=0.7\hgap of t1b.mid,anchor=mid] (ab) {{Cuerpo astronómico}}&#10;   edge[arrin,color=orange] node[lab] {\color{orange!50!black}subclase} (pl);&#10;&#10;\node[iri,below=\vgap of ab.mid,anchor=mid] (st) {{Estrella}}&#10;   edge[arrin,color=orange] node[lab] {\color{orange!50!black}subclase} (ds)&#10;   edge[arrout,color=orange] node[lab] {\color{orange!50!black}subclase} (ab);&#10;&#10;&#10;\end{tikzpicture}&#10;}&#10;\end{document}"/>
  <p:tag name="IGUANATEXSIZE" val="20"/>
  <p:tag name="IGUANATEXCURSOR" val="21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6,00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igma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7,50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pi$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74.99063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orange}$\Join$&#10;\end{document}&#10;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etminus$&#10;\end{document}&#10;"/>
  <p:tag name="IGUANATEXSIZE" val="20"/>
  <p:tag name="IGUANATEXCURSOR" val="2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9.246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($&#10;\end{document}&#10;"/>
  <p:tag name="IGUANATEXSIZE" val="20"/>
  <p:tag name="IGUANATEXCURSOR" val="2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9.246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)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7,50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pi$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161.60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{\textsf{?planeta1},\textsf{?planeta2}\}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184"/>
  <p:tag name="ORIGINALWIDTH" val="719.3802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2.6cm}&#10;&#10;\tikzset{&#10;    lab/.style={&#10;     fill=lteal,&#10;     draw=lteal    &#10;  }&#10;}&#10;&#10; &#10;\resizebox{\textwidth}{!}{&#10;\begin{tikzpicture}&#10;&#10;\node[var] (t1) {?estrella};&#10;&#10;%\node[iri,below=\vgap of t1.mid,anchor=mid] (ucd) {{Ultra-Cool Dwarf}}&#10;%   edge[arrin] node[lab] {instance} (t1);&#10;&#10;%\node[lit,right=\hgap of t1.mid,anchor=mid] (k) {2,550%$\pm$55 K}&#10;%   edge[arrin] node[lab] {temp} (t1);&#10;&#10;%\node[var,left=\hgap of t1.mid,anchor=mid] (rd) {{?type}}&#10;%   edge[arrin] node[lab] {instance} (t1);&#10;&#10;%\node[lit,below=\vgap of k.mid,anchor=mid] (t1m) {0.08$\pm$0.009 M$_{\odot}$}&#10;%   edge[arrin] node[lab] {mass} (t1);&#10;&#10;%\node[iri,left=\hgap of ucd.mid,anchor=mid] (ds) {{Dwarf Star}}&#10;%   edge[arrin] node[lab] {subclass} (ucd)&#10;%   edge[arrin] node[lab] {subclass} (rd);&#10;&#10;\node[iri,above=\vgap of t1.mid,anchor=mid] (aq) {Acuario}&#10;   edge[arrin] node[lab] {constelación} (t1);&#10;&#10;\node[var,right=\hgap of aq.mid,anchor=mid] (t1c) {?planeta1}&#10;   edge[arrout] node[lab] {padre} (t1);&#10;   %edge[arrin,bend left=10] node[lab] {hijo} (t1);&#10;   %edge[arrout] node[lab] {constelación} (aq);&#10;&#10;\node[var,left=\hgap of aq.mid,anchor=mid] (t1b) {?planeta2}&#10;   edge[arrout] node[lab] {padre} (t1);&#10;   %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%\node[iri,left=\hgap of esp.mid,anchor=mid] (pl) {{Planet}}&#10;%   edge[arrin] node[lab] {subclass} (esp);&#10;&#10;%\node[iri,left=0.7\hgap of t1b.mid,anchor=mid] (ab) {{Astronomical Body}}&#10;%   edge[arrin] node[lab] {subclass} (pl);&#10;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5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7,50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pi$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9.246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($&#10;\end{document}&#10;"/>
  <p:tag name="IGUANATEXSIZE" val="20"/>
  <p:tag name="IGUANATEXCURSOR" val="2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9.246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)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6.6237"/>
  <p:tag name="ORIGINALWIDTH" val="2676.374"/>
  <p:tag name="LATEXADDIN" val="\documentclass{article}&#10;\usepackage{amsmath}&#10;\usepackage{booktabs}&#10;\pagestyle{empty}&#10;\begin{document}&#10;\sf&#10;\begin{tabular}{llll}&#10;\toprule&#10;?estrella &amp; ?planeta1 &amp; ?planeta2 \\&#10;\midrule&#10;TRAPPIST-1 &amp; TRAPPIST-1b &amp; TRAPPIST-1c \\&#10;TRAPPIST-1 &amp; TRAPPIST-1b &amp; TRAPPIST-1b \\&#10;TRAPPIST-1 &amp; TRAPPIST-1c &amp; TRAPPIST-1b \\&#10;TRAPPIST-1 &amp; TRAPPIST-1c &amp; TRAPPIST-1c \\&#10;\bottomrule&#10;\end{tabular}&#10;\end{document}"/>
  <p:tag name="IGUANATEXSIZE" val="20"/>
  <p:tag name="IGUANATEXCURSOR" val="1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6.6237"/>
  <p:tag name="ORIGINALWIDTH" val="1827.255"/>
  <p:tag name="LATEXADDIN" val="\documentclass{article}&#10;\usepackage{amsmath}&#10;\usepackage{booktabs}&#10;\pagestyle{empty}&#10;\begin{document}&#10;\sf&#10;\begin{tabular}{llll}&#10;\toprule&#10;?planeta1 &amp; ?planeta2 \\&#10;\midrule&#10;TRAPPIST-1b &amp; TRAPPIST-1c \\&#10;TRAPPIST-1b &amp; TRAPPIST-1b \\&#10;TRAPPIST-1c &amp; TRAPPIST-1b \\&#10;TRAPPIST-1c &amp; TRAPPIST-1c \\&#10;\bottomrule&#10;\end{tabular}&#10;\end{document}"/>
  <p:tag name="IGUANATEXSIZE" val="20"/>
  <p:tag name="IGUANATEXCURSOR" val="15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=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161.60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{\textsf{?planeta1},\textsf{?planeta2}\}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3126"/>
  <p:tag name="ORIGINALWIDTH" val="720.6893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3.4cm}&#10;&#10;\tikzset{&#10;    lab/.style={&#10;     fill=lteal,&#10;     draw=lteal    &#10;  }&#10;}&#10;&#10; &#10;\resizebox{\textwidth}{!}{&#10;\begin{tikzpicture}&#10;&#10;\node[var] (t1) {?enana};&#10;&#10;\node[iri,right=\hgap of t1.mid,anchor=mid] (ucd) {{Enana ultrafría}}&#10;   edge[arrin] node[lab] {instancia} (t1);&#10;&#10;\end{tikzpicture}&#10;}&#10;\end{document}"/>
  <p:tag name="IGUANATEXSIZE" val="20"/>
  <p:tag name="IGUANATEXCURSOR" val="4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.5674"/>
  <p:tag name="ORIGINALWIDTH" val="720.3619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3.4cm}&#10;&#10;\tikzset{&#10;    lab/.style={&#10;     fill=lteal,&#10;     draw=lteal    &#10;  }&#10;}&#10;&#10; &#10;\resizebox{\textwidth}{!}{&#10;\begin{tikzpicture}&#10;&#10;\node[var] (t1) {?enana};&#10;&#10;\node[iri,right=\hgap of t1.mid,anchor=mid] (ucd) {{Enana roja}}&#10;   edge[arrin] node[lab] {instancia} (t1);&#10;&#10;\end{tikzpicture}&#10;}&#10;\end{document}"/>
  <p:tag name="IGUANATEXSIZE" val="20"/>
  <p:tag name="IGUANATEXCURSOR" val="4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9449"/>
  <p:tag name="ORIGINALWIDTH" val="720.3619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3.4cm}&#10;&#10;\tikzset{&#10;    lab/.style={&#10;     fill=lteal,&#10;     draw=lteal    &#10;  }&#10;}&#10;&#10; &#10;\resizebox{\textwidth}{!}{&#10;\begin{tikzpicture}&#10;&#10;\node[var] (t1) {?enana};&#10;&#10;\node[iri,right=\hgap of t1.mid,anchor=mid] (ucd) {{Estrella enana}}&#10;   edge[arrin] node[lab] {instancia} (t1);&#10;&#10;\end{tikzpicture}&#10;}&#10;\end{document}"/>
  <p:tag name="IGUANATEXSIZE" val="20"/>
  <p:tag name="IGUANATEXCURSOR" val="4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859"/>
  <p:tag name="ORIGINALWIDTH" val="512.3215"/>
  <p:tag name="LATEXADDIN" val="\documentclass{article}&#10;\usepackage{amsmath}&#10;\usepackage{booktabs}&#10;\pagestyle{empty}&#10;\begin{document}&#10;\sf&#10;\begin{tabular}{l}&#10;\toprule&#10;?enana \\&#10;\midrule&#10;\bottomrule&#10;\end{tabular}&#10;\end{document}"/>
  <p:tag name="IGUANATEXSIZE" val="20"/>
  <p:tag name="IGUANATEXCURSOR" val="1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0611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\bottomrule&#10;\end{tabular}&#10;\end{document}"/>
  <p:tag name="IGUANATEXSIZE" val="20"/>
  <p:tag name="IGUANATEXCURSOR" val="13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0611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de resumir los datos}}\\&#10; &amp; ~~~~~~\textsf{(no hay un esquema obvio)}\\&#10;\end{tabular}&#10;\end{document}"/>
  <p:tag name="IGUANATEXSIZE" val="30"/>
  <p:tag name="IGUANATEXCURSOR" val="4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=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.332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TRAPPIST-1 \\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859"/>
  <p:tag name="ORIGINALWIDTH" val="512.3215"/>
  <p:tag name="LATEXADDIN" val="\documentclass{article}&#10;\usepackage{amsmath}&#10;\usepackage{booktabs}&#10;\pagestyle{empty}&#10;\begin{document}&#10;\sf&#10;\begin{tabular}{l}&#10;\toprule&#10;?enana \\&#10;\midrule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0611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0611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=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.332"/>
  <p:tag name="ORIGINALWIDTH" val="849.1185"/>
  <p:tag name="LATEXADDIN" val="\documentclass{article}&#10;\usepackage{amsmath}&#10;\usepackage{xcolor}&#10;\usepackage{booktabs}&#10;\pagestyle{empty}&#10;\newcommand{\go}{\color{gray!50}}&#10;\begin{document}&#10;\sf&#10;\begin{tabular}{l}&#10;\toprule&#10;?enana \\&#10;\midrule&#10;TRAPPIST-1 \\&#10;\go TRAPPIST-1 \\&#10;\bottomrule&#10;\end{tabular}&#10;\end{document}"/>
  <p:tag name="IGUANATEXSIZE" val="20"/>
  <p:tag name="IGUANATEXCURSOR" val="1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6,00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igma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7,50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pi$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74.99063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orange}$\Join$&#10;\end{document}&#10;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46.49417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*$&#10;\end{document}&#10;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.999213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|$&#10;\end{document}&#10;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/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38828</TotalTime>
  <Words>1048</Words>
  <Application>Microsoft Office PowerPoint</Application>
  <PresentationFormat>On-screen Show (4:3)</PresentationFormat>
  <Paragraphs>206</Paragraphs>
  <Slides>95</Slides>
  <Notes>17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CC3201-1 Bases de Datos Otoño 2025  Clase 14: Datos Semiestructurados: Grafos</vt:lpstr>
      <vt:lpstr>Modelos de Datos</vt:lpstr>
      <vt:lpstr>Modelo de datos (tabla)</vt:lpstr>
      <vt:lpstr>Modelo de datos (árbol/jerarquía)</vt:lpstr>
      <vt:lpstr>Modelo de datos (árbol/jerarquía)</vt:lpstr>
      <vt:lpstr>Modelo de datos (árbol/jerarquía)</vt:lpstr>
      <vt:lpstr>Modelo de datos (árbol/jerarquía)</vt:lpstr>
      <vt:lpstr>Modelo de datos (grafo)</vt:lpstr>
      <vt:lpstr>Grafo dirigido …</vt:lpstr>
      <vt:lpstr>Grafo con arcos etiquetados</vt:lpstr>
      <vt:lpstr>Un grafo dirigido con arcos etiquetados</vt:lpstr>
      <vt:lpstr>Un grafo dirigido con arcos etiquetados</vt:lpstr>
      <vt:lpstr>El espectro de la estructura de datos</vt:lpstr>
      <vt:lpstr>Para árboles, tenemos formatos como XML</vt:lpstr>
      <vt:lpstr>Para árboles, tenemos formatos como JSON</vt:lpstr>
      <vt:lpstr>Para grafos, podemos usar triples</vt:lpstr>
      <vt:lpstr>¿Pero dónde se usan grafos?</vt:lpstr>
      <vt:lpstr>PowerPoint Presentation</vt:lpstr>
      <vt:lpstr>Un ejemplo de un  “grafo de conocimiento”?</vt:lpstr>
      <vt:lpstr>Screenshot resolution: 1024 x 768 Crop: 1282 x 1000</vt:lpstr>
      <vt:lpstr>Wikidata: Wikipedia pero como grafo</vt:lpstr>
      <vt:lpstr>¿Qué tipo de entidades tiene?</vt:lpstr>
      <vt:lpstr>¿Qué tipo de entidades tiene?</vt:lpstr>
      <vt:lpstr>¿Qué tipo de entidades tiene?</vt:lpstr>
      <vt:lpstr>¿Qué tipo de entidades tiene?</vt:lpstr>
      <vt:lpstr>¿Qué tipo de entidades tiene?</vt:lpstr>
      <vt:lpstr>¿Por qué es un grafo?</vt:lpstr>
      <vt:lpstr>¿Dónde se usa Wikidata?</vt:lpstr>
      <vt:lpstr>¿Dónde se usa Wikidata?</vt:lpstr>
      <vt:lpstr>¿Dónde se usa Wikidata?</vt:lpstr>
      <vt:lpstr>Bases de datos de grafo</vt:lpstr>
      <vt:lpstr>Bases de datos de grafo: popularidad</vt:lpstr>
      <vt:lpstr>NoSQL</vt:lpstr>
      <vt:lpstr>Sistemas de bases de datos de grafo</vt:lpstr>
      <vt:lpstr>Sistemas de bases de datos de grafo</vt:lpstr>
      <vt:lpstr>Sistemas de bases de datos de grafo</vt:lpstr>
      <vt:lpstr>Bases de datos de grafo:  Modelos</vt:lpstr>
      <vt:lpstr>Grafo dirigido etiquetado</vt:lpstr>
      <vt:lpstr>Grafo de propiedades</vt:lpstr>
      <vt:lpstr>Grafo de propiedades</vt:lpstr>
      <vt:lpstr>Bases de datos de grafo:  Consultas</vt:lpstr>
      <vt:lpstr>Bases de datos de grafo: consultas</vt:lpstr>
      <vt:lpstr>Patrones de grafo básicos  (Basic graph patterns: BGPs)</vt:lpstr>
      <vt:lpstr>Patrones de grafo básicos</vt:lpstr>
      <vt:lpstr>Patrones de grafo básicos</vt:lpstr>
      <vt:lpstr>Patrones de grafo básicos</vt:lpstr>
      <vt:lpstr>Consultas regulares de camino  (Regular Path Queries: RPQs)</vt:lpstr>
      <vt:lpstr>Consultas regulares de camino</vt:lpstr>
      <vt:lpstr>Consultas regulares de camino</vt:lpstr>
      <vt:lpstr>Consultas regulares de camino</vt:lpstr>
      <vt:lpstr>Consultas regulares de camino</vt:lpstr>
      <vt:lpstr>Patrones de grafo de navegación</vt:lpstr>
      <vt:lpstr>Patrones de grafo de navegación</vt:lpstr>
      <vt:lpstr>Patrones de grafo complejos  (Complex Graph Patterns: CGPs)</vt:lpstr>
      <vt:lpstr>Patrones de grafo complejos</vt:lpstr>
      <vt:lpstr>Patrones de grafo complejos</vt:lpstr>
      <vt:lpstr>Patrones de grafo complejos</vt:lpstr>
      <vt:lpstr>Patrones de grafo complejos</vt:lpstr>
      <vt:lpstr>Patrones de grafo complejos</vt:lpstr>
      <vt:lpstr>Patrones de grafo complejos</vt:lpstr>
      <vt:lpstr>Patrones de grafo de navegación complejos</vt:lpstr>
      <vt:lpstr>Patrones de grafo de navegación complejos</vt:lpstr>
      <vt:lpstr>SPARQL: SPARQL Protocol and RDF Query Langauge</vt:lpstr>
      <vt:lpstr>PowerPoint Presentation</vt:lpstr>
      <vt:lpstr>SPARQL: Consultar Grafos en RDF</vt:lpstr>
      <vt:lpstr>SPARQL: Consultar Grafos en RDF</vt:lpstr>
      <vt:lpstr>SPARQL Prefijos: Abreviaturas de IRIs</vt:lpstr>
      <vt:lpstr>SPARQL: clausula de WHERE</vt:lpstr>
      <vt:lpstr>SPARQL: clausula de WHERE</vt:lpstr>
      <vt:lpstr>SPARQL: clausula de WHERE</vt:lpstr>
      <vt:lpstr>SPARQL: clausula de WHERE</vt:lpstr>
      <vt:lpstr>SPARQL: clausula de WHERE</vt:lpstr>
      <vt:lpstr>SPARQL: Joins</vt:lpstr>
      <vt:lpstr>SPARQL: Unión</vt:lpstr>
      <vt:lpstr>SPARQL: Unión</vt:lpstr>
      <vt:lpstr>SPARQL: Left-join (OPTIONAL)</vt:lpstr>
      <vt:lpstr>SPARQL: Left-join (OPTIONAL)</vt:lpstr>
      <vt:lpstr>SPARQL: Filtros</vt:lpstr>
      <vt:lpstr>SPARQL: Filtros</vt:lpstr>
      <vt:lpstr>SPARQL: Filtros</vt:lpstr>
      <vt:lpstr>SPARQL: clausula de WHERE (otro ejemplo)</vt:lpstr>
      <vt:lpstr>SPARQL: clausula de WHERE (otro ejemplo)</vt:lpstr>
      <vt:lpstr>SPARQL: SELECT con *</vt:lpstr>
      <vt:lpstr>SPARQL: SELECT con proyección</vt:lpstr>
      <vt:lpstr>SPARQL: SELECT con DISTINCT</vt:lpstr>
      <vt:lpstr>SPARQL: ASK</vt:lpstr>
      <vt:lpstr>SPARQL: CONSTRUCT</vt:lpstr>
      <vt:lpstr>Modificadores: ORDER BY, LIMIT, OFFSET</vt:lpstr>
      <vt:lpstr>Expresiones de caminos: “Property paths”</vt:lpstr>
      <vt:lpstr>SPARQL en Wikidata</vt:lpstr>
      <vt:lpstr>Servicio de consulta de Wikidata (SPARQL)</vt:lpstr>
      <vt:lpstr>En conclusión</vt:lpstr>
      <vt:lpstr>Una área de investigación aquí …</vt:lpstr>
      <vt:lpstr>Datos ≠ Datos Relacionales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1675</cp:revision>
  <cp:lastPrinted>2016-09-12T03:42:43Z</cp:lastPrinted>
  <dcterms:created xsi:type="dcterms:W3CDTF">2006-08-16T00:00:00Z</dcterms:created>
  <dcterms:modified xsi:type="dcterms:W3CDTF">2025-06-16T14:02:05Z</dcterms:modified>
</cp:coreProperties>
</file>