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528" r:id="rId2"/>
    <p:sldId id="529" r:id="rId3"/>
    <p:sldId id="531" r:id="rId4"/>
    <p:sldId id="532" r:id="rId5"/>
    <p:sldId id="533" r:id="rId6"/>
    <p:sldId id="534" r:id="rId7"/>
    <p:sldId id="535" r:id="rId8"/>
    <p:sldId id="536" r:id="rId9"/>
    <p:sldId id="537" r:id="rId10"/>
    <p:sldId id="541" r:id="rId11"/>
    <p:sldId id="542" r:id="rId12"/>
    <p:sldId id="761" r:id="rId13"/>
    <p:sldId id="762" r:id="rId14"/>
    <p:sldId id="763" r:id="rId15"/>
    <p:sldId id="764" r:id="rId16"/>
    <p:sldId id="765" r:id="rId17"/>
    <p:sldId id="766" r:id="rId18"/>
    <p:sldId id="767" r:id="rId19"/>
    <p:sldId id="615" r:id="rId20"/>
    <p:sldId id="616" r:id="rId21"/>
    <p:sldId id="617" r:id="rId22"/>
    <p:sldId id="618" r:id="rId23"/>
    <p:sldId id="619" r:id="rId24"/>
    <p:sldId id="622" r:id="rId25"/>
    <p:sldId id="623" r:id="rId26"/>
    <p:sldId id="626" r:id="rId27"/>
    <p:sldId id="625" r:id="rId28"/>
    <p:sldId id="624" r:id="rId29"/>
    <p:sldId id="746" r:id="rId30"/>
    <p:sldId id="747" r:id="rId31"/>
    <p:sldId id="748" r:id="rId32"/>
    <p:sldId id="749" r:id="rId33"/>
    <p:sldId id="769" r:id="rId34"/>
    <p:sldId id="771" r:id="rId35"/>
    <p:sldId id="750" r:id="rId36"/>
    <p:sldId id="768" r:id="rId37"/>
    <p:sldId id="751" r:id="rId38"/>
    <p:sldId id="770" r:id="rId39"/>
    <p:sldId id="777" r:id="rId40"/>
    <p:sldId id="646" r:id="rId41"/>
    <p:sldId id="776" r:id="rId42"/>
    <p:sldId id="647" r:id="rId43"/>
    <p:sldId id="774" r:id="rId44"/>
    <p:sldId id="778" r:id="rId45"/>
    <p:sldId id="649" r:id="rId46"/>
    <p:sldId id="648" r:id="rId47"/>
    <p:sldId id="650" r:id="rId48"/>
    <p:sldId id="651" r:id="rId49"/>
    <p:sldId id="65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60" r:id="rId58"/>
    <p:sldId id="661" r:id="rId59"/>
    <p:sldId id="662" r:id="rId60"/>
    <p:sldId id="663" r:id="rId61"/>
    <p:sldId id="664" r:id="rId62"/>
    <p:sldId id="665" r:id="rId63"/>
    <p:sldId id="666" r:id="rId64"/>
    <p:sldId id="667" r:id="rId65"/>
    <p:sldId id="668" r:id="rId66"/>
    <p:sldId id="669" r:id="rId67"/>
    <p:sldId id="670" r:id="rId68"/>
    <p:sldId id="671" r:id="rId69"/>
    <p:sldId id="672" r:id="rId70"/>
    <p:sldId id="673" r:id="rId71"/>
    <p:sldId id="674" r:id="rId72"/>
    <p:sldId id="675" r:id="rId73"/>
    <p:sldId id="676" r:id="rId74"/>
    <p:sldId id="677" r:id="rId75"/>
    <p:sldId id="678" r:id="rId76"/>
    <p:sldId id="679" r:id="rId77"/>
    <p:sldId id="680" r:id="rId78"/>
    <p:sldId id="681" r:id="rId79"/>
    <p:sldId id="682" r:id="rId80"/>
    <p:sldId id="683" r:id="rId81"/>
    <p:sldId id="684" r:id="rId82"/>
    <p:sldId id="685" r:id="rId83"/>
    <p:sldId id="686" r:id="rId84"/>
    <p:sldId id="687" r:id="rId85"/>
    <p:sldId id="688" r:id="rId86"/>
    <p:sldId id="689" r:id="rId87"/>
    <p:sldId id="690" r:id="rId88"/>
    <p:sldId id="691" r:id="rId89"/>
    <p:sldId id="692" r:id="rId90"/>
    <p:sldId id="693" r:id="rId91"/>
    <p:sldId id="694" r:id="rId92"/>
    <p:sldId id="695" r:id="rId93"/>
    <p:sldId id="696" r:id="rId94"/>
    <p:sldId id="697" r:id="rId95"/>
    <p:sldId id="698" r:id="rId96"/>
    <p:sldId id="699" r:id="rId97"/>
    <p:sldId id="700" r:id="rId98"/>
    <p:sldId id="701" r:id="rId99"/>
    <p:sldId id="702" r:id="rId100"/>
    <p:sldId id="703" r:id="rId101"/>
    <p:sldId id="704" r:id="rId102"/>
    <p:sldId id="705" r:id="rId103"/>
    <p:sldId id="706" r:id="rId104"/>
    <p:sldId id="707" r:id="rId105"/>
    <p:sldId id="708" r:id="rId106"/>
    <p:sldId id="709" r:id="rId107"/>
    <p:sldId id="710" r:id="rId108"/>
    <p:sldId id="711" r:id="rId109"/>
    <p:sldId id="712" r:id="rId110"/>
    <p:sldId id="713" r:id="rId111"/>
    <p:sldId id="714" r:id="rId112"/>
    <p:sldId id="715" r:id="rId113"/>
    <p:sldId id="758" r:id="rId114"/>
    <p:sldId id="759" r:id="rId115"/>
    <p:sldId id="716" r:id="rId116"/>
    <p:sldId id="717" r:id="rId117"/>
    <p:sldId id="718" r:id="rId118"/>
    <p:sldId id="719" r:id="rId119"/>
    <p:sldId id="720" r:id="rId120"/>
    <p:sldId id="721" r:id="rId121"/>
    <p:sldId id="722" r:id="rId122"/>
    <p:sldId id="723" r:id="rId123"/>
    <p:sldId id="724" r:id="rId124"/>
    <p:sldId id="725" r:id="rId125"/>
    <p:sldId id="726" r:id="rId126"/>
    <p:sldId id="727" r:id="rId127"/>
    <p:sldId id="728" r:id="rId128"/>
    <p:sldId id="729" r:id="rId129"/>
    <p:sldId id="730" r:id="rId130"/>
    <p:sldId id="731" r:id="rId131"/>
    <p:sldId id="732" r:id="rId132"/>
    <p:sldId id="733" r:id="rId133"/>
    <p:sldId id="734" r:id="rId134"/>
    <p:sldId id="735" r:id="rId135"/>
    <p:sldId id="736" r:id="rId136"/>
    <p:sldId id="737" r:id="rId137"/>
    <p:sldId id="738" r:id="rId138"/>
    <p:sldId id="739" r:id="rId139"/>
    <p:sldId id="740" r:id="rId140"/>
    <p:sldId id="741" r:id="rId141"/>
    <p:sldId id="742" r:id="rId142"/>
    <p:sldId id="743" r:id="rId143"/>
    <p:sldId id="744" r:id="rId144"/>
    <p:sldId id="745" r:id="rId145"/>
    <p:sldId id="611" r:id="rId1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042"/>
    <a:srgbClr val="009900"/>
    <a:srgbClr val="488695"/>
    <a:srgbClr val="B4F2C9"/>
    <a:srgbClr val="D55681"/>
    <a:srgbClr val="0066CC"/>
    <a:srgbClr val="E28AA7"/>
    <a:srgbClr val="468191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102" d="100"/>
          <a:sy n="102" d="100"/>
        </p:scale>
        <p:origin x="-36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01-06-2025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268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16338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/>
              <a:t>db.createCollection("series")</a:t>
            </a:r>
          </a:p>
          <a:p>
            <a:r>
              <a:rPr lang="en-GB" sz="1300"/>
              <a:t>db.series.insert(</a:t>
            </a:r>
          </a:p>
          <a:p>
            <a:r>
              <a:rPr lang="en-GB" sz="1300"/>
              <a:t> [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"name": "The Wire",</a:t>
            </a:r>
          </a:p>
          <a:p>
            <a:r>
              <a:rPr lang="en-GB" sz="1300"/>
              <a:t>	  "country": "US"</a:t>
            </a:r>
          </a:p>
          <a:p>
            <a:r>
              <a:rPr lang="en-GB" sz="1300"/>
              <a:t>	},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"name": "Black Mirror",</a:t>
            </a:r>
          </a:p>
          <a:p>
            <a:r>
              <a:rPr lang="en-GB" sz="1300"/>
              <a:t>	  "country": "UK"</a:t>
            </a:r>
          </a:p>
          <a:p>
            <a:r>
              <a:rPr lang="en-GB" sz="1300"/>
              <a:t>	}</a:t>
            </a:r>
          </a:p>
          <a:p>
            <a:r>
              <a:rPr lang="en-GB" sz="1300"/>
              <a:t> ]</a:t>
            </a:r>
          </a:p>
          <a:p>
            <a:r>
              <a:rPr lang="en-GB" sz="1300"/>
              <a:t>)</a:t>
            </a:r>
          </a:p>
          <a:p>
            <a:endParaRPr lang="en-GB" sz="1300"/>
          </a:p>
          <a:p>
            <a:r>
              <a:rPr lang="en-GB" sz="1300"/>
              <a:t>db.createCollection("networks")</a:t>
            </a:r>
          </a:p>
          <a:p>
            <a:r>
              <a:rPr lang="en-GB" sz="1300"/>
              <a:t>db.networks.insert(</a:t>
            </a:r>
          </a:p>
          <a:p>
            <a:r>
              <a:rPr lang="en-GB" sz="1300"/>
              <a:t> [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"nation": "US",</a:t>
            </a:r>
          </a:p>
          <a:p>
            <a:r>
              <a:rPr lang="en-GB" sz="1300"/>
              <a:t>	  "network": "HBO"</a:t>
            </a:r>
          </a:p>
          <a:p>
            <a:r>
              <a:rPr lang="en-GB" sz="1300"/>
              <a:t>	},</a:t>
            </a:r>
          </a:p>
          <a:p>
            <a:r>
              <a:rPr lang="en-GB" sz="1300"/>
              <a:t>	{</a:t>
            </a:r>
          </a:p>
          <a:p>
            <a:r>
              <a:rPr lang="en-GB" sz="1300"/>
              <a:t>	  "nation": "US",</a:t>
            </a:r>
          </a:p>
          <a:p>
            <a:r>
              <a:rPr lang="en-GB" sz="1300"/>
              <a:t>	  "network": "FOX"</a:t>
            </a:r>
          </a:p>
          <a:p>
            <a:r>
              <a:rPr lang="en-GB" sz="1300"/>
              <a:t> 	}</a:t>
            </a:r>
          </a:p>
          <a:p>
            <a:r>
              <a:rPr lang="en-GB" sz="1300"/>
              <a:t> ]</a:t>
            </a:r>
          </a:p>
          <a:p>
            <a:r>
              <a:rPr lang="en-GB" sz="1300"/>
              <a:t>)</a:t>
            </a:r>
          </a:p>
          <a:p>
            <a:endParaRPr lang="en-GB" sz="1300"/>
          </a:p>
          <a:p>
            <a:r>
              <a:rPr lang="en-GB" sz="1300"/>
              <a:t>db.series.aggregate( [ </a:t>
            </a:r>
          </a:p>
          <a:p>
            <a:r>
              <a:rPr lang="en-GB" sz="1300"/>
              <a:t>  { $lookup: { from: "networks", localField: "country",</a:t>
            </a:r>
          </a:p>
          <a:p>
            <a:r>
              <a:rPr lang="en-GB" sz="1300"/>
              <a:t>     foreignField: "nation", as: "possibleNetworks" }</a:t>
            </a:r>
          </a:p>
          <a:p>
            <a:r>
              <a:rPr lang="en-GB" sz="1300"/>
              <a:t>  } ] 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733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775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057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942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428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66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093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48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01-06-2025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update-field/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update-array/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update-array/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aggregation/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aggregation/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44.xml"/><Relationship Id="rId7" Type="http://schemas.openxmlformats.org/officeDocument/2006/relationships/image" Target="../media/image8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v3.4/indexes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v3.4/sharding/" TargetMode="External"/><Relationship Id="rId2" Type="http://schemas.openxmlformats.org/officeDocument/2006/relationships/hyperlink" Target="https://docs.mongodb.com/v3.4/replication/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cryto.net/~joepie91/blog/2015/07/19/why-you-should-never-ever-ever-use-mongodb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rworld.com/article/3155260/ransomware-groups-have-deleted-over-10000-mongodb-databases.html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q.com/news/2020/05/Jepsen-MongoDB-4-2-6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jeremyvsjeremy/what-is-the-mean-stack-9d11ae2cd384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9.png"/><Relationship Id="rId3" Type="http://schemas.openxmlformats.org/officeDocument/2006/relationships/tags" Target="../tags/tag23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32.xml"/><Relationship Id="rId21" Type="http://schemas.openxmlformats.org/officeDocument/2006/relationships/image" Target="../media/image61.png"/><Relationship Id="rId7" Type="http://schemas.openxmlformats.org/officeDocument/2006/relationships/tags" Target="../tags/tag36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31.xml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4.xml"/><Relationship Id="rId15" Type="http://schemas.openxmlformats.org/officeDocument/2006/relationships/image" Target="../media/image6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8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/type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/type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-geospatial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ongodb.com/manual/reference/operator/query-bitwise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ongodb.com/manual/reference/operator/projectio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12: Datos </a:t>
            </a:r>
            <a:r>
              <a:rPr lang="es-CL" dirty="0" err="1" smtClean="0"/>
              <a:t>Semiestructurados</a:t>
            </a:r>
            <a:r>
              <a:rPr lang="es-CL" dirty="0" smtClean="0"/>
              <a:t>: Árboles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Datos semiestructurados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algunos campos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algunos campos: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k1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...,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network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52400" y="6096000"/>
            <a:ext cx="8991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emite lo que está disponible (incluso 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por defecto)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campos anidados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, "votes": 9001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campos (anidados):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'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 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el campo se mantiene anidado en la salida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valores de un arreglo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2585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jack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9.1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jill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8.3 }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valores de un arreglo: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'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reviews.score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{ "score": 9.1 } , { "score": 8.3 }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proyecta valores del arreglo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Suprimir algunos campos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Emitir todos menos ...:	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k1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0, ...,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0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0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no se puede combinar </a:t>
            </a:r>
            <a:r>
              <a:rPr lang="es-CL" sz="28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0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y </a:t>
            </a:r>
            <a:r>
              <a:rPr lang="es-CL" sz="28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1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salvo ...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Suprimir algunos campos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Suprimir ID: 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_id: 0,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k1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..., 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30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0,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 , "series": 1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"series" : [ 1, 2, 3 ]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-609600" y="6096000"/>
            <a:ext cx="9753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se puede suprimir </a:t>
            </a:r>
            <a:r>
              <a:rPr lang="es-CL" sz="28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cuando se emiten otros valores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Emitir primera coincidencia</a:t>
            </a:r>
            <a:endParaRPr lang="es-CL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Proyectar primera coincidencia del arreglo:	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.$: 1</a:t>
            </a:r>
            <a:r>
              <a:rPr lang="es-CL" sz="26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"series.$": 1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_id: ..., "series": [ 2 ]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5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primera </a:t>
            </a:r>
            <a:r>
              <a:rPr lang="es-CL" dirty="0"/>
              <a:t>coincidencia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Proyectar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primera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coincidencia del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arreglo: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 }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"series": [ 1 ]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-990600" y="6096000"/>
            <a:ext cx="10134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separa las condiciones de selección y proyección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primera </a:t>
            </a:r>
            <a:r>
              <a:rPr lang="es-CL" dirty="0"/>
              <a:t>coincidencia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Proyectar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primera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coincidencia del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arreglo: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 }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685800" y="6096000"/>
            <a:ext cx="8458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suprime el arreglo si no existe ninguna coincidencia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primera </a:t>
            </a:r>
            <a:r>
              <a:rPr lang="es-CL" dirty="0"/>
              <a:t>coincidencia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Proyectar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primera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coincidencia del arreglo: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endParaRPr lang="es-CL" sz="26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"score":{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dirty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8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jack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9.1 } ]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914400" y="609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funciona con arreglos de documentos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2585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reviews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jack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9.1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jill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, "score": 8.3 }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56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Devolver los primeros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 elementos: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 &gt;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2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[ 1, 2 ],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61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la estructura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Prop. Gs,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Árboles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s-CL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s-CL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1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Devolver los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últimos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 elementos: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 &lt;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-2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[ 2,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1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</a:t>
            </a:r>
            <a:r>
              <a:rPr lang="es-CL" dirty="0" smtClean="0"/>
              <a:t>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Saltar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 y devolver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 	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,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/>
              <a:t> &gt;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[ 2, 1 ]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</a:p>
          <a:p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3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/>
              <a:t>: Emitir un sub-arreglo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De los últimos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, devolver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  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sz="26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</a:t>
            </a:r>
            <a:r>
              <a:rPr lang="es-CL" sz="2600" dirty="0" smtClean="0"/>
              <a:t>(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2600" dirty="0" smtClean="0"/>
              <a:t> &lt; 0, </a:t>
            </a:r>
            <a:r>
              <a:rPr lang="es-CL" sz="26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</a:t>
            </a:r>
            <a:r>
              <a:rPr lang="es-CL" sz="2600" dirty="0" smtClean="0"/>
              <a:t> &gt; 0)</a:t>
            </a:r>
            <a:endParaRPr lang="es-CL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"series":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 } } },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"series": { $</a:t>
            </a:r>
            <a:r>
              <a:rPr lang="es-CL" dirty="0" err="1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-2, 1 ] } } 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"_id": ...,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[ 2 ],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"series": 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[ 1,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2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3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82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Otras características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68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MongoDB: Otras cáracteristicas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mtClean="0"/>
              <a:t>Actualizaciones</a:t>
            </a:r>
          </a:p>
          <a:p>
            <a:r>
              <a:rPr lang="es-CL" smtClean="0"/>
              <a:t>Agregación / “Pipelines”</a:t>
            </a:r>
          </a:p>
          <a:p>
            <a:r>
              <a:rPr lang="es-CL" smtClean="0"/>
              <a:t>Indexación</a:t>
            </a:r>
          </a:p>
          <a:p>
            <a:r>
              <a:rPr lang="es-CL" smtClean="0"/>
              <a:t>Búsqueda sobre texto</a:t>
            </a:r>
          </a:p>
          <a:p>
            <a:r>
              <a:rPr lang="es-CL" smtClean="0"/>
              <a:t>Consultas geográficas</a:t>
            </a:r>
          </a:p>
          <a:p>
            <a:r>
              <a:rPr lang="es-CL" smtClean="0"/>
              <a:t>Procesamiento distribuido</a:t>
            </a:r>
          </a:p>
          <a:p>
            <a:r>
              <a:rPr lang="es-CL" smtClean="0"/>
              <a:t>Y mucho más</a:t>
            </a:r>
          </a:p>
          <a:p>
            <a:endParaRPr lang="es-CL" dirty="0"/>
          </a:p>
        </p:txBody>
      </p:sp>
      <p:pic>
        <p:nvPicPr>
          <p:cNvPr id="1026" name="Picture 2" descr="Que es el Big Data? | 20S Agenc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2561"/>
            <a:ext cx="3655102" cy="22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6324600"/>
            <a:ext cx="38100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s-CL" sz="2000" dirty="0" smtClean="0">
                <a:solidFill>
                  <a:srgbClr val="0099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Más detalles en el curso CC5212.</a:t>
            </a:r>
            <a:endParaRPr lang="es-CL" sz="2000" dirty="0">
              <a:solidFill>
                <a:srgbClr val="0099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Actualizaciones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088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campos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2296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$set</a:t>
            </a:r>
            <a:r>
              <a:rPr lang="es-CL" sz="2400" dirty="0" smtClean="0"/>
              <a:t>:			Establecer el valor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unset</a:t>
            </a:r>
            <a:r>
              <a:rPr lang="es-CL" sz="2400" dirty="0" smtClean="0"/>
              <a:t>:		Borrar la llave y su valor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rename</a:t>
            </a:r>
            <a:r>
              <a:rPr lang="es-CL" sz="2400" dirty="0" smtClean="0"/>
              <a:t>:		Renombrar la llave de un campo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setOnInsert</a:t>
            </a:r>
            <a:r>
              <a:rPr lang="es-CL" sz="2400" dirty="0" smtClean="0"/>
              <a:t>:	</a:t>
            </a:r>
            <a:r>
              <a:rPr lang="es-CL" sz="2400" dirty="0"/>
              <a:t>Establecer el </a:t>
            </a:r>
            <a:r>
              <a:rPr lang="es-CL" sz="2400" dirty="0" smtClean="0"/>
              <a:t>valor si es un doc. nuevo</a:t>
            </a:r>
          </a:p>
          <a:p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inc</a:t>
            </a:r>
            <a:r>
              <a:rPr lang="es-CL" sz="2400" dirty="0" smtClean="0"/>
              <a:t>:			Incrementar un número por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inc</a:t>
            </a:r>
            <a:endParaRPr lang="es-CL" sz="2400" dirty="0" smtClean="0">
              <a:solidFill>
                <a:srgbClr val="7030A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</a:t>
            </a:r>
            <a:r>
              <a:rPr lang="es-CL" sz="2400" dirty="0" smtClean="0"/>
              <a:t>:			Multiplicar un número por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</a:t>
            </a:r>
            <a:endParaRPr lang="es-CL" sz="2400" dirty="0" smtClean="0">
              <a:solidFill>
                <a:srgbClr val="7030A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$min</a:t>
            </a:r>
            <a:r>
              <a:rPr lang="es-CL" sz="2400" dirty="0" smtClean="0"/>
              <a:t>:			Reemplazar valores &lt; </a:t>
            </a:r>
            <a:r>
              <a:rPr lang="es-CL" sz="2400" dirty="0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min</a:t>
            </a:r>
            <a:r>
              <a:rPr lang="es-CL" sz="2400" dirty="0" smtClean="0">
                <a:solidFill>
                  <a:srgbClr val="7030A0"/>
                </a:solidFill>
              </a:rPr>
              <a:t> </a:t>
            </a:r>
            <a:r>
              <a:rPr lang="es-CL" sz="2400" dirty="0" smtClean="0"/>
              <a:t>por </a:t>
            </a:r>
            <a:r>
              <a:rPr lang="es-CL" sz="2400" dirty="0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min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sz="2400" dirty="0" smtClean="0"/>
              <a:t>:			Reemplazar valores &gt;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sz="2400" dirty="0" smtClean="0">
                <a:solidFill>
                  <a:srgbClr val="7030A0"/>
                </a:solidFill>
              </a:rPr>
              <a:t> </a:t>
            </a:r>
            <a:r>
              <a:rPr lang="es-CL" sz="2400" dirty="0" smtClean="0"/>
              <a:t>por </a:t>
            </a:r>
            <a:r>
              <a:rPr lang="es-CL" sz="2400" dirty="0" err="1" smtClean="0">
                <a:solidFill>
                  <a:srgbClr val="7030A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endParaRPr lang="es-CL" sz="2400" dirty="0" smtClean="0">
              <a:solidFill>
                <a:srgbClr val="7030A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currentDate</a:t>
            </a:r>
            <a:r>
              <a:rPr lang="es-CL" sz="2400" dirty="0" smtClean="0"/>
              <a:t>:	Establecer el valor con la fecha actual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2"/>
              </a:rPr>
              <a:t>https://docs.mongodb.com/manual/reference/operator/update-field/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160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update</a:t>
            </a:r>
            <a:r>
              <a:rPr lang="es-CL" dirty="0" smtClean="0"/>
              <a:t> con criterios de </a:t>
            </a:r>
            <a:r>
              <a:rPr lang="es-CL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query</a:t>
            </a:r>
            <a:r>
              <a:rPr lang="es-CL" dirty="0" smtClean="0"/>
              <a:t> y </a:t>
            </a:r>
            <a:r>
              <a:rPr lang="es-CL" dirty="0" err="1" smtClean="0">
                <a:solidFill>
                  <a:srgbClr val="E717BA"/>
                </a:solidFill>
              </a:rPr>
              <a:t>update</a:t>
            </a:r>
            <a:r>
              <a:rPr lang="es-CL" dirty="0" smtClean="0"/>
              <a:t>: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1026695"/>
            <a:ext cx="7162800" cy="50693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</a:t>
            </a:r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"English",</a:t>
            </a:r>
          </a:p>
          <a:p>
            <a:r>
              <a:rPr lang="es-CL" sz="1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chemeClr val="accent5">
                  <a:lumMod val="20000"/>
                  <a:lumOff val="8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$set: {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Fiction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chemeClr val="bg1">
                    <a:lumMod val="6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bg1">
                    <a:lumMod val="6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schemeClr val="bg1">
                    <a:lumMod val="6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	"_id":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Fiction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"English"		}</a:t>
            </a:r>
          </a:p>
        </p:txBody>
      </p:sp>
    </p:spTree>
    <p:extLst>
      <p:ext uri="{BB962C8B-B14F-4D97-AF65-F5344CB8AC3E}">
        <p14:creationId xmlns:p14="http://schemas.microsoft.com/office/powerpoint/2010/main" val="23685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2296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addToSet</a:t>
            </a:r>
            <a:r>
              <a:rPr lang="es-CL" sz="2400" dirty="0" smtClean="0"/>
              <a:t>:	Agregar valor si no existía antes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$pop</a:t>
            </a:r>
            <a:r>
              <a:rPr lang="es-CL" sz="2400" dirty="0" smtClean="0"/>
              <a:t>:		Borrar el primer o último elemento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2400" dirty="0" smtClean="0"/>
              <a:t>:		(Empujar) Agregar un valor al fin del arreglo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pullAll</a:t>
            </a:r>
            <a:r>
              <a:rPr lang="es-CL" sz="2400" dirty="0" smtClean="0"/>
              <a:t>:	Borrar todos los valores del arreglo</a:t>
            </a:r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pull</a:t>
            </a:r>
            <a:r>
              <a:rPr lang="es-CL" sz="2400" dirty="0" smtClean="0"/>
              <a:t>:		Borrar valores que satisfagan una condición</a:t>
            </a:r>
            <a:endParaRPr lang="es-CL" sz="24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dirty="0" smtClean="0"/>
              <a:t>(Sub-)operadores para agregar o empujar valores:</a:t>
            </a:r>
          </a:p>
          <a:p>
            <a:r>
              <a:rPr lang="es-CL" sz="24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</a:t>
            </a:r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000" dirty="0" smtClean="0"/>
              <a:t>:		Actualizar la primera coincidencia </a:t>
            </a:r>
            <a:r>
              <a:rPr lang="es-CL" sz="1200" dirty="0" smtClean="0"/>
              <a:t>(</a:t>
            </a:r>
            <a:r>
              <a:rPr lang="es-CL" sz="12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/>
              <a:t>)</a:t>
            </a:r>
            <a:endParaRPr lang="es-CL" sz="12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each</a:t>
            </a:r>
            <a:r>
              <a:rPr lang="es-CL" sz="2000" dirty="0" smtClean="0"/>
              <a:t>:		Agregar o empujar múltiples </a:t>
            </a:r>
            <a:r>
              <a:rPr lang="es-CL" sz="2000" dirty="0"/>
              <a:t>valores </a:t>
            </a:r>
            <a:r>
              <a:rPr lang="es-CL" sz="1200" dirty="0"/>
              <a:t>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addToSet</a:t>
            </a:r>
            <a:r>
              <a:rPr lang="es-CL" sz="1200" dirty="0" smtClean="0"/>
              <a:t>)</a:t>
            </a:r>
            <a:endParaRPr lang="es-CL" sz="2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000" dirty="0" smtClean="0"/>
              <a:t>:		Después de haber empujado, mantener</a:t>
            </a:r>
          </a:p>
          <a:p>
            <a:r>
              <a:rPr lang="es-CL" sz="2000" dirty="0"/>
              <a:t>	</a:t>
            </a:r>
            <a:r>
              <a:rPr lang="es-CL" sz="2000" dirty="0" smtClean="0"/>
              <a:t>		    los primeros o últimos 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sz="2000" dirty="0" smtClean="0"/>
              <a:t> </a:t>
            </a:r>
            <a:r>
              <a:rPr lang="es-CL" sz="2000" dirty="0"/>
              <a:t>valores  </a:t>
            </a:r>
            <a:r>
              <a:rPr lang="es-CL" sz="1200" dirty="0"/>
              <a:t>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/>
              <a:t>)</a:t>
            </a:r>
            <a:endParaRPr lang="es-CL" sz="1200" dirty="0" smtClean="0"/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</a:t>
            </a:r>
            <a:r>
              <a:rPr lang="es-CL" sz="2000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sort</a:t>
            </a:r>
            <a:r>
              <a:rPr lang="es-CL" sz="2000" dirty="0" smtClean="0"/>
              <a:t>:		Ordenar el </a:t>
            </a:r>
            <a:r>
              <a:rPr lang="es-CL" sz="2000" dirty="0"/>
              <a:t>arreglo</a:t>
            </a:r>
            <a:r>
              <a:rPr lang="es-CL" sz="1200" dirty="0"/>
              <a:t> 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/>
              <a:t>)</a:t>
            </a:r>
            <a:endParaRPr lang="es-CL" sz="12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000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$position</a:t>
            </a:r>
            <a:r>
              <a:rPr lang="es-CL" sz="2000" dirty="0" smtClean="0"/>
              <a:t>:	Empujar a una posición en </a:t>
            </a:r>
            <a:r>
              <a:rPr lang="es-CL" sz="2000" dirty="0"/>
              <a:t>particular </a:t>
            </a:r>
            <a:r>
              <a:rPr lang="es-CL" sz="1200" dirty="0"/>
              <a:t> (</a:t>
            </a:r>
            <a:r>
              <a:rPr lang="es-CL" sz="1200" dirty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200" dirty="0" err="1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sz="1200" dirty="0" smtClean="0"/>
              <a:t>)</a:t>
            </a:r>
            <a:endParaRPr lang="es-CL" sz="1200" dirty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2"/>
              </a:rPr>
              <a:t>https://docs.mongodb.com/manual/reference/operator/update-array/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458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51090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"Drama"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pull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$in: [ "Drama",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 ] },</a:t>
            </a:r>
          </a:p>
          <a:p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dirty="0" smtClean="0">
              <a:solidFill>
                <a:prstClr val="white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"English" ]	}</a:t>
            </a:r>
          </a:p>
        </p:txBody>
      </p:sp>
    </p:spTree>
    <p:extLst>
      <p:ext uri="{BB962C8B-B14F-4D97-AF65-F5344CB8AC3E}">
        <p14:creationId xmlns:p14="http://schemas.microsoft.com/office/powerpoint/2010/main" val="24610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semiestructurados:</a:t>
            </a:r>
            <a:br>
              <a:rPr lang="es-CL" dirty="0" smtClean="0"/>
            </a:br>
            <a:r>
              <a:rPr lang="es-CL" dirty="0" smtClean="0"/>
              <a:t>	Árboles	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TextBox 7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7,4 |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48320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"ratings": [ 8, 11, 13, 9 ],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"ratings": { $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10 }</a:t>
            </a:r>
            <a:r>
              <a:rPr lang="es-C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$set: { "ratings.</a:t>
            </a:r>
            <a:r>
              <a:rPr lang="es-C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10 }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dirty="0" smtClean="0">
              <a:solidFill>
                <a:prstClr val="white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"ratings" : [ 8, 10, 13, 9 ], 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"English",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	}</a:t>
            </a:r>
          </a:p>
        </p:txBody>
      </p:sp>
    </p:spTree>
    <p:extLst>
      <p:ext uri="{BB962C8B-B14F-4D97-AF65-F5344CB8AC3E}">
        <p14:creationId xmlns:p14="http://schemas.microsoft.com/office/powerpoint/2010/main" val="24972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Actualizar </a:t>
            </a:r>
            <a:r>
              <a:rPr lang="es-CL" b="1" dirty="0" smtClean="0">
                <a:solidFill>
                  <a:srgbClr val="E717BA"/>
                </a:solidFill>
              </a:rPr>
              <a:t>u</a:t>
            </a:r>
            <a:r>
              <a:rPr lang="es-CL" dirty="0" smtClean="0"/>
              <a:t>: Modificar arreglos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51090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"ratings": [ 8, 11, 13, 9 ],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db.series.update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"ratings": { $</a:t>
            </a:r>
            <a:r>
              <a:rPr lang="es-CL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10 }</a:t>
            </a:r>
            <a:r>
              <a:rPr lang="es-C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push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"ratings": {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each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[4, 9],</a:t>
            </a:r>
          </a:p>
          <a:p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			    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sort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$</a:t>
            </a:r>
            <a:r>
              <a:rPr lang="es-CL" dirty="0" err="1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slice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4 } }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  <a:r>
              <a:rPr lang="es-CL" dirty="0" smtClean="0">
                <a:solidFill>
                  <a:srgbClr val="E717BA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</a:t>
            </a: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multi</a:t>
            </a:r>
            <a:r>
              <a:rPr lang="es-CL" dirty="0" smtClean="0">
                <a:solidFill>
                  <a:prstClr val="white">
                    <a:lumMod val="65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sz="1200" dirty="0" smtClean="0">
              <a:solidFill>
                <a:prstClr val="white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"ratings" : [ 4, 8, 9, 9 ], 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 "English",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	}</a:t>
            </a:r>
          </a:p>
        </p:txBody>
      </p:sp>
    </p:spTree>
    <p:extLst>
      <p:ext uri="{BB962C8B-B14F-4D97-AF65-F5344CB8AC3E}">
        <p14:creationId xmlns:p14="http://schemas.microsoft.com/office/powerpoint/2010/main" val="42460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sz="3200" dirty="0" smtClean="0"/>
              <a:t>Agregación y "pipelines"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Agregación: Sin agrupación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2296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300" dirty="0" err="1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db.coll.distinct</a:t>
            </a:r>
            <a:r>
              <a:rPr lang="es-CL" sz="23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2300" dirty="0" err="1" smtClean="0">
                <a:solidFill>
                  <a:schemeClr val="accent2">
                    <a:lumMod val="5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3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r>
              <a:rPr lang="es-CL" sz="2300" dirty="0" smtClean="0">
                <a:solidFill>
                  <a:prstClr val="white">
                    <a:lumMod val="50000"/>
                  </a:prstClr>
                </a:solidFill>
              </a:rPr>
              <a:t>:	Arreglo de valores únicos de </a:t>
            </a:r>
            <a:r>
              <a:rPr lang="es-CL" sz="2300" dirty="0" err="1" smtClean="0">
                <a:solidFill>
                  <a:schemeClr val="accent2">
                    <a:lumMod val="5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endParaRPr lang="es-CL" sz="23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CL" sz="2300" dirty="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300" dirty="0" err="1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db.coll.count</a:t>
            </a:r>
            <a:r>
              <a:rPr lang="es-CL" sz="23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300" dirty="0" smtClean="0">
                <a:solidFill>
                  <a:prstClr val="white">
                    <a:lumMod val="50000"/>
                  </a:prstClr>
                </a:solidFill>
              </a:rPr>
              <a:t>:		Contar los documentos</a:t>
            </a:r>
            <a:endParaRPr lang="es-CL" sz="23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  <a:hlinkClick r:id="rId2"/>
              </a:rPr>
              <a:t>https://docs.mongodb.com/manual/reference/operator/update-array/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Agregación: </a:t>
            </a:r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distinct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29" y="1219200"/>
            <a:ext cx="41793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"Pipelines": Transformando colecciones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  <a:hlinkClick r:id="rId2"/>
              </a:rPr>
              <a:t>https://docs.mongodb.com/manual/reference/operator/aggregation/</a:t>
            </a: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Col1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Col2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...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3113901"/>
            <a:ext cx="838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ColN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cxnSp>
        <p:nvCxnSpPr>
          <p:cNvPr id="10" name="Straight Arrow Connector 9"/>
          <p:cNvCxnSpPr>
            <a:stCxn id="2" idx="3"/>
            <a:endCxn id="6" idx="1"/>
          </p:cNvCxnSpPr>
          <p:nvPr/>
        </p:nvCxnSpPr>
        <p:spPr>
          <a:xfrm>
            <a:off x="1828800" y="3380601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>
            <a:off x="3962400" y="3380601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8" idx="1"/>
          </p:cNvCxnSpPr>
          <p:nvPr/>
        </p:nvCxnSpPr>
        <p:spPr>
          <a:xfrm>
            <a:off x="6096000" y="3380601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35079" y="292923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rgbClr val="C00000"/>
                </a:solidFill>
              </a:rPr>
              <a:t>stage1</a:t>
            </a:r>
            <a:endParaRPr lang="es-CL" sz="16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6700" y="292923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rgbClr val="C00000"/>
                </a:solidFill>
              </a:rPr>
              <a:t>stage2</a:t>
            </a:r>
            <a:endParaRPr lang="es-CL" sz="16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0063" y="2929235"/>
            <a:ext cx="1249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rgbClr val="C00000"/>
                </a:solidFill>
              </a:rPr>
              <a:t>stageN-1</a:t>
            </a:r>
            <a:endParaRPr lang="es-CL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Pipeline </a:t>
            </a:r>
            <a:r>
              <a:rPr lang="es-CL" b="1" dirty="0" smtClean="0">
                <a:solidFill>
                  <a:srgbClr val="FBA803"/>
                </a:solidFill>
              </a:rPr>
              <a:t>ρ</a:t>
            </a:r>
            <a:r>
              <a:rPr lang="es-CL" dirty="0" smtClean="0"/>
              <a:t>: Operadores de etapa</a:t>
            </a:r>
            <a:endParaRPr lang="es-CL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990600"/>
            <a:ext cx="8305800" cy="5498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$match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Filtrar por el criterio de selección </a:t>
            </a:r>
            <a:r>
              <a:rPr lang="es-CL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endParaRPr lang="es-CL" sz="1800" dirty="0" smtClean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project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Proyectar </a:t>
            </a:r>
            <a:r>
              <a:rPr lang="es-CL" sz="1800" b="1" dirty="0" smtClean="0">
                <a:solidFill>
                  <a:srgbClr val="5BEC12"/>
                </a:solidFill>
              </a:rPr>
              <a:t>π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group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Agrupar documentos por llave o valor</a:t>
            </a:r>
          </a:p>
          <a:p>
            <a:pPr>
              <a:lnSpc>
                <a:spcPct val="120000"/>
              </a:lnSpc>
            </a:pPr>
            <a:r>
              <a:rPr lang="es-CL" sz="1600" dirty="0" smtClean="0">
                <a:solidFill>
                  <a:prstClr val="white">
                    <a:lumMod val="50000"/>
                  </a:prstClr>
                </a:solidFill>
              </a:rPr>
              <a:t>            [usado con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$sum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first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last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600" i="1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sz="1600" dirty="0" smtClean="0"/>
              <a:t>, </a:t>
            </a:r>
            <a:r>
              <a:rPr lang="es-CL" sz="1600" i="1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$min</a:t>
            </a:r>
            <a:r>
              <a:rPr lang="es-CL" sz="1600" dirty="0" smtClean="0"/>
              <a:t>, etc.</a:t>
            </a:r>
            <a:r>
              <a:rPr lang="es-CL" sz="1600" b="1" dirty="0" smtClean="0"/>
              <a:t>]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lookup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Hacer un </a:t>
            </a:r>
            <a:r>
              <a:rPr lang="es-CL" sz="1800" dirty="0" err="1" smtClean="0">
                <a:solidFill>
                  <a:prstClr val="white">
                    <a:lumMod val="50000"/>
                  </a:prstClr>
                </a:solidFill>
              </a:rPr>
              <a:t>left-outer-join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con otra colección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unwind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Copiar cada documento para cada valor de un arreglo</a:t>
            </a:r>
            <a:endParaRPr lang="es-CL" sz="1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collStats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Ver estadísticas sobre la colección</a:t>
            </a: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count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Contar los documentos en la colección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sort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Ordenar </a:t>
            </a:r>
            <a:r>
              <a:rPr lang="es-CL" sz="1800" dirty="0" err="1" smtClean="0">
                <a:solidFill>
                  <a:prstClr val="white">
                    <a:lumMod val="50000"/>
                  </a:prstClr>
                </a:solidFill>
              </a:rPr>
              <a:t>docs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por los valores de una llave (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ASC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|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DESC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s-CL" sz="1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limit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Devolver (hasta) los 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primeros documentos</a:t>
            </a: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sample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Devolver (hasta) 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documentos muestreados</a:t>
            </a: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skip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Saltar 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 documentos</a:t>
            </a:r>
          </a:p>
          <a:p>
            <a:pPr>
              <a:lnSpc>
                <a:spcPct val="120000"/>
              </a:lnSpc>
            </a:pPr>
            <a:endParaRPr lang="es-CL" sz="8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8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18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out</a:t>
            </a:r>
            <a:r>
              <a:rPr lang="es-CL" sz="1800" dirty="0" smtClean="0">
                <a:solidFill>
                  <a:prstClr val="white">
                    <a:lumMod val="50000"/>
                  </a:prstClr>
                </a:solidFill>
              </a:rPr>
              <a:t>:			Guardar la colección a </a:t>
            </a:r>
            <a:r>
              <a:rPr lang="es-CL" sz="1800" dirty="0" err="1" smtClean="0">
                <a:solidFill>
                  <a:prstClr val="white">
                    <a:lumMod val="50000"/>
                  </a:prstClr>
                </a:solidFill>
              </a:rPr>
              <a:t>MongoDB</a:t>
            </a:r>
            <a:r>
              <a:rPr lang="es-CL" sz="16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endParaRPr lang="es-CL" sz="1600" b="1" dirty="0" smtClean="0">
              <a:solidFill>
                <a:srgbClr val="5BEC12"/>
              </a:solidFill>
            </a:endParaRPr>
          </a:p>
          <a:p>
            <a:pPr>
              <a:lnSpc>
                <a:spcPct val="120000"/>
              </a:lnSpc>
            </a:pPr>
            <a:r>
              <a:rPr lang="es-CL" sz="1600" dirty="0" smtClean="0">
                <a:solidFill>
                  <a:prstClr val="white">
                    <a:lumMod val="50000"/>
                  </a:prstClr>
                </a:solidFill>
              </a:rPr>
              <a:t> 						           (... y aún más)</a:t>
            </a:r>
            <a:endParaRPr lang="es-CL" sz="1400" dirty="0" smtClean="0">
              <a:solidFill>
                <a:srgbClr val="E717BA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  <a:hlinkClick r:id="rId2"/>
              </a:rPr>
              <a:t>https://docs.mongodb.com/manual/reference/operator/aggregation/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</a:t>
            </a:r>
            <a:r>
              <a:rPr lang="es-CL" dirty="0" smtClean="0"/>
              <a:t>de Pipeline</a:t>
            </a:r>
            <a:r>
              <a:rPr lang="es-CL" dirty="0"/>
              <a:t>: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$match</a:t>
            </a:r>
            <a:r>
              <a:rPr lang="es-CL" dirty="0" smtClean="0">
                <a:solidFill>
                  <a:srgbClr val="FBA803"/>
                </a:solidFill>
              </a:rPr>
              <a:t> </a:t>
            </a:r>
            <a:r>
              <a:rPr lang="es-CL" dirty="0" smtClean="0"/>
              <a:t>y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group</a:t>
            </a:r>
            <a:endParaRPr lang="es-CL" dirty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57" y="1143000"/>
            <a:ext cx="710168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426" y="2936786"/>
            <a:ext cx="8839200" cy="37548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4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db.series.aggregate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[ </a:t>
            </a:r>
          </a:p>
          <a:p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lookup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from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networks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localField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"country",</a:t>
            </a:r>
          </a:p>
          <a:p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foreignField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nation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as: "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possibleNetworks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</a:p>
          <a:p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 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85999" y="3886200"/>
            <a:ext cx="4495800" cy="2711397"/>
          </a:xfrm>
          <a:prstGeom prst="roundRect">
            <a:avLst/>
          </a:prstGeom>
          <a:solidFill>
            <a:srgbClr val="AFFFC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ounded Rectangle 13"/>
          <p:cNvSpPr/>
          <p:nvPr/>
        </p:nvSpPr>
        <p:spPr>
          <a:xfrm>
            <a:off x="741170" y="1050608"/>
            <a:ext cx="2721987" cy="17774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</a:t>
            </a:r>
            <a:r>
              <a:rPr lang="es-CL" dirty="0" smtClean="0"/>
              <a:t>Pipeline: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lookup</a:t>
            </a:r>
            <a:endParaRPr lang="es-CL" dirty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26467"/>
            <a:ext cx="2375527" cy="15875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638800" y="1050608"/>
            <a:ext cx="2721987" cy="1777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1" y="1126468"/>
            <a:ext cx="1705622" cy="1587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3940421"/>
            <a:ext cx="4028053" cy="26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426" y="2936786"/>
            <a:ext cx="8839200" cy="37548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4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db.series.aggregate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[ 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unwind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"$</a:t>
            </a:r>
            <a:r>
              <a:rPr lang="es-CL" sz="1400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</a:t>
            </a:r>
            <a:r>
              <a:rPr lang="es-CL" sz="14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86000" y="3810000"/>
            <a:ext cx="4495800" cy="2819401"/>
          </a:xfrm>
          <a:prstGeom prst="roundRect">
            <a:avLst/>
          </a:prstGeom>
          <a:solidFill>
            <a:srgbClr val="AFFFC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ounded Rectangle 13"/>
          <p:cNvSpPr/>
          <p:nvPr/>
        </p:nvSpPr>
        <p:spPr>
          <a:xfrm>
            <a:off x="2286000" y="1257298"/>
            <a:ext cx="4495800" cy="1143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</a:t>
            </a:r>
            <a:r>
              <a:rPr lang="es-CL" dirty="0" smtClean="0"/>
              <a:t>Pipeline: </a:t>
            </a:r>
            <a:r>
              <a:rPr lang="es-CL" dirty="0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dirty="0" err="1" smtClean="0">
                <a:solidFill>
                  <a:srgbClr val="FBA803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unwind</a:t>
            </a:r>
            <a:endParaRPr lang="es-CL" dirty="0">
              <a:solidFill>
                <a:srgbClr val="FBA803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409701"/>
            <a:ext cx="4210601" cy="772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17" y="4023367"/>
            <a:ext cx="2092562" cy="23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Indexación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503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Indexación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3600" dirty="0" smtClean="0"/>
              <a:t>Por colección:</a:t>
            </a:r>
          </a:p>
          <a:p>
            <a:r>
              <a:rPr lang="es-CL" dirty="0" smtClean="0"/>
              <a:t>"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</a:t>
            </a:r>
          </a:p>
          <a:p>
            <a:r>
              <a:rPr lang="es-CL" dirty="0" smtClean="0"/>
              <a:t>"Single-</a:t>
            </a:r>
            <a:r>
              <a:rPr lang="es-CL" dirty="0" err="1" smtClean="0"/>
              <a:t>field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sz="2800" dirty="0" smtClean="0">
                <a:solidFill>
                  <a:srgbClr val="0070C0"/>
                </a:solidFill>
              </a:rPr>
              <a:t>(ordenado)</a:t>
            </a:r>
            <a:endParaRPr lang="es-CL" dirty="0" smtClean="0">
              <a:solidFill>
                <a:srgbClr val="0070C0"/>
              </a:solidFill>
            </a:endParaRPr>
          </a:p>
          <a:p>
            <a:r>
              <a:rPr lang="es-CL" dirty="0" smtClean="0"/>
              <a:t>"</a:t>
            </a:r>
            <a:r>
              <a:rPr lang="es-CL" dirty="0" err="1" smtClean="0"/>
              <a:t>Compound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dirty="0" smtClean="0">
                <a:solidFill>
                  <a:srgbClr val="0070C0"/>
                </a:solidFill>
              </a:rPr>
              <a:t>(ordenado por varios campos)</a:t>
            </a:r>
          </a:p>
          <a:p>
            <a:r>
              <a:rPr lang="es-CL" dirty="0" smtClean="0"/>
              <a:t>"</a:t>
            </a:r>
            <a:r>
              <a:rPr lang="es-CL" dirty="0" err="1" smtClean="0"/>
              <a:t>Multikey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sz="2800" dirty="0" smtClean="0">
                <a:solidFill>
                  <a:srgbClr val="0070C0"/>
                </a:solidFill>
              </a:rPr>
              <a:t>(para arreglos)</a:t>
            </a:r>
          </a:p>
          <a:p>
            <a:r>
              <a:rPr lang="es-CL" dirty="0" smtClean="0"/>
              <a:t>"</a:t>
            </a:r>
            <a:r>
              <a:rPr lang="es-CL" dirty="0" err="1" smtClean="0"/>
              <a:t>Geospatial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dirty="0" smtClean="0">
                <a:solidFill>
                  <a:srgbClr val="0070C0"/>
                </a:solidFill>
              </a:rPr>
              <a:t>(búsqueda de vecino)</a:t>
            </a:r>
          </a:p>
          <a:p>
            <a:r>
              <a:rPr lang="es-CL" dirty="0" smtClean="0"/>
              <a:t>"Full-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Index</a:t>
            </a:r>
            <a:r>
              <a:rPr lang="es-CL" dirty="0" smtClean="0"/>
              <a:t>" </a:t>
            </a:r>
            <a:r>
              <a:rPr lang="es-CL" dirty="0" smtClean="0">
                <a:solidFill>
                  <a:srgbClr val="0070C0"/>
                </a:solidFill>
              </a:rPr>
              <a:t>(búsqueda de texto)</a:t>
            </a:r>
          </a:p>
          <a:p>
            <a:r>
              <a:rPr lang="es-CL" dirty="0" smtClean="0"/>
              <a:t>"Hash-</a:t>
            </a:r>
            <a:r>
              <a:rPr lang="es-CL" dirty="0" err="1" smtClean="0"/>
              <a:t>based</a:t>
            </a:r>
            <a:r>
              <a:rPr lang="es-CL" dirty="0" smtClean="0"/>
              <a:t> </a:t>
            </a:r>
            <a:r>
              <a:rPr lang="es-CL" dirty="0" err="1" smtClean="0"/>
              <a:t>indexing</a:t>
            </a:r>
            <a:r>
              <a:rPr lang="es-CL" dirty="0" smtClean="0"/>
              <a:t>" </a:t>
            </a:r>
            <a:r>
              <a:rPr lang="es-CL" sz="2800" dirty="0" smtClean="0">
                <a:solidFill>
                  <a:srgbClr val="0070C0"/>
                </a:solidFill>
              </a:rPr>
              <a:t>(</a:t>
            </a:r>
            <a:r>
              <a:rPr lang="es-CL" sz="2800" dirty="0" err="1" smtClean="0">
                <a:solidFill>
                  <a:srgbClr val="0070C0"/>
                </a:solidFill>
              </a:rPr>
              <a:t>hasheado</a:t>
            </a:r>
            <a:r>
              <a:rPr lang="es-CL" sz="2800" dirty="0" smtClean="0">
                <a:solidFill>
                  <a:srgbClr val="0070C0"/>
                </a:solidFill>
              </a:rPr>
              <a:t>)</a:t>
            </a:r>
          </a:p>
          <a:p>
            <a:endParaRPr lang="es-CL" dirty="0"/>
          </a:p>
        </p:txBody>
      </p:sp>
      <p:sp>
        <p:nvSpPr>
          <p:cNvPr id="2" name="Rectangle 1"/>
          <p:cNvSpPr/>
          <p:nvPr/>
        </p:nvSpPr>
        <p:spPr>
          <a:xfrm>
            <a:off x="4876800" y="6170097"/>
            <a:ext cx="412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2"/>
              </a:rPr>
              <a:t>https://docs.mongodb.com/v3.4/indexes</a:t>
            </a:r>
            <a:r>
              <a:rPr lang="es-CL" dirty="0" smtClean="0">
                <a:hlinkClick r:id="rId2"/>
              </a:rPr>
              <a:t>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8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MongoDB</a:t>
            </a:r>
            <a:r>
              <a:rPr lang="es-CL" dirty="0" smtClean="0"/>
              <a:t>: Indexar texto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54784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"A British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 series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with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a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dystopian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setting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db.series.createIndex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{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db.series.getIndexes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     {        "v" : 2,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{ "_id" : 1 },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"_id_",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test.series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	}, 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{        "v" : 2,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fts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"_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ftsx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summary_text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test.series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weights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default_language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english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language_override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textIndexVersion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3	}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MongoDB</a:t>
            </a:r>
            <a:r>
              <a:rPr lang="es-CL" dirty="0" smtClean="0"/>
              <a:t>: Indexar texto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46166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"A British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 series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with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a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dystopian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setting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"English", "</a:t>
            </a:r>
            <a:r>
              <a:rPr lang="es-CL" sz="12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</a:t>
            </a:r>
          </a:p>
          <a:p>
            <a:r>
              <a:rPr lang="es-CL" sz="12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2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db.series.createIndex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{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"})</a:t>
            </a:r>
          </a:p>
          <a:p>
            <a:endParaRPr lang="es-CL" dirty="0" smtClean="0">
              <a:solidFill>
                <a:srgbClr val="4BACC6">
                  <a:lumMod val="20000"/>
                  <a:lumOff val="8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</a:t>
            </a:r>
          </a:p>
          <a:p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{ $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search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 } }</a:t>
            </a:r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i="1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      "_id" :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summary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"A British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 series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with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a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dystopian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setting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languages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[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"English",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Spanish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]		}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Distribución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28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Distribución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"</a:t>
            </a:r>
            <a:r>
              <a:rPr lang="es-CL" dirty="0" err="1" smtClean="0"/>
              <a:t>Sharding</a:t>
            </a:r>
            <a:r>
              <a:rPr lang="es-CL" dirty="0" smtClean="0"/>
              <a:t>" (Partición):</a:t>
            </a:r>
          </a:p>
          <a:p>
            <a:pPr lvl="1"/>
            <a:r>
              <a:rPr lang="es-CL" dirty="0" err="1" smtClean="0"/>
              <a:t>Hashing</a:t>
            </a:r>
            <a:r>
              <a:rPr lang="es-CL" dirty="0" smtClean="0"/>
              <a:t> o Horizontal por rango</a:t>
            </a:r>
          </a:p>
          <a:p>
            <a:pPr marL="914400" lvl="2" indent="0">
              <a:buNone/>
            </a:pPr>
            <a:r>
              <a:rPr lang="es-CL" dirty="0" smtClean="0"/>
              <a:t>(Depende de los índices)</a:t>
            </a:r>
          </a:p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Replicación</a:t>
            </a:r>
          </a:p>
          <a:p>
            <a:pPr lvl="1"/>
            <a:r>
              <a:rPr lang="es-CL" dirty="0" smtClean="0"/>
              <a:t>Replica sets con replicas primarias/secundarias</a:t>
            </a:r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4723687" y="4419600"/>
            <a:ext cx="442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2"/>
              </a:rPr>
              <a:t>https://docs.mongodb.com/v3.4/replication</a:t>
            </a:r>
            <a:r>
              <a:rPr lang="es-CL" dirty="0" smtClean="0">
                <a:hlinkClick r:id="rId2"/>
              </a:rPr>
              <a:t>/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723687" y="2520434"/>
            <a:ext cx="4230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3"/>
              </a:rPr>
              <a:t>https://docs.mongodb.com/v3.4/sharding</a:t>
            </a:r>
            <a:r>
              <a:rPr lang="es-CL" dirty="0" smtClean="0">
                <a:hlinkClick r:id="rId3"/>
              </a:rPr>
              <a:t>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09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mapreduce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6800"/>
            <a:ext cx="6438900" cy="54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MongoDB:</a:t>
            </a:r>
            <a:br>
              <a:rPr lang="es-CL" smtClean="0"/>
            </a:br>
            <a:r>
              <a:rPr lang="es-CL" sz="3200" smtClean="0"/>
              <a:t>	Una advertencia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6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466725"/>
            <a:ext cx="8162925" cy="592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6426964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smtClean="0">
                <a:hlinkClick r:id="rId3"/>
              </a:rPr>
              <a:t>http://cryto.net/~joepie91/blog/2015/07/19/why-you-should-never-ever-ever-use-mongodb/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6204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199"/>
            <a:ext cx="8229600" cy="544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624840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smtClean="0">
                <a:hlinkClick r:id="rId3"/>
              </a:rPr>
              <a:t>https://www.computerworld.com/article/3155260/ransomware-groups-have-deleted-over-10000-mongodb-databases.html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9270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2"/>
            <a:ext cx="3488622" cy="428972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5007628"/>
            <a:ext cx="6762627" cy="172175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36889" y="3711714"/>
            <a:ext cx="3657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¿Hay otra forma de representar estos datos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60" name="Content Placeholder 6 2 2"/>
          <p:cNvSpPr txBox="1">
            <a:spLocks/>
          </p:cNvSpPr>
          <p:nvPr/>
        </p:nvSpPr>
        <p:spPr>
          <a:xfrm>
            <a:off x="5136889" y="1915650"/>
            <a:ext cx="3657600" cy="7513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El cierre de etiquetas es obligatorio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</a:p>
        </p:txBody>
      </p:sp>
    </p:spTree>
    <p:extLst>
      <p:ext uri="{BB962C8B-B14F-4D97-AF65-F5344CB8AC3E}">
        <p14:creationId xmlns:p14="http://schemas.microsoft.com/office/powerpoint/2010/main" val="4013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9" grpId="0" animBg="1"/>
      <p:bldP spid="60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429746" cy="471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8" y="609600"/>
            <a:ext cx="818755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2800" y="6444203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smtClean="0">
                <a:hlinkClick r:id="rId3"/>
              </a:rPr>
              <a:t>https://www.infoq.com/news/2020/05/Jepsen-MongoDB-4-2-6/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55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¿Por qué es tan popular?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446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" y="228600"/>
            <a:ext cx="9095383" cy="591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0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MEAN Stack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mtClean="0"/>
              <a:t>MongoDB, Express.js, Angular(JS), Node.js</a:t>
            </a:r>
            <a:endParaRPr lang="es-CL" dirty="0"/>
          </a:p>
        </p:txBody>
      </p:sp>
      <p:pic>
        <p:nvPicPr>
          <p:cNvPr id="6148" name="Picture 4" descr="https://miro.medium.com/max/981/1*jaSIDcOmluf97OKazeaHX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2045"/>
            <a:ext cx="747712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6349280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smtClean="0">
                <a:hlinkClick r:id="rId3"/>
              </a:rPr>
              <a:t>https://medium.com/@jeremyvsjeremy/what-is-the-mean-stack-9d11ae2cd384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0949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6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2" descr="https://cdn3.vox-cdn.com/thumbor/oMEmjJcBcEiKONQxcdy69eYfLps=/800x0/filters:no_upscale()/cdn0.vox-cdn.com/uploads/chorus_asset/file/3751988/GIF_SHURG_3.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437965" cy="41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4" y="1363203"/>
            <a:ext cx="3591709" cy="4090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5" y="4524173"/>
            <a:ext cx="6735929" cy="21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3"/>
            <a:ext cx="3892830" cy="409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7" y="4524176"/>
            <a:ext cx="6747013" cy="2150794"/>
          </a:xfrm>
          <a:prstGeom prst="rect">
            <a:avLst/>
          </a:prstGeom>
        </p:spPr>
      </p:pic>
      <p:sp>
        <p:nvSpPr>
          <p:cNvPr id="24" name="Content Placeholder 6 2 2"/>
          <p:cNvSpPr txBox="1">
            <a:spLocks/>
          </p:cNvSpPr>
          <p:nvPr/>
        </p:nvSpPr>
        <p:spPr>
          <a:xfrm>
            <a:off x="3962400" y="2623134"/>
            <a:ext cx="4965768" cy="12630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7" y="2688608"/>
            <a:ext cx="4791385" cy="1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8727" cy="429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  <p:sp>
        <p:nvSpPr>
          <p:cNvPr id="19" name="Content Placeholder 6 2 2"/>
          <p:cNvSpPr txBox="1">
            <a:spLocks/>
          </p:cNvSpPr>
          <p:nvPr/>
        </p:nvSpPr>
        <p:spPr>
          <a:xfrm>
            <a:off x="4494308" y="2642712"/>
            <a:ext cx="3725354" cy="48148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preserva el orden</a:t>
            </a:r>
          </a:p>
        </p:txBody>
      </p:sp>
    </p:spTree>
    <p:extLst>
      <p:ext uri="{BB962C8B-B14F-4D97-AF65-F5344CB8AC3E}">
        <p14:creationId xmlns:p14="http://schemas.microsoft.com/office/powerpoint/2010/main" val="8201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5">
                    <a:lumMod val="75000"/>
                  </a:schemeClr>
                </a:solidFill>
              </a:rPr>
              <a:t>J</a:t>
            </a:r>
            <a:r>
              <a:rPr lang="es-CL" i="1" dirty="0" smtClean="0"/>
              <a:t>ava</a:t>
            </a:r>
            <a:r>
              <a:rPr lang="es-CL" i="1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s-CL" i="1" dirty="0" smtClean="0"/>
              <a:t>cript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s-CL" i="1" dirty="0" err="1" smtClean="0"/>
              <a:t>bject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s-CL" i="1" dirty="0" err="1" smtClean="0"/>
              <a:t>otation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JSON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6" y="1363201"/>
            <a:ext cx="3446764" cy="4827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  <p:sp>
        <p:nvSpPr>
          <p:cNvPr id="16" name="Content Placeholder 6 2 2"/>
          <p:cNvSpPr txBox="1">
            <a:spLocks/>
          </p:cNvSpPr>
          <p:nvPr/>
        </p:nvSpPr>
        <p:spPr>
          <a:xfrm>
            <a:off x="4494308" y="1363201"/>
            <a:ext cx="4040092" cy="28277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" pitchFamily="34" charset="0"/>
                <a:cs typeface="Calibri" pitchFamily="34" charset="0"/>
              </a:rPr>
              <a:t>Sintaxis: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824133"/>
              </p:ext>
            </p:extLst>
          </p:nvPr>
        </p:nvGraphicFramePr>
        <p:xfrm>
          <a:off x="4630711" y="1931280"/>
          <a:ext cx="375128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84"/>
                <a:gridCol w="2427305"/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8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itchFamily="34" charset="0"/>
                        </a:rPr>
                        <a:t>Arreglos:</a:t>
                      </a:r>
                      <a:r>
                        <a:rPr lang="es-CL" sz="1800" b="0" i="1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itchFamily="34" charset="0"/>
                        </a:rPr>
                        <a:t> </a:t>
                      </a:r>
                      <a:endParaRPr lang="es-CL" b="0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[ … 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Objetos: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latin typeface="Calibri Light" panose="020F0302020204030204" pitchFamily="34" charset="0"/>
                        </a:rPr>
                        <a:t>{ </a:t>
                      </a:r>
                      <a:r>
                        <a:rPr lang="es-CL" sz="1800" dirty="0" smtClean="0">
                          <a:solidFill>
                            <a:srgbClr val="C60042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s-CL" sz="1800" dirty="0" smtClean="0">
                          <a:latin typeface="Calibri Light" panose="020F0302020204030204" pitchFamily="34" charset="0"/>
                        </a:rPr>
                        <a:t> }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Strings: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smtClean="0"/>
                        <a:t>"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</a:rPr>
                        <a:t>…</a:t>
                      </a:r>
                      <a:r>
                        <a:rPr lang="es-CL" sz="1800" smtClean="0"/>
                        <a:t>"</a:t>
                      </a:r>
                      <a:endParaRPr lang="es-CL" dirty="0" smtClean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Números: 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1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2.9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-23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2.9e8</a:t>
                      </a:r>
                      <a:endParaRPr lang="es-CL" sz="1800" dirty="0" smtClean="0">
                        <a:solidFill>
                          <a:srgbClr val="C60042"/>
                        </a:solidFill>
                        <a:latin typeface="Inconsolata" pitchFamily="49" charset="0"/>
                        <a:ea typeface="Inconsolata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Booleanos: 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true</a:t>
                      </a:r>
                      <a:r>
                        <a:rPr lang="es-CL" sz="1800" smtClean="0">
                          <a:solidFill>
                            <a:srgbClr val="009900"/>
                          </a:solidFill>
                          <a:latin typeface="Calibri Light" panose="020F0302020204030204" pitchFamily="34" charset="0"/>
                        </a:rPr>
                        <a:t>|</a:t>
                      </a:r>
                      <a:r>
                        <a:rPr lang="es-CL" sz="1800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false</a:t>
                      </a:r>
                      <a:endParaRPr lang="es-CL" sz="1800" dirty="0" smtClean="0">
                        <a:solidFill>
                          <a:srgbClr val="C60042"/>
                        </a:solidFill>
                        <a:latin typeface="Inconsolata" pitchFamily="49" charset="0"/>
                        <a:ea typeface="Inconsolata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80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Nulos: </a:t>
                      </a:r>
                      <a:endParaRPr lang="es-CL" dirty="0">
                        <a:solidFill>
                          <a:schemeClr val="tx1"/>
                        </a:solidFill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err="1" smtClean="0">
                          <a:solidFill>
                            <a:srgbClr val="C60042"/>
                          </a:solidFill>
                          <a:latin typeface="Inconsolata" pitchFamily="49" charset="0"/>
                          <a:ea typeface="Inconsolata" pitchFamily="49" charset="0"/>
                        </a:rPr>
                        <a:t>null</a:t>
                      </a:r>
                      <a:endParaRPr lang="es-CL" sz="1800" dirty="0" smtClean="0">
                        <a:solidFill>
                          <a:srgbClr val="C60042"/>
                        </a:solidFill>
                        <a:latin typeface="Inconsolata" pitchFamily="49" charset="0"/>
                        <a:ea typeface="Inconsolata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3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Datos masivos: </a:t>
            </a:r>
            <a:br>
              <a:rPr lang="es-CL" dirty="0" smtClean="0"/>
            </a:br>
            <a:r>
              <a:rPr lang="es-CL" dirty="0" smtClean="0"/>
              <a:t>	Almacenar datos estructurados</a:t>
            </a:r>
            <a:endParaRPr lang="es-CL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9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Modelos de 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relacionales</a:t>
            </a:r>
            <a:endParaRPr lang="es-CL" dirty="0"/>
          </a:p>
        </p:txBody>
      </p:sp>
      <p:pic>
        <p:nvPicPr>
          <p:cNvPr id="6" name="Picture 2" descr="http://thedecorologist.com/wp-content/uploads/2012/02/filing-cabinets-via-ssa_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25" y="1227269"/>
            <a:ext cx="5891389" cy="47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Bases de datos </a:t>
            </a:r>
            <a:r>
              <a:rPr lang="es-CL" dirty="0" smtClean="0"/>
              <a:t>relacionales:</a:t>
            </a:r>
            <a:r>
              <a:rPr lang="es-CL" dirty="0"/>
              <a:t> </a:t>
            </a:r>
            <a:r>
              <a:rPr lang="es-CL" dirty="0" smtClean="0"/>
              <a:t>¿Talla única?</a:t>
            </a:r>
            <a:endParaRPr lang="es-CL" dirty="0"/>
          </a:p>
        </p:txBody>
      </p:sp>
      <p:pic>
        <p:nvPicPr>
          <p:cNvPr id="2050" name="Picture 2" descr="http://media.boreme.com/post_media/2012/one-size-fits-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55" y="1371599"/>
            <a:ext cx="61912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6" y="1138237"/>
            <a:ext cx="7581900" cy="57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1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146" name="Picture 2" descr="http://www.wininginweb.com/wp-content/uploads/2010/12/Social-Media-SEO-Road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Bases de datos relacionales: Aspectos costosos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/>
          </a:bodyPr>
          <a:lstStyle/>
          <a:p>
            <a:r>
              <a:rPr lang="es-CL" sz="2400" dirty="0" smtClean="0"/>
              <a:t>"</a:t>
            </a:r>
            <a:r>
              <a:rPr lang="es-CL" sz="2400" dirty="0" err="1" smtClean="0"/>
              <a:t>Structured</a:t>
            </a:r>
            <a:r>
              <a:rPr lang="es-CL" sz="2400" dirty="0" smtClean="0"/>
              <a:t> </a:t>
            </a:r>
            <a:r>
              <a:rPr lang="es-CL" sz="2400" dirty="0" err="1" smtClean="0"/>
              <a:t>Query</a:t>
            </a:r>
            <a:r>
              <a:rPr lang="es-CL" sz="2400" dirty="0" smtClean="0"/>
              <a:t> </a:t>
            </a:r>
            <a:r>
              <a:rPr lang="es-CL" sz="2400" dirty="0" err="1" smtClean="0"/>
              <a:t>Language</a:t>
            </a:r>
            <a:r>
              <a:rPr lang="es-CL" sz="2400" dirty="0" smtClean="0"/>
              <a:t>" (SQL):</a:t>
            </a:r>
          </a:p>
          <a:p>
            <a:pPr lvl="1"/>
            <a:r>
              <a:rPr lang="es-CL" sz="2000" dirty="0" smtClean="0">
                <a:solidFill>
                  <a:srgbClr val="35CA1C"/>
                </a:solidFill>
              </a:rPr>
              <a:t>Lenguaje declarativo</a:t>
            </a:r>
          </a:p>
          <a:p>
            <a:pPr lvl="1"/>
            <a:r>
              <a:rPr lang="es-CL" sz="2000" dirty="0" smtClean="0">
                <a:solidFill>
                  <a:srgbClr val="35CA1C"/>
                </a:solidFill>
              </a:rPr>
              <a:t>Muchas buenas características</a:t>
            </a:r>
          </a:p>
          <a:p>
            <a:pPr lvl="1"/>
            <a:r>
              <a:rPr lang="es-CL" sz="20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Pero ¡es difícil de optimizar!</a:t>
            </a:r>
          </a:p>
          <a:p>
            <a:pPr lvl="1"/>
            <a:r>
              <a:rPr lang="es-CL" sz="20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¡Y el esquema es poco flexible!</a:t>
            </a:r>
          </a:p>
          <a:p>
            <a:pPr marL="457200" lvl="1" indent="0">
              <a:buNone/>
            </a:pPr>
            <a:endParaRPr lang="es-CL" sz="2000" dirty="0" smtClean="0">
              <a:latin typeface="Segoe UI Semibold" panose="020B0702040204020203" pitchFamily="34" charset="0"/>
            </a:endParaRPr>
          </a:p>
          <a:p>
            <a:r>
              <a:rPr lang="es-CL" sz="2400" dirty="0" smtClean="0"/>
              <a:t>"</a:t>
            </a:r>
            <a:r>
              <a:rPr lang="es-CL" sz="2400" dirty="0" err="1" smtClean="0"/>
              <a:t>Atomicity</a:t>
            </a:r>
            <a:r>
              <a:rPr lang="es-CL" sz="2400" dirty="0" smtClean="0"/>
              <a:t>, </a:t>
            </a:r>
            <a:r>
              <a:rPr lang="es-CL" sz="2400" dirty="0" err="1" smtClean="0"/>
              <a:t>Consistency</a:t>
            </a:r>
            <a:r>
              <a:rPr lang="es-CL" sz="2400" dirty="0" smtClean="0"/>
              <a:t>, </a:t>
            </a:r>
            <a:r>
              <a:rPr lang="es-CL" sz="2400" dirty="0" err="1" smtClean="0"/>
              <a:t>Isolation</a:t>
            </a:r>
            <a:r>
              <a:rPr lang="es-CL" sz="2400" dirty="0" smtClean="0"/>
              <a:t>, </a:t>
            </a:r>
            <a:r>
              <a:rPr lang="es-CL" sz="2400" dirty="0" err="1" smtClean="0"/>
              <a:t>Durability</a:t>
            </a:r>
            <a:r>
              <a:rPr lang="es-CL" sz="2400" dirty="0" smtClean="0"/>
              <a:t>" (ACID):</a:t>
            </a:r>
          </a:p>
          <a:p>
            <a:pPr lvl="1"/>
            <a:r>
              <a:rPr lang="es-CL" sz="2000" dirty="0" smtClean="0">
                <a:solidFill>
                  <a:srgbClr val="35CA1C"/>
                </a:solidFill>
              </a:rPr>
              <a:t>Asegura </a:t>
            </a:r>
            <a:r>
              <a:rPr lang="es-CL" sz="2000" dirty="0" err="1" smtClean="0">
                <a:solidFill>
                  <a:srgbClr val="35CA1C"/>
                </a:solidFill>
              </a:rPr>
              <a:t>correctitud</a:t>
            </a:r>
            <a:r>
              <a:rPr lang="es-CL" sz="2000" dirty="0" smtClean="0">
                <a:solidFill>
                  <a:srgbClr val="35CA1C"/>
                </a:solidFill>
              </a:rPr>
              <a:t> de la base de datos</a:t>
            </a:r>
            <a:endParaRPr lang="es-CL" sz="1800" dirty="0" smtClean="0">
              <a:solidFill>
                <a:srgbClr val="35CA1C"/>
              </a:solidFill>
            </a:endParaRPr>
          </a:p>
          <a:p>
            <a:pPr lvl="1"/>
            <a:r>
              <a:rPr lang="es-CL" sz="2000" dirty="0" smtClean="0">
                <a:solidFill>
                  <a:srgbClr val="FF0000"/>
                </a:solidFill>
                <a:latin typeface="Segoe UI Semibold" panose="020B0702040204020203" pitchFamily="34" charset="0"/>
              </a:rPr>
              <a:t>Pero ¡las transacciones incurren en altos gastos!</a:t>
            </a:r>
            <a:endParaRPr lang="es-CL" sz="1800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s-CL" sz="1800" b="1" dirty="0" smtClean="0">
              <a:solidFill>
                <a:srgbClr val="FF0000"/>
              </a:solidFill>
            </a:endParaRPr>
          </a:p>
          <a:p>
            <a:r>
              <a:rPr lang="es-CL" sz="2400" dirty="0" smtClean="0">
                <a:solidFill>
                  <a:srgbClr val="FF0000"/>
                </a:solidFill>
              </a:rPr>
              <a:t>La distribución no es directa con bases de datos relacionales</a:t>
            </a:r>
          </a:p>
        </p:txBody>
      </p:sp>
    </p:spTree>
    <p:extLst>
      <p:ext uri="{BB962C8B-B14F-4D97-AF65-F5344CB8AC3E}">
        <p14:creationId xmlns:p14="http://schemas.microsoft.com/office/powerpoint/2010/main" val="38068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¿Alternativas a bases de datos relacionales 	para gestionar datos masivos?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653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902213"/>
            <a:ext cx="9144000" cy="26634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0" y="1295400"/>
            <a:ext cx="9144000" cy="26634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076" name="Picture 4" descr="http://www.appdynamics.com/blog/wp-content/uploads/2011/05/nosq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002"/>
            <a:ext cx="61722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lker.com/cliparts/6/9/4/X/4/Y/correct-tick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60" y="4461567"/>
            <a:ext cx="1676400" cy="17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lker.com/cliparts/P/L/t/c/6/F/x-wrong-cross-no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182">
            <a:off x="6322310" y="1498502"/>
            <a:ext cx="2176700" cy="1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0" y="472934"/>
            <a:ext cx="5048250" cy="42728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s-CL" sz="2000" dirty="0" smtClean="0">
                <a:latin typeface="Segoe UI Semilight" panose="020B0402040204020203" pitchFamily="34" charset="0"/>
              </a:rPr>
              <a:t>¿Qué saben ustedes de </a:t>
            </a:r>
            <a:r>
              <a:rPr lang="es-CL" sz="2000" dirty="0" err="1" smtClean="0">
                <a:latin typeface="Segoe UI Semilight" panose="020B0402040204020203" pitchFamily="34" charset="0"/>
              </a:rPr>
              <a:t>NoSQL</a:t>
            </a:r>
            <a:r>
              <a:rPr lang="es-CL" sz="2000" dirty="0" smtClean="0">
                <a:latin typeface="Segoe UI Semilight" panose="020B0402040204020203" pitchFamily="34" charset="0"/>
              </a:rPr>
              <a:t>?</a:t>
            </a:r>
            <a:endParaRPr lang="es-CL" sz="2000" dirty="0">
              <a:latin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549" y="478738"/>
            <a:ext cx="3429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07" y="1549594"/>
            <a:ext cx="2347792" cy="21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NoSQL</a:t>
            </a:r>
            <a:r>
              <a:rPr lang="es-CL" dirty="0" smtClean="0"/>
              <a:t>: No solo SQL </a:t>
            </a:r>
            <a:r>
              <a:rPr lang="es-CL" sz="2400" dirty="0" smtClean="0"/>
              <a:t>("</a:t>
            </a:r>
            <a:r>
              <a:rPr lang="es-CL" sz="2400" dirty="0" err="1" smtClean="0"/>
              <a:t>Not</a:t>
            </a:r>
            <a:r>
              <a:rPr lang="es-CL" sz="2400" dirty="0" smtClean="0"/>
              <a:t> </a:t>
            </a:r>
            <a:r>
              <a:rPr lang="es-CL" sz="2400" dirty="0" err="1" smtClean="0"/>
              <a:t>only</a:t>
            </a:r>
            <a:r>
              <a:rPr lang="es-CL" sz="2400" dirty="0" smtClean="0"/>
              <a:t> SQL")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 smtClean="0">
                <a:solidFill>
                  <a:srgbClr val="0070C0"/>
                </a:solidFill>
                <a:latin typeface="Segoe UI Semibold" panose="020B0702040204020203" pitchFamily="34" charset="0"/>
              </a:rPr>
              <a:t>Distribuido</a:t>
            </a:r>
            <a:endParaRPr lang="es-CL" dirty="0" smtClean="0">
              <a:latin typeface="Segoe UI Semibold" panose="020B0702040204020203" pitchFamily="34" charset="0"/>
            </a:endParaRPr>
          </a:p>
          <a:p>
            <a:pPr lvl="1"/>
            <a:r>
              <a:rPr lang="es-CL" dirty="0" smtClean="0"/>
              <a:t>"</a:t>
            </a:r>
            <a:r>
              <a:rPr lang="es-CL" dirty="0" err="1" smtClean="0"/>
              <a:t>Sharding</a:t>
            </a:r>
            <a:r>
              <a:rPr lang="es-CL" dirty="0" smtClean="0"/>
              <a:t>": partición "horizontal" de datos</a:t>
            </a:r>
          </a:p>
          <a:p>
            <a:pPr lvl="1"/>
            <a:r>
              <a:rPr lang="es-CL" dirty="0" smtClean="0"/>
              <a:t>Replicación</a:t>
            </a:r>
          </a:p>
          <a:p>
            <a:pPr lvl="1"/>
            <a:r>
              <a:rPr lang="es-CL" dirty="0" smtClean="0"/>
              <a:t>Garantías diferentes a ACID</a:t>
            </a:r>
          </a:p>
          <a:p>
            <a:pPr marL="0" indent="0">
              <a:buNone/>
            </a:pPr>
            <a:endParaRPr lang="es-CL" sz="2600" dirty="0" smtClean="0"/>
          </a:p>
          <a:p>
            <a:r>
              <a:rPr lang="es-CL" dirty="0" smtClean="0"/>
              <a:t>A menudo </a:t>
            </a:r>
            <a:r>
              <a:rPr lang="es-CL" dirty="0" smtClean="0">
                <a:solidFill>
                  <a:srgbClr val="0070C0"/>
                </a:solidFill>
                <a:latin typeface="Segoe UI Semibold" panose="020B0702040204020203" pitchFamily="34" charset="0"/>
              </a:rPr>
              <a:t>lenguajes más simples</a:t>
            </a:r>
            <a:r>
              <a:rPr lang="es-CL" dirty="0" smtClean="0"/>
              <a:t> que</a:t>
            </a:r>
            <a:r>
              <a:rPr lang="es-CL" b="1" dirty="0" smtClean="0">
                <a:solidFill>
                  <a:srgbClr val="0070C0"/>
                </a:solidFill>
              </a:rPr>
              <a:t> </a:t>
            </a:r>
            <a:r>
              <a:rPr lang="es-CL" dirty="0" smtClean="0"/>
              <a:t>SQL</a:t>
            </a:r>
          </a:p>
          <a:p>
            <a:pPr lvl="1"/>
            <a:r>
              <a:rPr lang="es-CL" dirty="0" err="1" smtClean="0"/>
              <a:t>APIs</a:t>
            </a:r>
            <a:r>
              <a:rPr lang="es-CL" dirty="0" smtClean="0"/>
              <a:t> no estandarizadas</a:t>
            </a:r>
          </a:p>
          <a:p>
            <a:pPr lvl="1"/>
            <a:r>
              <a:rPr lang="es-CL" dirty="0" smtClean="0"/>
              <a:t>Más trabajo para la aplicación</a:t>
            </a:r>
          </a:p>
          <a:p>
            <a:pPr lvl="1"/>
            <a:endParaRPr lang="es-CL" dirty="0" smtClean="0"/>
          </a:p>
          <a:p>
            <a:r>
              <a:rPr lang="es-CL" dirty="0" smtClean="0">
                <a:solidFill>
                  <a:srgbClr val="0070C0"/>
                </a:solidFill>
                <a:latin typeface="Segoe UI Semibold" panose="020B0702040204020203" pitchFamily="34" charset="0"/>
              </a:rPr>
              <a:t>Sabores diferentes</a:t>
            </a:r>
            <a:r>
              <a:rPr lang="es-CL" dirty="0" smtClean="0">
                <a:solidFill>
                  <a:srgbClr val="0070C0"/>
                </a:solidFill>
              </a:rPr>
              <a:t> </a:t>
            </a:r>
            <a:r>
              <a:rPr lang="es-CL" dirty="0" smtClean="0"/>
              <a:t>(para escenarios diferentes)</a:t>
            </a:r>
          </a:p>
          <a:p>
            <a:pPr lvl="1"/>
            <a:r>
              <a:rPr lang="es-CL" dirty="0" smtClean="0"/>
              <a:t>Garantías diferentes </a:t>
            </a:r>
          </a:p>
          <a:p>
            <a:pPr lvl="1"/>
            <a:r>
              <a:rPr lang="es-CL" dirty="0" smtClean="0"/>
              <a:t>Perfiles diferentes de escalabilidad</a:t>
            </a:r>
          </a:p>
          <a:p>
            <a:pPr lvl="1"/>
            <a:r>
              <a:rPr lang="es-CL" dirty="0" smtClean="0"/>
              <a:t>Funcionalidades de consulta diferentes</a:t>
            </a:r>
          </a:p>
          <a:p>
            <a:pPr lvl="1"/>
            <a:r>
              <a:rPr lang="es-CL" dirty="0" smtClean="0"/>
              <a:t>Modelos de datos diferentes</a:t>
            </a:r>
          </a:p>
        </p:txBody>
      </p:sp>
    </p:spTree>
    <p:extLst>
      <p:ext uri="{BB962C8B-B14F-4D97-AF65-F5344CB8AC3E}">
        <p14:creationId xmlns:p14="http://schemas.microsoft.com/office/powerpoint/2010/main" val="95536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9" y="76200"/>
            <a:ext cx="7605913" cy="61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3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NoSQL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Sistemas de Llave–Valor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("</a:t>
            </a:r>
            <a:r>
              <a:rPr lang="es-CL" dirty="0"/>
              <a:t>Key–</a:t>
            </a:r>
            <a:r>
              <a:rPr lang="es-CL" dirty="0" err="1"/>
              <a:t>Value</a:t>
            </a:r>
            <a:r>
              <a:rPr lang="es-CL" dirty="0" smtClean="0"/>
              <a:t>")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86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5"/>
            <a:ext cx="8014937" cy="23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16764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03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llave–valor</a:t>
            </a:r>
            <a:endParaRPr lang="es-CL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69900" y="3543300"/>
          <a:ext cx="82296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Inconsolata" panose="020B0609030003000000" pitchFamily="49" charset="0"/>
                        </a:rPr>
                        <a:t>Key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176349" marR="176349"/>
                </a:tc>
                <a:tc>
                  <a:txBody>
                    <a:bodyPr/>
                    <a:lstStyle/>
                    <a:p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Value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176349" marR="17634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Kabul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Tirana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Algeria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Algiers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Andorra la Vella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Andorra la Vella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Angola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Luanda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Antigua and Barbuda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St.</a:t>
                      </a:r>
                      <a:r>
                        <a:rPr lang="es-CL" sz="1600" u="none" strike="noStrike" baseline="0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 </a:t>
                      </a:r>
                      <a:r>
                        <a:rPr lang="es-CL" sz="1600" u="none" strike="noStrike" baseline="0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John’s</a:t>
                      </a:r>
                      <a:endParaRPr lang="es-CL" sz="1600" u="none" strike="noStrike" baseline="0" dirty="0" smtClean="0">
                        <a:solidFill>
                          <a:srgbClr val="0B0080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176349" marR="17634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baseline="0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 marL="176349" marR="176349" anchor="ctr"/>
                </a:tc>
              </a:tr>
            </a:tbl>
          </a:graphicData>
        </a:graphic>
      </p:graphicFrame>
      <p:sp>
        <p:nvSpPr>
          <p:cNvPr id="7" name="Content Placeholder 67"/>
          <p:cNvSpPr txBox="1">
            <a:spLocks/>
          </p:cNvSpPr>
          <p:nvPr/>
        </p:nvSpPr>
        <p:spPr>
          <a:xfrm>
            <a:off x="456643" y="10668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dirty="0" smtClean="0"/>
              <a:t>Es sólo un mapa </a:t>
            </a:r>
            <a:r>
              <a:rPr lang="es-CL" dirty="0" smtClean="0">
                <a:sym typeface="Wingdings" panose="05000000000000000000" pitchFamily="2" charset="2"/>
              </a:rPr>
              <a:t></a:t>
            </a:r>
            <a:endParaRPr lang="es-CL" sz="2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put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key,value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get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key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delete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s-CL" sz="2400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key</a:t>
            </a:r>
            <a:r>
              <a:rPr lang="es-CL" sz="2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57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Pero se puede hacer mucho con un mapa</a:t>
            </a:r>
            <a:endParaRPr lang="es-CL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959724"/>
              </p:ext>
            </p:extLst>
          </p:nvPr>
        </p:nvGraphicFramePr>
        <p:xfrm>
          <a:off x="457200" y="1828800"/>
          <a:ext cx="84582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58674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Inconsolata" panose="020B0609030003000000" pitchFamily="49" charset="0"/>
                        </a:rPr>
                        <a:t>Key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Value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capital@city:Kabul,continent:Asia,pop:31108077#2011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capital@city:Tirana,continent:Europe,pop:3011405#2013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Kabul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country:Afghanistan,pop:3476000#2013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Tirana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country:Albania,pop:3011405#2013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user10239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dirty="0" err="1" smtClean="0">
                          <a:effectLst/>
                          <a:latin typeface="Inconsolata" panose="020B0609030003000000" pitchFamily="49" charset="0"/>
                        </a:rPr>
                        <a:t>basedIn@city:Tirana,post</a:t>
                      </a:r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:{103,10430,201}</a:t>
                      </a:r>
                    </a:p>
                  </a:txBody>
                  <a:tcPr anchor="ctr"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6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Sistemas populares del modelo llave-valor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4" descr="http://upload.wikimedia.org/wikipedia/en/archive/5/53/20131205141155!Riak_produc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53001"/>
            <a:ext cx="3206646" cy="12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robertianhawdon.me.uk/blog/wp-content/uploads/2014/02/redis-300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3352800" cy="111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emcached Tutorial - Javat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77449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r the Hood: Building and open-sourcing RocksDB - Engineering at Me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3" y="3459605"/>
            <a:ext cx="3704447" cy="9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Simple Introduction to Amazon DynamoDB - Knoldus Blo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5" y="5007964"/>
            <a:ext cx="2716811" cy="15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9" y="76200"/>
            <a:ext cx="7605913" cy="61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sp>
        <p:nvSpPr>
          <p:cNvPr id="2" name="Rectangle 1"/>
          <p:cNvSpPr/>
          <p:nvPr/>
        </p:nvSpPr>
        <p:spPr>
          <a:xfrm>
            <a:off x="723578" y="2514600"/>
            <a:ext cx="7605913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723577" y="4648200"/>
            <a:ext cx="7605913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12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Tabular /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Familia de Columnas</a:t>
            </a:r>
            <a:endParaRPr lang="es-C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38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400" y="22098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57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505200"/>
            <a:ext cx="9144000" cy="33528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5052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Llave–Valor = un mapa distribuido</a:t>
            </a:r>
            <a:endParaRPr lang="es-CL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6643" y="12954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Countries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20B0609030003000000" pitchFamily="49" charset="0"/>
                        </a:rPr>
                        <a:t>capital:Kabul,continent:Asia,pop:31108077#2011</a:t>
                      </a:r>
                      <a:endParaRPr lang="es-CL" sz="1600" dirty="0">
                        <a:solidFill>
                          <a:schemeClr val="tx1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20B0609030003000000" pitchFamily="49" charset="0"/>
                        </a:rPr>
                        <a:t>capital:Tirana,continent:Europe,pop:3011405#2013</a:t>
                      </a:r>
                      <a:endParaRPr lang="es-CL" sz="1600" dirty="0">
                        <a:solidFill>
                          <a:schemeClr val="tx1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solidFill>
                          <a:schemeClr val="tx1"/>
                        </a:solidFill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456643" y="3505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Tabular = un mapa </a:t>
            </a:r>
            <a:r>
              <a:rPr lang="es-CL" sz="3200" dirty="0" err="1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multi</a:t>
            </a:r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-dimensional</a:t>
            </a:r>
            <a:endParaRPr lang="es-CL" sz="3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/>
          </p:nvPr>
        </p:nvGraphicFramePr>
        <p:xfrm>
          <a:off x="533400" y="4686300"/>
          <a:ext cx="8229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00200"/>
                <a:gridCol w="1600200"/>
                <a:gridCol w="1676400"/>
                <a:gridCol w="1828799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20B0609030003000000" pitchFamily="49" charset="0"/>
                        </a:rPr>
                        <a:t>Countries</a:t>
                      </a:r>
                      <a:endParaRPr lang="es-CL" dirty="0">
                        <a:latin typeface="Inconsolata" panose="020B0609030003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capital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continent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20B0609030003000000" pitchFamily="49" charset="0"/>
                        </a:rPr>
                        <a:t>year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Afghanistan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Kabul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Asia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31108077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2011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Albania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Tirana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err="1" smtClean="0">
                          <a:effectLst/>
                          <a:latin typeface="Inconsolata" panose="020B0609030003000000" pitchFamily="49" charset="0"/>
                        </a:rPr>
                        <a:t>Europe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3011405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2013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600" dirty="0" smtClean="0">
                          <a:effectLst/>
                          <a:latin typeface="Inconsolata" panose="020B0609030003000000" pitchFamily="49" charset="0"/>
                        </a:rPr>
                        <a:t>…</a:t>
                      </a:r>
                      <a:endParaRPr lang="es-CL" sz="1600" dirty="0">
                        <a:effectLst/>
                        <a:latin typeface="Inconsolata" panose="020B0609030003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Sistemas populares del modelo tabular</a:t>
            </a:r>
            <a:endParaRPr lang="es-CL" dirty="0"/>
          </a:p>
        </p:txBody>
      </p:sp>
      <p:pic>
        <p:nvPicPr>
          <p:cNvPr id="4" name="Picture 2" descr="http://upload.wikimedia.org/wikipedia/commons/thumb/5/5e/Cassandra_logo.svg/279px-Cassandra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26148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pache HBase: Introducción 2023 - Aprender BIG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08" y="2400300"/>
            <a:ext cx="2672903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6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8" descr="ScyllaDB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43400"/>
            <a:ext cx="3602808" cy="101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45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9" y="76200"/>
            <a:ext cx="7605913" cy="61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sp>
        <p:nvSpPr>
          <p:cNvPr id="2" name="Rectangle 1"/>
          <p:cNvSpPr/>
          <p:nvPr/>
        </p:nvSpPr>
        <p:spPr>
          <a:xfrm>
            <a:off x="723578" y="3581400"/>
            <a:ext cx="7605913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021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2" y="1461916"/>
            <a:ext cx="8013818" cy="23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 smtClean="0"/>
              <a:t>	Almacenamiento de documentos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80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6721" y="28194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66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557" y="4608832"/>
            <a:ext cx="9144000" cy="2249168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Rectangle 9"/>
          <p:cNvSpPr/>
          <p:nvPr/>
        </p:nvSpPr>
        <p:spPr>
          <a:xfrm>
            <a:off x="0" y="2362200"/>
            <a:ext cx="9144000" cy="224663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3622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43" y="0"/>
            <a:ext cx="8229600" cy="715962"/>
          </a:xfrm>
        </p:spPr>
        <p:txBody>
          <a:bodyPr/>
          <a:lstStyle/>
          <a:p>
            <a:r>
              <a:rPr lang="es-CL" dirty="0" smtClean="0"/>
              <a:t>Llave–Valor: un mapa</a:t>
            </a:r>
            <a:endParaRPr lang="es-CL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128724"/>
              </p:ext>
            </p:extLst>
          </p:nvPr>
        </p:nvGraphicFramePr>
        <p:xfrm>
          <a:off x="538630" y="715962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Countries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Afghanistan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capital:Kabul,continent:Asia,pop:31108077#2011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456642" y="2098040"/>
            <a:ext cx="845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Tabular: un mapa </a:t>
            </a:r>
            <a:r>
              <a:rPr lang="es-CL" sz="3200" dirty="0" err="1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multi</a:t>
            </a:r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-dimensional</a:t>
            </a:r>
            <a:endParaRPr lang="es-CL" sz="3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387327"/>
              </p:ext>
            </p:extLst>
          </p:nvPr>
        </p:nvGraphicFramePr>
        <p:xfrm>
          <a:off x="533400" y="3012440"/>
          <a:ext cx="82295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00200"/>
                <a:gridCol w="1600200"/>
                <a:gridCol w="1676400"/>
                <a:gridCol w="1828799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Countries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capital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continent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pop-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year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Afghanistan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Kabul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Asia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31108077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2011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1400" dirty="0" smtClean="0"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456643" y="434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Documentos: un mapa con valores de docs.</a:t>
            </a:r>
            <a:endParaRPr lang="es-CL" sz="3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000624"/>
              </p:ext>
            </p:extLst>
          </p:nvPr>
        </p:nvGraphicFramePr>
        <p:xfrm>
          <a:off x="540966" y="52578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Countries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Primary</a:t>
                      </a:r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 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400" u="none" strike="noStrike" dirty="0" err="1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Afghanistan</a:t>
                      </a:r>
                      <a:endParaRPr lang="es-CL" sz="1400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{ </a:t>
                      </a:r>
                      <a:r>
                        <a:rPr lang="es-CL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cap</a:t>
                      </a:r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: “Kabul”, con: “Asia”, pop: { val: 31108077,</a:t>
                      </a:r>
                      <a:r>
                        <a:rPr lang="es-CL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 y: </a:t>
                      </a:r>
                      <a:r>
                        <a:rPr lang="es-CL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2011 } }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85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Sistemas populares de documentos</a:t>
            </a:r>
            <a:endParaRPr lang="es-CL" dirty="0"/>
          </a:p>
        </p:txBody>
      </p:sp>
      <p:sp>
        <p:nvSpPr>
          <p:cNvPr id="5" name="AutoShape 4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6" descr="ScyllaDB | Monstrously Fast + Scalable NoSQ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8" descr="ScyllaDB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9" name="Picture 4" descr="Image result for mongod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92725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ile:Elasticsearch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487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uchbase, la iniciativa para la consolidación del NoSQL - Blog de Lin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3306541" cy="18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a fue liberada la nueva versión de Apache CouchDB 3.0 y estos son sus  cambios | Desde Linu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84" y="5029200"/>
            <a:ext cx="4403816" cy="143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9" y="76200"/>
            <a:ext cx="7605913" cy="61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http://db-engines.com/en/ranking</a:t>
            </a:r>
            <a:endParaRPr lang="es-CL" dirty="0"/>
          </a:p>
        </p:txBody>
      </p:sp>
      <p:sp>
        <p:nvSpPr>
          <p:cNvPr id="2" name="Rectangle 1"/>
          <p:cNvSpPr/>
          <p:nvPr/>
        </p:nvSpPr>
        <p:spPr>
          <a:xfrm>
            <a:off x="723578" y="1981200"/>
            <a:ext cx="7605913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/>
          <p:cNvSpPr/>
          <p:nvPr/>
        </p:nvSpPr>
        <p:spPr>
          <a:xfrm>
            <a:off x="723579" y="3051419"/>
            <a:ext cx="7605913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05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Modelo de datos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366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mongo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077200" cy="21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ercona.com/sites/default/files/json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81400"/>
            <a:ext cx="48768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7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"JavaScript </a:t>
            </a:r>
            <a:r>
              <a:rPr lang="es-CL" dirty="0" err="1" smtClean="0"/>
              <a:t>Object</a:t>
            </a:r>
            <a:r>
              <a:rPr lang="es-CL" dirty="0" smtClean="0"/>
              <a:t> </a:t>
            </a:r>
            <a:r>
              <a:rPr lang="es-CL" dirty="0" err="1" smtClean="0"/>
              <a:t>Notation</a:t>
            </a:r>
            <a:r>
              <a:rPr lang="es-CL" dirty="0" smtClean="0"/>
              <a:t>": 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JSON</a:t>
            </a:r>
            <a:endParaRPr lang="es-CL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5955099" cy="5238719"/>
          </a:xfrm>
          <a:prstGeom prst="rect">
            <a:avLst/>
          </a:prstGeom>
        </p:spPr>
      </p:pic>
      <p:pic>
        <p:nvPicPr>
          <p:cNvPr id="22" name="Picture 6" descr="https://www.percona.com/sites/default/files/js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5524106"/>
            <a:ext cx="3364299" cy="133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 Binario: </a:t>
            </a:r>
            <a:r>
              <a:rPr lang="es-C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SON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3"/>
            <a:ext cx="5963140" cy="5240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53" y="5715000"/>
            <a:ext cx="43338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2400" y="4038600"/>
            <a:ext cx="8831932" cy="2584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4" name="Rectangle 33"/>
          <p:cNvSpPr/>
          <p:nvPr/>
        </p:nvSpPr>
        <p:spPr>
          <a:xfrm>
            <a:off x="152400" y="1219200"/>
            <a:ext cx="8831932" cy="2633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"</a:t>
            </a:r>
            <a:r>
              <a:rPr lang="es-CL" dirty="0" err="1" smtClean="0"/>
              <a:t>Datatypes</a:t>
            </a:r>
            <a:r>
              <a:rPr lang="es-CL" dirty="0" smtClean="0"/>
              <a:t>"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84" y="2133843"/>
            <a:ext cx="1285750" cy="2921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39096"/>
            <a:ext cx="1851510" cy="225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20" y="2488813"/>
            <a:ext cx="1447780" cy="3198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54" y="1775750"/>
            <a:ext cx="1695092" cy="2928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" y="4382011"/>
            <a:ext cx="5099916" cy="2999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53" y="1384209"/>
            <a:ext cx="1987778" cy="2264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06" y="5152921"/>
            <a:ext cx="6689295" cy="248256"/>
          </a:xfrm>
          <a:prstGeom prst="rect">
            <a:avLst/>
          </a:prstGeom>
        </p:spPr>
      </p:pic>
      <p:pic>
        <p:nvPicPr>
          <p:cNvPr id="29" name="Picture 6" descr="https://www.percona.com/sites/default/files/json-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38566"/>
            <a:ext cx="1516732" cy="6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67" y="3594695"/>
            <a:ext cx="437465" cy="2031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40594" y="5667293"/>
            <a:ext cx="2143738" cy="5653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20" y="6338055"/>
            <a:ext cx="437465" cy="2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Mapa de llaves a valores BSON</a:t>
            </a:r>
            <a:endParaRPr lang="es-CL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029456"/>
              </p:ext>
            </p:extLst>
          </p:nvPr>
        </p:nvGraphicFramePr>
        <p:xfrm>
          <a:off x="457200" y="1295400"/>
          <a:ext cx="8229600" cy="512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TVSeries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28841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99a88b77c66d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4210540" cy="36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681902"/>
              </p:ext>
            </p:extLst>
          </p:nvPr>
        </p:nvGraphicFramePr>
        <p:xfrm>
          <a:off x="462987" y="1295400"/>
          <a:ext cx="82296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TVSeries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4782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99a88b77c66d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11f22e33d44c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u="none" strike="noStrike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Colección </a:t>
            </a:r>
            <a:r>
              <a:rPr lang="es-CL" dirty="0" err="1"/>
              <a:t>MongoDB</a:t>
            </a:r>
            <a:r>
              <a:rPr lang="es-CL" dirty="0"/>
              <a:t>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Documentos relacionados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1"/>
            <a:ext cx="2858680" cy="114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64628"/>
            <a:ext cx="2859079" cy="1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600200"/>
            <a:ext cx="8610600" cy="464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database</a:t>
            </a:r>
            <a:r>
              <a:rPr lang="es-C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TV</a:t>
            </a:r>
            <a:endParaRPr lang="es-C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Base de datos </a:t>
            </a:r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Colecciones relacionadas</a:t>
            </a:r>
            <a:endParaRPr lang="es-CL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395871"/>
              </p:ext>
            </p:extLst>
          </p:nvPr>
        </p:nvGraphicFramePr>
        <p:xfrm>
          <a:off x="457200" y="3213844"/>
          <a:ext cx="8229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TVEpisodes</a:t>
                      </a:r>
                      <a:endParaRPr lang="es-CL" dirty="0"/>
                    </a:p>
                  </a:txBody>
                  <a:tcPr marL="88969" marR="88969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…</a:t>
                      </a:r>
                      <a:endParaRPr lang="es-CL" dirty="0">
                        <a:effectLst/>
                      </a:endParaRPr>
                    </a:p>
                  </a:txBody>
                  <a:tcPr marL="88969" marR="8896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</a:txBody>
                  <a:tcPr marL="88969" marR="8896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460422"/>
              </p:ext>
            </p:extLst>
          </p:nvPr>
        </p:nvGraphicFramePr>
        <p:xfrm>
          <a:off x="457200" y="4662579"/>
          <a:ext cx="8229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TVNetworks</a:t>
                      </a:r>
                      <a:endParaRPr lang="es-CL" dirty="0"/>
                    </a:p>
                  </a:txBody>
                  <a:tcPr marL="88969" marR="88969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…</a:t>
                      </a:r>
                      <a:endParaRPr lang="es-CL" dirty="0">
                        <a:effectLst/>
                      </a:endParaRPr>
                    </a:p>
                  </a:txBody>
                  <a:tcPr marL="88969" marR="8896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</a:txBody>
                  <a:tcPr marL="88969" marR="8896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573768"/>
              </p:ext>
            </p:extLst>
          </p:nvPr>
        </p:nvGraphicFramePr>
        <p:xfrm>
          <a:off x="457200" y="1759322"/>
          <a:ext cx="8229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TVSeries</a:t>
                      </a:r>
                      <a:endParaRPr lang="es-CL" dirty="0"/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…</a:t>
                      </a:r>
                      <a:endParaRPr lang="es-CL" dirty="0">
                        <a:effectLst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</a:p>
                  </a:txBody>
                  <a:tcPr marL="88969" marR="8896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8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Segoe UI Semilight" panose="020B0402040204020203" pitchFamily="34" charset="0"/>
              </a:rPr>
              <a:t>Usar la </a:t>
            </a:r>
            <a:r>
              <a:rPr lang="es-CL" sz="2800" dirty="0" err="1" smtClean="0">
                <a:latin typeface="Segoe UI Semilight" panose="020B0402040204020203" pitchFamily="34" charset="0"/>
              </a:rPr>
              <a:t>database</a:t>
            </a:r>
            <a:r>
              <a:rPr lang="es-CL" sz="2800" dirty="0" smtClean="0">
                <a:latin typeface="Segoe UI Semilight" panose="020B0402040204020203" pitchFamily="34" charset="0"/>
              </a:rPr>
              <a:t> </a:t>
            </a:r>
            <a:r>
              <a:rPr lang="es-CL" sz="2800" dirty="0" err="1" smtClean="0">
                <a:latin typeface="Segoe UI Semilight" panose="020B0402040204020203" pitchFamily="34" charset="0"/>
              </a:rPr>
              <a:t>tvdb</a:t>
            </a:r>
            <a:r>
              <a:rPr lang="es-CL" sz="2800" dirty="0" smtClean="0">
                <a:latin typeface="Segoe UI Semilight" panose="020B0402040204020203" pitchFamily="34" charset="0"/>
              </a:rPr>
              <a:t> </a:t>
            </a:r>
            <a:r>
              <a:rPr lang="es-CL" sz="2000" dirty="0" smtClean="0">
                <a:latin typeface="Segoe UI Semilight" panose="020B0402040204020203" pitchFamily="34" charset="0"/>
              </a:rPr>
              <a:t>(la creará si no existe)</a:t>
            </a:r>
            <a:r>
              <a:rPr lang="es-CL" sz="2800" dirty="0" smtClean="0">
                <a:latin typeface="Segoe UI Semilight" panose="020B0402040204020203" pitchFamily="34" charset="0"/>
              </a:rPr>
              <a:t>:</a:t>
            </a:r>
            <a:endParaRPr lang="es-CL" sz="2800" dirty="0">
              <a:latin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904457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use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endParaRPr lang="es-CL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switched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to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176764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Ver todas las </a:t>
            </a:r>
            <a:r>
              <a:rPr lang="es-CL" sz="2800" dirty="0" err="1" smtClean="0"/>
              <a:t>databases</a:t>
            </a:r>
            <a:r>
              <a:rPr lang="es-CL" sz="2800" dirty="0" smtClean="0"/>
              <a:t> no vacías </a:t>
            </a:r>
            <a:r>
              <a:rPr lang="es-CL" sz="2000" dirty="0" smtClean="0"/>
              <a:t>(</a:t>
            </a:r>
            <a:r>
              <a:rPr lang="es-CL" sz="20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r>
              <a:rPr lang="es-CL" sz="2000" dirty="0" smtClean="0"/>
              <a:t> es vacía aquí)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2519699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show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dbs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local 	0.00001 GB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test	0.00231 GB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620869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Ver la </a:t>
            </a:r>
            <a:r>
              <a:rPr lang="es-CL" sz="2800" dirty="0" err="1" smtClean="0"/>
              <a:t>database</a:t>
            </a:r>
            <a:r>
              <a:rPr lang="es-CL" sz="2800" dirty="0" smtClean="0"/>
              <a:t> actual:</a:t>
            </a:r>
            <a:endParaRPr lang="es-C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4336831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457200" y="519326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Borrar la </a:t>
            </a:r>
            <a:r>
              <a:rPr lang="es-CL" sz="2800" dirty="0" err="1" smtClean="0"/>
              <a:t>database</a:t>
            </a:r>
            <a:r>
              <a:rPr lang="es-CL" sz="2800" dirty="0" smtClean="0"/>
              <a:t> actual:</a:t>
            </a:r>
            <a:endParaRPr lang="es-CL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90600" y="590923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db.dropDatabase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dropped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tvdb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"ok" : 1 }</a:t>
            </a:r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  <p:bldP spid="15" grpId="0" animBg="1"/>
      <p:bldP spid="16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s-CL" sz="2800" dirty="0" smtClean="0">
                <a:latin typeface="Segoe UI Semilight" panose="020B0402040204020203" pitchFamily="34" charset="0"/>
              </a:rPr>
              <a:t>Crear la colección series:</a:t>
            </a:r>
            <a:endParaRPr lang="es-CL" sz="2800" dirty="0">
              <a:latin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828257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db.createCollection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"ok" : 1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17827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Ver las colecciones en la </a:t>
            </a:r>
            <a:r>
              <a:rPr lang="es-CL" sz="2800" dirty="0" err="1" smtClean="0"/>
              <a:t>database</a:t>
            </a:r>
            <a:r>
              <a:rPr lang="es-CL" sz="2800" dirty="0" smtClean="0"/>
              <a:t> actual:</a:t>
            </a:r>
            <a:endParaRPr lang="es-C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2534819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show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collections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series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4591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Borrar la colección 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series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4175124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db.series.drop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true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5113219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Borrar los documentos de la colección 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series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5829181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db.series.remove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{} 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nRemoved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0 </a:t>
            </a:r>
            <a:r>
              <a:rPr lang="es-CL" sz="1400" i="1" dirty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})</a:t>
            </a:r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  <p:bldP spid="15" grpId="0" animBg="1"/>
      <p:bldP spid="8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 smtClean="0">
                <a:latin typeface="Segoe UI Semilight" panose="020B0402040204020203" pitchFamily="34" charset="0"/>
              </a:rPr>
              <a:t>Crear colección acotada </a:t>
            </a:r>
            <a:r>
              <a:rPr lang="es-CL" sz="2000" dirty="0">
                <a:latin typeface="Segoe UI Semilight" panose="020B0402040204020203" pitchFamily="34" charset="0"/>
              </a:rPr>
              <a:t>("</a:t>
            </a:r>
            <a:r>
              <a:rPr lang="es-CL" sz="2000" dirty="0" err="1" smtClean="0">
                <a:latin typeface="Segoe UI Semilight" panose="020B0402040204020203" pitchFamily="34" charset="0"/>
              </a:rPr>
              <a:t>capped</a:t>
            </a:r>
            <a:r>
              <a:rPr lang="es-CL" sz="2000" dirty="0" smtClean="0">
                <a:latin typeface="Segoe UI Semilight" panose="020B0402040204020203" pitchFamily="34" charset="0"/>
              </a:rPr>
              <a:t>": guarda los n más recientes)</a:t>
            </a:r>
            <a:r>
              <a:rPr lang="es-CL" sz="2800" dirty="0" smtClean="0">
                <a:latin typeface="Segoe UI Semilight" panose="020B0402040204020203" pitchFamily="34" charset="0"/>
              </a:rPr>
              <a:t>:</a:t>
            </a:r>
            <a:endParaRPr lang="es-CL" sz="2800" dirty="0">
              <a:latin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026695"/>
            <a:ext cx="71628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db.createCollection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"last100episodes",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capped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true,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size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12285600,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max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100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"ok" : 1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3125213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Crear colección con índice (por defecto) sobre 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3877270"/>
            <a:ext cx="71628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db.createCollection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cast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err="1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autoIndexId</a:t>
            </a:r>
            <a:r>
              <a:rPr lang="es-CL" dirty="0" smtClean="0">
                <a:solidFill>
                  <a:srgbClr val="FFFFCC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true }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"note"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the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autoIndexId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option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deprecated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...",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"ok" : 1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sz="3200" dirty="0" smtClean="0"/>
              <a:t>	Insertar datos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0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Insertar un documento: sin 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1255295"/>
            <a:ext cx="7162800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"Thriller"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 smtClean="0"/>
              <a:t>Insertar documento: con 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5181600"/>
            <a:ext cx="85344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falla si el valor de _id ya existe</a:t>
            </a:r>
          </a:p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usar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update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</a:rPr>
              <a:t>or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save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para actualizar un documento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255295"/>
            <a:ext cx="7162800" cy="36933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60,    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"Thriller"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]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Usar </a:t>
            </a:r>
            <a:r>
              <a:rPr lang="es-CL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save</a:t>
            </a:r>
            <a:r>
              <a:rPr lang="es-CL" dirty="0" smtClean="0"/>
              <a:t> y </a:t>
            </a:r>
            <a:r>
              <a:rPr lang="es-CL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dirty="0" smtClean="0"/>
              <a:t> para sobrescribir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55295"/>
            <a:ext cx="71628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s-CL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14400" y="5943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sobrescribe el documento previo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255295"/>
            <a:ext cx="7162800" cy="24622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3962400"/>
            <a:ext cx="7162800" cy="19082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db.series.save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(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Overwritten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)"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WriteResult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nMatched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nUpserted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0,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nModified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1 })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2209799"/>
            <a:ext cx="5225692" cy="1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sz="3200" dirty="0" smtClean="0"/>
              <a:t>Consultas con selección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009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Autofit/>
          </a:bodyPr>
          <a:lstStyle/>
          <a:p>
            <a:r>
              <a:rPr lang="es-CL" sz="28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find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800" dirty="0" smtClean="0"/>
              <a:t>: </a:t>
            </a:r>
            <a:br>
              <a:rPr lang="es-CL" sz="2800" dirty="0" smtClean="0"/>
            </a:br>
            <a:r>
              <a:rPr lang="es-CL" sz="2800" dirty="0"/>
              <a:t>	</a:t>
            </a:r>
            <a:r>
              <a:rPr lang="es-CL" sz="2800" dirty="0" smtClean="0"/>
              <a:t>Devolver todos los documentos de la colección</a:t>
            </a:r>
            <a:endParaRPr lang="es-CL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274012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usar </a:t>
            </a:r>
            <a:r>
              <a:rPr lang="es-CL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findOne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para devolver un documento</a:t>
            </a:r>
            <a:endParaRPr lang="es-C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246365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39534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pretty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  <a:r>
              <a:rPr lang="es-CL" sz="2800" dirty="0" smtClean="0"/>
              <a:t>: </a:t>
            </a:r>
            <a:br>
              <a:rPr lang="es-CL" sz="2800" dirty="0" smtClean="0"/>
            </a:br>
            <a:r>
              <a:rPr lang="es-CL" sz="2800" dirty="0"/>
              <a:t>	</a:t>
            </a:r>
            <a:r>
              <a:rPr lang="es-CL" sz="2800" dirty="0" smtClean="0"/>
              <a:t>Imprimir con </a:t>
            </a:r>
            <a:r>
              <a:rPr lang="es-CL" sz="2800" dirty="0" err="1" smtClean="0"/>
              <a:t>indentación</a:t>
            </a:r>
            <a:endParaRPr lang="es-C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0517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_id: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912275"/>
            <a:ext cx="7162800" cy="187743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().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pretty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"_id" 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("5951e0b265ad257d48f4a7d5"),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dirty="0" err="1" smtClean="0">
                <a:latin typeface="Inconsolata" panose="00000509000000000000" pitchFamily="49" charset="0"/>
                <a:cs typeface="Consolas" panose="020B0609020204030204" pitchFamily="49" charset="0"/>
              </a:rPr>
              <a:t>find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sz="2800" dirty="0" smtClean="0"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r>
              <a:rPr lang="es-CL" sz="2800" dirty="0" smtClean="0"/>
              <a:t>: </a:t>
            </a:r>
            <a:br>
              <a:rPr lang="es-CL" sz="2800" dirty="0" smtClean="0"/>
            </a:br>
            <a:r>
              <a:rPr lang="es-CL" sz="2800" dirty="0"/>
              <a:t>	</a:t>
            </a:r>
            <a:r>
              <a:rPr lang="es-CL" sz="2800" dirty="0" smtClean="0"/>
              <a:t>Encontrar los documentos que satisfagan </a:t>
            </a:r>
            <a:r>
              <a:rPr lang="es-C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sz="2800" dirty="0" smtClean="0"/>
              <a:t> </a:t>
            </a:r>
            <a:endParaRPr lang="es-C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95500" y="3048000"/>
            <a:ext cx="4953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32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3200" b="1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sz="3200" b="1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sz="32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Selección </a:t>
            </a: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Igualdad: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Scripted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599" y="5791200"/>
            <a:ext cx="7162801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s-CL" sz="20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Los resultados incluyen un valor de </a:t>
            </a:r>
            <a:r>
              <a:rPr lang="es-CL" sz="2000" dirty="0" smtClean="0">
                <a:solidFill>
                  <a:srgbClr val="C00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_id</a:t>
            </a:r>
            <a:r>
              <a:rPr lang="es-CL" sz="20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pero lo omitiremos</a:t>
            </a:r>
          </a:p>
          <a:p>
            <a:pPr>
              <a:buClr>
                <a:schemeClr val="tx1"/>
              </a:buClr>
            </a:pPr>
            <a:r>
              <a:rPr lang="es-CL" sz="20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aquí para mantener los ejemplos más concisos.</a:t>
            </a:r>
            <a:endParaRPr lang="es-CL" sz="2000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070" y="5791200"/>
            <a:ext cx="317330" cy="318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599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"type": "Scripted",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40000"/>
                    <a:lumOff val="6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"type": "Scripted"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Selección </a:t>
            </a: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</a:t>
            </a:r>
            <a:r>
              <a:rPr lang="es-CL" dirty="0" smtClean="0"/>
              <a:t>Llave anidada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La llave puede referenciar a un valor anidado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"avg": 9.4 },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"avg": 9.4</a:t>
            </a:r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9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</a:t>
            </a:r>
            <a:r>
              <a:rPr lang="es-CL" dirty="0" smtClean="0"/>
              <a:t>con nulos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Igualdad con un nulo anidado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coincide cuando el valor sea nulo o ...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"avg": null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"avg": null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nulos</a:t>
            </a:r>
            <a:endParaRPr lang="es-CL" dirty="0"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/>
              <a:t>Igualdad con un nulo anidado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rating.avg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"val": 9.4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o cuando el </a:t>
            </a:r>
            <a:r>
              <a:rPr lang="es-CL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no exista.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"val": 9.4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"val": 9.4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documento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/>
              <a:t>Un valor puede ser un documento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"rating": 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"rating": 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"avg": 9.4 },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"rating": { "avg": 9.4 }</a:t>
            </a:r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Igualdad con un documento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Tiene que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coincidir completamente: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"rating": { "votes": 9001 }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9.4, "votes": 9001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vacíos: una </a:t>
            </a:r>
            <a:r>
              <a:rPr lang="es-CL" sz="2800" smtClean="0">
                <a:solidFill>
                  <a:schemeClr val="accent6">
                    <a:lumMod val="75000"/>
                  </a:schemeClr>
                </a:solidFill>
              </a:rPr>
              <a:t>coincidencia parcial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</a:t>
            </a:r>
            <a:r>
              <a:rPr lang="es-CL" noProof="0" dirty="0"/>
              <a:t>tabla</a:t>
            </a:r>
            <a:r>
              <a:rPr lang="es-CL" noProof="0" dirty="0" smtClean="0"/>
              <a:t>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documento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El orden importa: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"rating": { "votes": 9001,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 }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"rating": {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avg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9.4, "votes": 9001 },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295400" y="5847862"/>
            <a:ext cx="7848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vacíos: el orden no coincide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</a:t>
            </a:r>
            <a:r>
              <a:rPr lang="es-CL" dirty="0" smtClean="0"/>
              <a:t>arreglo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Tiene que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ser una coincidencia exacta: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           </a:t>
            </a:r>
          </a:p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                "Thriller" ]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[ "Science-Fiction", "Thriller" ]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arreglo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>
                <a:solidFill>
                  <a:prstClr val="white">
                    <a:lumMod val="50000"/>
                  </a:prstClr>
                </a:solidFill>
              </a:rPr>
              <a:t>Tiene que ser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una coincidencia exacta: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dirty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:  una coincidencia parcial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Igualdad con un arreglo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El orden importa ...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"Thriller",          </a:t>
            </a:r>
          </a:p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                           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914400" y="57222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resultados vacíos: el orden no coincide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Pertenencia a un arreglo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Un valor coincidirá con un elemento de un arreglo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"Thriller"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[ "Science-Fiction",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"Thriller"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Pertenencia a un arreglo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856038"/>
            <a:ext cx="8610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... incluso adentro y afuera del arreglo al mismo tiempo</a:t>
            </a:r>
            <a:endParaRPr lang="es-CL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"val": 5 }</a:t>
            </a:r>
            <a:r>
              <a:rPr lang="es-CL" dirty="0" smtClean="0">
                <a:solidFill>
                  <a:srgbClr val="FFC0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"A" , "val": [ 5, 6 ] }</a:t>
            </a: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"B" , "val": 5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064785"/>
            <a:ext cx="7162800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"A" , "val": [ 5, 6 ]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"B",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"val": 5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"A" 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"val":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[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5,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6 ]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"name": "B",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"val": 5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}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8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Desigualdades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2366" y="1752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57200" y="1752600"/>
            <a:ext cx="8229600" cy="3783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800" dirty="0" smtClean="0"/>
              <a:t>Menor a: 	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800" dirty="0" smtClean="0"/>
          </a:p>
          <a:p>
            <a:pPr>
              <a:lnSpc>
                <a:spcPct val="150000"/>
              </a:lnSpc>
            </a:pPr>
            <a:r>
              <a:rPr lang="es-CL" sz="2800" dirty="0" smtClean="0"/>
              <a:t>Mayor a:	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Menor a o igual a: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Mayor a o igual a: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No igual a:	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36877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Menor a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70 }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Menor a: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value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Múltiples valores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1981200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Algún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$in: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4300389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o coincidirá si la llave no existe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Ningún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nin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Múltiples valores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$in: [30, 60] } }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Algún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$in: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(tabla)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7018" cy="1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Múltiples valores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Algún valor: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$in: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db.series.find(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"genres": { $in: ["Noir", "Thriller"] }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  <a:p>
            <a:r>
              <a:rPr lang="es-CL" sz="1400" i="1" smtClean="0">
                <a:solidFill>
                  <a:srgbClr val="FFFF00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 "name" : "Black Mirror", "genres": [ "Science-Fiction", "Thriller" ], "runtime" : 60 }</a:t>
            </a:r>
            <a:endParaRPr lang="es-CL" sz="1400" i="1" dirty="0">
              <a:solidFill>
                <a:srgbClr val="FFFF00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28600" y="5791200"/>
            <a:ext cx="8915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si la llave tiene un arreglo, cualquier valor del arreglo debería coincidir con cualquier valor de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$in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Conectivos booleanos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Y: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$and: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,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3161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O: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or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,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3032124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No: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not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748086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/>
              <a:t>No-O: 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nor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b="1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… se pueden anidar estas condiciones</a:t>
            </a:r>
            <a:endParaRPr lang="es-CL" sz="2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Y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84665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$and: [ 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$in: [30, 60] } }</a:t>
            </a:r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dirty="0" err="1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ne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"</a:t>
            </a:r>
            <a:r>
              <a:rPr lang="es-CL" dirty="0" err="1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Lost</a:t>
            </a:r>
            <a:r>
              <a:rPr lang="es-CL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</a:t>
            </a:r>
          </a:p>
          <a:p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rgbClr val="AFFFC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Y: 		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$and: [ </a:t>
            </a:r>
            <a:r>
              <a:rPr lang="es-CL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, </a:t>
            </a:r>
            <a:r>
              <a:rPr lang="es-CL" sz="2400" b="1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</a:t>
            </a:r>
            <a:r>
              <a:rPr lang="es-CL" sz="2400" dirty="0" smtClean="0">
                <a:solidFill>
                  <a:schemeClr val="bg2">
                    <a:lumMod val="75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′</a:t>
            </a:r>
            <a:r>
              <a:rPr lang="es-C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</a:t>
            </a:r>
            <a:endParaRPr lang="es-CL" sz="2400" dirty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_id: ObjectId("5951e0b265ad257d48f4a7d5"),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Atributo (no) existe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316162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No 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false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Atributo existe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verifica que la llave </a:t>
            </a:r>
            <a:r>
              <a:rPr lang="es-CL" sz="2800" dirty="0" err="1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exista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(incluso si el valor es 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"name"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Atributo no existe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false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No existe: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false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>
                <a:solidFill>
                  <a:srgbClr val="F79646">
                    <a:lumMod val="75000"/>
                  </a:srgbClr>
                </a:solidFill>
              </a:rPr>
              <a:t>… verifica que 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la llave </a:t>
            </a:r>
            <a:r>
              <a:rPr lang="es-CL" sz="2800" dirty="0" err="1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no exista</a:t>
            </a:r>
            <a:endParaRPr lang="es-CL" sz="2800" dirty="0">
              <a:solidFill>
                <a:srgbClr val="F79646">
                  <a:lumMod val="75000"/>
                </a:srgbClr>
              </a:solidFill>
            </a:endParaRP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(resultados vacíos)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Arreglos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Todos: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all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[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316162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Cualquiera: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{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σ1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032124"/>
            <a:ext cx="8534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Largo: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size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int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Arreglo tiene </a:t>
            </a:r>
            <a:r>
              <a:rPr lang="es-CL" sz="2200" dirty="0" smtClean="0"/>
              <a:t>(al menos)</a:t>
            </a:r>
            <a:r>
              <a:rPr lang="es-CL" dirty="0" smtClean="0"/>
              <a:t> cada elemento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Todo: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all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[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v1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…,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vn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]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cada valor está en el arreglo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all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[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Comedy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 ]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-Fi", "Thriller",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Comedy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72401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"genres": [ "Sci-Fi", "Thriller", "Comedy"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"Sci-Fi",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"Thriller",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"Comedy"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Cada condición está satisfecha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Cualquiera: 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{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σ1</a:t>
            </a:r>
            <a:r>
              <a:rPr lang="es-CL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…,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σn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para cada criterio, existe 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un elemento que lo satisfaga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gt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1,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lt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3 }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"series": [ 1, 2,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"series": [ 1, 2,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"series": [ 1, </a:t>
            </a:r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2</a:t>
            </a:r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Arreglo con largo exacto</a:t>
            </a:r>
            <a:endParaRPr lang="es-CL" sz="2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Largo: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size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 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int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ea typeface="+mn-ea"/>
                <a:cs typeface="Consolas" panose="020B0609020204030204" pitchFamily="49" charset="0"/>
              </a:rPr>
              <a:t> } }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no hay rangos de largo (solo un valor exacto)</a:t>
            </a:r>
            <a:endParaRPr lang="es-CL" sz="2800" dirty="0">
              <a:solidFill>
                <a:srgbClr val="F79646">
                  <a:lumMod val="75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 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"series":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size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3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"series": [ 1, 2, 3 ],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"series": [ 1, 2,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"series": [ 1, 2, 3 ],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noProof="0" dirty="0" smtClean="0"/>
              <a:t>Diferentes modelos de datos tienen</a:t>
            </a:r>
            <a:br>
              <a:rPr lang="es-CL" noProof="0" dirty="0" smtClean="0"/>
            </a:br>
            <a:r>
              <a:rPr lang="es-CL" noProof="0" dirty="0" smtClean="0"/>
              <a:t>diferentes fortalezas y debilidades …</a:t>
            </a:r>
            <a:endParaRPr lang="es-CL" noProof="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00" cy="1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4658" cy="1435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15754" y="6096000"/>
            <a:ext cx="3944612" cy="685800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14300" dist="127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… como las cervezas.</a:t>
            </a:r>
            <a:endParaRPr lang="es-CL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14300" dist="12700" sx="102000" sy="102000" algn="ctr" rotWithShape="0">
                  <a:schemeClr val="bg1">
                    <a:alpha val="4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3953" cy="12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Tipo de un valor</a:t>
            </a:r>
            <a:endParaRPr lang="es-CL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12954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Tipo: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typename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3064463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double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265388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string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581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396414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303592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binData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5037" y="4663151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undefined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980" y="483855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objectId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6414" y="449385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bool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3506556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"date"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4600" y="524594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null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318" y="533547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regex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562349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dbPointer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8400" y="612035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javascript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0075" y="370138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int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7637" y="419775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long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235603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"decimal"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23235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timestamp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3749" y="5753191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82026" y="6295148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20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number</a:t>
            </a:r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9500" y="635106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endParaRPr lang="es-CL" sz="2000" dirty="0">
              <a:solidFill>
                <a:srgbClr val="00B05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Tipo de un valor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Tipo: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typename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</a:t>
            </a:r>
            <a:r>
              <a:rPr lang="es-CL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number</a:t>
            </a:r>
            <a:r>
              <a:rPr lang="es-CL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i="1" dirty="0" smtClean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4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4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4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</a:t>
            </a:r>
            <a:r>
              <a:rPr lang="es-CL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Encontrar valores que son arreglos</a:t>
            </a:r>
            <a:endParaRPr lang="es-CL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3856038"/>
            <a:ext cx="8915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Tipo: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typename</a:t>
            </a:r>
            <a:r>
              <a:rPr lang="es-CL" sz="2400" dirty="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 }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14400" y="5791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resultados vacíos: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coincidirá si algún valor del arreglo es de ese tipo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639270"/>
            <a:ext cx="71628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  <a:r>
              <a:rPr lang="es-CL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type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"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} }</a:t>
            </a:r>
            <a:r>
              <a:rPr lang="es-CL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14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1066800"/>
            <a:ext cx="71628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&gt; 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db.series.insert(</a:t>
            </a:r>
          </a:p>
          <a:p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</a:t>
            </a:r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"name": "Black Mirror",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"genres": [ "Science-Fiction", "Thriller" ],</a:t>
            </a:r>
          </a:p>
          <a:p>
            <a:r>
              <a:rPr lang="es-CL" smtClean="0">
                <a:solidFill>
                  <a:schemeClr val="bg1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  "runtime": 60</a:t>
            </a:r>
          </a:p>
          <a:p>
            <a:r>
              <a:rPr lang="es-CL" smtClean="0">
                <a:solidFill>
                  <a:prstClr val="white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  }</a:t>
            </a:r>
            <a:r>
              <a:rPr lang="es-CL" smtClean="0">
                <a:solidFill>
                  <a:srgbClr val="AFFFC2"/>
                </a:solidFill>
                <a:latin typeface="Inconsolata" panose="020B0609030003000000" pitchFamily="49" charset="0"/>
                <a:cs typeface="Consolas" panose="020B0609020204030204" pitchFamily="49" charset="0"/>
              </a:rPr>
              <a:t>)</a:t>
            </a:r>
            <a:endParaRPr lang="es-CL" dirty="0" smtClean="0">
              <a:solidFill>
                <a:srgbClr val="AFFFC2"/>
              </a:solidFill>
              <a:latin typeface="Inconsolata" panose="020B0609030003000000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124201"/>
            <a:ext cx="9144000" cy="3733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3" y="1066800"/>
            <a:ext cx="8401153" cy="1595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908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https://docs.mongodb.com/manual/reference/operator/query/type/</a:t>
            </a:r>
            <a:endParaRPr lang="es-CL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Encontrar valores que son arreglos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0017" y="4942841"/>
            <a:ext cx="5562600" cy="13388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}</a:t>
            </a:r>
          </a:p>
          <a:p>
            <a:r>
              <a:rPr lang="es-CL" sz="1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)</a:t>
            </a:r>
          </a:p>
          <a:p>
            <a:endParaRPr lang="es-CL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"Thriller" ],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0017" y="3243064"/>
            <a:ext cx="5562600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"Thriller" ],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10" name="Picture 2" descr="Philosoraptor m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2" y="335280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124201"/>
            <a:ext cx="9144000" cy="3733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TextBox 19"/>
          <p:cNvSpPr txBox="1"/>
          <p:nvPr/>
        </p:nvSpPr>
        <p:spPr>
          <a:xfrm>
            <a:off x="3420017" y="4942841"/>
            <a:ext cx="5562600" cy="9694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{ 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: true } } }</a:t>
            </a:r>
          </a:p>
          <a:p>
            <a:r>
              <a:rPr lang="es-CL" sz="1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)</a:t>
            </a:r>
          </a:p>
          <a:p>
            <a:endParaRPr lang="es-CL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3" y="1066800"/>
            <a:ext cx="8401153" cy="1595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908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https://docs.mongodb.com/manual/reference/operator/query/type/</a:t>
            </a:r>
            <a:endParaRPr lang="es-CL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/>
              <a:t>: Encontrar valores que son arreglos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0017" y="3243064"/>
            <a:ext cx="5562600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Science-Fiction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"Thriller" ],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0017" y="3243064"/>
            <a:ext cx="5562600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db.series.insert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"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"Black </a:t>
            </a:r>
            <a:r>
              <a:rPr lang="es-CL" sz="1500" dirty="0" err="1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rgbClr val="0070C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[]</a:t>
            </a:r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 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500" dirty="0" smtClean="0">
                <a:solidFill>
                  <a:schemeClr val="bg1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60</a:t>
            </a:r>
          </a:p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}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0017" y="4942841"/>
            <a:ext cx="5562600" cy="16158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500" dirty="0" smtClean="0">
                <a:solidFill>
                  <a:prstClr val="white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&gt; </a:t>
            </a:r>
            <a:r>
              <a:rPr lang="es-CL" sz="1500" dirty="0" err="1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db.series.find</a:t>
            </a:r>
            <a:r>
              <a:rPr lang="es-CL" sz="1500" dirty="0" smtClean="0">
                <a:solidFill>
                  <a:srgbClr val="AFFFC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{ $</a:t>
            </a:r>
            <a:r>
              <a:rPr lang="es-CL" sz="15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or</a:t>
            </a:r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[ </a:t>
            </a:r>
          </a:p>
          <a:p>
            <a:r>
              <a:rPr lang="es-CL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{ 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elemMatch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exists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true } } },</a:t>
            </a:r>
          </a:p>
          <a:p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 { "</a:t>
            </a:r>
            <a:r>
              <a:rPr lang="es-CL" sz="1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[] }</a:t>
            </a:r>
          </a:p>
          <a:p>
            <a:r>
              <a:rPr lang="es-CL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 ] } </a:t>
            </a:r>
            <a:r>
              <a:rPr lang="es-CL" sz="1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)</a:t>
            </a:r>
          </a:p>
          <a:p>
            <a:endParaRPr lang="es-CL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name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"Black 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Mirror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genres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": [], "</a:t>
            </a:r>
            <a:r>
              <a:rPr lang="es-CL" sz="1200" i="1" dirty="0" err="1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runtime</a:t>
            </a:r>
            <a:r>
              <a:rPr lang="es-CL" sz="1200" i="1" dirty="0" smtClean="0">
                <a:solidFill>
                  <a:srgbClr val="FFFF0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" : 60 }</a:t>
            </a:r>
            <a:endParaRPr lang="es-CL" sz="1200" i="1" dirty="0">
              <a:solidFill>
                <a:srgbClr val="FFFF00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Picture 2" descr="Philosoraptor m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2" y="335280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nspiracy Keanu m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3" y="3359553"/>
            <a:ext cx="3060297" cy="306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Otros operadores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6002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800" dirty="0" err="1" smtClean="0">
                <a:solidFill>
                  <a:prstClr val="white">
                    <a:lumMod val="50000"/>
                  </a:prstClr>
                </a:solidFill>
              </a:rPr>
              <a:t>Mod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	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mod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[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div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, 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rem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] } } </a:t>
            </a:r>
          </a:p>
          <a:p>
            <a:pPr>
              <a:lnSpc>
                <a:spcPct val="150000"/>
              </a:lnSpc>
            </a:pPr>
            <a:endParaRPr lang="es-CL" sz="2800" dirty="0" smtClean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es-CL" sz="2800" dirty="0" err="1" smtClean="0">
                <a:solidFill>
                  <a:prstClr val="white">
                    <a:lumMod val="50000"/>
                  </a:prstClr>
                </a:solidFill>
              </a:rPr>
              <a:t>Regex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: 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regex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pattern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 }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Palabras claves: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text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search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terms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 }</a:t>
            </a:r>
          </a:p>
          <a:p>
            <a:pPr>
              <a:lnSpc>
                <a:spcPct val="150000"/>
              </a:lnSpc>
            </a:pPr>
            <a:endParaRPr lang="es-CL" sz="2800" dirty="0" smtClean="0"/>
          </a:p>
          <a:p>
            <a:pPr>
              <a:lnSpc>
                <a:spcPct val="150000"/>
              </a:lnSpc>
            </a:pPr>
            <a:r>
              <a:rPr lang="es-CL" sz="2800" dirty="0" smtClean="0"/>
              <a:t>Donde (JS):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</a:rPr>
              <a:t>		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{ 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where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</a:t>
            </a:r>
            <a:r>
              <a:rPr lang="es-CL" sz="2400" dirty="0" err="1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javascript_code</a:t>
            </a:r>
            <a:r>
              <a:rPr lang="es-CL" sz="2400" dirty="0" smtClean="0">
                <a:solidFill>
                  <a:srgbClr val="00206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 </a:t>
            </a: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}</a:t>
            </a:r>
            <a:endParaRPr lang="es-CL" sz="2400" dirty="0" smtClean="0"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pPr>
              <a:lnSpc>
                <a:spcPct val="150000"/>
              </a:lnSpc>
            </a:pP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914400" y="5410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… se ejecuta </a:t>
            </a:r>
            <a:r>
              <a:rPr lang="es-CL" sz="2800" dirty="0" err="1" smtClean="0">
                <a:solidFill>
                  <a:srgbClr val="F79646">
                    <a:lumMod val="75000"/>
                  </a:srgbClr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where</a:t>
            </a:r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 para todos los documentos</a:t>
            </a:r>
          </a:p>
          <a:p>
            <a:pPr algn="r"/>
            <a:r>
              <a:rPr lang="es-CL" sz="2800" dirty="0" smtClean="0">
                <a:solidFill>
                  <a:srgbClr val="F79646">
                    <a:lumMod val="75000"/>
                  </a:srgbClr>
                </a:solidFill>
              </a:rPr>
              <a:t>(y debería ser evitado cuando sea posible)</a:t>
            </a:r>
          </a:p>
        </p:txBody>
      </p:sp>
    </p:spTree>
    <p:extLst>
      <p:ext uri="{BB962C8B-B14F-4D97-AF65-F5344CB8AC3E}">
        <p14:creationId xmlns:p14="http://schemas.microsoft.com/office/powerpoint/2010/main" val="4496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067"/>
            <a:ext cx="9144000" cy="51546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11013"/>
            <a:ext cx="9144000" cy="5758862"/>
          </a:xfrm>
          <a:prstGeom prst="rect">
            <a:avLst/>
          </a:prstGeom>
          <a:solidFill>
            <a:srgbClr val="F6EB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Características geográficas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05000" y="5012160"/>
            <a:ext cx="19812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geoWithin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3218283"/>
            <a:ext cx="26670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geoIntersects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248400" y="2847071"/>
            <a:ext cx="1164771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near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867400" y="4269735"/>
            <a:ext cx="3450771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nearSphere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8001001" y="5943600"/>
            <a:ext cx="6858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27000">
                    <a:schemeClr val="tx1">
                      <a:alpha val="11000"/>
                    </a:schemeClr>
                  </a:glow>
                </a:effectLst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glow rad="127000">
                  <a:schemeClr val="tx1">
                    <a:alpha val="11000"/>
                  </a:schemeClr>
                </a:glow>
              </a:effectLst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6500543"/>
            <a:ext cx="7162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https://docs.mongodb.com/manual/reference/operator/query-geospatial/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87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013"/>
            <a:ext cx="9144000" cy="5758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11013"/>
            <a:ext cx="9144000" cy="5758862"/>
          </a:xfrm>
          <a:prstGeom prst="rect">
            <a:avLst/>
          </a:prstGeom>
          <a:solidFill>
            <a:srgbClr val="F6EB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Selección </a:t>
            </a:r>
            <a:r>
              <a:rPr lang="es-CL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</a:t>
            </a:r>
            <a:r>
              <a:rPr lang="es-CL" dirty="0" smtClean="0"/>
              <a:t>: Operadores al nivel de bits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23900" y="4064404"/>
            <a:ext cx="25146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bitsAnyClear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133600" y="1969324"/>
            <a:ext cx="26670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bitsAllClear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192012" y="2833410"/>
            <a:ext cx="207818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bitsAllSet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177712" y="4806829"/>
            <a:ext cx="3450771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$</a:t>
            </a:r>
            <a:r>
              <a:rPr lang="es-CL" sz="2400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/>
                <a:latin typeface="Inconsolata" panose="00000509000000000000" pitchFamily="49" charset="0"/>
                <a:cs typeface="Consolas" panose="020B0609020204030204" pitchFamily="49" charset="0"/>
              </a:rPr>
              <a:t>bitsAnySet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/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8001001" y="5943600"/>
            <a:ext cx="685800" cy="742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CL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27000">
                    <a:schemeClr val="tx1">
                      <a:alpha val="11000"/>
                    </a:schemeClr>
                  </a:glow>
                </a:effectLst>
                <a:latin typeface="Inconsolata" panose="00000509000000000000" pitchFamily="49" charset="0"/>
                <a:cs typeface="Consolas" panose="020B0609020204030204" pitchFamily="49" charset="0"/>
              </a:rPr>
              <a:t>…</a:t>
            </a:r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glow rad="127000">
                  <a:schemeClr val="tx1">
                    <a:alpha val="11000"/>
                  </a:schemeClr>
                </a:glow>
              </a:effectLst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6500543"/>
            <a:ext cx="7162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3"/>
              </a:rPr>
              <a:t>https://docs.mongodb.com/manual/reference/operator/query-bitwise/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16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dirty="0" err="1" smtClean="0"/>
              <a:t>MongoDB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sz="3200" dirty="0" smtClean="0"/>
              <a:t>Proyección de valores de salida</a:t>
            </a:r>
            <a:endParaRPr lang="es-C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71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Proyección </a:t>
            </a:r>
            <a:r>
              <a:rPr lang="es-CL" b="1" dirty="0" smtClean="0">
                <a:solidFill>
                  <a:srgbClr val="5BEC12"/>
                </a:solidFill>
              </a:rPr>
              <a:t>π</a:t>
            </a:r>
            <a:r>
              <a:rPr lang="es-CL" dirty="0" smtClean="0"/>
              <a:t>: Elegir valores de salida</a:t>
            </a:r>
            <a:endParaRPr lang="es-CL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1242218"/>
            <a:ext cx="8686800" cy="462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1</a:t>
            </a:r>
            <a:r>
              <a:rPr lang="es-CL" sz="2400" smtClean="0"/>
              <a:t>:		Emitir el campo con </a:t>
            </a:r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 </a:t>
            </a:r>
          </a:p>
          <a:p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</a:t>
            </a:r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: 0</a:t>
            </a:r>
            <a:r>
              <a:rPr lang="es-CL" sz="2400" smtClean="0"/>
              <a:t>:		Suprimir el campo con </a:t>
            </a:r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key </a:t>
            </a:r>
          </a:p>
          <a:p>
            <a:endParaRPr lang="es-CL" sz="2400" smtClean="0">
              <a:solidFill>
                <a:srgbClr val="5BEC12"/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r>
              <a:rPr lang="es-CL" sz="2400" smtClean="0">
                <a:solidFill>
                  <a:srgbClr val="00B050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array</a:t>
            </a:r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.$: 1</a:t>
            </a:r>
            <a:r>
              <a:rPr lang="es-CL" sz="2400" smtClean="0"/>
              <a:t>		Proyectar la 1.ª coincidencia del arreglo</a:t>
            </a:r>
          </a:p>
          <a:p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$elemMatch</a:t>
            </a:r>
            <a:r>
              <a:rPr lang="es-CL" sz="2400" smtClean="0"/>
              <a:t>:		Proyectar la 1.ª coincidencia del arreglo</a:t>
            </a:r>
          </a:p>
          <a:p>
            <a:r>
              <a:rPr lang="es-CL" sz="2400" smtClean="0">
                <a:solidFill>
                  <a:srgbClr val="5BEC12"/>
                </a:solidFill>
                <a:latin typeface="Inconsolata" panose="00000509000000000000" pitchFamily="49" charset="0"/>
                <a:cs typeface="Consolas" panose="020B0609020204030204" pitchFamily="49" charset="0"/>
              </a:rPr>
              <a:t>$slice</a:t>
            </a:r>
            <a:r>
              <a:rPr lang="es-CL" sz="2400" smtClean="0"/>
              <a:t>:		Emitir un sub-arreglo de valores</a:t>
            </a:r>
            <a:endParaRPr lang="es-CL" sz="2400" smtClean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  <a:p>
            <a:endParaRPr lang="es-CL" sz="2400" dirty="0">
              <a:solidFill>
                <a:srgbClr val="1F497D">
                  <a:lumMod val="60000"/>
                  <a:lumOff val="40000"/>
                </a:srgbClr>
              </a:solidFill>
              <a:latin typeface="Inconsolata" panose="00000509000000000000" pitchFamily="49" charset="0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4901" y="6488668"/>
            <a:ext cx="724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hlinkClick r:id="rId2"/>
              </a:rPr>
              <a:t>https://docs.mongodb.com/manual/</a:t>
            </a:r>
            <a:r>
              <a:rPr lang="es-CL" dirty="0" err="1" smtClean="0">
                <a:hlinkClick r:id="rId2"/>
              </a:rPr>
              <a:t>reference</a:t>
            </a:r>
            <a:r>
              <a:rPr lang="es-CL" dirty="0" smtClean="0">
                <a:hlinkClick r:id="rId2"/>
              </a:rPr>
              <a:t>/</a:t>
            </a:r>
            <a:r>
              <a:rPr lang="es-CL" dirty="0" err="1" smtClean="0">
                <a:hlinkClick r:id="rId2"/>
              </a:rPr>
              <a:t>operator</a:t>
            </a:r>
            <a:r>
              <a:rPr lang="es-CL" dirty="0" smtClean="0">
                <a:hlinkClick r:id="rId2"/>
              </a:rPr>
              <a:t>/Proyección/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390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1,392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Austral Yagan&lt;/nombre&gt;&#10;     &lt;tipo&gt;Ale&lt;/tipo&gt;&#10;     &lt;grados&gt;5&lt;/grados&gt;&#10;     &lt;origen&gt;Punta Arenas&lt;/origen&gt;&#10;  &lt;/cerveza&gt;&#10;  ^\elip^&#10;  &lt;cerveza&gt;&#10;     &lt;nombre&gt;Kross Pilsner&lt;/nombre&gt;&#10;     &lt;tipo&gt;Pilsner&lt;/tipo&gt;&#10;     &lt;grados&gt;4.9&lt;/grados&gt;&#10;     &lt;origen&gt;Curacaví&lt;/origen&gt;&#10;  &lt;/cerveza&gt;&#10;&lt;/cervezas&gt;&#10;\end{lstlisting}&#10;\end{document}"/>
  <p:tag name="IGUANATEXSIZE" val="15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9,148"/>
  <p:tag name="ORIGINALWIDTH" val="4160,081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Pïlser} ] ]&#10;   [.\sch{tipo}       [.{Pilsner} ] ]&#10;   [.\sch{grados}     [.{4,9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origen&gt;&#10;    &lt;nombre&gt;Punta Arenas&lt;/nombre&gt;&#10;    &lt;cerveza&gt;&#10;      &lt;nombre&gt;Austral Lager&lt;/nombre&gt;&#10;      &lt;tipo&gt;Lager&lt;/tipo&gt;&#10;      &lt;grados&gt;4.6&lt;/grados&gt;&#10;    &lt;/cerveza&gt;&#10;    &lt;cerveza&gt;&#10;      &lt;nombre&gt;Austral Yagan&lt;/nombre&gt;&#10;      &lt;tipo&gt;Ale&lt;/tipo&gt;&#10;      &lt;grados&gt;5&lt;/grados&gt;&#10;    &lt;/cerveza&gt;&#10;    ^\elip^&#10;  &lt;/origen&gt;&#10;  &lt;origen&gt;&#10;     &lt;nombre&gt;Curacaví&lt;/nombre&gt;&#10;     ^\elip^&#10;  &lt;/origen&gt;&#10;&lt;/cervezas&gt;&#10;\end{lstlisting}&#10;\end{document}"/>
  <p:tag name="IGUANATEXSIZE" val="15"/>
  <p:tag name="IGUANATEXCURSOR" val="6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6,185"/>
  <p:tag name="ORIGINALWIDTH" val="4142,82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origen} &#10;   [.\sch{nombre}       [.{Punta Arenas} ] ]&#10;   [.\sch{cerveza} &#10;     [.\sch{nombre}       [.{Austral Lager} ] ]&#10;     [.\sch{tipo}       [.{Lager} ] ]&#10;     [.\sch{grados}       [.{4,6} ] ]&#10;   ]&#10;   [.\sch{cerveza} &#10;     [.\sch{nombre}       [.{Austral Yagan} ] ]&#10;     [.\sch{tipo}       [.{Ale} ] ]&#10;     [.\sch{grados}       [.{5} ] ]&#10;   ]&#10;   [.{...} ]&#10; ]&#10; [.\sch{origen} &#10;   [.\sch{nombre}       [.{Curacaví} ] ]&#10;   [.{...} ]&#10; ]&#10;]&#10;\end{tikzpicture}&#10;}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tipo&gt;&#10;    &lt;nombre&gt;Ale&lt;/nombre&gt;&#10;    &lt;cerveza&gt;&#10;      &lt;nombre&gt;Austral Pale Ale&lt;/nombre&gt;&#10;      &lt;origen&gt;Punta Arenas&lt;/origen&gt;&#10;      &lt;grados&gt;5&lt;/grados&gt;&#10;    &lt;/cerveza&gt;&#10;    &lt;cerveza&gt;&#10;      &lt;nombre&gt;Kross 5&lt;/nombre&gt;&#10;      &lt;origen&gt;Curacaví&lt;/origen&gt;&#10;      &lt;grados&gt;7.2&lt;/grados&gt;&#10;    &lt;/cerveza&gt;&#10;    ^\elip^&#10;  &lt;/tipo&gt;&#10;  &lt;tipo&gt;&#10;     &lt;nombre&gt;Lager&lt;/nombre&gt;&#10;     ^\elip^&#10;  &lt;/tipo&gt;&#10;&lt;/cervezas&gt;&#10;\end{lstlisting}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934"/>
  <p:tag name="ORIGINALWIDTH" val="4148,079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tipo} &#10;   [.\sch{nombre}       [.{Ale} ] ]&#10;   [.\sch{cerveza} &#10;     [.\sch{nombre}     [.{Austral Lager} ] ]&#10;     [.\sch{origen}       [.{Punta Arenas} ] ]&#10;     [.\sch{grados}     [.{5} ] ]&#10;   ]&#10;   [.\sch{cerveza} &#10;     [.\sch{nombre}       [.{Kross 5} ] ]&#10;     [.\sch{origen}       [.{Curacaví} ] ]&#10;     [.\sch{grados}       [.{7,2} ] ]&#10;   ]&#10;   [.{...} ]&#10; ]&#10; [.\sch{tipo} &#10;   [.\sch{nombre}       [.{Lager} ] ]&#10;   [.{...} ]&#10;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Kross Pilsner&lt;/nombre&gt;&#10;     &lt;tipo&gt;Pilsner&lt;/tipo&gt;&#10;     &lt;grados&gt;4.9&lt;/grados&gt;&#10;     &lt;origen&gt;Curacaví&lt;/origen&gt;&#10;  &lt;/cerveza&gt;&#10;  ^\elip^&#10;  &lt;cerveza&gt;&#10;     &lt;nombre&gt;Kross 5&lt;/nombre&gt;&#10;     &lt;tipo&gt;Ale&lt;/tipo&gt;&#10;     &lt;grados&gt;7.2&lt;/grados&gt;&#10;     &lt;origen&gt;Curacaví&lt;/origen&gt;&#10;  &lt;/cerveza&gt;&#10;&lt;/cervezas-ordenadas&gt;&#10;\end{lstlisting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386.2005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language=json}&#10;&#10;\begin{document}&#10;\sf&#10;\begin{lstlisting}&#10;{ &quot;cervezas-ordenadas&quot; : [  &#10;    { &quot;cerveza&quot; : &#10;      { &quot;nombre&quot; : &quot;Austral Lager&quot;,&#10;        &quot;tipo&quot; : &quot;Lager&quot;,&#10;        &quot;grados&quot; : 4.6,&#10;        &quot;origen&quot; : &quot;Punta Arenas&quot;&#10;      }&#10;    },&#10;    { &quot;cerveza&quot; : &#10;      { &quot;nombre&quot; : &quot;Kross Pilsner&quot;,&#10;        &quot;tipo&quot; : &quot;Pilsner&quot;,&#10;        &quot;grados&quot; : 4.9,&#10;        &quot;origen&quot; : &quot;Curacaví&quot;&#10;      }&#10;    },&#10;    ^\elip^&#10;    { &quot;cerveza&quot; : &#10;      { &quot;nombre&quot; : &quot;Kross 5&quot;,&#10;        &quot;tipo&quot; : &quot;Ale&quot;,&#10;        &quot;grados&quot; : 7.2,&#10;        &quot;origen&quot; : &quot;Curacaví&quot;&#10;      }&#10;    } &#10;  ]&#10;}&#10;\end{lstlisting}&#10;\end{document}"/>
  <p:tag name="IGUANATEXSIZE" val="15"/>
  <p:tag name="IGUANATEXCURSOR" val="6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id&quot;: 179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&quot;2002-06-02&quot;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5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ISODate(&quot;2002-06-02&quot;)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504,8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Array: {\color{blue}\tt[]}&#10;\end{document}&#10;"/>
  <p:tag name="IGUANATEXSIZE" val="2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Double: {\color{blue}\tt 43.2}&#10;\end{document}&#10;"/>
  <p:tag name="IGUANATEXSIZE" val="2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566,3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Object: {\color{blue}\tt\{\}}&#10;\end{document}&#10;"/>
  <p:tag name="IGUANATEXSIZE" val="25"/>
  <p:tag name="IGUANATEXCURSOR" val="2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662,34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String: {\color{blue}\tt&quot;sí&quot;}&#10;\end{document}&#10;"/>
  <p:tag name="IGUANATEXSIZE" val="25"/>
  <p:tag name="IGUANATEXCURSOR" val="2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,2662"/>
  <p:tag name="ORIGINALWIDTH" val="1993,77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ObjectID: {\color{blue}\tt ObjectId(0A0A0A0A0A0A)}&#10;\end{document}&#10;"/>
  <p:tag name="IGUANATEXSIZE" val="25"/>
  <p:tag name="IGUANATEXCURSOR" val="2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777,10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Boolean: {\color{blue}\tt true}&#10;\end{document}&#10;"/>
  <p:tag name="IGUANATEXSIZE" val="25"/>
  <p:tag name="IGUANATEXCURSOR" val="2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01339"/>
  <p:tag name="ORIGINALWIDTH" val="2614,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Date: {\color{blue}\tt ISODate(&quot;2003-14-15T09:26:53.589Z&quot;)}&#10;\end{document}&#10;"/>
  <p:tag name="IGUANATEXSIZE" val="2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71,02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it{etc.}&#10;\end{document}&#10;"/>
  <p:tag name="IGUANATEXSIZE" val="25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71,02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it{etc.}&#10;\end{document}&#10;"/>
  <p:tag name="IGUANATEXSIZE" val="25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ISODate(&quot;2002-06-02&quot;)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6,6112"/>
  <p:tag name="ORIGINALWIDTH" val="1989,2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^\elip^&#10;}&#10;\end{lstlisting}&#10;\end{document}"/>
  <p:tag name="IGUANATEXSIZE" val="20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6,6112"/>
  <p:tag name="ORIGINALWIDTH" val="1989,2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11f22e33d44c^),&#10;  &quot;name&quot;: &quot;Rick and Morty&quot;,&#10;  &quot;type&quot;: &quot;Animation&quot;,&#10;  ^\elip^&#10;}&#10;\end{lstlisting}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1,149"/>
  <p:tag name="ORIGINALWIDTH" val="1612,72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country&quot;: &quot;US&quot;&#10;}&#10;{&#10;  &quot;name&quot;: &quot;Black Mirror&quot;,&#10;  &quot;country&quot;: &quot;UK&quot;&#10;}&#10;\end{lstlisting}&#10;\end{document}"/>
  <p:tag name="IGUANATEXSIZE" val="20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1,149"/>
  <p:tag name="ORIGINALWIDTH" val="1157,41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tion&quot;: &quot;US&quot;,&#10;  &quot;network&quot;: &quot;HBO&quot;&#10;}&#10;{&#10;  &quot;nation&quot;: &quot;US&quot;,&#10;  &quot;network&quot;: &quot;FOX&quot;&#10;}&#10;\end{lstlisting}&#10;\end{document}"/>
  <p:tag name="IGUANATEXSIZE" val="20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5,995"/>
  <p:tag name="ORIGINALWIDTH" val="2733,38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country&quot;: &quot;US&quot;,&#10;  &quot;possibleNetworks&quot;: [ &#10;    { &quot;nation&quot;: &quot;US&quot;, &quot;network&quot;: &quot;HBO&quot; } ,&#10;    { &quot;nation&quot;: &quot;US&quot;, &quot;network&quot;: &quot;FOX&quot; } &#10;  ]&#10;}&#10;{&#10;  &quot;name&quot;: &quot;Black Mirror&quot;,&#10;  &quot;country&quot;: &quot;UK&quot;&#10;  &quot;possibleNetworks&quot;: []&#10;}&#10;\end{lstlisting}&#10;\end{document}"/>
  <p:tag name="IGUANATEXSIZE" val="20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2,823"/>
  <p:tag name="ORIGINALWIDTH" val="2860,89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genres&quot;: [ &quot;Drama&quot;, &quot;Crime&quot;, &quot;Thriller&quot; ]&#10;}&#10;\end{lstlisting}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8,726"/>
  <p:tag name="ORIGINALWIDTH" val="1420,69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name&quot;: &quot;The Wire&quot;,&#10;  &quot;genres&quot;: &quot;Drama&quot;&#10;}&#10;{&#10;  &quot;name&quot;: &quot;The Wire&quot;,&#10;  &quot;genres&quot;: &quot;Crime&quot;&#10;}&#10;{&#10;  &quot;name&quot;: &quot;The Wire&quot;,&#10;  &quot;genres&quot;: &quot;Thriller&quot;&#10;}&#10;&#10;\end{lstlisting}&#10;\end{document}"/>
  <p:tag name="IGUANATEXSIZE" val="20"/>
  <p:tag name="IGUANATEXCURSOR" val="4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707,988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esquema obvio)}\\&#10;\end{tabular}&#10;\end{document}"/>
  <p:tag name="IGUANATEXSIZE" val="30"/>
  <p:tag name="IGUANATEXCURSOR" val="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atributo nuevo?}}\\&#10;\ding{55} &amp; \textsf{\textbf{¿Si no sabemos los grados de algunas cervezas?}}\\&#10;\end{tabular}&#10;\end{document}"/>
  <p:tag name="IGUANATEXSIZE" val="2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38930</TotalTime>
  <Words>6838</Words>
  <Application>Microsoft Office PowerPoint</Application>
  <PresentationFormat>On-screen Show (4:3)</PresentationFormat>
  <Paragraphs>1397</Paragraphs>
  <Slides>145</Slides>
  <Notes>11</Notes>
  <HiddenSlides>30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6" baseType="lpstr">
      <vt:lpstr>Office Theme</vt:lpstr>
      <vt:lpstr>CC3201-1 Bases de Datos Otoño 2025  Clase 12: Datos Semiestructurados: Árboles</vt:lpstr>
      <vt:lpstr>Modelos de datos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diferentes fortalezas y debilidades …</vt:lpstr>
      <vt:lpstr>Datos semiestructurados</vt:lpstr>
      <vt:lpstr>El espectro de la estructura de datos</vt:lpstr>
      <vt:lpstr>Datos semiestructurados:  Árboles </vt:lpstr>
      <vt:lpstr>PowerPoint Presentation</vt:lpstr>
      <vt:lpstr>eXtensible Markup Language (XML)</vt:lpstr>
      <vt:lpstr>eXtensible Markup Language (XML)</vt:lpstr>
      <vt:lpstr>eXtensible Markup Language (XML)</vt:lpstr>
      <vt:lpstr>eXtensible Markup Language (XML)</vt:lpstr>
      <vt:lpstr>JavaScript Object Notation (JSON)</vt:lpstr>
      <vt:lpstr>Datos masivos:   Almacenar datos estructurados</vt:lpstr>
      <vt:lpstr>Bases de datos relacionales</vt:lpstr>
      <vt:lpstr>Bases de datos relacionales: ¿Talla única?</vt:lpstr>
      <vt:lpstr>PowerPoint Presentation</vt:lpstr>
      <vt:lpstr>Bases de datos relacionales: Aspectos costosos</vt:lpstr>
      <vt:lpstr>¿Alternativas a bases de datos relacionales  para gestionar datos masivos?</vt:lpstr>
      <vt:lpstr>NoSQL</vt:lpstr>
      <vt:lpstr>NoSQL: No solo SQL ("Not only SQL")</vt:lpstr>
      <vt:lpstr>NoSQL</vt:lpstr>
      <vt:lpstr>PowerPoint Presentation</vt:lpstr>
      <vt:lpstr>NoSQL:   Sistemas de Llave–Valor   ("Key–Value")</vt:lpstr>
      <vt:lpstr>NoSQL</vt:lpstr>
      <vt:lpstr>Modelo de llave–valor</vt:lpstr>
      <vt:lpstr>Pero se puede hacer mucho con un mapa</vt:lpstr>
      <vt:lpstr>Sistemas populares del modelo llave-valor</vt:lpstr>
      <vt:lpstr>PowerPoint Presentation</vt:lpstr>
      <vt:lpstr>Modelo Tabular /   Familia de Columnas</vt:lpstr>
      <vt:lpstr>NoSQL</vt:lpstr>
      <vt:lpstr>Llave–Valor = un mapa distribuido</vt:lpstr>
      <vt:lpstr>Sistemas populares del modelo tabular</vt:lpstr>
      <vt:lpstr>PowerPoint Presentation</vt:lpstr>
      <vt:lpstr>NoSQL:  Almacenamiento de documentos</vt:lpstr>
      <vt:lpstr>NoSQL</vt:lpstr>
      <vt:lpstr>Llave–Valor: un mapa</vt:lpstr>
      <vt:lpstr>Sistemas populares de documentos</vt:lpstr>
      <vt:lpstr>PowerPoint Presentation</vt:lpstr>
      <vt:lpstr>MongoDB:   Modelo de datos</vt:lpstr>
      <vt:lpstr>PowerPoint Presentation</vt:lpstr>
      <vt:lpstr>"JavaScript Object Notation": JSON</vt:lpstr>
      <vt:lpstr>JSON Binario: BSON</vt:lpstr>
      <vt:lpstr>MongoDB: "Datatypes"</vt:lpstr>
      <vt:lpstr>MongoDB: Mapa de llaves a valores BSON</vt:lpstr>
      <vt:lpstr>Colección MongoDB:   Documentos relacionados</vt:lpstr>
      <vt:lpstr>Base de datos MongoDB:   Colecciones relacionadas</vt:lpstr>
      <vt:lpstr>Usar la database tvdb (la creará si no existe):</vt:lpstr>
      <vt:lpstr>Crear la colección series:</vt:lpstr>
      <vt:lpstr>Crear colección acotada ("capped": guarda los n más recientes):</vt:lpstr>
      <vt:lpstr>MongoDB:   Insertar datos</vt:lpstr>
      <vt:lpstr>Insertar un documento: sin _id</vt:lpstr>
      <vt:lpstr>Insertar documento: con _id</vt:lpstr>
      <vt:lpstr>Usar save y _id para sobrescribir</vt:lpstr>
      <vt:lpstr>MongoDB:   Consultas con selección</vt:lpstr>
      <vt:lpstr>find():   Devolver todos los documentos de la colección</vt:lpstr>
      <vt:lpstr>pretty():   Imprimir con indentación</vt:lpstr>
      <vt:lpstr>find(σ):   Encontrar los documentos que satisfagan σ </vt:lpstr>
      <vt:lpstr>Selección σ: Igualdad</vt:lpstr>
      <vt:lpstr>Selección σ: Llave anidada</vt:lpstr>
      <vt:lpstr>Selección σ: Igualdad con nulos</vt:lpstr>
      <vt:lpstr>Selección σ: Igualdad con nulos</vt:lpstr>
      <vt:lpstr>Selección σ: Igualdad con un documento</vt:lpstr>
      <vt:lpstr>Selección σ: Igualdad con un documento</vt:lpstr>
      <vt:lpstr>Selección σ: Igualdad con un documento</vt:lpstr>
      <vt:lpstr>Selección σ: Igualdad con un arreglo</vt:lpstr>
      <vt:lpstr>Selección σ: Igualdad con un arreglo</vt:lpstr>
      <vt:lpstr>Selección σ: Igualdad con un arreglo</vt:lpstr>
      <vt:lpstr>Selección σ: Pertenencia a un arreglo</vt:lpstr>
      <vt:lpstr>Selección σ: Pertenencia a un arreglo</vt:lpstr>
      <vt:lpstr>Selección σ: Desigualdades</vt:lpstr>
      <vt:lpstr>Selección σ: Menor a</vt:lpstr>
      <vt:lpstr>Selección σ: Múltiples valores</vt:lpstr>
      <vt:lpstr>Selección σ: Múltiples valores</vt:lpstr>
      <vt:lpstr>Selección σ: Múltiples valores</vt:lpstr>
      <vt:lpstr>Selección σ: Conectivos booleanos</vt:lpstr>
      <vt:lpstr>Selección σ: Y</vt:lpstr>
      <vt:lpstr>Selección σ: Atributo (no) existe</vt:lpstr>
      <vt:lpstr>Selección σ: Atributo existe</vt:lpstr>
      <vt:lpstr>Selección σ: Atributo no existe</vt:lpstr>
      <vt:lpstr>Selección σ: Arreglos</vt:lpstr>
      <vt:lpstr>Selección σ: Arreglo tiene (al menos) cada elemento</vt:lpstr>
      <vt:lpstr>Selección σ: Cada condición está satisfecha</vt:lpstr>
      <vt:lpstr>Selección σ: Arreglo con largo exacto</vt:lpstr>
      <vt:lpstr>Selección σ: Tipo de un valor</vt:lpstr>
      <vt:lpstr>Selección σ: Tipo de un valor</vt:lpstr>
      <vt:lpstr>Selección σ: Encontrar valores que son arreglos</vt:lpstr>
      <vt:lpstr>Selección σ: Encontrar valores que son arreglos</vt:lpstr>
      <vt:lpstr>Selección σ: Encontrar valores que son arreglos</vt:lpstr>
      <vt:lpstr>Selección σ: Otros operadores</vt:lpstr>
      <vt:lpstr>Selección σ: Características geográficas</vt:lpstr>
      <vt:lpstr>Selección σ: Operadores al nivel de bits</vt:lpstr>
      <vt:lpstr>MongoDB:  Proyección de valores de salida</vt:lpstr>
      <vt:lpstr>Proyección π: Elegir valores de salida</vt:lpstr>
      <vt:lpstr>Proyección π: Emitir algunos campos</vt:lpstr>
      <vt:lpstr>Proyección π: Emitir campos anidados</vt:lpstr>
      <vt:lpstr>Proyección π: Emitir valores de un arreglo</vt:lpstr>
      <vt:lpstr>Proyección π: Suprimir algunos campos</vt:lpstr>
      <vt:lpstr>Proyección π: Suprimir algunos campos</vt:lpstr>
      <vt:lpstr>Proyección π: Emitir primera coincidencia</vt:lpstr>
      <vt:lpstr>Proyección π: Emitir primera coincidencia</vt:lpstr>
      <vt:lpstr>Proyección π: Emitir primera coincidencia</vt:lpstr>
      <vt:lpstr>Proyección π: Emitir primera coincidencia</vt:lpstr>
      <vt:lpstr>Proyección π: Emitir un sub-arreglo</vt:lpstr>
      <vt:lpstr>Proyección π: Emitir un sub-arreglo</vt:lpstr>
      <vt:lpstr>Proyección π: Emitir un sub-arreglo</vt:lpstr>
      <vt:lpstr>Proyección π: Emitir un sub-arreglo</vt:lpstr>
      <vt:lpstr>MongoDB:   Otras características</vt:lpstr>
      <vt:lpstr>MongoDB: Otras cáracteristicas</vt:lpstr>
      <vt:lpstr>MongoDB:   Actualizaciones</vt:lpstr>
      <vt:lpstr>Actualizar u: Modificar campos</vt:lpstr>
      <vt:lpstr>update con criterios de query y update:</vt:lpstr>
      <vt:lpstr>Actualizar u: Modificar arreglos</vt:lpstr>
      <vt:lpstr>Actualizar u: Modificar arreglos</vt:lpstr>
      <vt:lpstr>Actualizar u: Modificar arreglos</vt:lpstr>
      <vt:lpstr>Actualizar u: Modificar arreglos</vt:lpstr>
      <vt:lpstr>MongoDB:  Agregación y "pipelines"</vt:lpstr>
      <vt:lpstr>Agregación: Sin agrupación</vt:lpstr>
      <vt:lpstr>Agregación: distinct</vt:lpstr>
      <vt:lpstr>"Pipelines": Transformando colecciones</vt:lpstr>
      <vt:lpstr>Pipeline ρ: Operadores de etapa</vt:lpstr>
      <vt:lpstr>Agregación de Pipeline: $match y $group</vt:lpstr>
      <vt:lpstr>Agregación de Pipeline: $lookup</vt:lpstr>
      <vt:lpstr>Agregación de Pipeline: $unwind</vt:lpstr>
      <vt:lpstr>MongoDB:  Indexación</vt:lpstr>
      <vt:lpstr>MongoDB: Indexación</vt:lpstr>
      <vt:lpstr>MongoDB: Indexar texto</vt:lpstr>
      <vt:lpstr>MongoDB: Indexar texto</vt:lpstr>
      <vt:lpstr>MongoDB:  Distribución</vt:lpstr>
      <vt:lpstr>MongoDB: Distribución</vt:lpstr>
      <vt:lpstr>mapreduce</vt:lpstr>
      <vt:lpstr>MongoDB:  Una advertencia</vt:lpstr>
      <vt:lpstr>PowerPoint Presentation</vt:lpstr>
      <vt:lpstr>PowerPoint Presentation</vt:lpstr>
      <vt:lpstr>PowerPoint Presentation</vt:lpstr>
      <vt:lpstr>PowerPoint Presentation</vt:lpstr>
      <vt:lpstr>MongoDB:  ¿Por qué es tan popular?</vt:lpstr>
      <vt:lpstr>PowerPoint Presentation</vt:lpstr>
      <vt:lpstr>MEAN Stack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1568</cp:revision>
  <cp:lastPrinted>2016-09-12T03:42:43Z</cp:lastPrinted>
  <dcterms:created xsi:type="dcterms:W3CDTF">2006-08-16T00:00:00Z</dcterms:created>
  <dcterms:modified xsi:type="dcterms:W3CDTF">2025-06-01T23:48:44Z</dcterms:modified>
</cp:coreProperties>
</file>