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528" r:id="rId2"/>
    <p:sldId id="529" r:id="rId3"/>
    <p:sldId id="530" r:id="rId4"/>
    <p:sldId id="531" r:id="rId5"/>
    <p:sldId id="532" r:id="rId6"/>
    <p:sldId id="533" r:id="rId7"/>
    <p:sldId id="534" r:id="rId8"/>
    <p:sldId id="660" r:id="rId9"/>
    <p:sldId id="535" r:id="rId10"/>
    <p:sldId id="536" r:id="rId11"/>
    <p:sldId id="537" r:id="rId12"/>
    <p:sldId id="538" r:id="rId13"/>
    <p:sldId id="539" r:id="rId14"/>
    <p:sldId id="540" r:id="rId15"/>
    <p:sldId id="621" r:id="rId16"/>
    <p:sldId id="541" r:id="rId17"/>
    <p:sldId id="542" r:id="rId18"/>
    <p:sldId id="543" r:id="rId19"/>
    <p:sldId id="615" r:id="rId20"/>
    <p:sldId id="545" r:id="rId21"/>
    <p:sldId id="546" r:id="rId22"/>
    <p:sldId id="547" r:id="rId23"/>
    <p:sldId id="548" r:id="rId24"/>
    <p:sldId id="549" r:id="rId25"/>
    <p:sldId id="550" r:id="rId26"/>
    <p:sldId id="551" r:id="rId27"/>
    <p:sldId id="552" r:id="rId28"/>
    <p:sldId id="553" r:id="rId29"/>
    <p:sldId id="554" r:id="rId30"/>
    <p:sldId id="555" r:id="rId31"/>
    <p:sldId id="558" r:id="rId32"/>
    <p:sldId id="663" r:id="rId33"/>
    <p:sldId id="658" r:id="rId34"/>
    <p:sldId id="659" r:id="rId35"/>
    <p:sldId id="561" r:id="rId36"/>
    <p:sldId id="563" r:id="rId37"/>
    <p:sldId id="564" r:id="rId38"/>
    <p:sldId id="565" r:id="rId39"/>
    <p:sldId id="566" r:id="rId40"/>
    <p:sldId id="661" r:id="rId41"/>
    <p:sldId id="557" r:id="rId42"/>
    <p:sldId id="568" r:id="rId43"/>
    <p:sldId id="569" r:id="rId44"/>
    <p:sldId id="570" r:id="rId45"/>
    <p:sldId id="571" r:id="rId46"/>
    <p:sldId id="572" r:id="rId47"/>
    <p:sldId id="574" r:id="rId48"/>
    <p:sldId id="575" r:id="rId49"/>
    <p:sldId id="616" r:id="rId50"/>
    <p:sldId id="577" r:id="rId51"/>
    <p:sldId id="578" r:id="rId52"/>
    <p:sldId id="579" r:id="rId53"/>
    <p:sldId id="580" r:id="rId54"/>
    <p:sldId id="581" r:id="rId55"/>
    <p:sldId id="582" r:id="rId56"/>
    <p:sldId id="583" r:id="rId57"/>
    <p:sldId id="584" r:id="rId58"/>
    <p:sldId id="585" r:id="rId59"/>
    <p:sldId id="586" r:id="rId60"/>
    <p:sldId id="587" r:id="rId61"/>
    <p:sldId id="588" r:id="rId62"/>
    <p:sldId id="589" r:id="rId63"/>
    <p:sldId id="590" r:id="rId64"/>
    <p:sldId id="591" r:id="rId65"/>
    <p:sldId id="592" r:id="rId66"/>
    <p:sldId id="593" r:id="rId67"/>
    <p:sldId id="594" r:id="rId68"/>
    <p:sldId id="595" r:id="rId69"/>
    <p:sldId id="617" r:id="rId70"/>
    <p:sldId id="598" r:id="rId71"/>
    <p:sldId id="599" r:id="rId72"/>
    <p:sldId id="600" r:id="rId73"/>
    <p:sldId id="657" r:id="rId74"/>
    <p:sldId id="635" r:id="rId75"/>
    <p:sldId id="637" r:id="rId76"/>
    <p:sldId id="602" r:id="rId77"/>
    <p:sldId id="639" r:id="rId78"/>
    <p:sldId id="640" r:id="rId79"/>
    <p:sldId id="641" r:id="rId80"/>
    <p:sldId id="643" r:id="rId81"/>
    <p:sldId id="644" r:id="rId82"/>
    <p:sldId id="603" r:id="rId83"/>
    <p:sldId id="648" r:id="rId84"/>
    <p:sldId id="654" r:id="rId85"/>
    <p:sldId id="607" r:id="rId86"/>
    <p:sldId id="649" r:id="rId87"/>
    <p:sldId id="651" r:id="rId88"/>
    <p:sldId id="650" r:id="rId89"/>
    <p:sldId id="652" r:id="rId90"/>
    <p:sldId id="656" r:id="rId91"/>
    <p:sldId id="610" r:id="rId92"/>
    <p:sldId id="611" r:id="rId93"/>
    <p:sldId id="664" r:id="rId94"/>
    <p:sldId id="662" r:id="rId95"/>
    <p:sldId id="614" r:id="rId9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5681"/>
    <a:srgbClr val="0066CC"/>
    <a:srgbClr val="C60042"/>
    <a:srgbClr val="009900"/>
    <a:srgbClr val="FF0066"/>
    <a:srgbClr val="B4F2C9"/>
    <a:srgbClr val="E28AA7"/>
    <a:srgbClr val="468191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6519" autoAdjust="0"/>
  </p:normalViewPr>
  <p:slideViewPr>
    <p:cSldViewPr>
      <p:cViewPr varScale="1">
        <p:scale>
          <a:sx n="88" d="100"/>
          <a:sy n="88" d="100"/>
        </p:scale>
        <p:origin x="-84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12-05-2025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16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82384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31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33406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33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33406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34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3340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12-05-2025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tags" Target="../tags/tag29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tags" Target="../tags/tag31.xml"/><Relationship Id="rId10" Type="http://schemas.openxmlformats.org/officeDocument/2006/relationships/image" Target="../media/image20.png"/><Relationship Id="rId4" Type="http://schemas.openxmlformats.org/officeDocument/2006/relationships/tags" Target="../tags/tag30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2.png"/><Relationship Id="rId3" Type="http://schemas.openxmlformats.org/officeDocument/2006/relationships/tags" Target="../tags/tag34.xml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5" Type="http://schemas.openxmlformats.org/officeDocument/2006/relationships/tags" Target="../tags/tag36.xml"/><Relationship Id="rId10" Type="http://schemas.openxmlformats.org/officeDocument/2006/relationships/image" Target="../media/image10.png"/><Relationship Id="rId4" Type="http://schemas.openxmlformats.org/officeDocument/2006/relationships/tags" Target="../tags/tag35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2.png"/><Relationship Id="rId3" Type="http://schemas.openxmlformats.org/officeDocument/2006/relationships/tags" Target="../tags/tag39.xml"/><Relationship Id="rId7" Type="http://schemas.openxmlformats.org/officeDocument/2006/relationships/image" Target="../media/image8.png"/><Relationship Id="rId12" Type="http://schemas.openxmlformats.org/officeDocument/2006/relationships/image" Target="../media/image2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tags" Target="../tags/tag41.xml"/><Relationship Id="rId10" Type="http://schemas.openxmlformats.org/officeDocument/2006/relationships/image" Target="../media/image21.png"/><Relationship Id="rId4" Type="http://schemas.openxmlformats.org/officeDocument/2006/relationships/tags" Target="../tags/tag40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2.png"/><Relationship Id="rId3" Type="http://schemas.openxmlformats.org/officeDocument/2006/relationships/tags" Target="../tags/tag44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tags" Target="../tags/tag46.xml"/><Relationship Id="rId10" Type="http://schemas.openxmlformats.org/officeDocument/2006/relationships/image" Target="../media/image12.png"/><Relationship Id="rId4" Type="http://schemas.openxmlformats.org/officeDocument/2006/relationships/tags" Target="../tags/tag45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2.png"/><Relationship Id="rId3" Type="http://schemas.openxmlformats.org/officeDocument/2006/relationships/tags" Target="../tags/tag49.xml"/><Relationship Id="rId7" Type="http://schemas.openxmlformats.org/officeDocument/2006/relationships/image" Target="../media/image8.png"/><Relationship Id="rId12" Type="http://schemas.openxmlformats.org/officeDocument/2006/relationships/image" Target="../media/image21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51.xml"/><Relationship Id="rId10" Type="http://schemas.openxmlformats.org/officeDocument/2006/relationships/image" Target="../media/image4.png"/><Relationship Id="rId4" Type="http://schemas.openxmlformats.org/officeDocument/2006/relationships/tags" Target="../tags/tag50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tags" Target="../tags/tag5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17" Type="http://schemas.openxmlformats.org/officeDocument/2006/relationships/image" Target="../media/image22.png"/><Relationship Id="rId2" Type="http://schemas.openxmlformats.org/officeDocument/2006/relationships/tags" Target="../tags/tag53.xml"/><Relationship Id="rId16" Type="http://schemas.openxmlformats.org/officeDocument/2006/relationships/image" Target="../media/image17.gif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4.png"/><Relationship Id="rId5" Type="http://schemas.openxmlformats.org/officeDocument/2006/relationships/tags" Target="../tags/tag56.xml"/><Relationship Id="rId1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tags" Target="../tags/tag55.xml"/><Relationship Id="rId9" Type="http://schemas.openxmlformats.org/officeDocument/2006/relationships/image" Target="../media/image27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60.xml"/><Relationship Id="rId7" Type="http://schemas.openxmlformats.org/officeDocument/2006/relationships/image" Target="../media/image2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63.xml"/><Relationship Id="rId7" Type="http://schemas.openxmlformats.org/officeDocument/2006/relationships/image" Target="../media/image2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64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67.xml"/><Relationship Id="rId7" Type="http://schemas.openxmlformats.org/officeDocument/2006/relationships/image" Target="../media/image2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8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tags" Target="../tags/tag68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tags" Target="../tags/tag5.xml"/><Relationship Id="rId10" Type="http://schemas.openxmlformats.org/officeDocument/2006/relationships/image" Target="../media/image4.pn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image" Target="../media/image2.png"/><Relationship Id="rId18" Type="http://schemas.openxmlformats.org/officeDocument/2006/relationships/image" Target="../media/image45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tags" Target="../tags/tag70.xml"/><Relationship Id="rId16" Type="http://schemas.openxmlformats.org/officeDocument/2006/relationships/image" Target="../media/image43.png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image" Target="../media/image39.png"/><Relationship Id="rId5" Type="http://schemas.openxmlformats.org/officeDocument/2006/relationships/tags" Target="../tags/tag73.xml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tags" Target="../tags/tag7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tags" Target="../tags/tag7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1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2.png"/><Relationship Id="rId5" Type="http://schemas.openxmlformats.org/officeDocument/2006/relationships/tags" Target="../tags/tag81.xml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tags" Target="../tags/tag80.xml"/><Relationship Id="rId9" Type="http://schemas.openxmlformats.org/officeDocument/2006/relationships/image" Target="../media/image39.png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14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13" Type="http://schemas.openxmlformats.org/officeDocument/2006/relationships/image" Target="../media/image52.png"/><Relationship Id="rId18" Type="http://schemas.openxmlformats.org/officeDocument/2006/relationships/image" Target="../media/image56.png"/><Relationship Id="rId3" Type="http://schemas.openxmlformats.org/officeDocument/2006/relationships/tags" Target="../tags/tag90.xml"/><Relationship Id="rId21" Type="http://schemas.openxmlformats.org/officeDocument/2006/relationships/image" Target="../media/image59.png"/><Relationship Id="rId7" Type="http://schemas.openxmlformats.org/officeDocument/2006/relationships/tags" Target="../tags/tag94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55.png"/><Relationship Id="rId2" Type="http://schemas.openxmlformats.org/officeDocument/2006/relationships/tags" Target="../tags/tag89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image" Target="../media/image62.png"/><Relationship Id="rId5" Type="http://schemas.openxmlformats.org/officeDocument/2006/relationships/tags" Target="../tags/tag92.xml"/><Relationship Id="rId15" Type="http://schemas.openxmlformats.org/officeDocument/2006/relationships/image" Target="../media/image14.png"/><Relationship Id="rId23" Type="http://schemas.openxmlformats.org/officeDocument/2006/relationships/image" Target="../media/image61.png"/><Relationship Id="rId10" Type="http://schemas.openxmlformats.org/officeDocument/2006/relationships/tags" Target="../tags/tag97.xml"/><Relationship Id="rId19" Type="http://schemas.openxmlformats.org/officeDocument/2006/relationships/image" Target="../media/image57.png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image" Target="../media/image53.png"/><Relationship Id="rId2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openxmlformats.org/officeDocument/2006/relationships/tags" Target="../tags/tag8.xml"/><Relationship Id="rId7" Type="http://schemas.openxmlformats.org/officeDocument/2006/relationships/image" Target="../media/image1.png"/><Relationship Id="rId12" Type="http://schemas.openxmlformats.org/officeDocument/2006/relationships/image" Target="../media/image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tags" Target="../tags/tag10.xml"/><Relationship Id="rId10" Type="http://schemas.openxmlformats.org/officeDocument/2006/relationships/image" Target="../media/image3.png"/><Relationship Id="rId4" Type="http://schemas.openxmlformats.org/officeDocument/2006/relationships/tags" Target="../tags/tag9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6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103.xml"/><Relationship Id="rId7" Type="http://schemas.openxmlformats.org/officeDocument/2006/relationships/image" Target="../media/image66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tags" Target="../tags/tag104.xml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2.png"/><Relationship Id="rId3" Type="http://schemas.openxmlformats.org/officeDocument/2006/relationships/tags" Target="../tags/tag107.xml"/><Relationship Id="rId7" Type="http://schemas.openxmlformats.org/officeDocument/2006/relationships/image" Target="../media/image65.png"/><Relationship Id="rId12" Type="http://schemas.openxmlformats.org/officeDocument/2006/relationships/image" Target="../media/image71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tags" Target="../tags/tag109.xml"/><Relationship Id="rId15" Type="http://schemas.openxmlformats.org/officeDocument/2006/relationships/image" Target="../media/image74.gif"/><Relationship Id="rId10" Type="http://schemas.openxmlformats.org/officeDocument/2006/relationships/image" Target="../media/image68.png"/><Relationship Id="rId4" Type="http://schemas.openxmlformats.org/officeDocument/2006/relationships/tags" Target="../tags/tag108.xml"/><Relationship Id="rId9" Type="http://schemas.openxmlformats.org/officeDocument/2006/relationships/image" Target="../media/image67.png"/><Relationship Id="rId1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3.png"/><Relationship Id="rId18" Type="http://schemas.openxmlformats.org/officeDocument/2006/relationships/image" Target="../media/image77.png"/><Relationship Id="rId3" Type="http://schemas.openxmlformats.org/officeDocument/2006/relationships/tags" Target="../tags/tag11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5.png"/><Relationship Id="rId17" Type="http://schemas.openxmlformats.org/officeDocument/2006/relationships/image" Target="../media/image76.png"/><Relationship Id="rId2" Type="http://schemas.openxmlformats.org/officeDocument/2006/relationships/tags" Target="../tags/tag111.xml"/><Relationship Id="rId16" Type="http://schemas.openxmlformats.org/officeDocument/2006/relationships/image" Target="../media/image67.png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../media/image71.png"/><Relationship Id="rId5" Type="http://schemas.openxmlformats.org/officeDocument/2006/relationships/tags" Target="../tags/tag114.xml"/><Relationship Id="rId1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tags" Target="../tags/tag113.xml"/><Relationship Id="rId9" Type="http://schemas.openxmlformats.org/officeDocument/2006/relationships/image" Target="../media/image66.png"/><Relationship Id="rId14" Type="http://schemas.openxmlformats.org/officeDocument/2006/relationships/image" Target="../media/image7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image" Target="../media/image52.png"/><Relationship Id="rId18" Type="http://schemas.openxmlformats.org/officeDocument/2006/relationships/image" Target="../media/image55.png"/><Relationship Id="rId3" Type="http://schemas.openxmlformats.org/officeDocument/2006/relationships/tags" Target="../tags/tag118.xml"/><Relationship Id="rId21" Type="http://schemas.openxmlformats.org/officeDocument/2006/relationships/image" Target="../media/image58.png"/><Relationship Id="rId7" Type="http://schemas.openxmlformats.org/officeDocument/2006/relationships/tags" Target="../tags/tag122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54.png"/><Relationship Id="rId2" Type="http://schemas.openxmlformats.org/officeDocument/2006/relationships/tags" Target="../tags/tag117.xml"/><Relationship Id="rId16" Type="http://schemas.openxmlformats.org/officeDocument/2006/relationships/image" Target="../media/image14.png"/><Relationship Id="rId20" Type="http://schemas.openxmlformats.org/officeDocument/2006/relationships/image" Target="../media/image57.pn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24" Type="http://schemas.openxmlformats.org/officeDocument/2006/relationships/image" Target="../media/image61.png"/><Relationship Id="rId5" Type="http://schemas.openxmlformats.org/officeDocument/2006/relationships/tags" Target="../tags/tag120.xml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10" Type="http://schemas.openxmlformats.org/officeDocument/2006/relationships/tags" Target="../tags/tag125.xml"/><Relationship Id="rId19" Type="http://schemas.openxmlformats.org/officeDocument/2006/relationships/image" Target="../media/image56.png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image" Target="../media/image80.png"/><Relationship Id="rId2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12.xml"/><Relationship Id="rId16" Type="http://schemas.openxmlformats.org/officeDocument/2006/relationships/image" Target="../media/image1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2.png"/><Relationship Id="rId5" Type="http://schemas.openxmlformats.org/officeDocument/2006/relationships/tags" Target="../tags/tag15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gif"/><Relationship Id="rId4" Type="http://schemas.openxmlformats.org/officeDocument/2006/relationships/tags" Target="../tags/tag14.xml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3" Type="http://schemas.openxmlformats.org/officeDocument/2006/relationships/tags" Target="../tags/tag129.xml"/><Relationship Id="rId7" Type="http://schemas.openxmlformats.org/officeDocument/2006/relationships/image" Target="../media/image74.gif"/><Relationship Id="rId12" Type="http://schemas.openxmlformats.org/officeDocument/2006/relationships/image" Target="../media/image84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5" Type="http://schemas.openxmlformats.org/officeDocument/2006/relationships/tags" Target="../tags/tag131.xml"/><Relationship Id="rId10" Type="http://schemas.openxmlformats.org/officeDocument/2006/relationships/image" Target="../media/image67.png"/><Relationship Id="rId4" Type="http://schemas.openxmlformats.org/officeDocument/2006/relationships/tags" Target="../tags/tag130.xml"/><Relationship Id="rId9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3" Type="http://schemas.openxmlformats.org/officeDocument/2006/relationships/tags" Target="../tags/tag134.xml"/><Relationship Id="rId7" Type="http://schemas.openxmlformats.org/officeDocument/2006/relationships/image" Target="../media/image74.gif"/><Relationship Id="rId12" Type="http://schemas.openxmlformats.org/officeDocument/2006/relationships/image" Target="../media/image84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5" Type="http://schemas.openxmlformats.org/officeDocument/2006/relationships/tags" Target="../tags/tag136.xml"/><Relationship Id="rId10" Type="http://schemas.openxmlformats.org/officeDocument/2006/relationships/image" Target="../media/image67.png"/><Relationship Id="rId4" Type="http://schemas.openxmlformats.org/officeDocument/2006/relationships/tags" Target="../tags/tag135.xml"/><Relationship Id="rId9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4.png"/><Relationship Id="rId18" Type="http://schemas.openxmlformats.org/officeDocument/2006/relationships/image" Target="../media/image78.png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image" Target="../media/image68.png"/><Relationship Id="rId17" Type="http://schemas.openxmlformats.org/officeDocument/2006/relationships/image" Target="../media/image89.png"/><Relationship Id="rId2" Type="http://schemas.openxmlformats.org/officeDocument/2006/relationships/tags" Target="../tags/tag138.xml"/><Relationship Id="rId16" Type="http://schemas.openxmlformats.org/officeDocument/2006/relationships/image" Target="../media/image88.pn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image" Target="../media/image83.png"/><Relationship Id="rId5" Type="http://schemas.openxmlformats.org/officeDocument/2006/relationships/tags" Target="../tags/tag141.xml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tags" Target="../tags/tag140.xml"/><Relationship Id="rId9" Type="http://schemas.openxmlformats.org/officeDocument/2006/relationships/image" Target="../media/image74.gif"/><Relationship Id="rId1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6.png"/><Relationship Id="rId18" Type="http://schemas.openxmlformats.org/officeDocument/2006/relationships/image" Target="../media/image90.pn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tags" Target="../tags/tag145.xml"/><Relationship Id="rId16" Type="http://schemas.openxmlformats.org/officeDocument/2006/relationships/image" Target="../media/image88.pn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83.png"/><Relationship Id="rId5" Type="http://schemas.openxmlformats.org/officeDocument/2006/relationships/tags" Target="../tags/tag148.xml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tags" Target="../tags/tag147.xml"/><Relationship Id="rId9" Type="http://schemas.openxmlformats.org/officeDocument/2006/relationships/image" Target="../media/image74.gif"/><Relationship Id="rId1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2.png"/><Relationship Id="rId3" Type="http://schemas.openxmlformats.org/officeDocument/2006/relationships/tags" Target="../tags/tag153.xml"/><Relationship Id="rId7" Type="http://schemas.openxmlformats.org/officeDocument/2006/relationships/image" Target="../media/image74.gif"/><Relationship Id="rId12" Type="http://schemas.openxmlformats.org/officeDocument/2006/relationships/image" Target="../media/image92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4.png"/><Relationship Id="rId5" Type="http://schemas.openxmlformats.org/officeDocument/2006/relationships/tags" Target="../tags/tag155.xml"/><Relationship Id="rId10" Type="http://schemas.openxmlformats.org/officeDocument/2006/relationships/image" Target="../media/image91.png"/><Relationship Id="rId4" Type="http://schemas.openxmlformats.org/officeDocument/2006/relationships/tags" Target="../tags/tag154.xml"/><Relationship Id="rId9" Type="http://schemas.openxmlformats.org/officeDocument/2006/relationships/image" Target="../media/image67.png"/><Relationship Id="rId1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2.png"/><Relationship Id="rId3" Type="http://schemas.openxmlformats.org/officeDocument/2006/relationships/tags" Target="../tags/tag158.xml"/><Relationship Id="rId7" Type="http://schemas.openxmlformats.org/officeDocument/2006/relationships/image" Target="../media/image74.gif"/><Relationship Id="rId12" Type="http://schemas.openxmlformats.org/officeDocument/2006/relationships/image" Target="../media/image92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4.png"/><Relationship Id="rId5" Type="http://schemas.openxmlformats.org/officeDocument/2006/relationships/tags" Target="../tags/tag160.xml"/><Relationship Id="rId10" Type="http://schemas.openxmlformats.org/officeDocument/2006/relationships/image" Target="../media/image91.png"/><Relationship Id="rId4" Type="http://schemas.openxmlformats.org/officeDocument/2006/relationships/tags" Target="../tags/tag159.xml"/><Relationship Id="rId9" Type="http://schemas.openxmlformats.org/officeDocument/2006/relationships/image" Target="../media/image67.png"/><Relationship Id="rId1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4.png"/><Relationship Id="rId18" Type="http://schemas.openxmlformats.org/officeDocument/2006/relationships/image" Target="../media/image94.png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tags" Target="../tags/tag162.xml"/><Relationship Id="rId16" Type="http://schemas.openxmlformats.org/officeDocument/2006/relationships/image" Target="../media/image93.png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image" Target="../media/image82.png"/><Relationship Id="rId5" Type="http://schemas.openxmlformats.org/officeDocument/2006/relationships/tags" Target="../tags/tag165.xml"/><Relationship Id="rId15" Type="http://schemas.openxmlformats.org/officeDocument/2006/relationships/image" Target="../media/image68.png"/><Relationship Id="rId10" Type="http://schemas.openxmlformats.org/officeDocument/2006/relationships/image" Target="../media/image74.gif"/><Relationship Id="rId4" Type="http://schemas.openxmlformats.org/officeDocument/2006/relationships/tags" Target="../tags/tag164.xml"/><Relationship Id="rId9" Type="http://schemas.openxmlformats.org/officeDocument/2006/relationships/image" Target="../media/image79.png"/><Relationship Id="rId1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4.png"/><Relationship Id="rId18" Type="http://schemas.openxmlformats.org/officeDocument/2006/relationships/image" Target="../media/image94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tags" Target="../tags/tag169.xml"/><Relationship Id="rId16" Type="http://schemas.openxmlformats.org/officeDocument/2006/relationships/image" Target="../media/image93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82.png"/><Relationship Id="rId5" Type="http://schemas.openxmlformats.org/officeDocument/2006/relationships/tags" Target="../tags/tag172.xml"/><Relationship Id="rId15" Type="http://schemas.openxmlformats.org/officeDocument/2006/relationships/image" Target="../media/image68.png"/><Relationship Id="rId10" Type="http://schemas.openxmlformats.org/officeDocument/2006/relationships/image" Target="../media/image74.gif"/><Relationship Id="rId4" Type="http://schemas.openxmlformats.org/officeDocument/2006/relationships/tags" Target="../tags/tag171.xml"/><Relationship Id="rId9" Type="http://schemas.openxmlformats.org/officeDocument/2006/relationships/image" Target="../media/image79.png"/><Relationship Id="rId1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8.png"/><Relationship Id="rId3" Type="http://schemas.openxmlformats.org/officeDocument/2006/relationships/tags" Target="../tags/tag177.xml"/><Relationship Id="rId21" Type="http://schemas.openxmlformats.org/officeDocument/2006/relationships/image" Target="../media/image101.png"/><Relationship Id="rId7" Type="http://schemas.openxmlformats.org/officeDocument/2006/relationships/tags" Target="../tags/tag181.xml"/><Relationship Id="rId12" Type="http://schemas.openxmlformats.org/officeDocument/2006/relationships/tags" Target="../tags/tag186.xml"/><Relationship Id="rId17" Type="http://schemas.openxmlformats.org/officeDocument/2006/relationships/image" Target="../media/image97.png"/><Relationship Id="rId25" Type="http://schemas.openxmlformats.org/officeDocument/2006/relationships/image" Target="../media/image79.png"/><Relationship Id="rId2" Type="http://schemas.openxmlformats.org/officeDocument/2006/relationships/tags" Target="../tags/tag176.xml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tags" Target="../tags/tag185.xml"/><Relationship Id="rId24" Type="http://schemas.openxmlformats.org/officeDocument/2006/relationships/image" Target="../media/image78.png"/><Relationship Id="rId5" Type="http://schemas.openxmlformats.org/officeDocument/2006/relationships/tags" Target="../tags/tag179.xml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10" Type="http://schemas.openxmlformats.org/officeDocument/2006/relationships/tags" Target="../tags/tag184.xml"/><Relationship Id="rId19" Type="http://schemas.openxmlformats.org/officeDocument/2006/relationships/image" Target="../media/image99.png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image" Target="../media/image74.gif"/><Relationship Id="rId22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8.png"/><Relationship Id="rId3" Type="http://schemas.openxmlformats.org/officeDocument/2006/relationships/tags" Target="../tags/tag189.xml"/><Relationship Id="rId21" Type="http://schemas.openxmlformats.org/officeDocument/2006/relationships/image" Target="../media/image101.png"/><Relationship Id="rId7" Type="http://schemas.openxmlformats.org/officeDocument/2006/relationships/tags" Target="../tags/tag193.xml"/><Relationship Id="rId12" Type="http://schemas.openxmlformats.org/officeDocument/2006/relationships/tags" Target="../tags/tag198.xml"/><Relationship Id="rId17" Type="http://schemas.openxmlformats.org/officeDocument/2006/relationships/image" Target="../media/image97.png"/><Relationship Id="rId25" Type="http://schemas.openxmlformats.org/officeDocument/2006/relationships/image" Target="../media/image79.png"/><Relationship Id="rId2" Type="http://schemas.openxmlformats.org/officeDocument/2006/relationships/tags" Target="../tags/tag188.xml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tags" Target="../tags/tag197.xml"/><Relationship Id="rId24" Type="http://schemas.openxmlformats.org/officeDocument/2006/relationships/image" Target="../media/image78.png"/><Relationship Id="rId5" Type="http://schemas.openxmlformats.org/officeDocument/2006/relationships/tags" Target="../tags/tag191.xml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10" Type="http://schemas.openxmlformats.org/officeDocument/2006/relationships/tags" Target="../tags/tag196.xml"/><Relationship Id="rId19" Type="http://schemas.openxmlformats.org/officeDocument/2006/relationships/image" Target="../media/image99.png"/><Relationship Id="rId4" Type="http://schemas.openxmlformats.org/officeDocument/2006/relationships/tags" Target="../tags/tag190.xml"/><Relationship Id="rId9" Type="http://schemas.openxmlformats.org/officeDocument/2006/relationships/tags" Target="../tags/tag195.xml"/><Relationship Id="rId14" Type="http://schemas.openxmlformats.org/officeDocument/2006/relationships/image" Target="../media/image74.gif"/><Relationship Id="rId22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4.png"/><Relationship Id="rId18" Type="http://schemas.openxmlformats.org/officeDocument/2006/relationships/image" Target="../media/image94.pn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tags" Target="../tags/tag200.xml"/><Relationship Id="rId16" Type="http://schemas.openxmlformats.org/officeDocument/2006/relationships/image" Target="../media/image93.png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104.png"/><Relationship Id="rId5" Type="http://schemas.openxmlformats.org/officeDocument/2006/relationships/tags" Target="../tags/tag203.xml"/><Relationship Id="rId15" Type="http://schemas.openxmlformats.org/officeDocument/2006/relationships/image" Target="../media/image68.png"/><Relationship Id="rId10" Type="http://schemas.openxmlformats.org/officeDocument/2006/relationships/image" Target="../media/image74.gif"/><Relationship Id="rId4" Type="http://schemas.openxmlformats.org/officeDocument/2006/relationships/tags" Target="../tags/tag202.xml"/><Relationship Id="rId9" Type="http://schemas.openxmlformats.org/officeDocument/2006/relationships/image" Target="../media/image79.png"/><Relationship Id="rId1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4.png"/><Relationship Id="rId18" Type="http://schemas.openxmlformats.org/officeDocument/2006/relationships/image" Target="../media/image94.png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tags" Target="../tags/tag207.xml"/><Relationship Id="rId16" Type="http://schemas.openxmlformats.org/officeDocument/2006/relationships/image" Target="../media/image93.png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image" Target="../media/image104.png"/><Relationship Id="rId5" Type="http://schemas.openxmlformats.org/officeDocument/2006/relationships/tags" Target="../tags/tag210.xml"/><Relationship Id="rId15" Type="http://schemas.openxmlformats.org/officeDocument/2006/relationships/image" Target="../media/image68.png"/><Relationship Id="rId10" Type="http://schemas.openxmlformats.org/officeDocument/2006/relationships/image" Target="../media/image74.gif"/><Relationship Id="rId4" Type="http://schemas.openxmlformats.org/officeDocument/2006/relationships/tags" Target="../tags/tag209.xml"/><Relationship Id="rId9" Type="http://schemas.openxmlformats.org/officeDocument/2006/relationships/image" Target="../media/image79.png"/><Relationship Id="rId1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6.png"/><Relationship Id="rId3" Type="http://schemas.openxmlformats.org/officeDocument/2006/relationships/tags" Target="../tags/tag2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4.png"/><Relationship Id="rId2" Type="http://schemas.openxmlformats.org/officeDocument/2006/relationships/tags" Target="../tags/tag214.xml"/><Relationship Id="rId16" Type="http://schemas.openxmlformats.org/officeDocument/2006/relationships/image" Target="../media/image108.png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image" Target="../media/image83.png"/><Relationship Id="rId5" Type="http://schemas.openxmlformats.org/officeDocument/2006/relationships/tags" Target="../tags/tag217.xml"/><Relationship Id="rId15" Type="http://schemas.openxmlformats.org/officeDocument/2006/relationships/image" Target="../media/image107.png"/><Relationship Id="rId10" Type="http://schemas.openxmlformats.org/officeDocument/2006/relationships/image" Target="../media/image74.gif"/><Relationship Id="rId4" Type="http://schemas.openxmlformats.org/officeDocument/2006/relationships/tags" Target="../tags/tag216.xml"/><Relationship Id="rId9" Type="http://schemas.openxmlformats.org/officeDocument/2006/relationships/image" Target="../media/image79.png"/><Relationship Id="rId1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6.png"/><Relationship Id="rId3" Type="http://schemas.openxmlformats.org/officeDocument/2006/relationships/tags" Target="../tags/tag2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4.png"/><Relationship Id="rId2" Type="http://schemas.openxmlformats.org/officeDocument/2006/relationships/tags" Target="../tags/tag220.xml"/><Relationship Id="rId16" Type="http://schemas.openxmlformats.org/officeDocument/2006/relationships/image" Target="../media/image108.png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1" Type="http://schemas.openxmlformats.org/officeDocument/2006/relationships/image" Target="../media/image83.png"/><Relationship Id="rId5" Type="http://schemas.openxmlformats.org/officeDocument/2006/relationships/tags" Target="../tags/tag223.xml"/><Relationship Id="rId15" Type="http://schemas.openxmlformats.org/officeDocument/2006/relationships/image" Target="../media/image107.png"/><Relationship Id="rId10" Type="http://schemas.openxmlformats.org/officeDocument/2006/relationships/image" Target="../media/image74.gif"/><Relationship Id="rId4" Type="http://schemas.openxmlformats.org/officeDocument/2006/relationships/tags" Target="../tags/tag222.xml"/><Relationship Id="rId9" Type="http://schemas.openxmlformats.org/officeDocument/2006/relationships/image" Target="../media/image79.png"/><Relationship Id="rId1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4.png"/><Relationship Id="rId18" Type="http://schemas.openxmlformats.org/officeDocument/2006/relationships/image" Target="../media/image113.png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image" Target="../media/image83.png"/><Relationship Id="rId17" Type="http://schemas.openxmlformats.org/officeDocument/2006/relationships/image" Target="../media/image112.png"/><Relationship Id="rId2" Type="http://schemas.openxmlformats.org/officeDocument/2006/relationships/tags" Target="../tags/tag226.xml"/><Relationship Id="rId16" Type="http://schemas.openxmlformats.org/officeDocument/2006/relationships/image" Target="../media/image111.png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image" Target="../media/image109.png"/><Relationship Id="rId5" Type="http://schemas.openxmlformats.org/officeDocument/2006/relationships/tags" Target="../tags/tag229.xml"/><Relationship Id="rId15" Type="http://schemas.openxmlformats.org/officeDocument/2006/relationships/image" Target="../media/image68.png"/><Relationship Id="rId10" Type="http://schemas.openxmlformats.org/officeDocument/2006/relationships/image" Target="../media/image74.gif"/><Relationship Id="rId4" Type="http://schemas.openxmlformats.org/officeDocument/2006/relationships/tags" Target="../tags/tag228.xml"/><Relationship Id="rId9" Type="http://schemas.openxmlformats.org/officeDocument/2006/relationships/image" Target="../media/image79.png"/><Relationship Id="rId1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4.png"/><Relationship Id="rId18" Type="http://schemas.openxmlformats.org/officeDocument/2006/relationships/image" Target="../media/image113.png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image" Target="../media/image83.png"/><Relationship Id="rId17" Type="http://schemas.openxmlformats.org/officeDocument/2006/relationships/image" Target="../media/image112.png"/><Relationship Id="rId2" Type="http://schemas.openxmlformats.org/officeDocument/2006/relationships/tags" Target="../tags/tag233.xml"/><Relationship Id="rId16" Type="http://schemas.openxmlformats.org/officeDocument/2006/relationships/image" Target="../media/image111.png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image" Target="../media/image109.png"/><Relationship Id="rId5" Type="http://schemas.openxmlformats.org/officeDocument/2006/relationships/tags" Target="../tags/tag236.xml"/><Relationship Id="rId15" Type="http://schemas.openxmlformats.org/officeDocument/2006/relationships/image" Target="../media/image68.png"/><Relationship Id="rId10" Type="http://schemas.openxmlformats.org/officeDocument/2006/relationships/image" Target="../media/image74.gif"/><Relationship Id="rId4" Type="http://schemas.openxmlformats.org/officeDocument/2006/relationships/tags" Target="../tags/tag235.xml"/><Relationship Id="rId9" Type="http://schemas.openxmlformats.org/officeDocument/2006/relationships/image" Target="../media/image79.png"/><Relationship Id="rId1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image" Target="../media/image74.gif"/><Relationship Id="rId18" Type="http://schemas.openxmlformats.org/officeDocument/2006/relationships/image" Target="../media/image118.png"/><Relationship Id="rId3" Type="http://schemas.openxmlformats.org/officeDocument/2006/relationships/tags" Target="../tags/tag241.xml"/><Relationship Id="rId21" Type="http://schemas.openxmlformats.org/officeDocument/2006/relationships/image" Target="../media/image121.png"/><Relationship Id="rId7" Type="http://schemas.openxmlformats.org/officeDocument/2006/relationships/tags" Target="../tags/tag245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17.png"/><Relationship Id="rId2" Type="http://schemas.openxmlformats.org/officeDocument/2006/relationships/tags" Target="../tags/tag240.xml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tags" Target="../tags/tag249.xml"/><Relationship Id="rId5" Type="http://schemas.openxmlformats.org/officeDocument/2006/relationships/tags" Target="../tags/tag243.xml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tags" Target="../tags/tag248.xml"/><Relationship Id="rId19" Type="http://schemas.openxmlformats.org/officeDocument/2006/relationships/image" Target="../media/image119.png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257.xml"/><Relationship Id="rId13" Type="http://schemas.openxmlformats.org/officeDocument/2006/relationships/image" Target="../media/image74.gif"/><Relationship Id="rId18" Type="http://schemas.openxmlformats.org/officeDocument/2006/relationships/image" Target="../media/image118.png"/><Relationship Id="rId3" Type="http://schemas.openxmlformats.org/officeDocument/2006/relationships/tags" Target="../tags/tag252.xml"/><Relationship Id="rId21" Type="http://schemas.openxmlformats.org/officeDocument/2006/relationships/image" Target="../media/image121.png"/><Relationship Id="rId7" Type="http://schemas.openxmlformats.org/officeDocument/2006/relationships/tags" Target="../tags/tag256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17.png"/><Relationship Id="rId2" Type="http://schemas.openxmlformats.org/officeDocument/2006/relationships/tags" Target="../tags/tag251.xml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tags" Target="../tags/tag250.xml"/><Relationship Id="rId6" Type="http://schemas.openxmlformats.org/officeDocument/2006/relationships/tags" Target="../tags/tag255.xml"/><Relationship Id="rId11" Type="http://schemas.openxmlformats.org/officeDocument/2006/relationships/tags" Target="../tags/tag260.xml"/><Relationship Id="rId5" Type="http://schemas.openxmlformats.org/officeDocument/2006/relationships/tags" Target="../tags/tag254.xml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tags" Target="../tags/tag259.xml"/><Relationship Id="rId19" Type="http://schemas.openxmlformats.org/officeDocument/2006/relationships/image" Target="../media/image119.png"/><Relationship Id="rId4" Type="http://schemas.openxmlformats.org/officeDocument/2006/relationships/tags" Target="../tags/tag253.xml"/><Relationship Id="rId9" Type="http://schemas.openxmlformats.org/officeDocument/2006/relationships/tags" Target="../tags/tag258.xml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4.png"/><Relationship Id="rId18" Type="http://schemas.openxmlformats.org/officeDocument/2006/relationships/image" Target="../media/image125.png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tags" Target="../tags/tag262.xml"/><Relationship Id="rId16" Type="http://schemas.openxmlformats.org/officeDocument/2006/relationships/image" Target="../media/image87.png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image" Target="../media/image104.png"/><Relationship Id="rId5" Type="http://schemas.openxmlformats.org/officeDocument/2006/relationships/tags" Target="../tags/tag265.xml"/><Relationship Id="rId15" Type="http://schemas.openxmlformats.org/officeDocument/2006/relationships/image" Target="../media/image68.png"/><Relationship Id="rId10" Type="http://schemas.openxmlformats.org/officeDocument/2006/relationships/image" Target="../media/image74.gif"/><Relationship Id="rId4" Type="http://schemas.openxmlformats.org/officeDocument/2006/relationships/tags" Target="../tags/tag264.xml"/><Relationship Id="rId9" Type="http://schemas.openxmlformats.org/officeDocument/2006/relationships/image" Target="../media/image79.png"/><Relationship Id="rId1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4.png"/><Relationship Id="rId18" Type="http://schemas.openxmlformats.org/officeDocument/2006/relationships/image" Target="../media/image125.png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tags" Target="../tags/tag269.xml"/><Relationship Id="rId16" Type="http://schemas.openxmlformats.org/officeDocument/2006/relationships/image" Target="../media/image87.png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image" Target="../media/image104.png"/><Relationship Id="rId5" Type="http://schemas.openxmlformats.org/officeDocument/2006/relationships/tags" Target="../tags/tag272.xml"/><Relationship Id="rId15" Type="http://schemas.openxmlformats.org/officeDocument/2006/relationships/image" Target="../media/image68.png"/><Relationship Id="rId10" Type="http://schemas.openxmlformats.org/officeDocument/2006/relationships/image" Target="../media/image74.gif"/><Relationship Id="rId4" Type="http://schemas.openxmlformats.org/officeDocument/2006/relationships/tags" Target="../tags/tag271.xml"/><Relationship Id="rId9" Type="http://schemas.openxmlformats.org/officeDocument/2006/relationships/image" Target="../media/image79.png"/><Relationship Id="rId1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tags" Target="../tags/tag277.xml"/><Relationship Id="rId7" Type="http://schemas.openxmlformats.org/officeDocument/2006/relationships/image" Target="../media/image74.gif"/><Relationship Id="rId12" Type="http://schemas.openxmlformats.org/officeDocument/2006/relationships/image" Target="../media/image118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7.png"/><Relationship Id="rId5" Type="http://schemas.openxmlformats.org/officeDocument/2006/relationships/tags" Target="../tags/tag279.xml"/><Relationship Id="rId10" Type="http://schemas.openxmlformats.org/officeDocument/2006/relationships/image" Target="../media/image116.png"/><Relationship Id="rId4" Type="http://schemas.openxmlformats.org/officeDocument/2006/relationships/tags" Target="../tags/tag278.xml"/><Relationship Id="rId9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7.png"/><Relationship Id="rId3" Type="http://schemas.openxmlformats.org/officeDocument/2006/relationships/tags" Target="../tags/tag282.xml"/><Relationship Id="rId7" Type="http://schemas.openxmlformats.org/officeDocument/2006/relationships/tags" Target="../tags/tag286.xml"/><Relationship Id="rId12" Type="http://schemas.openxmlformats.org/officeDocument/2006/relationships/image" Target="../media/image116.png"/><Relationship Id="rId17" Type="http://schemas.openxmlformats.org/officeDocument/2006/relationships/image" Target="../media/image128.png"/><Relationship Id="rId2" Type="http://schemas.openxmlformats.org/officeDocument/2006/relationships/tags" Target="../tags/tag281.xml"/><Relationship Id="rId16" Type="http://schemas.openxmlformats.org/officeDocument/2006/relationships/image" Target="../media/image127.png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image" Target="../media/image115.png"/><Relationship Id="rId5" Type="http://schemas.openxmlformats.org/officeDocument/2006/relationships/tags" Target="../tags/tag284.xml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tags" Target="../tags/tag283.xml"/><Relationship Id="rId9" Type="http://schemas.openxmlformats.org/officeDocument/2006/relationships/image" Target="../media/image74.gif"/><Relationship Id="rId14" Type="http://schemas.openxmlformats.org/officeDocument/2006/relationships/image" Target="../media/image11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7.png"/><Relationship Id="rId3" Type="http://schemas.openxmlformats.org/officeDocument/2006/relationships/tags" Target="../tags/tag289.xml"/><Relationship Id="rId7" Type="http://schemas.openxmlformats.org/officeDocument/2006/relationships/tags" Target="../tags/tag293.xml"/><Relationship Id="rId12" Type="http://schemas.openxmlformats.org/officeDocument/2006/relationships/image" Target="../media/image116.png"/><Relationship Id="rId17" Type="http://schemas.openxmlformats.org/officeDocument/2006/relationships/image" Target="../media/image128.png"/><Relationship Id="rId2" Type="http://schemas.openxmlformats.org/officeDocument/2006/relationships/tags" Target="../tags/tag288.xml"/><Relationship Id="rId16" Type="http://schemas.openxmlformats.org/officeDocument/2006/relationships/image" Target="../media/image127.png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image" Target="../media/image115.png"/><Relationship Id="rId5" Type="http://schemas.openxmlformats.org/officeDocument/2006/relationships/tags" Target="../tags/tag291.xml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4" Type="http://schemas.openxmlformats.org/officeDocument/2006/relationships/tags" Target="../tags/tag290.xml"/><Relationship Id="rId9" Type="http://schemas.openxmlformats.org/officeDocument/2006/relationships/image" Target="../media/image74.gif"/><Relationship Id="rId14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image" Target="../media/image93.png"/><Relationship Id="rId3" Type="http://schemas.openxmlformats.org/officeDocument/2006/relationships/tags" Target="../tags/tag29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8.png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image" Target="../media/image86.png"/><Relationship Id="rId5" Type="http://schemas.openxmlformats.org/officeDocument/2006/relationships/tags" Target="../tags/tag298.xml"/><Relationship Id="rId15" Type="http://schemas.openxmlformats.org/officeDocument/2006/relationships/image" Target="../media/image94.png"/><Relationship Id="rId10" Type="http://schemas.openxmlformats.org/officeDocument/2006/relationships/image" Target="../media/image84.png"/><Relationship Id="rId4" Type="http://schemas.openxmlformats.org/officeDocument/2006/relationships/tags" Target="../tags/tag297.xml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.png"/><Relationship Id="rId18" Type="http://schemas.openxmlformats.org/officeDocument/2006/relationships/image" Target="../media/image134.pn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image" Target="../media/image129.png"/><Relationship Id="rId17" Type="http://schemas.openxmlformats.org/officeDocument/2006/relationships/image" Target="../media/image133.png"/><Relationship Id="rId2" Type="http://schemas.openxmlformats.org/officeDocument/2006/relationships/tags" Target="../tags/tag301.xml"/><Relationship Id="rId16" Type="http://schemas.openxmlformats.org/officeDocument/2006/relationships/image" Target="../media/image132.png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image" Target="../media/image84.png"/><Relationship Id="rId5" Type="http://schemas.openxmlformats.org/officeDocument/2006/relationships/tags" Target="../tags/tag304.xml"/><Relationship Id="rId15" Type="http://schemas.openxmlformats.org/officeDocument/2006/relationships/image" Target="../media/image131.png"/><Relationship Id="rId10" Type="http://schemas.openxmlformats.org/officeDocument/2006/relationships/image" Target="../media/image83.png"/><Relationship Id="rId4" Type="http://schemas.openxmlformats.org/officeDocument/2006/relationships/tags" Target="../tags/tag303.xml"/><Relationship Id="rId9" Type="http://schemas.openxmlformats.org/officeDocument/2006/relationships/image" Target="../media/image74.gif"/><Relationship Id="rId14" Type="http://schemas.openxmlformats.org/officeDocument/2006/relationships/image" Target="../media/image13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5.png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" Type="http://schemas.openxmlformats.org/officeDocument/2006/relationships/tags" Target="../tags/tag308.xml"/><Relationship Id="rId16" Type="http://schemas.openxmlformats.org/officeDocument/2006/relationships/image" Target="../media/image133.png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image" Target="../media/image84.png"/><Relationship Id="rId5" Type="http://schemas.openxmlformats.org/officeDocument/2006/relationships/tags" Target="../tags/tag311.xml"/><Relationship Id="rId15" Type="http://schemas.openxmlformats.org/officeDocument/2006/relationships/image" Target="../media/image132.png"/><Relationship Id="rId10" Type="http://schemas.openxmlformats.org/officeDocument/2006/relationships/image" Target="../media/image83.png"/><Relationship Id="rId4" Type="http://schemas.openxmlformats.org/officeDocument/2006/relationships/tags" Target="../tags/tag310.xml"/><Relationship Id="rId9" Type="http://schemas.openxmlformats.org/officeDocument/2006/relationships/image" Target="../media/image74.gif"/><Relationship Id="rId14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image" Target="../media/image138.png"/><Relationship Id="rId3" Type="http://schemas.openxmlformats.org/officeDocument/2006/relationships/tags" Target="../tags/tag31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7.png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11" Type="http://schemas.openxmlformats.org/officeDocument/2006/relationships/image" Target="../media/image68.png"/><Relationship Id="rId5" Type="http://schemas.openxmlformats.org/officeDocument/2006/relationships/tags" Target="../tags/tag318.xml"/><Relationship Id="rId15" Type="http://schemas.openxmlformats.org/officeDocument/2006/relationships/image" Target="../media/image140.png"/><Relationship Id="rId10" Type="http://schemas.openxmlformats.org/officeDocument/2006/relationships/image" Target="../media/image84.png"/><Relationship Id="rId4" Type="http://schemas.openxmlformats.org/officeDocument/2006/relationships/tags" Target="../tags/tag317.xml"/><Relationship Id="rId9" Type="http://schemas.openxmlformats.org/officeDocument/2006/relationships/image" Target="../media/image83.png"/><Relationship Id="rId14" Type="http://schemas.openxmlformats.org/officeDocument/2006/relationships/image" Target="../media/image13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2.png"/><Relationship Id="rId3" Type="http://schemas.openxmlformats.org/officeDocument/2006/relationships/tags" Target="../tags/tag322.xml"/><Relationship Id="rId7" Type="http://schemas.openxmlformats.org/officeDocument/2006/relationships/tags" Target="../tags/tag326.xml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tags" Target="../tags/tag321.xml"/><Relationship Id="rId16" Type="http://schemas.openxmlformats.org/officeDocument/2006/relationships/image" Target="../media/image145.png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11" Type="http://schemas.openxmlformats.org/officeDocument/2006/relationships/image" Target="../media/image84.png"/><Relationship Id="rId5" Type="http://schemas.openxmlformats.org/officeDocument/2006/relationships/tags" Target="../tags/tag324.xml"/><Relationship Id="rId15" Type="http://schemas.openxmlformats.org/officeDocument/2006/relationships/image" Target="../media/image144.png"/><Relationship Id="rId10" Type="http://schemas.openxmlformats.org/officeDocument/2006/relationships/image" Target="../media/image83.png"/><Relationship Id="rId4" Type="http://schemas.openxmlformats.org/officeDocument/2006/relationships/tags" Target="../tags/tag323.xml"/><Relationship Id="rId9" Type="http://schemas.openxmlformats.org/officeDocument/2006/relationships/image" Target="../media/image74.gif"/><Relationship Id="rId14" Type="http://schemas.openxmlformats.org/officeDocument/2006/relationships/image" Target="../media/image14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36.png"/><Relationship Id="rId3" Type="http://schemas.openxmlformats.org/officeDocument/2006/relationships/tags" Target="../tags/tag329.xml"/><Relationship Id="rId7" Type="http://schemas.openxmlformats.org/officeDocument/2006/relationships/image" Target="../media/image74.gif"/><Relationship Id="rId12" Type="http://schemas.openxmlformats.org/officeDocument/2006/relationships/image" Target="../media/image147.png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5.png"/><Relationship Id="rId5" Type="http://schemas.openxmlformats.org/officeDocument/2006/relationships/tags" Target="../tags/tag331.xml"/><Relationship Id="rId10" Type="http://schemas.openxmlformats.org/officeDocument/2006/relationships/image" Target="../media/image129.png"/><Relationship Id="rId4" Type="http://schemas.openxmlformats.org/officeDocument/2006/relationships/tags" Target="../tags/tag330.xml"/><Relationship Id="rId9" Type="http://schemas.openxmlformats.org/officeDocument/2006/relationships/image" Target="../media/image8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36.png"/><Relationship Id="rId3" Type="http://schemas.openxmlformats.org/officeDocument/2006/relationships/tags" Target="../tags/tag334.xml"/><Relationship Id="rId7" Type="http://schemas.openxmlformats.org/officeDocument/2006/relationships/image" Target="../media/image74.gif"/><Relationship Id="rId12" Type="http://schemas.openxmlformats.org/officeDocument/2006/relationships/image" Target="../media/image147.png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5.png"/><Relationship Id="rId5" Type="http://schemas.openxmlformats.org/officeDocument/2006/relationships/tags" Target="../tags/tag336.xml"/><Relationship Id="rId10" Type="http://schemas.openxmlformats.org/officeDocument/2006/relationships/image" Target="../media/image129.png"/><Relationship Id="rId4" Type="http://schemas.openxmlformats.org/officeDocument/2006/relationships/tags" Target="../tags/tag335.xml"/><Relationship Id="rId9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image" Target="../media/image149.png"/><Relationship Id="rId3" Type="http://schemas.openxmlformats.org/officeDocument/2006/relationships/tags" Target="../tags/tag33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8.png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11" Type="http://schemas.openxmlformats.org/officeDocument/2006/relationships/image" Target="../media/image129.png"/><Relationship Id="rId5" Type="http://schemas.openxmlformats.org/officeDocument/2006/relationships/tags" Target="../tags/tag341.xml"/><Relationship Id="rId15" Type="http://schemas.openxmlformats.org/officeDocument/2006/relationships/image" Target="../media/image151.png"/><Relationship Id="rId10" Type="http://schemas.openxmlformats.org/officeDocument/2006/relationships/image" Target="../media/image84.png"/><Relationship Id="rId4" Type="http://schemas.openxmlformats.org/officeDocument/2006/relationships/tags" Target="../tags/tag340.xml"/><Relationship Id="rId9" Type="http://schemas.openxmlformats.org/officeDocument/2006/relationships/image" Target="../media/image83.png"/><Relationship Id="rId1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0.xml"/><Relationship Id="rId7" Type="http://schemas.openxmlformats.org/officeDocument/2006/relationships/image" Target="../media/image2.png"/><Relationship Id="rId12" Type="http://schemas.openxmlformats.org/officeDocument/2006/relationships/image" Target="../media/image17.gi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tags" Target="../tags/tag21.xml"/><Relationship Id="rId9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345.xml"/><Relationship Id="rId7" Type="http://schemas.openxmlformats.org/officeDocument/2006/relationships/image" Target="../media/image83.png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image" Target="../media/image74.gif"/><Relationship Id="rId11" Type="http://schemas.openxmlformats.org/officeDocument/2006/relationships/image" Target="../media/image15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2.png"/><Relationship Id="rId4" Type="http://schemas.openxmlformats.org/officeDocument/2006/relationships/tags" Target="../tags/tag346.xml"/><Relationship Id="rId9" Type="http://schemas.openxmlformats.org/officeDocument/2006/relationships/image" Target="../media/image12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46.png"/><Relationship Id="rId3" Type="http://schemas.openxmlformats.org/officeDocument/2006/relationships/tags" Target="../tags/tag349.xml"/><Relationship Id="rId7" Type="http://schemas.openxmlformats.org/officeDocument/2006/relationships/image" Target="../media/image74.gif"/><Relationship Id="rId12" Type="http://schemas.openxmlformats.org/officeDocument/2006/relationships/image" Target="../media/image156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5.png"/><Relationship Id="rId5" Type="http://schemas.openxmlformats.org/officeDocument/2006/relationships/tags" Target="../tags/tag351.xml"/><Relationship Id="rId10" Type="http://schemas.openxmlformats.org/officeDocument/2006/relationships/image" Target="../media/image154.png"/><Relationship Id="rId4" Type="http://schemas.openxmlformats.org/officeDocument/2006/relationships/tags" Target="../tags/tag350.xml"/><Relationship Id="rId9" Type="http://schemas.openxmlformats.org/officeDocument/2006/relationships/image" Target="../media/image8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46.png"/><Relationship Id="rId3" Type="http://schemas.openxmlformats.org/officeDocument/2006/relationships/tags" Target="../tags/tag354.xml"/><Relationship Id="rId7" Type="http://schemas.openxmlformats.org/officeDocument/2006/relationships/image" Target="../media/image74.gif"/><Relationship Id="rId12" Type="http://schemas.openxmlformats.org/officeDocument/2006/relationships/image" Target="../media/image157.pn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5.png"/><Relationship Id="rId5" Type="http://schemas.openxmlformats.org/officeDocument/2006/relationships/tags" Target="../tags/tag356.xml"/><Relationship Id="rId10" Type="http://schemas.openxmlformats.org/officeDocument/2006/relationships/image" Target="../media/image141.png"/><Relationship Id="rId4" Type="http://schemas.openxmlformats.org/officeDocument/2006/relationships/tags" Target="../tags/tag355.xml"/><Relationship Id="rId9" Type="http://schemas.openxmlformats.org/officeDocument/2006/relationships/image" Target="../media/image8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159.png"/><Relationship Id="rId3" Type="http://schemas.openxmlformats.org/officeDocument/2006/relationships/tags" Target="../tags/tag359.xml"/><Relationship Id="rId7" Type="http://schemas.openxmlformats.org/officeDocument/2006/relationships/image" Target="../media/image74.gif"/><Relationship Id="rId12" Type="http://schemas.openxmlformats.org/officeDocument/2006/relationships/image" Target="../media/image158.png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tags" Target="../tags/tag361.xml"/><Relationship Id="rId10" Type="http://schemas.openxmlformats.org/officeDocument/2006/relationships/image" Target="../media/image129.png"/><Relationship Id="rId4" Type="http://schemas.openxmlformats.org/officeDocument/2006/relationships/tags" Target="../tags/tag360.xml"/><Relationship Id="rId9" Type="http://schemas.openxmlformats.org/officeDocument/2006/relationships/image" Target="../media/image84.png"/><Relationship Id="rId14" Type="http://schemas.openxmlformats.org/officeDocument/2006/relationships/image" Target="../media/image16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364.xml"/><Relationship Id="rId7" Type="http://schemas.openxmlformats.org/officeDocument/2006/relationships/image" Target="../media/image83.png"/><Relationship Id="rId12" Type="http://schemas.openxmlformats.org/officeDocument/2006/relationships/image" Target="../media/image14.png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image" Target="../media/image74.gif"/><Relationship Id="rId11" Type="http://schemas.openxmlformats.org/officeDocument/2006/relationships/image" Target="../media/image16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1.png"/><Relationship Id="rId4" Type="http://schemas.openxmlformats.org/officeDocument/2006/relationships/tags" Target="../tags/tag365.xml"/><Relationship Id="rId9" Type="http://schemas.openxmlformats.org/officeDocument/2006/relationships/image" Target="../media/image14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368.xml"/><Relationship Id="rId7" Type="http://schemas.openxmlformats.org/officeDocument/2006/relationships/image" Target="../media/image83.png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image" Target="../media/image74.gif"/><Relationship Id="rId11" Type="http://schemas.openxmlformats.org/officeDocument/2006/relationships/image" Target="../media/image16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3.png"/><Relationship Id="rId4" Type="http://schemas.openxmlformats.org/officeDocument/2006/relationships/tags" Target="../tags/tag369.xml"/><Relationship Id="rId9" Type="http://schemas.openxmlformats.org/officeDocument/2006/relationships/image" Target="../media/image12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372.xml"/><Relationship Id="rId7" Type="http://schemas.openxmlformats.org/officeDocument/2006/relationships/image" Target="../media/image83.pn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image" Target="../media/image74.gif"/><Relationship Id="rId11" Type="http://schemas.openxmlformats.org/officeDocument/2006/relationships/image" Target="../media/image16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3.png"/><Relationship Id="rId4" Type="http://schemas.openxmlformats.org/officeDocument/2006/relationships/tags" Target="../tags/tag373.xml"/><Relationship Id="rId9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.png"/><Relationship Id="rId3" Type="http://schemas.openxmlformats.org/officeDocument/2006/relationships/tags" Target="../tags/tag24.xml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5" Type="http://schemas.openxmlformats.org/officeDocument/2006/relationships/tags" Target="../tags/tag26.xml"/><Relationship Id="rId10" Type="http://schemas.openxmlformats.org/officeDocument/2006/relationships/image" Target="../media/image20.png"/><Relationship Id="rId4" Type="http://schemas.openxmlformats.org/officeDocument/2006/relationships/tags" Target="../tags/tag25.xml"/><Relationship Id="rId9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376.xml"/><Relationship Id="rId7" Type="http://schemas.openxmlformats.org/officeDocument/2006/relationships/image" Target="../media/image83.png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image" Target="../media/image74.gif"/><Relationship Id="rId11" Type="http://schemas.openxmlformats.org/officeDocument/2006/relationships/image" Target="../media/image16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6.png"/><Relationship Id="rId4" Type="http://schemas.openxmlformats.org/officeDocument/2006/relationships/tags" Target="../tags/tag377.xml"/><Relationship Id="rId9" Type="http://schemas.openxmlformats.org/officeDocument/2006/relationships/image" Target="../media/image14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gi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2025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10: Transacciones y ACID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Transacciones (por defecto)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" y="4495795"/>
            <a:ext cx="7319762" cy="120059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7873" cy="6324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7" name="Content Placeholder 6 2"/>
          <p:cNvSpPr txBox="1">
            <a:spLocks/>
          </p:cNvSpPr>
          <p:nvPr/>
        </p:nvSpPr>
        <p:spPr>
          <a:xfrm>
            <a:off x="3429000" y="5833314"/>
            <a:ext cx="5573222" cy="96996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Si no hay una transacción explícita, por defecto, </a:t>
            </a:r>
            <a:r>
              <a:rPr lang="es-CL" sz="18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Postgres</a:t>
            </a: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hace un </a:t>
            </a: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después de cada sentencia </a:t>
            </a:r>
          </a:p>
          <a:p>
            <a:pPr marL="0" indent="0" algn="ctr">
              <a:buNone/>
            </a:pP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(pero se puede cambiar la configuración) </a:t>
            </a:r>
            <a:endParaRPr lang="es-CL" sz="1800" dirty="0" smtClean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7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Transacciones: </a:t>
            </a:r>
            <a:r>
              <a:rPr lang="es-CL" sz="32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" y="4495797"/>
            <a:ext cx="7402562" cy="77416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8152" cy="633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944" cy="12221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9" name="Content Placeholder 6 2"/>
          <p:cNvSpPr txBox="1">
            <a:spLocks/>
          </p:cNvSpPr>
          <p:nvPr/>
        </p:nvSpPr>
        <p:spPr>
          <a:xfrm>
            <a:off x="4109682" y="6137576"/>
            <a:ext cx="4892540" cy="66712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deshace/borra los cambios desde el inicio de la transacción</a:t>
            </a:r>
            <a:endParaRPr lang="es-CL" sz="1400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</a:t>
            </a:r>
            <a:r>
              <a:rPr lang="es-CL" dirty="0" smtClean="0"/>
              <a:t>: </a:t>
            </a:r>
            <a:r>
              <a:rPr lang="es-CL" sz="31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SAVEPOINT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7873" cy="6324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4109682" y="6137576"/>
            <a:ext cx="4892540" cy="66712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 smtClean="0">
                <a:solidFill>
                  <a:srgbClr val="C0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puede deshacer/borrar los cambios desde un punto específico con </a:t>
            </a: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SAVEPOINT</a:t>
            </a:r>
            <a:endParaRPr lang="es-CL" sz="1400" dirty="0" smtClean="0">
              <a:solidFill>
                <a:srgbClr val="C0000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" y="4495802"/>
            <a:ext cx="7493856" cy="1837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transacción con valores dinámicos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5523" cy="183764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4482" y="6483854"/>
            <a:ext cx="373828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¿Valor final de </a:t>
            </a:r>
            <a:r>
              <a:rPr lang="es-CL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saldo_usd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 </a:t>
            </a:r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Cuenta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2" y="2874351"/>
            <a:ext cx="4917315" cy="630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6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transacción con valores dinámicos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5523" cy="183764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4482" y="6483854"/>
            <a:ext cx="373828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¿Valor final de </a:t>
            </a:r>
            <a:r>
              <a:rPr lang="es-CL" dirty="0" err="1" smtClean="0">
                <a:solidFill>
                  <a:srgbClr val="0066CC"/>
                </a:solidFill>
                <a:latin typeface="Calibri Light" panose="020F0302020204030204" pitchFamily="34" charset="0"/>
              </a:rPr>
              <a:t>saldo_usd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 </a:t>
            </a:r>
            <a:r>
              <a:rPr lang="es-CL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Cuenta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19" name="Content Placeholder 6 2 1"/>
          <p:cNvSpPr txBox="1">
            <a:spLocks/>
          </p:cNvSpPr>
          <p:nvPr/>
        </p:nvSpPr>
        <p:spPr>
          <a:xfrm>
            <a:off x="3733800" y="6483854"/>
            <a:ext cx="5422400" cy="3741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99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solidFill>
                  <a:srgbClr val="009900"/>
                </a:solidFill>
                <a:latin typeface="Inconsolata" panose="020B0609030003000000" pitchFamily="49" charset="0"/>
              </a:rPr>
              <a:t>−268,28</a:t>
            </a:r>
            <a:r>
              <a:rPr lang="es-CL" sz="1800" dirty="0" smtClean="0">
                <a:latin typeface="Calibri Light" panose="020F0302020204030204" pitchFamily="34" charset="0"/>
              </a:rPr>
              <a:t> (Se lee el valor actual de la misma transacción)</a:t>
            </a:r>
            <a:endParaRPr lang="es-CL" sz="18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2" y="2874351"/>
            <a:ext cx="4918152" cy="6334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8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transacción con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</a:rPr>
              <a:t>CHECK</a:t>
            </a:r>
            <a:endParaRPr lang="es-CL" dirty="0">
              <a:solidFill>
                <a:srgbClr val="C60042"/>
              </a:solidFill>
              <a:latin typeface="Inconsolata" panose="020B0609030003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5523" cy="183764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2" y="2874351"/>
            <a:ext cx="4917315" cy="6306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57979" y="6262241"/>
            <a:ext cx="8198221" cy="6205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00801"/>
            <a:ext cx="7825376" cy="3483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77264" y="5428445"/>
            <a:ext cx="26667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¿Funciona?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74594" y="5813120"/>
            <a:ext cx="266673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0" y="5008915"/>
            <a:ext cx="374597" cy="374597"/>
          </a:xfrm>
          <a:prstGeom prst="rect">
            <a:avLst/>
          </a:prstGeom>
        </p:spPr>
      </p:pic>
      <p:pic>
        <p:nvPicPr>
          <p:cNvPr id="27" name="Picture 2 2" descr="1. The basic box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805" y="4330156"/>
            <a:ext cx="1502395" cy="108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 / Restricciones: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IMMEDIATE</a:t>
            </a:r>
            <a:endParaRPr lang="es-CL" dirty="0">
              <a:solidFill>
                <a:srgbClr val="C60042"/>
              </a:solidFill>
              <a:latin typeface="Inconsolata" panose="020B0609030003000000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7317" y="4333300"/>
            <a:ext cx="3827317" cy="25247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2"/>
            <a:ext cx="2263981" cy="10758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810001" y="4333301"/>
            <a:ext cx="5321348" cy="25247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27" y="4498881"/>
            <a:ext cx="4872551" cy="15629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-35050" y="6210427"/>
            <a:ext cx="3809882" cy="6310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Por defecto, se aplica la restricción inmediatamente después de cada sentencia</a:t>
            </a:r>
            <a:endParaRPr lang="es-CL" sz="1200" dirty="0" smtClean="0"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43" y="1676400"/>
            <a:ext cx="4918152" cy="6334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10201" y="6202786"/>
            <a:ext cx="373379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 un ejemplo didáctico. Mejor usar </a:t>
            </a:r>
            <a:r>
              <a:rPr lang="es-CL" dirty="0" smtClean="0">
                <a:solidFill>
                  <a:srgbClr val="D55681"/>
                </a:solidFill>
                <a:latin typeface="Inconsolata" pitchFamily="49" charset="0"/>
                <a:ea typeface="Inconsolata" pitchFamily="49" charset="0"/>
              </a:rPr>
              <a:t>UPDATE</a:t>
            </a:r>
            <a:r>
              <a:rPr lang="es-CL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en la práctica. </a:t>
            </a:r>
          </a:p>
        </p:txBody>
      </p:sp>
    </p:spTree>
    <p:extLst>
      <p:ext uri="{BB962C8B-B14F-4D97-AF65-F5344CB8AC3E}">
        <p14:creationId xmlns:p14="http://schemas.microsoft.com/office/powerpoint/2010/main" val="31531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 / Restricciones: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</a:t>
            </a:r>
            <a:endParaRPr lang="es-CL" sz="4400" dirty="0">
              <a:solidFill>
                <a:srgbClr val="C60042"/>
              </a:solidFill>
              <a:latin typeface="Inconsolata" panose="020B0609030003000000" pitchFamily="49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10001" y="4330157"/>
            <a:ext cx="5321348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27" y="4498881"/>
            <a:ext cx="4871912" cy="1796477"/>
          </a:xfrm>
          <a:prstGeom prst="rect">
            <a:avLst/>
          </a:prstGeom>
        </p:spPr>
      </p:pic>
      <p:sp>
        <p:nvSpPr>
          <p:cNvPr id="25" name="Content Placeholder 6 2 2"/>
          <p:cNvSpPr txBox="1">
            <a:spLocks/>
          </p:cNvSpPr>
          <p:nvPr/>
        </p:nvSpPr>
        <p:spPr>
          <a:xfrm>
            <a:off x="5213676" y="6229508"/>
            <a:ext cx="3903409" cy="6310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DEFERRED</a:t>
            </a:r>
            <a:r>
              <a:rPr lang="es-CL" sz="1600" dirty="0" smtClean="0">
                <a:solidFill>
                  <a:srgbClr val="C6004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difiere la restricción hasta el </a:t>
            </a: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1600" dirty="0" smtClean="0">
                <a:solidFill>
                  <a:srgbClr val="C6004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en la transacción actual</a:t>
            </a:r>
            <a:endParaRPr lang="es-CL" sz="1600" dirty="0" smtClean="0">
              <a:solidFill>
                <a:srgbClr val="C0000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22" y="2796516"/>
            <a:ext cx="4917873" cy="632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43" y="1676400"/>
            <a:ext cx="4918152" cy="63340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30156"/>
            <a:ext cx="3827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2"/>
            <a:ext cx="2264741" cy="1311637"/>
          </a:xfrm>
          <a:prstGeom prst="rect">
            <a:avLst/>
          </a:prstGeom>
        </p:spPr>
      </p:pic>
      <p:sp>
        <p:nvSpPr>
          <p:cNvPr id="24" name="Content Placeholder 6 2 1"/>
          <p:cNvSpPr txBox="1">
            <a:spLocks/>
          </p:cNvSpPr>
          <p:nvPr/>
        </p:nvSpPr>
        <p:spPr>
          <a:xfrm>
            <a:off x="-12533" y="6226950"/>
            <a:ext cx="3809883" cy="63105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</a:t>
            </a:r>
            <a:r>
              <a:rPr lang="es-CL" sz="1600" dirty="0" smtClean="0">
                <a:solidFill>
                  <a:srgbClr val="C60042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define una restricción que </a:t>
            </a:r>
            <a:r>
              <a:rPr lang="es-CL" sz="1600" i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se puede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diferir hasta un </a:t>
            </a: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endParaRPr lang="es-CL" sz="1200" dirty="0" smtClean="0">
              <a:solidFill>
                <a:srgbClr val="C60042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20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Transacciones / Restricciones: </a:t>
            </a:r>
            <a:r>
              <a:rPr lang="es-CL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</a:t>
            </a:r>
            <a:endParaRPr lang="es-CL" sz="4400" dirty="0">
              <a:solidFill>
                <a:srgbClr val="C60042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10001" y="4342275"/>
            <a:ext cx="5321348" cy="2515725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27" y="4498880"/>
            <a:ext cx="4872208" cy="15626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22" y="2796516"/>
            <a:ext cx="4917873" cy="6324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43" y="1676400"/>
            <a:ext cx="4918152" cy="63340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7317" y="4342274"/>
            <a:ext cx="3827317" cy="25157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" y="4495802"/>
            <a:ext cx="3194117" cy="1312987"/>
          </a:xfrm>
          <a:prstGeom prst="rect">
            <a:avLst/>
          </a:prstGeom>
        </p:spPr>
      </p:pic>
      <p:sp>
        <p:nvSpPr>
          <p:cNvPr id="17" name="Content Placeholder 6 2 1"/>
          <p:cNvSpPr txBox="1">
            <a:spLocks/>
          </p:cNvSpPr>
          <p:nvPr/>
        </p:nvSpPr>
        <p:spPr>
          <a:xfrm>
            <a:off x="119" y="5959841"/>
            <a:ext cx="3733682" cy="86141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DEFERRABLE INITIALLY DEFERRED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define una restricción que sea</a:t>
            </a:r>
            <a:r>
              <a:rPr lang="es-CL" sz="1600" i="1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6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diferida por defecto hasta un </a:t>
            </a:r>
            <a:r>
              <a:rPr lang="es-CL" sz="1600" dirty="0" smtClean="0">
                <a:solidFill>
                  <a:srgbClr val="C60042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endParaRPr lang="es-CL" sz="1200" dirty="0" smtClean="0">
              <a:solidFill>
                <a:srgbClr val="C60042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839200" cy="56856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43000" y="3276600"/>
            <a:ext cx="7086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Las restricciones </a:t>
            </a:r>
            <a:r>
              <a:rPr lang="es-CL" sz="3200" dirty="0">
                <a:solidFill>
                  <a:schemeClr val="tx1"/>
                </a:solidFill>
                <a:latin typeface="Calibri Light" panose="020F0302020204030204" pitchFamily="34" charset="0"/>
              </a:rPr>
              <a:t>diferibles son estándares </a:t>
            </a:r>
          </a:p>
          <a:p>
            <a:pPr algn="ctr"/>
            <a:endParaRPr lang="es-CL" sz="32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Pero </a:t>
            </a:r>
            <a:r>
              <a:rPr lang="es-CL" sz="3200" dirty="0" err="1">
                <a:solidFill>
                  <a:srgbClr val="FF0000"/>
                </a:solidFill>
                <a:latin typeface="Calibri Light" panose="020F0302020204030204" pitchFamily="34" charset="0"/>
              </a:rPr>
              <a:t>Postgres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 no permite diferir restricciones usando 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ni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30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CHECK</a:t>
            </a:r>
            <a:r>
              <a:rPr lang="es-CL" sz="24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ni</a:t>
            </a:r>
            <a:r>
              <a:rPr lang="es-CL" sz="24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r>
              <a:rPr lang="es-CL" sz="30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NOT NULL</a:t>
            </a:r>
            <a:r>
              <a:rPr lang="es-CL" sz="3000" dirty="0"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endParaRPr lang="es-CL" sz="3000" dirty="0"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1371600"/>
            <a:ext cx="51816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8000" dirty="0" smtClean="0">
                <a:solidFill>
                  <a:srgbClr val="FFFF00"/>
                </a:solidFill>
                <a:latin typeface="Advent Pro ExtraLight" panose="02000506040000020004" pitchFamily="2" charset="0"/>
              </a:rPr>
              <a:t>WARNING</a:t>
            </a:r>
            <a:endParaRPr lang="es-CL" sz="8000" dirty="0">
              <a:solidFill>
                <a:srgbClr val="FFFF00"/>
              </a:solidFill>
              <a:latin typeface="Advent Pro ExtraLight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4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Una cuenta bancaria …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315" cy="630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922" cy="84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4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Las garantías de ACID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Atomicidad, Coherencia, Aislamiento, Durabilidad</a:t>
            </a:r>
          </a:p>
          <a:p>
            <a:r>
              <a:rPr lang="es-CL" dirty="0" smtClean="0"/>
              <a:t>(</a:t>
            </a:r>
            <a:r>
              <a:rPr lang="es-CL" i="1" dirty="0" err="1" smtClean="0"/>
              <a:t>Atomicity</a:t>
            </a:r>
            <a:r>
              <a:rPr lang="es-CL" i="1" dirty="0" smtClean="0"/>
              <a:t>, </a:t>
            </a:r>
            <a:r>
              <a:rPr lang="es-CL" i="1" dirty="0" err="1" smtClean="0"/>
              <a:t>Consistency</a:t>
            </a:r>
            <a:r>
              <a:rPr lang="es-CL" i="1" dirty="0" smtClean="0"/>
              <a:t>, </a:t>
            </a:r>
            <a:r>
              <a:rPr lang="es-CL" i="1" dirty="0" err="1" smtClean="0"/>
              <a:t>Isolation</a:t>
            </a:r>
            <a:r>
              <a:rPr lang="es-CL" i="1" dirty="0" smtClean="0"/>
              <a:t>, </a:t>
            </a:r>
            <a:r>
              <a:rPr lang="es-CL" i="1" dirty="0" err="1" smtClean="0"/>
              <a:t>Durability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8.1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9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No hay un solo usuario …</a:t>
            </a:r>
            <a:endParaRPr lang="es-CL" dirty="0"/>
          </a:p>
        </p:txBody>
      </p:sp>
      <p:pic>
        <p:nvPicPr>
          <p:cNvPr id="24578" name="Picture 2" descr="snow ar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219200"/>
            <a:ext cx="6172200" cy="463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838200" y="61420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hay que tener cuidado con la concurrencia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2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7317" y="4724400"/>
            <a:ext cx="4513117" cy="16502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883" y="4724400"/>
            <a:ext cx="4513117" cy="16502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99889" y="1219200"/>
            <a:ext cx="3600912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cuenta con varios usuarios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1219200"/>
            <a:ext cx="1481081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1121473"/>
            <a:ext cx="1562100" cy="2774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94" y="2593819"/>
            <a:ext cx="3310806" cy="1140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7594" y="1389651"/>
            <a:ext cx="2883453" cy="975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57643"/>
            <a:ext cx="2727959" cy="190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455248"/>
            <a:ext cx="2146201" cy="1929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4812648"/>
            <a:ext cx="2049971" cy="1244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15" y="5032176"/>
            <a:ext cx="2049685" cy="1232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22136" y="3988092"/>
            <a:ext cx="9166136" cy="2910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4038600"/>
            <a:ext cx="5764361" cy="1765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5334558"/>
            <a:ext cx="1666409" cy="1256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15" y="5561932"/>
            <a:ext cx="1667408" cy="12692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22136" y="6488668"/>
            <a:ext cx="91661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será el resultado final? …</a:t>
            </a:r>
          </a:p>
        </p:txBody>
      </p:sp>
    </p:spTree>
    <p:extLst>
      <p:ext uri="{BB962C8B-B14F-4D97-AF65-F5344CB8AC3E}">
        <p14:creationId xmlns:p14="http://schemas.microsoft.com/office/powerpoint/2010/main" val="140124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10" grpId="0" animBg="1"/>
      <p:bldP spid="25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CL" b="1" i="1" dirty="0" smtClean="0">
                <a:solidFill>
                  <a:srgbClr val="FF0000"/>
                </a:solidFill>
              </a:rPr>
              <a:t>Caos</a:t>
            </a:r>
            <a:endParaRPr lang="es-CL" b="1" i="1" dirty="0">
              <a:solidFill>
                <a:srgbClr val="FF0000"/>
              </a:solidFill>
            </a:endParaRPr>
          </a:p>
        </p:txBody>
      </p:sp>
      <p:pic>
        <p:nvPicPr>
          <p:cNvPr id="33794" name="Picture 2" descr="http://0.media.dorkly.cvcdn.com/36/68/45cfe8c1ac811cb35317672258a66901-zombie-snowmen-att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470073" cy="450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9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7317" y="4724400"/>
            <a:ext cx="4513117" cy="1650257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30883" y="4724400"/>
            <a:ext cx="4513117" cy="1650257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99889" y="1219200"/>
            <a:ext cx="3600912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Esta vez con transacciones …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1219200"/>
            <a:ext cx="1481081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800" y="1121473"/>
            <a:ext cx="1562100" cy="2774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94" y="2593819"/>
            <a:ext cx="3310806" cy="1140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7594" y="1389651"/>
            <a:ext cx="2883453" cy="975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57643"/>
            <a:ext cx="2727959" cy="190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455248"/>
            <a:ext cx="2146201" cy="192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4812648"/>
            <a:ext cx="2259736" cy="8668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22136" y="3988092"/>
            <a:ext cx="9166136" cy="2910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4038600"/>
            <a:ext cx="5764361" cy="17652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-22136" y="6488668"/>
            <a:ext cx="45179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será el resultado final?</a:t>
            </a:r>
          </a:p>
        </p:txBody>
      </p:sp>
      <p:sp>
        <p:nvSpPr>
          <p:cNvPr id="34" name="Content Placeholder 6 2 2"/>
          <p:cNvSpPr txBox="1">
            <a:spLocks/>
          </p:cNvSpPr>
          <p:nvPr/>
        </p:nvSpPr>
        <p:spPr>
          <a:xfrm>
            <a:off x="4630884" y="6488667"/>
            <a:ext cx="4513116" cy="3411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99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Se rechazará una de las transacciones.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79" y="4812648"/>
            <a:ext cx="2259736" cy="86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Garantías de </a:t>
            </a:r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 smtClean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/>
              <a:t>La ejecución de cada transacción es atómica:</a:t>
            </a:r>
          </a:p>
          <a:p>
            <a:pPr lvl="2"/>
            <a:r>
              <a:rPr lang="es-CL" dirty="0" smtClean="0"/>
              <a:t>Se realizan todas las acciones o no se realiza ninguna</a:t>
            </a:r>
          </a:p>
          <a:p>
            <a:r>
              <a:rPr lang="es-CL" dirty="0" smtClean="0">
                <a:solidFill>
                  <a:srgbClr val="0066CC"/>
                </a:solidFill>
              </a:rPr>
              <a:t>Coherencia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/>
              <a:t>Cada transacción debe preservar la integridad</a:t>
            </a:r>
          </a:p>
          <a:p>
            <a:pPr lvl="2"/>
            <a:r>
              <a:rPr lang="es-CL" dirty="0" smtClean="0"/>
              <a:t>La base de datos satisface todas las restricciones después de una transacción</a:t>
            </a:r>
          </a:p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 smtClean="0"/>
              <a:t> (</a:t>
            </a:r>
            <a:r>
              <a:rPr lang="es-CL" i="1" dirty="0" err="1" smtClean="0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 smtClean="0"/>
              <a:t>):</a:t>
            </a:r>
          </a:p>
          <a:p>
            <a:pPr lvl="1"/>
            <a:r>
              <a:rPr lang="es-CL" dirty="0" smtClean="0"/>
              <a:t>Una transacción no puede afectar otra en paralelo</a:t>
            </a:r>
          </a:p>
          <a:p>
            <a:r>
              <a:rPr lang="es-CL" dirty="0" smtClean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/>
              <a:t>Una vez que haya un </a:t>
            </a:r>
            <a:r>
              <a:rPr lang="es-CL" sz="26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dirty="0" smtClean="0"/>
              <a:t>, la base de datos debe guardar los cambios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655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9900"/>
                </a:solidFill>
              </a:rPr>
              <a:t>A</a:t>
            </a:r>
            <a:r>
              <a:rPr lang="es-CL" dirty="0">
                <a:solidFill>
                  <a:srgbClr val="0066CC"/>
                </a:solidFill>
              </a:rPr>
              <a:t>C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>
                <a:solidFill>
                  <a:srgbClr val="7030A0"/>
                </a:solidFill>
              </a:rPr>
              <a:t>D</a:t>
            </a:r>
            <a:r>
              <a:rPr lang="es-CL" dirty="0">
                <a:solidFill>
                  <a:schemeClr val="tx1"/>
                </a:solidFill>
              </a:rPr>
              <a:t>: </a:t>
            </a:r>
            <a:r>
              <a:rPr lang="es-CL" dirty="0" smtClean="0"/>
              <a:t>Un ejemplo más limpio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8" name="Rectangle 7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7" name="Content Placeholder 6 2 2"/>
          <p:cNvSpPr txBox="1">
            <a:spLocks/>
          </p:cNvSpPr>
          <p:nvPr/>
        </p:nvSpPr>
        <p:spPr>
          <a:xfrm>
            <a:off x="457200" y="4648200"/>
            <a:ext cx="8229600" cy="762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Usaré restricciones con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CHECK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porque dan ejemplos más claros pero es importante tener en cuenta que </a:t>
            </a:r>
            <a:r>
              <a:rPr lang="es-CL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Postgres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no permite </a:t>
            </a:r>
            <a:r>
              <a:rPr lang="es-CL" sz="2000" dirty="0" err="1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CHECK</a:t>
            </a:r>
            <a:r>
              <a:rPr lang="es-CL" sz="20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</a:t>
            </a:r>
            <a:r>
              <a:rPr lang="es-CL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diferibles.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1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>
                <a:solidFill>
                  <a:srgbClr val="009900"/>
                </a:solidFill>
              </a:rPr>
              <a:t>Atomicidad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1"/>
            <a:ext cx="8229600" cy="1066800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1" y="3136247"/>
            <a:ext cx="7279800" cy="867953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457200" y="5410200"/>
            <a:ext cx="8229600" cy="11633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rgbClr val="009900"/>
                </a:solidFill>
                <a:latin typeface="Calibri Light" panose="020F0302020204030204" pitchFamily="34" charset="0"/>
              </a:rPr>
              <a:t>Atomicidad</a:t>
            </a:r>
            <a:endParaRPr lang="es-CL" sz="2400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 se puede actualizar el saldo sin actualizar el gasto directamente después.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(Si alguna actualización falla, ambas fallan.)</a:t>
            </a:r>
            <a:r>
              <a:rPr lang="es-CL" sz="1800" b="1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7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 smtClean="0">
                <a:solidFill>
                  <a:srgbClr val="0066CC"/>
                </a:solidFill>
              </a:rPr>
              <a:t>Coherencia </a:t>
            </a:r>
            <a:r>
              <a:rPr lang="es-CL" sz="2800" dirty="0" smtClean="0"/>
              <a:t>(Consistencia)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1"/>
            <a:ext cx="82296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1" y="3136247"/>
            <a:ext cx="7280432" cy="868074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457200" y="5638800"/>
            <a:ext cx="82296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0066CC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Coherencia</a:t>
            </a:r>
            <a:endParaRPr lang="es-CL" sz="2000" dirty="0" smtClean="0">
              <a:solidFill>
                <a:srgbClr val="0066CC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rgbClr val="0066CC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Si el resultado de la transacción no satisface todas las restricciones, fallará.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203" y="3136247"/>
            <a:ext cx="374597" cy="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65521" y="2895600"/>
            <a:ext cx="4021279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983847"/>
            <a:ext cx="3899046" cy="1828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</a:t>
            </a:r>
            <a:endParaRPr lang="es-CL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895600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83847"/>
            <a:ext cx="3495852" cy="1827382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431800" y="5334000"/>
            <a:ext cx="8229600" cy="144039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Aislamiento</a:t>
            </a:r>
            <a:endParaRPr lang="es-CL" sz="2400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Una transacción no puede interferir con otra transacción.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En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,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hay que tener cuidado con el </a:t>
            </a:r>
            <a:r>
              <a:rPr lang="es-CL" sz="16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no se puede restaurar el valor de saldo antes del paso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(1)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porque el valor ya fue cambiado por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(2)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4535246"/>
            <a:ext cx="374597" cy="3745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89" y="2983848"/>
            <a:ext cx="273929" cy="1758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08" y="2983850"/>
            <a:ext cx="281163" cy="1779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4" y="3501641"/>
            <a:ext cx="288279" cy="2576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500566"/>
            <a:ext cx="288319" cy="2586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5" y="4390292"/>
            <a:ext cx="288319" cy="25869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4715421"/>
            <a:ext cx="1510275" cy="26194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74225" y="-464066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4419600"/>
            <a:ext cx="288359" cy="2597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79" y="4648986"/>
            <a:ext cx="288399" cy="2608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6"/>
            <a:ext cx="7543799" cy="15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7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Una cuenta bancaria </a:t>
            </a:r>
            <a:r>
              <a:rPr lang="es-CL" dirty="0" smtClean="0"/>
              <a:t>… </a:t>
            </a:r>
            <a:r>
              <a:rPr lang="es-CL" dirty="0" smtClean="0">
                <a:solidFill>
                  <a:srgbClr val="7030A0"/>
                </a:solidFill>
              </a:rPr>
              <a:t>integ</a:t>
            </a:r>
            <a:r>
              <a:rPr lang="es-CL" dirty="0" smtClean="0">
                <a:solidFill>
                  <a:schemeClr val="accent3">
                    <a:lumMod val="75000"/>
                  </a:schemeClr>
                </a:solidFill>
              </a:rPr>
              <a:t>ridad</a:t>
            </a:r>
            <a:endParaRPr lang="es-CL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800" y="5150595"/>
            <a:ext cx="5046518" cy="170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3"/>
            <a:ext cx="4917315" cy="630643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3733800" y="5076752"/>
            <a:ext cx="762000" cy="308951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307517" cy="8144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5594939"/>
            <a:ext cx="5727997" cy="626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443644"/>
            <a:ext cx="7198922" cy="84239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191769" cy="1215645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6172200" y="1828800"/>
            <a:ext cx="762000" cy="521946"/>
          </a:xfrm>
          <a:custGeom>
            <a:avLst/>
            <a:gdLst>
              <a:gd name="connsiteX0" fmla="*/ 635000 w 762000"/>
              <a:gd name="connsiteY0" fmla="*/ 520700 h 521946"/>
              <a:gd name="connsiteX1" fmla="*/ 698500 w 762000"/>
              <a:gd name="connsiteY1" fmla="*/ 482600 h 521946"/>
              <a:gd name="connsiteX2" fmla="*/ 723900 w 762000"/>
              <a:gd name="connsiteY2" fmla="*/ 406400 h 521946"/>
              <a:gd name="connsiteX3" fmla="*/ 736600 w 762000"/>
              <a:gd name="connsiteY3" fmla="*/ 368300 h 521946"/>
              <a:gd name="connsiteX4" fmla="*/ 749300 w 762000"/>
              <a:gd name="connsiteY4" fmla="*/ 330200 h 521946"/>
              <a:gd name="connsiteX5" fmla="*/ 762000 w 762000"/>
              <a:gd name="connsiteY5" fmla="*/ 292100 h 521946"/>
              <a:gd name="connsiteX6" fmla="*/ 749300 w 762000"/>
              <a:gd name="connsiteY6" fmla="*/ 63500 h 521946"/>
              <a:gd name="connsiteX7" fmla="*/ 736600 w 762000"/>
              <a:gd name="connsiteY7" fmla="*/ 25400 h 521946"/>
              <a:gd name="connsiteX8" fmla="*/ 660400 w 762000"/>
              <a:gd name="connsiteY8" fmla="*/ 0 h 521946"/>
              <a:gd name="connsiteX9" fmla="*/ 139700 w 762000"/>
              <a:gd name="connsiteY9" fmla="*/ 12700 h 521946"/>
              <a:gd name="connsiteX10" fmla="*/ 101600 w 762000"/>
              <a:gd name="connsiteY10" fmla="*/ 38100 h 521946"/>
              <a:gd name="connsiteX11" fmla="*/ 63500 w 762000"/>
              <a:gd name="connsiteY11" fmla="*/ 50800 h 521946"/>
              <a:gd name="connsiteX12" fmla="*/ 25400 w 762000"/>
              <a:gd name="connsiteY12" fmla="*/ 139700 h 521946"/>
              <a:gd name="connsiteX13" fmla="*/ 0 w 762000"/>
              <a:gd name="connsiteY13" fmla="*/ 177800 h 521946"/>
              <a:gd name="connsiteX14" fmla="*/ 12700 w 762000"/>
              <a:gd name="connsiteY14" fmla="*/ 342900 h 521946"/>
              <a:gd name="connsiteX15" fmla="*/ 25400 w 762000"/>
              <a:gd name="connsiteY15" fmla="*/ 381000 h 521946"/>
              <a:gd name="connsiteX16" fmla="*/ 101600 w 762000"/>
              <a:gd name="connsiteY16" fmla="*/ 431800 h 521946"/>
              <a:gd name="connsiteX17" fmla="*/ 190500 w 762000"/>
              <a:gd name="connsiteY17" fmla="*/ 469900 h 521946"/>
              <a:gd name="connsiteX18" fmla="*/ 228600 w 762000"/>
              <a:gd name="connsiteY18" fmla="*/ 482600 h 521946"/>
              <a:gd name="connsiteX19" fmla="*/ 635000 w 762000"/>
              <a:gd name="connsiteY19" fmla="*/ 520700 h 521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62000" h="521946">
                <a:moveTo>
                  <a:pt x="635000" y="520700"/>
                </a:moveTo>
                <a:cubicBezTo>
                  <a:pt x="713317" y="520700"/>
                  <a:pt x="683345" y="502085"/>
                  <a:pt x="698500" y="482600"/>
                </a:cubicBezTo>
                <a:cubicBezTo>
                  <a:pt x="714938" y="461466"/>
                  <a:pt x="715433" y="431800"/>
                  <a:pt x="723900" y="406400"/>
                </a:cubicBezTo>
                <a:lnTo>
                  <a:pt x="736600" y="368300"/>
                </a:lnTo>
                <a:lnTo>
                  <a:pt x="749300" y="330200"/>
                </a:lnTo>
                <a:lnTo>
                  <a:pt x="762000" y="292100"/>
                </a:lnTo>
                <a:cubicBezTo>
                  <a:pt x="757767" y="215900"/>
                  <a:pt x="756536" y="139474"/>
                  <a:pt x="749300" y="63500"/>
                </a:cubicBezTo>
                <a:cubicBezTo>
                  <a:pt x="748031" y="50173"/>
                  <a:pt x="747493" y="33181"/>
                  <a:pt x="736600" y="25400"/>
                </a:cubicBezTo>
                <a:cubicBezTo>
                  <a:pt x="714813" y="9838"/>
                  <a:pt x="660400" y="0"/>
                  <a:pt x="660400" y="0"/>
                </a:cubicBezTo>
                <a:cubicBezTo>
                  <a:pt x="486833" y="4233"/>
                  <a:pt x="312916" y="890"/>
                  <a:pt x="139700" y="12700"/>
                </a:cubicBezTo>
                <a:cubicBezTo>
                  <a:pt x="124472" y="13738"/>
                  <a:pt x="115252" y="31274"/>
                  <a:pt x="101600" y="38100"/>
                </a:cubicBezTo>
                <a:cubicBezTo>
                  <a:pt x="89626" y="44087"/>
                  <a:pt x="76200" y="46567"/>
                  <a:pt x="63500" y="50800"/>
                </a:cubicBezTo>
                <a:cubicBezTo>
                  <a:pt x="-268" y="146452"/>
                  <a:pt x="74606" y="24886"/>
                  <a:pt x="25400" y="139700"/>
                </a:cubicBezTo>
                <a:cubicBezTo>
                  <a:pt x="19387" y="153729"/>
                  <a:pt x="8467" y="165100"/>
                  <a:pt x="0" y="177800"/>
                </a:cubicBezTo>
                <a:cubicBezTo>
                  <a:pt x="4233" y="232833"/>
                  <a:pt x="5854" y="288130"/>
                  <a:pt x="12700" y="342900"/>
                </a:cubicBezTo>
                <a:cubicBezTo>
                  <a:pt x="14360" y="356184"/>
                  <a:pt x="15934" y="371534"/>
                  <a:pt x="25400" y="381000"/>
                </a:cubicBezTo>
                <a:cubicBezTo>
                  <a:pt x="46986" y="402586"/>
                  <a:pt x="76200" y="414867"/>
                  <a:pt x="101600" y="431800"/>
                </a:cubicBezTo>
                <a:cubicBezTo>
                  <a:pt x="159602" y="470468"/>
                  <a:pt x="118742" y="449398"/>
                  <a:pt x="190500" y="469900"/>
                </a:cubicBezTo>
                <a:cubicBezTo>
                  <a:pt x="203372" y="473578"/>
                  <a:pt x="215685" y="479078"/>
                  <a:pt x="228600" y="482600"/>
                </a:cubicBezTo>
                <a:cubicBezTo>
                  <a:pt x="412086" y="532642"/>
                  <a:pt x="556683" y="520700"/>
                  <a:pt x="635000" y="5207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  <a:ln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140164" y="3141568"/>
            <a:ext cx="794036" cy="877153"/>
          </a:xfrm>
          <a:custGeom>
            <a:avLst/>
            <a:gdLst>
              <a:gd name="connsiteX0" fmla="*/ 787400 w 794036"/>
              <a:gd name="connsiteY0" fmla="*/ 762000 h 1066800"/>
              <a:gd name="connsiteX1" fmla="*/ 774700 w 794036"/>
              <a:gd name="connsiteY1" fmla="*/ 114300 h 1066800"/>
              <a:gd name="connsiteX2" fmla="*/ 749300 w 794036"/>
              <a:gd name="connsiteY2" fmla="*/ 76200 h 1066800"/>
              <a:gd name="connsiteX3" fmla="*/ 635000 w 794036"/>
              <a:gd name="connsiteY3" fmla="*/ 12700 h 1066800"/>
              <a:gd name="connsiteX4" fmla="*/ 596900 w 794036"/>
              <a:gd name="connsiteY4" fmla="*/ 0 h 1066800"/>
              <a:gd name="connsiteX5" fmla="*/ 177800 w 794036"/>
              <a:gd name="connsiteY5" fmla="*/ 12700 h 1066800"/>
              <a:gd name="connsiteX6" fmla="*/ 114300 w 794036"/>
              <a:gd name="connsiteY6" fmla="*/ 63500 h 1066800"/>
              <a:gd name="connsiteX7" fmla="*/ 101600 w 794036"/>
              <a:gd name="connsiteY7" fmla="*/ 101600 h 1066800"/>
              <a:gd name="connsiteX8" fmla="*/ 76200 w 794036"/>
              <a:gd name="connsiteY8" fmla="*/ 139700 h 1066800"/>
              <a:gd name="connsiteX9" fmla="*/ 50800 w 794036"/>
              <a:gd name="connsiteY9" fmla="*/ 215900 h 1066800"/>
              <a:gd name="connsiteX10" fmla="*/ 38100 w 794036"/>
              <a:gd name="connsiteY10" fmla="*/ 254000 h 1066800"/>
              <a:gd name="connsiteX11" fmla="*/ 0 w 794036"/>
              <a:gd name="connsiteY11" fmla="*/ 431800 h 1066800"/>
              <a:gd name="connsiteX12" fmla="*/ 12700 w 794036"/>
              <a:gd name="connsiteY12" fmla="*/ 749300 h 1066800"/>
              <a:gd name="connsiteX13" fmla="*/ 25400 w 794036"/>
              <a:gd name="connsiteY13" fmla="*/ 800100 h 1066800"/>
              <a:gd name="connsiteX14" fmla="*/ 50800 w 794036"/>
              <a:gd name="connsiteY14" fmla="*/ 838200 h 1066800"/>
              <a:gd name="connsiteX15" fmla="*/ 63500 w 794036"/>
              <a:gd name="connsiteY15" fmla="*/ 889000 h 1066800"/>
              <a:gd name="connsiteX16" fmla="*/ 127000 w 794036"/>
              <a:gd name="connsiteY16" fmla="*/ 977900 h 1066800"/>
              <a:gd name="connsiteX17" fmla="*/ 177800 w 794036"/>
              <a:gd name="connsiteY17" fmla="*/ 990600 h 1066800"/>
              <a:gd name="connsiteX18" fmla="*/ 215900 w 794036"/>
              <a:gd name="connsiteY18" fmla="*/ 1016000 h 1066800"/>
              <a:gd name="connsiteX19" fmla="*/ 292100 w 794036"/>
              <a:gd name="connsiteY19" fmla="*/ 1041400 h 1066800"/>
              <a:gd name="connsiteX20" fmla="*/ 406400 w 794036"/>
              <a:gd name="connsiteY20" fmla="*/ 1066800 h 1066800"/>
              <a:gd name="connsiteX21" fmla="*/ 673100 w 794036"/>
              <a:gd name="connsiteY21" fmla="*/ 1054100 h 1066800"/>
              <a:gd name="connsiteX22" fmla="*/ 711200 w 794036"/>
              <a:gd name="connsiteY22" fmla="*/ 1041400 h 1066800"/>
              <a:gd name="connsiteX23" fmla="*/ 749300 w 794036"/>
              <a:gd name="connsiteY23" fmla="*/ 1016000 h 1066800"/>
              <a:gd name="connsiteX24" fmla="*/ 774700 w 794036"/>
              <a:gd name="connsiteY24" fmla="*/ 977900 h 1066800"/>
              <a:gd name="connsiteX25" fmla="*/ 787400 w 794036"/>
              <a:gd name="connsiteY25" fmla="*/ 7620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94036" h="1066800">
                <a:moveTo>
                  <a:pt x="787400" y="762000"/>
                </a:moveTo>
                <a:cubicBezTo>
                  <a:pt x="787400" y="618067"/>
                  <a:pt x="786678" y="329909"/>
                  <a:pt x="774700" y="114300"/>
                </a:cubicBezTo>
                <a:cubicBezTo>
                  <a:pt x="773853" y="99060"/>
                  <a:pt x="759071" y="87926"/>
                  <a:pt x="749300" y="76200"/>
                </a:cubicBezTo>
                <a:cubicBezTo>
                  <a:pt x="705429" y="23555"/>
                  <a:pt x="708619" y="37240"/>
                  <a:pt x="635000" y="12700"/>
                </a:cubicBezTo>
                <a:lnTo>
                  <a:pt x="596900" y="0"/>
                </a:lnTo>
                <a:cubicBezTo>
                  <a:pt x="457200" y="4233"/>
                  <a:pt x="317349" y="4947"/>
                  <a:pt x="177800" y="12700"/>
                </a:cubicBezTo>
                <a:cubicBezTo>
                  <a:pt x="140134" y="14793"/>
                  <a:pt x="130120" y="31859"/>
                  <a:pt x="114300" y="63500"/>
                </a:cubicBezTo>
                <a:cubicBezTo>
                  <a:pt x="108313" y="75474"/>
                  <a:pt x="107587" y="89626"/>
                  <a:pt x="101600" y="101600"/>
                </a:cubicBezTo>
                <a:cubicBezTo>
                  <a:pt x="94774" y="115252"/>
                  <a:pt x="82399" y="125752"/>
                  <a:pt x="76200" y="139700"/>
                </a:cubicBezTo>
                <a:cubicBezTo>
                  <a:pt x="65326" y="164166"/>
                  <a:pt x="59267" y="190500"/>
                  <a:pt x="50800" y="215900"/>
                </a:cubicBezTo>
                <a:cubicBezTo>
                  <a:pt x="46567" y="228600"/>
                  <a:pt x="40725" y="240873"/>
                  <a:pt x="38100" y="254000"/>
                </a:cubicBezTo>
                <a:cubicBezTo>
                  <a:pt x="9277" y="398116"/>
                  <a:pt x="23171" y="339117"/>
                  <a:pt x="0" y="431800"/>
                </a:cubicBezTo>
                <a:cubicBezTo>
                  <a:pt x="4233" y="537633"/>
                  <a:pt x="5413" y="643633"/>
                  <a:pt x="12700" y="749300"/>
                </a:cubicBezTo>
                <a:cubicBezTo>
                  <a:pt x="13901" y="766713"/>
                  <a:pt x="18524" y="784057"/>
                  <a:pt x="25400" y="800100"/>
                </a:cubicBezTo>
                <a:cubicBezTo>
                  <a:pt x="31413" y="814129"/>
                  <a:pt x="42333" y="825500"/>
                  <a:pt x="50800" y="838200"/>
                </a:cubicBezTo>
                <a:cubicBezTo>
                  <a:pt x="55033" y="855133"/>
                  <a:pt x="57371" y="872657"/>
                  <a:pt x="63500" y="889000"/>
                </a:cubicBezTo>
                <a:cubicBezTo>
                  <a:pt x="75194" y="920183"/>
                  <a:pt x="96136" y="960263"/>
                  <a:pt x="127000" y="977900"/>
                </a:cubicBezTo>
                <a:cubicBezTo>
                  <a:pt x="142155" y="986560"/>
                  <a:pt x="160867" y="986367"/>
                  <a:pt x="177800" y="990600"/>
                </a:cubicBezTo>
                <a:cubicBezTo>
                  <a:pt x="190500" y="999067"/>
                  <a:pt x="201952" y="1009801"/>
                  <a:pt x="215900" y="1016000"/>
                </a:cubicBezTo>
                <a:cubicBezTo>
                  <a:pt x="240366" y="1026874"/>
                  <a:pt x="266125" y="1034906"/>
                  <a:pt x="292100" y="1041400"/>
                </a:cubicBezTo>
                <a:cubicBezTo>
                  <a:pt x="363841" y="1059335"/>
                  <a:pt x="325784" y="1050677"/>
                  <a:pt x="406400" y="1066800"/>
                </a:cubicBezTo>
                <a:cubicBezTo>
                  <a:pt x="495300" y="1062567"/>
                  <a:pt x="584407" y="1061491"/>
                  <a:pt x="673100" y="1054100"/>
                </a:cubicBezTo>
                <a:cubicBezTo>
                  <a:pt x="686441" y="1052988"/>
                  <a:pt x="699226" y="1047387"/>
                  <a:pt x="711200" y="1041400"/>
                </a:cubicBezTo>
                <a:cubicBezTo>
                  <a:pt x="724852" y="1034574"/>
                  <a:pt x="736600" y="1024467"/>
                  <a:pt x="749300" y="1016000"/>
                </a:cubicBezTo>
                <a:cubicBezTo>
                  <a:pt x="757767" y="1003300"/>
                  <a:pt x="767874" y="991552"/>
                  <a:pt x="774700" y="977900"/>
                </a:cubicBezTo>
                <a:cubicBezTo>
                  <a:pt x="808819" y="909662"/>
                  <a:pt x="787400" y="905933"/>
                  <a:pt x="787400" y="762000"/>
                </a:cubicBezTo>
                <a:close/>
              </a:path>
            </a:pathLst>
          </a:custGeom>
          <a:solidFill>
            <a:schemeClr val="accent4">
              <a:alpha val="42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7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>
                <a:solidFill>
                  <a:schemeClr val="tx1"/>
                </a:solidFill>
              </a:rPr>
              <a:t>: </a:t>
            </a:r>
            <a:r>
              <a:rPr lang="es-CL" dirty="0" smtClean="0">
                <a:solidFill>
                  <a:srgbClr val="7030A0"/>
                </a:solidFill>
              </a:rPr>
              <a:t>Durabilidad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7982" cy="1539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048001"/>
            <a:ext cx="8229600" cy="1066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1" y="3136247"/>
            <a:ext cx="7279800" cy="867953"/>
          </a:xfrm>
          <a:prstGeom prst="rect">
            <a:avLst/>
          </a:prstGeom>
        </p:spPr>
      </p:pic>
      <p:sp>
        <p:nvSpPr>
          <p:cNvPr id="10" name="Content Placeholder 6 2 2"/>
          <p:cNvSpPr txBox="1">
            <a:spLocks/>
          </p:cNvSpPr>
          <p:nvPr/>
        </p:nvSpPr>
        <p:spPr>
          <a:xfrm>
            <a:off x="457200" y="5029200"/>
            <a:ext cx="8229600" cy="17173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rgbClr val="7030A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rgbClr val="7030A0"/>
                </a:solidFill>
                <a:latin typeface="Calibri Light" panose="020F0302020204030204" pitchFamily="34" charset="0"/>
              </a:rPr>
              <a:t>Durabilidad</a:t>
            </a:r>
            <a:endParaRPr lang="es-CL" sz="2400" dirty="0" smtClean="0">
              <a:solidFill>
                <a:srgbClr val="7030A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Una vez que haya un </a:t>
            </a: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20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20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exitoso, se persisten los cambios.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(Normalmente la persistencia aquí significa en el disco duro. Sin persistencia, </a:t>
            </a:r>
            <a:r>
              <a:rPr lang="es-CL" sz="1800" dirty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</a:t>
            </a:r>
            <a:r>
              <a:rPr lang="es-CL" sz="18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 el caso de que la máquina falle y toda la evidencia de los cambios esté en la memoria principal, el sistema de base de datos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olvidará los cambios </a:t>
            </a:r>
            <a:r>
              <a:rPr lang="es-CL" sz="1800" u="sng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silenciosamente</a:t>
            </a:r>
            <a:r>
              <a:rPr lang="es-CL" sz="1800" dirty="0" smtClean="0">
                <a:solidFill>
                  <a:srgbClr val="7030A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.)</a:t>
            </a:r>
          </a:p>
        </p:txBody>
      </p:sp>
      <p:pic>
        <p:nvPicPr>
          <p:cNvPr id="36866" name="Picture 2" descr="http://icons.iconarchive.com/icons/oxygen-icons.org/oxygen/256/Actions-document-save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121" y="3733802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85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</a:t>
            </a:r>
            <a:r>
              <a:rPr lang="es-CL" dirty="0" smtClean="0"/>
              <a:t>Cuándo </a:t>
            </a:r>
            <a:r>
              <a:rPr lang="es-CL" b="1" dirty="0" smtClean="0">
                <a:solidFill>
                  <a:srgbClr val="FF0000"/>
                </a:solidFill>
              </a:rPr>
              <a:t>no</a:t>
            </a:r>
            <a:r>
              <a:rPr lang="es-CL" dirty="0" smtClean="0"/>
              <a:t> tenemos </a:t>
            </a:r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 smtClean="0"/>
              <a:t>?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 solo a medias pero afecta el estado de la base de datos</a:t>
            </a:r>
          </a:p>
          <a:p>
            <a:r>
              <a:rPr lang="es-CL" dirty="0" smtClean="0">
                <a:solidFill>
                  <a:srgbClr val="0066CC"/>
                </a:solidFill>
              </a:rPr>
              <a:t>Coherencia</a:t>
            </a:r>
            <a:r>
              <a:rPr lang="es-CL" dirty="0" smtClean="0"/>
              <a:t>:</a:t>
            </a:r>
            <a:endParaRPr lang="es-CL" dirty="0"/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Al ejecutar la transacción, la base de datos no satisface las restricciones de integridad</a:t>
            </a:r>
          </a:p>
          <a:p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El resultado final de dos transacciones no es equivalente a ejecutar cada transacción en serie</a:t>
            </a:r>
          </a:p>
          <a:p>
            <a:r>
              <a:rPr lang="es-CL" dirty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/>
              <a:t>La base de datos se actualiza </a:t>
            </a:r>
            <a:r>
              <a:rPr lang="es-CL" dirty="0" smtClean="0"/>
              <a:t>momentáneamente </a:t>
            </a:r>
            <a:r>
              <a:rPr lang="es-CL" dirty="0"/>
              <a:t>y </a:t>
            </a:r>
            <a:r>
              <a:rPr lang="es-CL" dirty="0" smtClean="0"/>
              <a:t>luego </a:t>
            </a:r>
            <a:r>
              <a:rPr lang="es-CL" dirty="0"/>
              <a:t>vuelve al estado </a:t>
            </a:r>
            <a:r>
              <a:rPr lang="es-CL" dirty="0" smtClean="0"/>
              <a:t>anterior.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puede una implementación evitar estos tipos de problemas? …</a:t>
            </a:r>
          </a:p>
        </p:txBody>
      </p:sp>
    </p:spTree>
    <p:extLst>
      <p:ext uri="{BB962C8B-B14F-4D97-AF65-F5344CB8AC3E}">
        <p14:creationId xmlns:p14="http://schemas.microsoft.com/office/powerpoint/2010/main" val="94232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Implementando ACID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4535714" y="6019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latin typeface="Calibri Light" panose="020F0302020204030204" pitchFamily="34" charset="0"/>
              </a:rPr>
              <a:t>Capítulo 8.1 | </a:t>
            </a:r>
            <a:r>
              <a:rPr lang="es-CL" dirty="0" err="1" smtClean="0"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latin typeface="Calibri Light" panose="020F0302020204030204" pitchFamily="34" charset="0"/>
              </a:rPr>
              <a:t>Gehrke</a:t>
            </a:r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/>
              <a:t> </a:t>
            </a:r>
            <a:r>
              <a:rPr lang="es-CL" dirty="0" smtClean="0"/>
              <a:t>implementado por muchos sistemas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561" y="1316831"/>
            <a:ext cx="623887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</a:t>
            </a:r>
            <a:r>
              <a:rPr lang="es-CL" dirty="0"/>
              <a:t> </a:t>
            </a:r>
            <a:r>
              <a:rPr lang="es-CL" dirty="0" smtClean="0"/>
              <a:t>implementado por muchos sistemas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 smtClean="0">
                <a:solidFill>
                  <a:srgbClr val="0066CC"/>
                </a:solidFill>
              </a:rPr>
              <a:t>Registros</a:t>
            </a:r>
          </a:p>
          <a:p>
            <a:pPr lvl="1"/>
            <a:r>
              <a:rPr lang="es-CL" dirty="0" smtClean="0"/>
              <a:t>Se escriben todas las operaciones al disco duro</a:t>
            </a:r>
          </a:p>
          <a:p>
            <a:pPr lvl="1"/>
            <a:r>
              <a:rPr lang="es-CL" dirty="0" smtClean="0"/>
              <a:t>Permiten recordar y deshacer/rehacer operaciones</a:t>
            </a:r>
          </a:p>
          <a:p>
            <a:pPr lvl="1"/>
            <a:endParaRPr lang="es-CL" dirty="0" smtClean="0"/>
          </a:p>
          <a:p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Bloqueos</a:t>
            </a:r>
          </a:p>
          <a:p>
            <a:pPr lvl="1"/>
            <a:r>
              <a:rPr lang="es-CL" dirty="0" smtClean="0"/>
              <a:t>Cuando una transacción </a:t>
            </a:r>
            <a:r>
              <a:rPr lang="es-CL" dirty="0" smtClean="0">
                <a:solidFill>
                  <a:srgbClr val="00B050"/>
                </a:solidFill>
              </a:rPr>
              <a:t>actualice</a:t>
            </a:r>
            <a:r>
              <a:rPr lang="es-CL" dirty="0" smtClean="0"/>
              <a:t> 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CL" dirty="0" smtClean="0"/>
              <a:t> (sea una fila, una tabla, etc.), adquiere un </a:t>
            </a:r>
            <a:r>
              <a:rPr lang="es-CL" dirty="0" smtClean="0">
                <a:solidFill>
                  <a:srgbClr val="00B050"/>
                </a:solidFill>
              </a:rPr>
              <a:t>bloqueo exclusivo</a:t>
            </a:r>
            <a:r>
              <a:rPr lang="es-CL" dirty="0" smtClean="0"/>
              <a:t> sobre 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CL" dirty="0" smtClean="0"/>
              <a:t> tal que tenga acceso exclusivo a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s-CL" dirty="0" smtClean="0"/>
          </a:p>
          <a:p>
            <a:pPr lvl="1"/>
            <a:r>
              <a:rPr lang="es-CL" dirty="0" smtClean="0"/>
              <a:t>Cuando una transacción </a:t>
            </a:r>
            <a:r>
              <a:rPr lang="es-CL" dirty="0" smtClean="0">
                <a:solidFill>
                  <a:srgbClr val="7030A0"/>
                </a:solidFill>
              </a:rPr>
              <a:t>lea</a:t>
            </a:r>
            <a:r>
              <a:rPr lang="es-CL" dirty="0" smtClean="0"/>
              <a:t> 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s-CL" dirty="0" smtClean="0"/>
              <a:t>(</a:t>
            </a:r>
            <a:r>
              <a:rPr lang="es-CL" dirty="0"/>
              <a:t>sea una fila, una tabla, etc.), adquiere un </a:t>
            </a:r>
            <a:r>
              <a:rPr lang="es-CL" dirty="0">
                <a:solidFill>
                  <a:srgbClr val="7030A0"/>
                </a:solidFill>
              </a:rPr>
              <a:t>bloqueo </a:t>
            </a:r>
            <a:r>
              <a:rPr lang="es-CL" dirty="0" smtClean="0">
                <a:solidFill>
                  <a:srgbClr val="7030A0"/>
                </a:solidFill>
              </a:rPr>
              <a:t>no exclusivo</a:t>
            </a:r>
            <a:r>
              <a:rPr lang="es-CL" dirty="0" smtClean="0"/>
              <a:t> sobre 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CL" dirty="0" smtClean="0"/>
              <a:t> tal que otras transacciones puedan leer 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s-CL" dirty="0" smtClean="0"/>
              <a:t>pero no puedan actualizar 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C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798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 solo a medias pero afecta el estado de la base de datos</a:t>
            </a:r>
          </a:p>
          <a:p>
            <a:pPr marL="0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Coherencia: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s-CL" dirty="0" smtClean="0">
                <a:solidFill>
                  <a:schemeClr val="bg1"/>
                </a:solidFill>
              </a:rPr>
              <a:t>Al ejecutar la transacción, la base de datos no satisface las restricciones de integridad</a:t>
            </a:r>
          </a:p>
          <a:p>
            <a:pPr marL="0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Aislamiento (</a:t>
            </a:r>
            <a:r>
              <a:rPr lang="es-CL" i="1" dirty="0" err="1" smtClean="0">
                <a:solidFill>
                  <a:schemeClr val="bg1"/>
                </a:solidFill>
              </a:rPr>
              <a:t>Isolation</a:t>
            </a:r>
            <a:r>
              <a:rPr lang="es-CL" dirty="0" smtClean="0">
                <a:solidFill>
                  <a:schemeClr val="bg1"/>
                </a:solidFill>
              </a:rPr>
              <a:t>):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s-CL" dirty="0" smtClean="0">
                <a:solidFill>
                  <a:schemeClr val="bg1"/>
                </a:solidFill>
              </a:rPr>
              <a:t>El resultado final de dos transacciones no es equivalente a ejecutar cada transacción en serie</a:t>
            </a:r>
          </a:p>
          <a:p>
            <a:pPr marL="0" indent="0">
              <a:buNone/>
            </a:pPr>
            <a:r>
              <a:rPr lang="es-CL" dirty="0" smtClean="0">
                <a:solidFill>
                  <a:schemeClr val="bg1"/>
                </a:solidFill>
              </a:rPr>
              <a:t>Durabilidad:</a:t>
            </a:r>
          </a:p>
          <a:p>
            <a:pPr marL="457200" lvl="1" indent="0">
              <a:buClr>
                <a:srgbClr val="FF0000"/>
              </a:buClr>
              <a:buNone/>
            </a:pPr>
            <a:r>
              <a:rPr lang="es-CL" dirty="0" smtClean="0">
                <a:solidFill>
                  <a:schemeClr val="bg1"/>
                </a:solidFill>
              </a:rPr>
              <a:t>La base de datos se actualiza momentáneamente y luego vuelve al estado anterior.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Modelando una transacción</a:t>
            </a:r>
            <a:endParaRPr lang="es-CL" dirty="0"/>
          </a:p>
        </p:txBody>
      </p:sp>
      <p:sp>
        <p:nvSpPr>
          <p:cNvPr id="19" name="Rectangle 18"/>
          <p:cNvSpPr/>
          <p:nvPr/>
        </p:nvSpPr>
        <p:spPr>
          <a:xfrm>
            <a:off x="762000" y="3886200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61" y="3974450"/>
            <a:ext cx="158475" cy="177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0" y="3488112"/>
            <a:ext cx="4124084" cy="2376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28" y="4076233"/>
            <a:ext cx="1478423" cy="1817235"/>
          </a:xfrm>
          <a:prstGeom prst="rect">
            <a:avLst/>
          </a:prstGeom>
        </p:spPr>
      </p:pic>
      <p:pic>
        <p:nvPicPr>
          <p:cNvPr id="2050" name="Picture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60" y="4649442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791" y="5588959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endCxn id="2050" idx="3"/>
          </p:cNvCxnSpPr>
          <p:nvPr/>
        </p:nvCxnSpPr>
        <p:spPr>
          <a:xfrm flipH="1" flipV="1">
            <a:off x="2796673" y="4801049"/>
            <a:ext cx="2080127" cy="1638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792006" y="5502062"/>
            <a:ext cx="2092580" cy="235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6 2 2"/>
          <p:cNvSpPr txBox="1">
            <a:spLocks/>
          </p:cNvSpPr>
          <p:nvPr/>
        </p:nvSpPr>
        <p:spPr>
          <a:xfrm>
            <a:off x="4876800" y="4855173"/>
            <a:ext cx="3962400" cy="7337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C0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30" y="4952654"/>
            <a:ext cx="3777770" cy="5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Mantener un registro de la transacción</a:t>
            </a:r>
            <a:endParaRPr lang="es-CL" dirty="0"/>
          </a:p>
        </p:txBody>
      </p:sp>
      <p:sp>
        <p:nvSpPr>
          <p:cNvPr id="19" name="Rectangle 18"/>
          <p:cNvSpPr/>
          <p:nvPr/>
        </p:nvSpPr>
        <p:spPr>
          <a:xfrm>
            <a:off x="628691" y="3082158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52" y="3170408"/>
            <a:ext cx="158475" cy="177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1" y="2684070"/>
            <a:ext cx="4124084" cy="23764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06919" y="3272191"/>
            <a:ext cx="1756445" cy="1817235"/>
            <a:chOff x="1040228" y="4076233"/>
            <a:chExt cx="1756445" cy="1817235"/>
          </a:xfrm>
        </p:grpSpPr>
        <p:pic>
          <p:nvPicPr>
            <p:cNvPr id="32" name="Picture 3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228" y="4076233"/>
              <a:ext cx="1478423" cy="1817235"/>
            </a:xfrm>
            <a:prstGeom prst="rect">
              <a:avLst/>
            </a:prstGeom>
          </p:spPr>
        </p:pic>
        <p:pic>
          <p:nvPicPr>
            <p:cNvPr id="2050" name="Picture 2 1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3460" y="464944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791" y="558895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92169" y="2438400"/>
            <a:ext cx="4004919" cy="3449031"/>
          </a:xfrm>
          <a:prstGeom prst="rect">
            <a:avLst/>
          </a:prstGeom>
        </p:spPr>
      </p:pic>
      <p:pic>
        <p:nvPicPr>
          <p:cNvPr id="13" name="Picture 2 1 2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252" y="2402650"/>
            <a:ext cx="826317" cy="82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11" y="2853559"/>
            <a:ext cx="2122851" cy="17284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26" y="5430091"/>
            <a:ext cx="1821557" cy="242857"/>
          </a:xfrm>
          <a:prstGeom prst="rect">
            <a:avLst/>
          </a:prstGeom>
        </p:spPr>
      </p:pic>
      <p:pic>
        <p:nvPicPr>
          <p:cNvPr id="30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29" y="3667320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46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Si hay un problema, revertir el registro</a:t>
            </a:r>
            <a:endParaRPr lang="es-CL" dirty="0"/>
          </a:p>
        </p:txBody>
      </p:sp>
      <p:sp>
        <p:nvSpPr>
          <p:cNvPr id="19" name="Rectangle 18"/>
          <p:cNvSpPr/>
          <p:nvPr/>
        </p:nvSpPr>
        <p:spPr>
          <a:xfrm>
            <a:off x="628691" y="3082158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52" y="3170408"/>
            <a:ext cx="158475" cy="1779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1" y="2684070"/>
            <a:ext cx="4124084" cy="237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2169" y="2438400"/>
            <a:ext cx="4004919" cy="3449031"/>
          </a:xfrm>
          <a:prstGeom prst="rect">
            <a:avLst/>
          </a:prstGeom>
        </p:spPr>
      </p:pic>
      <p:pic>
        <p:nvPicPr>
          <p:cNvPr id="13" name="Picture 2 1 2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252" y="2402650"/>
            <a:ext cx="826317" cy="82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511" y="2853560"/>
            <a:ext cx="2124317" cy="17291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26" y="5430091"/>
            <a:ext cx="1821557" cy="242857"/>
          </a:xfrm>
          <a:prstGeom prst="rect">
            <a:avLst/>
          </a:prstGeom>
        </p:spPr>
      </p:pic>
      <p:pic>
        <p:nvPicPr>
          <p:cNvPr id="30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329" y="3667320"/>
            <a:ext cx="445357" cy="4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06919" y="3272191"/>
            <a:ext cx="1756445" cy="1817235"/>
            <a:chOff x="906919" y="3272191"/>
            <a:chExt cx="1756445" cy="1817235"/>
          </a:xfrm>
        </p:grpSpPr>
        <p:pic>
          <p:nvPicPr>
            <p:cNvPr id="33" name="Picture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482" y="478491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919" y="3272191"/>
              <a:ext cx="1478423" cy="1817235"/>
            </a:xfrm>
            <a:prstGeom prst="rect">
              <a:avLst/>
            </a:prstGeom>
          </p:spPr>
        </p:pic>
        <p:pic>
          <p:nvPicPr>
            <p:cNvPr id="2050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151" y="3845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362200" y="4783621"/>
              <a:ext cx="285750" cy="285750"/>
            </a:xfrm>
            <a:prstGeom prst="rect">
              <a:avLst/>
            </a:prstGeom>
          </p:spPr>
        </p:pic>
      </p:grpSp>
      <p:sp>
        <p:nvSpPr>
          <p:cNvPr id="22" name="Content Placeholder 6 2 2"/>
          <p:cNvSpPr txBox="1">
            <a:spLocks/>
          </p:cNvSpPr>
          <p:nvPr/>
        </p:nvSpPr>
        <p:spPr>
          <a:xfrm>
            <a:off x="906919" y="1330126"/>
            <a:ext cx="6040870" cy="86799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92" y="1457753"/>
            <a:ext cx="5590800" cy="5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Registros ayudan con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 solo a medias pero afecta el estado de la base de datos</a:t>
            </a:r>
          </a:p>
          <a:p>
            <a:r>
              <a:rPr lang="es-CL" dirty="0" smtClean="0">
                <a:solidFill>
                  <a:srgbClr val="0066CC"/>
                </a:solidFill>
              </a:rPr>
              <a:t>Coherencia</a:t>
            </a:r>
            <a:r>
              <a:rPr lang="es-CL" dirty="0" smtClean="0"/>
              <a:t>:</a:t>
            </a:r>
            <a:endParaRPr lang="es-CL" dirty="0"/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Al ejecutar la transacción, la base de datos no satisface las restricciones de integridad</a:t>
            </a:r>
          </a:p>
          <a:p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El resultado final de dos transacciones no es equivalente a ejecutar cada transacción en serie</a:t>
            </a:r>
          </a:p>
          <a:p>
            <a:r>
              <a:rPr lang="es-CL" dirty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/>
              <a:t>La base de datos se actualiza </a:t>
            </a:r>
            <a:r>
              <a:rPr lang="es-CL" dirty="0" smtClean="0"/>
              <a:t>momentáneamente </a:t>
            </a:r>
            <a:r>
              <a:rPr lang="es-CL" dirty="0"/>
              <a:t>y </a:t>
            </a:r>
            <a:r>
              <a:rPr lang="es-CL" dirty="0" smtClean="0"/>
              <a:t>luego </a:t>
            </a:r>
            <a:r>
              <a:rPr lang="es-CL" dirty="0"/>
              <a:t>vuelve al estado </a:t>
            </a:r>
            <a:r>
              <a:rPr lang="es-CL" dirty="0" smtClean="0"/>
              <a:t>anterior.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-22136" y="6324600"/>
            <a:ext cx="91661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é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problemas podemos evitar con alguna forma de registro? 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1161328"/>
            <a:ext cx="607980" cy="565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570" y="3526724"/>
            <a:ext cx="56846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2335127"/>
            <a:ext cx="607980" cy="565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4724400"/>
            <a:ext cx="607980" cy="5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65521" y="2895600"/>
            <a:ext cx="4021279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983847"/>
            <a:ext cx="3899046" cy="1828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rgbClr val="FF0000"/>
                </a:solidFill>
              </a:rPr>
              <a:t>Concurrencia/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endParaRPr lang="es-CL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181099"/>
            <a:ext cx="8229600" cy="16383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231609"/>
            <a:ext cx="4566961" cy="15396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895600"/>
            <a:ext cx="3810000" cy="21335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983847"/>
            <a:ext cx="3495852" cy="18273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4279" y="4340824"/>
            <a:ext cx="374597" cy="3745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89" y="2983848"/>
            <a:ext cx="273929" cy="1758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08" y="2983850"/>
            <a:ext cx="281163" cy="1779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4" y="3501641"/>
            <a:ext cx="288279" cy="2576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500566"/>
            <a:ext cx="288319" cy="2586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75" y="4390292"/>
            <a:ext cx="288319" cy="25869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4715421"/>
            <a:ext cx="1510275" cy="26194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74225" y="-464066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1" y="4419600"/>
            <a:ext cx="288359" cy="2597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79" y="4648986"/>
            <a:ext cx="288399" cy="260857"/>
          </a:xfrm>
          <a:prstGeom prst="rect">
            <a:avLst/>
          </a:prstGeom>
        </p:spPr>
      </p:pic>
      <p:sp>
        <p:nvSpPr>
          <p:cNvPr id="20" name="Content Placeholder 6 2 2"/>
          <p:cNvSpPr txBox="1">
            <a:spLocks/>
          </p:cNvSpPr>
          <p:nvPr/>
        </p:nvSpPr>
        <p:spPr>
          <a:xfrm>
            <a:off x="431800" y="5334000"/>
            <a:ext cx="8229600" cy="144039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solid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Aislamiento</a:t>
            </a:r>
            <a:endParaRPr lang="es-CL" sz="2400" dirty="0" smtClean="0">
              <a:solidFill>
                <a:srgbClr val="0099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 algn="ctr">
              <a:buNone/>
            </a:pPr>
            <a:r>
              <a:rPr lang="es-CL" sz="20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Una transacción no puede interferir con otra transacción.</a:t>
            </a:r>
          </a:p>
          <a:p>
            <a:pPr marL="0" indent="0" algn="ctr">
              <a:buNone/>
            </a:pP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En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(4)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,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hay que tener cuidado con el </a:t>
            </a:r>
            <a:r>
              <a:rPr lang="es-CL" sz="16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ROLLBACK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: no se puede restaurar el valor de saldo antes del paso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4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(1) </a:t>
            </a:r>
            <a:r>
              <a:rPr lang="es-CL" sz="1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porque el valor ya fue cambiado por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(2)</a:t>
            </a:r>
            <a:r>
              <a:rPr lang="es-CL" sz="1800" dirty="0" smtClean="0">
                <a:solidFill>
                  <a:srgbClr val="0099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07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6113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</a:t>
            </a:r>
            <a:r>
              <a:rPr lang="es-CL" dirty="0" smtClean="0"/>
              <a:t>tablas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" y="4495800"/>
            <a:ext cx="5756550" cy="1084473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638392"/>
            <a:ext cx="4917315" cy="630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219200"/>
            <a:ext cx="7198325" cy="841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90547"/>
            <a:ext cx="7192365" cy="12166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0" y="4342275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¿A. P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A.? 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5998" y="4800600"/>
            <a:ext cx="3060201" cy="3646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50" y="4936831"/>
            <a:ext cx="2242417" cy="1685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0570" y="4668284"/>
            <a:ext cx="374597" cy="37459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84082" y="5313916"/>
            <a:ext cx="3059918" cy="3646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34" y="5450147"/>
            <a:ext cx="2044123" cy="1264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8653" y="5181600"/>
            <a:ext cx="374597" cy="37459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84081" y="5801663"/>
            <a:ext cx="3072118" cy="548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34" y="5884795"/>
            <a:ext cx="1662301" cy="4122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18652" y="5669347"/>
            <a:ext cx="374597" cy="37459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096000" y="648866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¿A.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S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.? …</a:t>
            </a:r>
          </a:p>
        </p:txBody>
      </p:sp>
      <p:pic>
        <p:nvPicPr>
          <p:cNvPr id="5122" name="Picture 2 2" descr="1. The basic box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82" y="5584101"/>
            <a:ext cx="1880250" cy="122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6" grpId="0" animBg="1"/>
      <p:bldP spid="29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Bloqueos </a:t>
            </a:r>
            <a:r>
              <a:rPr lang="es-CL" dirty="0" smtClean="0">
                <a:solidFill>
                  <a:srgbClr val="00B0F0"/>
                </a:solidFill>
              </a:rPr>
              <a:t>exclusivos</a:t>
            </a:r>
            <a:r>
              <a:rPr lang="es-CL" dirty="0" smtClean="0"/>
              <a:t> y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compartidos</a:t>
            </a:r>
            <a:endParaRPr lang="es-C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s-CL" sz="2800" dirty="0" smtClean="0"/>
              <a:t>Si una transacción </a:t>
            </a:r>
            <a:r>
              <a:rPr lang="es-CL" sz="2800" dirty="0" smtClean="0">
                <a:latin typeface="Inconsolata SemiBold" pitchFamily="49" charset="0"/>
                <a:ea typeface="Inconsolata SemiBold" pitchFamily="49" charset="0"/>
              </a:rPr>
              <a:t>T</a:t>
            </a:r>
            <a:r>
              <a:rPr lang="es-CL" sz="2800" dirty="0" smtClean="0"/>
              <a:t> quiere modificar un objeto </a:t>
            </a:r>
            <a:r>
              <a:rPr lang="es-CL" sz="2800" dirty="0" smtClean="0">
                <a:latin typeface="Inconsolata SemiBold" pitchFamily="49" charset="0"/>
                <a:ea typeface="Inconsolata SemiBold" pitchFamily="49" charset="0"/>
              </a:rPr>
              <a:t>O</a:t>
            </a:r>
            <a:r>
              <a:rPr lang="es-CL" sz="2800" dirty="0" smtClean="0"/>
              <a:t>, tiene que conseguir un </a:t>
            </a:r>
            <a:r>
              <a:rPr lang="es-CL" sz="2800" dirty="0" smtClean="0">
                <a:solidFill>
                  <a:srgbClr val="00B0F0"/>
                </a:solidFill>
              </a:rPr>
              <a:t>bloqueo exclusivo </a:t>
            </a:r>
            <a:r>
              <a:rPr lang="es-CL" sz="2800" dirty="0" smtClean="0"/>
              <a:t>sobre </a:t>
            </a:r>
            <a:r>
              <a:rPr lang="es-CL" sz="2800" dirty="0" smtClean="0">
                <a:latin typeface="Inconsolata SemiBold" pitchFamily="49" charset="0"/>
                <a:ea typeface="Inconsolata SemiBold" pitchFamily="49" charset="0"/>
              </a:rPr>
              <a:t>O</a:t>
            </a:r>
          </a:p>
          <a:p>
            <a:pPr lvl="1"/>
            <a:r>
              <a:rPr lang="es-CL" sz="2400" dirty="0">
                <a:solidFill>
                  <a:srgbClr val="00B0F0"/>
                </a:solidFill>
                <a:latin typeface="Inconsolata SemiBold" pitchFamily="49" charset="0"/>
                <a:ea typeface="Inconsolata SemiBold" pitchFamily="49" charset="0"/>
              </a:rPr>
              <a:t>T</a:t>
            </a:r>
            <a:r>
              <a:rPr lang="es-CL" sz="2400" dirty="0">
                <a:solidFill>
                  <a:srgbClr val="00B0F0"/>
                </a:solidFill>
              </a:rPr>
              <a:t> puede leer o modificar </a:t>
            </a:r>
            <a:r>
              <a:rPr lang="es-CL" sz="2400" dirty="0" smtClean="0">
                <a:solidFill>
                  <a:srgbClr val="00B0F0"/>
                </a:solidFill>
                <a:latin typeface="Inconsolata SemiBold" pitchFamily="49" charset="0"/>
                <a:ea typeface="Inconsolata SemiBold" pitchFamily="49" charset="0"/>
              </a:rPr>
              <a:t>O</a:t>
            </a:r>
          </a:p>
          <a:p>
            <a:pPr lvl="1"/>
            <a:r>
              <a:rPr lang="es-CL" sz="2400" dirty="0" smtClean="0">
                <a:solidFill>
                  <a:srgbClr val="00B0F0"/>
                </a:solidFill>
              </a:rPr>
              <a:t>Ninguna transacción (aparte de </a:t>
            </a:r>
            <a:r>
              <a:rPr lang="es-CL" sz="2400" dirty="0" smtClean="0">
                <a:solidFill>
                  <a:srgbClr val="00B0F0"/>
                </a:solidFill>
                <a:latin typeface="Inconsolata SemiBold" pitchFamily="49" charset="0"/>
                <a:ea typeface="Inconsolata SemiBold" pitchFamily="49" charset="0"/>
              </a:rPr>
              <a:t>T</a:t>
            </a:r>
            <a:r>
              <a:rPr lang="es-CL" sz="2400" dirty="0" smtClean="0">
                <a:solidFill>
                  <a:srgbClr val="00B0F0"/>
                </a:solidFill>
              </a:rPr>
              <a:t>) puede leer ni modificar </a:t>
            </a:r>
            <a:r>
              <a:rPr lang="es-CL" sz="2400" dirty="0" smtClean="0">
                <a:solidFill>
                  <a:srgbClr val="00B0F0"/>
                </a:solidFill>
                <a:latin typeface="Inconsolata SemiBold" pitchFamily="49" charset="0"/>
                <a:ea typeface="Inconsolata SemiBold" pitchFamily="49" charset="0"/>
              </a:rPr>
              <a:t>O</a:t>
            </a:r>
            <a:r>
              <a:rPr lang="es-CL" sz="2400" dirty="0" smtClean="0">
                <a:solidFill>
                  <a:srgbClr val="00B0F0"/>
                </a:solidFill>
              </a:rPr>
              <a:t> mientras que </a:t>
            </a:r>
            <a:r>
              <a:rPr lang="es-CL" sz="2400" dirty="0" smtClean="0">
                <a:solidFill>
                  <a:srgbClr val="00B0F0"/>
                </a:solidFill>
                <a:latin typeface="Inconsolata SemiBold" pitchFamily="49" charset="0"/>
                <a:ea typeface="Inconsolata SemiBold" pitchFamily="49" charset="0"/>
              </a:rPr>
              <a:t>T</a:t>
            </a:r>
            <a:r>
              <a:rPr lang="es-CL" sz="2400" dirty="0" smtClean="0">
                <a:solidFill>
                  <a:srgbClr val="00B0F0"/>
                </a:solidFill>
              </a:rPr>
              <a:t> tenga su bloqueo exclusivo</a:t>
            </a:r>
            <a:r>
              <a:rPr lang="es-CL" sz="2400" b="1" dirty="0" smtClean="0">
                <a:solidFill>
                  <a:srgbClr val="00B0F0"/>
                </a:solidFill>
              </a:rPr>
              <a:t> </a:t>
            </a:r>
            <a:r>
              <a:rPr lang="es-CL" sz="2400" dirty="0" smtClean="0">
                <a:solidFill>
                  <a:srgbClr val="00B0F0"/>
                </a:solidFill>
              </a:rPr>
              <a:t>sobre </a:t>
            </a:r>
            <a:r>
              <a:rPr lang="es-CL" sz="2400" dirty="0" smtClean="0">
                <a:solidFill>
                  <a:srgbClr val="00B0F0"/>
                </a:solidFill>
                <a:latin typeface="Inconsolata SemiBold" pitchFamily="49" charset="0"/>
                <a:ea typeface="Inconsolata SemiBold" pitchFamily="49" charset="0"/>
              </a:rPr>
              <a:t>O</a:t>
            </a:r>
          </a:p>
          <a:p>
            <a:pPr lvl="1"/>
            <a:r>
              <a:rPr lang="es-CL" sz="2400" dirty="0">
                <a:solidFill>
                  <a:srgbClr val="00B0F0"/>
                </a:solidFill>
              </a:rPr>
              <a:t>Ninguna </a:t>
            </a:r>
            <a:r>
              <a:rPr lang="es-CL" sz="2400" dirty="0" smtClean="0">
                <a:solidFill>
                  <a:srgbClr val="00B0F0"/>
                </a:solidFill>
              </a:rPr>
              <a:t>transacción puede obtener otro bloqueo (exclusivo o compartido) para </a:t>
            </a:r>
            <a:r>
              <a:rPr lang="es-CL" sz="2400" dirty="0" smtClean="0">
                <a:solidFill>
                  <a:srgbClr val="00B0F0"/>
                </a:solidFill>
                <a:latin typeface="Inconsolata SemiBold" pitchFamily="49" charset="0"/>
                <a:ea typeface="Inconsolata SemiBold" pitchFamily="49" charset="0"/>
              </a:rPr>
              <a:t>O</a:t>
            </a:r>
            <a:endParaRPr lang="es-CL" dirty="0">
              <a:solidFill>
                <a:srgbClr val="00B0F0"/>
              </a:solidFill>
            </a:endParaRPr>
          </a:p>
          <a:p>
            <a:r>
              <a:rPr lang="es-CL" sz="2800" dirty="0"/>
              <a:t>Si una transacción </a:t>
            </a:r>
            <a:r>
              <a:rPr lang="es-CL" sz="2800" dirty="0">
                <a:latin typeface="Inconsolata SemiBold" pitchFamily="49" charset="0"/>
                <a:ea typeface="Inconsolata SemiBold" pitchFamily="49" charset="0"/>
              </a:rPr>
              <a:t>T</a:t>
            </a:r>
            <a:r>
              <a:rPr lang="es-CL" sz="2800" dirty="0"/>
              <a:t> </a:t>
            </a:r>
            <a:r>
              <a:rPr lang="es-CL" sz="2800" dirty="0" smtClean="0"/>
              <a:t>solo quiere </a:t>
            </a:r>
            <a:r>
              <a:rPr lang="es-CL" sz="2800" dirty="0"/>
              <a:t>leer un objeto </a:t>
            </a:r>
            <a:r>
              <a:rPr lang="es-CL" sz="2800" dirty="0">
                <a:latin typeface="Inconsolata SemiBold" pitchFamily="49" charset="0"/>
                <a:ea typeface="Inconsolata SemiBold" pitchFamily="49" charset="0"/>
              </a:rPr>
              <a:t>O</a:t>
            </a:r>
            <a:r>
              <a:rPr lang="es-CL" sz="2800" dirty="0"/>
              <a:t>, </a:t>
            </a:r>
            <a:r>
              <a:rPr lang="es-CL" sz="2800" dirty="0" smtClean="0"/>
              <a:t>puede conseguir </a:t>
            </a:r>
            <a:r>
              <a:rPr lang="es-CL" sz="2800" dirty="0"/>
              <a:t>un </a:t>
            </a: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bloqueo compartido </a:t>
            </a:r>
            <a:r>
              <a:rPr lang="es-CL" sz="2800" dirty="0"/>
              <a:t>sobre </a:t>
            </a:r>
            <a:r>
              <a:rPr lang="es-CL" sz="2800" dirty="0">
                <a:latin typeface="Inconsolata SemiBold" pitchFamily="49" charset="0"/>
                <a:ea typeface="Inconsolata SemiBold" pitchFamily="49" charset="0"/>
              </a:rPr>
              <a:t>O</a:t>
            </a:r>
          </a:p>
          <a:p>
            <a:pPr lvl="1"/>
            <a:r>
              <a:rPr lang="es-CL" sz="2400" dirty="0">
                <a:solidFill>
                  <a:schemeClr val="accent6">
                    <a:lumMod val="75000"/>
                  </a:schemeClr>
                </a:solidFill>
                <a:latin typeface="Inconsolata SemiBold" pitchFamily="49" charset="0"/>
                <a:ea typeface="Inconsolata SemiBold" pitchFamily="49" charset="0"/>
              </a:rPr>
              <a:t>T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solo puede leer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Inconsolata SemiBold" pitchFamily="49" charset="0"/>
                <a:ea typeface="Inconsolata SemiBold" pitchFamily="49" charset="0"/>
              </a:rPr>
              <a:t>O</a:t>
            </a:r>
          </a:p>
          <a:p>
            <a:pPr lvl="1"/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Varias 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transacciones pueden leer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Inconsolata SemiBold" pitchFamily="49" charset="0"/>
                <a:ea typeface="Inconsolata SemiBold" pitchFamily="49" charset="0"/>
              </a:rPr>
              <a:t>O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al mismo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tiempo</a:t>
            </a:r>
          </a:p>
          <a:p>
            <a:pPr lvl="1"/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No se puede obtener un bloque exclusivo para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  <a:latin typeface="Inconsolata SemiBold" pitchFamily="49" charset="0"/>
                <a:ea typeface="Inconsolata SemiBold" pitchFamily="49" charset="0"/>
              </a:rPr>
              <a:t>O</a:t>
            </a:r>
          </a:p>
          <a:p>
            <a:pPr marL="457200" lvl="1" indent="0">
              <a:buNone/>
            </a:pPr>
            <a:endParaRPr lang="es-CL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22859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>
                <a:latin typeface="Calibri Light" pitchFamily="34" charset="0"/>
                <a:cs typeface="Calibri Light" pitchFamily="34" charset="0"/>
              </a:rPr>
              <a:t>(en breve)</a:t>
            </a:r>
            <a:endParaRPr lang="es-CL" sz="2400" dirty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… pero si uno tiene que </a:t>
            </a:r>
            <a:r>
              <a:rPr lang="es-CL" i="1" dirty="0" smtClean="0"/>
              <a:t>implementar</a:t>
            </a:r>
            <a:r>
              <a:rPr lang="es-CL" dirty="0" smtClean="0"/>
              <a:t> ACID</a:t>
            </a:r>
            <a:endParaRPr lang="es-CL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" y="6164263"/>
            <a:ext cx="8001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</a:rPr>
              <a:t>… es más difícil ...</a:t>
            </a:r>
            <a:endParaRPr lang="es-CL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8" name="Picture 4" descr="http://iruntheinternet.com/lulzdump/images/sad-unhappy-snowman-kill-me-snow-1360763797t.jpg?id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424781"/>
            <a:ext cx="57531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88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100" dirty="0" smtClean="0"/>
              <a:t>Implementando ACID: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err="1" smtClean="0"/>
              <a:t>Secuenciabilidad</a:t>
            </a:r>
            <a:r>
              <a:rPr lang="es-CL" dirty="0" smtClean="0"/>
              <a:t> (</a:t>
            </a:r>
            <a:r>
              <a:rPr lang="es-CL" i="1" dirty="0" err="1"/>
              <a:t>S</a:t>
            </a:r>
            <a:r>
              <a:rPr lang="es-CL" i="1" dirty="0" err="1" smtClean="0"/>
              <a:t>erializability</a:t>
            </a:r>
            <a:r>
              <a:rPr lang="es-CL" dirty="0" smtClean="0"/>
              <a:t>)</a:t>
            </a:r>
            <a:br>
              <a:rPr lang="es-CL" dirty="0" smtClean="0"/>
            </a:b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2" name="Right Arrow 1"/>
          <p:cNvSpPr/>
          <p:nvPr/>
        </p:nvSpPr>
        <p:spPr>
          <a:xfrm rot="7861115">
            <a:off x="4572000" y="762000"/>
            <a:ext cx="1066800" cy="2286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6019800"/>
            <a:ext cx="613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8.3 (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es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)/16.3 (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7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registros no ayudan con …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L" dirty="0">
                <a:solidFill>
                  <a:srgbClr val="009900"/>
                </a:solidFill>
              </a:rPr>
              <a:t>Atomicidad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Una transacción se ejecuta solo a medias pero afecta el estado de la base de datos</a:t>
            </a:r>
          </a:p>
          <a:p>
            <a:r>
              <a:rPr lang="es-CL" dirty="0" smtClean="0">
                <a:solidFill>
                  <a:srgbClr val="0066CC"/>
                </a:solidFill>
              </a:rPr>
              <a:t>Coherencia</a:t>
            </a:r>
            <a:r>
              <a:rPr lang="es-CL" dirty="0" smtClean="0"/>
              <a:t>:</a:t>
            </a:r>
            <a:endParaRPr lang="es-CL" dirty="0"/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Al ejecutar la transacción, la base de datos no satisface las restricciones de integridad</a:t>
            </a:r>
          </a:p>
          <a:p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Aislamiento</a:t>
            </a:r>
            <a:r>
              <a:rPr lang="es-CL" dirty="0"/>
              <a:t> (</a:t>
            </a:r>
            <a:r>
              <a:rPr lang="es-CL" i="1" dirty="0" err="1">
                <a:solidFill>
                  <a:schemeClr val="accent6">
                    <a:lumMod val="75000"/>
                  </a:schemeClr>
                </a:solidFill>
              </a:rPr>
              <a:t>Isolation</a:t>
            </a:r>
            <a:r>
              <a:rPr lang="es-CL" dirty="0"/>
              <a:t>):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 smtClean="0"/>
              <a:t>El resultado final de dos transacciones no es equivalente a ejecutar cada transacción en serie</a:t>
            </a:r>
          </a:p>
          <a:p>
            <a:r>
              <a:rPr lang="es-CL" dirty="0">
                <a:solidFill>
                  <a:srgbClr val="7030A0"/>
                </a:solidFill>
              </a:rPr>
              <a:t>Durabilidad</a:t>
            </a:r>
            <a:r>
              <a:rPr lang="es-CL" dirty="0" smtClean="0"/>
              <a:t>: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es-CL" dirty="0"/>
              <a:t>La base de datos se actualiza </a:t>
            </a:r>
            <a:r>
              <a:rPr lang="es-CL" dirty="0" smtClean="0"/>
              <a:t>momentáneamente </a:t>
            </a:r>
            <a:r>
              <a:rPr lang="es-CL" dirty="0"/>
              <a:t>y </a:t>
            </a:r>
            <a:r>
              <a:rPr lang="es-CL" dirty="0" smtClean="0"/>
              <a:t>luego </a:t>
            </a:r>
            <a:r>
              <a:rPr lang="es-CL" dirty="0"/>
              <a:t>vuelve al estado </a:t>
            </a:r>
            <a:r>
              <a:rPr lang="es-CL" dirty="0" smtClean="0"/>
              <a:t>anterior.</a:t>
            </a:r>
            <a:endParaRPr lang="es-CL" dirty="0"/>
          </a:p>
        </p:txBody>
      </p:sp>
      <p:sp>
        <p:nvSpPr>
          <p:cNvPr id="4" name="TextBox 3"/>
          <p:cNvSpPr txBox="1"/>
          <p:nvPr/>
        </p:nvSpPr>
        <p:spPr>
          <a:xfrm>
            <a:off x="-22136" y="6324600"/>
            <a:ext cx="916613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… entonces ¿qué podemos hacer con respecto al aislamiento/la concurrencia? 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1161328"/>
            <a:ext cx="607980" cy="565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570" y="3526724"/>
            <a:ext cx="56846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2335127"/>
            <a:ext cx="607980" cy="565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810" y="4724400"/>
            <a:ext cx="607980" cy="5654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" y="4724400"/>
            <a:ext cx="8991600" cy="1143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161328"/>
            <a:ext cx="8991600" cy="236539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9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solución más simple: ejecución serial</a:t>
            </a:r>
            <a:endParaRPr lang="es-CL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14490" y="1799552"/>
            <a:ext cx="7896110" cy="4753648"/>
            <a:chOff x="714490" y="1799552"/>
            <a:chExt cx="7896110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90" y="1799553"/>
              <a:ext cx="3810000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2" y="1887802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18" y="1905000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950" y="247502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281" y="3414546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3805525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3893776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3963708"/>
              <a:ext cx="1386349" cy="2133696"/>
            </a:xfrm>
            <a:prstGeom prst="rect">
              <a:avLst/>
            </a:prstGeom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4876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581631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5198905" y="239827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39" name="Content Placeholder 6 2 2"/>
          <p:cNvSpPr txBox="1">
            <a:spLocks/>
          </p:cNvSpPr>
          <p:nvPr/>
        </p:nvSpPr>
        <p:spPr>
          <a:xfrm>
            <a:off x="5198905" y="2767611"/>
            <a:ext cx="304800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270 + 330 =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44126" y="4329961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¿Hay un problema aquí?</a:t>
            </a:r>
          </a:p>
        </p:txBody>
      </p:sp>
      <p:sp>
        <p:nvSpPr>
          <p:cNvPr id="53" name="Content Placeholder 6 2 2"/>
          <p:cNvSpPr txBox="1">
            <a:spLocks/>
          </p:cNvSpPr>
          <p:nvPr/>
        </p:nvSpPr>
        <p:spPr>
          <a:xfrm>
            <a:off x="1044126" y="4716681"/>
            <a:ext cx="304800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¡La ejecución serial es lenta! 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0378" y="5373469"/>
            <a:ext cx="305174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¿Se pueden ejecutar partes de </a:t>
            </a:r>
            <a:r>
              <a:rPr lang="es-CL" dirty="0" smtClean="0">
                <a:solidFill>
                  <a:srgbClr val="C60042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C60042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 y </a:t>
            </a:r>
            <a:r>
              <a:rPr lang="es-CL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en paralelo? …</a:t>
            </a:r>
          </a:p>
        </p:txBody>
      </p:sp>
    </p:spTree>
    <p:extLst>
      <p:ext uri="{BB962C8B-B14F-4D97-AF65-F5344CB8AC3E}">
        <p14:creationId xmlns:p14="http://schemas.microsoft.com/office/powerpoint/2010/main" val="15507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52" grpId="0" animBg="1"/>
      <p:bldP spid="53" grpId="0" animBg="1"/>
      <p:bldP spid="5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714490" y="1799552"/>
            <a:ext cx="7896110" cy="4753648"/>
            <a:chOff x="714490" y="1799552"/>
            <a:chExt cx="7896110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90" y="1799553"/>
              <a:ext cx="3810000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2" y="1887802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18" y="1905000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950" y="247502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1281" y="3414546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092300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180551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250483"/>
              <a:ext cx="1386349" cy="2133696"/>
            </a:xfrm>
            <a:prstGeom prst="rect">
              <a:avLst/>
            </a:prstGeom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163575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410309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1037826" y="4724400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1022929" y="5093731"/>
            <a:ext cx="3062897" cy="129693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None/>
            </a:pPr>
            <a:r>
              <a:rPr lang="es-CL" altLang="ja-JP" sz="1900" dirty="0" smtClean="0">
                <a:latin typeface="Calibri Light" panose="020F0302020204030204" pitchFamily="34" charset="0"/>
              </a:rPr>
              <a:t>¯\_(</a:t>
            </a:r>
            <a:r>
              <a:rPr lang="ja-JP" altLang="es-CL" sz="1900" dirty="0" smtClean="0">
                <a:latin typeface="Calibri Light" panose="020F0302020204030204" pitchFamily="34" charset="0"/>
              </a:rPr>
              <a:t>ツ</a:t>
            </a:r>
            <a:r>
              <a:rPr lang="es-CL" altLang="ja-JP" sz="1900" dirty="0" smtClean="0">
                <a:latin typeface="Calibri Light" panose="020F0302020204030204" pitchFamily="34" charset="0"/>
              </a:rPr>
              <a:t>)_/¯</a:t>
            </a:r>
            <a:endParaRPr lang="es-CL" sz="1900" dirty="0" smtClean="0"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Por simplicidad asumiremos un orden de ejecución en el caso paralelo …</a:t>
            </a:r>
            <a:endParaRPr lang="es-CL" sz="1900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0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 2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>
            <a:off x="1037826" y="5330409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699742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270 + 330 =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2810" y="157685"/>
            <a:ext cx="607980" cy="5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489" y="3067188"/>
            <a:ext cx="3810000" cy="10664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3155437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9843" y="1799551"/>
            <a:ext cx="3810000" cy="12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43" y="1902509"/>
            <a:ext cx="257923" cy="219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416" y="1847998"/>
            <a:ext cx="1373780" cy="1197233"/>
          </a:xfrm>
          <a:prstGeom prst="rect">
            <a:avLst/>
          </a:prstGeom>
        </p:spPr>
      </p:pic>
      <p:pic>
        <p:nvPicPr>
          <p:cNvPr id="36" name="Picture 2 1 2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86" y="2742018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 2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6" y="3141124"/>
            <a:ext cx="1449607" cy="88266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5249525"/>
            <a:ext cx="3810000" cy="100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00600" y="4131250"/>
            <a:ext cx="3810000" cy="1118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02" y="4222100"/>
            <a:ext cx="1384501" cy="884980"/>
          </a:xfrm>
          <a:prstGeom prst="rect">
            <a:avLst/>
          </a:prstGeom>
        </p:spPr>
      </p:pic>
      <p:pic>
        <p:nvPicPr>
          <p:cNvPr id="37" name="Picture 2 2 2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85" y="4803867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7" y="5313314"/>
            <a:ext cx="1475574" cy="882661"/>
          </a:xfrm>
          <a:prstGeom prst="rect">
            <a:avLst/>
          </a:prstGeom>
        </p:spPr>
      </p:pic>
      <p:pic>
        <p:nvPicPr>
          <p:cNvPr id="10" name="Picture 2 2 1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29" y="5891175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253385" y="540083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5238488" y="577017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260 + 340 =</a:t>
            </a:r>
            <a:r>
              <a:rPr lang="es-CL" sz="19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31320" y="157685"/>
            <a:ext cx="559469" cy="565421"/>
          </a:xfrm>
          <a:prstGeom prst="rect">
            <a:avLst/>
          </a:prstGeom>
        </p:spPr>
      </p:pic>
      <p:pic>
        <p:nvPicPr>
          <p:cNvPr id="9" name="Picture 2 1 1" descr="Image resul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29" y="3702923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3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¡Cuidado cuando el orden importa!</a:t>
            </a:r>
            <a:endParaRPr lang="es-CL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4489" y="1797845"/>
            <a:ext cx="7896111" cy="4485672"/>
            <a:chOff x="687969" y="1797845"/>
            <a:chExt cx="7922631" cy="4485672"/>
          </a:xfrm>
        </p:grpSpPr>
        <p:sp>
          <p:nvSpPr>
            <p:cNvPr id="5" name="Rectangle 4"/>
            <p:cNvSpPr/>
            <p:nvPr/>
          </p:nvSpPr>
          <p:spPr>
            <a:xfrm>
              <a:off x="687969" y="4277545"/>
              <a:ext cx="3796741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561" y="4365794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382992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95302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760" y="5892538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1797845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886096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1956028"/>
              <a:ext cx="1386349" cy="2133696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286912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380863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1115335" y="2602195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39" name="Content Placeholder 6 2 2"/>
          <p:cNvSpPr txBox="1">
            <a:spLocks/>
          </p:cNvSpPr>
          <p:nvPr/>
        </p:nvSpPr>
        <p:spPr>
          <a:xfrm>
            <a:off x="1100438" y="2971528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260 + 340 =</a:t>
            </a:r>
            <a:r>
              <a:rPr lang="es-CL" sz="19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1320" y="157685"/>
            <a:ext cx="559469" cy="5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5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i="1" dirty="0" smtClean="0">
                <a:solidFill>
                  <a:schemeClr val="accent6">
                    <a:lumMod val="75000"/>
                  </a:schemeClr>
                </a:solidFill>
              </a:rPr>
              <a:t>¡Cuidado cuando el orden importa!</a:t>
            </a:r>
            <a:endParaRPr lang="es-CL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4489" y="1797845"/>
            <a:ext cx="7896111" cy="4485672"/>
            <a:chOff x="687969" y="1797845"/>
            <a:chExt cx="7922631" cy="4485672"/>
          </a:xfrm>
        </p:grpSpPr>
        <p:sp>
          <p:nvSpPr>
            <p:cNvPr id="5" name="Rectangle 4"/>
            <p:cNvSpPr/>
            <p:nvPr/>
          </p:nvSpPr>
          <p:spPr>
            <a:xfrm>
              <a:off x="687969" y="4277545"/>
              <a:ext cx="3796741" cy="20059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561" y="4365794"/>
              <a:ext cx="253184" cy="2183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382992"/>
              <a:ext cx="1478423" cy="1817235"/>
            </a:xfrm>
            <a:prstGeom prst="rect">
              <a:avLst/>
            </a:prstGeom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95302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760" y="5892538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1797845"/>
              <a:ext cx="3810000" cy="24797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886096"/>
              <a:ext cx="257923" cy="2199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1956028"/>
              <a:ext cx="1386349" cy="2133696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286912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974" y="380863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1115335" y="2602195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39" name="Content Placeholder 6 2 2"/>
          <p:cNvSpPr txBox="1">
            <a:spLocks/>
          </p:cNvSpPr>
          <p:nvPr/>
        </p:nvSpPr>
        <p:spPr>
          <a:xfrm>
            <a:off x="1100438" y="2971528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260 + 340 =</a:t>
            </a:r>
            <a:r>
              <a:rPr lang="es-CL" sz="19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600</a:t>
            </a: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1320" y="157685"/>
            <a:ext cx="559469" cy="56542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Content Placeholder 6 2 2"/>
          <p:cNvSpPr txBox="1">
            <a:spLocks/>
          </p:cNvSpPr>
          <p:nvPr/>
        </p:nvSpPr>
        <p:spPr>
          <a:xfrm>
            <a:off x="1694522" y="3015924"/>
            <a:ext cx="5783768" cy="166625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No tenemos ningún problema con la restricción, pero el orden de ejecución puede afectar el resultado.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Dependiendo de la aplicación, a veces puede ser necesario preservar el orden de transacciones y/o aplicar ejecución serial.</a:t>
            </a:r>
            <a:endParaRPr lang="es-CL" sz="16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2913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489" y="1802665"/>
            <a:ext cx="7896111" cy="4482560"/>
            <a:chOff x="714489" y="1802665"/>
            <a:chExt cx="7896111" cy="4482560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82087" y="6358636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¿Dónde está el problema?</a:t>
            </a:r>
          </a:p>
        </p:txBody>
      </p:sp>
    </p:spTree>
    <p:extLst>
      <p:ext uri="{BB962C8B-B14F-4D97-AF65-F5344CB8AC3E}">
        <p14:creationId xmlns:p14="http://schemas.microsoft.com/office/powerpoint/2010/main" val="38983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¿Ejecución paralela?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316" cy="46511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489" y="1802665"/>
            <a:ext cx="7896111" cy="4482560"/>
            <a:chOff x="714489" y="1802665"/>
            <a:chExt cx="7896111" cy="4482560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82087" y="6358636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¿Dónde está el problema?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4488" y="1766562"/>
            <a:ext cx="7896111" cy="2392112"/>
          </a:xfrm>
          <a:prstGeom prst="rect">
            <a:avLst/>
          </a:prstGeom>
          <a:solidFill>
            <a:srgbClr val="FF0000">
              <a:alpha val="15000"/>
            </a:srgbClr>
          </a:solidFill>
          <a:ln w="3492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 smtClean="0">
                <a:solidFill>
                  <a:srgbClr val="00B050"/>
                </a:solidFill>
              </a:rPr>
              <a:t>: </a:t>
            </a:r>
            <a:br>
              <a:rPr lang="es-CL" dirty="0" smtClean="0">
                <a:solidFill>
                  <a:srgbClr val="00B050"/>
                </a:solidFill>
              </a:rPr>
            </a:b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”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y después transacción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(serial)</a:t>
            </a:r>
            <a:endParaRPr lang="es-CL" sz="2000" baseline="-25000" dirty="0">
              <a:solidFill>
                <a:srgbClr val="4BACC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9" grpId="0" animBg="1"/>
      <p:bldP spid="57" grpId="0" animBg="1"/>
      <p:bldP spid="5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 smtClean="0">
                <a:solidFill>
                  <a:srgbClr val="00B050"/>
                </a:solidFill>
              </a:rPr>
              <a:t>: </a:t>
            </a:r>
            <a:br>
              <a:rPr lang="es-CL" dirty="0" smtClean="0">
                <a:solidFill>
                  <a:srgbClr val="00B050"/>
                </a:solidFill>
              </a:rPr>
            </a:b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”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9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y después transacción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(serial)</a:t>
            </a:r>
            <a:endParaRPr lang="es-CL" sz="2000" baseline="-25000" dirty="0">
              <a:solidFill>
                <a:srgbClr val="4BACC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0" y="1044363"/>
            <a:ext cx="9144000" cy="581363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62" name="Content Placeholder 6 2 2"/>
          <p:cNvSpPr txBox="1">
            <a:spLocks/>
          </p:cNvSpPr>
          <p:nvPr/>
        </p:nvSpPr>
        <p:spPr>
          <a:xfrm>
            <a:off x="818338" y="1752600"/>
            <a:ext cx="7620000" cy="90574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Una </a:t>
            </a:r>
            <a:r>
              <a:rPr lang="es-CL" sz="2400" b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planificación</a:t>
            </a:r>
            <a:r>
              <a:rPr lang="es-CL" sz="24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es una lista de acciones de un conjunto de transacciones en el orden de ejecución</a:t>
            </a:r>
            <a:r>
              <a:rPr lang="es-CL" sz="19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900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63" name="Content Placeholder 6 2 2"/>
          <p:cNvSpPr txBox="1">
            <a:spLocks/>
          </p:cNvSpPr>
          <p:nvPr/>
        </p:nvSpPr>
        <p:spPr>
          <a:xfrm>
            <a:off x="818338" y="3496544"/>
            <a:ext cx="7620000" cy="91674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Una </a:t>
            </a:r>
            <a:r>
              <a:rPr lang="es-CL" sz="2400" b="1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planificación </a:t>
            </a:r>
            <a:r>
              <a:rPr lang="es-CL" sz="2400" b="1" i="1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b="1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tendrá el mismo efecto que una planificación serial </a:t>
            </a:r>
            <a:r>
              <a:rPr lang="es-CL" sz="20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(en </a:t>
            </a:r>
            <a:r>
              <a:rPr lang="es-CL" sz="2000" i="1" u="sng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algún</a:t>
            </a:r>
            <a:r>
              <a:rPr lang="es-CL" sz="20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orden de las transacciones)</a:t>
            </a: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.</a:t>
            </a:r>
            <a:endParaRPr lang="es-CL" sz="24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18338" y="5111019"/>
            <a:ext cx="76200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se puede identificar una planificación </a:t>
            </a:r>
            <a:r>
              <a:rPr lang="es-CL" sz="24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 </a:t>
            </a:r>
            <a:r>
              <a:rPr lang="es-CL" i="1" dirty="0" smtClean="0">
                <a:solidFill>
                  <a:prstClr val="white">
                    <a:lumMod val="65000"/>
                  </a:prstClr>
                </a:solidFill>
                <a:latin typeface="Calibri Light" panose="020F0302020204030204" pitchFamily="34" charset="0"/>
              </a:rPr>
              <a:t>(sin ejecutarla y compararla con todas las posibles planificaciones seriales)? …</a:t>
            </a:r>
          </a:p>
        </p:txBody>
      </p:sp>
      <p:sp>
        <p:nvSpPr>
          <p:cNvPr id="65" name="Content Placeholder 6 2 2"/>
          <p:cNvSpPr txBox="1">
            <a:spLocks/>
          </p:cNvSpPr>
          <p:nvPr/>
        </p:nvSpPr>
        <p:spPr>
          <a:xfrm>
            <a:off x="818338" y="5870107"/>
            <a:ext cx="7620000" cy="91674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Seguiremos con la pregunta inversa … </a:t>
            </a:r>
            <a:r>
              <a:rPr lang="es-CL" sz="2400" i="1" dirty="0" smtClean="0">
                <a:latin typeface="Calibri Light" panose="020F0302020204030204" pitchFamily="34" charset="0"/>
              </a:rPr>
              <a:t>¿cuándo </a:t>
            </a:r>
            <a:r>
              <a:rPr lang="es-CL" sz="24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se puede garantizar que una planificación sea </a:t>
            </a:r>
            <a:r>
              <a:rPr lang="es-CL" sz="24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i="1" dirty="0" smtClean="0">
                <a:latin typeface="Calibri Light" panose="020F0302020204030204" pitchFamily="34" charset="0"/>
              </a:rPr>
              <a:t>?</a:t>
            </a:r>
            <a:endParaRPr lang="es-CL" sz="24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(1) Conflicto de Lectura–Escritura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80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(1) </a:t>
            </a:r>
            <a:r>
              <a:rPr lang="es-CL" dirty="0" smtClean="0"/>
              <a:t>Conflicto de </a:t>
            </a:r>
            <a:r>
              <a:rPr lang="es-CL" dirty="0"/>
              <a:t>Lectura–Escritura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40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300 + 340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640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4489" y="1802665"/>
            <a:ext cx="7896111" cy="4482560"/>
            <a:chOff x="714489" y="1802665"/>
            <a:chExt cx="7896111" cy="4482560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5078171" y="3808726"/>
            <a:ext cx="3942715" cy="133694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</a:t>
            </a:r>
            <a:r>
              <a:rPr lang="es-CL" sz="20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Lectura–Escritura: </a:t>
            </a:r>
            <a:r>
              <a:rPr lang="es-CL" sz="18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(Lecturas no repetibles)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cambia el valor de A que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ha leído pero todavía no ha escrito</a:t>
            </a:r>
            <a:endParaRPr lang="es-CL" sz="20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6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4534875" cy="4643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(2) Conflicto </a:t>
            </a:r>
            <a:r>
              <a:rPr lang="es-CL" dirty="0"/>
              <a:t>de Escritura–Lectura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9239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726599"/>
              <a:ext cx="3810000" cy="25457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819400"/>
              <a:ext cx="257923" cy="21999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2" y="2772001"/>
              <a:ext cx="1402999" cy="2454857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6861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36000"/>
              <a:ext cx="1453073" cy="8838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5272342"/>
              <a:ext cx="3810000" cy="1012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9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5334000"/>
              <a:ext cx="1478025" cy="88329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99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399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55639" y="2971800"/>
            <a:ext cx="3048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serían A 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y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si se ejecutaran </a:t>
            </a:r>
            <a:r>
              <a:rPr lang="es-CL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y después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38" name="Content Placeholder 6 2 2 1"/>
          <p:cNvSpPr txBox="1">
            <a:spLocks/>
          </p:cNvSpPr>
          <p:nvPr/>
        </p:nvSpPr>
        <p:spPr>
          <a:xfrm>
            <a:off x="1040742" y="36369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330 y 330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23571" y="555316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42" name="Content Placeholder 6 2 2 2"/>
          <p:cNvSpPr txBox="1">
            <a:spLocks/>
          </p:cNvSpPr>
          <p:nvPr/>
        </p:nvSpPr>
        <p:spPr>
          <a:xfrm>
            <a:off x="5408674" y="592249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330 y 320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5639" y="4220511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¿…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después </a:t>
            </a:r>
            <a:r>
              <a:rPr lang="es-CL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7" name="Content Placeholder 6 2 2 1"/>
          <p:cNvSpPr txBox="1">
            <a:spLocks/>
          </p:cNvSpPr>
          <p:nvPr/>
        </p:nvSpPr>
        <p:spPr>
          <a:xfrm>
            <a:off x="1040742" y="46275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340 y 320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1" grpId="0" animBg="1"/>
      <p:bldP spid="42" grpId="0" animBg="1"/>
      <p:bldP spid="45" grpId="0" animBg="1"/>
      <p:bldP spid="4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4534875" cy="4643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(2) Conflicto </a:t>
            </a:r>
            <a:r>
              <a:rPr lang="es-CL" dirty="0"/>
              <a:t>de Escritura–Lectura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92393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726599"/>
              <a:ext cx="3810000" cy="25457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819400"/>
              <a:ext cx="257923" cy="21999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2" y="2772001"/>
              <a:ext cx="1402999" cy="2454857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6861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36000"/>
              <a:ext cx="1453073" cy="8838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5272342"/>
              <a:ext cx="3810000" cy="1012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9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5334000"/>
              <a:ext cx="1478025" cy="88329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99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399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055639" y="2971800"/>
            <a:ext cx="30480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serían A 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y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si se ejecutaran </a:t>
            </a:r>
            <a:r>
              <a:rPr lang="es-CL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y después</a:t>
            </a:r>
            <a:r>
              <a:rPr lang="es-CL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38" name="Content Placeholder 6 2 2 1"/>
          <p:cNvSpPr txBox="1">
            <a:spLocks/>
          </p:cNvSpPr>
          <p:nvPr/>
        </p:nvSpPr>
        <p:spPr>
          <a:xfrm>
            <a:off x="1040742" y="36369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330 y 330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23571" y="555316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42" name="Content Placeholder 6 2 2 2"/>
          <p:cNvSpPr txBox="1">
            <a:spLocks/>
          </p:cNvSpPr>
          <p:nvPr/>
        </p:nvSpPr>
        <p:spPr>
          <a:xfrm>
            <a:off x="5408674" y="592249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330 y 320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5639" y="4220511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¿… </a:t>
            </a:r>
            <a:r>
              <a:rPr lang="es-CL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después </a:t>
            </a:r>
            <a:r>
              <a:rPr lang="es-CL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7" name="Content Placeholder 6 2 2 1"/>
          <p:cNvSpPr txBox="1">
            <a:spLocks/>
          </p:cNvSpPr>
          <p:nvPr/>
        </p:nvSpPr>
        <p:spPr>
          <a:xfrm>
            <a:off x="1040742" y="4627590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340 y 320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Content Placeholder 6 2 2"/>
          <p:cNvSpPr txBox="1">
            <a:spLocks/>
          </p:cNvSpPr>
          <p:nvPr/>
        </p:nvSpPr>
        <p:spPr>
          <a:xfrm>
            <a:off x="5221450" y="1564404"/>
            <a:ext cx="3671479" cy="178839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</a:t>
            </a:r>
            <a:r>
              <a:rPr lang="es-CL" sz="20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Escritura–Lectura: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El orden de cambio de A es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mientras el orden de B es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, entonces el orden de ambos no es ni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ni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/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endParaRPr lang="es-CL" sz="16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(3) Conflicto de Escritura–Escritura</a:t>
            </a:r>
            <a:endParaRPr lang="es-CL" dirty="0"/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2"/>
            <a:ext cx="6303148" cy="46710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10929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895000"/>
              <a:ext cx="3810000" cy="109005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1800"/>
              <a:ext cx="257923" cy="2199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4" y="2971800"/>
              <a:ext cx="1387980" cy="885614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523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1876604"/>
              <a:ext cx="1377465" cy="88508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985057"/>
              <a:ext cx="3810000" cy="8917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4876801"/>
              <a:ext cx="3810000" cy="8613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4" y="5029200"/>
              <a:ext cx="1374355" cy="565664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27939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4114800"/>
              <a:ext cx="1383355" cy="561796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38101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48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42895" y="547070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39" name="Content Placeholder 6 2 2 2 1"/>
          <p:cNvSpPr txBox="1">
            <a:spLocks/>
          </p:cNvSpPr>
          <p:nvPr/>
        </p:nvSpPr>
        <p:spPr>
          <a:xfrm>
            <a:off x="927998" y="584003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1 y 1000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5446" y="6432573"/>
            <a:ext cx="211255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</a:t>
            </a:r>
            <a:r>
              <a:rPr lang="es-CL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Secuenciable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2" name="Content Placeholder 6 2 2 2 2"/>
          <p:cNvSpPr txBox="1">
            <a:spLocks/>
          </p:cNvSpPr>
          <p:nvPr/>
        </p:nvSpPr>
        <p:spPr>
          <a:xfrm>
            <a:off x="3051705" y="6430003"/>
            <a:ext cx="93919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6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 animBg="1"/>
      <p:bldP spid="4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(3) Conflicto de Escritura–Escritura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2"/>
            <a:ext cx="6303148" cy="46710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10929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895000"/>
              <a:ext cx="3810000" cy="109005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1800"/>
              <a:ext cx="257923" cy="2199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4" y="2971800"/>
              <a:ext cx="1387980" cy="885614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5238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1876604"/>
              <a:ext cx="1377465" cy="885081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985057"/>
              <a:ext cx="3810000" cy="8917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4876801"/>
              <a:ext cx="3810000" cy="8613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4" y="5029200"/>
              <a:ext cx="1374355" cy="565664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279399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9" y="4114800"/>
              <a:ext cx="1383355" cy="561796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38101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2448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42895" y="5470704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¿Cuántos serán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aquí?</a:t>
            </a:r>
          </a:p>
        </p:txBody>
      </p:sp>
      <p:sp>
        <p:nvSpPr>
          <p:cNvPr id="39" name="Content Placeholder 6 2 2 2 1"/>
          <p:cNvSpPr txBox="1">
            <a:spLocks/>
          </p:cNvSpPr>
          <p:nvPr/>
        </p:nvSpPr>
        <p:spPr>
          <a:xfrm>
            <a:off x="927998" y="5840037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1 y 1000</a:t>
            </a:r>
            <a:r>
              <a:rPr lang="es-CL" sz="19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5446" y="6432573"/>
            <a:ext cx="211255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</a:t>
            </a:r>
            <a:r>
              <a:rPr lang="es-CL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Secuenciable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?</a:t>
            </a:r>
          </a:p>
        </p:txBody>
      </p:sp>
      <p:sp>
        <p:nvSpPr>
          <p:cNvPr id="42" name="Content Placeholder 6 2 2 2 2"/>
          <p:cNvSpPr txBox="1">
            <a:spLocks/>
          </p:cNvSpPr>
          <p:nvPr/>
        </p:nvSpPr>
        <p:spPr>
          <a:xfrm>
            <a:off x="3051705" y="6430003"/>
            <a:ext cx="939190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  <a:endParaRPr lang="es-CL" sz="1900" i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5" name="Content Placeholder 6 2 2"/>
          <p:cNvSpPr txBox="1">
            <a:spLocks/>
          </p:cNvSpPr>
          <p:nvPr/>
        </p:nvSpPr>
        <p:spPr>
          <a:xfrm>
            <a:off x="5130411" y="5730894"/>
            <a:ext cx="3942715" cy="109827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</a:t>
            </a:r>
            <a:r>
              <a:rPr lang="es-CL" sz="20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Escritura–Escritura:</a:t>
            </a:r>
            <a:endParaRPr lang="es-CL" sz="1800" b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sobrescribe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sobrescribe 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  <a:r>
              <a:rPr lang="es-CL" sz="2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(no hay problema con lecturas aquí)</a:t>
            </a:r>
            <a:endParaRPr lang="es-CL" sz="20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6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8229600" cy="2819400"/>
          </a:xfrm>
          <a:noFill/>
          <a:ln w="44450">
            <a:noFill/>
            <a:prstDash val="sysDash"/>
          </a:ln>
        </p:spPr>
        <p:txBody>
          <a:bodyPr/>
          <a:lstStyle/>
          <a:p>
            <a:pPr marL="0" indent="0">
              <a:buNone/>
            </a:pPr>
            <a:r>
              <a:rPr lang="es-CL" dirty="0" smtClean="0"/>
              <a:t>Una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 transacción</a:t>
            </a:r>
            <a:r>
              <a:rPr lang="es-CL" dirty="0" smtClean="0">
                <a:solidFill>
                  <a:srgbClr val="FF0000"/>
                </a:solidFill>
              </a:rPr>
              <a:t> </a:t>
            </a:r>
            <a:r>
              <a:rPr lang="es-CL" sz="2400" dirty="0" smtClean="0"/>
              <a:t>es</a:t>
            </a:r>
          </a:p>
          <a:p>
            <a:pPr marL="0" indent="0">
              <a:buNone/>
            </a:pPr>
            <a:r>
              <a:rPr lang="es-CL" dirty="0"/>
              <a:t>	</a:t>
            </a:r>
            <a:r>
              <a:rPr lang="es-CL" sz="2400" dirty="0" smtClean="0"/>
              <a:t>un</a:t>
            </a:r>
            <a:r>
              <a:rPr lang="es-CL" dirty="0" smtClean="0"/>
              <a:t> </a:t>
            </a:r>
            <a:r>
              <a:rPr lang="es-CL" dirty="0" smtClean="0">
                <a:solidFill>
                  <a:schemeClr val="accent5">
                    <a:lumMod val="75000"/>
                  </a:schemeClr>
                </a:solidFill>
              </a:rPr>
              <a:t>conjunto de operaciones</a:t>
            </a:r>
            <a:r>
              <a:rPr lang="es-CL" dirty="0" smtClean="0"/>
              <a:t> </a:t>
            </a:r>
            <a:r>
              <a:rPr lang="es-CL" sz="2400" dirty="0" smtClean="0"/>
              <a:t>que</a:t>
            </a:r>
          </a:p>
          <a:p>
            <a:pPr marL="0" indent="0">
              <a:buNone/>
            </a:pPr>
            <a:r>
              <a:rPr lang="es-CL" sz="2400" dirty="0" smtClean="0"/>
              <a:t>		se ejecutan de </a:t>
            </a:r>
            <a:r>
              <a:rPr lang="es-CL" dirty="0" smtClean="0">
                <a:solidFill>
                  <a:srgbClr val="009900"/>
                </a:solidFill>
              </a:rPr>
              <a:t>manera atómica</a:t>
            </a: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s-CL" sz="2400" dirty="0"/>
              <a:t>	</a:t>
            </a:r>
            <a:r>
              <a:rPr lang="es-CL" sz="2400" dirty="0" smtClean="0"/>
              <a:t>	</a:t>
            </a:r>
            <a:r>
              <a:rPr lang="es-CL" sz="2000" dirty="0" smtClean="0"/>
              <a:t>(es decir, </a:t>
            </a:r>
            <a:r>
              <a:rPr lang="es-CL" sz="2000" dirty="0" smtClean="0">
                <a:solidFill>
                  <a:srgbClr val="009900"/>
                </a:solidFill>
              </a:rPr>
              <a:t>como si fuera una sola operación</a:t>
            </a:r>
            <a:r>
              <a:rPr lang="es-CL" sz="2000" dirty="0" smtClean="0"/>
              <a:t>)</a:t>
            </a:r>
            <a:endParaRPr lang="es-CL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228600" y="228600"/>
            <a:ext cx="5037220" cy="3032130"/>
            <a:chOff x="714489" y="1799552"/>
            <a:chExt cx="7896111" cy="4753648"/>
          </a:xfrm>
        </p:grpSpPr>
        <p:pic>
          <p:nvPicPr>
            <p:cNvPr id="19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27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0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32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Down Arrow 33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3733800" y="3515579"/>
            <a:ext cx="5037220" cy="3032131"/>
            <a:chOff x="714489" y="1799552"/>
            <a:chExt cx="7896111" cy="4753648"/>
          </a:xfrm>
        </p:grpSpPr>
        <p:pic>
          <p:nvPicPr>
            <p:cNvPr id="62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66" name="Picture 2 1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tangle 66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70" name="Picture 2 1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 2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714489" y="524040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800600" y="4139525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4" name="Down Arrow 73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4230375"/>
              <a:ext cx="1384501" cy="884980"/>
            </a:xfrm>
            <a:prstGeom prst="rect">
              <a:avLst/>
            </a:prstGeom>
          </p:spPr>
        </p:pic>
        <p:pic>
          <p:nvPicPr>
            <p:cNvPr id="76" name="Picture 2 2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1214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5304189"/>
              <a:ext cx="1475574" cy="882661"/>
            </a:xfrm>
            <a:prstGeom prst="rect">
              <a:avLst/>
            </a:prstGeom>
          </p:spPr>
        </p:pic>
        <p:pic>
          <p:nvPicPr>
            <p:cNvPr id="78" name="Picture 2 2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8205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TextBox 78"/>
          <p:cNvSpPr txBox="1"/>
          <p:nvPr/>
        </p:nvSpPr>
        <p:spPr>
          <a:xfrm>
            <a:off x="5539006" y="899444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0" name="Content Placeholder 6 2 2"/>
          <p:cNvSpPr txBox="1">
            <a:spLocks/>
          </p:cNvSpPr>
          <p:nvPr/>
        </p:nvSpPr>
        <p:spPr>
          <a:xfrm>
            <a:off x="5525036" y="1274491"/>
            <a:ext cx="3161764" cy="10342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A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T</a:t>
            </a:r>
            <a:r>
              <a:rPr lang="es-CL" sz="18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B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endParaRPr lang="es-CL" sz="18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3199" y="5508406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2" name="Content Placeholder 6 2 2"/>
          <p:cNvSpPr txBox="1">
            <a:spLocks/>
          </p:cNvSpPr>
          <p:nvPr/>
        </p:nvSpPr>
        <p:spPr>
          <a:xfrm>
            <a:off x="319229" y="5883453"/>
            <a:ext cx="3161764" cy="66425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¡Es </a:t>
            </a:r>
            <a:r>
              <a:rPr lang="es-CL" sz="1800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! 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4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(No hay conflicto)</a:t>
            </a:r>
            <a:endParaRPr lang="es-CL" sz="14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9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228600" y="228600"/>
            <a:ext cx="5037220" cy="3032130"/>
            <a:chOff x="714489" y="1799552"/>
            <a:chExt cx="7896111" cy="4753648"/>
          </a:xfrm>
        </p:grpSpPr>
        <p:pic>
          <p:nvPicPr>
            <p:cNvPr id="19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27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0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32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Down Arrow 33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3733800" y="3515579"/>
            <a:ext cx="5037220" cy="3032131"/>
            <a:chOff x="714489" y="1799552"/>
            <a:chExt cx="7896111" cy="4753648"/>
          </a:xfrm>
        </p:grpSpPr>
        <p:pic>
          <p:nvPicPr>
            <p:cNvPr id="62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Rectangle 62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66" name="Picture 2 1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Rectangle 66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70" name="Picture 2 1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 2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714489" y="524040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800600" y="4139525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74" name="Down Arrow 73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4230375"/>
              <a:ext cx="1384501" cy="884980"/>
            </a:xfrm>
            <a:prstGeom prst="rect">
              <a:avLst/>
            </a:prstGeom>
          </p:spPr>
        </p:pic>
        <p:pic>
          <p:nvPicPr>
            <p:cNvPr id="76" name="Picture 2 2 2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4812142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5304189"/>
              <a:ext cx="1475574" cy="882661"/>
            </a:xfrm>
            <a:prstGeom prst="rect">
              <a:avLst/>
            </a:prstGeom>
          </p:spPr>
        </p:pic>
        <p:pic>
          <p:nvPicPr>
            <p:cNvPr id="78" name="Picture 2 2 1" descr="Image result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588205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TextBox 78"/>
          <p:cNvSpPr txBox="1"/>
          <p:nvPr/>
        </p:nvSpPr>
        <p:spPr>
          <a:xfrm>
            <a:off x="5539006" y="899444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0" name="Content Placeholder 6 2 2"/>
          <p:cNvSpPr txBox="1">
            <a:spLocks/>
          </p:cNvSpPr>
          <p:nvPr/>
        </p:nvSpPr>
        <p:spPr>
          <a:xfrm>
            <a:off x="5525036" y="1274491"/>
            <a:ext cx="3161764" cy="103422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A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T</a:t>
            </a:r>
            <a:r>
              <a:rPr lang="es-CL" sz="1800" baseline="-250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</a:t>
            </a:r>
          </a:p>
          <a:p>
            <a:pPr marL="0" indent="0" algn="ctr">
              <a:buClr>
                <a:prstClr val="black"/>
              </a:buClr>
              <a:buNone/>
            </a:pPr>
            <a:r>
              <a:rPr lang="es-CL" sz="1800" i="1" dirty="0" smtClean="0">
                <a:latin typeface="Calibri Light" panose="020F0302020204030204" pitchFamily="34" charset="0"/>
              </a:rPr>
              <a:t>B</a:t>
            </a:r>
            <a:r>
              <a:rPr lang="es-CL" sz="1800" dirty="0" smtClean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</a:rPr>
              <a:t>cambia con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2 </a:t>
            </a:r>
            <a:r>
              <a:rPr lang="es-CL" sz="1800" dirty="0">
                <a:solidFill>
                  <a:srgbClr val="4BACC6">
                    <a:lumMod val="75000"/>
                  </a:srgbClr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</a:rPr>
              <a:t>/</a:t>
            </a:r>
            <a:r>
              <a:rPr lang="es-CL" sz="1800" b="1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8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18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endParaRPr lang="es-CL" sz="18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3199" y="5508406"/>
            <a:ext cx="3147793" cy="35394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17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 aquí?</a:t>
            </a:r>
          </a:p>
        </p:txBody>
      </p:sp>
      <p:sp>
        <p:nvSpPr>
          <p:cNvPr id="82" name="Content Placeholder 6 2 2"/>
          <p:cNvSpPr txBox="1">
            <a:spLocks/>
          </p:cNvSpPr>
          <p:nvPr/>
        </p:nvSpPr>
        <p:spPr>
          <a:xfrm>
            <a:off x="319229" y="5883453"/>
            <a:ext cx="3161764" cy="66425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¡Es </a:t>
            </a:r>
            <a:r>
              <a:rPr lang="es-CL" sz="1800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! 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4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(No hay conflicto)</a:t>
            </a:r>
            <a:endParaRPr lang="es-CL" sz="14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b="1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0"/>
            <a:ext cx="9144000" cy="682671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Content Placeholder 6 2 2"/>
          <p:cNvSpPr txBox="1">
            <a:spLocks/>
          </p:cNvSpPr>
          <p:nvPr/>
        </p:nvSpPr>
        <p:spPr>
          <a:xfrm>
            <a:off x="312821" y="3273606"/>
            <a:ext cx="8458199" cy="46721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¡Los casos son parecidos pero uno es </a:t>
            </a:r>
            <a:r>
              <a:rPr lang="es-CL" sz="2400" i="1" dirty="0" err="1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i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 y el otro no!</a:t>
            </a:r>
            <a:endParaRPr lang="es-CL" sz="1800" i="1" dirty="0">
              <a:solidFill>
                <a:srgbClr val="F79646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2643188" cy="39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(*) Conflictos </a:t>
            </a:r>
            <a:r>
              <a:rPr lang="es-CL" dirty="0"/>
              <a:t>parecidos </a:t>
            </a:r>
            <a:r>
              <a:rPr lang="es-CL" dirty="0" smtClean="0"/>
              <a:t>con anulaciones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26" name="Rectangle 25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42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 2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7" name="Down Arrow 46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49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4222739"/>
              <a:ext cx="1476799" cy="821741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53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>
                <a:solidFill>
                  <a:srgbClr val="FF0000"/>
                </a:solidFill>
                <a:latin typeface="Calibri Light" panose="020F0302020204030204" pitchFamily="34" charset="0"/>
              </a:rPr>
              <a:t>2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70 + 230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500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810" y="151606"/>
            <a:ext cx="568460" cy="571500"/>
          </a:xfrm>
          <a:prstGeom prst="rect">
            <a:avLst/>
          </a:prstGeom>
        </p:spPr>
      </p:pic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(*) Conflictos </a:t>
            </a:r>
            <a:r>
              <a:rPr lang="es-CL" dirty="0"/>
              <a:t>parecidos </a:t>
            </a:r>
            <a:r>
              <a:rPr lang="es-CL" dirty="0" smtClean="0"/>
              <a:t>con </a:t>
            </a:r>
            <a:r>
              <a:rPr lang="es-CL" dirty="0"/>
              <a:t>anulaciones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86" y="1107553"/>
            <a:ext cx="6738824" cy="4656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26" name="Rectangle 25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42" name="Picture 2 1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 2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7" name="Down Arrow 46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49" name="Picture 2 2 2" descr="Image resul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4222739"/>
              <a:ext cx="1476799" cy="821741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1037826" y="5368858"/>
            <a:ext cx="30480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¿Cuánto es A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+ 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 después?</a:t>
            </a:r>
          </a:p>
        </p:txBody>
      </p:sp>
      <p:sp>
        <p:nvSpPr>
          <p:cNvPr id="53" name="Content Placeholder 6 2 2"/>
          <p:cNvSpPr txBox="1">
            <a:spLocks/>
          </p:cNvSpPr>
          <p:nvPr/>
        </p:nvSpPr>
        <p:spPr>
          <a:xfrm>
            <a:off x="1022929" y="5738191"/>
            <a:ext cx="3062897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>
                <a:solidFill>
                  <a:srgbClr val="FF0000"/>
                </a:solidFill>
                <a:latin typeface="Calibri Light" panose="020F0302020204030204" pitchFamily="34" charset="0"/>
              </a:rPr>
              <a:t>2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70 + 230 =</a:t>
            </a:r>
            <a:r>
              <a:rPr lang="es-CL" sz="19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500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766562"/>
            <a:ext cx="9144000" cy="506015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228600" y="2057400"/>
            <a:ext cx="8844527" cy="41821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black"/>
              </a:buClr>
            </a:pP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En </a:t>
            </a:r>
            <a:r>
              <a:rPr lang="es-CL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una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planificación </a:t>
            </a:r>
            <a:r>
              <a:rPr lang="es-CL" sz="2000" b="1" dirty="0">
                <a:solidFill>
                  <a:srgbClr val="00B050"/>
                </a:solidFill>
                <a:latin typeface="Calibri Light" panose="020F0302020204030204" pitchFamily="34" charset="0"/>
              </a:rPr>
              <a:t>recuperable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,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cada transacción T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se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compromete (</a:t>
            </a:r>
            <a:r>
              <a:rPr lang="es-CL" sz="2000" dirty="0" smtClean="0">
                <a:solidFill>
                  <a:srgbClr val="C00000"/>
                </a:solidFill>
                <a:latin typeface="Segoe UI Light" panose="020B0502040204020203" pitchFamily="34" charset="0"/>
              </a:rPr>
              <a:t>COMMIT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 solo después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que se comprometan a su vez todas las transacciones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desde las cuáles T haya leído algo.</a:t>
            </a:r>
          </a:p>
          <a:p>
            <a:pPr>
              <a:buClr>
                <a:prstClr val="black"/>
              </a:buClr>
            </a:pPr>
            <a:endParaRPr lang="es-CL" sz="2000" b="1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>
              <a:buClr>
                <a:prstClr val="black"/>
              </a:buClr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Si cada transacción T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solamente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lee cambios de transacciones comprometidas,  </a:t>
            </a: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se pueden </a:t>
            </a:r>
            <a:r>
              <a:rPr lang="es-CL" sz="2000" b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evitar </a:t>
            </a:r>
            <a:r>
              <a:rPr lang="es-CL" sz="2000" b="1" dirty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anulaciones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sz="2000" b="1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en cascada</a:t>
            </a:r>
            <a:r>
              <a:rPr lang="es-CL" sz="2000" b="1" dirty="0" smtClean="0">
                <a:solidFill>
                  <a:srgbClr val="006600"/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mantener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una planificación recuperable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D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 lo 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contrario, si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T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lee algo de una transacción no comprometida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T’ 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y hay que anular T’, entonces puede ser que haya que anular T también (</a:t>
            </a:r>
            <a:r>
              <a:rPr lang="es-CL" sz="2000" dirty="0" smtClean="0">
                <a:solidFill>
                  <a:srgbClr val="F79646">
                    <a:lumMod val="75000"/>
                  </a:srgbClr>
                </a:solidFill>
                <a:latin typeface="Calibri Light" panose="020F0302020204030204" pitchFamily="34" charset="0"/>
              </a:rPr>
              <a:t>una anulación en cascada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 para mantener </a:t>
            </a:r>
            <a:r>
              <a:rPr lang="es-CL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una planificación recuperable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</a:p>
          <a:p>
            <a:pPr>
              <a:buClr>
                <a:prstClr val="black"/>
              </a:buClr>
            </a:pPr>
            <a:endParaRPr lang="es-CL" sz="20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Para cumplir con ACID, un sistema de bases de datos debe garantizar que solamente se permitan </a:t>
            </a:r>
            <a:r>
              <a:rPr lang="es-CL" sz="20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planificaciones recuperables</a:t>
            </a: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.</a:t>
            </a:r>
            <a:endParaRPr lang="es-CL" sz="2000" b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2643188" cy="3920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447800"/>
            <a:ext cx="2514600" cy="3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2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Solución: Bloqueos (</a:t>
            </a:r>
            <a:r>
              <a:rPr lang="es-CL" i="1" dirty="0" err="1" smtClean="0"/>
              <a:t>Locks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53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problema</a:t>
            </a:r>
            <a:endParaRPr lang="es-CL" dirty="0"/>
          </a:p>
        </p:txBody>
      </p:sp>
      <p:sp>
        <p:nvSpPr>
          <p:cNvPr id="24" name="TextBox 23"/>
          <p:cNvSpPr txBox="1"/>
          <p:nvPr/>
        </p:nvSpPr>
        <p:spPr>
          <a:xfrm>
            <a:off x="1022929" y="4639258"/>
            <a:ext cx="673457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¿Han visto un problema así antes de este curso?</a:t>
            </a:r>
          </a:p>
        </p:txBody>
      </p:sp>
      <p:sp>
        <p:nvSpPr>
          <p:cNvPr id="25" name="Content Placeholder 6 2 2"/>
          <p:cNvSpPr txBox="1">
            <a:spLocks/>
          </p:cNvSpPr>
          <p:nvPr/>
        </p:nvSpPr>
        <p:spPr>
          <a:xfrm>
            <a:off x="1022929" y="5008590"/>
            <a:ext cx="6734574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Multihilos</a:t>
            </a: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(</a:t>
            </a:r>
            <a:r>
              <a:rPr lang="es-CL" sz="1900" i="1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Multithreading</a:t>
            </a:r>
            <a:r>
              <a:rPr lang="es-CL" sz="19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)</a:t>
            </a:r>
            <a:endParaRPr lang="es-CL" sz="19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6667" y="5674970"/>
            <a:ext cx="673457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¿Y qué era la solución (en Java por ejemplo)?</a:t>
            </a:r>
          </a:p>
        </p:txBody>
      </p:sp>
      <p:sp>
        <p:nvSpPr>
          <p:cNvPr id="27" name="Content Placeholder 6 2 2"/>
          <p:cNvSpPr txBox="1">
            <a:spLocks/>
          </p:cNvSpPr>
          <p:nvPr/>
        </p:nvSpPr>
        <p:spPr>
          <a:xfrm>
            <a:off x="1016667" y="6044302"/>
            <a:ext cx="6734574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Bloques sincronizados</a:t>
            </a:r>
            <a:endParaRPr lang="es-CL" sz="19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625952" y="1158870"/>
            <a:ext cx="5037220" cy="3032130"/>
            <a:chOff x="714489" y="1799552"/>
            <a:chExt cx="7896111" cy="4753648"/>
          </a:xfrm>
        </p:grpSpPr>
        <p:pic>
          <p:nvPicPr>
            <p:cNvPr id="29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37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7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0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0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42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Down Arrow 43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sp>
        <p:nvSpPr>
          <p:cNvPr id="45" name="Content Placeholder 6 2 2"/>
          <p:cNvSpPr txBox="1">
            <a:spLocks/>
          </p:cNvSpPr>
          <p:nvPr/>
        </p:nvSpPr>
        <p:spPr>
          <a:xfrm>
            <a:off x="4839236" y="1165496"/>
            <a:ext cx="31617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</p:txBody>
      </p:sp>
    </p:spTree>
    <p:extLst>
      <p:ext uri="{BB962C8B-B14F-4D97-AF65-F5344CB8AC3E}">
        <p14:creationId xmlns:p14="http://schemas.microsoft.com/office/powerpoint/2010/main" val="5940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4" grpId="0" animBg="1"/>
      <p:bldP spid="25" grpId="0" animBg="1"/>
      <p:bldP spid="26" grpId="0" animBg="1"/>
      <p:bldP spid="27" grpId="0" animBg="1"/>
      <p:bldP spid="4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4228083"/>
            <a:ext cx="9144000" cy="2629918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solución en Java</a:t>
            </a:r>
            <a:endParaRPr lang="es-CL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625952" y="1158870"/>
            <a:ext cx="5037220" cy="3032130"/>
            <a:chOff x="714489" y="1799552"/>
            <a:chExt cx="7896111" cy="4753648"/>
          </a:xfrm>
        </p:grpSpPr>
        <p:pic>
          <p:nvPicPr>
            <p:cNvPr id="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15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8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20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Down Arrow 21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91226"/>
            <a:ext cx="4133518" cy="19444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4" y="4585180"/>
            <a:ext cx="4290882" cy="1746135"/>
          </a:xfrm>
          <a:prstGeom prst="rect">
            <a:avLst/>
          </a:prstGeom>
        </p:spPr>
      </p:pic>
      <p:sp>
        <p:nvSpPr>
          <p:cNvPr id="25" name="Content Placeholder 6 2 2"/>
          <p:cNvSpPr txBox="1">
            <a:spLocks/>
          </p:cNvSpPr>
          <p:nvPr/>
        </p:nvSpPr>
        <p:spPr>
          <a:xfrm>
            <a:off x="4839236" y="1165496"/>
            <a:ext cx="31617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</p:txBody>
      </p:sp>
    </p:spTree>
    <p:extLst>
      <p:ext uri="{BB962C8B-B14F-4D97-AF65-F5344CB8AC3E}">
        <p14:creationId xmlns:p14="http://schemas.microsoft.com/office/powerpoint/2010/main" val="406529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4228083"/>
            <a:ext cx="9144000" cy="2629918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Una solución en Java</a:t>
            </a:r>
            <a:endParaRPr lang="es-CL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625952" y="1158870"/>
            <a:ext cx="5037220" cy="3032130"/>
            <a:chOff x="714489" y="1799552"/>
            <a:chExt cx="7896111" cy="4753648"/>
          </a:xfrm>
        </p:grpSpPr>
        <p:pic>
          <p:nvPicPr>
            <p:cNvPr id="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14489" y="1799552"/>
              <a:ext cx="7896111" cy="4753648"/>
              <a:chOff x="714489" y="1799552"/>
              <a:chExt cx="7896111" cy="475364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714489" y="1802665"/>
                <a:ext cx="3810000" cy="9239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800600" y="2726599"/>
                <a:ext cx="3810000" cy="25457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819400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2" y="2772001"/>
                <a:ext cx="1402999" cy="2454857"/>
              </a:xfrm>
              <a:prstGeom prst="rect">
                <a:avLst/>
              </a:prstGeom>
            </p:spPr>
          </p:pic>
          <p:pic>
            <p:nvPicPr>
              <p:cNvPr id="15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6861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36000"/>
                <a:ext cx="1453073" cy="883808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14489" y="5272342"/>
                <a:ext cx="3810000" cy="10128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white"/>
                  </a:solidFill>
                  <a:latin typeface="Calibri Light" panose="020F0302020204030204" pitchFamily="34" charset="0"/>
                </a:endParaRPr>
              </a:p>
            </p:txBody>
          </p:sp>
          <p:pic>
            <p:nvPicPr>
              <p:cNvPr id="18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489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9" y="5334000"/>
                <a:ext cx="1478025" cy="883293"/>
              </a:xfrm>
              <a:prstGeom prst="rect">
                <a:avLst/>
              </a:prstGeom>
            </p:spPr>
          </p:pic>
          <p:pic>
            <p:nvPicPr>
              <p:cNvPr id="20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58998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243998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Down Arrow 21"/>
              <p:cNvSpPr/>
              <p:nvPr/>
            </p:nvSpPr>
            <p:spPr>
              <a:xfrm>
                <a:off x="4394266" y="1799552"/>
                <a:ext cx="536558" cy="4753648"/>
              </a:xfrm>
              <a:prstGeom prst="downArrow">
                <a:avLst>
                  <a:gd name="adj1" fmla="val 50000"/>
                  <a:gd name="adj2" fmla="val 31796"/>
                </a:avLst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91226"/>
            <a:ext cx="4133518" cy="19444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4" y="4585180"/>
            <a:ext cx="4290882" cy="1746135"/>
          </a:xfrm>
          <a:prstGeom prst="rect">
            <a:avLst/>
          </a:prstGeom>
        </p:spPr>
      </p:pic>
      <p:sp>
        <p:nvSpPr>
          <p:cNvPr id="25" name="Content Placeholder 6 2 2"/>
          <p:cNvSpPr txBox="1">
            <a:spLocks/>
          </p:cNvSpPr>
          <p:nvPr/>
        </p:nvSpPr>
        <p:spPr>
          <a:xfrm>
            <a:off x="4839236" y="1165496"/>
            <a:ext cx="31617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Conflicto de Escritura–Lectura: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975882"/>
            <a:ext cx="9144000" cy="326176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04713" y="1361194"/>
            <a:ext cx="673457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se podría mejorar el rendimiento del código de abajo?</a:t>
            </a:r>
          </a:p>
        </p:txBody>
      </p:sp>
      <p:sp>
        <p:nvSpPr>
          <p:cNvPr id="30" name="Content Placeholder 6 2 2 2"/>
          <p:cNvSpPr txBox="1">
            <a:spLocks/>
          </p:cNvSpPr>
          <p:nvPr/>
        </p:nvSpPr>
        <p:spPr>
          <a:xfrm>
            <a:off x="1204713" y="1743783"/>
            <a:ext cx="6734574" cy="40161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Minimizar el código sincronizado </a:t>
            </a:r>
            <a:r>
              <a:rPr lang="es-CL" sz="2000" dirty="0">
                <a:solidFill>
                  <a:prstClr val="black"/>
                </a:solidFill>
                <a:latin typeface="Calibri Light" panose="020F0302020204030204" pitchFamily="34" charset="0"/>
              </a:rPr>
              <a:t>tanto como sea posible</a:t>
            </a:r>
            <a:endParaRPr lang="es-CL" sz="19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Content Placeholder 6 2 2 3"/>
          <p:cNvSpPr txBox="1">
            <a:spLocks/>
          </p:cNvSpPr>
          <p:nvPr/>
        </p:nvSpPr>
        <p:spPr>
          <a:xfrm>
            <a:off x="1204713" y="2132449"/>
            <a:ext cx="6734574" cy="94084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Usar objetos de bloqueos tan específicos como sea posible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(por ejemplo, usar un valor de la tabla o una fila de la tabla como el objeto de bloqueo, no la entera tabla, si es posible)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4228083"/>
            <a:ext cx="9144000" cy="262991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6" name="Content Placeholder 6 2 2"/>
          <p:cNvSpPr txBox="1">
            <a:spLocks/>
          </p:cNvSpPr>
          <p:nvPr/>
        </p:nvSpPr>
        <p:spPr>
          <a:xfrm>
            <a:off x="1204713" y="4612092"/>
            <a:ext cx="6734574" cy="163117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Una transacción tiene que conseguir 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bloqueos</a:t>
            </a: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para los objetos (valores, filas, vista, tablas) que quiere modificar.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Cuando haya terminado con el bloque, lo libera.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Un </a:t>
            </a:r>
            <a:r>
              <a:rPr lang="es-CL" sz="18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protocolo de bloqueo</a:t>
            </a:r>
            <a:r>
              <a:rPr lang="es-CL" sz="18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especifica las reglas que las transacciones tienen que seguir con respecto a bloqueos. </a:t>
            </a:r>
          </a:p>
        </p:txBody>
      </p:sp>
      <p:sp>
        <p:nvSpPr>
          <p:cNvPr id="37" name="Content Placeholder 6 2 2"/>
          <p:cNvSpPr txBox="1">
            <a:spLocks/>
          </p:cNvSpPr>
          <p:nvPr/>
        </p:nvSpPr>
        <p:spPr>
          <a:xfrm>
            <a:off x="1204713" y="3722007"/>
            <a:ext cx="6734574" cy="904837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2000" b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¡Los mismos conceptos aplican a sistemas de bases de datos!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… salvo que es el sistema, no el programador, que tiene que decidir (automáticamente) el nivel de sincronización, el nivel de bloqueo, etc.</a:t>
            </a:r>
          </a:p>
        </p:txBody>
      </p:sp>
    </p:spTree>
    <p:extLst>
      <p:ext uri="{BB962C8B-B14F-4D97-AF65-F5344CB8AC3E}">
        <p14:creationId xmlns:p14="http://schemas.microsoft.com/office/powerpoint/2010/main" val="104642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Vacaciones …</a:t>
            </a:r>
            <a:endParaRPr lang="es-CL" dirty="0"/>
          </a:p>
        </p:txBody>
      </p:sp>
      <p:pic>
        <p:nvPicPr>
          <p:cNvPr id="20482" name="Picture 2" descr="BBQ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324600" cy="422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74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Bloqueos </a:t>
            </a:r>
            <a:r>
              <a:rPr lang="es-CL" dirty="0" smtClean="0">
                <a:solidFill>
                  <a:srgbClr val="00B0F0"/>
                </a:solidFill>
              </a:rPr>
              <a:t>exclusivos</a:t>
            </a:r>
            <a:r>
              <a:rPr lang="es-CL" dirty="0" smtClean="0"/>
              <a:t> y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compartidos</a:t>
            </a:r>
            <a:endParaRPr lang="es-C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L" sz="2800" dirty="0" smtClean="0"/>
              <a:t>Si una transacción T quiere modificar un objeto O, tiene que conseguir un </a:t>
            </a:r>
            <a:r>
              <a:rPr lang="es-CL" sz="2800" dirty="0" smtClean="0">
                <a:solidFill>
                  <a:srgbClr val="00B0F0"/>
                </a:solidFill>
              </a:rPr>
              <a:t>bloqueo exclusivo </a:t>
            </a:r>
            <a:r>
              <a:rPr lang="es-CL" sz="2800" dirty="0" smtClean="0"/>
              <a:t>sobre O</a:t>
            </a:r>
          </a:p>
          <a:p>
            <a:pPr lvl="1"/>
            <a:r>
              <a:rPr lang="es-CL" sz="2400" dirty="0">
                <a:solidFill>
                  <a:srgbClr val="00B0F0"/>
                </a:solidFill>
              </a:rPr>
              <a:t>T puede leer o modificar </a:t>
            </a:r>
            <a:r>
              <a:rPr lang="es-CL" sz="2400" dirty="0" smtClean="0">
                <a:solidFill>
                  <a:srgbClr val="00B0F0"/>
                </a:solidFill>
              </a:rPr>
              <a:t>O</a:t>
            </a:r>
          </a:p>
          <a:p>
            <a:pPr lvl="1"/>
            <a:r>
              <a:rPr lang="es-CL" sz="2400" dirty="0" smtClean="0">
                <a:solidFill>
                  <a:srgbClr val="00B0F0"/>
                </a:solidFill>
              </a:rPr>
              <a:t>Ninguna transacción (aparte de T) puede leer ni modificar O mientras que T tenga su bloqueo exclusivo</a:t>
            </a:r>
            <a:r>
              <a:rPr lang="es-CL" sz="2400" b="1" dirty="0" smtClean="0">
                <a:solidFill>
                  <a:srgbClr val="00B0F0"/>
                </a:solidFill>
              </a:rPr>
              <a:t> </a:t>
            </a:r>
            <a:r>
              <a:rPr lang="es-CL" sz="2400" dirty="0" smtClean="0">
                <a:solidFill>
                  <a:srgbClr val="00B0F0"/>
                </a:solidFill>
              </a:rPr>
              <a:t>sobre O</a:t>
            </a:r>
          </a:p>
          <a:p>
            <a:endParaRPr lang="es-CL" dirty="0">
              <a:solidFill>
                <a:srgbClr val="00B0F0"/>
              </a:solidFill>
            </a:endParaRPr>
          </a:p>
          <a:p>
            <a:r>
              <a:rPr lang="es-CL" sz="2800" dirty="0"/>
              <a:t>Si una transacción T </a:t>
            </a:r>
            <a:r>
              <a:rPr lang="es-CL" sz="2800" dirty="0" smtClean="0"/>
              <a:t>solo quiere </a:t>
            </a:r>
            <a:r>
              <a:rPr lang="es-CL" sz="2800" dirty="0"/>
              <a:t>leer un objeto O, </a:t>
            </a:r>
            <a:r>
              <a:rPr lang="es-CL" sz="2800" dirty="0" smtClean="0"/>
              <a:t>puede conseguir </a:t>
            </a:r>
            <a:r>
              <a:rPr lang="es-CL" sz="2800" dirty="0"/>
              <a:t>un </a:t>
            </a:r>
            <a:r>
              <a:rPr lang="es-CL" sz="2800" dirty="0">
                <a:solidFill>
                  <a:schemeClr val="accent6">
                    <a:lumMod val="75000"/>
                  </a:schemeClr>
                </a:solidFill>
              </a:rPr>
              <a:t>bloqueo compartido </a:t>
            </a:r>
            <a:r>
              <a:rPr lang="es-CL" sz="2800" dirty="0"/>
              <a:t>sobre O</a:t>
            </a:r>
          </a:p>
          <a:p>
            <a:pPr lvl="1"/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T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solo puede leer O</a:t>
            </a:r>
          </a:p>
          <a:p>
            <a:pPr lvl="1"/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Varias </a:t>
            </a:r>
            <a:r>
              <a:rPr lang="es-CL" sz="2400" dirty="0">
                <a:solidFill>
                  <a:schemeClr val="accent6">
                    <a:lumMod val="75000"/>
                  </a:schemeClr>
                </a:solidFill>
              </a:rPr>
              <a:t>transacciones pueden leer el mismo objeto al mismo </a:t>
            </a:r>
            <a:r>
              <a:rPr lang="es-CL" sz="2400" dirty="0" smtClean="0">
                <a:solidFill>
                  <a:schemeClr val="accent6">
                    <a:lumMod val="75000"/>
                  </a:schemeClr>
                </a:solidFill>
              </a:rPr>
              <a:t>tiempo</a:t>
            </a:r>
          </a:p>
          <a:p>
            <a:pPr lvl="1"/>
            <a:r>
              <a:rPr lang="es-CL" sz="2400" dirty="0"/>
              <a:t>Un bloqueo exclusivo excluye bloqueos </a:t>
            </a:r>
            <a:r>
              <a:rPr lang="es-CL" sz="2400" dirty="0" smtClean="0"/>
              <a:t>compartidos</a:t>
            </a:r>
          </a:p>
          <a:p>
            <a:pPr lvl="1"/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126606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Conflicto de Lectura–Escritura</a:t>
            </a:r>
            <a:endParaRPr lang="es-CL" dirty="0"/>
          </a:p>
        </p:txBody>
      </p:sp>
      <p:grpSp>
        <p:nvGrpSpPr>
          <p:cNvPr id="6" name="Group 5"/>
          <p:cNvGrpSpPr/>
          <p:nvPr/>
        </p:nvGrpSpPr>
        <p:grpSpPr>
          <a:xfrm>
            <a:off x="714489" y="1799552"/>
            <a:ext cx="7896111" cy="4753648"/>
            <a:chOff x="714489" y="1799552"/>
            <a:chExt cx="7896111" cy="4753648"/>
          </a:xfrm>
        </p:grpSpPr>
        <p:sp>
          <p:nvSpPr>
            <p:cNvPr id="5" name="Rectangle 4"/>
            <p:cNvSpPr/>
            <p:nvPr/>
          </p:nvSpPr>
          <p:spPr>
            <a:xfrm>
              <a:off x="714489" y="1802665"/>
              <a:ext cx="3810000" cy="71193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800600" y="251460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617558"/>
              <a:ext cx="257923" cy="2199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563047"/>
              <a:ext cx="1373780" cy="1197233"/>
            </a:xfrm>
            <a:prstGeom prst="rect">
              <a:avLst/>
            </a:prstGeom>
          </p:spPr>
        </p:pic>
        <p:pic>
          <p:nvPicPr>
            <p:cNvPr id="36" name="Picture 2 1 2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456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2"/>
              <a:ext cx="1451339" cy="511827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4489" y="3810000"/>
              <a:ext cx="3810000" cy="13365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solidFill>
                  <a:prstClr val="white"/>
                </a:solidFill>
                <a:latin typeface="Calibri Light" panose="020F03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7" name="Picture 2 2 2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8" y="3873789"/>
              <a:ext cx="1476799" cy="1194263"/>
            </a:xfrm>
            <a:prstGeom prst="rect">
              <a:avLst/>
            </a:prstGeom>
          </p:spPr>
        </p:pic>
        <p:pic>
          <p:nvPicPr>
            <p:cNvPr id="10" name="Picture 2 2 1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7520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 1 1" descr="Image result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6426" y="3855461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L" dirty="0" smtClean="0">
                  <a:solidFill>
                    <a:prstClr val="black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EJECUCIÓN</a:t>
              </a:r>
              <a:endParaRPr lang="es-CL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3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con bloqueos exclusivos</a:t>
            </a:r>
            <a:endParaRPr lang="es-CL" dirty="0"/>
          </a:p>
        </p:txBody>
      </p:sp>
      <p:sp>
        <p:nvSpPr>
          <p:cNvPr id="35" name="TextBox 34"/>
          <p:cNvSpPr txBox="1"/>
          <p:nvPr/>
        </p:nvSpPr>
        <p:spPr>
          <a:xfrm>
            <a:off x="867692" y="5611684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¿Cómo sería la planificación final?</a:t>
            </a:r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711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514600"/>
            <a:ext cx="3810000" cy="12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61755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361518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3810000"/>
            <a:ext cx="3810000" cy="15625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00600" y="5334000"/>
            <a:ext cx="3810000" cy="1118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3263" y="2442412"/>
            <a:ext cx="280245" cy="280245"/>
          </a:xfrm>
          <a:prstGeom prst="rect">
            <a:avLst/>
          </a:prstGeom>
        </p:spPr>
      </p:pic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6019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3821776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467226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5"/>
            <a:ext cx="1011200" cy="5621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9" y="3873789"/>
            <a:ext cx="1030400" cy="145066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5" y="2514600"/>
            <a:ext cx="955733" cy="1238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02" y="5410200"/>
            <a:ext cx="964267" cy="10261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06" y="990599"/>
            <a:ext cx="2038400" cy="38826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02624" y="457200"/>
            <a:ext cx="462853" cy="46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con bloqueos exclusivos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092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880376"/>
            <a:ext cx="3810000" cy="129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99855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742518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4134000"/>
            <a:ext cx="3810000" cy="12385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00600" y="5334000"/>
            <a:ext cx="3810000" cy="11182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6019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48001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5"/>
            <a:ext cx="1011200" cy="1026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4231665"/>
            <a:ext cx="1030400" cy="10261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5" y="2895600"/>
            <a:ext cx="955733" cy="1238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02" y="5410200"/>
            <a:ext cx="964267" cy="102613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06" y="990599"/>
            <a:ext cx="2038400" cy="38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Conflicto de Lectura–Escritura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016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819401"/>
            <a:ext cx="3810000" cy="1222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904206"/>
            <a:ext cx="257923" cy="219994"/>
          </a:xfrm>
          <a:prstGeom prst="rect">
            <a:avLst/>
          </a:prstGeom>
        </p:spPr>
      </p:pic>
      <p:pic>
        <p:nvPicPr>
          <p:cNvPr id="36" name="Picture 2 1 2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43" y="3430587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4114800"/>
            <a:ext cx="3810000" cy="990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10291" y="5088740"/>
            <a:ext cx="3810000" cy="674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7" name="Picture 2 2 2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376" y="5411787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 2 1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429" y="4715582"/>
            <a:ext cx="303213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6" y="1876602"/>
            <a:ext cx="1458286" cy="859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7" y="4169771"/>
            <a:ext cx="1459810" cy="8594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93" y="5166365"/>
            <a:ext cx="1369905" cy="5470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2" y="2868834"/>
            <a:ext cx="1391238" cy="11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… con bloqueos exclusivos y compartidos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4"/>
            <a:ext cx="3810000" cy="711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514600"/>
            <a:ext cx="3810000" cy="13268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590800"/>
            <a:ext cx="257923" cy="219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4" y="1828801"/>
            <a:ext cx="1093714" cy="602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2514600"/>
            <a:ext cx="1043429" cy="13268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06" y="990600"/>
            <a:ext cx="2260266" cy="60160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3841458"/>
            <a:ext cx="3810000" cy="1599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4" y="3886200"/>
            <a:ext cx="1094857" cy="155428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800600" y="5440488"/>
            <a:ext cx="3810000" cy="11453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486400"/>
            <a:ext cx="1027429" cy="1099430"/>
          </a:xfrm>
          <a:prstGeom prst="rect">
            <a:avLst/>
          </a:prstGeom>
        </p:spPr>
      </p:pic>
      <p:pic>
        <p:nvPicPr>
          <p:cNvPr id="10" name="Picture 2 2 1 1" descr="Image resul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3" y="4095829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 2 1 2" descr="Image resul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2" y="4993599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 2 1 1" descr="Image resul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8" y="3410029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 2 1 2" descr="Image resul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7" y="60960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6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Bloqueo: Un problema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092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895600"/>
            <a:ext cx="3810000" cy="2376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99855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733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5272460"/>
            <a:ext cx="3810000" cy="11554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478471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5916605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232477" y="5418191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¿Una solución?</a:t>
            </a:r>
          </a:p>
        </p:txBody>
      </p:sp>
      <p:sp>
        <p:nvSpPr>
          <p:cNvPr id="25" name="Content Placeholder 6 2 2 1"/>
          <p:cNvSpPr txBox="1">
            <a:spLocks/>
          </p:cNvSpPr>
          <p:nvPr/>
        </p:nvSpPr>
        <p:spPr>
          <a:xfrm>
            <a:off x="5232477" y="5819191"/>
            <a:ext cx="3356439" cy="34907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…</a:t>
            </a:r>
            <a:endParaRPr lang="es-CL" sz="1900" i="1" dirty="0">
              <a:solidFill>
                <a:srgbClr val="FFC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8297" y="3512148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¿Qué tipo de conflicto hay?</a:t>
            </a:r>
          </a:p>
        </p:txBody>
      </p:sp>
      <p:sp>
        <p:nvSpPr>
          <p:cNvPr id="33" name="Content Placeholder 6 2 2 2"/>
          <p:cNvSpPr txBox="1">
            <a:spLocks/>
          </p:cNvSpPr>
          <p:nvPr/>
        </p:nvSpPr>
        <p:spPr>
          <a:xfrm>
            <a:off x="868297" y="3913148"/>
            <a:ext cx="3356439" cy="373432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¡Escritura-lectura!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1200" cy="1026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2895600"/>
            <a:ext cx="966400" cy="2300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0" y="5294995"/>
            <a:ext cx="1030400" cy="102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3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Bloqueo en dos fases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Primera fase (de expansión):</a:t>
            </a:r>
          </a:p>
          <a:p>
            <a:pPr lvl="1"/>
            <a:r>
              <a:rPr lang="es-CL" sz="2400" dirty="0" smtClean="0">
                <a:solidFill>
                  <a:srgbClr val="0070C0"/>
                </a:solidFill>
              </a:rPr>
              <a:t>Se adquieren bloqueos, pero no se liberan bloqueos</a:t>
            </a:r>
          </a:p>
          <a:p>
            <a:endParaRPr lang="es-CL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Segunda fase (de reducción)</a:t>
            </a:r>
          </a:p>
          <a:p>
            <a:pPr lvl="1"/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</a:rPr>
              <a:t>Se liberan bloqueos, pero no se </a:t>
            </a:r>
            <a:r>
              <a:rPr lang="es-CL" sz="2400" dirty="0">
                <a:solidFill>
                  <a:schemeClr val="accent6">
                    <a:lumMod val="50000"/>
                  </a:schemeClr>
                </a:solidFill>
              </a:rPr>
              <a:t>adquieren </a:t>
            </a:r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</a:rPr>
              <a:t>bloqueos</a:t>
            </a:r>
          </a:p>
          <a:p>
            <a:pPr lvl="1"/>
            <a:endParaRPr lang="es-CL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s-CL" dirty="0" smtClean="0"/>
          </a:p>
          <a:p>
            <a:pPr lvl="1"/>
            <a:endParaRPr lang="es-CL" dirty="0" smtClean="0"/>
          </a:p>
          <a:p>
            <a:pPr lvl="1"/>
            <a:endParaRPr lang="es-CL" sz="2400" dirty="0"/>
          </a:p>
        </p:txBody>
      </p:sp>
      <p:sp>
        <p:nvSpPr>
          <p:cNvPr id="5" name="Content Placeholder 6 2 2 3"/>
          <p:cNvSpPr txBox="1">
            <a:spLocks/>
          </p:cNvSpPr>
          <p:nvPr/>
        </p:nvSpPr>
        <p:spPr>
          <a:xfrm>
            <a:off x="1143000" y="4572000"/>
            <a:ext cx="6734574" cy="8382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latin typeface="Calibri Light" panose="020F0302020204030204" pitchFamily="34" charset="0"/>
              </a:rPr>
              <a:t>No se </a:t>
            </a:r>
            <a:r>
              <a:rPr lang="es-CL" sz="2400" dirty="0" smtClean="0">
                <a:latin typeface="Calibri Light" panose="020F0302020204030204" pitchFamily="34" charset="0"/>
              </a:rPr>
              <a:t>pueden </a:t>
            </a:r>
            <a:r>
              <a:rPr lang="es-CL" sz="2400" dirty="0">
                <a:latin typeface="Calibri Light" panose="020F0302020204030204" pitchFamily="34" charset="0"/>
              </a:rPr>
              <a:t>adquirir más bloqueos después de haber liberado algún </a:t>
            </a:r>
            <a:r>
              <a:rPr lang="es-CL" sz="2400" dirty="0" smtClean="0">
                <a:latin typeface="Calibri Light" panose="020F0302020204030204" pitchFamily="34" charset="0"/>
              </a:rPr>
              <a:t>bloqueo</a:t>
            </a:r>
            <a:endParaRPr lang="es-CL" sz="24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Bloqueo en dos fases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092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895600"/>
            <a:ext cx="3810000" cy="2376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99855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7333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5272460"/>
            <a:ext cx="3810000" cy="11554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478471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5916605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fases?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1200" cy="1026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2895600"/>
            <a:ext cx="966400" cy="23008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00" y="5294995"/>
            <a:ext cx="1030400" cy="1026133"/>
          </a:xfrm>
          <a:prstGeom prst="rect">
            <a:avLst/>
          </a:prstGeom>
        </p:spPr>
      </p:pic>
      <p:sp>
        <p:nvSpPr>
          <p:cNvPr id="22" name="Content Placeholder 6 2 2"/>
          <p:cNvSpPr txBox="1">
            <a:spLocks/>
          </p:cNvSpPr>
          <p:nvPr/>
        </p:nvSpPr>
        <p:spPr>
          <a:xfrm>
            <a:off x="6260995" y="1350162"/>
            <a:ext cx="154044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…</a:t>
            </a:r>
          </a:p>
        </p:txBody>
      </p:sp>
      <p:sp>
        <p:nvSpPr>
          <p:cNvPr id="34" name="Content Placeholder 6 2 2"/>
          <p:cNvSpPr txBox="1">
            <a:spLocks/>
          </p:cNvSpPr>
          <p:nvPr/>
        </p:nvSpPr>
        <p:spPr>
          <a:xfrm>
            <a:off x="838201" y="5248922"/>
            <a:ext cx="838199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5" name="Content Placeholder 6 2 2"/>
          <p:cNvSpPr txBox="1">
            <a:spLocks/>
          </p:cNvSpPr>
          <p:nvPr/>
        </p:nvSpPr>
        <p:spPr>
          <a:xfrm>
            <a:off x="838201" y="2667401"/>
            <a:ext cx="838199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7" name="Content Placeholder 6 2 2"/>
          <p:cNvSpPr txBox="1">
            <a:spLocks/>
          </p:cNvSpPr>
          <p:nvPr/>
        </p:nvSpPr>
        <p:spPr>
          <a:xfrm>
            <a:off x="5029200" y="3931920"/>
            <a:ext cx="838199" cy="701731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2" grpId="0" animBg="1"/>
      <p:bldP spid="34" grpId="0" animBg="1"/>
      <p:bldP spid="35" grpId="0" animBg="1"/>
      <p:bldP spid="3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Bloqueo en dos fases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3058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3109540"/>
            <a:ext cx="3810000" cy="10690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21249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35" y="392705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4156055"/>
            <a:ext cx="3810000" cy="8731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499865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459859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fases?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1200" cy="1238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3109540"/>
            <a:ext cx="955733" cy="1026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9" y="4178589"/>
            <a:ext cx="1030400" cy="813866"/>
          </a:xfrm>
          <a:prstGeom prst="rect">
            <a:avLst/>
          </a:prstGeom>
        </p:spPr>
      </p:pic>
      <p:sp>
        <p:nvSpPr>
          <p:cNvPr id="25" name="Content Placeholder 6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800600" y="5005760"/>
            <a:ext cx="3810000" cy="1318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20" y="5086201"/>
            <a:ext cx="964267" cy="1238399"/>
          </a:xfrm>
          <a:prstGeom prst="rect">
            <a:avLst/>
          </a:prstGeom>
        </p:spPr>
      </p:pic>
      <p:pic>
        <p:nvPicPr>
          <p:cNvPr id="42" name="Picture 2 1 2 1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34" y="5889431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0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6113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sobre </a:t>
            </a:r>
            <a:r>
              <a:rPr lang="es-CL" dirty="0"/>
              <a:t>varias </a:t>
            </a:r>
            <a:r>
              <a:rPr lang="es-CL" dirty="0" smtClean="0"/>
              <a:t>tablas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3638392"/>
            <a:ext cx="4917315" cy="6306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9" y="1219200"/>
            <a:ext cx="7198325" cy="841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90547"/>
            <a:ext cx="7192365" cy="1216637"/>
          </a:xfrm>
          <a:prstGeom prst="rect">
            <a:avLst/>
          </a:prstGeom>
        </p:spPr>
      </p:pic>
      <p:sp>
        <p:nvSpPr>
          <p:cNvPr id="24" name="Content Placeholder 6 2"/>
          <p:cNvSpPr txBox="1">
            <a:spLocks/>
          </p:cNvSpPr>
          <p:nvPr/>
        </p:nvSpPr>
        <p:spPr>
          <a:xfrm>
            <a:off x="6096000" y="4876801"/>
            <a:ext cx="2906222" cy="91439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En los siguientes ejemplos, no vamos a usar el </a:t>
            </a:r>
            <a:r>
              <a:rPr lang="es-CL" sz="1800" dirty="0" smtClean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CHECK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(por el momento)</a:t>
            </a:r>
            <a:endParaRPr lang="es-CL" sz="18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9231" y="4572000"/>
            <a:ext cx="3109001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1000" y="5038036"/>
            <a:ext cx="5350495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2985" y="5266636"/>
            <a:ext cx="5350495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85800" y="5495236"/>
            <a:ext cx="1295400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" y="4495800"/>
            <a:ext cx="5756550" cy="1084473"/>
          </a:xfrm>
          <a:prstGeom prst="rect">
            <a:avLst/>
          </a:prstGeom>
        </p:spPr>
      </p:pic>
      <p:pic>
        <p:nvPicPr>
          <p:cNvPr id="19" name="Picture 2 2" descr="1. The basic box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682" y="5584101"/>
            <a:ext cx="1880250" cy="122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260389" y="4800600"/>
            <a:ext cx="806411" cy="0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76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Bloqueo en dos fases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rgbClr val="0070C0"/>
                </a:solidFill>
              </a:rPr>
              <a:t>Primera fase (de expansión):</a:t>
            </a:r>
          </a:p>
          <a:p>
            <a:pPr lvl="1"/>
            <a:r>
              <a:rPr lang="es-CL" sz="2400" dirty="0" smtClean="0">
                <a:solidFill>
                  <a:srgbClr val="0070C0"/>
                </a:solidFill>
              </a:rPr>
              <a:t>Se adquieren bloqueos, pero no se liberan bloqueos</a:t>
            </a:r>
          </a:p>
          <a:p>
            <a:endParaRPr lang="es-CL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CL" dirty="0" smtClean="0">
                <a:solidFill>
                  <a:schemeClr val="accent6">
                    <a:lumMod val="50000"/>
                  </a:schemeClr>
                </a:solidFill>
              </a:rPr>
              <a:t>Segunda fase (de reducción)</a:t>
            </a:r>
          </a:p>
          <a:p>
            <a:pPr lvl="1"/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</a:rPr>
              <a:t>Se liberan bloqueos, pero no se </a:t>
            </a:r>
            <a:r>
              <a:rPr lang="es-CL" sz="2400" dirty="0">
                <a:solidFill>
                  <a:schemeClr val="accent6">
                    <a:lumMod val="50000"/>
                  </a:schemeClr>
                </a:solidFill>
              </a:rPr>
              <a:t>adquieren </a:t>
            </a:r>
            <a:r>
              <a:rPr lang="es-CL" sz="2400" dirty="0" smtClean="0">
                <a:solidFill>
                  <a:schemeClr val="accent6">
                    <a:lumMod val="50000"/>
                  </a:schemeClr>
                </a:solidFill>
              </a:rPr>
              <a:t>bloqueos</a:t>
            </a:r>
          </a:p>
          <a:p>
            <a:pPr lvl="1"/>
            <a:endParaRPr lang="es-CL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s-CL" dirty="0" smtClean="0"/>
          </a:p>
          <a:p>
            <a:pPr lvl="1"/>
            <a:endParaRPr lang="es-CL" dirty="0" smtClean="0"/>
          </a:p>
          <a:p>
            <a:pPr lvl="1"/>
            <a:endParaRPr lang="es-CL" sz="2400" dirty="0"/>
          </a:p>
        </p:txBody>
      </p:sp>
      <p:sp>
        <p:nvSpPr>
          <p:cNvPr id="4" name="Content Placeholder 6 2 2 3"/>
          <p:cNvSpPr txBox="1">
            <a:spLocks/>
          </p:cNvSpPr>
          <p:nvPr/>
        </p:nvSpPr>
        <p:spPr>
          <a:xfrm>
            <a:off x="1143000" y="4572000"/>
            <a:ext cx="6734574" cy="8382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>
                <a:latin typeface="Calibri Light" panose="020F0302020204030204" pitchFamily="34" charset="0"/>
              </a:rPr>
              <a:t>No se </a:t>
            </a:r>
            <a:r>
              <a:rPr lang="es-CL" sz="2400" dirty="0" smtClean="0">
                <a:latin typeface="Calibri Light" panose="020F0302020204030204" pitchFamily="34" charset="0"/>
              </a:rPr>
              <a:t>pueden </a:t>
            </a:r>
            <a:r>
              <a:rPr lang="es-CL" sz="2400" dirty="0">
                <a:latin typeface="Calibri Light" panose="020F0302020204030204" pitchFamily="34" charset="0"/>
              </a:rPr>
              <a:t>adquirir más bloqueos después de haber liberado algún </a:t>
            </a:r>
            <a:r>
              <a:rPr lang="es-CL" sz="2400" dirty="0" smtClean="0">
                <a:latin typeface="Calibri Light" panose="020F0302020204030204" pitchFamily="34" charset="0"/>
              </a:rPr>
              <a:t>bloqueo</a:t>
            </a:r>
            <a:endParaRPr lang="es-CL" sz="2400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6 2 2"/>
          <p:cNvSpPr txBox="1">
            <a:spLocks/>
          </p:cNvSpPr>
          <p:nvPr/>
        </p:nvSpPr>
        <p:spPr>
          <a:xfrm>
            <a:off x="1138236" y="5638800"/>
            <a:ext cx="6739337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None/>
            </a:pPr>
            <a:r>
              <a:rPr lang="es-CL" sz="24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¡Garantiza </a:t>
            </a:r>
            <a:r>
              <a:rPr lang="es-CL" sz="2400" b="1" dirty="0" err="1" smtClean="0">
                <a:solidFill>
                  <a:srgbClr val="009900"/>
                </a:solidFill>
                <a:latin typeface="Calibri Light" panose="020F0302020204030204" pitchFamily="34" charset="0"/>
              </a:rPr>
              <a:t>secuenciabilidad</a:t>
            </a:r>
            <a:r>
              <a:rPr lang="es-CL" sz="24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 (que no habrá conflictos)!</a:t>
            </a:r>
            <a:endParaRPr lang="es-CL" sz="24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4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Bloqueo en dos fases: </a:t>
            </a:r>
            <a:r>
              <a:rPr lang="es-CL" dirty="0" smtClean="0">
                <a:solidFill>
                  <a:srgbClr val="FF0066"/>
                </a:solidFill>
              </a:rPr>
              <a:t>estricto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Bloqueo en dos fases </a:t>
            </a:r>
            <a:r>
              <a:rPr lang="es-CL" dirty="0" smtClean="0">
                <a:solidFill>
                  <a:srgbClr val="FF0066"/>
                </a:solidFill>
              </a:rPr>
              <a:t>y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>
                <a:solidFill>
                  <a:srgbClr val="FF0066"/>
                </a:solidFill>
              </a:rPr>
              <a:t>La transacción T liberará sus bloqueos exclusivos solo cuando haya terminado (al final)</a:t>
            </a:r>
          </a:p>
          <a:p>
            <a:pPr lvl="1"/>
            <a:endParaRPr lang="es-CL" dirty="0">
              <a:solidFill>
                <a:srgbClr val="FF0066"/>
              </a:solidFill>
            </a:endParaRPr>
          </a:p>
          <a:p>
            <a:endParaRPr lang="es-CL" dirty="0" smtClean="0">
              <a:solidFill>
                <a:srgbClr val="FF0066"/>
              </a:solidFill>
            </a:endParaRPr>
          </a:p>
          <a:p>
            <a:pPr lvl="1"/>
            <a:endParaRPr lang="es-CL" dirty="0">
              <a:solidFill>
                <a:srgbClr val="FF0066"/>
              </a:solidFill>
            </a:endParaRPr>
          </a:p>
          <a:p>
            <a:pPr lvl="1"/>
            <a:endParaRPr lang="es-CL" dirty="0">
              <a:solidFill>
                <a:srgbClr val="FF0066"/>
              </a:solidFill>
            </a:endParaRPr>
          </a:p>
          <a:p>
            <a:pPr lvl="1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544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FF0066"/>
                </a:solidFill>
              </a:rPr>
              <a:t>estricto</a:t>
            </a:r>
            <a:endParaRPr lang="es-CL" u="sng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22359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4075256"/>
            <a:ext cx="3810000" cy="23768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199606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4913055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5761374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32766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7" y="1839084"/>
            <a:ext cx="1031467" cy="20885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6" y="4075256"/>
            <a:ext cx="966400" cy="23008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estricto?</a:t>
            </a: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FF0066"/>
                </a:solidFill>
              </a:rPr>
              <a:t>estricto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4"/>
            <a:ext cx="3810000" cy="940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743200"/>
            <a:ext cx="3810000" cy="22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819400"/>
            <a:ext cx="257923" cy="219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3" y="1828801"/>
            <a:ext cx="1093714" cy="829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7" y="2791483"/>
            <a:ext cx="1043429" cy="223771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5029200"/>
            <a:ext cx="3810000" cy="1644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4" y="5073942"/>
            <a:ext cx="1094857" cy="1554290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 2 1 1 1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3" y="52578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 2 1 2 1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2" y="6181341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 2 1 1 2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8" y="36576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 2 1 2 2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7" y="45720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estricto?</a:t>
            </a:r>
          </a:p>
        </p:txBody>
      </p:sp>
      <p:sp>
        <p:nvSpPr>
          <p:cNvPr id="26" name="Content Placeholder 6 2 2"/>
          <p:cNvSpPr txBox="1">
            <a:spLocks/>
          </p:cNvSpPr>
          <p:nvPr/>
        </p:nvSpPr>
        <p:spPr>
          <a:xfrm>
            <a:off x="6260995" y="1350162"/>
            <a:ext cx="154044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…</a:t>
            </a:r>
          </a:p>
        </p:txBody>
      </p:sp>
      <p:sp>
        <p:nvSpPr>
          <p:cNvPr id="28" name="Content Placeholder 6 2 2 1"/>
          <p:cNvSpPr txBox="1">
            <a:spLocks/>
          </p:cNvSpPr>
          <p:nvPr/>
        </p:nvSpPr>
        <p:spPr>
          <a:xfrm>
            <a:off x="911234" y="3657600"/>
            <a:ext cx="3356439" cy="65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¡Ni siquiera                             bloqueo en dos fases!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Content Placeholder 6 2 2"/>
          <p:cNvSpPr txBox="1">
            <a:spLocks/>
          </p:cNvSpPr>
          <p:nvPr/>
        </p:nvSpPr>
        <p:spPr>
          <a:xfrm>
            <a:off x="911234" y="2272932"/>
            <a:ext cx="838199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Content Placeholder 6 2 2"/>
          <p:cNvSpPr txBox="1">
            <a:spLocks/>
          </p:cNvSpPr>
          <p:nvPr/>
        </p:nvSpPr>
        <p:spPr>
          <a:xfrm>
            <a:off x="911233" y="5044529"/>
            <a:ext cx="838199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8" grpId="0" animBg="1"/>
      <p:bldP spid="30" grpId="0" animBg="1"/>
      <p:bldP spid="3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FF0066"/>
                </a:solidFill>
              </a:rPr>
              <a:t>estricto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4"/>
            <a:ext cx="3810000" cy="711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514600"/>
            <a:ext cx="3810000" cy="22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590800"/>
            <a:ext cx="257923" cy="219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3" y="1828804"/>
            <a:ext cx="1093714" cy="602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7" y="2562883"/>
            <a:ext cx="1043429" cy="223771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14489" y="4755858"/>
            <a:ext cx="3810000" cy="1644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4" y="4800600"/>
            <a:ext cx="1094857" cy="1554291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 2 1 1 1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3" y="5194087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 2 1 2 1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2" y="5907999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 2 1 1 2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8" y="34290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 2 1 2 2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7" y="43434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6 2 2 1"/>
          <p:cNvSpPr txBox="1">
            <a:spLocks/>
          </p:cNvSpPr>
          <p:nvPr/>
        </p:nvSpPr>
        <p:spPr>
          <a:xfrm>
            <a:off x="831218" y="3632669"/>
            <a:ext cx="3309863" cy="6858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… solo hay que liberar los bloqueos </a:t>
            </a:r>
            <a:r>
              <a:rPr lang="es-CL" sz="19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exclusivos</a:t>
            </a: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al final</a:t>
            </a:r>
            <a:endParaRPr lang="es-CL" sz="19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estricto?</a:t>
            </a:r>
          </a:p>
        </p:txBody>
      </p:sp>
      <p:sp>
        <p:nvSpPr>
          <p:cNvPr id="24" name="Content Placeholder 6 2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FF0066"/>
                </a:solidFill>
              </a:rPr>
              <a:t>estricto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940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2743200"/>
            <a:ext cx="3810000" cy="23374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846158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3733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14489" y="5080675"/>
            <a:ext cx="3810000" cy="13581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4366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209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 1 2 4" descr="Image resul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3" y="59431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911234" y="3492600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¿A. P. A.?</a:t>
            </a:r>
          </a:p>
        </p:txBody>
      </p:sp>
      <p:sp>
        <p:nvSpPr>
          <p:cNvPr id="40" name="Content Placeholder 6 2 2 1"/>
          <p:cNvSpPr txBox="1">
            <a:spLocks/>
          </p:cNvSpPr>
          <p:nvPr/>
        </p:nvSpPr>
        <p:spPr>
          <a:xfrm>
            <a:off x="911234" y="3893600"/>
            <a:ext cx="3356439" cy="65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Tenemos un interbloqueo (</a:t>
            </a:r>
            <a:r>
              <a:rPr lang="es-CL" sz="1900" i="1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deadlock</a:t>
            </a: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)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7591" y="2895515"/>
            <a:ext cx="280245" cy="2802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6674" y="5080675"/>
            <a:ext cx="280245" cy="2802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4"/>
            <a:ext cx="1011200" cy="8138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5" y="2743200"/>
            <a:ext cx="966400" cy="23008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821466" y="3168487"/>
            <a:ext cx="3768267" cy="1926274"/>
          </a:xfrm>
          <a:prstGeom prst="rect">
            <a:avLst/>
          </a:prstGeom>
          <a:solidFill>
            <a:srgbClr val="F7F9F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7" y="5157828"/>
            <a:ext cx="1030400" cy="1238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4212" y="5577460"/>
            <a:ext cx="3830277" cy="860803"/>
          </a:xfrm>
          <a:prstGeom prst="rect">
            <a:avLst/>
          </a:prstGeom>
          <a:solidFill>
            <a:srgbClr val="F7F9F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8" name="Content Placeholder 6 2 2 2"/>
          <p:cNvSpPr txBox="1">
            <a:spLocks/>
          </p:cNvSpPr>
          <p:nvPr/>
        </p:nvSpPr>
        <p:spPr>
          <a:xfrm>
            <a:off x="2252870" y="6060223"/>
            <a:ext cx="6737279" cy="7368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Solución 1: Plazos para terminar o …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Solución 2: Detectar ciclos en transacciones pendientes o …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estricto?</a:t>
            </a:r>
          </a:p>
        </p:txBody>
      </p:sp>
      <p:sp>
        <p:nvSpPr>
          <p:cNvPr id="35" name="Content Placeholder 6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0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24" grpId="0" animBg="1"/>
      <p:bldP spid="25" grpId="0" animBg="1"/>
      <p:bldP spid="28" grpId="0" animBg="1"/>
      <p:bldP spid="34" grpId="0" animBg="1"/>
      <p:bldP spid="3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Bloqueo en dos fases: </a:t>
            </a:r>
            <a:r>
              <a:rPr lang="es-CL" dirty="0" smtClean="0">
                <a:solidFill>
                  <a:srgbClr val="009900"/>
                </a:solidFill>
              </a:rPr>
              <a:t>conservador</a:t>
            </a:r>
            <a:endParaRPr lang="es-CL" dirty="0">
              <a:solidFill>
                <a:srgbClr val="0099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Bloqueo en dos fases </a:t>
            </a:r>
            <a:r>
              <a:rPr lang="es-CL" dirty="0" smtClean="0">
                <a:solidFill>
                  <a:srgbClr val="009900"/>
                </a:solidFill>
              </a:rPr>
              <a:t>y</a:t>
            </a:r>
            <a:r>
              <a:rPr lang="es-CL" dirty="0" smtClean="0"/>
              <a:t>:</a:t>
            </a:r>
          </a:p>
          <a:p>
            <a:pPr lvl="1"/>
            <a:r>
              <a:rPr lang="es-CL" dirty="0" smtClean="0">
                <a:solidFill>
                  <a:srgbClr val="009900"/>
                </a:solidFill>
              </a:rPr>
              <a:t>La transacción adquiere </a:t>
            </a:r>
            <a:r>
              <a:rPr lang="es-CL" u="sng" dirty="0" smtClean="0">
                <a:solidFill>
                  <a:srgbClr val="009900"/>
                </a:solidFill>
              </a:rPr>
              <a:t>todos</a:t>
            </a:r>
            <a:r>
              <a:rPr lang="es-CL" dirty="0" smtClean="0">
                <a:solidFill>
                  <a:srgbClr val="009900"/>
                </a:solidFill>
              </a:rPr>
              <a:t> los bloqueos necesarios al inicio y de una forma atómica</a:t>
            </a:r>
          </a:p>
          <a:p>
            <a:pPr lvl="1"/>
            <a:endParaRPr lang="es-CL" dirty="0" smtClean="0">
              <a:solidFill>
                <a:srgbClr val="FF0066"/>
              </a:solidFill>
            </a:endParaRPr>
          </a:p>
          <a:p>
            <a:endParaRPr lang="es-CL" dirty="0" smtClean="0">
              <a:solidFill>
                <a:srgbClr val="FF0066"/>
              </a:solidFill>
            </a:endParaRPr>
          </a:p>
          <a:p>
            <a:pPr lvl="1"/>
            <a:endParaRPr lang="es-CL" dirty="0" smtClean="0">
              <a:solidFill>
                <a:srgbClr val="FF0066"/>
              </a:solidFill>
            </a:endParaRPr>
          </a:p>
          <a:p>
            <a:pPr lvl="1"/>
            <a:endParaRPr lang="es-CL" dirty="0" smtClean="0">
              <a:solidFill>
                <a:srgbClr val="FF0066"/>
              </a:solidFill>
            </a:endParaRPr>
          </a:p>
          <a:p>
            <a:pPr lvl="1"/>
            <a:endParaRPr lang="es-CL" dirty="0"/>
          </a:p>
        </p:txBody>
      </p:sp>
      <p:sp>
        <p:nvSpPr>
          <p:cNvPr id="4" name="Content Placeholder 6 2 2"/>
          <p:cNvSpPr txBox="1">
            <a:spLocks/>
          </p:cNvSpPr>
          <p:nvPr/>
        </p:nvSpPr>
        <p:spPr>
          <a:xfrm>
            <a:off x="1138236" y="5638800"/>
            <a:ext cx="6739337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None/>
            </a:pPr>
            <a:r>
              <a:rPr lang="es-CL" sz="24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¡Evita interbloqueos</a:t>
            </a:r>
            <a:r>
              <a:rPr lang="es-CL" sz="2400" b="1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!</a:t>
            </a:r>
            <a:endParaRPr lang="es-CL" sz="2400" b="1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0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009900"/>
                </a:solidFill>
              </a:rPr>
              <a:t>conservador</a:t>
            </a:r>
            <a:endParaRPr lang="es-CL" dirty="0"/>
          </a:p>
        </p:txBody>
      </p:sp>
      <p:pic>
        <p:nvPicPr>
          <p:cNvPr id="42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4489" y="1802664"/>
            <a:ext cx="3810000" cy="2083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4800600" y="3886199"/>
            <a:ext cx="3810000" cy="2285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971006"/>
            <a:ext cx="257923" cy="219994"/>
          </a:xfrm>
          <a:prstGeom prst="rect">
            <a:avLst/>
          </a:prstGeom>
        </p:spPr>
      </p:pic>
      <p:pic>
        <p:nvPicPr>
          <p:cNvPr id="49" name="Picture 2 2 1 1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3" y="25146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Down Arrow 49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4" y="1828800"/>
            <a:ext cx="1618286" cy="2010288"/>
          </a:xfrm>
          <a:prstGeom prst="rect">
            <a:avLst/>
          </a:prstGeom>
        </p:spPr>
      </p:pic>
      <p:pic>
        <p:nvPicPr>
          <p:cNvPr id="52" name="Picture 2 2 1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2" y="3411172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4" y="3933794"/>
            <a:ext cx="1050286" cy="2237718"/>
          </a:xfrm>
          <a:prstGeom prst="rect">
            <a:avLst/>
          </a:prstGeom>
        </p:spPr>
      </p:pic>
      <p:pic>
        <p:nvPicPr>
          <p:cNvPr id="54" name="Picture 2 2 1 1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8" y="45720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 2 1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7" y="5696029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conservador?</a:t>
            </a:r>
          </a:p>
        </p:txBody>
      </p:sp>
      <p:sp>
        <p:nvSpPr>
          <p:cNvPr id="21" name="Content Placeholder 6 2 2 1"/>
          <p:cNvSpPr txBox="1">
            <a:spLocks/>
          </p:cNvSpPr>
          <p:nvPr/>
        </p:nvSpPr>
        <p:spPr>
          <a:xfrm>
            <a:off x="6260995" y="1350162"/>
            <a:ext cx="154044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…</a:t>
            </a:r>
          </a:p>
        </p:txBody>
      </p:sp>
      <p:sp>
        <p:nvSpPr>
          <p:cNvPr id="22" name="Content Placeholder 6 2 2 2"/>
          <p:cNvSpPr txBox="1">
            <a:spLocks/>
          </p:cNvSpPr>
          <p:nvPr/>
        </p:nvSpPr>
        <p:spPr>
          <a:xfrm>
            <a:off x="1068675" y="4343400"/>
            <a:ext cx="307240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None/>
            </a:pP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se adquieren </a:t>
            </a:r>
            <a:r>
              <a:rPr lang="es-CL" sz="1800" u="sng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todos</a:t>
            </a:r>
            <a:r>
              <a:rPr lang="es-CL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los bloqueos necesarios al inicio</a:t>
            </a:r>
          </a:p>
        </p:txBody>
      </p:sp>
      <p:sp>
        <p:nvSpPr>
          <p:cNvPr id="23" name="Content Placeholder 6 2 2 3"/>
          <p:cNvSpPr txBox="1">
            <a:spLocks/>
          </p:cNvSpPr>
          <p:nvPr/>
        </p:nvSpPr>
        <p:spPr>
          <a:xfrm>
            <a:off x="5029201" y="4800600"/>
            <a:ext cx="838199" cy="369332"/>
          </a:xfrm>
          <a:prstGeom prst="rect">
            <a:avLst/>
          </a:prstGeom>
          <a:solidFill>
            <a:schemeClr val="accent2">
              <a:lumMod val="20000"/>
              <a:lumOff val="80000"/>
              <a:alpha val="56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endParaRPr lang="es-CL" sz="18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1219" y="495300"/>
            <a:ext cx="398937" cy="3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Bloqueo en dos fases: </a:t>
            </a:r>
            <a:r>
              <a:rPr lang="es-CL" dirty="0">
                <a:solidFill>
                  <a:srgbClr val="009900"/>
                </a:solidFill>
              </a:rPr>
              <a:t>conservador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778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3581400"/>
            <a:ext cx="3810000" cy="21980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657600"/>
            <a:ext cx="257923" cy="219994"/>
          </a:xfrm>
          <a:prstGeom prst="rect">
            <a:avLst/>
          </a:prstGeom>
        </p:spPr>
      </p:pic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44196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52578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 1 2 3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35" y="3048401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564727" y="5984477"/>
            <a:ext cx="33564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¿Es estricto?</a:t>
            </a:r>
          </a:p>
        </p:txBody>
      </p:sp>
      <p:sp>
        <p:nvSpPr>
          <p:cNvPr id="42" name="Content Placeholder 6 2 2 1"/>
          <p:cNvSpPr txBox="1">
            <a:spLocks/>
          </p:cNvSpPr>
          <p:nvPr/>
        </p:nvSpPr>
        <p:spPr>
          <a:xfrm>
            <a:off x="5564727" y="6385477"/>
            <a:ext cx="3356439" cy="3354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…</a:t>
            </a:r>
            <a:endParaRPr lang="es-CL" sz="1900" i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8" y="1839086"/>
            <a:ext cx="1031467" cy="1664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4" y="3619275"/>
            <a:ext cx="966400" cy="208853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57600" y="990600"/>
            <a:ext cx="41438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conservador?</a:t>
            </a:r>
          </a:p>
        </p:txBody>
      </p:sp>
      <p:sp>
        <p:nvSpPr>
          <p:cNvPr id="28" name="Content Placeholder 6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2" grpId="0" animBg="1"/>
      <p:bldP spid="25" grpId="0" animBg="1"/>
      <p:bldP spid="2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14489" y="1799552"/>
            <a:ext cx="7896111" cy="4638711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Bloqueo en </a:t>
            </a:r>
            <a:r>
              <a:rPr lang="es-CL" dirty="0" smtClean="0"/>
              <a:t>dos </a:t>
            </a:r>
            <a:r>
              <a:rPr lang="es-CL" dirty="0"/>
              <a:t>fases </a:t>
            </a:r>
            <a:r>
              <a:rPr lang="es-CL" dirty="0" smtClean="0">
                <a:solidFill>
                  <a:srgbClr val="FF0066"/>
                </a:solidFill>
              </a:rPr>
              <a:t>estricto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dirty="0" smtClean="0">
                <a:solidFill>
                  <a:srgbClr val="009900"/>
                </a:solidFill>
              </a:rPr>
              <a:t>conservador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714489" y="1802665"/>
            <a:ext cx="3810000" cy="1778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00600" y="3581401"/>
            <a:ext cx="3810000" cy="2057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6" name="Picture 2 1 2 1" descr="Image resul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6" y="44196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Down Arrow 30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8" name="Picture 2 1 2 2" descr="Image resul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495" y="5104999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 1 2 3 1" descr="Image resul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4" y="2438400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 1 2 3 2" descr="Image resul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35" y="3048401"/>
            <a:ext cx="229001" cy="2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6 2 2"/>
          <p:cNvSpPr txBox="1">
            <a:spLocks/>
          </p:cNvSpPr>
          <p:nvPr/>
        </p:nvSpPr>
        <p:spPr>
          <a:xfrm>
            <a:off x="1066800" y="997074"/>
            <a:ext cx="7291761" cy="70590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Paralelizar solo las transacciones que no compartan bloqueos exclusivos</a:t>
            </a:r>
          </a:p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(lo más “fácil” pero lo menos </a:t>
            </a:r>
            <a:r>
              <a:rPr lang="es-CL" sz="16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paralelizable</a:t>
            </a:r>
            <a:r>
              <a:rPr lang="es-CL" sz="16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)</a:t>
            </a:r>
            <a:endParaRPr lang="es-CL" sz="19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657600"/>
            <a:ext cx="257923" cy="219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7" y="1839086"/>
            <a:ext cx="1031467" cy="166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3" y="3619276"/>
            <a:ext cx="966400" cy="187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2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B4F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/>
              <a:t>Transacciones</a:t>
            </a:r>
            <a:r>
              <a:rPr lang="es-CL" dirty="0" smtClean="0"/>
              <a:t>: </a:t>
            </a:r>
            <a:r>
              <a:rPr lang="es-CL" sz="31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START TRANSACTION</a:t>
            </a:r>
            <a:r>
              <a:rPr lang="es-CL" dirty="0" smtClean="0"/>
              <a:t>/</a:t>
            </a:r>
            <a:r>
              <a:rPr lang="es-CL" sz="31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endParaRPr lang="es-CL" dirty="0">
              <a:solidFill>
                <a:srgbClr val="7030A0"/>
              </a:solidFill>
              <a:latin typeface="Inconsolata" panose="020B0609030003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8"/>
            <a:ext cx="7494193" cy="98655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875476"/>
            <a:ext cx="4918152" cy="6334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195347" cy="1419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6"/>
            <a:ext cx="2222840" cy="8163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sp>
        <p:nvSpPr>
          <p:cNvPr id="45" name="Content Placeholder 6 2"/>
          <p:cNvSpPr txBox="1">
            <a:spLocks/>
          </p:cNvSpPr>
          <p:nvPr/>
        </p:nvSpPr>
        <p:spPr>
          <a:xfrm>
            <a:off x="2895600" y="6137576"/>
            <a:ext cx="6106622" cy="66712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START TRANSACTION</a:t>
            </a:r>
            <a:r>
              <a:rPr lang="es-CL" sz="1800" dirty="0">
                <a:latin typeface="Inconsolata" panose="020B0609030003000000" pitchFamily="49" charset="0"/>
                <a:cs typeface="Segoe UI Semilight" panose="020B0402040204020203" pitchFamily="34" charset="0"/>
              </a:rPr>
              <a:t> (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o a veces </a:t>
            </a: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BEGIN</a:t>
            </a:r>
            <a:r>
              <a:rPr lang="es-CL" sz="1800" dirty="0">
                <a:latin typeface="Inconsolata" panose="020B0609030003000000" pitchFamily="49" charset="0"/>
                <a:cs typeface="Segoe UI Semilight" panose="020B0402040204020203" pitchFamily="34" charset="0"/>
              </a:rPr>
              <a:t>) 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inicia la transacción</a:t>
            </a:r>
          </a:p>
          <a:p>
            <a:pPr marL="0" indent="0" algn="ctr">
              <a:buNone/>
            </a:pPr>
            <a:r>
              <a:rPr lang="es-CL" sz="1800" dirty="0">
                <a:solidFill>
                  <a:srgbClr val="C00000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COMMIT</a:t>
            </a:r>
            <a:r>
              <a:rPr lang="es-CL" sz="1800" dirty="0"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r>
              <a:rPr lang="es-CL" sz="18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realiza/guarda los cambios</a:t>
            </a:r>
          </a:p>
        </p:txBody>
      </p:sp>
    </p:spTree>
    <p:extLst>
      <p:ext uri="{BB962C8B-B14F-4D97-AF65-F5344CB8AC3E}">
        <p14:creationId xmlns:p14="http://schemas.microsoft.com/office/powerpoint/2010/main" val="16038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Bloqueo en dos </a:t>
            </a:r>
            <a:r>
              <a:rPr lang="es-CL" dirty="0" smtClean="0"/>
              <a:t>fases </a:t>
            </a:r>
            <a:r>
              <a:rPr lang="es-CL" dirty="0">
                <a:solidFill>
                  <a:srgbClr val="FF0066"/>
                </a:solidFill>
              </a:rPr>
              <a:t>estricto</a:t>
            </a:r>
            <a:r>
              <a:rPr lang="es-CL" dirty="0"/>
              <a:t> y </a:t>
            </a:r>
            <a:r>
              <a:rPr lang="es-CL" dirty="0">
                <a:solidFill>
                  <a:srgbClr val="009900"/>
                </a:solidFill>
              </a:rPr>
              <a:t>conservador</a:t>
            </a:r>
            <a:endParaRPr lang="es-CL" dirty="0"/>
          </a:p>
        </p:txBody>
      </p:sp>
      <p:pic>
        <p:nvPicPr>
          <p:cNvPr id="42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03" y="1904999"/>
            <a:ext cx="4177571" cy="414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714489" y="1799553"/>
            <a:ext cx="7896111" cy="4485672"/>
          </a:xfrm>
          <a:prstGeom prst="rect">
            <a:avLst/>
          </a:prstGeom>
          <a:solidFill>
            <a:srgbClr val="F7F9F5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14489" y="1802664"/>
            <a:ext cx="3810000" cy="2083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81" y="1890914"/>
            <a:ext cx="253184" cy="21832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4800600" y="3886199"/>
            <a:ext cx="3810000" cy="2285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971006"/>
            <a:ext cx="257923" cy="219994"/>
          </a:xfrm>
          <a:prstGeom prst="rect">
            <a:avLst/>
          </a:prstGeom>
        </p:spPr>
      </p:pic>
      <p:pic>
        <p:nvPicPr>
          <p:cNvPr id="49" name="Picture 2 2 1 1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3" y="25146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Down Arrow 49"/>
          <p:cNvSpPr/>
          <p:nvPr/>
        </p:nvSpPr>
        <p:spPr>
          <a:xfrm>
            <a:off x="4394266" y="1799552"/>
            <a:ext cx="536558" cy="4753648"/>
          </a:xfrm>
          <a:prstGeom prst="downArrow">
            <a:avLst>
              <a:gd name="adj1" fmla="val 50000"/>
              <a:gd name="adj2" fmla="val 317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EJECUCIÓN</a:t>
            </a:r>
            <a:endParaRPr lang="es-CL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93" y="1828800"/>
            <a:ext cx="1618286" cy="2010288"/>
          </a:xfrm>
          <a:prstGeom prst="rect">
            <a:avLst/>
          </a:prstGeom>
        </p:spPr>
      </p:pic>
      <p:pic>
        <p:nvPicPr>
          <p:cNvPr id="52" name="Picture 2 2 1 2 1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642" y="3411172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73" y="3933794"/>
            <a:ext cx="1618286" cy="2010291"/>
          </a:xfrm>
          <a:prstGeom prst="rect">
            <a:avLst/>
          </a:prstGeom>
        </p:spPr>
      </p:pic>
      <p:pic>
        <p:nvPicPr>
          <p:cNvPr id="54" name="Picture 2 2 1 1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8" y="45720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 2 1 2 2" descr="Image resul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87" y="5486400"/>
            <a:ext cx="247571" cy="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00400" y="990600"/>
            <a:ext cx="460104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¿Bloqueo en dos fases estricto y conservador?</a:t>
            </a:r>
          </a:p>
        </p:txBody>
      </p:sp>
      <p:sp>
        <p:nvSpPr>
          <p:cNvPr id="25" name="Content Placeholder 6 2 2"/>
          <p:cNvSpPr txBox="1">
            <a:spLocks/>
          </p:cNvSpPr>
          <p:nvPr/>
        </p:nvSpPr>
        <p:spPr>
          <a:xfrm>
            <a:off x="6260996" y="1359933"/>
            <a:ext cx="1540448" cy="3595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prstClr val="black"/>
              </a:buClr>
              <a:buFont typeface="Arial" pitchFamily="34" charset="0"/>
              <a:buNone/>
            </a:pPr>
            <a:r>
              <a:rPr lang="es-CL" sz="1900" dirty="0" smtClean="0">
                <a:solidFill>
                  <a:srgbClr val="009900"/>
                </a:solidFill>
                <a:latin typeface="Calibri Light" panose="020F0302020204030204" pitchFamily="34" charset="0"/>
              </a:rPr>
              <a:t>Sí</a:t>
            </a:r>
            <a:endParaRPr lang="es-CL" sz="1900" dirty="0">
              <a:solidFill>
                <a:srgbClr val="0099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2643188" cy="3920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447800"/>
            <a:ext cx="2514600" cy="3914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812" y="1447799"/>
            <a:ext cx="2509681" cy="39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pondering snow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867400" cy="437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Pero para un usuario 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6499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 conclusión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085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Entonces con las garantías de </a:t>
            </a:r>
            <a:r>
              <a:rPr lang="es-CL" dirty="0" smtClean="0">
                <a:solidFill>
                  <a:srgbClr val="009900"/>
                </a:solidFill>
              </a:rPr>
              <a:t>A</a:t>
            </a:r>
            <a:r>
              <a:rPr lang="es-CL" dirty="0" smtClean="0">
                <a:solidFill>
                  <a:srgbClr val="0066CC"/>
                </a:solidFill>
              </a:rPr>
              <a:t>C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 smtClean="0">
                <a:solidFill>
                  <a:srgbClr val="7030A0"/>
                </a:solidFill>
              </a:rPr>
              <a:t>D </a:t>
            </a:r>
            <a:r>
              <a:rPr lang="es-CL" dirty="0" smtClean="0"/>
              <a:t>…</a:t>
            </a:r>
            <a:endParaRPr lang="es-CL" dirty="0"/>
          </a:p>
        </p:txBody>
      </p:sp>
      <p:pic>
        <p:nvPicPr>
          <p:cNvPr id="43010" name="Picture 2" descr="pondering snow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867400" cy="437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14400" y="5562600"/>
            <a:ext cx="8001000" cy="1317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>
                <a:latin typeface="Calibri Light" panose="020F0302020204030204" pitchFamily="34" charset="0"/>
              </a:rPr>
              <a:t>… todo está tranquilo.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6488668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dirty="0">
                <a:solidFill>
                  <a:srgbClr val="FF0000"/>
                </a:solidFill>
                <a:latin typeface="Calibri Light" panose="020F0302020204030204" pitchFamily="34" charset="0"/>
              </a:rPr>
              <a:t>* asumiendo que no hay errores de usuario, hardware o software</a:t>
            </a:r>
          </a:p>
        </p:txBody>
      </p:sp>
    </p:spTree>
    <p:extLst>
      <p:ext uri="{BB962C8B-B14F-4D97-AF65-F5344CB8AC3E}">
        <p14:creationId xmlns:p14="http://schemas.microsoft.com/office/powerpoint/2010/main" val="41481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Preguntas?</a:t>
            </a:r>
            <a:endParaRPr lang="es-CL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  <p:pic>
        <p:nvPicPr>
          <p:cNvPr id="41986" name="Picture 2" descr="upside down snow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03" y="1447800"/>
            <a:ext cx="7324725" cy="467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4744,4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SET saldo=saldo-10 WHERE Cuenta=7873698669 ;&#10;  UPDATE Balance SET total_gasto=total_gasto+10 WHERE Cuenta=7873698669 ;&#10;COMMIT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color{purple}\textit{Ejemplo}: Una transferencia bancaria ...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852,0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\noindent&#10;\color{red}No se pueden realizar dos escrituras\\&#10;\textit{exactamente} al mismo tiempo&#10;\end{document}&#10;"/>
  <p:tag name="IGUANATEXSIZE" val="20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color{purple}\textit{Ejemplo}: Una transferencia bancaria ...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4,3651"/>
  <p:tag name="ORIGINALWIDTH" val="1037,3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T \lbegin\\&#10;T \lleer\ A 400\\&#10;T \lescribir\ A 300\\&#10;T \lleer\ B 200\\&#10;T \lescribir\ B 300\\&#10;T \lcommit\\\&#10;\end{tabular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888,8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color{gray}&#10;./registro.log&#10;\end{document}&#10;"/>
  <p:tag name="IGUANATEXSIZE" val="20"/>
  <p:tag name="IGUANATEXCURSOR" val="2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2.8481"/>
  <p:tag name="ORIGINALWIDTH" val="3765.52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ASSERTION saldoCoherente&#10;  CHECK ( &#10;   ( SELECT SUM(monto) FROM Ingreso WHERE cuenta=número )&#10;    - ( SELECT SUM(monto) FROM Gasto WHERE cuenta=número ) &#10;      = saldo_clp ) )\end{lstlisting}&#10;\end{document}&#10;"/>
  <p:tag name="IGUANATEXSIZE" val="15"/>
  <p:tag name="IGUANATEXCURSOR" val="30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2023,7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color{purple}\textit{Ejemplo}: Una transferencia bancaria ...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4,3651"/>
  <p:tag name="ORIGINALWIDTH" val="1037,39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T \lbegin\\&#10;T \lleer\ A 400\\&#10;T \lescribir\ A 300\\&#10;T \lleer\ B 200\\&#10;T \lescribir\ B 300\\&#10;T \lrollback\\&#10;\end{tabular}&#10;\end{document}&#10;"/>
  <p:tag name="IGUANATEXSIZE" val="20"/>
  <p:tag name="IGUANATEXCURSOR" val="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766"/>
  <p:tag name="ORIGINALWIDTH" val="888,8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color{gray}&#10;./registro.log&#10;\end{document}&#10;"/>
  <p:tag name="IGUANATEXSIZE" val="20"/>
  <p:tag name="IGUANATEXCURSOR" val="2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2,5366"/>
  <p:tag name="ORIGINALWIDTH" val="2743,8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center}&#10;La información en el registro debe bastar para\\&#10;revertir el estado de la base de datos sin ambigüedad&#10;\end{center}&#10;\end{document}&#10;"/>
  <p:tag name="IGUANATEXSIZE" val="20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539,1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+100 &#10;    WHERE Cuenta=7873698669 ;&#10;  UPDATE Balance &#10;    SET total_ingreso=total_ingreso+100 &#10;    WHERE Cuenta=7873698669 ;&#10;COMMIT;&#10;\end{lstlisting}&#10;\end{document}&#10;"/>
  <p:tag name="IGUANATEXSIZE" val="15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INTEGER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277,3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-10 &#10;    WHERE Cuenta=7873698669 ;&#10;  UPDATE Balance &#10;    SET total_gasto=total_gasto+100 &#10;    WHERE Cuenta=7873698669 ;&#10;COMMIT;&#10;\end{lstlisting}&#10;\end{document}&#10;"/>
  <p:tag name="IGUANATEXSIZE" val="15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4,26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T1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7,2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T2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1)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2)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3)}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737,35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4) {\texttt{{\ckw ROLLBACK}};}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5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6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7647"/>
  <p:tag name="ORIGINALWIDTH" val="1468,7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Ingreso ...&#10;\end{lstlisting}&#10;\end{document}&#10;"/>
  <p:tag name="IGUANATEXSIZE" val="15"/>
  <p:tag name="IGUANATEXCURSOR" val="3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1,6216"/>
  <p:tag name="ORIGINALWIDTH" val="726,101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leer{B}\\&#10;$B \leftarrow B + 100$\\&#10;\escribir{B}\\&#10;\end{tabular}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338,1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...&#10;\end{lstlisting}&#10;\end{document}&#10;"/>
  <p:tag name="IGUANATEXSIZE" val="15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20,892"/>
  <p:tag name="ORIGINALWIDTH" val="679,59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leer{B}\\&#10;$B \leftarrow B + v$\\&#10;\escribir{B}\\&#10;\end{tabular}&#10;\end{document}&#10;"/>
  <p:tag name="IGUANATEXSIZE" val="20"/>
  <p:tag name="IGUANATEXCURSOR" val="2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4,2855"/>
  <p:tag name="ORIGINALWIDTH" val="1087,6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&#10;SET saldo_clp ...&#10;\end{lstlisting}&#10;\end{document}&#10;"/>
  <p:tag name="IGUANATEXSIZE" val="15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2.8481"/>
  <p:tag name="ORIGINALWIDTH" val="3765.52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ASSERTION saldoCoherente&#10;  CHECK ( &#10;   ( SELECT SUM(monto) FROM Ingreso WHERE cuenta=número )&#10;    - ( SELECT SUM(monto) FROM Gasto WHERE cuenta=número ) &#10;      = saldo_clp ) )\end{lstlisting}&#10;\end{document}&#10;"/>
  <p:tag name="IGUANATEXSIZE" val="15"/>
  <p:tag name="IGUANATEXCURSOR" val="30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2625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2}: Una transferencia y un pago de interés\\&#10;\color{black!70}\qquad($A$ inicia con 400, $B$ con 200)\\&#10;\end{tabular}&#10;\end{document}&#10;"/>
  <p:tag name="IGUANATEXSIZE" val="17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2625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2}: Una transferencia y un pago de interés\\&#10;\color{black!70}\qquad($A$ inicia con 400, $B$ con 200)\\&#10;\end{tabular}&#10;\end{document}&#10;"/>
  <p:tag name="IGUANATEXSIZE" val="17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2,3466"/>
  <p:tag name="ORIGINALWIDTH" val="5267,2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-175000, saldo_usd=-268.29 WHERE número=7873698669;&#10;COMMIT;&#10;\end{lstlisting}&#10;\end{document}&#10;"/>
  <p:tag name="IGUANATEXSIZE" val="14"/>
  <p:tag name="IGUANATEXCURSOR" val="4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647,7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3}: Fijando los dos valores de las cuentas $A$ y $B$ desde $C$ y $D$\\&#10;\color{black!70}\qquad($A$ inicia con 400, $B$ con 200, $C$ con 1000, $D$ con $1$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D}\\&#10;$B \leftarrow D$\\&#10;\escribir{B}\\&#10;\end{tabular}&#10;\end{document}&#10;"/>
  <p:tag name="IGUANATEXSIZE" val="20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C}\\&#10;$A \leftarrow C$\\&#10;\escribir{A}\\&#10;\end{tabular}&#10;\end{document}&#10;"/>
  <p:tag name="IGUANATEXSIZE" val="20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A \leftarrow D$\\&#10;\escribir{A}\\&#10;\end{tabular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B \leftarrow C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647,7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3}: Fijando los dos valores de las cuentas $A$ y $B$ desde $C$ y $D$\\&#10;\color{black!70}\qquad($A$ inicia con 400, $B$ con 200, $C$ con 1000, $D$ con $1$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D}\\&#10;$B \leftarrow D$\\&#10;\escribir{B}\\&#10;\end{tabular}&#10;\end{document}&#10;"/>
  <p:tag name="IGUANATEXSIZE" val="20"/>
  <p:tag name="IGUANATEXCURSOR" val="2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C}\\&#10;$A \leftarrow C$\\&#10;\escribir{A}\\&#10;\end{tabular}&#10;\end{document}&#10;"/>
  <p:tag name="IGUANATEXSIZE" val="20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A \leftarrow D$\\&#10;\escribir{A}\\&#10;\end{tabular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8,5375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$B \leftarrow C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rollback\\&#10;\end{tabular}&#10;\end{document}&#10;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2876"/>
  <p:tag name="ORIGINALWIDTH" val="3901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\noindent&#10;\begin{tabular}{l}&#10;\color{black!70}\textit{Ejemplo 1}: Dos transferencias bancarias entre cuentas $A$ y $B$\\&#10;\color{black!70}\qquad(donde el valor $A+B$ no debe cambiar, $A$ inicia con 400, $B$ con 200)\\&#10;\end{tabular}&#10;\end{document}&#10;"/>
  <p:tag name="IGUANATEXSIZE" val="17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2,3676"/>
  <p:tag name="ORIGINALWIDTH" val="5141,9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VALUES&#10;  (7873698669,'Noruega','2020-02-12','02:14:20',400000,-175000,'TRCLK9K24KS');&#10;   -- COMMIT;&#10;&#10;UPDATE Cuenta SET saldo_clp=-175000, saldo_usd=-268.29 WHERE número=7873698669;&#10;   -- COMMIT;&#10;\end{lstlisting}&#10;\end{document}&#10;"/>
  <p:tag name="IGUANATEXSIZE" val="14"/>
  <p:tag name="IGUANATEXCURSOR" val="4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rollback\\&#10;\end{tabular}&#10;\end{document}&#10;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9,455"/>
  <p:tag name="ORIGINALWIDTH" val="3124,9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trans(Cuenta A, Cuenta B, {\ckw long} val)\{\\&#10;\quad{\ckw synchronized}({\ckw this}.tablaCuentas) \{ \\&#10;\quad\quad {\ckw long} aAntiguo = tablaCuentas.leer(A);\\&#10;\quad\quad {\ckw long} aNuevo = aAntiguo - val;\\&#10;\quad\quad tablaCuentas.escribir(A,aNuevo);\\&#10;\quad\quad {\ckw long} bAntiguo = tablaCuentas.leer(B);\\&#10;\quad\quad {\ckw long} bNuevo = bAntiguo + val;\\&#10;\quad\quad tablaCuentas.escribir(B,bNuevo);\\&#10;\quad \}\\&#10;\}&#10;\end{tabular}&#10;\end{document}&#10;"/>
  <p:tag name="IGUANATEXSIZE" val="13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0,184"/>
  <p:tag name="ORIGINALWIDTH" val="3243,4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interes(Cuenta[] Cs, {\ckw float} tasa)\{\\&#10;\quad{\ckw synchronized}({\ckw this}.tablaCuentas) \{ \\&#10;\quad\quad {\ckw for}(Cuenta C:Cs) \{\\&#10;\quad\quad\quad {\ckw long} cAntiguo = tablaCuentas.leer(C);\\&#10;\quad\quad\quad {\ckw long} cNuevo = Math.round(cAntiguo*(1+tasa));\\&#10;\quad\quad\quad tablaCuentas.escribir(C,cNuevo);\\&#10;\quad\quad \}\\&#10;\quad \}\\&#10;\}&#10;\end{tabular}&#10;\end{document}&#10;"/>
  <p:tag name="IGUANATEXSIZE" val="13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9,455"/>
  <p:tag name="ORIGINALWIDTH" val="3124,93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trans(Cuenta A, Cuenta B, {\ckw long} val)\{\\&#10;\quad{\ckw synchronized}({\ckw this}.tablaCuentas) \{ \\&#10;\quad\quad {\ckw long} aAntiguo = tablaCuentas.leer(A);\\&#10;\quad\quad {\ckw long} aNuevo = aAntiguo - val;\\&#10;\quad\quad tablaCuentas.escribir(A,aNuevo);\\&#10;\quad\quad {\ckw long} bAntiguo = tablaCuentas.leer(B);\\&#10;\quad\quad {\ckw long} bNuevo = bAntiguo + val;\\&#10;\quad\quad tablaCuentas.escribir(B,bNuevo);\\&#10;\quad \}\\&#10;\}&#10;\end{tabular}&#10;\end{document}&#10;"/>
  <p:tag name="IGUANATEXSIZE" val="13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0,184"/>
  <p:tag name="ORIGINALWIDTH" val="3243,4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{\ckw public void} interes(Cuenta[] Cs, {\ckw float} tasa)\{\\&#10;\quad{\ckw synchronized}({\ckw this}.tablaCuentas) \{ \\&#10;\quad\quad {\ckw for}(Cuenta C:Cs) \{\\&#10;\quad\quad\quad {\ckw long} cAntiguo = tablaCuentas.leer(C);\\&#10;\quad\quad\quad {\ckw long} cNuevo = Math.round(cAntiguo*(1+tasa));\\&#10;\quad\quad\quad tablaCuentas.escribir(C,cNuevo);\\&#10;\quad\quad \}\\&#10;\quad \}\\&#10;\}&#10;\end{tabular}&#10;\end{document}&#10;"/>
  <p:tag name="IGUANATEXSIZE" val="13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0,913"/>
  <p:tag name="ORIGINALWIDTH" val="684,84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+ v$\\&#10;\escribir{A}\\&#10;\leer{B}\\&#10;$w \leftarrow B \times 0{,}1$\\&#10;$B \leftarrow B + w$\\&#10;\escribir{B}\\&#10;\end{tabular}&#10;\end{document}&#10;"/>
  <p:tag name="IGUANATEXSIZE" val="20"/>
  <p:tag name="IGUANATEXCURSOR" val="3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5.2006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nd{tabular}&#10;\end{document}&#10;"/>
  <p:tag name="IGUANATEXSIZE" val="14"/>
  <p:tag name="IGUANATEXCURSOR" val="32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9.872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brel{A}\\&#10;\bexc{B}\\&#10;\leer{B}\\&#10;$B \leftarrow B + 100$\\&#10;\escribir{B}\\&#10;\brel{B}\\&#10;\end{tabular}&#10;\end{document}&#10;"/>
  <p:tag name="IGUANATEXSIZE" val="14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671.91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rel{A}\\&#10;\end{tabular}&#10;\end{document}&#10;"/>
  <p:tag name="IGUANATEXSIZE" val="14"/>
  <p:tag name="IGUANATEXCURSOR" val="3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677.915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v$\\&#10;\escribir{B}\\&#10;\brel{B}\\&#10;\end{tabular}&#10;\end{document}&#10;"/>
  <p:tag name="IGUANATEXSIZE" val="14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9659"/>
  <p:tag name="ORIGINALWIDTH" val="1433.07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l}&#10;\bexc{\ensuremath{\cdot}} &amp; Bloqueo {\color{purple}Exc}lusivo \\&#10;\brel{\ensuremath{\cdot}} &amp; {\color{purple}Lib}erar \\&#10;\end{tabular}&#10;\end{document}&#10;"/>
  <p:tag name="IGUANATEXSIZE" val="14"/>
  <p:tag name="IGUANATEXCURSOR" val="3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rel{A}\\&#10;\end{tabular}&#10;\end{document}&#10;"/>
  <p:tag name="IGUANATEXSIZE" val="14"/>
  <p:tag name="IGUANATEXCURSOR" val="3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100$\\&#10;\escribir{B}\\&#10;\brel{B}\\&#10;\end{tabular}&#10;\end{document}&#10;"/>
  <p:tag name="IGUANATEXSIZE" val="14"/>
  <p:tag name="IGUANATEXCURSOR" val="2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671.91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rel{A}\\&#10;\end{tabular}&#10;\end{document}&#10;"/>
  <p:tag name="IGUANATEXSIZE" val="14"/>
  <p:tag name="IGUANATEXCURSOR" val="3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677.915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v$\\&#10;\escribir{B}\\&#10;\brel{B}\\&#10;\end{tabular}&#10;\end{document}&#10;"/>
  <p:tag name="IGUANATEXSIZE" val="14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.9659"/>
  <p:tag name="ORIGINALWIDTH" val="1433.07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l}&#10;\bexc{\ensuremath{\cdot}} &amp; Bloqueo {\color{purple}Exc}lusivo \\&#10;\brel{\ensuremath{\cdot}} &amp; {\color{purple}Lib}erar \\&#10;\end{tabular}&#10;\end{document}&#10;"/>
  <p:tag name="IGUANATEXSIZE" val="14"/>
  <p:tag name="IGUANATEXCURSOR" val="3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2.9472"/>
  <p:tag name="ORIGINALWIDTH" val="717.660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B \leftarrow A - 100$\\&#10;\escribir{B}\\&#10;\end{tabular}&#10;\end{document}&#10;"/>
  <p:tag name="IGUANATEXSIZE" val="20"/>
  <p:tag name="IGUANATEXCURSOR" val="2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2.9472"/>
  <p:tag name="ORIGINALWIDTH" val="718.410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C}\\&#10;$C \leftarrow C - 100$\\&#10;\escribir{C}\\&#10;\end{tabular}&#10;\end{document}&#10;"/>
  <p:tag name="IGUANATEXSIZE" val="20"/>
  <p:tag name="IGUANATEXCURSOR" val="2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2164"/>
  <p:tag name="ORIGINALWIDTH" val="674.16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&#10;$C \leftarrow C + A$\\&#10;\escribir{C}\\&#10;\end{tabular}&#10;\end{document}&#10;"/>
  <p:tag name="IGUANATEXSIZE" val="20"/>
  <p:tag name="IGUANATEXCURSOR" val="2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.1785"/>
  <p:tag name="ORIGINALWIDTH" val="684.66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B \leftarrow A \times 1{,}1$\\&#10;\escribir{B}\\&#10;\leer{C}\\&#10;\end{tabular}&#10;\end{document}&#10;"/>
  <p:tag name="IGUANATEXSIZE" val="20"/>
  <p:tag name="IGUANATEXCURSOR" val="3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5203,4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ROLLBACK;&#10;\end{lstlisting}&#10;\end{document}&#10;"/>
  <p:tag name="IGUANATEXSIZE" val="14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5.2006"/>
  <p:tag name="ORIGINALWIDTH" val="717.660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$B \leftarrow A - 100$\\&#10;\end{tabular}&#10;\end{document}&#10;"/>
  <p:tag name="IGUANATEXSIZE" val="15"/>
  <p:tag name="IGUANATEXCURSOR" val="2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684.66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$B \leftarrow A \times 1{,}1$\\&#10;\bexc{B}\\&#10;\escribir{B}\\&#10;\brel{B}\\&#10;\end{tabular}&#10;\end{document}&#10;"/>
  <p:tag name="IGUANATEXSIZE" val="15"/>
  <p:tag name="IGUANATEXCURSOR" val="3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2.9472"/>
  <p:tag name="ORIGINALWIDTH" val="1589.05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l}&#10;\bexc{\ensuremath{\cdot}} &amp; Bloqueo {\color{purple}Exc}lusivo \\&#10;\bcom{\ensuremath{\cdot}} &amp; Bloqueo {\color{purple}Com}partido \\&#10;\brel{\ensuremath{\cdot}} &amp; {\color{purple}Lib}erar \\&#10;\end{tabular}&#10;\end{document}&#10;"/>
  <p:tag name="IGUANATEXSIZE" val="14"/>
  <p:tag name="IGUANATEXCURSOR" val="3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9.872"/>
  <p:tag name="ORIGINALWIDTH" val="718.410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escribir{B}\\&#10;\brel{A,B}\\&#10;\leer{C}\\&#10;$C \leftarrow C - 100$\\&#10;\escribir{C}\\&#10;\brel{C}\\&#10;\end{tabular}&#10;\end{document}&#10;"/>
  <p:tag name="IGUANATEXSIZE" val="15"/>
  <p:tag name="IGUANATEXCURSOR" val="2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674.16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C}\\&#10;\leer{C}\\&#10;$C \leftarrow C + A$\\&#10;\escribir{C}\\&#10;\brel{A,C}\\&#10;\end{tabular}&#10;\end{document}&#10;"/>
  <p:tag name="IGUANATEXSIZE" val="15"/>
  <p:tag name="IGUANATEXCURSOR" val="2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rel{A}\\&#10;\end{tabular}&#10;\end{document}&#10;"/>
  <p:tag name="IGUANATEXSIZE" val="14"/>
  <p:tag name="IGUANATEXCURSOR" val="3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7.548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rel{A}\\&#10;\bexc{B}\\&#10;\leer{B}\\&#10;$B \leftarrow B + v$\\&#10;\escribir{B}\\&#10;\brel{B}\\&#10;\end{tabular}&#10;\end{document}&#10;"/>
  <p:tag name="IGUANATEXSIZE" val="14"/>
  <p:tag name="IGUANATEXCURSOR" val="4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100$\\&#10;\escribir{B}\\&#10;\brel{B}\\&#10;\end{tabular}&#10;\end{document}&#10;"/>
  <p:tag name="IGUANATEXSIZE" val="14"/>
  <p:tag name="IGUANATEXCURSOR" val="3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rel{A}\\&#10;\end{tabular}&#10;\end{document}&#10;"/>
  <p:tag name="IGUANATEXSIZE" val="14"/>
  <p:tag name="IGUANATEXCURSOR" val="3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7.548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rel{A}\\&#10;\bexc{B}\\&#10;\leer{B}\\&#10;$B \leftarrow B + v$\\&#10;\escribir{B}\\&#10;\brel{B}\\&#10;\end{tabular}&#10;\end{document}&#10;"/>
  <p:tag name="IGUANATEXSIZE" val="14"/>
  <p:tag name="IGUANATEXCURSOR" val="4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100$\\&#10;\escribir{B}\\&#10;\brel{B}\\&#10;\end{tabular}&#10;\end{document}&#10;"/>
  <p:tag name="IGUANATEXSIZE" val="14"/>
  <p:tag name="IGUANATEXCURSOR" val="3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exc{B}\\&#10;\brel{A}\\&#10;\end{tabular}&#10;\end{document}&#10;"/>
  <p:tag name="IGUANATEXSIZE" val="14"/>
  <p:tag name="IGUANATEXCURSOR" val="31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40,3533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%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8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.4099"/>
  <p:tag name="ORIGINALWIDTH" val="671.91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end{tabular}&#10;\end{document}&#10;"/>
  <p:tag name="IGUANATEXSIZE" val="14"/>
  <p:tag name="IGUANATEXCURSOR" val="3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.1785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brel{B}\\&#10;\end{tabular}&#10;\end{document}&#10;"/>
  <p:tag name="IGUANATEXSIZE" val="14"/>
  <p:tag name="IGUANATEXCURSOR" val="2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677.915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brel{A}\\&#10;\leer{B}\\&#10;$B \leftarrow B + v$\\&#10;\escribir{B}\\&#10;\brel{B}\\&#10;\end{tabular}&#10;\end{document}&#10;"/>
  <p:tag name="IGUANATEXSIZE" val="14"/>
  <p:tag name="IGUANATEXCURSOR" val="25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8.316"/>
  <p:tag name="ORIGINALWIDTH" val="725.15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bexc{B}\\&#10;\leer{B}\\&#10;$B \leftarrow B + 100$\\&#10;\escribir{B}\\&#10;\brel{B}\\&#10;\brel{A}\\&#10;\end{tabular}&#10;\end{document}&#10;"/>
  <p:tag name="IGUANATEXSIZE" val="14"/>
  <p:tag name="IGUANATEXCURSOR" val="4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7.548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v \leftarrow A \times 0{,}1$\\&#10;$A \leftarrow A - v$\\&#10;\escribir{A}\\&#10;\bexc{B}\\&#10;\leer{B}\\&#10;$B \leftarrow B + v$\\&#10;\escribir{B}\\&#10;\brel{B}\\&#10;\brel{A}\\&#10;\end{tabular}&#10;\end{document}&#10;"/>
  <p:tag name="IGUANATEXSIZE" val="14"/>
  <p:tag name="IGUANATEXCURSOR" val="4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4.4319"/>
  <p:tag name="ORIGINALWIDTH" val="717.660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\brel{A}\\&#10;$B \leftarrow A - 100$\\&#10;\end{tabular}&#10;\end{document}&#10;"/>
  <p:tag name="IGUANATEXSIZE" val="15"/>
  <p:tag name="IGUANATEXCURSOR" val="2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8.316"/>
  <p:tag name="ORIGINALWIDTH" val="684.66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$B \leftarrow A \times 1{,}1$\\&#10;\bexc{B}\\&#10;\escribir{B}\\&#10;\bexc{C}\\&#10;\leer{C}\\&#10;$C \leftarrow C + A$\\&#10;\escribir{C}\\&#10;\brel{A,B,C}\\&#10;\end{tabular}&#10;\end{document}&#10;"/>
  <p:tag name="IGUANATEXSIZE" val="15"/>
  <p:tag name="IGUANATEXCURSOR" val="3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9.872"/>
  <p:tag name="ORIGINALWIDTH" val="718.410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escribir{B}\\&#10;\bexc{C}\\&#10;\leer{C}\\&#10;$C \leftarrow C - 100$\\&#10;\escribir{C}\\&#10;\brel{B,C}\\&#10;\end{tabular}&#10;\end{document}&#10;"/>
  <p:tag name="IGUANATEXSIZE" val="15"/>
  <p:tag name="IGUANATEXCURSOR" val="28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5.2006"/>
  <p:tag name="ORIGINALWIDTH" val="717.6603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$B \leftarrow A - 100$\\&#10;\end{tabular}&#10;\end{document}&#10;"/>
  <p:tag name="IGUANATEXSIZE" val="15"/>
  <p:tag name="IGUANATEXCURSOR" val="27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8.316"/>
  <p:tag name="ORIGINALWIDTH" val="684.66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\\&#10;\leer{A}\\&#10;$B \leftarrow A \times 1{,}1$\\&#10;\bexc{B}\\&#10;\escribir{B}\\&#10;\bexc{C}\\&#10;\leer{C}\\&#10;$C \leftarrow C + A$\\&#10;\escribir{C}\\&#10;\brel{A,B,C}\\&#10;\end{tabular}&#10;\end{document}&#10;"/>
  <p:tag name="IGUANATEXSIZE" val="15"/>
  <p:tag name="IGUANATEXCURSOR" val="3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9.872"/>
  <p:tag name="ORIGINALWIDTH" val="718.410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,C}\\&#10;\brel{A}\\&#10;\escribir{B}\\&#10;\leer{C}\\&#10;$C \leftarrow C - 100$\\&#10;\escribir{C}\\&#10;\brel{B,C}\\&#10;\end{tabular}&#10;\end{document}&#10;"/>
  <p:tag name="IGUANATEXSIZE" val="15"/>
  <p:tag name="IGUANATEXCURSOR" val="2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2.1785"/>
  <p:tag name="ORIGINALWIDTH" val="710.911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}\\&#10;\leer{A}\\&#10;$A \leftarrow A - 100$\\&#10;\escribir{A}\\&#10;\end{tabular}&#10;\end{document}&#10;"/>
  <p:tag name="IGUANATEXSIZE" val="14"/>
  <p:tag name="IGUANATEXCURSOR" val="34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7.548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bexc{A}\\&#10;\leer{A}\\&#10;$v \leftarrow A \times 0{,}1$\\&#10;$A \leftarrow A - v$\\&#10;\escribir{A}\\&#10;\leer{B}\\&#10;$B \leftarrow B + v$\\&#10;\escribir{B}\\&#10;\brel{A}\\&#10;\brel{B}\\&#10;\end{tabular}&#10;\end{document}&#10;"/>
  <p:tag name="IGUANATEXSIZE" val="14"/>
  <p:tag name="IGUANATEXCURSOR" val="4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.6412"/>
  <p:tag name="ORIGINALWIDTH" val="724.40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}\\&#10;\leer{B}\\&#10;$B \leftarrow B + 100$\\&#10;\escribir{B}\\&#10;\brel{B}\\&#10;\brel{A}\\&#10;\end{tabular}&#10;\end{document}&#10;"/>
  <p:tag name="IGUANATEXSIZE" val="14"/>
  <p:tag name="IGUANATEXCURSOR" val="3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9.085"/>
  <p:tag name="ORIGINALWIDTH" val="1061.86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, \bexc{B,C} \\&#10;\leer{A}\\&#10;$B \leftarrow A - 100$\\&#10;\escribir{B}\\&#10;\brel{A,B}\\&#10;\leer{C}\\&#10;$C \leftarrow C - 100$\\&#10;\escribir{C}\\&#10;\brel{C}\\&#10;\end{tabular}&#10;\end{document}&#10;"/>
  <p:tag name="IGUANATEXSIZE" val="15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8.316"/>
  <p:tag name="ORIGINALWIDTH" val="689.163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B,C} \\&#10;\leer{C}\\&#10;$B \leftarrow C \times 1{,}1$\\&#10;\escribir{B}\\&#10;\bcom{A}\\&#10;\brel{B}\\&#10;\leer{A}\\&#10;$C \leftarrow C + A$\\&#10;\escribir{C}\\&#10;\brel{A,C}\\&#10;\end{tabular}&#10;\end{document}&#10;"/>
  <p:tag name="IGUANATEXSIZE" val="15"/>
  <p:tag name="IGUANATEXCURSOR" val="3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9.854"/>
  <p:tag name="ORIGINALWIDTH" val="725.15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A \leftarrow A - 100$\\&#10;\escribir{A}\\&#10;\leer{B}\\&#10;$B \leftarrow B + 100$\\&#10;\escribir{B}\\&#10;\brel{A,B}\\&#10;\end{tabular}&#10;\end{document}&#10;"/>
  <p:tag name="IGUANATEXSIZE" val="14"/>
  <p:tag name="IGUANATEXCURSOR" val="3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8.316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v \leftarrow A \times 0{,}1$\\&#10;$A \leftarrow A - v$\\&#10;\escribir{A}\\&#10;\brel{A}\\&#10;\leer{B}\\&#10;$B \leftarrow B + v$\\&#10;\escribir{B}\\&#10;\brel{B}\\&#10;\end{tabular}&#10;\end{document}&#10;"/>
  <p:tag name="IGUANATEXSIZE" val="14"/>
  <p:tag name="IGUANATEXCURSOR" val="44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9.854"/>
  <p:tag name="ORIGINALWIDTH" val="725.15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A \leftarrow A - 100$\\&#10;\escribir{A}\\&#10;\leer{B}\\&#10;$B \leftarrow B + 100$\\&#10;\escribir{B}\\&#10;\brel{A,B}\\&#10;\end{tabular}&#10;\end{document}&#10;"/>
  <p:tag name="IGUANATEXSIZE" val="14"/>
  <p:tag name="IGUANATEXCURSOR" val="3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9.085"/>
  <p:tag name="ORIGINALWIDTH" val="679.4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exc{A,B}\\&#10;\leer{A}\\&#10;$v \leftarrow A \times 0{,}1$\\&#10;$A \leftarrow A - v$\\&#10;\escribir{A}\\&#10;\leer{B}\\&#10;$B \leftarrow B + v$\\&#10;\escribir{B}\\&#10;\brel{A,B}\\&#10;\end{tabular}&#10;\end{document}&#10;"/>
  <p:tag name="IGUANATEXSIZE" val="14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9.085"/>
  <p:tag name="ORIGINALWIDTH" val="1061.86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, \bexc{B,C} \\&#10;\leer{A}\\&#10;$B \leftarrow A - 100$\\&#10;\escribir{B}\\&#10;\brel{A}\\&#10;\leer{C}\\&#10;$C \leftarrow C - 100$\\&#10;\escribir{C}\\&#10;\brel{B,C}\\&#10;\end{tabular}&#10;\end{document}&#10;"/>
  <p:tag name="IGUANATEXSIZE" val="15"/>
  <p:tag name="IGUANATEXCURSOR" val="3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9.085"/>
  <p:tag name="ORIGINALWIDTH" val="1061.86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bcom{A}, \bexc{B,C} \\&#10;\leer{C}\\&#10;$B \leftarrow C \times 1{,}1$\\&#10;\escribir{B}\\&#10;\leer{A}\\&#10;\brel{A}\\&#10;$C \leftarrow C + A$\\&#10;\escribir{C}\\&#10;\brel{B,C}\\&#10;\end{tabular}&#10;\end{document}&#10;"/>
  <p:tag name="IGUANATEXSIZE" val="15"/>
  <p:tag name="IGUANATEXCURSOR" val="3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42 \\&#10;\hline&#10;\end{tabular}&#10;&#10;&#10;&#10;&#10;&#10;\end{document}"/>
  <p:tag name="IGUANATEXSIZE" val="16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67,23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(7873698669,'Noruega','2020-02-12','02:14:20',400000,-175000,'TRCLK9K24KS');&#10;  UPDATE Cuenta SET saldo_clp=-175000, saldo_usd=-268.25 WHERE número=7873698669;&#10;  SAVEPOINT CompraNoruega;&#10;  INSERT INTO Gasto VALUES&#10;   (7873698669,'BOSE','2020-02-12',200000,-375000,'TRCASD8PNAK');&#10;  ROLLBACK TO SAVEPOINT CompraNoruega;&#10;COMMIT;&#10;\end{lstlisting}&#10;\end{document}&#10;"/>
  <p:tag name="IGUANATEXSIZE" val="14"/>
  <p:tag name="IGUANATEXCURSOR" val="5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(saldo_clp-400000) WHERE número=7873698669;&#10;  UPDATE Cuenta SET saldo_usd=(A.saldo_clp/valor) &#10;    FROM ( SELECT valor FROM Divisa WHERE d1='USD' AND d2='CLP') T,&#10;       ( SELECT saldo_clp FROM Cuenta WHERE número=7873698669 ) A&#10;    WHERE número=7873698669;&#10;COMMIT;&#10;\end{lstlisting}&#10;\end{document}&#10;"/>
  <p:tag name="IGUANATEXSIZE" val="14"/>
  <p:tag name="IGUANATEXCURSOR" val="6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(saldo_clp-400000) WHERE número=7873698669;&#10;  UPDATE Cuenta SET saldo_usd=(A.saldo_clp/valor) &#10;    FROM ( SELECT valor FROM Divisa WHERE d1='USD' AND d2='CLP') T,&#10;       ( SELECT saldo_clp FROM Cuenta WHERE número=7873698669 ) A&#10;    WHERE número=7873698669;&#10;COMMIT;&#10;\end{lstlisting}&#10;\end{document}&#10;"/>
  <p:tag name="IGUANATEXSIZE" val="14"/>
  <p:tag name="IGUANATEXCURSOR" val="6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{\color{green!80!black}$-$175000} &amp; {\color{green!80!black}$-$268,28} \\&#10;\hline&#10;\end{tabular}&#10;&#10;&#10;&#10;&#10;&#10;\end{document}"/>
  <p:tag name="IGUANATEXSIZE" val="16"/>
  <p:tag name="IGUANATEXCURSOR" val="4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0,3701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L{12ex} L{18ex} L{12ex} L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{\color{green!80!black}7873698669} &amp; \color{green!80!black}Noruega &amp; \color{green!80!black}2020-02-12 &amp; \color{green!80!black}02:14:20 &amp; \color{green!80!black}400000 &amp; \color{green!80!black}-175000 &amp; \tt \color{green!80!black}TRCLK9K24KS \\&#10;\hline&#10;\end{tabular}&#10;&#10;&#10;&#10;&#10;&#10;\end{document}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0,18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(saldo_clp-400000) WHERE número=7873698669;&#10;  UPDATE Cuenta SET saldo_usd=(A.saldo_clp/valor) &#10;    FROM ( SELECT valor FROM Divisa WHERE d1='USD' AND d2='CLP') T,&#10;       ( SELECT saldo_clp FROM Cuenta WHERE número=7873698669 ) A&#10;    WHERE número=7873698669;&#10;COMMIT;&#10;\end{lstlisting}&#10;\end{document}&#10;"/>
  <p:tag name="IGUANATEXSIZE" val="14"/>
  <p:tag name="IGUANATEXCURSOR" val="6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3,2868"/>
  <p:tag name="ORIGINALWIDTH" val="5923,5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 ...  &#10; CHECK ( saldo_clp = saldo_usd * (SELECT valor FROM Divisa WHERE d1='USD' AND d2='CLP') ) )\end{lstlisting}&#10;\end{document}&#10;"/>
  <p:tag name="IGUANATEXSIZE" val="13"/>
  <p:tag name="IGUANATEXCURSOR" val="3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1,4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1533 \\&#10;USD &amp; CLP &amp; 652,275000 \\&#10;\hline&#10;\end{tabular}&#10;&#10;&#10;&#10;&#10;&#10;\end{document}"/>
  <p:tag name="IGUANATEXSIZE" val="16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3,8469"/>
  <p:tag name="ORIGINALWIDTH" val="1477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...,&#10;  CONSTRAINT Cuenta_PK &#10;   PRIMARY KEY (número)&#10;)&#10;\end{lstlisting}&#10;\end{document}&#10;"/>
  <p:tag name="IGUANATEXSIZE" val="15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1,6384"/>
  <p:tag name="ORIGINALWIDTH" val="3175,1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Cuenta VALUES&#10;    (7873698669,'32.000.273-K','Estacional',&#10;       -175000,-268.29);&#10;  DELETE FROM Cuenta &#10;    WHERE número=7873698669 AND saldo_clp=225000;&#10;COMMIT;&#10;\end{lstlisting}&#10;\end{document}&#10;"/>
  <p:tag name="IGUANATEXSIZE" val="15"/>
  <p:tag name="IGUANATEXCURSOR" val="3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42 \\&#10;\hline&#10;\end{tabular}&#10;&#10;&#10;&#10;&#10;&#10;\end{document}"/>
  <p:tag name="IGUANATEXSIZE" val="16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3175,1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SET CONSTRAINT Cuenta_PK DEFERRED;&#10;  INSERT INTO Cuenta &#10;    (7873698669,'32.000.273-K','Estacional',&#10;       -175000,-268.29);&#10;  DELETE FROM Cuenta &#10;    WHERE número=7873698669 AND saldo_clp=225000;&#10;COMMIT;&#10;\end{lstlisting}&#10;\end{document}&#10;"/>
  <p:tag name="IGUANATEXSIZE" val="15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8678"/>
  <p:tag name="ORIGINALWIDTH" val="1476,9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...,&#10;  CONSTRAINT Cuenta_PK &#10;   PRIMARY KEY (número) &#10;   DEFERRABLE &#10;)&#10;\end{lstlisting}&#10;\end{document}&#10;"/>
  <p:tag name="IGUANATEXSIZE" val="15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1,6384"/>
  <p:tag name="ORIGINALWIDTH" val="3175,19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Cuenta &#10;    (7873698669,'32.000.273-K','Estacional',&#10;       -175000,-268.29);&#10;  DELETE FROM Cuenta &#10;    WHERE número=7873698669 AND saldo_clp=225000;&#10;COMMIT;&#10;\end{lstlisting}&#10;\end{document}&#10;"/>
  <p:tag name="IGUANATEXSIZE" val="15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\color{green!80!black}-175000 &amp; \color{green!80!black}-268,29 \\&#10;\hline&#10;\end{tabular}&#10;&#10;&#10;&#10;&#10;&#10;\end{document}"/>
  <p:tag name="IGUANATEXSIZE" val="16"/>
  <p:tag name="IGUANATEXCURSOR" val="4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8678"/>
  <p:tag name="ORIGINALWIDTH" val="2082,2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...,&#10;  CONSTRAINT Cuenta_PK &#10;   PRIMARY KEY (número) &#10;   DEFERRABLE INITIALLY DEFERRED&#10;)&#10;\end{lstlisting}&#10;\end{document}&#10;"/>
  <p:tag name="IGUANATEXSIZE" val="15"/>
  <p:tag name="IGUANATEXCURSOR" val="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0,3282"/>
  <p:tag name="ORIGINALWIDTH" val="1627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@{ : }r}&#10;N° Cuenta &amp; 7873698669 \\&#10;Saldo (CLP)&amp; 225000\\&#10;Límite de crédito &amp; 200000\\&#10;Disponible &amp; 425000\\&#10;\end{tabular}&#10;\end{document}&#10;"/>
  <p:tag name="IGUANATEXSIZE" val="20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89,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Islas de Caimán,300000})&#10;\end{document}&#10;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06,4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Noruega,400000})&#10;\end{document}&#10;"/>
  <p:tag name="IGUANATEXSIZE" val="15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338,1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...&#10;\end{lstlisting}&#10;\end{document}&#10;"/>
  <p:tag name="IGUANATEXSIZE" val="15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338,1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Gasto ...&#10;\end{lstlisting}&#10;\end{document}&#10;"/>
  <p:tag name="IGUANATEXSIZE" val="15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3765,5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 ..., CHECK ( saldo_clp &gt; -200000 ) ) &#10;\end{lstlisting}&#10;\end{document}&#10;"/>
  <p:tag name="IGUANATEXSIZE" val="15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087,6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...&#10;\end{lstlisting}&#10;\end{document}&#10;"/>
  <p:tag name="IGUANATEXSIZE" val="15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76102"/>
  <p:tag name="ORIGINALWIDTH" val="1087,6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Cuenta ...&#10;\end{lstlisting}&#10;\end{document}&#10;"/>
  <p:tag name="IGUANATEXSIZE" val="15"/>
  <p:tag name="IGUANATEXCURSOR" val="2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0,3282"/>
  <p:tag name="ORIGINALWIDTH" val="1627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@{ : }r}&#10;N° Cuenta &amp; 7873698669 \\&#10;Saldo (CLP)&amp; 225000\\&#10;Límite de crédito &amp; 200000\\&#10;Disponible &amp; 425000\\&#10;\end{tabular}&#10;\end{document}&#10;"/>
  <p:tag name="IGUANATEXSIZE" val="20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89,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Islas de Caimán,300000})&#10;\end{document}&#10;"/>
  <p:tag name="IGUANATEXSIZE" val="15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06,4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extsc{Compra}(\textsf{Noruega,400000})&#10;\end{document}&#10;"/>
  <p:tag name="IGUANATEXSIZE" val="15"/>
  <p:tag name="IGUANATEXCURSOR" val="2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1473,9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INSERT INTO Gasto ...&#10;  UPDATE Cuenta ...&#10;COMMIT;&#10;\end{lstlisting}&#10;\end{document}&#10;"/>
  <p:tag name="IGUANATEXSIZE" val="15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,0159"/>
  <p:tag name="ORIGINALWIDTH" val="3765,52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 ..., CHECK ( saldo_clp &gt; -200000 ) ) &#10;\end{lstlisting}&#10;\end{document}&#10;"/>
  <p:tag name="IGUANATEXSIZE" val="15"/>
  <p:tag name="IGUANATEXCURSOR" val="3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1473,9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INSERT INTO Gasto ...&#10;  UPDATE Cuenta ...&#10;COMMIT;&#10;\end{lstlisting}&#10;\end{document}&#10;"/>
  <p:tag name="IGUANATEXSIZE" val="15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4744,4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SET saldo=saldo-10 WHERE Cuenta=7873698669 ;&#10;  UPDATE Balance SET total_gasto=total_gasto+10 WHERE Cuenta=7873698669 ;&#10;COMMIT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3,0758"/>
  <p:tag name="ORIGINALWIDTH" val="4744,41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SET saldo=saldo-100 WHERE Cuenta=7873698669 ;&#10;  UPDATE Balance SET total_gasto=total_gasto+10 WHERE Cuenta=7873698669 ;&#10;COMMIT;&#10;\end{lstlisting}&#10;\end{document}&#10;"/>
  <p:tag name="IGUANATEXSIZE" val="15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539,1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+100 &#10;    WHERE Cuenta=7873698669 ;&#10;  UPDATE Balance &#10;    SET total_ingreso=total_ingreso+100 &#10;    WHERE Cuenta=7873698669 ;&#10;COMMIT;&#10;\end{lstlisting}&#10;\end{document}&#10;"/>
  <p:tag name="IGUANATEXSIZE" val="15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0,909"/>
  <p:tag name="ORIGINALWIDTH" val="2277,3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&#10;  UPDATE Balance &#10;    SET saldo=saldo-10 &#10;    WHERE Cuenta=7873698669 ;&#10;  UPDATE Balance &#10;    SET total_gasto=total_gasto+100 &#10;    WHERE Cuenta=7873698669 ;&#10;COMMIT;&#10;\end{lstlisting}&#10;\end{document}&#10;"/>
  <p:tag name="IGUANATEXSIZE" val="15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14,366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3ex} }&#10;\rlt{Ingreso}\\&#10;\hline&#10;\sch{cuenta} &amp; \sch{comentario} &amp; \sch{fecha} &amp; \sch{hora}  &amp; \sch{monto} &amp; \sch{saldo} &amp; \schk{id}\\[0.5ex]&#10;\hline &#10;7873698669 &amp; Deposito iniciál &amp; 2020-01-2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5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4,26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T1}&#10;\end{document}&#10;"/>
  <p:tag name="IGUANATEXSIZE" val="20"/>
  <p:tag name="IGUANATEXCURSOR" val="2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137,2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T2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1)}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2)}&#10;\end{document}&#10;"/>
  <p:tag name="IGUANATEXSIZE" val="2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3)}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737,352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violet}\textsf{(4) {\texttt{{\ckw ROLLBACK}};}}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5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41,01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cyan}\textsf{(6)}&#10;\end{document}&#10;"/>
  <p:tag name="IGUANATEXSIZE" val="20"/>
  <p:tag name="IGUANATEXCURSOR" val="2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.3343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DEFERRABLE INITIALLY DEFERRED &#10;) &#10;\end{lstlisting}&#10;\end{document}&#10;"/>
  <p:tag name="IGUANATEXSIZE" val="15"/>
  <p:tag name="IGUANATEXCURSOR" val="4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3,1386"/>
  <p:tag name="ORIGINALWIDTH" val="2981,6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Balance ( &#10;   cuenta BIGINT PRIMARY KEY, &#10;   total_gasto BIGINT, &#10;   total_ingreso BIGINT, &#10;   saldo BIGINT,&#10;   CHECK (total_ingreso - total_gasto = saldo) &#10;) &#10;\end{lstlisting}&#10;\end{document}&#10;"/>
  <p:tag name="IGUANATEXSIZE" val="15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37369</TotalTime>
  <Words>2823</Words>
  <Application>Microsoft Office PowerPoint</Application>
  <PresentationFormat>On-screen Show (4:3)</PresentationFormat>
  <Paragraphs>420</Paragraphs>
  <Slides>95</Slides>
  <Notes>4</Notes>
  <HiddenSlides>54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CC3201-1 Bases de Datos Otoño 2025  Clase 10: Transacciones y ACID</vt:lpstr>
      <vt:lpstr>Una cuenta bancaria …</vt:lpstr>
      <vt:lpstr>Una cuenta bancaria … integridad</vt:lpstr>
      <vt:lpstr>Restricciones sobre varias tablas</vt:lpstr>
      <vt:lpstr>Transacciones</vt:lpstr>
      <vt:lpstr>Transacciones</vt:lpstr>
      <vt:lpstr>Vacaciones …</vt:lpstr>
      <vt:lpstr>Restricciones sobre varias tablas</vt:lpstr>
      <vt:lpstr>Transacciones: START TRANSACTION/COMMIT</vt:lpstr>
      <vt:lpstr>Transacciones (por defecto)</vt:lpstr>
      <vt:lpstr>Transacciones: ROLLBACK</vt:lpstr>
      <vt:lpstr>Transacciones: SAVEPOINT</vt:lpstr>
      <vt:lpstr>Una transacción con valores dinámicos</vt:lpstr>
      <vt:lpstr>Una transacción con valores dinámicos</vt:lpstr>
      <vt:lpstr>Una transacción con CHECK</vt:lpstr>
      <vt:lpstr>Transacciones / Restricciones: IMMEDIATE</vt:lpstr>
      <vt:lpstr>Transacciones / Restricciones: DEFERRABLE</vt:lpstr>
      <vt:lpstr>Transacciones / Restricciones: DEFERRABLE</vt:lpstr>
      <vt:lpstr>PowerPoint Presentation</vt:lpstr>
      <vt:lpstr>Las garantías de ACID</vt:lpstr>
      <vt:lpstr>No hay un solo usuario …</vt:lpstr>
      <vt:lpstr>Una cuenta con varios usuarios</vt:lpstr>
      <vt:lpstr>Caos</vt:lpstr>
      <vt:lpstr>Esta vez con transacciones …</vt:lpstr>
      <vt:lpstr>Garantías de ACID</vt:lpstr>
      <vt:lpstr>ACID: Un ejemplo más limpio</vt:lpstr>
      <vt:lpstr>ACID: Atomicidad</vt:lpstr>
      <vt:lpstr>ACID: Coherencia (Consistencia)</vt:lpstr>
      <vt:lpstr>ACID: Aislamiento (Isolation)</vt:lpstr>
      <vt:lpstr>ACID: Durabilidad</vt:lpstr>
      <vt:lpstr>¿Cuándo no tenemos ACID?</vt:lpstr>
      <vt:lpstr>Implementando ACID</vt:lpstr>
      <vt:lpstr>ACID implementado por muchos sistemas</vt:lpstr>
      <vt:lpstr>ACID implementado por muchos sistemas</vt:lpstr>
      <vt:lpstr>Modelando una transacción</vt:lpstr>
      <vt:lpstr>Mantener un registro de la transacción</vt:lpstr>
      <vt:lpstr>Si hay un problema, revertir el registro</vt:lpstr>
      <vt:lpstr>Registros ayudan con …</vt:lpstr>
      <vt:lpstr>Concurrencia/Aislamiento</vt:lpstr>
      <vt:lpstr>Bloqueos exclusivos y compartidos</vt:lpstr>
      <vt:lpstr>… pero si uno tiene que implementar ACID</vt:lpstr>
      <vt:lpstr>Implementando ACID: Secuenciabilidad (Serializability) </vt:lpstr>
      <vt:lpstr>Los registros no ayudan con …</vt:lpstr>
      <vt:lpstr>La solución más simple: ejecución serial</vt:lpstr>
      <vt:lpstr>¿Ejecución paralela?</vt:lpstr>
      <vt:lpstr>¿Ejecución paralela?</vt:lpstr>
      <vt:lpstr>¿Ejecución paralela?</vt:lpstr>
      <vt:lpstr>¡Cuidado cuando el orden importa!</vt:lpstr>
      <vt:lpstr>¡Cuidado cuando el orden importa!</vt:lpstr>
      <vt:lpstr>¿Ejecución paralela?</vt:lpstr>
      <vt:lpstr>¿Ejecución paralela?</vt:lpstr>
      <vt:lpstr>Planificaciones:    Secuenciables vs. No Secuenciables</vt:lpstr>
      <vt:lpstr>Planificaciones:    Secuenciables vs. No Secuenciables</vt:lpstr>
      <vt:lpstr>(1) Conflicto de Lectura–Escritura</vt:lpstr>
      <vt:lpstr>(1) Conflicto de Lectura–Escritura</vt:lpstr>
      <vt:lpstr>(2) Conflicto de Escritura–Lectura</vt:lpstr>
      <vt:lpstr>(2) Conflicto de Escritura–Lectura</vt:lpstr>
      <vt:lpstr>(3) Conflicto de Escritura–Escritura</vt:lpstr>
      <vt:lpstr>(3) Conflicto de Escritura–Escritura</vt:lpstr>
      <vt:lpstr>PowerPoint Presentation</vt:lpstr>
      <vt:lpstr>PowerPoint Presentation</vt:lpstr>
      <vt:lpstr>PowerPoint Presentation</vt:lpstr>
      <vt:lpstr>(*) Conflictos parecidos con anulaciones</vt:lpstr>
      <vt:lpstr>(*) Conflictos parecidos con anulaciones</vt:lpstr>
      <vt:lpstr>PowerPoint Presentation</vt:lpstr>
      <vt:lpstr>Solución: Bloqueos (Locks)</vt:lpstr>
      <vt:lpstr>El problema</vt:lpstr>
      <vt:lpstr>Una solución en Java</vt:lpstr>
      <vt:lpstr>Una solución en Java</vt:lpstr>
      <vt:lpstr>Bloqueos exclusivos y compartidos</vt:lpstr>
      <vt:lpstr>Conflicto de Lectura–Escritura</vt:lpstr>
      <vt:lpstr>… con bloqueos exclusivos</vt:lpstr>
      <vt:lpstr>… con bloqueos exclusivos</vt:lpstr>
      <vt:lpstr>Conflicto de Lectura–Escritura</vt:lpstr>
      <vt:lpstr>… con bloqueos exclusivos y compartidos</vt:lpstr>
      <vt:lpstr>Bloqueo: Un problema</vt:lpstr>
      <vt:lpstr>Bloqueo en dos fases</vt:lpstr>
      <vt:lpstr>Bloqueo en dos fases</vt:lpstr>
      <vt:lpstr>Bloqueo en dos fases</vt:lpstr>
      <vt:lpstr>Bloqueo en dos fases</vt:lpstr>
      <vt:lpstr>Bloqueo en dos fases: estricto</vt:lpstr>
      <vt:lpstr>Bloqueo en dos fases: estricto</vt:lpstr>
      <vt:lpstr>Bloqueo en dos fases: estricto</vt:lpstr>
      <vt:lpstr>Bloqueo en dos fases: estricto</vt:lpstr>
      <vt:lpstr>Bloqueo en dos fases: estricto</vt:lpstr>
      <vt:lpstr>Bloqueo en dos fases: conservador</vt:lpstr>
      <vt:lpstr>Bloqueo en dos fases: conservador</vt:lpstr>
      <vt:lpstr>Bloqueo en dos fases: conservador</vt:lpstr>
      <vt:lpstr>Bloqueo en dos fases estricto y conservador</vt:lpstr>
      <vt:lpstr>Bloqueo en dos fases estricto y conservador</vt:lpstr>
      <vt:lpstr>PowerPoint Presentation</vt:lpstr>
      <vt:lpstr>Pero para un usuario …</vt:lpstr>
      <vt:lpstr>En conclusión</vt:lpstr>
      <vt:lpstr>Entonces con las garantías de ACID …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1634</cp:revision>
  <cp:lastPrinted>2016-09-12T03:42:43Z</cp:lastPrinted>
  <dcterms:created xsi:type="dcterms:W3CDTF">2006-08-16T00:00:00Z</dcterms:created>
  <dcterms:modified xsi:type="dcterms:W3CDTF">2025-05-12T05:48:30Z</dcterms:modified>
</cp:coreProperties>
</file>