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3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4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528" r:id="rId2"/>
    <p:sldId id="531" r:id="rId3"/>
    <p:sldId id="532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4" r:id="rId16"/>
    <p:sldId id="596" r:id="rId17"/>
    <p:sldId id="545" r:id="rId18"/>
    <p:sldId id="546" r:id="rId19"/>
    <p:sldId id="547" r:id="rId20"/>
    <p:sldId id="548" r:id="rId21"/>
    <p:sldId id="549" r:id="rId22"/>
    <p:sldId id="552" r:id="rId23"/>
    <p:sldId id="551" r:id="rId24"/>
    <p:sldId id="589" r:id="rId25"/>
    <p:sldId id="550" r:id="rId26"/>
    <p:sldId id="590" r:id="rId27"/>
    <p:sldId id="583" r:id="rId28"/>
    <p:sldId id="591" r:id="rId29"/>
    <p:sldId id="584" r:id="rId30"/>
    <p:sldId id="592" r:id="rId31"/>
    <p:sldId id="585" r:id="rId32"/>
    <p:sldId id="593" r:id="rId33"/>
    <p:sldId id="594" r:id="rId34"/>
    <p:sldId id="588" r:id="rId35"/>
    <p:sldId id="586" r:id="rId36"/>
    <p:sldId id="595" r:id="rId37"/>
    <p:sldId id="581" r:id="rId38"/>
    <p:sldId id="554" r:id="rId39"/>
    <p:sldId id="555" r:id="rId40"/>
    <p:sldId id="597" r:id="rId41"/>
    <p:sldId id="556" r:id="rId42"/>
    <p:sldId id="557" r:id="rId43"/>
    <p:sldId id="558" r:id="rId44"/>
    <p:sldId id="559" r:id="rId45"/>
    <p:sldId id="560" r:id="rId46"/>
    <p:sldId id="561" r:id="rId47"/>
    <p:sldId id="582" r:id="rId48"/>
    <p:sldId id="563" r:id="rId49"/>
    <p:sldId id="564" r:id="rId50"/>
    <p:sldId id="565" r:id="rId51"/>
    <p:sldId id="566" r:id="rId52"/>
    <p:sldId id="599" r:id="rId53"/>
    <p:sldId id="567" r:id="rId54"/>
    <p:sldId id="568" r:id="rId55"/>
    <p:sldId id="569" r:id="rId56"/>
    <p:sldId id="570" r:id="rId57"/>
    <p:sldId id="571" r:id="rId58"/>
    <p:sldId id="572" r:id="rId59"/>
    <p:sldId id="600" r:id="rId60"/>
    <p:sldId id="574" r:id="rId61"/>
    <p:sldId id="576" r:id="rId62"/>
    <p:sldId id="577" r:id="rId63"/>
    <p:sldId id="578" r:id="rId64"/>
    <p:sldId id="579" r:id="rId65"/>
    <p:sldId id="580" r:id="rId6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5681"/>
    <a:srgbClr val="E28AA7"/>
    <a:srgbClr val="468191"/>
    <a:srgbClr val="FFFF00"/>
    <a:srgbClr val="000000"/>
    <a:srgbClr val="488695"/>
    <a:srgbClr val="457E8F"/>
    <a:srgbClr val="009900"/>
    <a:srgbClr val="437B8A"/>
    <a:srgbClr val="D2D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4" autoAdjust="0"/>
    <p:restoredTop sz="86502" autoAdjust="0"/>
  </p:normalViewPr>
  <p:slideViewPr>
    <p:cSldViewPr>
      <p:cViewPr varScale="1">
        <p:scale>
          <a:sx n="88" d="100"/>
          <a:sy n="88" d="100"/>
        </p:scale>
        <p:origin x="-85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05-05-2025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332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25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274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26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4042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60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694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23.xml"/><Relationship Id="rId10" Type="http://schemas.openxmlformats.org/officeDocument/2006/relationships/image" Target="../media/image15.png"/><Relationship Id="rId4" Type="http://schemas.openxmlformats.org/officeDocument/2006/relationships/tags" Target="../tags/tag2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2.pn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6.png"/><Relationship Id="rId5" Type="http://schemas.openxmlformats.org/officeDocument/2006/relationships/tags" Target="../tags/tag28.xml"/><Relationship Id="rId10" Type="http://schemas.openxmlformats.org/officeDocument/2006/relationships/image" Target="../media/image15.png"/><Relationship Id="rId4" Type="http://schemas.openxmlformats.org/officeDocument/2006/relationships/tags" Target="../tags/tag27.xml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2.xml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34.xml"/><Relationship Id="rId10" Type="http://schemas.openxmlformats.org/officeDocument/2006/relationships/image" Target="../media/image20.png"/><Relationship Id="rId4" Type="http://schemas.openxmlformats.org/officeDocument/2006/relationships/tags" Target="../tags/tag33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7.xml"/><Relationship Id="rId7" Type="http://schemas.openxmlformats.org/officeDocument/2006/relationships/image" Target="../media/image1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1.xml"/><Relationship Id="rId7" Type="http://schemas.openxmlformats.org/officeDocument/2006/relationships/image" Target="../media/image3.jpeg"/><Relationship Id="rId12" Type="http://schemas.openxmlformats.org/officeDocument/2006/relationships/image" Target="../media/image2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43.xml"/><Relationship Id="rId10" Type="http://schemas.openxmlformats.org/officeDocument/2006/relationships/image" Target="../media/image12.png"/><Relationship Id="rId4" Type="http://schemas.openxmlformats.org/officeDocument/2006/relationships/tags" Target="../tags/tag42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png"/><Relationship Id="rId3" Type="http://schemas.openxmlformats.org/officeDocument/2006/relationships/tags" Target="../tags/tag46.xml"/><Relationship Id="rId7" Type="http://schemas.openxmlformats.org/officeDocument/2006/relationships/image" Target="../media/image3.jpeg"/><Relationship Id="rId12" Type="http://schemas.openxmlformats.org/officeDocument/2006/relationships/image" Target="../media/image1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gif"/><Relationship Id="rId5" Type="http://schemas.openxmlformats.org/officeDocument/2006/relationships/tags" Target="../tags/tag48.xml"/><Relationship Id="rId10" Type="http://schemas.openxmlformats.org/officeDocument/2006/relationships/image" Target="../media/image5.png"/><Relationship Id="rId4" Type="http://schemas.openxmlformats.org/officeDocument/2006/relationships/tags" Target="../tags/tag47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1.xml"/><Relationship Id="rId7" Type="http://schemas.openxmlformats.org/officeDocument/2006/relationships/image" Target="../media/image3.jpeg"/><Relationship Id="rId12" Type="http://schemas.openxmlformats.org/officeDocument/2006/relationships/image" Target="../media/image2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3.xml"/><Relationship Id="rId10" Type="http://schemas.openxmlformats.org/officeDocument/2006/relationships/image" Target="../media/image24.png"/><Relationship Id="rId4" Type="http://schemas.openxmlformats.org/officeDocument/2006/relationships/tags" Target="../tags/tag52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6.xml"/><Relationship Id="rId7" Type="http://schemas.openxmlformats.org/officeDocument/2006/relationships/image" Target="../media/image3.jpeg"/><Relationship Id="rId12" Type="http://schemas.openxmlformats.org/officeDocument/2006/relationships/image" Target="../media/image2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8.xml"/><Relationship Id="rId10" Type="http://schemas.openxmlformats.org/officeDocument/2006/relationships/image" Target="../media/image24.png"/><Relationship Id="rId4" Type="http://schemas.openxmlformats.org/officeDocument/2006/relationships/tags" Target="../tags/tag57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1.xml"/><Relationship Id="rId7" Type="http://schemas.openxmlformats.org/officeDocument/2006/relationships/image" Target="../media/image3.jpeg"/><Relationship Id="rId12" Type="http://schemas.openxmlformats.org/officeDocument/2006/relationships/image" Target="../media/image2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63.xml"/><Relationship Id="rId10" Type="http://schemas.openxmlformats.org/officeDocument/2006/relationships/image" Target="../media/image24.png"/><Relationship Id="rId4" Type="http://schemas.openxmlformats.org/officeDocument/2006/relationships/tags" Target="../tags/tag62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7.png"/><Relationship Id="rId3" Type="http://schemas.openxmlformats.org/officeDocument/2006/relationships/tags" Target="../tags/tag6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68.xml"/><Relationship Id="rId10" Type="http://schemas.openxmlformats.org/officeDocument/2006/relationships/image" Target="../media/image26.png"/><Relationship Id="rId4" Type="http://schemas.openxmlformats.org/officeDocument/2006/relationships/tags" Target="../tags/tag67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30.png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29.png"/><Relationship Id="rId5" Type="http://schemas.openxmlformats.org/officeDocument/2006/relationships/tags" Target="../tags/tag73.xml"/><Relationship Id="rId10" Type="http://schemas.openxmlformats.org/officeDocument/2006/relationships/image" Target="../media/image28.png"/><Relationship Id="rId4" Type="http://schemas.openxmlformats.org/officeDocument/2006/relationships/tags" Target="../tags/tag72.xml"/><Relationship Id="rId9" Type="http://schemas.openxmlformats.org/officeDocument/2006/relationships/image" Target="../media/image4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7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5.png"/><Relationship Id="rId5" Type="http://schemas.openxmlformats.org/officeDocument/2006/relationships/tags" Target="../tags/tag79.xml"/><Relationship Id="rId10" Type="http://schemas.openxmlformats.org/officeDocument/2006/relationships/image" Target="../media/image31.png"/><Relationship Id="rId4" Type="http://schemas.openxmlformats.org/officeDocument/2006/relationships/tags" Target="../tags/tag78.xml"/><Relationship Id="rId9" Type="http://schemas.openxmlformats.org/officeDocument/2006/relationships/image" Target="../media/image4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7.png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image" Target="../media/image34.png"/><Relationship Id="rId4" Type="http://schemas.openxmlformats.org/officeDocument/2006/relationships/tags" Target="../tags/tag84.xml"/><Relationship Id="rId9" Type="http://schemas.openxmlformats.org/officeDocument/2006/relationships/image" Target="../media/image4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5.png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36.png"/><Relationship Id="rId5" Type="http://schemas.openxmlformats.org/officeDocument/2006/relationships/tags" Target="../tags/tag91.xml"/><Relationship Id="rId1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tags" Target="../tags/tag90.xml"/><Relationship Id="rId9" Type="http://schemas.openxmlformats.org/officeDocument/2006/relationships/image" Target="../media/image3.jpe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5.png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6.png"/><Relationship Id="rId5" Type="http://schemas.openxmlformats.org/officeDocument/2006/relationships/tags" Target="../tags/tag97.xml"/><Relationship Id="rId1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tags" Target="../tags/tag96.xml"/><Relationship Id="rId9" Type="http://schemas.openxmlformats.org/officeDocument/2006/relationships/image" Target="../media/image3.jpe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40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5.png"/><Relationship Id="rId5" Type="http://schemas.openxmlformats.org/officeDocument/2006/relationships/tags" Target="../tags/tag103.xml"/><Relationship Id="rId10" Type="http://schemas.openxmlformats.org/officeDocument/2006/relationships/image" Target="../media/image36.png"/><Relationship Id="rId4" Type="http://schemas.openxmlformats.org/officeDocument/2006/relationships/tags" Target="../tags/tag102.xml"/><Relationship Id="rId9" Type="http://schemas.openxmlformats.org/officeDocument/2006/relationships/image" Target="../media/image4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38.pn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42.png"/><Relationship Id="rId5" Type="http://schemas.openxmlformats.org/officeDocument/2006/relationships/tags" Target="../tags/tag109.xml"/><Relationship Id="rId1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tags" Target="../tags/tag108.xml"/><Relationship Id="rId9" Type="http://schemas.openxmlformats.org/officeDocument/2006/relationships/image" Target="../media/image4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41.png"/><Relationship Id="rId18" Type="http://schemas.openxmlformats.org/officeDocument/2006/relationships/image" Target="../media/image47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12.xml"/><Relationship Id="rId16" Type="http://schemas.openxmlformats.org/officeDocument/2006/relationships/image" Target="../media/image45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.png"/><Relationship Id="rId5" Type="http://schemas.openxmlformats.org/officeDocument/2006/relationships/tags" Target="../tags/tag115.xml"/><Relationship Id="rId15" Type="http://schemas.openxmlformats.org/officeDocument/2006/relationships/image" Target="../media/image44.png"/><Relationship Id="rId10" Type="http://schemas.openxmlformats.org/officeDocument/2006/relationships/image" Target="../media/image3.jpeg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openxmlformats.org/officeDocument/2006/relationships/tags" Target="../tags/tag120.xml"/><Relationship Id="rId16" Type="http://schemas.openxmlformats.org/officeDocument/2006/relationships/image" Target="../media/image45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4.png"/><Relationship Id="rId5" Type="http://schemas.openxmlformats.org/officeDocument/2006/relationships/tags" Target="../tags/tag123.xml"/><Relationship Id="rId15" Type="http://schemas.openxmlformats.org/officeDocument/2006/relationships/image" Target="../media/image44.png"/><Relationship Id="rId10" Type="http://schemas.openxmlformats.org/officeDocument/2006/relationships/image" Target="../media/image3.jpeg"/><Relationship Id="rId19" Type="http://schemas.openxmlformats.org/officeDocument/2006/relationships/image" Target="../media/image47.png"/><Relationship Id="rId4" Type="http://schemas.openxmlformats.org/officeDocument/2006/relationships/tags" Target="../tags/tag1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28.xml"/><Relationship Id="rId16" Type="http://schemas.openxmlformats.org/officeDocument/2006/relationships/image" Target="../media/image45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png"/><Relationship Id="rId5" Type="http://schemas.openxmlformats.org/officeDocument/2006/relationships/tags" Target="../tags/tag131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image" Target="../media/image50.png"/><Relationship Id="rId18" Type="http://schemas.openxmlformats.org/officeDocument/2006/relationships/image" Target="../media/image47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36.xml"/><Relationship Id="rId16" Type="http://schemas.openxmlformats.org/officeDocument/2006/relationships/image" Target="../media/image45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4.png"/><Relationship Id="rId5" Type="http://schemas.openxmlformats.org/officeDocument/2006/relationships/tags" Target="../tags/tag139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44.xml"/><Relationship Id="rId16" Type="http://schemas.openxmlformats.org/officeDocument/2006/relationships/image" Target="../media/image40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image" Target="../media/image4.png"/><Relationship Id="rId5" Type="http://schemas.openxmlformats.org/officeDocument/2006/relationships/tags" Target="../tags/tag147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4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image" Target="../media/image51.png"/><Relationship Id="rId18" Type="http://schemas.openxmlformats.org/officeDocument/2006/relationships/image" Target="../media/image47.png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52.xml"/><Relationship Id="rId16" Type="http://schemas.openxmlformats.org/officeDocument/2006/relationships/image" Target="../media/image40.png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4.png"/><Relationship Id="rId5" Type="http://schemas.openxmlformats.org/officeDocument/2006/relationships/tags" Target="../tags/tag155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19" Type="http://schemas.openxmlformats.org/officeDocument/2006/relationships/image" Target="../media/image43.png"/><Relationship Id="rId4" Type="http://schemas.openxmlformats.org/officeDocument/2006/relationships/tags" Target="../tags/tag15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60.xml"/><Relationship Id="rId16" Type="http://schemas.openxmlformats.org/officeDocument/2006/relationships/image" Target="../media/image45.pn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4.png"/><Relationship Id="rId5" Type="http://schemas.openxmlformats.org/officeDocument/2006/relationships/tags" Target="../tags/tag163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6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68.xml"/><Relationship Id="rId16" Type="http://schemas.openxmlformats.org/officeDocument/2006/relationships/image" Target="../media/image45.png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4.png"/><Relationship Id="rId5" Type="http://schemas.openxmlformats.org/officeDocument/2006/relationships/tags" Target="../tags/tag171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19" Type="http://schemas.openxmlformats.org/officeDocument/2006/relationships/image" Target="../media/image43.png"/><Relationship Id="rId4" Type="http://schemas.openxmlformats.org/officeDocument/2006/relationships/tags" Target="../tags/tag17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79.xml"/><Relationship Id="rId7" Type="http://schemas.openxmlformats.org/officeDocument/2006/relationships/image" Target="../media/image55.png"/><Relationship Id="rId12" Type="http://schemas.openxmlformats.org/officeDocument/2006/relationships/image" Target="../media/image5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7.png"/><Relationship Id="rId5" Type="http://schemas.openxmlformats.org/officeDocument/2006/relationships/tags" Target="../tags/tag181.xml"/><Relationship Id="rId10" Type="http://schemas.openxmlformats.org/officeDocument/2006/relationships/image" Target="../media/image56.png"/><Relationship Id="rId4" Type="http://schemas.openxmlformats.org/officeDocument/2006/relationships/tags" Target="../tags/tag180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9.pn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5.png"/><Relationship Id="rId5" Type="http://schemas.openxmlformats.org/officeDocument/2006/relationships/tags" Target="../tags/tag186.xml"/><Relationship Id="rId10" Type="http://schemas.openxmlformats.org/officeDocument/2006/relationships/image" Target="../media/image57.png"/><Relationship Id="rId4" Type="http://schemas.openxmlformats.org/officeDocument/2006/relationships/tags" Target="../tags/tag185.xml"/><Relationship Id="rId9" Type="http://schemas.openxmlformats.org/officeDocument/2006/relationships/image" Target="../media/image4.png"/><Relationship Id="rId1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9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5.png"/><Relationship Id="rId5" Type="http://schemas.openxmlformats.org/officeDocument/2006/relationships/tags" Target="../tags/tag192.xml"/><Relationship Id="rId10" Type="http://schemas.openxmlformats.org/officeDocument/2006/relationships/image" Target="../media/image12.png"/><Relationship Id="rId4" Type="http://schemas.openxmlformats.org/officeDocument/2006/relationships/tags" Target="../tags/tag191.xml"/><Relationship Id="rId9" Type="http://schemas.openxmlformats.org/officeDocument/2006/relationships/image" Target="../media/image4.png"/><Relationship Id="rId1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96.xml"/><Relationship Id="rId7" Type="http://schemas.openxmlformats.org/officeDocument/2006/relationships/image" Target="../media/image3.jpeg"/><Relationship Id="rId12" Type="http://schemas.openxmlformats.org/officeDocument/2006/relationships/image" Target="../media/image59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198.xml"/><Relationship Id="rId10" Type="http://schemas.openxmlformats.org/officeDocument/2006/relationships/image" Target="../media/image12.png"/><Relationship Id="rId4" Type="http://schemas.openxmlformats.org/officeDocument/2006/relationships/tags" Target="../tags/tag197.xml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01.xml"/><Relationship Id="rId7" Type="http://schemas.openxmlformats.org/officeDocument/2006/relationships/image" Target="../media/image62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56.png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8.xml"/><Relationship Id="rId10" Type="http://schemas.openxmlformats.org/officeDocument/2006/relationships/image" Target="../media/image4.png"/><Relationship Id="rId4" Type="http://schemas.openxmlformats.org/officeDocument/2006/relationships/tags" Target="../tags/tag7.xml"/><Relationship Id="rId9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07.xml"/><Relationship Id="rId7" Type="http://schemas.openxmlformats.org/officeDocument/2006/relationships/image" Target="../media/image66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3.jpe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210.xml"/><Relationship Id="rId7" Type="http://schemas.openxmlformats.org/officeDocument/2006/relationships/image" Target="../media/image3.jpe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211.xml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56.png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16.xml"/><Relationship Id="rId7" Type="http://schemas.openxmlformats.org/officeDocument/2006/relationships/image" Target="../media/image66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3.jpe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19.xml"/><Relationship Id="rId7" Type="http://schemas.openxmlformats.org/officeDocument/2006/relationships/image" Target="../media/image66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220.xml"/><Relationship Id="rId9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23.xml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225.xml"/><Relationship Id="rId10" Type="http://schemas.openxmlformats.org/officeDocument/2006/relationships/image" Target="../media/image74.png"/><Relationship Id="rId4" Type="http://schemas.openxmlformats.org/officeDocument/2006/relationships/tags" Target="../tags/tag224.xml"/><Relationship Id="rId9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228.xml"/><Relationship Id="rId7" Type="http://schemas.openxmlformats.org/officeDocument/2006/relationships/image" Target="../media/image73.png"/><Relationship Id="rId12" Type="http://schemas.openxmlformats.org/officeDocument/2006/relationships/image" Target="../media/image62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230.xml"/><Relationship Id="rId10" Type="http://schemas.openxmlformats.org/officeDocument/2006/relationships/image" Target="../media/image71.png"/><Relationship Id="rId4" Type="http://schemas.openxmlformats.org/officeDocument/2006/relationships/tags" Target="../tags/tag229.xml"/><Relationship Id="rId9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233.xml"/><Relationship Id="rId7" Type="http://schemas.openxmlformats.org/officeDocument/2006/relationships/image" Target="../media/image73.png"/><Relationship Id="rId12" Type="http://schemas.openxmlformats.org/officeDocument/2006/relationships/image" Target="../media/image62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235.xml"/><Relationship Id="rId10" Type="http://schemas.openxmlformats.org/officeDocument/2006/relationships/image" Target="../media/image71.png"/><Relationship Id="rId4" Type="http://schemas.openxmlformats.org/officeDocument/2006/relationships/tags" Target="../tags/tag234.xml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tags" Target="../tags/tag1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13.xml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238.xml"/><Relationship Id="rId7" Type="http://schemas.openxmlformats.org/officeDocument/2006/relationships/image" Target="../media/image78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0.png"/><Relationship Id="rId4" Type="http://schemas.openxmlformats.org/officeDocument/2006/relationships/tags" Target="../tags/tag239.xml"/><Relationship Id="rId9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42.xml"/><Relationship Id="rId7" Type="http://schemas.openxmlformats.org/officeDocument/2006/relationships/image" Target="../media/image78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4" Type="http://schemas.openxmlformats.org/officeDocument/2006/relationships/tags" Target="../tags/tag243.xml"/><Relationship Id="rId9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18.xml"/><Relationship Id="rId10" Type="http://schemas.openxmlformats.org/officeDocument/2006/relationships/image" Target="../media/image4.png"/><Relationship Id="rId4" Type="http://schemas.openxmlformats.org/officeDocument/2006/relationships/tags" Target="../tags/tag17.xml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9: </a:t>
            </a:r>
            <a:r>
              <a:rPr lang="es-ES" dirty="0" smtClean="0"/>
              <a:t>SQL: Vistas y Disparadores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Vista: una tabla virtual</a:t>
            </a:r>
            <a:endParaRPr lang="es-CL" i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4600189"/>
            <a:ext cx="2836987" cy="141853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Vista: facilita consultas más simples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4" y="4761053"/>
            <a:ext cx="3358988" cy="8611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20923" y="4475205"/>
            <a:ext cx="760675" cy="16662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78" y="4530465"/>
            <a:ext cx="413003" cy="394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funcionan las vistas?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743200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  <a:latin typeface="Calibri Light" panose="020F03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28592" y="633002"/>
            <a:ext cx="293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(0) Crear la vista</a:t>
            </a:r>
            <a:endParaRPr lang="es-CL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7" grpId="0" animBg="1"/>
      <p:bldP spid="39" grpId="0" animBg="1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funcionan las vistas?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18" name="Content Placeholder 6 2 2 2 1"/>
          <p:cNvSpPr txBox="1">
            <a:spLocks/>
          </p:cNvSpPr>
          <p:nvPr/>
        </p:nvSpPr>
        <p:spPr>
          <a:xfrm>
            <a:off x="1524000" y="4228223"/>
            <a:ext cx="2209800" cy="1029578"/>
          </a:xfrm>
          <a:prstGeom prst="rect">
            <a:avLst/>
          </a:prstGeom>
          <a:solidFill>
            <a:srgbClr val="FFFFCC">
              <a:alpha val="13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Content Placeholder 6 2 2 2 2"/>
          <p:cNvSpPr txBox="1">
            <a:spLocks/>
          </p:cNvSpPr>
          <p:nvPr/>
        </p:nvSpPr>
        <p:spPr>
          <a:xfrm>
            <a:off x="228600" y="1228945"/>
            <a:ext cx="4694684" cy="156430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 la vista, guardamos una sub-consulta frecuente </a:t>
            </a:r>
            <a:r>
              <a:rPr lang="es-CL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 </a:t>
            </a: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reutilizarla </a:t>
            </a:r>
            <a:r>
              <a:rPr lang="es-CL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varias </a:t>
            </a: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consultas.</a:t>
            </a:r>
          </a:p>
          <a:p>
            <a:pPr marL="0" indent="0" algn="ctr"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(No estamos guardando/materializando los datos de la tabla virtual. ¡Así no hay problema con actualizaciones en los datos subyacentes!)</a:t>
            </a:r>
          </a:p>
        </p:txBody>
      </p:sp>
    </p:spTree>
    <p:extLst>
      <p:ext uri="{BB962C8B-B14F-4D97-AF65-F5344CB8AC3E}">
        <p14:creationId xmlns:p14="http://schemas.microsoft.com/office/powerpoint/2010/main" val="23238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Eliminar una vista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4991115"/>
            <a:ext cx="3136040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Eliminar una vista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4" y="0"/>
            <a:ext cx="9144004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2" y="1239578"/>
            <a:ext cx="7143750" cy="30384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4991115"/>
            <a:ext cx="3136040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Actualizables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73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¿Actualizar </a:t>
            </a:r>
            <a:r>
              <a:rPr lang="es-CL" dirty="0"/>
              <a:t>una </a:t>
            </a:r>
            <a:r>
              <a:rPr lang="es-CL" dirty="0" smtClean="0"/>
              <a:t>vista?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5410200"/>
            <a:ext cx="44958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20477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¿Actualizar </a:t>
            </a:r>
            <a:r>
              <a:rPr lang="es-CL" dirty="0"/>
              <a:t>una </a:t>
            </a:r>
            <a:r>
              <a:rPr lang="es-CL" dirty="0" smtClean="0"/>
              <a:t>vista? </a:t>
            </a:r>
            <a:r>
              <a:rPr lang="es-CL" i="1" dirty="0" smtClean="0">
                <a:solidFill>
                  <a:srgbClr val="FF0000"/>
                </a:solidFill>
              </a:rPr>
              <a:t>¡Hay ambigüedad!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6" name="Content Placeholder 6 2 2 2 1"/>
          <p:cNvSpPr txBox="1">
            <a:spLocks/>
          </p:cNvSpPr>
          <p:nvPr/>
        </p:nvSpPr>
        <p:spPr>
          <a:xfrm>
            <a:off x="152401" y="5417810"/>
            <a:ext cx="5029197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La idea es actualizar las tablas base mediante la vista (no la vista misma).</a:t>
            </a:r>
            <a:endParaRPr lang="es-CL" sz="2100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6141473"/>
            <a:ext cx="8763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¿Entonces, cuál sería el resultado de esta inserción sobre las tablas base? …</a:t>
            </a:r>
          </a:p>
        </p:txBody>
      </p:sp>
      <p:sp>
        <p:nvSpPr>
          <p:cNvPr id="14" name="Content Placeholder 6 2 2 2 2"/>
          <p:cNvSpPr txBox="1">
            <a:spLocks/>
          </p:cNvSpPr>
          <p:nvPr/>
        </p:nvSpPr>
        <p:spPr>
          <a:xfrm>
            <a:off x="152401" y="6507958"/>
            <a:ext cx="8762999" cy="350042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 basta la información para actualizar las tablas base!</a:t>
            </a:r>
            <a:endParaRPr lang="es-CL" sz="21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de solo </a:t>
            </a:r>
            <a:r>
              <a:rPr lang="es-CL" dirty="0"/>
              <a:t>l</a:t>
            </a:r>
            <a:r>
              <a:rPr lang="es-CL" dirty="0" smtClean="0"/>
              <a:t>ectura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6" name="Content Placeholder 6 2 2 2"/>
          <p:cNvSpPr txBox="1">
            <a:spLocks/>
          </p:cNvSpPr>
          <p:nvPr/>
        </p:nvSpPr>
        <p:spPr>
          <a:xfrm>
            <a:off x="152401" y="5417810"/>
            <a:ext cx="5029197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Cuando la vista permite ambigüedad, la vista es solo lectura: no se puede actualizarla.</a:t>
            </a:r>
            <a:endParaRPr lang="es-CL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Motivación: </a:t>
            </a:r>
            <a:r>
              <a:rPr lang="es-CL" dirty="0" err="1" smtClean="0"/>
              <a:t>Metacritic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9164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a</a:t>
            </a:r>
            <a:r>
              <a:rPr lang="es-CL" dirty="0" smtClean="0"/>
              <a:t>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7000" cy="1043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8380" cy="122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9161" cy="32797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28362" cy="3625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Actualizando una vista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Es difícil caracterizar precisamente las </a:t>
            </a:r>
            <a:r>
              <a:rPr lang="es-CL" dirty="0" smtClean="0">
                <a:solidFill>
                  <a:srgbClr val="00B050"/>
                </a:solidFill>
              </a:rPr>
              <a:t>vistas actualizables</a:t>
            </a:r>
            <a:r>
              <a:rPr lang="es-CL" dirty="0" smtClean="0"/>
              <a:t>, (incluso en la teoría de bases de datos) pero una vista es “</a:t>
            </a:r>
            <a:r>
              <a:rPr lang="es-CL" dirty="0" smtClean="0">
                <a:solidFill>
                  <a:srgbClr val="00B0F0"/>
                </a:solidFill>
              </a:rPr>
              <a:t>solo lectura</a:t>
            </a:r>
            <a:r>
              <a:rPr lang="es-CL" dirty="0" smtClean="0"/>
              <a:t>” cuando involucra, por ejemplo:</a:t>
            </a:r>
          </a:p>
          <a:p>
            <a:pPr lvl="1"/>
            <a:r>
              <a:rPr lang="es-CL" dirty="0" smtClean="0">
                <a:solidFill>
                  <a:srgbClr val="00B0F0"/>
                </a:solidFill>
              </a:rPr>
              <a:t>Agregación (como, por ejemplo, conteo)</a:t>
            </a:r>
          </a:p>
          <a:p>
            <a:pPr lvl="1"/>
            <a:r>
              <a:rPr lang="es-CL" dirty="0">
                <a:solidFill>
                  <a:srgbClr val="00B0F0"/>
                </a:solidFill>
              </a:rPr>
              <a:t>Funciones de </a:t>
            </a:r>
            <a:r>
              <a:rPr lang="es-CL" dirty="0" smtClean="0">
                <a:solidFill>
                  <a:srgbClr val="00B0F0"/>
                </a:solidFill>
              </a:rPr>
              <a:t>ventana</a:t>
            </a:r>
          </a:p>
          <a:p>
            <a:pPr lvl="1"/>
            <a:r>
              <a:rPr lang="es-CL" dirty="0" smtClean="0">
                <a:solidFill>
                  <a:srgbClr val="00B0F0"/>
                </a:solidFill>
              </a:rPr>
              <a:t>Proyección que elimine una columna sin nulos</a:t>
            </a:r>
          </a:p>
          <a:p>
            <a:r>
              <a:rPr lang="es-CL" dirty="0" smtClean="0"/>
              <a:t>A menudo, los motores no implementan vistas actualizables sobre </a:t>
            </a:r>
            <a:r>
              <a:rPr lang="es-CL" dirty="0" smtClean="0">
                <a:solidFill>
                  <a:srgbClr val="FF0000"/>
                </a:solidFill>
              </a:rPr>
              <a:t>varias tablas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</p:txBody>
      </p:sp>
      <p:sp>
        <p:nvSpPr>
          <p:cNvPr id="4" name="Content Placeholder 6 2 2 2 1"/>
          <p:cNvSpPr txBox="1">
            <a:spLocks/>
          </p:cNvSpPr>
          <p:nvPr/>
        </p:nvSpPr>
        <p:spPr>
          <a:xfrm>
            <a:off x="98055" y="6019800"/>
            <a:ext cx="9015053" cy="762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Pero por supuesto, no hay problema con actualizar las tablas base directamente (si uno tiene acceso)</a:t>
            </a:r>
          </a:p>
        </p:txBody>
      </p:sp>
    </p:spTree>
    <p:extLst>
      <p:ext uri="{BB962C8B-B14F-4D97-AF65-F5344CB8AC3E}">
        <p14:creationId xmlns:p14="http://schemas.microsoft.com/office/powerpoint/2010/main" val="20147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Valores Ausentes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72524" cy="12304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6" y="4648200"/>
            <a:ext cx="4241619" cy="58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4340373" cy="3279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21300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r>
              <a:rPr lang="es-CL" dirty="0"/>
              <a:t>: Valores Ausentes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71142" cy="12302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6" y="4648200"/>
            <a:ext cx="4241619" cy="58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sp>
        <p:nvSpPr>
          <p:cNvPr id="19" name="Content Placeholder 6 2 2 2 1"/>
          <p:cNvSpPr txBox="1">
            <a:spLocks/>
          </p:cNvSpPr>
          <p:nvPr/>
        </p:nvSpPr>
        <p:spPr>
          <a:xfrm>
            <a:off x="110315" y="5747577"/>
            <a:ext cx="4398181" cy="72082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Una actualización puede agregar nulos en lugares donde se permiten nulos 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9767" cy="32790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21102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Sin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CHECK</a:t>
            </a:r>
            <a:endParaRPr lang="es-CL" i="1" dirty="0">
              <a:solidFill>
                <a:srgbClr val="D55681"/>
              </a:solidFill>
              <a:latin typeface="Inconsolata" panose="020B0609030003000000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3616183" cy="10724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sp>
        <p:nvSpPr>
          <p:cNvPr id="20" name="Content Placeholder 6 2 2 2 2"/>
          <p:cNvSpPr txBox="1">
            <a:spLocks/>
          </p:cNvSpPr>
          <p:nvPr/>
        </p:nvSpPr>
        <p:spPr>
          <a:xfrm>
            <a:off x="2938051" y="4876800"/>
            <a:ext cx="1176749" cy="22649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31725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Sin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CHECK</a:t>
            </a:r>
            <a:endParaRPr lang="es-CL" i="1" dirty="0">
              <a:solidFill>
                <a:srgbClr val="D55681"/>
              </a:solidFill>
              <a:latin typeface="Inconsolata" panose="020B0609030003000000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3614908" cy="10715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sp>
        <p:nvSpPr>
          <p:cNvPr id="20" name="Content Placeholder 6 2 2 2 2"/>
          <p:cNvSpPr txBox="1">
            <a:spLocks/>
          </p:cNvSpPr>
          <p:nvPr/>
        </p:nvSpPr>
        <p:spPr>
          <a:xfrm>
            <a:off x="2938051" y="4876800"/>
            <a:ext cx="1176749" cy="22649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sp>
        <p:nvSpPr>
          <p:cNvPr id="21" name="Content Placeholder 6 2 2 2 1"/>
          <p:cNvSpPr txBox="1">
            <a:spLocks/>
          </p:cNvSpPr>
          <p:nvPr/>
        </p:nvSpPr>
        <p:spPr>
          <a:xfrm>
            <a:off x="112316" y="5752671"/>
            <a:ext cx="4386509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[</a:t>
            </a:r>
            <a:r>
              <a:rPr lang="es-CL" sz="2000" i="1" dirty="0" smtClean="0">
                <a:latin typeface="Calibri Light" panose="020F0302020204030204" pitchFamily="34" charset="0"/>
              </a:rPr>
              <a:t>Por defecto</a:t>
            </a:r>
            <a:r>
              <a:rPr lang="es-CL" sz="2000" dirty="0" smtClean="0">
                <a:latin typeface="Calibri Light" panose="020F0302020204030204" pitchFamily="34" charset="0"/>
              </a:rPr>
              <a:t>]</a:t>
            </a:r>
          </a:p>
          <a:p>
            <a:pPr marL="0" indent="0" algn="ctr">
              <a:buNone/>
            </a:pPr>
            <a:r>
              <a:rPr lang="es-CL" sz="2000" dirty="0">
                <a:latin typeface="Calibri Light" panose="020F0302020204030204" pitchFamily="34" charset="0"/>
              </a:rPr>
              <a:t>Una actualización puede afectar a la(s) tabla(s) base(s) sin </a:t>
            </a:r>
            <a:r>
              <a:rPr lang="es-CL" sz="2000" dirty="0" smtClean="0">
                <a:latin typeface="Calibri Light" panose="020F0302020204030204" pitchFamily="34" charset="0"/>
              </a:rPr>
              <a:t>satisfacer </a:t>
            </a:r>
            <a:r>
              <a:rPr lang="es-CL" sz="2000" dirty="0">
                <a:latin typeface="Calibri Light" panose="020F0302020204030204" pitchFamily="34" charset="0"/>
              </a:rPr>
              <a:t>la vista</a:t>
            </a:r>
          </a:p>
        </p:txBody>
      </p:sp>
    </p:spTree>
    <p:extLst>
      <p:ext uri="{BB962C8B-B14F-4D97-AF65-F5344CB8AC3E}">
        <p14:creationId xmlns:p14="http://schemas.microsoft.com/office/powerpoint/2010/main" val="17058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7"/>
            <a:ext cx="3052822" cy="7520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54" y="1181381"/>
            <a:ext cx="3618734" cy="10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3617458" cy="10734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7"/>
            <a:ext cx="3052822" cy="7520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Impide actualizaciones que no satisfagan la vista misma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2272" y="6446296"/>
            <a:ext cx="374597" cy="3745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18734" cy="10743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33414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Motivación: </a:t>
            </a:r>
            <a:r>
              <a:rPr lang="es-CL" dirty="0" err="1"/>
              <a:t>Metacritic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916473" cy="358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4419600"/>
            <a:ext cx="6096000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00664"/>
            <a:ext cx="5992673" cy="14663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685535"/>
            <a:ext cx="304801" cy="213360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4595" y="2685535"/>
            <a:ext cx="4600477" cy="2115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44834"/>
            <a:ext cx="5916473" cy="521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3617458" cy="10734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33414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Impide actualizaciones que no satisfagan la vista misma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81671" y="6247988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1287" cy="1076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0010" cy="1075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La inserción funciona: solo verifica las condiciones de la vista local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2564" cy="10771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7"/>
            <a:ext cx="3052963" cy="7531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1287" cy="1076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7"/>
            <a:ext cx="3052963" cy="7531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Aplica incluso cuando se actualice una vista dependiente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0332" y="4600747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CASCADED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2564" cy="10771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861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CASCADED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1287" cy="1076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CASCADED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>
                <a:latin typeface="Calibri Light" panose="020F0302020204030204" pitchFamily="34" charset="0"/>
              </a:rPr>
              <a:t>Impide actualizaciones que no satisfagan </a:t>
            </a:r>
            <a:r>
              <a:rPr lang="es-CL" sz="2000" dirty="0" smtClean="0">
                <a:latin typeface="Calibri Light" panose="020F0302020204030204" pitchFamily="34" charset="0"/>
              </a:rPr>
              <a:t>la </a:t>
            </a:r>
            <a:r>
              <a:rPr lang="es-CL" sz="2000" dirty="0">
                <a:latin typeface="Calibri Light" panose="020F0302020204030204" pitchFamily="34" charset="0"/>
              </a:rPr>
              <a:t>vista </a:t>
            </a:r>
            <a:r>
              <a:rPr lang="es-CL" sz="2000" dirty="0" smtClean="0">
                <a:latin typeface="Calibri Light" panose="020F0302020204030204" pitchFamily="34" charset="0"/>
              </a:rPr>
              <a:t>o una vista referenciada </a:t>
            </a:r>
            <a:r>
              <a:rPr lang="es-CL" sz="1100" dirty="0" smtClean="0">
                <a:latin typeface="Calibri Light" panose="020F0302020204030204" pitchFamily="34" charset="0"/>
              </a:rPr>
              <a:t>(recursivamente)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861" cy="7541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93072" y="4271048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Vistas: ¡No son tablas físicas!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https://media.giphy.com/media/d2YXcCOEDeOqsedy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98890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¿Para qué sirven las vistas entonces?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Abreviatura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abstracción</a:t>
            </a:r>
          </a:p>
          <a:p>
            <a:pPr lvl="1"/>
            <a:r>
              <a:rPr lang="es-CL" dirty="0"/>
              <a:t>Reducir </a:t>
            </a:r>
            <a:r>
              <a:rPr lang="es-CL" dirty="0" smtClean="0"/>
              <a:t>la complejidad de consultas, evitando repeticiones de patrones comunes</a:t>
            </a:r>
          </a:p>
          <a:p>
            <a:endParaRPr lang="es-C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Seguridad</a:t>
            </a:r>
          </a:p>
          <a:p>
            <a:pPr lvl="1"/>
            <a:r>
              <a:rPr lang="es-CL" dirty="0" smtClean="0"/>
              <a:t>Se puede dar acceso a una vista (un subconjunto de los datos) y no a todos los datos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673442" y="5590783"/>
            <a:ext cx="75417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son los costos de mantener una vista?</a:t>
            </a:r>
          </a:p>
        </p:txBody>
      </p:sp>
      <p:sp>
        <p:nvSpPr>
          <p:cNvPr id="8" name="Content Placeholder 6 2 2 2"/>
          <p:cNvSpPr txBox="1">
            <a:spLocks/>
          </p:cNvSpPr>
          <p:nvPr/>
        </p:nvSpPr>
        <p:spPr>
          <a:xfrm>
            <a:off x="673442" y="5999285"/>
            <a:ext cx="7541741" cy="394648"/>
          </a:xfrm>
          <a:prstGeom prst="rect">
            <a:avLst/>
          </a:prstGeom>
          <a:solidFill>
            <a:schemeClr val="accent3">
              <a:lumMod val="20000"/>
              <a:lumOff val="80000"/>
              <a:alpha val="46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¡Casi nada con respecto a la gestión de los datos! Pero …</a:t>
            </a:r>
            <a:endParaRPr lang="es-CL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costo de consulta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sz="2000" i="1" dirty="0" smtClean="0"/>
              <a:t>Son equivalentes pero la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</a:rPr>
              <a:t>consulta extendida </a:t>
            </a:r>
            <a:r>
              <a:rPr lang="es-CL" sz="2000" i="1" dirty="0" smtClean="0"/>
              <a:t>puede ser más difícil de optimizar</a:t>
            </a:r>
            <a:endParaRPr lang="es-CL" sz="2000" i="1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438400"/>
            <a:ext cx="3581529" cy="2202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2937883" cy="1140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642" y="5845855"/>
            <a:ext cx="75417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el rendimiento de las consultas importa?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7455243" y="6248171"/>
            <a:ext cx="836141" cy="39464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Metacritic</a:t>
            </a:r>
            <a:r>
              <a:rPr lang="es-CL" dirty="0" smtClean="0"/>
              <a:t>: Evaluaciones de música</a:t>
            </a:r>
            <a:endParaRPr lang="es-CL" dirty="0"/>
          </a:p>
        </p:txBody>
      </p:sp>
      <p:sp>
        <p:nvSpPr>
          <p:cNvPr id="41" name="Rectangle 40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2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Materializadas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86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4460789"/>
            <a:ext cx="41910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guardar tablas virtuales</a:t>
            </a:r>
            <a:endParaRPr lang="es-CL" i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600190"/>
            <a:ext cx="3930322" cy="14203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3310" cy="151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29783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3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4725" y="4460789"/>
            <a:ext cx="760675" cy="10256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consultar directamente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29783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6"/>
            <a:ext cx="3358988" cy="861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2" y="4582312"/>
            <a:ext cx="412945" cy="393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3310" cy="15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4725" y="4475205"/>
            <a:ext cx="760675" cy="10111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actualización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4337950" cy="31634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6"/>
            <a:ext cx="3358988" cy="861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2" y="4582312"/>
            <a:ext cx="413061" cy="394518"/>
          </a:xfrm>
          <a:prstGeom prst="rect">
            <a:avLst/>
          </a:prstGeom>
        </p:spPr>
      </p:pic>
      <p:sp>
        <p:nvSpPr>
          <p:cNvPr id="18" name="Content Placeholder 6 2 2 2 2"/>
          <p:cNvSpPr txBox="1">
            <a:spLocks/>
          </p:cNvSpPr>
          <p:nvPr/>
        </p:nvSpPr>
        <p:spPr>
          <a:xfrm>
            <a:off x="4504232" y="4567336"/>
            <a:ext cx="403754" cy="38352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3310" cy="15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actualización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4" y="4653631"/>
            <a:ext cx="3664592" cy="1516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4337950" cy="31634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5"/>
            <a:ext cx="3709183" cy="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Materializar vistas vs. Crear tablas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3914178" cy="1402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2826500" cy="1402276"/>
          </a:xfrm>
          <a:prstGeom prst="rect">
            <a:avLst/>
          </a:prstGeom>
        </p:spPr>
      </p:pic>
      <p:pic>
        <p:nvPicPr>
          <p:cNvPr id="7" name="Marcador de contenido 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78" y="2286000"/>
            <a:ext cx="1960844" cy="1676400"/>
          </a:xfrm>
        </p:spPr>
      </p:pic>
      <p:sp>
        <p:nvSpPr>
          <p:cNvPr id="8" name="TextBox 7"/>
          <p:cNvSpPr txBox="1"/>
          <p:nvPr/>
        </p:nvSpPr>
        <p:spPr>
          <a:xfrm>
            <a:off x="1447800" y="4800600"/>
            <a:ext cx="632460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 es la diferencia más importante entre crear una tabla </a:t>
            </a:r>
          </a:p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crear una vista materializada?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1447802" y="5508486"/>
            <a:ext cx="6324600" cy="104471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En una vista materializada, se guarda la consulta para facilitar la actualización de la vista en una fase posterior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269638"/>
            <a:ext cx="3709183" cy="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0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¿Se pueden cambiar las vistas?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797614" cy="197506"/>
          </a:xfrm>
          <a:prstGeom prst="rect">
            <a:avLst/>
          </a:prstGeom>
        </p:spPr>
      </p:pic>
      <p:sp>
        <p:nvSpPr>
          <p:cNvPr id="12" name="Title 1 2"/>
          <p:cNvSpPr txBox="1">
            <a:spLocks/>
          </p:cNvSpPr>
          <p:nvPr/>
        </p:nvSpPr>
        <p:spPr>
          <a:xfrm>
            <a:off x="762000" y="6019800"/>
            <a:ext cx="8229600" cy="815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… sí, pero de forma limitada.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113907"/>
            <a:ext cx="6868017" cy="13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276600"/>
            <a:ext cx="7848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Las vistas “virtuales” son estándar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Las vistas materializadas no son estándar</a:t>
            </a:r>
          </a:p>
          <a:p>
            <a:pPr algn="ctr"/>
            <a:r>
              <a:rPr lang="es-CL" sz="2200" dirty="0" smtClean="0">
                <a:latin typeface="Calibri Light" panose="020F0302020204030204" pitchFamily="34" charset="0"/>
              </a:rPr>
              <a:t>(pero hay soporte en Oracle y </a:t>
            </a:r>
            <a:r>
              <a:rPr lang="es-CL" sz="2200" dirty="0" err="1" smtClean="0">
                <a:latin typeface="Calibri Light" panose="020F0302020204030204" pitchFamily="34" charset="0"/>
              </a:rPr>
              <a:t>Postgres</a:t>
            </a:r>
            <a:r>
              <a:rPr lang="es-CL" sz="2200" dirty="0" smtClean="0">
                <a:latin typeface="Calibri Light" panose="020F0302020204030204" pitchFamily="34" charset="0"/>
              </a:rPr>
              <a:t> 9.3+)</a:t>
            </a:r>
          </a:p>
        </p:txBody>
      </p:sp>
    </p:spTree>
    <p:extLst>
      <p:ext uri="{BB962C8B-B14F-4D97-AF65-F5344CB8AC3E}">
        <p14:creationId xmlns:p14="http://schemas.microsoft.com/office/powerpoint/2010/main" val="2156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r>
              <a:rPr lang="es-CL" sz="2400" dirty="0"/>
              <a:t> </a:t>
            </a:r>
            <a:r>
              <a:rPr lang="es-CL" sz="2400" dirty="0" smtClean="0"/>
              <a:t>(o Gatillos/</a:t>
            </a:r>
            <a:r>
              <a:rPr lang="es-CL" sz="2400" i="1" dirty="0" err="1" smtClean="0"/>
              <a:t>Triggers</a:t>
            </a:r>
            <a:r>
              <a:rPr lang="es-CL" sz="2400" dirty="0" smtClean="0"/>
              <a:t>)</a:t>
            </a:r>
            <a:endParaRPr lang="es-CL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</a:t>
            </a:r>
            <a:r>
              <a:rPr lang="es-CL" dirty="0" smtClean="0">
                <a:latin typeface="Calibri Light" panose="020F0302020204030204" pitchFamily="34" charset="0"/>
              </a:rPr>
              <a:t>.6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¿Actualizar una tabla automáticamente?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3310" cy="151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4543" y="2660119"/>
            <a:ext cx="356342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podríamos actualizar la tabla </a:t>
            </a:r>
            <a:r>
              <a:rPr lang="es-CL" sz="20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ÁlbumEval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dada una inserción a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Evaluación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62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de evaluaciones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358519" cy="87493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02259" y="6488668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¿Pero si quisiéramos hacer este tipo de consulta </a:t>
            </a:r>
            <a:r>
              <a:rPr lang="es-CL" i="1" dirty="0">
                <a:latin typeface="Calibri Light" panose="020F0302020204030204" pitchFamily="34" charset="0"/>
              </a:rPr>
              <a:t>con mucha </a:t>
            </a:r>
            <a:r>
              <a:rPr lang="es-CL" i="1" dirty="0" smtClean="0">
                <a:latin typeface="Calibri Light" panose="020F0302020204030204" pitchFamily="34" charset="0"/>
              </a:rPr>
              <a:t>frecuencia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…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8"/>
            <a:ext cx="3873923" cy="1641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3310" cy="1515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6235" y="4648200"/>
            <a:ext cx="445515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hace el disparador?</a:t>
            </a:r>
          </a:p>
        </p:txBody>
      </p:sp>
      <p:sp>
        <p:nvSpPr>
          <p:cNvPr id="20" name="Content Placeholder 6 2 2 2 1"/>
          <p:cNvSpPr txBox="1">
            <a:spLocks/>
          </p:cNvSpPr>
          <p:nvPr/>
        </p:nvSpPr>
        <p:spPr>
          <a:xfrm>
            <a:off x="4516235" y="5048310"/>
            <a:ext cx="4455159" cy="7428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Si intentamos reducir el </a:t>
            </a:r>
            <a:r>
              <a:rPr lang="es-CL" sz="21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pm</a:t>
            </a:r>
            <a:r>
              <a:rPr lang="es-CL" sz="2100" dirty="0" smtClean="0">
                <a:latin typeface="Calibri Light" panose="020F0302020204030204" pitchFamily="34" charset="0"/>
              </a:rPr>
              <a:t> de un álbum, se restaurará el valor previo</a:t>
            </a:r>
          </a:p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6235" y="5791200"/>
            <a:ext cx="445515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están </a:t>
            </a:r>
            <a:r>
              <a:rPr lang="es-CL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Evento</a:t>
            </a:r>
            <a:r>
              <a:rPr lang="es-CL" sz="2000" dirty="0">
                <a:latin typeface="Calibri Light" panose="020F0302020204030204" pitchFamily="34" charset="0"/>
              </a:rPr>
              <a:t>/</a:t>
            </a:r>
            <a:r>
              <a:rPr lang="es-CL" sz="2000" dirty="0">
                <a:solidFill>
                  <a:schemeClr val="accent6"/>
                </a:solidFill>
                <a:latin typeface="Calibri Light" panose="020F0302020204030204" pitchFamily="34" charset="0"/>
              </a:rPr>
              <a:t>Condición</a:t>
            </a:r>
            <a:r>
              <a:rPr lang="es-CL" sz="2000" dirty="0">
                <a:latin typeface="Calibri Light" panose="020F0302020204030204" pitchFamily="34" charset="0"/>
              </a:rPr>
              <a:t>/</a:t>
            </a:r>
            <a:r>
              <a:rPr lang="es-CL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Acción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24" name="Content Placeholder 6 2 2 2 2"/>
          <p:cNvSpPr txBox="1">
            <a:spLocks/>
          </p:cNvSpPr>
          <p:nvPr/>
        </p:nvSpPr>
        <p:spPr>
          <a:xfrm>
            <a:off x="580384" y="5791200"/>
            <a:ext cx="3577260" cy="2286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Content Placeholder 6 2 2 2 4"/>
          <p:cNvSpPr txBox="1">
            <a:spLocks/>
          </p:cNvSpPr>
          <p:nvPr/>
        </p:nvSpPr>
        <p:spPr>
          <a:xfrm>
            <a:off x="338041" y="4761049"/>
            <a:ext cx="3577260" cy="228600"/>
          </a:xfrm>
          <a:prstGeom prst="rect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  <a:ln w="31750">
            <a:solidFill>
              <a:srgbClr val="00B0F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Content Placeholder 6 2 2 2 5"/>
          <p:cNvSpPr txBox="1">
            <a:spLocks/>
          </p:cNvSpPr>
          <p:nvPr/>
        </p:nvSpPr>
        <p:spPr>
          <a:xfrm>
            <a:off x="591086" y="6026658"/>
            <a:ext cx="3577260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46000"/>
            </a:schemeClr>
          </a:solidFill>
          <a:ln w="31750">
            <a:solidFill>
              <a:srgbClr val="92D05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8"/>
            <a:ext cx="3873923" cy="1641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3310" cy="1515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  <p:sp>
        <p:nvSpPr>
          <p:cNvPr id="17" name="Content Placeholder 6 2 2 2 1"/>
          <p:cNvSpPr txBox="1">
            <a:spLocks/>
          </p:cNvSpPr>
          <p:nvPr/>
        </p:nvSpPr>
        <p:spPr>
          <a:xfrm>
            <a:off x="4495958" y="5632966"/>
            <a:ext cx="4455159" cy="38683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No cambia.</a:t>
            </a:r>
          </a:p>
        </p:txBody>
      </p:sp>
      <p:sp>
        <p:nvSpPr>
          <p:cNvPr id="18" name="Content Placeholder 6 2 2 2 2"/>
          <p:cNvSpPr txBox="1">
            <a:spLocks/>
          </p:cNvSpPr>
          <p:nvPr/>
        </p:nvSpPr>
        <p:spPr>
          <a:xfrm>
            <a:off x="3057772" y="2819400"/>
            <a:ext cx="315235" cy="1524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b="1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err="1" smtClean="0">
                <a:cs typeface="Calibri Light" panose="020F0302020204030204" pitchFamily="34" charset="0"/>
              </a:rPr>
              <a:t>Orden</a:t>
            </a:r>
            <a:endParaRPr lang="en-IE" dirty="0" smtClean="0">
              <a:cs typeface="Calibri Light" panose="020F0302020204030204" pitchFamily="34" charset="0"/>
            </a:endParaRPr>
          </a:p>
          <a:p>
            <a:pPr lvl="1"/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AFTER</a:t>
            </a:r>
            <a:r>
              <a:rPr lang="es-CL" dirty="0" smtClean="0"/>
              <a:t>: 		Aplicar acción después del evento</a:t>
            </a:r>
            <a:endParaRPr lang="en-IE" dirty="0" smtClean="0"/>
          </a:p>
          <a:p>
            <a:pPr lvl="1"/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BEFORE</a:t>
            </a:r>
            <a:r>
              <a:rPr lang="es-CL" dirty="0" smtClean="0"/>
              <a:t>: 		Aplicar acción antes del evento</a:t>
            </a:r>
            <a:endParaRPr lang="en-IE" dirty="0" smtClean="0">
              <a:latin typeface="Inconsolata" panose="00000509000000000000" pitchFamily="49" charset="0"/>
            </a:endParaRPr>
          </a:p>
          <a:p>
            <a:pPr lvl="1"/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INSTEAD OF</a:t>
            </a:r>
            <a:r>
              <a:rPr lang="es-CL" dirty="0" smtClean="0"/>
              <a:t>: 	Aplicar acción en vez del evento</a:t>
            </a:r>
          </a:p>
          <a:p>
            <a:endParaRPr lang="es-CL" dirty="0" smtClean="0">
              <a:cs typeface="Calibri Light" panose="020F0302020204030204" pitchFamily="34" charset="0"/>
            </a:endParaRPr>
          </a:p>
          <a:p>
            <a:r>
              <a:rPr lang="es-CL" dirty="0" smtClean="0">
                <a:cs typeface="Calibri Light" panose="020F0302020204030204" pitchFamily="34" charset="0"/>
              </a:rPr>
              <a:t>Eventos:</a:t>
            </a:r>
            <a:endParaRPr lang="es-CL" dirty="0">
              <a:cs typeface="Calibri Light" panose="020F0302020204030204" pitchFamily="34" charset="0"/>
            </a:endParaRPr>
          </a:p>
          <a:p>
            <a:pPr lvl="1"/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INSERT</a:t>
            </a:r>
            <a:r>
              <a:rPr lang="es-CL" dirty="0" smtClean="0"/>
              <a:t>: 		Insertar una </a:t>
            </a:r>
            <a:r>
              <a:rPr lang="es-CL" dirty="0" err="1" smtClean="0"/>
              <a:t>tupla</a:t>
            </a:r>
            <a:r>
              <a:rPr lang="es-CL" dirty="0" smtClean="0"/>
              <a:t> en una tabla</a:t>
            </a:r>
            <a:endParaRPr lang="es-CL" dirty="0" smtClean="0">
              <a:solidFill>
                <a:srgbClr val="0070C0"/>
              </a:solidFill>
              <a:latin typeface="Inconsolata" panose="00000509000000000000" pitchFamily="49" charset="0"/>
            </a:endParaRPr>
          </a:p>
          <a:p>
            <a:pPr lvl="1"/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UPDATE OF 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  <a:latin typeface="Inconsolata" panose="00000509000000000000" pitchFamily="49" charset="0"/>
              </a:rPr>
              <a:t>x</a:t>
            </a:r>
            <a:r>
              <a:rPr lang="es-CL" dirty="0" smtClean="0"/>
              <a:t>: 	Actualizar un valor en la columna </a:t>
            </a:r>
            <a:r>
              <a:rPr lang="es-CL" dirty="0">
                <a:solidFill>
                  <a:schemeClr val="accent2">
                    <a:lumMod val="75000"/>
                  </a:schemeClr>
                </a:solidFill>
                <a:latin typeface="Inconsolata" panose="00000509000000000000" pitchFamily="49" charset="0"/>
              </a:rPr>
              <a:t>x</a:t>
            </a:r>
            <a:endParaRPr lang="es-CL" dirty="0" smtClean="0">
              <a:solidFill>
                <a:srgbClr val="0070C0"/>
              </a:solidFill>
              <a:latin typeface="Inconsolata" panose="00000509000000000000" pitchFamily="49" charset="0"/>
            </a:endParaRPr>
          </a:p>
          <a:p>
            <a:pPr lvl="1"/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DELETE</a:t>
            </a:r>
            <a:r>
              <a:rPr lang="es-CL" dirty="0" smtClean="0"/>
              <a:t>: 		Borrar una </a:t>
            </a:r>
            <a:r>
              <a:rPr lang="es-CL" dirty="0" err="1" smtClean="0"/>
              <a:t>tupla</a:t>
            </a:r>
            <a:r>
              <a:rPr lang="es-CL" dirty="0" smtClean="0"/>
              <a:t> de la tabla</a:t>
            </a:r>
          </a:p>
          <a:p>
            <a:endParaRPr lang="es-CL" dirty="0">
              <a:solidFill>
                <a:srgbClr val="0070C0"/>
              </a:solidFill>
              <a:latin typeface="Inconsolata" panose="00000509000000000000" pitchFamily="49" charset="0"/>
            </a:endParaRPr>
          </a:p>
          <a:p>
            <a:r>
              <a:rPr lang="es-CL" dirty="0" smtClean="0"/>
              <a:t>Por ejemplo:</a:t>
            </a:r>
            <a:r>
              <a:rPr lang="es-CL" dirty="0">
                <a:solidFill>
                  <a:srgbClr val="0070C0"/>
                </a:solidFill>
                <a:latin typeface="Inconsolata" panose="00000509000000000000" pitchFamily="49" charset="0"/>
              </a:rPr>
              <a:t> BEFORE </a:t>
            </a:r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INSERT OR UPDATE OF …</a:t>
            </a:r>
            <a:endParaRPr lang="es-CL" dirty="0" smtClean="0"/>
          </a:p>
          <a:p>
            <a:pPr lvl="1"/>
            <a:r>
              <a:rPr lang="es-CL" dirty="0" smtClean="0"/>
              <a:t> Antes de una inserción o actualización, hace algo …</a:t>
            </a:r>
            <a:endParaRPr lang="en-IE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3310" cy="1515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543" y="2660119"/>
            <a:ext cx="356342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podríamos actualizar la tabla </a:t>
            </a:r>
            <a:r>
              <a:rPr lang="es-CL" sz="20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ÁlbumEval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dada una inserción a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Evaluación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3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41204"/>
            <a:ext cx="3178177" cy="5232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3310" cy="1515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745" y="6964362"/>
            <a:ext cx="2172510" cy="2394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" y="6404719"/>
            <a:ext cx="558037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pasaría si tuviéramos  </a:t>
            </a:r>
            <a:r>
              <a:rPr lang="es-CL" sz="2000" dirty="0" smtClean="0">
                <a:solidFill>
                  <a:srgbClr val="D55681"/>
                </a:solidFill>
                <a:latin typeface="Inconsolata" panose="00000509000000000000" pitchFamily="49" charset="0"/>
              </a:rPr>
              <a:t>BEFORE INSERT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…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7" name="Content Placeholder 6 2 2 2 1"/>
          <p:cNvSpPr txBox="1">
            <a:spLocks/>
          </p:cNvSpPr>
          <p:nvPr/>
        </p:nvSpPr>
        <p:spPr>
          <a:xfrm>
            <a:off x="6189979" y="6404719"/>
            <a:ext cx="2877821" cy="400110"/>
          </a:xfrm>
          <a:prstGeom prst="rect">
            <a:avLst/>
          </a:prstGeom>
          <a:solidFill>
            <a:srgbClr val="FFFFCC">
              <a:alpha val="8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Actualizaciones atrasadas</a:t>
            </a:r>
          </a:p>
          <a:p>
            <a:pPr marL="0" indent="0" algn="ctr">
              <a:buNone/>
            </a:pPr>
            <a:endParaRPr lang="es-CL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28 0.13333 L 0.01667 -0.25949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81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Los disparadores son estándar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¡Pero su implementación en varios 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motores varía muchísimo!</a:t>
            </a:r>
            <a:endParaRPr lang="es-CL" sz="32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Por ejemplo, </a:t>
            </a:r>
            <a:r>
              <a:rPr lang="es-CL" sz="2400" dirty="0" err="1" smtClean="0">
                <a:latin typeface="Calibri Light" panose="020F0302020204030204" pitchFamily="34" charset="0"/>
              </a:rPr>
              <a:t>Postgres</a:t>
            </a:r>
            <a:r>
              <a:rPr lang="es-CL" sz="2400" dirty="0" smtClean="0">
                <a:latin typeface="Calibri Light" panose="020F0302020204030204" pitchFamily="34" charset="0"/>
              </a:rPr>
              <a:t> usa </a:t>
            </a:r>
            <a:r>
              <a:rPr lang="es-CL" sz="2400" i="1" dirty="0" smtClean="0">
                <a:latin typeface="Calibri Light" panose="020F0302020204030204" pitchFamily="34" charset="0"/>
              </a:rPr>
              <a:t>"</a:t>
            </a:r>
            <a:r>
              <a:rPr lang="es-CL" sz="2400" i="1" dirty="0" err="1" smtClean="0">
                <a:latin typeface="Calibri Light" panose="020F0302020204030204" pitchFamily="34" charset="0"/>
              </a:rPr>
              <a:t>stored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procedures</a:t>
            </a:r>
            <a:r>
              <a:rPr lang="es-CL" sz="2400" i="1" dirty="0">
                <a:latin typeface="Calibri Light" panose="020F0302020204030204" pitchFamily="34" charset="0"/>
              </a:rPr>
              <a:t>"</a:t>
            </a:r>
            <a:r>
              <a:rPr lang="es-CL" sz="2400" i="1" dirty="0" smtClean="0">
                <a:latin typeface="Calibri Light" panose="020F030202020403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674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6390" y="6135442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1005016"/>
            <a:ext cx="4044465" cy="50902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3310" cy="15158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265839"/>
            <a:ext cx="3039044" cy="451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6" y="1071983"/>
            <a:ext cx="3532034" cy="50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6390" y="1021839"/>
            <a:ext cx="4044465" cy="1138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Vista Mat.</a:t>
            </a:r>
            <a:endParaRPr lang="en-GB" b="1" i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390" y="5962151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3384106"/>
            <a:ext cx="4044465" cy="1111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+ Vistas Mat.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3453711"/>
            <a:ext cx="3645990" cy="964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" y="1122561"/>
            <a:ext cx="2691933" cy="964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3310" cy="1515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092548"/>
            <a:ext cx="3185794" cy="4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6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72000" y="938590"/>
            <a:ext cx="4572000" cy="59194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38589"/>
            <a:ext cx="4572000" cy="591941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390" y="1021839"/>
            <a:ext cx="4044465" cy="1138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Vista Mat.</a:t>
            </a:r>
            <a:endParaRPr lang="en-GB" b="1" i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390" y="5962151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3384106"/>
            <a:ext cx="4044465" cy="1111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3453711"/>
            <a:ext cx="3645990" cy="964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" y="1122561"/>
            <a:ext cx="2691933" cy="964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092548"/>
            <a:ext cx="3185794" cy="4528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6800" y="6135442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1005016"/>
            <a:ext cx="4044465" cy="50902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84" y="6265839"/>
            <a:ext cx="3039044" cy="451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76" y="1071983"/>
            <a:ext cx="3532034" cy="5024017"/>
          </a:xfrm>
          <a:prstGeom prst="rect">
            <a:avLst/>
          </a:prstGeom>
        </p:spPr>
      </p:pic>
      <p:pic>
        <p:nvPicPr>
          <p:cNvPr id="24" name="Marcador de contenido 5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7" y="2292343"/>
            <a:ext cx="1331616" cy="1138449"/>
          </a:xfrm>
        </p:spPr>
      </p:pic>
    </p:spTree>
    <p:extLst>
      <p:ext uri="{BB962C8B-B14F-4D97-AF65-F5344CB8AC3E}">
        <p14:creationId xmlns:p14="http://schemas.microsoft.com/office/powerpoint/2010/main" val="24275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72000" y="938590"/>
            <a:ext cx="4572000" cy="59194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38589"/>
            <a:ext cx="4572000" cy="591941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390" y="1021839"/>
            <a:ext cx="4044465" cy="1138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Vista Mat.</a:t>
            </a:r>
            <a:endParaRPr lang="en-GB" b="1" i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390" y="5962151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3384106"/>
            <a:ext cx="4044465" cy="1111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3453711"/>
            <a:ext cx="3645990" cy="964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" y="1122561"/>
            <a:ext cx="2691933" cy="964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092548"/>
            <a:ext cx="3185794" cy="4528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6800" y="6135442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1005016"/>
            <a:ext cx="4044465" cy="50902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84" y="6265839"/>
            <a:ext cx="3039044" cy="451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76" y="1071983"/>
            <a:ext cx="3532034" cy="5024017"/>
          </a:xfrm>
          <a:prstGeom prst="rect">
            <a:avLst/>
          </a:prstGeom>
        </p:spPr>
      </p:pic>
      <p:pic>
        <p:nvPicPr>
          <p:cNvPr id="24" name="Marcador de contenido 5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7" y="2292343"/>
            <a:ext cx="1331616" cy="1138449"/>
          </a:xfrm>
        </p:spPr>
      </p:pic>
      <p:sp>
        <p:nvSpPr>
          <p:cNvPr id="18" name="TextBox 17"/>
          <p:cNvSpPr txBox="1"/>
          <p:nvPr/>
        </p:nvSpPr>
        <p:spPr>
          <a:xfrm>
            <a:off x="685799" y="5575906"/>
            <a:ext cx="75417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 es la diferencia entre ambos?</a:t>
            </a:r>
          </a:p>
        </p:txBody>
      </p:sp>
      <p:sp>
        <p:nvSpPr>
          <p:cNvPr id="21" name="Content Placeholder 6 2 2 2"/>
          <p:cNvSpPr txBox="1">
            <a:spLocks/>
          </p:cNvSpPr>
          <p:nvPr/>
        </p:nvSpPr>
        <p:spPr>
          <a:xfrm>
            <a:off x="685799" y="5960114"/>
            <a:ext cx="7541741" cy="767595"/>
          </a:xfrm>
          <a:prstGeom prst="rect">
            <a:avLst/>
          </a:prstGeom>
          <a:solidFill>
            <a:srgbClr val="FFFFCC">
              <a:alpha val="99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La opción izquierda 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actualizará la vista entera cada vez</a:t>
            </a:r>
            <a:r>
              <a:rPr lang="es-CL" sz="2000" dirty="0" smtClean="0"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La opción derecha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actualizará solo el álbum que cambió</a:t>
            </a:r>
            <a:r>
              <a:rPr lang="es-CL" sz="2000" dirty="0" smtClean="0">
                <a:latin typeface="Calibri Light" panose="020F0302020204030204" pitchFamily="34" charset="0"/>
              </a:rPr>
              <a:t>.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evaluaciones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466068" cy="86210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795338"/>
            <a:ext cx="3674583" cy="154729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3423232" y="3004063"/>
            <a:ext cx="403754" cy="135298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2259" y="6488668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</p:spTree>
    <p:extLst>
      <p:ext uri="{BB962C8B-B14F-4D97-AF65-F5344CB8AC3E}">
        <p14:creationId xmlns:p14="http://schemas.microsoft.com/office/powerpoint/2010/main" val="254720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Image result for no short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277607"/>
            <a:ext cx="8353425" cy="62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7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mundo cambia …</a:t>
            </a:r>
            <a:endParaRPr lang="es-C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22" y="1447800"/>
            <a:ext cx="6065156" cy="4039394"/>
          </a:xfrm>
          <a:solidFill>
            <a:schemeClr val="bg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944394"/>
            <a:ext cx="8229600" cy="7159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las bases de datos cambian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" y="362474"/>
            <a:ext cx="2474245" cy="122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5" y="339820"/>
            <a:ext cx="2474245" cy="1227874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72" y="2438400"/>
            <a:ext cx="1960844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" y="5196372"/>
            <a:ext cx="3426096" cy="1227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4" y="5196372"/>
            <a:ext cx="3339550" cy="9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" y="362474"/>
            <a:ext cx="2474245" cy="122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5" y="339820"/>
            <a:ext cx="2474245" cy="1227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" y="5196372"/>
            <a:ext cx="3426096" cy="1227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4" y="5196372"/>
            <a:ext cx="3339550" cy="96025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7918" y="3957"/>
            <a:ext cx="4440012" cy="2586843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Vistas: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No hay datos físicos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No habrá resultados </a:t>
            </a:r>
            <a:r>
              <a:rPr lang="es-CL" sz="1800" dirty="0">
                <a:solidFill>
                  <a:srgbClr val="00B050"/>
                </a:solidFill>
                <a:latin typeface="Calibri Light" panose="020F0302020204030204" pitchFamily="34" charset="0"/>
              </a:rPr>
              <a:t>obsoletos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No hay que actualizarlas</a:t>
            </a: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Más caro ejecutar consultas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10" y="3788062"/>
            <a:ext cx="4430184" cy="310627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Vistas materializadas: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Hay que actualizarlas "a mano" (pero existe un comando simple)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barato ejecutar consultas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rgbClr val="00B050"/>
                </a:solidFill>
                <a:latin typeface="Calibri Light" panose="020F0302020204030204" pitchFamily="34" charset="0"/>
              </a:rPr>
              <a:t>S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imple de actualizar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actualizar todas las filas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Resultados pueden ser obsoletos 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Poco portable</a:t>
            </a:r>
          </a:p>
          <a:p>
            <a:pPr lvl="2"/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lvl="1"/>
            <a:endParaRPr lang="es-CL" sz="2000" dirty="0" smtClean="0">
              <a:latin typeface="Calibri Light" panose="020F0302020204030204" pitchFamily="34" charset="0"/>
            </a:endParaRPr>
          </a:p>
          <a:p>
            <a:pPr lvl="1"/>
            <a:endParaRPr lang="es-CL" sz="2000" dirty="0" smtClean="0">
              <a:latin typeface="Calibri Light" panose="020F0302020204030204" pitchFamily="34" charset="0"/>
            </a:endParaRPr>
          </a:p>
          <a:p>
            <a:pPr lvl="2"/>
            <a:endParaRPr lang="es-CL" sz="1800" dirty="0">
              <a:latin typeface="Calibri Light" panose="020F03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9918" y="1"/>
            <a:ext cx="4631857" cy="2590800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Tablas físicas (sin disparadores)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Hay que actualizarlas "</a:t>
            </a:r>
            <a:r>
              <a:rPr lang="es-CL" sz="2000" dirty="0">
                <a:latin typeface="Calibri Light" panose="020F0302020204030204" pitchFamily="34" charset="0"/>
              </a:rPr>
              <a:t>a mano "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barato ejecutar consultas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portable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actualizar todas las filas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R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esultados pueden ser obsoletos</a:t>
            </a:r>
            <a:endParaRPr lang="es-CL" sz="1800" dirty="0" smtClean="0">
              <a:latin typeface="Calibri Light" panose="020F030202020403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0" y="3788062"/>
            <a:ext cx="4648200" cy="310627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Tablas físicas (con disparadores)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Las actualizaciones se ejecutan automáticamente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rgbClr val="00B050"/>
                </a:solidFill>
                <a:latin typeface="Calibri Light" panose="020F0302020204030204" pitchFamily="34" charset="0"/>
              </a:rPr>
              <a:t>No habrá resultados 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obsoletos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barato ejecutar consultas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Actualizaciones más eficientes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Difíciles de gestionar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Poco portable</a:t>
            </a:r>
          </a:p>
        </p:txBody>
      </p:sp>
      <p:pic>
        <p:nvPicPr>
          <p:cNvPr id="6" name="Marcador de contenido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72" y="2438400"/>
            <a:ext cx="196084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de evaluaciones </a:t>
            </a:r>
            <a:r>
              <a:rPr lang="es-CL" i="1" dirty="0" smtClean="0">
                <a:solidFill>
                  <a:srgbClr val="009900"/>
                </a:solidFill>
              </a:rPr>
              <a:t>dinámicas</a:t>
            </a:r>
            <a:endParaRPr lang="es-CL" i="1" dirty="0">
              <a:solidFill>
                <a:srgbClr val="00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465177" cy="86116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795338"/>
            <a:ext cx="3674583" cy="154729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17" name="Content Placeholder 6 2 2 2 1"/>
          <p:cNvSpPr txBox="1">
            <a:spLocks/>
          </p:cNvSpPr>
          <p:nvPr/>
        </p:nvSpPr>
        <p:spPr>
          <a:xfrm>
            <a:off x="3423232" y="3581400"/>
            <a:ext cx="403754" cy="18000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sp>
        <p:nvSpPr>
          <p:cNvPr id="19" name="Content Placeholder 6 2 2 2 2"/>
          <p:cNvSpPr txBox="1">
            <a:spLocks/>
          </p:cNvSpPr>
          <p:nvPr/>
        </p:nvSpPr>
        <p:spPr>
          <a:xfrm>
            <a:off x="6122574" y="4651573"/>
            <a:ext cx="403754" cy="38352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</a:t>
            </a:r>
            <a:r>
              <a:rPr lang="es-CL" dirty="0" smtClean="0">
                <a:latin typeface="Calibri Light" panose="020F0302020204030204" pitchFamily="34" charset="0"/>
              </a:rPr>
              <a:t>.6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Vistas: tablas virtuales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https://media.giphy.com/media/d2YXcCOEDeOqsedy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98890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0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The Observer} &amp; \color{red}\sout{50}\\[-1ex]&#10;\ldots &amp; \ldots &amp; \ldots &amp; \ldots\\&#10;\hline&#10;\end{tabular}&#10;&#10;&#10;&#10;&#10;&#10;\end{document}"/>
  <p:tag name="IGUANATEXSIZE" val="15"/>
  <p:tag name="IGUANATEXCURSOR" val="5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391,3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}\\&#10;\hline&#10;\schk{nombre} &amp; \schk{artista} &amp; \sch{año} &amp; \sch{pm}\\[0.5ex]&#10;\hline &#10;Old Ideas &amp; Leonard Cohen &amp; 2012 &amp; 85\\&#10;Dear Heather &amp; Leonard Cohen &amp; 2004 &amp; 74\\&#10;You Want It Darker &amp; Leonard Cohen &amp; 2016 &amp; 92\\&#10;Popular Problems &amp; Leonard Cohen &amp; 2014 &amp; 86\\&#10;ARTPOP &amp; Lady Gaga &amp; 2013 &amp; 61\\&#10;\ldots &amp; \ldots &amp; \ldots\\&#10;\hline&#10;\end{tabular}&#10;&#10;&#10;&#10;&#10;&#10;\end{document}"/>
  <p:tag name="IGUANATEXSIZE" val="15"/>
  <p:tag name="IGUANATEXCURSOR" val="5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The Observer',50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The Observer} &amp; \color{red}\sout{50}\\[-1ex]&#10;\ldots &amp; \ldots &amp; \ldots &amp; \ldots\\&#10;\hline&#10;\end{tabular}&#10;&#10;&#10;&#10;&#10;&#10;\end{document}"/>
  <p:tag name="IGUANATEXSIZE" val="15"/>
  <p:tag name="IGUANATEXCURSOR" val="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The Observer',50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een!50!black} Purpose &amp; \color{green!50!black} Justin Bieber &amp; \color{green!50!black} Uncut &amp; \color{green!50!black} 75\\[-1ex]&#10;\ldots &amp; \ldots &amp; \ldots &amp; \ldots\\&#10;\hline&#10;\end{tabular}&#10;&#10;&#10;&#10;&#10;&#10;\end{document}"/>
  <p:tag name="IGUANATEXSIZE" val="15"/>
  <p:tag name="IGUANATEXCURSOR" val="5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129,5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&#10;WHERE nombre='You Want It Darker'&#10;  AND artista='Leonard Cohen'&#10;\end{lstlisting}&#10;\end{document}&#10;"/>
  <p:tag name="IGUANATEXSIZE" val="16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Uncut} &amp; \color{red}\sout{75}\\[-1ex]&#10;\ldots &amp; \ldots &amp; \ldots &amp; \ldots\\&#10;\hline&#10;\end{tabular}&#10;&#10;&#10;&#10;&#10;&#10;\end{document}"/>
  <p:tag name="IGUANATEXSIZE" val="15"/>
  <p:tag name="IGUANATEXCURSOR" val="5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391,3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}\\&#10;\hline&#10;\schk{nombre} &amp; \schk{artista} &amp; \sch{año} &amp; \sch{pm}\\[0.5ex]&#10;\hline &#10;Old Ideas &amp; Leonard Cohen &amp; 2012 &amp; 85\\&#10;Dear Heather &amp; Leonard Cohen &amp; 2004 &amp; 74\\&#10;You Want It Darker &amp; Leonard Cohen &amp; 2016 &amp; 92\\&#10;Popular Problems &amp; Leonard Cohen &amp; 2014 &amp; 86\\&#10;ARTPOP &amp; Lady Gaga &amp; 2013 &amp; 61\\&#10;\ldots &amp; \ldots &amp; \ldots\\&#10;\hline&#10;\end{tabular}&#10;&#10;&#10;&#10;&#10;&#10;\end{document}"/>
  <p:tag name="IGUANATEXSIZE" val="15"/>
  <p:tag name="IGUANATEXCURSOR" val="5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CASCADED CHECK OPTION&#10;\end{lstlisting}&#10;\end{document}&#10;"/>
  <p:tag name="IGUANATEXSIZE" val="14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Uncut} &amp; \color{red}\sout{75}\\[-1ex]&#10;\ldots &amp; \ldots &amp; \ldots &amp; \ldots\\&#10;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CASCADED CHECK OPTION&#10;\end{lstlisting}&#10;\end{document}&#10;"/>
  <p:tag name="IGUANATEXSIZE" val="14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5,966"/>
  <p:tag name="ORIGINALWIDTH" val="2517,3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noindent&#10;\textsf{\Large \color{orange} La consulta extendida con la vista:}&#10;\begin{lstlisting}&#10;SELECT pm&#10;FROM &#10;  ( SELECT álbum, artista, &#10;    FLOOR(AVG(eval)) AS pm, &#10;      COUNT(eval) AS num&#10;    FROM Evaluación&#10;    GROUP BY álbum,artista ) ÁlbumEval&#10;WHERE álbum='You Want It Darker'&#10;  AND artista='Leonard Cohen'&#10;\end{lstlisting}&#10;\end{document}&#10;"/>
  <p:tag name="IGUANATEXSIZE" val="14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8,861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noindent&#10;\textsf{\Large \color{blue} La consulta directa:}&#10;&#10;\begin{lstlisting}&#10;SELECT FLOOR(AVG(eval)) AS pm&#10;FROM Evaluación&#10;WHERE álbum='You Want It Darker'&#10;  AND artista='Leonard Cohen'&#10;\end{lstlisting}&#10;\end{document}&#10;"/>
  <p:tag name="IGUANATEXSIZE" val="14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6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album, artista&#10;\end{lstlisting}&#10;\end{document}&#10;"/>
  <p:tag name="IGUANATEXSIZE" val="16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\color{green!50!black}94 &amp; \color{green!50!black}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5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2278,0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REFRESH MATERIALIZED VIEW ÁlbumEval&#10;\end{lstlisting}&#10;\end{document}&#10;"/>
  <p:tag name="IGUANATEXSIZE" val="16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artista&#10;\end{lstlisting}&#10;\end{document}&#10;"/>
  <p:tag name="IGUANATEXSIZE" val="16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artista&#10;\end{lstlisting}&#10;\end{document}&#10;"/>
  <p:tag name="IGUANATEXSIZE" val="16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2278,0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REFRESH MATERIALIZED VIEW ÁlbumEval&#10;\end{lstlisting}&#10;\end{document}&#10;"/>
  <p:tag name="IGUANATEXSIZE" val="16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868,5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[MATERIALIZED] VIEW ...&#10;\end{lstlisting}&#10;\end{document}&#10;"/>
  <p:tag name="IGUANATEXSIZE" val="20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SerAmigabl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SerAmigabl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328.270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 OR UPDATE ON Evaluación&#10;  REFERENCING NEW ROW AS TN&#10;    FOR EACH ROW&#10;      BEGIN&#10;        IF EXISTS&#10;          ( SELECT * FROM ÁlbumEval A &#10;            WHERE A.álbum = TN.álbum &#10;                AND A.artista = TN.artista )&#10;        THEN&#10;          UPDATE ÁlbumEval &#10;            SET pm = P.pmn, num=P.numn&#10;            FROM ( &#10;              SELECT AVG(E.eval) AS pmn, &#10;                  COUNT(E.eval) AS numn &#10;              FROM Evaluación E&#10;              WHERE E.álbum = TN.álbum &#10;                  AND E.artista = TN.artista&#10;            ) P&#10;            WHERE álbum = TN.álbum &#10;                AND artista = TN.artista;&#10;        ELSE&#10;          INSERT INTO ÁlbumEval &#10;              (álbum, artista, pm, num)&#10;            SELECT E.álbum, E.artista, &#10;                AVG(E.eval) AS pmn, &#10;                COUNT(E.eval) AS numn &#10;            FROM Evaluación E&#10;            WHERE E.álbum = TN.álbum &#10;                AND E.artista = TN.artista;&#10;        END IF;&#10;      END;&#10;\end{lstlisting}&#10;\end{document}&#10;"/>
  <p:tag name="IGUANATEXSIZE" val="12"/>
  <p:tag name="IGUANATEXCURSOR" val="5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719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AFTER INSERT OR UPDATE ON Evaluación&#10;FOR EACH ROW EXECUTE PROCEDURE updatePm();&#10;\end{lstlisting}&#10;\end{document}&#10;"/>
  <p:tag name="IGUANATEXSIZE" val="11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379.654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Pm() RETURNS trigger AS $$&#10;BEGIN   &#10;  IF EXISTS&#10;    ( SELECT * FROM ÁlbumEval A &#10;      WHERE A.álbum = NEW.álbum &#10;      AND A.artista = NEW.artista )&#10;  THEN  UPDATE ÁlbumEval &#10;        SET pm = P.pmn, num = P.numn&#10;        FROM ( &#10;          SELECT AVG(E.eval) AS pmn, &#10;            COUNT(E.eval) AS numn &#10;          FROM Evaluación E&#10;          WHERE E.álbum = NEW.álbum &#10;          AND E.artista = NEW.artista&#10;        ) P&#10;        WHERE álbum = NEW.álbum &#10;            AND artista = NEW.artista;&#10;  ELSE&#10;    INSERT INTO ÁlbumEval &#10;      (álbum, artista, pm, num)&#10;         SELECT E.álbum, E.artista, &#10;           AVG(E.eval) AS pmn, &#10;           COUNT(E.eval) AS numn &#10;         FROM Evaluación E&#10;         WHERE E.álbum = NEW.álbum &#10;           AND E.artista = NEW.artista;&#10;  END IF;&#10;  RETURN NEW;&#10;END;&#10;$$ LANGUAGE plpgsql;&#10;\end{lstlisting}&#10;\end{document}&#10;"/>
  <p:tag name="IGUANATEXSIZE" val="20"/>
  <p:tag name="IGUANATEXCURSOR" val="7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1,8703"/>
  <p:tag name="ORIGINALWIDTH" val="3259,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VMPm() RETURNS trigger AS $$&#10;BEGIN   &#10;  REFRESH MATERIALIZED VIEW ÁlbumEval;&#10;  RETURN NEW;&#10;END;&#10;$$ LANGUAGE plpgsql;&#10;\end{lstlisting}&#10;\end{document}&#10;"/>
  <p:tag name="IGUANATEXSIZE" val="11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1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.3856"/>
  <p:tag name="ORIGINALWIDTH" val="2378.5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4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VmPM&#10;AFTER INSERT OR UPDATE ON Evaluación&#10;FOR EACH ROW EXECUTE PROCEDURE updateVmPm();&#10;\end{lstlisting}&#10;\end{document}&#10;"/>
  <p:tag name="IGUANATEXSIZE" val="11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1,8703"/>
  <p:tag name="ORIGINALWIDTH" val="3259,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VMPm() RETURNS trigger AS $$&#10;BEGIN   &#10;  REFRESH MATERIALIZED VIEW ÁlbumEval;&#10;  RETURN NEW;&#10;END;&#10;$$ LANGUAGE plpgsql;&#10;\end{lstlisting}&#10;\end{document}&#10;"/>
  <p:tag name="IGUANATEXSIZE" val="11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1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VmPM&#10;AFTER INSERT OR UPDATE ON Evaluación&#10;FOR EACH ROW EXECUTE PROCEDURE updateVmPm();&#10;\end{lstlisting}&#10;\end{document}&#10;"/>
  <p:tag name="IGUANATEXSIZE" val="11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719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AFTER INSERT OR UPDATE ON Evaluación&#10;FOR EACH ROW EXECUTE PROCEDURE updatePm();&#10;\end{lstlisting}&#10;\end{document}&#10;"/>
  <p:tag name="IGUANATEXSIZE" val="11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379.654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Pm() RETURNS trigger AS $$&#10;BEGIN   &#10;  IF EXISTS&#10;    ( SELECT * FROM ÁlbumEval A &#10;      WHERE A.álbum = NEW.álbum &#10;      AND A.artista = NEW.artista )&#10;  THEN  UPDATE ÁlbumEval &#10;        SET pm = P.pmn, num = P.numn&#10;        FROM ( &#10;          SELECT AVG(E.eval) AS pmn, &#10;            COUNT(E.eval) AS numn &#10;          FROM Evaluación E&#10;          WHERE E.álbum = NEW.álbum &#10;          AND E.artista = NEW.artista&#10;        ) P&#10;        WHERE álbum = NEW.álbum &#10;            AND artista = NEW.artista;&#10;  ELSE&#10;    INSERT INTO ÁlbumEval &#10;      (álbum, artista, pm, num)&#10;         SELECT E.álbum, E.artista, &#10;           AVG(E.eval) AS pmn, &#10;           COUNT(E.eval) AS numn &#10;         FROM Evaluación E&#10;         WHERE E.álbum = NEW.álbum &#10;           AND E.artista = NEW.artista;&#10;  END IF;&#10;  RETURN NEW;&#10;END;&#10;$$ LANGUAGE plpgsql;&#10;\end{lstlisting}&#10;\end{document}&#10;"/>
  <p:tag name="IGUANATEXSIZE" val="20"/>
  <p:tag name="IGUANATEXCURSOR" val="7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1,8703"/>
  <p:tag name="ORIGINALWIDTH" val="3259,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VMPm() RETURNS trigger AS $$&#10;BEGIN   &#10;  REFRESH MATERIALIZED VIEW ÁlbumEval;&#10;  RETURN NEW;&#10;END;&#10;$$ LANGUAGE plpgsql;&#10;\end{lstlisting}&#10;\end{document}&#10;"/>
  <p:tag name="IGUANATEXSIZE" val="11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1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VmPM&#10;AFTER INSERT OR UPDATE ON Evaluación&#10;FOR EACH ROW EXECUTE PROCEDURE updateVmPm();&#10;\end{lstlisting}&#10;\end{document}&#10;"/>
  <p:tag name="IGUANATEXSIZE" val="11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719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AFTER INSERT OR UPDATE ON Evaluación&#10;FOR EACH ROW EXECUTE PROCEDURE updatePm();&#10;\end{lstlisting}&#10;\end{document}&#10;"/>
  <p:tag name="IGUANATEXSIZE" val="11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379.654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Pm() RETURNS trigger AS $$&#10;BEGIN   &#10;  IF EXISTS&#10;    ( SELECT * FROM ÁlbumEval A &#10;      WHERE A.álbum = NEW.álbum &#10;      AND A.artista = NEW.artista )&#10;  THEN  UPDATE ÁlbumEval &#10;        SET pm = P.pmn, num = P.numn&#10;        FROM ( &#10;          SELECT AVG(E.eval) AS pmn, &#10;            COUNT(E.eval) AS numn &#10;          FROM Evaluación E&#10;          WHERE E.álbum = NEW.álbum &#10;          AND E.artista = NEW.artista&#10;        ) P&#10;        WHERE álbum = NEW.álbum &#10;            AND artista = NEW.artista;&#10;  ELSE&#10;    INSERT INTO ÁlbumEval &#10;      (álbum, artista, pm, num)&#10;         SELECT E.álbum, E.artista, &#10;           AVG(E.eval) AS pmn, &#10;           COUNT(E.eval) AS numn &#10;         FROM Evaluación E&#10;         WHERE E.álbum = NEW.álbum &#10;           AND E.artista = NEW.artista;&#10;  END IF;&#10;  RETURN NEW;&#10;END;&#10;$$ LANGUAGE plpgsql;&#10;\end{lstlisting}&#10;\end{document}&#10;"/>
  <p:tag name="IGUANATEXSIZE" val="20"/>
  <p:tag name="IGUANATEXCURSOR" val="7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094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...&#10;\end{lstlisting}&#10;\end{document}&#10;"/>
  <p:tag name="IGUANATEXSIZE" val="14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094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...&#10;\end{lstlisting}&#10;\end{document}&#10;"/>
  <p:tag name="IGUANATEXSIZE" val="14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FLOOR(AVG(eval)) AS pm&#10;FROM Evaluación&#10;WHERE álbum='You Want It Darker'&#10;  AND artista='Leonard Cohen'&#10;\end{lstlisting}&#10;\end{document}&#10;"/>
  <p:tag name="IGUANATEXSIZE" val="16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DROP VIEW ÁlbumEval&#10;\end{lstlisting}&#10;\end{document}&#10;"/>
  <p:tag name="IGUANATEXSIZE" val="2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DROP VIEW ÁlbumEval&#10;\end{lstlisting}&#10;\end{document}&#10;"/>
  <p:tag name="IGUANATEXSIZE" val="2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67,5931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[-1ex]&#10;\ldots &amp; \ldots &amp; \ldots &amp; \ldots\\&#10;\hline&#10;\end{tabular}&#10;&#10;&#10;&#10;&#10;&#10;\end{document}"/>
  <p:tag name="IGUANATEXSIZE" val="15"/>
  <p:tag name="IGUANATEXCURSOR" val="4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een!50!black}Purpose &amp; \color{green!50!black}Justin Bieber &amp; \color{green!50!black}The Guardian &amp; \color{green!50!black}60\\[-1ex]&#10;\ldots &amp; \ldots &amp; \ldots &amp; \ldots\\&#10;\hline&#10;\end{tabular}&#10;&#10;&#10;&#10;&#10;&#10;\end{document}"/>
  <p:tag name="IGUANATEXSIZE" val="15"/>
  <p:tag name="IGUANATEXCURSOR" val="6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9,29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een!50!black}Purpose &amp; \color{green!50!black}Justin Bieber &amp; \color{green!50!black}The Guardian &amp; \color{green!50!black}60\\[-1ex]&#10;\ldots &amp; \ldots &amp; \ldots &amp; \ldots\\&#10;\hline&#10;\end{tabular}&#10;&#10;&#10;&#10;&#10;&#10;\end{document}"/>
  <p:tag name="IGUANATEXSIZE" val="15"/>
  <p:tag name="IGUANATEXCURSOR" val="7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1,6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Guardian',60)&#10;\end{lstlisting}&#10;\end{document}&#10;"/>
  <p:tag name="IGUANATEXSIZE" val="14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6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977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&#10;  (álbum,artista,fuente) VALUES &#10;    ('Purpose','Justin Bieber','The Guardian')&#10;\end{lstlisting}&#10;\end{document}&#10;"/>
  <p:tag name="IGUANATEXSIZE" val="14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8,54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10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een!50!black}Purpose &amp; \color{green!50!black}Justin Bieber &amp; \color{green!50!black}The Guardian &amp; \color{green!50!black}$\bot$\\[-1ex]\ldots &amp; \ldots &amp; \ldots &amp; \ldots\\&#10;\hline&#10;\end{tabular}&#10;&#10;&#10;&#10;&#10;&#10;\end{document}"/>
  <p:tag name="IGUANATEXSIZE" val="15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977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&#10;  (álbum,artista,fuente) VALUES &#10;    ('Purpose','Justin Bieber','The Guardian')&#10;\end{lstlisting}&#10;\end{document}&#10;"/>
  <p:tag name="IGUANATEXSIZE" val="14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8,54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een!50!black}Purpose &amp; \color{green!50!black}Justin Bieber &amp; \color{green!50!black}The Guardian &amp; \color{green!50!black}$\bot$\\[-1ex]&#10;\ldots &amp; \ldots &amp; \ldots &amp; \ldots\\&#10;\hline&#10;\end{tabular}&#10;&#10;&#10;&#10;&#10;&#10;\end{document}"/>
  <p:tag name="IGUANATEXSIZE" val="15"/>
  <p:tag name="IGUANATEXCURSOR" val="1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129,5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&#10;WHERE nombre='You Want It Darker'&#10;  AND artista='Leonard Cohen'&#10;\end{lstlisting}&#10;\end{document}&#10;"/>
  <p:tag name="IGUANATEXSIZE" val="16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een!50!black}Purpose &amp; \color{green!50!black}Justin Bieber &amp; \color{green!50!black}The Observer &amp; \color{green!50!black}50\\[-1ex]&#10;\ldots &amp; \ldots &amp; \ldots &amp; \ldots\\&#10;\hline&#10;\end{tabular}&#10;&#10;&#10;&#10;&#10;&#10;\end{document}"/>
  <p:tag name="IGUANATEXSIZE" val="15"/>
  <p:tag name="IGUANATEXCURSOR" val="5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39327</TotalTime>
  <Words>1122</Words>
  <Application>Microsoft Office PowerPoint</Application>
  <PresentationFormat>On-screen Show (4:3)</PresentationFormat>
  <Paragraphs>209</Paragraphs>
  <Slides>65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CC3201-1 Bases de Datos Otoño 2025  Clase 9: SQL: Vistas y Disparadores</vt:lpstr>
      <vt:lpstr>Motivación: Metacritic</vt:lpstr>
      <vt:lpstr>Motivación: Metacritic</vt:lpstr>
      <vt:lpstr>Metacritic: Evaluaciones de música</vt:lpstr>
      <vt:lpstr>Agregación de evaluaciones</vt:lpstr>
      <vt:lpstr>Agregación de evaluaciones</vt:lpstr>
      <vt:lpstr>Agregación de evaluaciones dinámicas</vt:lpstr>
      <vt:lpstr>Vistas</vt:lpstr>
      <vt:lpstr>Vistas: tablas virtuales</vt:lpstr>
      <vt:lpstr>Vista: una tabla virtual</vt:lpstr>
      <vt:lpstr>Vista: facilita consultas más simples</vt:lpstr>
      <vt:lpstr>¿Cómo funcionan las vistas?</vt:lpstr>
      <vt:lpstr>¿Cómo funcionan las vistas?</vt:lpstr>
      <vt:lpstr>Eliminar una vista</vt:lpstr>
      <vt:lpstr>Eliminar una vista</vt:lpstr>
      <vt:lpstr>Vistas Actualizables</vt:lpstr>
      <vt:lpstr>¿Actualizar una vista?</vt:lpstr>
      <vt:lpstr>¿Actualizar una vista? ¡Hay ambigüedad!</vt:lpstr>
      <vt:lpstr>Vistas de solo lectura</vt:lpstr>
      <vt:lpstr>Vistas actualizables</vt:lpstr>
      <vt:lpstr>Vistas actualizables</vt:lpstr>
      <vt:lpstr>Actualizando una vista</vt:lpstr>
      <vt:lpstr>Vistas actualizables: Valores Ausentes</vt:lpstr>
      <vt:lpstr>Vistas actualizables: Valores Ausentes</vt:lpstr>
      <vt:lpstr>Vistas actualizables: Sin CHECK</vt:lpstr>
      <vt:lpstr>Vistas actualizables: Sin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CASCADED CHECK</vt:lpstr>
      <vt:lpstr>Vistas actualizables: CASCADED CHECK</vt:lpstr>
      <vt:lpstr>Vistas: ¡No son tablas físicas!</vt:lpstr>
      <vt:lpstr>¿Para qué sirven las vistas entonces?</vt:lpstr>
      <vt:lpstr>El costo de consulta</vt:lpstr>
      <vt:lpstr>Vistas Materializadas</vt:lpstr>
      <vt:lpstr>Vista materializada: guardar tablas virtuales</vt:lpstr>
      <vt:lpstr>Vista materializada: consultar directamente</vt:lpstr>
      <vt:lpstr>Vista materializada: actualización</vt:lpstr>
      <vt:lpstr>Vista materializada: actualización</vt:lpstr>
      <vt:lpstr>Materializar vistas vs. Crear tablas</vt:lpstr>
      <vt:lpstr>¿Se pueden cambiar las vistas?</vt:lpstr>
      <vt:lpstr>PowerPoint Presentation</vt:lpstr>
      <vt:lpstr>Disparadores (o Gatillos/Triggers)</vt:lpstr>
      <vt:lpstr>¿Actualizar una tabla automáticamente?</vt:lpstr>
      <vt:lpstr>Disparadores: Evento/Condición/Acción</vt:lpstr>
      <vt:lpstr>Disparadores: Evento/Condición/Acción</vt:lpstr>
      <vt:lpstr>Disparadores: Evento/Condición/Acción</vt:lpstr>
      <vt:lpstr>Disparadores: Evento/Condición/Acción</vt:lpstr>
      <vt:lpstr>Disparadores: Evento/Condición/Acción</vt:lpstr>
      <vt:lpstr>PowerPoint Presentation</vt:lpstr>
      <vt:lpstr>Disparadores en Postgres</vt:lpstr>
      <vt:lpstr>Disparadores + Vistas Mat. en Postgres</vt:lpstr>
      <vt:lpstr>Disparadores en Postgres</vt:lpstr>
      <vt:lpstr>Disparadores en Postgres</vt:lpstr>
      <vt:lpstr>PowerPoint Presentation</vt:lpstr>
      <vt:lpstr>Resumen</vt:lpstr>
      <vt:lpstr>El mundo cambia …</vt:lpstr>
      <vt:lpstr>PowerPoint Presentation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1452</cp:revision>
  <cp:lastPrinted>2016-09-12T03:42:43Z</cp:lastPrinted>
  <dcterms:created xsi:type="dcterms:W3CDTF">2006-08-16T00:00:00Z</dcterms:created>
  <dcterms:modified xsi:type="dcterms:W3CDTF">2025-05-06T03:05:03Z</dcterms:modified>
</cp:coreProperties>
</file>