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5"/>
  </p:notesMasterIdLst>
  <p:handoutMasterIdLst>
    <p:handoutMasterId r:id="rId86"/>
  </p:handoutMasterIdLst>
  <p:sldIdLst>
    <p:sldId id="528" r:id="rId3"/>
    <p:sldId id="946" r:id="rId4"/>
    <p:sldId id="947" r:id="rId5"/>
    <p:sldId id="1053" r:id="rId6"/>
    <p:sldId id="1051" r:id="rId7"/>
    <p:sldId id="1056" r:id="rId8"/>
    <p:sldId id="1054" r:id="rId9"/>
    <p:sldId id="1055" r:id="rId10"/>
    <p:sldId id="1057" r:id="rId11"/>
    <p:sldId id="1059" r:id="rId12"/>
    <p:sldId id="1060" r:id="rId13"/>
    <p:sldId id="1061" r:id="rId14"/>
    <p:sldId id="1058" r:id="rId15"/>
    <p:sldId id="1063" r:id="rId16"/>
    <p:sldId id="1064" r:id="rId17"/>
    <p:sldId id="1067" r:id="rId18"/>
    <p:sldId id="1068" r:id="rId19"/>
    <p:sldId id="1069" r:id="rId20"/>
    <p:sldId id="1070" r:id="rId21"/>
    <p:sldId id="1074" r:id="rId22"/>
    <p:sldId id="1071" r:id="rId23"/>
    <p:sldId id="1107" r:id="rId24"/>
    <p:sldId id="1108" r:id="rId25"/>
    <p:sldId id="1109" r:id="rId26"/>
    <p:sldId id="1073" r:id="rId27"/>
    <p:sldId id="1150" r:id="rId28"/>
    <p:sldId id="1151" r:id="rId29"/>
    <p:sldId id="1153" r:id="rId30"/>
    <p:sldId id="1077" r:id="rId31"/>
    <p:sldId id="1154" r:id="rId32"/>
    <p:sldId id="1088" r:id="rId33"/>
    <p:sldId id="1155" r:id="rId34"/>
    <p:sldId id="1089" r:id="rId35"/>
    <p:sldId id="1087" r:id="rId36"/>
    <p:sldId id="1091" r:id="rId37"/>
    <p:sldId id="1112" r:id="rId38"/>
    <p:sldId id="1113" r:id="rId39"/>
    <p:sldId id="1116" r:id="rId40"/>
    <p:sldId id="1115" r:id="rId41"/>
    <p:sldId id="1117" r:id="rId42"/>
    <p:sldId id="1118" r:id="rId43"/>
    <p:sldId id="1119" r:id="rId44"/>
    <p:sldId id="1120" r:id="rId45"/>
    <p:sldId id="1122" r:id="rId46"/>
    <p:sldId id="1123" r:id="rId47"/>
    <p:sldId id="1124" r:id="rId48"/>
    <p:sldId id="1111" r:id="rId49"/>
    <p:sldId id="1125" r:id="rId50"/>
    <p:sldId id="1126" r:id="rId51"/>
    <p:sldId id="1127" r:id="rId52"/>
    <p:sldId id="1128" r:id="rId53"/>
    <p:sldId id="1129" r:id="rId54"/>
    <p:sldId id="1130" r:id="rId55"/>
    <p:sldId id="1131" r:id="rId56"/>
    <p:sldId id="1132" r:id="rId57"/>
    <p:sldId id="1133" r:id="rId58"/>
    <p:sldId id="1134" r:id="rId59"/>
    <p:sldId id="1135" r:id="rId60"/>
    <p:sldId id="1136" r:id="rId61"/>
    <p:sldId id="1137" r:id="rId62"/>
    <p:sldId id="1110" r:id="rId63"/>
    <p:sldId id="1094" r:id="rId64"/>
    <p:sldId id="1139" r:id="rId65"/>
    <p:sldId id="1140" r:id="rId66"/>
    <p:sldId id="1141" r:id="rId67"/>
    <p:sldId id="1138" r:id="rId68"/>
    <p:sldId id="1095" r:id="rId69"/>
    <p:sldId id="1143" r:id="rId70"/>
    <p:sldId id="1144" r:id="rId71"/>
    <p:sldId id="1145" r:id="rId72"/>
    <p:sldId id="1146" r:id="rId73"/>
    <p:sldId id="1147" r:id="rId74"/>
    <p:sldId id="1148" r:id="rId75"/>
    <p:sldId id="1149" r:id="rId76"/>
    <p:sldId id="1142" r:id="rId77"/>
    <p:sldId id="1099" r:id="rId78"/>
    <p:sldId id="1096" r:id="rId79"/>
    <p:sldId id="1098" r:id="rId80"/>
    <p:sldId id="1100" r:id="rId81"/>
    <p:sldId id="1102" r:id="rId82"/>
    <p:sldId id="1101" r:id="rId83"/>
    <p:sldId id="1105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FFBDBD"/>
    <a:srgbClr val="0101FF"/>
    <a:srgbClr val="000E18"/>
    <a:srgbClr val="D2DEC6"/>
    <a:srgbClr val="01121C"/>
    <a:srgbClr val="58AA58"/>
    <a:srgbClr val="FDEADA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>
      <p:cViewPr varScale="1">
        <p:scale>
          <a:sx n="102" d="100"/>
          <a:sy n="102" d="100"/>
        </p:scale>
        <p:origin x="-9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28-04-2025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5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1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9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75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8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3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3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3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28-04-2025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28-04-2025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0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9.xml"/><Relationship Id="rId21" Type="http://schemas.openxmlformats.org/officeDocument/2006/relationships/image" Target="../media/image23.png"/><Relationship Id="rId7" Type="http://schemas.openxmlformats.org/officeDocument/2006/relationships/tags" Target="../tags/tag13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8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18.xml"/><Relationship Id="rId21" Type="http://schemas.openxmlformats.org/officeDocument/2006/relationships/image" Target="../media/image23.png"/><Relationship Id="rId7" Type="http://schemas.openxmlformats.org/officeDocument/2006/relationships/tags" Target="../tags/tag22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3.pn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8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tags" Target="../tags/tag33.xml"/><Relationship Id="rId21" Type="http://schemas.openxmlformats.org/officeDocument/2006/relationships/image" Target="../media/image37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tags" Target="../tags/tag3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40.png"/><Relationship Id="rId5" Type="http://schemas.openxmlformats.org/officeDocument/2006/relationships/tags" Target="../tags/tag35.xml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tags" Target="../tags/tag40.xml"/><Relationship Id="rId19" Type="http://schemas.openxmlformats.org/officeDocument/2006/relationships/image" Target="../media/image35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tags" Target="../tags/tag45.xml"/><Relationship Id="rId21" Type="http://schemas.openxmlformats.org/officeDocument/2006/relationships/image" Target="../media/image33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7.png"/><Relationship Id="rId33" Type="http://schemas.openxmlformats.org/officeDocument/2006/relationships/image" Target="../media/image46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36.png"/><Relationship Id="rId32" Type="http://schemas.openxmlformats.org/officeDocument/2006/relationships/image" Target="../media/image45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tags" Target="../tags/tag52.xml"/><Relationship Id="rId19" Type="http://schemas.openxmlformats.org/officeDocument/2006/relationships/image" Target="../media/image31.png"/><Relationship Id="rId31" Type="http://schemas.openxmlformats.org/officeDocument/2006/relationships/image" Target="../media/image44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tags" Target="../tags/tag61.xml"/><Relationship Id="rId21" Type="http://schemas.openxmlformats.org/officeDocument/2006/relationships/image" Target="../media/image34.png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tags" Target="../tags/tag60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png"/><Relationship Id="rId29" Type="http://schemas.openxmlformats.org/officeDocument/2006/relationships/image" Target="../media/image44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image" Target="../media/image37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tags" Target="../tags/tag68.xml"/><Relationship Id="rId19" Type="http://schemas.openxmlformats.org/officeDocument/2006/relationships/image" Target="../media/image32.png"/><Relationship Id="rId31" Type="http://schemas.openxmlformats.org/officeDocument/2006/relationships/image" Target="../media/image26.png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37.png"/><Relationship Id="rId3" Type="http://schemas.openxmlformats.org/officeDocument/2006/relationships/tags" Target="../tags/tag76.xml"/><Relationship Id="rId21" Type="http://schemas.openxmlformats.org/officeDocument/2006/relationships/image" Target="../media/image32.png"/><Relationship Id="rId34" Type="http://schemas.openxmlformats.org/officeDocument/2006/relationships/image" Target="../media/image48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image" Target="../media/image36.png"/><Relationship Id="rId33" Type="http://schemas.openxmlformats.org/officeDocument/2006/relationships/image" Target="../media/image47.png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image" Target="../media/image35.png"/><Relationship Id="rId32" Type="http://schemas.openxmlformats.org/officeDocument/2006/relationships/image" Target="../media/image45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tags" Target="../tags/tag83.xml"/><Relationship Id="rId19" Type="http://schemas.openxmlformats.org/officeDocument/2006/relationships/image" Target="../media/image30.png"/><Relationship Id="rId31" Type="http://schemas.openxmlformats.org/officeDocument/2006/relationships/image" Target="../media/image44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45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7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56.png"/><Relationship Id="rId5" Type="http://schemas.openxmlformats.org/officeDocument/2006/relationships/tags" Target="../tags/tag101.xml"/><Relationship Id="rId10" Type="http://schemas.openxmlformats.org/officeDocument/2006/relationships/image" Target="../media/image55.png"/><Relationship Id="rId4" Type="http://schemas.openxmlformats.org/officeDocument/2006/relationships/tags" Target="../tags/tag100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tags" Target="../tags/tag107.xml"/><Relationship Id="rId21" Type="http://schemas.openxmlformats.org/officeDocument/2006/relationships/image" Target="../media/image68.png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tags" Target="../tags/tag106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image" Target="../media/image71.png"/><Relationship Id="rId5" Type="http://schemas.openxmlformats.org/officeDocument/2006/relationships/tags" Target="../tags/tag109.xml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tags" Target="../tags/tag114.xml"/><Relationship Id="rId19" Type="http://schemas.openxmlformats.org/officeDocument/2006/relationships/image" Target="../media/image66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0.xml"/><Relationship Id="rId7" Type="http://schemas.openxmlformats.org/officeDocument/2006/relationships/image" Target="../media/image77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9.png"/><Relationship Id="rId4" Type="http://schemas.openxmlformats.org/officeDocument/2006/relationships/tags" Target="../tags/tag121.xml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24.xml"/><Relationship Id="rId7" Type="http://schemas.openxmlformats.org/officeDocument/2006/relationships/image" Target="../media/image81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28.xml"/><Relationship Id="rId7" Type="http://schemas.openxmlformats.org/officeDocument/2006/relationships/image" Target="../media/image81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32.xml"/><Relationship Id="rId7" Type="http://schemas.openxmlformats.org/officeDocument/2006/relationships/image" Target="../media/image81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36.xml"/><Relationship Id="rId7" Type="http://schemas.openxmlformats.org/officeDocument/2006/relationships/image" Target="../media/image81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40.xml"/><Relationship Id="rId7" Type="http://schemas.openxmlformats.org/officeDocument/2006/relationships/image" Target="../media/image81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44.xml"/><Relationship Id="rId7" Type="http://schemas.openxmlformats.org/officeDocument/2006/relationships/image" Target="../media/image81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48.xml"/><Relationship Id="rId7" Type="http://schemas.openxmlformats.org/officeDocument/2006/relationships/image" Target="../media/image81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52.xml"/><Relationship Id="rId7" Type="http://schemas.openxmlformats.org/officeDocument/2006/relationships/image" Target="../media/image81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Relationship Id="rId9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56.xml"/><Relationship Id="rId7" Type="http://schemas.openxmlformats.org/officeDocument/2006/relationships/image" Target="../media/image81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9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60.xml"/><Relationship Id="rId7" Type="http://schemas.openxmlformats.org/officeDocument/2006/relationships/image" Target="../media/image81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1.xml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64.xml"/><Relationship Id="rId7" Type="http://schemas.openxmlformats.org/officeDocument/2006/relationships/image" Target="../media/image81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68.xml"/><Relationship Id="rId7" Type="http://schemas.openxmlformats.org/officeDocument/2006/relationships/image" Target="../media/image84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9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72.xml"/><Relationship Id="rId7" Type="http://schemas.openxmlformats.org/officeDocument/2006/relationships/image" Target="../media/image81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3.xml"/><Relationship Id="rId9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76.xml"/><Relationship Id="rId7" Type="http://schemas.openxmlformats.org/officeDocument/2006/relationships/image" Target="../media/image8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7.xml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80.xml"/><Relationship Id="rId7" Type="http://schemas.openxmlformats.org/officeDocument/2006/relationships/image" Target="../media/image81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1.xml"/><Relationship Id="rId9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84.xml"/><Relationship Id="rId7" Type="http://schemas.openxmlformats.org/officeDocument/2006/relationships/image" Target="../media/image81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5.xml"/><Relationship Id="rId9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88.xml"/><Relationship Id="rId7" Type="http://schemas.openxmlformats.org/officeDocument/2006/relationships/image" Target="../media/image81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9.xml"/><Relationship Id="rId9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92.xml"/><Relationship Id="rId7" Type="http://schemas.openxmlformats.org/officeDocument/2006/relationships/image" Target="../media/image81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3.xml"/><Relationship Id="rId9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96.xml"/><Relationship Id="rId7" Type="http://schemas.openxmlformats.org/officeDocument/2006/relationships/image" Target="../media/image81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7.xml"/><Relationship Id="rId9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00.xml"/><Relationship Id="rId7" Type="http://schemas.openxmlformats.org/officeDocument/2006/relationships/image" Target="../media/image81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1.xml"/><Relationship Id="rId9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04.xml"/><Relationship Id="rId7" Type="http://schemas.openxmlformats.org/officeDocument/2006/relationships/image" Target="../media/image81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5.xml"/><Relationship Id="rId9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08.xml"/><Relationship Id="rId7" Type="http://schemas.openxmlformats.org/officeDocument/2006/relationships/image" Target="../media/image81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9.xml"/><Relationship Id="rId9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12.xml"/><Relationship Id="rId7" Type="http://schemas.openxmlformats.org/officeDocument/2006/relationships/image" Target="../media/image81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3.xml"/><Relationship Id="rId9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16.xml"/><Relationship Id="rId7" Type="http://schemas.openxmlformats.org/officeDocument/2006/relationships/image" Target="../media/image81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7.xml"/><Relationship Id="rId9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7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91.png"/><Relationship Id="rId5" Type="http://schemas.openxmlformats.org/officeDocument/2006/relationships/tags" Target="../tags/tag222.xml"/><Relationship Id="rId10" Type="http://schemas.openxmlformats.org/officeDocument/2006/relationships/image" Target="../media/image90.png"/><Relationship Id="rId4" Type="http://schemas.openxmlformats.org/officeDocument/2006/relationships/tags" Target="../tags/tag221.xml"/><Relationship Id="rId9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87.png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91.png"/><Relationship Id="rId17" Type="http://schemas.openxmlformats.org/officeDocument/2006/relationships/image" Target="../media/image89.png"/><Relationship Id="rId2" Type="http://schemas.openxmlformats.org/officeDocument/2006/relationships/tags" Target="../tags/tag225.xml"/><Relationship Id="rId16" Type="http://schemas.openxmlformats.org/officeDocument/2006/relationships/image" Target="../media/image92.png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90.png"/><Relationship Id="rId5" Type="http://schemas.openxmlformats.org/officeDocument/2006/relationships/tags" Target="../tags/tag228.xml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tags" Target="../tags/tag2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34.xml"/><Relationship Id="rId7" Type="http://schemas.openxmlformats.org/officeDocument/2006/relationships/image" Target="../media/image81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5.xml"/><Relationship Id="rId9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38.xml"/><Relationship Id="rId7" Type="http://schemas.openxmlformats.org/officeDocument/2006/relationships/image" Target="../media/image81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9.xml"/><Relationship Id="rId9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42.xml"/><Relationship Id="rId7" Type="http://schemas.openxmlformats.org/officeDocument/2006/relationships/image" Target="../media/image81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3.xml"/><Relationship Id="rId9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46.xml"/><Relationship Id="rId7" Type="http://schemas.openxmlformats.org/officeDocument/2006/relationships/image" Target="../media/image81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7.xml"/><Relationship Id="rId9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50.xml"/><Relationship Id="rId7" Type="http://schemas.openxmlformats.org/officeDocument/2006/relationships/image" Target="../media/image95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1.xml"/><Relationship Id="rId9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7" Type="http://schemas.openxmlformats.org/officeDocument/2006/relationships/image" Target="../media/image82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81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57.xml"/><Relationship Id="rId7" Type="http://schemas.openxmlformats.org/officeDocument/2006/relationships/image" Target="../media/image81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8.xml"/><Relationship Id="rId9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61.xml"/><Relationship Id="rId7" Type="http://schemas.openxmlformats.org/officeDocument/2006/relationships/image" Target="../media/image81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2.xml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65.xml"/><Relationship Id="rId7" Type="http://schemas.openxmlformats.org/officeDocument/2006/relationships/image" Target="../media/image81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6.xml"/><Relationship Id="rId9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69.xml"/><Relationship Id="rId7" Type="http://schemas.openxmlformats.org/officeDocument/2006/relationships/image" Target="../media/image81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0.xml"/><Relationship Id="rId9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73.xml"/><Relationship Id="rId7" Type="http://schemas.openxmlformats.org/officeDocument/2006/relationships/image" Target="../media/image81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4.xml"/><Relationship Id="rId9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77.xml"/><Relationship Id="rId7" Type="http://schemas.openxmlformats.org/officeDocument/2006/relationships/image" Target="../media/image81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8.xml"/><Relationship Id="rId9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281.xml"/><Relationship Id="rId7" Type="http://schemas.openxmlformats.org/officeDocument/2006/relationships/image" Target="../media/image81.pn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2.xml"/><Relationship Id="rId9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285.xml"/><Relationship Id="rId7" Type="http://schemas.openxmlformats.org/officeDocument/2006/relationships/image" Target="../media/image98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2.png"/><Relationship Id="rId5" Type="http://schemas.openxmlformats.org/officeDocument/2006/relationships/tags" Target="../tags/tag287.xml"/><Relationship Id="rId10" Type="http://schemas.openxmlformats.org/officeDocument/2006/relationships/image" Target="../media/image101.png"/><Relationship Id="rId4" Type="http://schemas.openxmlformats.org/officeDocument/2006/relationships/tags" Target="../tags/tag286.xml"/><Relationship Id="rId9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294.xml"/><Relationship Id="rId21" Type="http://schemas.openxmlformats.org/officeDocument/2006/relationships/image" Target="../media/image23.png"/><Relationship Id="rId7" Type="http://schemas.openxmlformats.org/officeDocument/2006/relationships/tags" Target="../tags/tag298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29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13.png"/><Relationship Id="rId5" Type="http://schemas.openxmlformats.org/officeDocument/2006/relationships/tags" Target="../tags/tag296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8: Indexación y </a:t>
            </a:r>
            <a:br>
              <a:rPr lang="es-CL" dirty="0" smtClean="0"/>
            </a:br>
            <a:r>
              <a:rPr lang="es-CL" dirty="0" smtClean="0"/>
              <a:t>		Optimización de Consultas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Memoria Principal vs. Memoria Secundaria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133600" y="4762621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44958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2133600" y="17145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</a:t>
            </a:r>
          </a:p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Secundaria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4" y="1828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Datos guardados en memoria secundaria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lectura se hace por </a:t>
            </a:r>
            <a:r>
              <a:rPr lang="es-CL" b="1" dirty="0" smtClean="0">
                <a:latin typeface="Calibri Light" panose="020F0302020204030204" pitchFamily="34" charset="0"/>
              </a:rPr>
              <a:t>bloques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2394" y="487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Los datos son llevados a memoria 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b="1" dirty="0" smtClean="0">
                <a:latin typeface="Calibri Light" panose="020F0302020204030204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</a:rPr>
              <a:t>tuplas</a:t>
            </a:r>
            <a:endParaRPr lang="es-CL" b="1" dirty="0">
              <a:latin typeface="Calibri Light" panose="020F0302020204030204" pitchFamily="34" charset="0"/>
            </a:endParaRPr>
          </a:p>
        </p:txBody>
      </p:sp>
      <p:sp>
        <p:nvSpPr>
          <p:cNvPr id="11" name="Content Placeholder 6 2"/>
          <p:cNvSpPr txBox="1">
            <a:spLocks/>
          </p:cNvSpPr>
          <p:nvPr/>
        </p:nvSpPr>
        <p:spPr>
          <a:xfrm>
            <a:off x="1483519" y="3124200"/>
            <a:ext cx="7631906" cy="1524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Sistema de Costos (Clásico):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Cuenta los accesos </a:t>
            </a:r>
            <a:r>
              <a:rPr lang="es-CL" sz="1800" i="1" u="sng" dirty="0" smtClean="0">
                <a:latin typeface="Calibri Light" panose="020F0302020204030204" pitchFamily="34" charset="0"/>
              </a:rPr>
              <a:t>a la memoria secundaria</a:t>
            </a:r>
            <a:r>
              <a:rPr lang="es-CL" sz="1800" i="1" dirty="0" smtClean="0">
                <a:latin typeface="Calibri Light" panose="020F0302020204030204" pitchFamily="34" charset="0"/>
              </a:rPr>
              <a:t> (el disco duro).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Cada vez que se lee o se escribe un bloque, se suma 1 al costo.</a:t>
            </a:r>
          </a:p>
          <a:p>
            <a:pPr marL="0" indent="0" algn="ctr">
              <a:buNone/>
            </a:pPr>
            <a:r>
              <a:rPr lang="es-CL" sz="1800" i="1" dirty="0">
                <a:latin typeface="Calibri Light" panose="020F0302020204030204" pitchFamily="34" charset="0"/>
              </a:rPr>
              <a:t>Asume que </a:t>
            </a:r>
            <a:r>
              <a:rPr lang="es-CL" sz="1800" b="1" i="1" dirty="0">
                <a:latin typeface="Calibri Light" panose="020F0302020204030204" pitchFamily="34" charset="0"/>
              </a:rPr>
              <a:t>las operaciones en memoria principal toman </a:t>
            </a:r>
            <a:r>
              <a:rPr lang="es-CL" sz="1800" b="1" i="1" dirty="0" smtClean="0">
                <a:latin typeface="Calibri Light" panose="020F0302020204030204" pitchFamily="34" charset="0"/>
              </a:rPr>
              <a:t>un tiempo despreciable</a:t>
            </a:r>
            <a:r>
              <a:rPr lang="es-CL" sz="1800" i="1" dirty="0" smtClean="0">
                <a:latin typeface="Calibri Light" panose="020F0302020204030204" pitchFamily="34" charset="0"/>
              </a:rPr>
              <a:t>.</a:t>
            </a:r>
            <a:endParaRPr lang="es-CL" sz="19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Sistema de Costos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296" y="2286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leer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 desde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ontent Placeholder 6 2 1"/>
          <p:cNvSpPr txBox="1">
            <a:spLocks/>
          </p:cNvSpPr>
          <p:nvPr/>
        </p:nvSpPr>
        <p:spPr>
          <a:xfrm>
            <a:off x="7800571" y="22860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sp>
        <p:nvSpPr>
          <p:cNvPr id="17" name="Content Placeholder 6 2 2 2"/>
          <p:cNvSpPr txBox="1">
            <a:spLocks/>
          </p:cNvSpPr>
          <p:nvPr/>
        </p:nvSpPr>
        <p:spPr>
          <a:xfrm>
            <a:off x="4267200" y="380459"/>
            <a:ext cx="4800600" cy="68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101FF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Un bloque tiene un tamaño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1800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dirty="0" smtClean="0">
              <a:latin typeface="Calibri Light" panose="020F0302020204030204" pitchFamily="34" charset="0"/>
            </a:endParaRPr>
          </a:p>
          <a:p>
            <a:pPr marL="285750" indent="-285750"/>
            <a:r>
              <a:rPr lang="es-CL" sz="1800" dirty="0" smtClean="0">
                <a:latin typeface="Calibri Light" panose="020F0302020204030204" pitchFamily="34" charset="0"/>
              </a:rPr>
              <a:t>La memoria tiene una capacidad de </a:t>
            </a:r>
            <a:r>
              <a:rPr lang="es-C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CL" sz="1800" b="1" dirty="0" smtClean="0">
                <a:latin typeface="Calibri Light" panose="020F0302020204030204" pitchFamily="34" charset="0"/>
              </a:rPr>
              <a:t> </a:t>
            </a:r>
            <a:r>
              <a:rPr lang="es-CL" sz="1800" dirty="0" err="1" smtClean="0">
                <a:latin typeface="Calibri Light" panose="020F0302020204030204" pitchFamily="34" charset="0"/>
              </a:rPr>
              <a:t>tuplas</a:t>
            </a:r>
            <a:endParaRPr lang="es-CL" sz="1800" b="1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14033"/>
            <a:ext cx="397257" cy="3050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0296" y="3276599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caben en 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ontent Placeholder 6 2 2 1"/>
          <p:cNvSpPr txBox="1">
            <a:spLocks/>
          </p:cNvSpPr>
          <p:nvPr/>
        </p:nvSpPr>
        <p:spPr>
          <a:xfrm>
            <a:off x="7800571" y="3276599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42" y="3404634"/>
            <a:ext cx="452571" cy="3385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0296" y="42672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Cuántos bloques usa una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Content Placeholder 6 2 2 3"/>
          <p:cNvSpPr txBox="1">
            <a:spLocks/>
          </p:cNvSpPr>
          <p:nvPr/>
        </p:nvSpPr>
        <p:spPr>
          <a:xfrm>
            <a:off x="7800571" y="42672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18" y="4345328"/>
            <a:ext cx="519619" cy="3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consultas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52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de la consulta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9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89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728876"/>
            <a:ext cx="37338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33800" y="4724400"/>
            <a:ext cx="5410200" cy="21336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Devolver todas las </a:t>
            </a:r>
            <a:r>
              <a:rPr lang="es-CL" dirty="0" err="1" smtClean="0"/>
              <a:t>tuplas</a:t>
            </a:r>
            <a:r>
              <a:rPr lang="es-CL" dirty="0" smtClean="0"/>
              <a:t> de una relación que satisfagan alguna condición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2864762" cy="7664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48132"/>
            <a:ext cx="4937143" cy="4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2362200"/>
            <a:ext cx="9144000" cy="23666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Búsqueda Secuencial 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06963"/>
          </a:xfrm>
        </p:spPr>
        <p:txBody>
          <a:bodyPr/>
          <a:lstStyle/>
          <a:p>
            <a:r>
              <a:rPr lang="es-CL" dirty="0" smtClean="0"/>
              <a:t>Se leen todas las </a:t>
            </a:r>
            <a:r>
              <a:rPr lang="es-CL" dirty="0" err="1" smtClean="0"/>
              <a:t>tuplas</a:t>
            </a:r>
            <a:r>
              <a:rPr lang="es-CL" dirty="0" smtClean="0"/>
              <a:t> de la relación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s-CL" dirty="0" smtClean="0">
                <a:cs typeface="Calibri Light" panose="020F0302020204030204" pitchFamily="34" charset="0"/>
              </a:rPr>
              <a:t>Se seleccionan las que cumplan la condición</a:t>
            </a:r>
            <a:endParaRPr lang="es-CL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14600"/>
            <a:ext cx="5015844" cy="1865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467" y="55626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¿Cuánto cuesta en términos de bloques?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6 2 2 3 1"/>
          <p:cNvSpPr txBox="1">
            <a:spLocks/>
          </p:cNvSpPr>
          <p:nvPr/>
        </p:nvSpPr>
        <p:spPr>
          <a:xfrm>
            <a:off x="7828742" y="55626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89" y="5640728"/>
            <a:ext cx="519619" cy="3771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467" y="48768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Cuántas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tuplas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se leen?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ontent Placeholder 6 2 2 3 2"/>
          <p:cNvSpPr txBox="1">
            <a:spLocks/>
          </p:cNvSpPr>
          <p:nvPr/>
        </p:nvSpPr>
        <p:spPr>
          <a:xfrm>
            <a:off x="7828742" y="4876800"/>
            <a:ext cx="914400" cy="53339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i="1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00" y="5003537"/>
            <a:ext cx="305067" cy="2799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466" y="6300787"/>
            <a:ext cx="8244675" cy="40481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podemos optimizar la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4148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9.3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142999"/>
            <a:ext cx="9144000" cy="41147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preguntas de hoy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7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400187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389237"/>
            <a:ext cx="3706797" cy="171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53340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C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ómo se deberían guardar las tablas en la máquina?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5943600"/>
            <a:ext cx="6553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¿cómo se pueden optimizar las consultas sobre estas tablas?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34400" y="6456402"/>
            <a:ext cx="609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…</a:t>
            </a:r>
            <a:endParaRPr lang="es-CL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Estructura los datos para facilitar búsquedas</a:t>
            </a:r>
            <a:endParaRPr lang="es-CL" dirty="0"/>
          </a:p>
        </p:txBody>
      </p:sp>
      <p:pic>
        <p:nvPicPr>
          <p:cNvPr id="8194" name="Picture 2" descr="https://media.boingboing.net/wp-content/uploads/2017/06/Bat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736"/>
            <a:ext cx="9144000" cy="438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113" name="Content Placeholder 6 2"/>
          <p:cNvSpPr txBox="1">
            <a:spLocks/>
          </p:cNvSpPr>
          <p:nvPr/>
        </p:nvSpPr>
        <p:spPr>
          <a:xfrm>
            <a:off x="3729031" y="6026433"/>
            <a:ext cx="5338769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 “llave” puede ser cualquier conjunto de atributos de la tabla; no tiene que ser una súper llave relacional.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1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71362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81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Content Placeholder 6 2 2 3 1 2"/>
          <p:cNvSpPr txBox="1">
            <a:spLocks/>
          </p:cNvSpPr>
          <p:nvPr/>
        </p:nvSpPr>
        <p:spPr>
          <a:xfrm>
            <a:off x="914399" y="4005141"/>
            <a:ext cx="7302104" cy="1557459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>
                <a:latin typeface="Calibri Light" panose="020F0302020204030204" pitchFamily="34" charset="0"/>
              </a:rPr>
              <a:t>A</a:t>
            </a:r>
            <a:r>
              <a:rPr lang="es-CL" sz="1900" i="1" dirty="0" smtClean="0">
                <a:latin typeface="Calibri Light" panose="020F0302020204030204" pitchFamily="34" charset="0"/>
              </a:rPr>
              <a:t>sumiremos una búsqueda que devuelva una sola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r>
              <a:rPr lang="es-CL" sz="1900" i="1" dirty="0" smtClean="0">
                <a:latin typeface="Calibri Light" panose="020F0302020204030204" pitchFamily="34" charset="0"/>
              </a:rPr>
              <a:t>.</a:t>
            </a:r>
            <a:endParaRPr lang="es-CL" sz="1900" i="1" dirty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Para devolver 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>
                <a:latin typeface="Calibri Light" panose="020F0302020204030204" pitchFamily="34" charset="0"/>
              </a:rPr>
              <a:t>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, hay que “sumar”          al costo.</a:t>
            </a:r>
          </a:p>
          <a:p>
            <a:pPr marL="0" indent="0" algn="ctr">
              <a:buNone/>
            </a:pPr>
            <a:endParaRPr lang="es-CL" sz="19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Caso </a:t>
            </a:r>
            <a:r>
              <a:rPr lang="es-CL" sz="1900" i="1" dirty="0">
                <a:latin typeface="Calibri Light" panose="020F0302020204030204" pitchFamily="34" charset="0"/>
              </a:rPr>
              <a:t>ideal:                                       para devolver 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>
                <a:latin typeface="Calibri Light" panose="020F0302020204030204" pitchFamily="34" charset="0"/>
              </a:rPr>
              <a:t> </a:t>
            </a:r>
            <a:r>
              <a:rPr lang="es-CL" sz="1900" i="1" dirty="0" err="1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5172802"/>
            <a:ext cx="1542858" cy="2797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19600"/>
            <a:ext cx="325029" cy="2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4" name="Picture 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29438" y="3810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Pero ¿qué tipo de búsqueda?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Content Placeholder 6 2 2 3 1 2"/>
          <p:cNvSpPr txBox="1">
            <a:spLocks/>
          </p:cNvSpPr>
          <p:nvPr/>
        </p:nvSpPr>
        <p:spPr>
          <a:xfrm>
            <a:off x="929438" y="4495800"/>
            <a:ext cx="7302104" cy="1652332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¡Hemos asumido que se sabe el valor exacto de la llave!	</a:t>
            </a:r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103162"/>
            <a:ext cx="2864762" cy="7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Hash</a:t>
            </a:r>
            <a:endParaRPr lang="es-CL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2703922"/>
            <a:ext cx="1116952" cy="240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526882"/>
            <a:ext cx="1116952" cy="24076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5172802"/>
            <a:ext cx="1116952" cy="2407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" y="1880962"/>
            <a:ext cx="1116952" cy="24076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4349842"/>
            <a:ext cx="1116952" cy="24076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2150" y="1271362"/>
            <a:ext cx="112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101FF"/>
                </a:solidFill>
              </a:rPr>
              <a:t>Llaves</a:t>
            </a:r>
            <a:endParaRPr lang="es-CL" dirty="0">
              <a:solidFill>
                <a:srgbClr val="0101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95732"/>
            <a:ext cx="1116952" cy="240762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745502" y="1143000"/>
            <a:ext cx="7150465" cy="5105400"/>
            <a:chOff x="1745502" y="1143000"/>
            <a:chExt cx="7150465" cy="5105400"/>
          </a:xfrm>
        </p:grpSpPr>
        <p:sp>
          <p:nvSpPr>
            <p:cNvPr id="30" name="Rectangle 2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9" name="Picture 6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42" name="Elbow Connector 41"/>
            <p:cNvCxnSpPr>
              <a:stCxn id="21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endCxn id="53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59" name="Elbow Connector 58"/>
            <p:cNvCxnSpPr>
              <a:endCxn id="57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64" name="Elbow Connector 63"/>
            <p:cNvCxnSpPr>
              <a:stCxn id="22" idx="3"/>
              <a:endCxn id="63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>
              <a:stCxn id="96" idx="2"/>
              <a:endCxn id="107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87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308549" y="114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Función</a:t>
              </a:r>
            </a:p>
            <a:p>
              <a:pPr algn="ctr"/>
              <a:r>
                <a:rPr lang="es-CL" dirty="0" smtClean="0">
                  <a:solidFill>
                    <a:schemeClr val="accent6">
                      <a:lumMod val="50000"/>
                    </a:schemeClr>
                  </a:solidFill>
                </a:rPr>
                <a:t>Hash</a:t>
              </a:r>
              <a:endParaRPr lang="es-C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1398" y="12814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00B050"/>
                  </a:solidFill>
                </a:rPr>
                <a:t>Cajones</a:t>
              </a:r>
              <a:endParaRPr lang="es-CL" dirty="0">
                <a:solidFill>
                  <a:srgbClr val="00B05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05447" y="12713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dirty="0" smtClean="0">
                  <a:solidFill>
                    <a:srgbClr val="C00000"/>
                  </a:solidFill>
                </a:rPr>
                <a:t>Datos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1066800"/>
            <a:ext cx="9152200" cy="57911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índice hash?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Content Placeholder 6 2 2 3 1 1"/>
          <p:cNvSpPr txBox="1">
            <a:spLocks/>
          </p:cNvSpPr>
          <p:nvPr/>
        </p:nvSpPr>
        <p:spPr>
          <a:xfrm>
            <a:off x="929438" y="2448724"/>
            <a:ext cx="7287065" cy="827876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</a:t>
            </a:r>
            <a:r>
              <a:rPr lang="es-CL" sz="1900" i="1" dirty="0">
                <a:latin typeface="Calibri Light" panose="020F0302020204030204" pitchFamily="34" charset="0"/>
              </a:rPr>
              <a:t>Caso </a:t>
            </a:r>
            <a:r>
              <a:rPr lang="es-CL" sz="1900" i="1" dirty="0" smtClean="0">
                <a:latin typeface="Calibri Light" panose="020F0302020204030204" pitchFamily="34" charset="0"/>
              </a:rPr>
              <a:t>ideal:                                       </a:t>
            </a:r>
            <a:r>
              <a:rPr lang="es-CL" sz="1900" i="1" dirty="0">
                <a:latin typeface="Calibri Light" panose="020F0302020204030204" pitchFamily="34" charset="0"/>
              </a:rPr>
              <a:t>para devolver </a:t>
            </a:r>
            <a:r>
              <a:rPr lang="es-CL" sz="1900" i="1" dirty="0" smtClean="0">
                <a:latin typeface="Calibri Light" panose="020F0302020204030204" pitchFamily="34" charset="0"/>
              </a:rPr>
              <a:t>una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endParaRPr lang="es-CL" sz="1900" i="1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  Peor caso:</a:t>
            </a:r>
          </a:p>
        </p:txBody>
      </p:sp>
      <p:pic>
        <p:nvPicPr>
          <p:cNvPr id="54" name="Picture 5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895600"/>
            <a:ext cx="826972" cy="308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71" y="2590800"/>
            <a:ext cx="437486" cy="22902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25048" y="3810000"/>
            <a:ext cx="7302104" cy="19273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¿Qué pasa con las búsquedas por rango?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76" y="4385716"/>
            <a:ext cx="2110476" cy="1123048"/>
          </a:xfrm>
          <a:prstGeom prst="rect">
            <a:avLst/>
          </a:prstGeom>
        </p:spPr>
      </p:pic>
      <p:sp>
        <p:nvSpPr>
          <p:cNvPr id="60" name="Content Placeholder 6 2 2 3 1"/>
          <p:cNvSpPr txBox="1">
            <a:spLocks/>
          </p:cNvSpPr>
          <p:nvPr/>
        </p:nvSpPr>
        <p:spPr>
          <a:xfrm>
            <a:off x="3733800" y="4773682"/>
            <a:ext cx="4499373" cy="963682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Buscar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CL" sz="1900" i="1" dirty="0" smtClean="0">
                <a:latin typeface="Calibri Light" panose="020F0302020204030204" pitchFamily="34" charset="0"/>
              </a:rPr>
              <a:t> valores (ideal):</a:t>
            </a:r>
          </a:p>
          <a:p>
            <a:pPr marL="0" indent="0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Leer todo (búsqueda secuencial):</a:t>
            </a:r>
          </a:p>
        </p:txBody>
      </p:sp>
      <p:pic>
        <p:nvPicPr>
          <p:cNvPr id="61" name="Picture 6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28" y="5265781"/>
            <a:ext cx="826972" cy="308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28" y="4978117"/>
            <a:ext cx="460800" cy="22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dirty="0"/>
          </a:p>
        </p:txBody>
      </p:sp>
      <p:sp>
        <p:nvSpPr>
          <p:cNvPr id="113" name="Content Placeholder 6 2 1"/>
          <p:cNvSpPr txBox="1">
            <a:spLocks/>
          </p:cNvSpPr>
          <p:nvPr/>
        </p:nvSpPr>
        <p:spPr>
          <a:xfrm>
            <a:off x="914400" y="5791200"/>
            <a:ext cx="7642085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b="1" i="1" dirty="0" smtClean="0">
                <a:latin typeface="Calibri Light" panose="020F0302020204030204" pitchFamily="34" charset="0"/>
              </a:rPr>
              <a:t>–</a:t>
            </a:r>
            <a:r>
              <a:rPr lang="es-CL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b="1" i="1" dirty="0" smtClean="0">
                <a:latin typeface="Calibri Light" panose="020F0302020204030204" pitchFamily="34" charset="0"/>
              </a:rPr>
              <a:t> 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Los nodos internos tienen entre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y 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CL" sz="2100" i="1" dirty="0" smtClean="0">
                <a:latin typeface="Calibri Light" panose="020F0302020204030204" pitchFamily="34" charset="0"/>
              </a:rPr>
              <a:t> hijos </a:t>
            </a:r>
            <a:r>
              <a:rPr lang="es-CL" sz="2100" dirty="0" smtClean="0">
                <a:latin typeface="Calibri Light" panose="020F0302020204030204" pitchFamily="34" charset="0"/>
              </a:rPr>
              <a:t>(</a:t>
            </a:r>
            <a:r>
              <a:rPr lang="es-CL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r>
              <a:rPr lang="es-CL" sz="2100" dirty="0">
                <a:latin typeface="Calibri Light" panose="020F0302020204030204" pitchFamily="34" charset="0"/>
              </a:rPr>
              <a:t>≥</a:t>
            </a:r>
            <a:r>
              <a:rPr lang="es-CL" sz="2100" i="1" dirty="0" smtClean="0">
                <a:latin typeface="Calibri Light" panose="020F0302020204030204" pitchFamily="34" charset="0"/>
              </a:rPr>
              <a:t>       </a:t>
            </a:r>
            <a:r>
              <a:rPr lang="es-CL" sz="2100" dirty="0" smtClean="0">
                <a:latin typeface="Calibri Light" panose="020F0302020204030204" pitchFamily="34" charset="0"/>
              </a:rPr>
              <a:t>)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164949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95642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7" idx="0"/>
          </p:cNvCxnSpPr>
          <p:nvPr/>
        </p:nvCxnSpPr>
        <p:spPr>
          <a:xfrm flipH="1">
            <a:off x="914400" y="3667760"/>
            <a:ext cx="17526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38" idx="2"/>
            <a:endCxn id="94" idx="0"/>
          </p:cNvCxnSpPr>
          <p:nvPr/>
        </p:nvCxnSpPr>
        <p:spPr>
          <a:xfrm flipH="1">
            <a:off x="2667000" y="3667760"/>
            <a:ext cx="4572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91" idx="0"/>
          </p:cNvCxnSpPr>
          <p:nvPr/>
        </p:nvCxnSpPr>
        <p:spPr>
          <a:xfrm>
            <a:off x="3657600" y="3667760"/>
            <a:ext cx="8001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19800" y="3670141"/>
            <a:ext cx="0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2"/>
            <a:endCxn id="90" idx="0"/>
          </p:cNvCxnSpPr>
          <p:nvPr/>
        </p:nvCxnSpPr>
        <p:spPr>
          <a:xfrm>
            <a:off x="6461773" y="3670141"/>
            <a:ext cx="1691627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5" name="Content Placeholder 6 2 2"/>
          <p:cNvSpPr txBox="1">
            <a:spLocks/>
          </p:cNvSpPr>
          <p:nvPr/>
        </p:nvSpPr>
        <p:spPr>
          <a:xfrm>
            <a:off x="914400" y="5218901"/>
            <a:ext cx="7647318" cy="4960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i="1" dirty="0" smtClean="0">
                <a:latin typeface="Calibri Light" panose="020F0302020204030204" pitchFamily="34" charset="0"/>
              </a:rPr>
              <a:t>Árbol B</a:t>
            </a:r>
            <a:r>
              <a:rPr lang="es-CL" sz="2100" i="1" dirty="0" smtClean="0">
                <a:latin typeface="Calibri Light" panose="020F0302020204030204" pitchFamily="34" charset="0"/>
              </a:rPr>
              <a:t>: Árbol ordenado, balanceado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516497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50279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97233"/>
              </p:ext>
            </p:extLst>
          </p:nvPr>
        </p:nvGraphicFramePr>
        <p:xfrm>
          <a:off x="5616898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88259"/>
              </p:ext>
            </p:extLst>
          </p:nvPr>
        </p:nvGraphicFramePr>
        <p:xfrm>
          <a:off x="7391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00167"/>
              </p:ext>
            </p:extLst>
          </p:nvPr>
        </p:nvGraphicFramePr>
        <p:xfrm>
          <a:off x="36957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152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04489"/>
              </p:ext>
            </p:extLst>
          </p:nvPr>
        </p:nvGraphicFramePr>
        <p:xfrm>
          <a:off x="19050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7" name="Table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61535"/>
              </p:ext>
            </p:extLst>
          </p:nvPr>
        </p:nvGraphicFramePr>
        <p:xfrm>
          <a:off x="152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1618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01338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8" name="Picture 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867400"/>
            <a:ext cx="300190" cy="31085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975085" y="6400800"/>
            <a:ext cx="1600200" cy="38443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¿Este caso?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5" name="Content Placeholder 6 2 3"/>
          <p:cNvSpPr txBox="1">
            <a:spLocks/>
          </p:cNvSpPr>
          <p:nvPr/>
        </p:nvSpPr>
        <p:spPr>
          <a:xfrm>
            <a:off x="6605117" y="6400800"/>
            <a:ext cx="1951368" cy="38443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2–3 Árbol B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12225"/>
              </p:ext>
            </p:extLst>
          </p:nvPr>
        </p:nvGraphicFramePr>
        <p:xfrm>
          <a:off x="5334000" y="512064"/>
          <a:ext cx="115588" cy="1143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588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13" name="Elbow Connector 12"/>
          <p:cNvCxnSpPr/>
          <p:nvPr/>
        </p:nvCxnSpPr>
        <p:spPr>
          <a:xfrm flipV="1">
            <a:off x="152400" y="1600200"/>
            <a:ext cx="5105400" cy="3276600"/>
          </a:xfrm>
          <a:prstGeom prst="bentConnector3">
            <a:avLst>
              <a:gd name="adj1" fmla="val -1295"/>
            </a:avLst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149587"/>
            <a:ext cx="4733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Las hojas apuntan a las filas de la tabla (en una </a:t>
            </a:r>
            <a:r>
              <a:rPr lang="es-CL" sz="1600" i="1" dirty="0" err="1" smtClean="0"/>
              <a:t>heap</a:t>
            </a:r>
            <a:r>
              <a:rPr lang="es-CL" sz="1600" dirty="0" smtClean="0"/>
              <a:t>)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805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75" grpId="0" animBg="1"/>
      <p:bldP spid="114" grpId="0" animBg="1"/>
      <p:bldP spid="1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201427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árbol B?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8330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200" y="1752600"/>
            <a:ext cx="8956132" cy="3429000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b="1" dirty="0"/>
          </a:p>
        </p:txBody>
      </p:sp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96225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guarda </a:t>
            </a:r>
            <a:r>
              <a:rPr lang="es-CL" sz="2100" i="1" dirty="0">
                <a:latin typeface="Calibri Light" panose="020F0302020204030204" pitchFamily="34" charset="0"/>
              </a:rPr>
              <a:t>cada nodo</a:t>
            </a:r>
            <a:r>
              <a:rPr lang="es-CL" sz="2100" i="1" dirty="0" smtClean="0">
                <a:latin typeface="Calibri Light" panose="020F0302020204030204" pitchFamily="34" charset="0"/>
              </a:rPr>
              <a:t> como un bloque en memoria secundaria: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                 para devolver la primera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9" name="Picture 2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656" y="1825751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14400" y="5334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28" y="6372025"/>
            <a:ext cx="1298743" cy="308572"/>
          </a:xfrm>
          <a:prstGeom prst="rect">
            <a:avLst/>
          </a:prstGeom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304780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10465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3" name="Straight Arrow Connector 42"/>
          <p:cNvCxnSpPr>
            <a:endCxn id="40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1" idx="2"/>
            <a:endCxn id="52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59" idx="0"/>
          </p:cNvCxnSpPr>
          <p:nvPr/>
        </p:nvCxnSpPr>
        <p:spPr>
          <a:xfrm flipH="1">
            <a:off x="914400" y="3667760"/>
            <a:ext cx="17526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2" idx="2"/>
            <a:endCxn id="58" idx="0"/>
          </p:cNvCxnSpPr>
          <p:nvPr/>
        </p:nvCxnSpPr>
        <p:spPr>
          <a:xfrm flipH="1">
            <a:off x="2667000" y="3667760"/>
            <a:ext cx="4572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57" idx="0"/>
          </p:cNvCxnSpPr>
          <p:nvPr/>
        </p:nvCxnSpPr>
        <p:spPr>
          <a:xfrm>
            <a:off x="3657600" y="3667760"/>
            <a:ext cx="8001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019800" y="3670141"/>
            <a:ext cx="0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3" idx="2"/>
            <a:endCxn id="56" idx="0"/>
          </p:cNvCxnSpPr>
          <p:nvPr/>
        </p:nvCxnSpPr>
        <p:spPr>
          <a:xfrm>
            <a:off x="6461773" y="3670141"/>
            <a:ext cx="1691627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033762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47406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30550"/>
              </p:ext>
            </p:extLst>
          </p:nvPr>
        </p:nvGraphicFramePr>
        <p:xfrm>
          <a:off x="5616898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11598"/>
              </p:ext>
            </p:extLst>
          </p:nvPr>
        </p:nvGraphicFramePr>
        <p:xfrm>
          <a:off x="7391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19498"/>
              </p:ext>
            </p:extLst>
          </p:nvPr>
        </p:nvGraphicFramePr>
        <p:xfrm>
          <a:off x="36957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152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802353"/>
              </p:ext>
            </p:extLst>
          </p:nvPr>
        </p:nvGraphicFramePr>
        <p:xfrm>
          <a:off x="19050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58909"/>
              </p:ext>
            </p:extLst>
          </p:nvPr>
        </p:nvGraphicFramePr>
        <p:xfrm>
          <a:off x="152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16036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9548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6" name="Picture 6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65975"/>
              </p:ext>
            </p:extLst>
          </p:nvPr>
        </p:nvGraphicFramePr>
        <p:xfrm>
          <a:off x="5334000" y="512064"/>
          <a:ext cx="115588" cy="1143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588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6200" y="4169366"/>
            <a:ext cx="8956132" cy="1012233"/>
          </a:xfrm>
          <a:prstGeom prst="rect">
            <a:avLst/>
          </a:prstGeom>
          <a:gradFill>
            <a:gsLst>
              <a:gs pos="0">
                <a:srgbClr val="FFBDBD"/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" name="Rectangle 26"/>
          <p:cNvSpPr/>
          <p:nvPr/>
        </p:nvSpPr>
        <p:spPr>
          <a:xfrm>
            <a:off x="85725" y="1752601"/>
            <a:ext cx="8956132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40" y="1828800"/>
            <a:ext cx="345281" cy="6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endParaRPr lang="es-CL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914400" y="5334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 costo en términos de bloques leídos de memoria secundaria?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44705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27465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3" name="Straight Arrow Connector 42"/>
          <p:cNvCxnSpPr>
            <a:endCxn id="40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1" idx="2"/>
            <a:endCxn id="52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59" idx="0"/>
          </p:cNvCxnSpPr>
          <p:nvPr/>
        </p:nvCxnSpPr>
        <p:spPr>
          <a:xfrm flipH="1">
            <a:off x="914400" y="3667760"/>
            <a:ext cx="17526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2" idx="2"/>
            <a:endCxn id="58" idx="0"/>
          </p:cNvCxnSpPr>
          <p:nvPr/>
        </p:nvCxnSpPr>
        <p:spPr>
          <a:xfrm flipH="1">
            <a:off x="2667000" y="3667760"/>
            <a:ext cx="4572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57" idx="0"/>
          </p:cNvCxnSpPr>
          <p:nvPr/>
        </p:nvCxnSpPr>
        <p:spPr>
          <a:xfrm>
            <a:off x="3657600" y="3667760"/>
            <a:ext cx="800100" cy="62992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019800" y="3670141"/>
            <a:ext cx="0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3" idx="2"/>
            <a:endCxn id="56" idx="0"/>
          </p:cNvCxnSpPr>
          <p:nvPr/>
        </p:nvCxnSpPr>
        <p:spPr>
          <a:xfrm>
            <a:off x="6461773" y="3670141"/>
            <a:ext cx="1691627" cy="627539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321029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074690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84366"/>
              </p:ext>
            </p:extLst>
          </p:nvPr>
        </p:nvGraphicFramePr>
        <p:xfrm>
          <a:off x="5616898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95696"/>
              </p:ext>
            </p:extLst>
          </p:nvPr>
        </p:nvGraphicFramePr>
        <p:xfrm>
          <a:off x="7391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2731"/>
              </p:ext>
            </p:extLst>
          </p:nvPr>
        </p:nvGraphicFramePr>
        <p:xfrm>
          <a:off x="36957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152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96164"/>
              </p:ext>
            </p:extLst>
          </p:nvPr>
        </p:nvGraphicFramePr>
        <p:xfrm>
          <a:off x="19050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01304"/>
              </p:ext>
            </p:extLst>
          </p:nvPr>
        </p:nvGraphicFramePr>
        <p:xfrm>
          <a:off x="152400" y="4297680"/>
          <a:ext cx="152400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1" dirty="0" smtClean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9</a:t>
                      </a:r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5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39906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40385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38" y="4114800"/>
            <a:ext cx="459487" cy="6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Content Placeholder 6 2"/>
          <p:cNvSpPr txBox="1">
            <a:spLocks/>
          </p:cNvSpPr>
          <p:nvPr/>
        </p:nvSpPr>
        <p:spPr>
          <a:xfrm>
            <a:off x="914400" y="5943600"/>
            <a:ext cx="7302104" cy="819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Si se cachean la raíz y los nodos internos en memoria principal: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              para devolver la primera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tupla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442030"/>
            <a:ext cx="437486" cy="2290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81407"/>
              </p:ext>
            </p:extLst>
          </p:nvPr>
        </p:nvGraphicFramePr>
        <p:xfrm>
          <a:off x="5334000" y="512064"/>
          <a:ext cx="115588" cy="1143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588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s-CL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27262"/>
              </p:ext>
            </p:extLst>
          </p:nvPr>
        </p:nvGraphicFramePr>
        <p:xfrm>
          <a:off x="2362200" y="2981960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53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134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22687"/>
              </p:ext>
            </p:extLst>
          </p:nvPr>
        </p:nvGraphicFramePr>
        <p:xfrm>
          <a:off x="2362200" y="3362960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40" y="228600"/>
            <a:ext cx="3569492" cy="14478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7" idx="0"/>
          </p:cNvCxnSpPr>
          <p:nvPr/>
        </p:nvCxnSpPr>
        <p:spPr>
          <a:xfrm flipH="1">
            <a:off x="3124200" y="2534285"/>
            <a:ext cx="1333500" cy="44767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03" idx="2"/>
            <a:endCxn id="81" idx="0"/>
          </p:cNvCxnSpPr>
          <p:nvPr/>
        </p:nvCxnSpPr>
        <p:spPr>
          <a:xfrm>
            <a:off x="4876800" y="2534285"/>
            <a:ext cx="1584973" cy="45005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229600" y="304800"/>
            <a:ext cx="457200" cy="13716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927729"/>
              </p:ext>
            </p:extLst>
          </p:nvPr>
        </p:nvGraphicFramePr>
        <p:xfrm>
          <a:off x="5699773" y="2984341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440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72398"/>
              </p:ext>
            </p:extLst>
          </p:nvPr>
        </p:nvGraphicFramePr>
        <p:xfrm>
          <a:off x="5699773" y="3365341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0560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052604"/>
              </p:ext>
            </p:extLst>
          </p:nvPr>
        </p:nvGraphicFramePr>
        <p:xfrm>
          <a:off x="4114800" y="2229485"/>
          <a:ext cx="1524000" cy="304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8000"/>
                <a:gridCol w="508000"/>
                <a:gridCol w="508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endParaRPr lang="es-CL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9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 flipH="1">
            <a:off x="914400" y="3667760"/>
            <a:ext cx="17526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0"/>
          </p:cNvCxnSpPr>
          <p:nvPr/>
        </p:nvCxnSpPr>
        <p:spPr>
          <a:xfrm flipH="1">
            <a:off x="2620429" y="3667760"/>
            <a:ext cx="503771" cy="61545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657600" y="3667760"/>
            <a:ext cx="794100" cy="606125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19800" y="3670141"/>
            <a:ext cx="365098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461773" y="3670141"/>
            <a:ext cx="1685627" cy="603744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" y="4277587"/>
            <a:ext cx="1430857" cy="180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83210"/>
            <a:ext cx="1430857" cy="3611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277586"/>
            <a:ext cx="1512000" cy="361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73885"/>
            <a:ext cx="1512000" cy="361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277585"/>
            <a:ext cx="1512000" cy="361142"/>
          </a:xfrm>
          <a:prstGeom prst="rect">
            <a:avLst/>
          </a:prstGeom>
        </p:spPr>
      </p:pic>
      <p:sp>
        <p:nvSpPr>
          <p:cNvPr id="87" name="Content Placeholder 6 2"/>
          <p:cNvSpPr txBox="1">
            <a:spLocks/>
          </p:cNvSpPr>
          <p:nvPr/>
        </p:nvSpPr>
        <p:spPr>
          <a:xfrm>
            <a:off x="914400" y="5142701"/>
            <a:ext cx="7647318" cy="14866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b="1" i="1" dirty="0" smtClean="0">
                <a:latin typeface="Calibri Light" panose="020F0302020204030204" pitchFamily="34" charset="0"/>
              </a:rPr>
              <a:t>Árbol B+</a:t>
            </a:r>
            <a:r>
              <a:rPr lang="es-CL" sz="2200" i="1" dirty="0" smtClean="0">
                <a:latin typeface="Calibri Light" panose="020F0302020204030204" pitchFamily="34" charset="0"/>
              </a:rPr>
              <a:t>: Árbol B donde se guardan las </a:t>
            </a:r>
            <a:r>
              <a:rPr lang="es-CL" sz="22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200" i="1" dirty="0" smtClean="0">
                <a:latin typeface="Calibri Light" panose="020F0302020204030204" pitchFamily="34" charset="0"/>
              </a:rPr>
              <a:t> en las hojas del árbol.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guardan </a:t>
            </a:r>
            <a:r>
              <a:rPr lang="es-CL" sz="2100" i="1" u="sng" dirty="0" smtClean="0">
                <a:latin typeface="Calibri Light" panose="020F0302020204030204" pitchFamily="34" charset="0"/>
              </a:rPr>
              <a:t>todas</a:t>
            </a:r>
            <a:r>
              <a:rPr lang="es-CL" sz="2100" i="1" dirty="0" smtClean="0">
                <a:latin typeface="Calibri Light" panose="020F0302020204030204" pitchFamily="34" charset="0"/>
              </a:rPr>
              <a:t> las llaves y sus valores.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Las hojas permiten navegar los datos en el orden del índice.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conectan las hojas para poder hacer búsquedas por rango más eficientes.</a:t>
            </a: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1600200" y="4367872"/>
            <a:ext cx="30480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335857" y="4367872"/>
            <a:ext cx="359843" cy="15240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211134" y="4367872"/>
            <a:ext cx="351466" cy="16648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7074600" y="4367872"/>
            <a:ext cx="316800" cy="2045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Memoria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9.1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584751"/>
              </p:ext>
            </p:extLst>
          </p:nvPr>
        </p:nvGraphicFramePr>
        <p:xfrm>
          <a:off x="4114800" y="1848485"/>
          <a:ext cx="1524000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5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186</a:t>
                      </a:r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5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914400" y="1756036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búsqueda con un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árbol B+?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 Árbol B</a:t>
            </a:r>
            <a:r>
              <a:rPr lang="es-CL" b="1" dirty="0" smtClean="0"/>
              <a:t>+</a:t>
            </a:r>
            <a:endParaRPr lang="es-CL" b="1" dirty="0"/>
          </a:p>
        </p:txBody>
      </p:sp>
      <p:sp>
        <p:nvSpPr>
          <p:cNvPr id="5" name="Content Placeholder 6 2 1"/>
          <p:cNvSpPr txBox="1">
            <a:spLocks/>
          </p:cNvSpPr>
          <p:nvPr/>
        </p:nvSpPr>
        <p:spPr>
          <a:xfrm>
            <a:off x="914400" y="2385912"/>
            <a:ext cx="7302104" cy="4097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Para devolver el primer resultado: igual que un árbol B.</a:t>
            </a:r>
            <a:endParaRPr lang="es-CL" sz="2000" i="1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429000"/>
            <a:ext cx="7302104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cs typeface="Calibri Light" panose="020F0302020204030204" pitchFamily="34" charset="0"/>
              </a:rPr>
              <a:t>¿El costo de 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devolver </a:t>
            </a:r>
            <a:r>
              <a:rPr lang="es-CL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resultados con un árbol B y árbol B+?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914400" y="4114800"/>
            <a:ext cx="7302104" cy="2209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                  Árbol B:       </a:t>
            </a:r>
          </a:p>
          <a:p>
            <a:pPr marL="0" indent="0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                Árbol B+: 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Los árboles </a:t>
            </a:r>
            <a:r>
              <a:rPr lang="es-ES" sz="2000" i="1" dirty="0">
                <a:latin typeface="Calibri Light" panose="020F0302020204030204" pitchFamily="34" charset="0"/>
              </a:rPr>
              <a:t>B tienen punteros a filas en un orden arbitrario, así que puede ser necesario leer un bloque para cada resultado.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Los </a:t>
            </a:r>
            <a:r>
              <a:rPr lang="es-CL" sz="2000" i="1" dirty="0">
                <a:latin typeface="Calibri Light" panose="020F0302020204030204" pitchFamily="34" charset="0"/>
              </a:rPr>
              <a:t>árboles B+ tienen las filas ordenadas por el orden del índice (así que todas las filas con el mismo valor se guardan juntos).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30" y="4223095"/>
            <a:ext cx="449829" cy="2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29" y="4587771"/>
            <a:ext cx="726857" cy="2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Índices: Hash vs. Árbol B(+)</a:t>
            </a:r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49" y="4495801"/>
            <a:ext cx="6304295" cy="21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2918" y="1376396"/>
            <a:ext cx="4091440" cy="2156447"/>
            <a:chOff x="609600" y="1880962"/>
            <a:chExt cx="8286367" cy="4367438"/>
          </a:xfrm>
        </p:grpSpPr>
        <p:pic>
          <p:nvPicPr>
            <p:cNvPr id="27" name="Picture 2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35" name="Picture 3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36" name="Elbow Connector 35"/>
            <p:cNvCxnSpPr>
              <a:stCxn id="27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endCxn id="39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1" name="Elbow Connector 40"/>
            <p:cNvCxnSpPr>
              <a:endCxn id="40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43" name="Elbow Connector 42"/>
            <p:cNvCxnSpPr>
              <a:stCxn id="28" idx="3"/>
              <a:endCxn id="42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>
              <a:stCxn id="47" idx="2"/>
              <a:endCxn id="48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endCxn id="45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5105400" y="1578449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Levemente más eficiente para búsquedas exactas asumiendo una función de hash ideal</a:t>
            </a:r>
            <a:endParaRPr lang="es-CL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492052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Mucho más eficiente para búsquedas por rango</a:t>
            </a:r>
            <a:endParaRPr lang="es-CL" dirty="0"/>
          </a:p>
        </p:txBody>
      </p:sp>
      <p:pic>
        <p:nvPicPr>
          <p:cNvPr id="60" name="Marcador de contenido 5"/>
          <p:cNvPicPr>
            <a:picLocks noGrp="1" noChangeAspect="1"/>
          </p:cNvPicPr>
          <p:nvPr>
            <p:ph idx="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0" y="2714297"/>
            <a:ext cx="2538136" cy="2169949"/>
          </a:xfrm>
        </p:spPr>
      </p:pic>
      <p:sp>
        <p:nvSpPr>
          <p:cNvPr id="61" name="Content Placeholder 6 2"/>
          <p:cNvSpPr txBox="1">
            <a:spLocks/>
          </p:cNvSpPr>
          <p:nvPr/>
        </p:nvSpPr>
        <p:spPr>
          <a:xfrm>
            <a:off x="3126112" y="3581400"/>
            <a:ext cx="3581400" cy="4385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err="1" smtClean="0">
                <a:latin typeface="Calibri Light" panose="020F0302020204030204" pitchFamily="34" charset="0"/>
              </a:rPr>
              <a:t>Arból</a:t>
            </a:r>
            <a:r>
              <a:rPr lang="es-CL" sz="2100" i="1" dirty="0" smtClean="0">
                <a:latin typeface="Calibri Light" panose="020F0302020204030204" pitchFamily="34" charset="0"/>
              </a:rPr>
              <a:t> B(+) es más popular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" y="1143000"/>
            <a:ext cx="536102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Índices: Árbol B vs. Árbol B+</a:t>
            </a:r>
            <a:endParaRPr lang="es-C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49" y="4495801"/>
            <a:ext cx="6304295" cy="214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105400" y="157844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Ocupa menos espacio y es más fácil de actualizar</a:t>
            </a:r>
            <a:endParaRPr lang="es-CL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5029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Más eficiente para búsquedas que devuelven muchos resultados.</a:t>
            </a:r>
            <a:endParaRPr lang="es-CL" dirty="0"/>
          </a:p>
        </p:txBody>
      </p:sp>
      <p:pic>
        <p:nvPicPr>
          <p:cNvPr id="60" name="Marcador de contenid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0" y="2714297"/>
            <a:ext cx="2538136" cy="2169949"/>
          </a:xfrm>
        </p:spPr>
      </p:pic>
      <p:sp>
        <p:nvSpPr>
          <p:cNvPr id="61" name="Content Placeholder 6 2"/>
          <p:cNvSpPr txBox="1">
            <a:spLocks/>
          </p:cNvSpPr>
          <p:nvPr/>
        </p:nvSpPr>
        <p:spPr>
          <a:xfrm>
            <a:off x="1676400" y="3429000"/>
            <a:ext cx="5791200" cy="8381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Ambos son populares.</a:t>
            </a:r>
          </a:p>
          <a:p>
            <a:pPr marL="0" indent="0" algn="ctr">
              <a:buNone/>
            </a:pP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latin typeface="Calibri Light" panose="020F0302020204030204" pitchFamily="34" charset="0"/>
              </a:rPr>
              <a:t> usa árboles B.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MySQL</a:t>
            </a:r>
            <a:r>
              <a:rPr lang="es-CL" sz="2100" i="1" dirty="0" smtClean="0">
                <a:latin typeface="Calibri Light" panose="020F0302020204030204" pitchFamily="34" charset="0"/>
              </a:rPr>
              <a:t> usa árboles B+.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Crear Índices: SQL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Por defecto, se crea un índice para la llave primaria (y las restricciones </a:t>
            </a:r>
            <a:r>
              <a:rPr lang="es-CL" smtClean="0"/>
              <a:t>de unicidad) </a:t>
            </a:r>
            <a:r>
              <a:rPr lang="es-CL" dirty="0" smtClean="0"/>
              <a:t>de la tabla</a:t>
            </a:r>
          </a:p>
          <a:p>
            <a:endParaRPr lang="es-CL" dirty="0" smtClean="0"/>
          </a:p>
          <a:p>
            <a:r>
              <a:rPr lang="es-CL" dirty="0" smtClean="0"/>
              <a:t>Para crear/borrar índices sobre otros atributos:</a:t>
            </a:r>
          </a:p>
          <a:p>
            <a:pPr marL="457200" lvl="1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s-CL" dirty="0" smtClean="0">
              <a:solidFill>
                <a:schemeClr val="bg1"/>
              </a:solidFill>
            </a:endParaRPr>
          </a:p>
          <a:p>
            <a:pPr lvl="1"/>
            <a:endParaRPr lang="es-CL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18" y="3962400"/>
            <a:ext cx="7196397" cy="1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6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tablas: </a:t>
            </a:r>
            <a:r>
              <a:rPr lang="es-CL" sz="2800" dirty="0" smtClean="0">
                <a:cs typeface="Courier New" panose="02070309020205020404" pitchFamily="49" charset="0"/>
              </a:rPr>
              <a:t>(</a:t>
            </a:r>
            <a:r>
              <a:rPr lang="es-CL" sz="2800" dirty="0" err="1">
                <a:cs typeface="Courier New" panose="02070309020205020404" pitchFamily="49" charset="0"/>
              </a:rPr>
              <a:t>E</a:t>
            </a:r>
            <a:r>
              <a:rPr lang="es-CL" sz="2800" dirty="0" err="1" smtClean="0">
                <a:cs typeface="Courier New" panose="02070309020205020404" pitchFamily="49" charset="0"/>
              </a:rPr>
              <a:t>qui</a:t>
            </a:r>
            <a:r>
              <a:rPr lang="es-CL" sz="2800" dirty="0" smtClean="0">
                <a:cs typeface="Courier New" panose="02070309020205020404" pitchFamily="49" charset="0"/>
              </a:rPr>
              <a:t>)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3989053" cy="828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514975"/>
            <a:ext cx="518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¿Cómo deberíamos ejecutar el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56" grpId="0" animBg="1"/>
      <p:bldP spid="55" grpId="0" animBg="1"/>
      <p:bldP spid="54" grpId="0" animBg="1"/>
      <p:bldP spid="53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31" grpId="0" animBg="1"/>
      <p:bldP spid="33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" grpId="0" animBg="1"/>
      <p:bldP spid="52" grpId="0" animBg="1"/>
      <p:bldP spid="59" grpId="0" animBg="1"/>
      <p:bldP spid="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secuencial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41181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7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73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6913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32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2400" y="168275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7" name="Curved Connector 16"/>
          <p:cNvCxnSpPr>
            <a:stCxn id="6" idx="0"/>
            <a:endCxn id="7" idx="0"/>
          </p:cNvCxnSpPr>
          <p:nvPr/>
        </p:nvCxnSpPr>
        <p:spPr>
          <a:xfrm rot="5400000" flipH="1" flipV="1">
            <a:off x="47277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7" idx="0"/>
            <a:endCxn id="8" idx="0"/>
          </p:cNvCxnSpPr>
          <p:nvPr/>
        </p:nvCxnSpPr>
        <p:spPr>
          <a:xfrm rot="5400000" flipH="1" flipV="1">
            <a:off x="53373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8" idx="0"/>
            <a:endCxn id="9" idx="0"/>
          </p:cNvCxnSpPr>
          <p:nvPr/>
        </p:nvCxnSpPr>
        <p:spPr>
          <a:xfrm rot="5400000" flipH="1" flipV="1">
            <a:off x="5946913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9" idx="0"/>
            <a:endCxn id="10" idx="0"/>
          </p:cNvCxnSpPr>
          <p:nvPr/>
        </p:nvCxnSpPr>
        <p:spPr>
          <a:xfrm rot="5400000" flipH="1" flipV="1">
            <a:off x="6554856" y="1379607"/>
            <a:ext cx="12700" cy="6062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0" idx="0"/>
            <a:endCxn id="11" idx="0"/>
          </p:cNvCxnSpPr>
          <p:nvPr/>
        </p:nvCxnSpPr>
        <p:spPr>
          <a:xfrm rot="5400000" flipH="1" flipV="1">
            <a:off x="71628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11" idx="0"/>
            <a:endCxn id="12" idx="0"/>
          </p:cNvCxnSpPr>
          <p:nvPr/>
        </p:nvCxnSpPr>
        <p:spPr>
          <a:xfrm rot="5400000" flipH="1" flipV="1">
            <a:off x="7772400" y="137795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/>
          <p:cNvSpPr txBox="1">
            <a:spLocks/>
          </p:cNvSpPr>
          <p:nvPr/>
        </p:nvSpPr>
        <p:spPr>
          <a:xfrm>
            <a:off x="457200" y="3733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r>
              <a:rPr lang="es-CL" dirty="0" smtClean="0"/>
              <a:t>Acceso “aleatorio”</a:t>
            </a:r>
            <a:endParaRPr lang="es-CL" dirty="0"/>
          </a:p>
        </p:txBody>
      </p:sp>
      <p:sp>
        <p:nvSpPr>
          <p:cNvPr id="34" name="Rectangle 33"/>
          <p:cNvSpPr/>
          <p:nvPr/>
        </p:nvSpPr>
        <p:spPr>
          <a:xfrm>
            <a:off x="41181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277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73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46913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532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628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72400" y="4724400"/>
            <a:ext cx="609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41" name="Curved Connector 40"/>
          <p:cNvCxnSpPr>
            <a:stCxn id="34" idx="0"/>
            <a:endCxn id="36" idx="0"/>
          </p:cNvCxnSpPr>
          <p:nvPr/>
        </p:nvCxnSpPr>
        <p:spPr>
          <a:xfrm rot="5400000" flipH="1" flipV="1">
            <a:off x="5032513" y="4114800"/>
            <a:ext cx="12700" cy="12192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981200" y="190911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81200" y="495076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Memoria:</a:t>
            </a:r>
            <a:endParaRPr lang="es-CL" sz="240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1" name="Curved Connector 70"/>
          <p:cNvCxnSpPr>
            <a:stCxn id="36" idx="0"/>
            <a:endCxn id="35" idx="0"/>
          </p:cNvCxnSpPr>
          <p:nvPr/>
        </p:nvCxnSpPr>
        <p:spPr>
          <a:xfrm rot="16200000" flipV="1">
            <a:off x="5337313" y="4419600"/>
            <a:ext cx="12700" cy="609600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35" idx="0"/>
            <a:endCxn id="38" idx="0"/>
          </p:cNvCxnSpPr>
          <p:nvPr/>
        </p:nvCxnSpPr>
        <p:spPr>
          <a:xfrm rot="5400000" flipH="1" flipV="1">
            <a:off x="5945256" y="3811657"/>
            <a:ext cx="12700" cy="18254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38" idx="0"/>
            <a:endCxn id="36" idx="0"/>
          </p:cNvCxnSpPr>
          <p:nvPr/>
        </p:nvCxnSpPr>
        <p:spPr>
          <a:xfrm rot="16200000" flipV="1">
            <a:off x="6250057" y="4116456"/>
            <a:ext cx="12700" cy="12158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36" idx="0"/>
            <a:endCxn id="40" idx="0"/>
          </p:cNvCxnSpPr>
          <p:nvPr/>
        </p:nvCxnSpPr>
        <p:spPr>
          <a:xfrm rot="5400000" flipH="1" flipV="1">
            <a:off x="6859656" y="3506857"/>
            <a:ext cx="12700" cy="2435087"/>
          </a:xfrm>
          <a:prstGeom prst="curvedConnector3">
            <a:avLst>
              <a:gd name="adj1" fmla="val 1800000"/>
            </a:avLst>
          </a:prstGeom>
          <a:ln w="15875"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4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4495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5105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1447799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4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Down Arrow 58"/>
          <p:cNvSpPr/>
          <p:nvPr/>
        </p:nvSpPr>
        <p:spPr>
          <a:xfrm flipV="1">
            <a:off x="32766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0" name="Down Arrow 5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  <p:sp>
        <p:nvSpPr>
          <p:cNvPr id="45" name="Rectangle 44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303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índices) </a:t>
            </a:r>
            <a:endParaRPr lang="es-CL" dirty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676402"/>
            <a:ext cx="3565714" cy="1765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413387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6 2 1 1"/>
          <p:cNvSpPr txBox="1">
            <a:spLocks/>
          </p:cNvSpPr>
          <p:nvPr/>
        </p:nvSpPr>
        <p:spPr>
          <a:xfrm>
            <a:off x="3736181" y="4133870"/>
            <a:ext cx="43410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9" y="4229140"/>
            <a:ext cx="1839236" cy="3428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800" y="48006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ontent Placeholder 6 2 1 2"/>
          <p:cNvSpPr txBox="1">
            <a:spLocks/>
          </p:cNvSpPr>
          <p:nvPr/>
        </p:nvSpPr>
        <p:spPr>
          <a:xfrm>
            <a:off x="3736181" y="4819250"/>
            <a:ext cx="4341019" cy="5147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13" y="4964624"/>
            <a:ext cx="1071239" cy="2240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73943" y="5562600"/>
            <a:ext cx="2659857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Content Placeholder 6 2 1 2"/>
          <p:cNvSpPr txBox="1">
            <a:spLocks/>
          </p:cNvSpPr>
          <p:nvPr/>
        </p:nvSpPr>
        <p:spPr>
          <a:xfrm>
            <a:off x="3736181" y="5562600"/>
            <a:ext cx="43410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621233"/>
            <a:ext cx="3452947" cy="2544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6172200"/>
            <a:ext cx="518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¿Podemos optimizar esta forma de hacer 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  <p:bldP spid="36" grpId="0" animBg="1"/>
      <p:bldP spid="37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39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4" grpId="0" animBg="1"/>
      <p:bldP spid="46" grpId="0" animBg="1"/>
      <p:bldP spid="48" grpId="0" animBg="1"/>
      <p:bldP spid="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840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de acceder a 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6" name="Flowchart: Process 5"/>
          <p:cNvSpPr/>
          <p:nvPr/>
        </p:nvSpPr>
        <p:spPr>
          <a:xfrm>
            <a:off x="2878282" y="4648200"/>
            <a:ext cx="1524000" cy="121920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de Estado Sólido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447800" cy="118304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6" idx="0"/>
          </p:cNvCxnSpPr>
          <p:nvPr/>
        </p:nvCxnSpPr>
        <p:spPr>
          <a:xfrm>
            <a:off x="1793274" y="2590800"/>
            <a:ext cx="1847008" cy="2057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31918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69705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10–100 </a:t>
            </a:r>
            <a:r>
              <a:rPr lang="es-CL" dirty="0" err="1" smtClean="0">
                <a:latin typeface="Calibri Light" panose="020F0302020204030204" pitchFamily="34" charset="0"/>
              </a:rPr>
              <a:t>μs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197619" y="3276600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(transmisión)</a:t>
            </a:r>
            <a:endParaRPr lang="es-CL" sz="24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7619" y="6316578"/>
            <a:ext cx="1870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D00068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(latencia)</a:t>
            </a:r>
            <a:endParaRPr lang="es-CL" sz="2400" dirty="0">
              <a:solidFill>
                <a:srgbClr val="D00068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76400" y="2590800"/>
            <a:ext cx="3030682" cy="40386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endCxn id="5" idx="0"/>
          </p:cNvCxnSpPr>
          <p:nvPr/>
        </p:nvCxnSpPr>
        <p:spPr>
          <a:xfrm>
            <a:off x="2362200" y="2209800"/>
            <a:ext cx="3733800" cy="243840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06636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100 MB/s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27518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5–15 ms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>
            <a:endCxn id="4" idx="0"/>
          </p:cNvCxnSpPr>
          <p:nvPr/>
        </p:nvCxnSpPr>
        <p:spPr>
          <a:xfrm flipH="1">
            <a:off x="1025236" y="2554640"/>
            <a:ext cx="41564" cy="209356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752" y="3886200"/>
            <a:ext cx="1336964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30 GB/s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6754" y="6079827"/>
            <a:ext cx="1336964" cy="228600"/>
          </a:xfrm>
          <a:prstGeom prst="rect">
            <a:avLst/>
          </a:prstGeom>
          <a:solidFill>
            <a:srgbClr val="D00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50–150 </a:t>
            </a:r>
            <a:r>
              <a:rPr lang="es-CL" dirty="0" err="1" smtClean="0">
                <a:latin typeface="Calibri Light" panose="020F0302020204030204" pitchFamily="34" charset="0"/>
              </a:rPr>
              <a:t>ns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8600" y="1283016"/>
            <a:ext cx="4741718" cy="926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¡El Disco Duro es muy lento!</a:t>
            </a:r>
          </a:p>
          <a:p>
            <a:pPr algn="ctr"/>
            <a:r>
              <a:rPr lang="es-CL" dirty="0">
                <a:solidFill>
                  <a:srgbClr val="DA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 particular para acceso aleatorio (latencia)</a:t>
            </a:r>
          </a:p>
        </p:txBody>
      </p:sp>
    </p:spTree>
    <p:extLst>
      <p:ext uri="{BB962C8B-B14F-4D97-AF65-F5344CB8AC3E}">
        <p14:creationId xmlns:p14="http://schemas.microsoft.com/office/powerpoint/2010/main" val="5057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62" grpId="0" animBg="1"/>
      <p:bldP spid="71" grpId="0"/>
      <p:bldP spid="28" grpId="0"/>
      <p:bldP spid="16" grpId="0" animBg="1"/>
      <p:bldP spid="5" grpId="0" animBg="1"/>
      <p:bldP spid="24" grpId="0" animBg="1"/>
      <p:bldP spid="63" grpId="0" animBg="1"/>
      <p:bldP spid="4" grpId="0" animBg="1"/>
      <p:bldP spid="11" grpId="0" animBg="1"/>
      <p:bldP spid="61" grpId="0" animBg="1"/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4495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81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57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35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924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3906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20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32766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 rot="10800000" flipV="1">
            <a:off x="32766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4" name="Down Arrow 43"/>
          <p:cNvSpPr/>
          <p:nvPr/>
        </p:nvSpPr>
        <p:spPr>
          <a:xfrm flipV="1">
            <a:off x="32766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Down Arrow 45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257300" y="6282472"/>
            <a:ext cx="5486400" cy="344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Í</a:t>
            </a:r>
            <a:r>
              <a:rPr lang="es-CL" dirty="0" smtClean="0">
                <a:latin typeface="Calibri Light" panose="020F0302020204030204" pitchFamily="34" charset="0"/>
              </a:rPr>
              <a:t>NDICE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Down Arrow 44"/>
          <p:cNvSpPr/>
          <p:nvPr/>
        </p:nvSpPr>
        <p:spPr>
          <a:xfrm flipV="1">
            <a:off x="1447800" y="6303536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Rectangle 38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463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Costos de acceder a los datos </a:t>
            </a:r>
            <a:r>
              <a:rPr lang="es-CL" sz="2200" dirty="0" smtClean="0"/>
              <a:t>(estimaciones)</a:t>
            </a:r>
            <a:endParaRPr lang="es-CL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914400" lvl="2" indent="0">
              <a:buFont typeface="Arial" pitchFamily="34" charset="0"/>
              <a:buNone/>
            </a:pPr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2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lvl="1"/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s-CL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5334000" y="4648200"/>
            <a:ext cx="1524000" cy="1219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Disco Duro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3236" y="4648200"/>
            <a:ext cx="1524000" cy="1219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300" dirty="0" smtClean="0">
                <a:solidFill>
                  <a:prstClr val="white"/>
                </a:solidFill>
                <a:latin typeface="Calibri Light" panose="020F0302020204030204" pitchFamily="34" charset="0"/>
              </a:rPr>
              <a:t>Memoria Principal</a:t>
            </a:r>
            <a:endParaRPr lang="es-CL" sz="2300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usamos el disco duro entonces?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479613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latin typeface="Calibri Light" panose="020F0302020204030204" pitchFamily="34" charset="0"/>
              </a:rPr>
              <a:t>Más rápida ✔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Más barato</a:t>
            </a:r>
          </a:p>
          <a:p>
            <a:pPr algn="r"/>
            <a:r>
              <a:rPr lang="es-CL" dirty="0" smtClean="0">
                <a:latin typeface="Calibri Light" panose="020F0302020204030204" pitchFamily="34" charset="0"/>
              </a:rPr>
              <a:t>✔ Persistente</a:t>
            </a:r>
          </a:p>
        </p:txBody>
      </p:sp>
      <p:pic>
        <p:nvPicPr>
          <p:cNvPr id="3074" name="Picture 2" descr="https://images-na.ssl-images-amazon.com/images/I/71tvEOjm8jL._SX425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27432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" y="2667000"/>
            <a:ext cx="914400" cy="175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 2 1 1"/>
          <p:cNvSpPr txBox="1">
            <a:spLocks/>
          </p:cNvSpPr>
          <p:nvPr/>
        </p:nvSpPr>
        <p:spPr>
          <a:xfrm>
            <a:off x="838200" y="3352800"/>
            <a:ext cx="7543800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52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400571"/>
            <a:ext cx="2971425" cy="342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0" y="4895828"/>
            <a:ext cx="6035804" cy="3428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1857522" cy="342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3" y="3492304"/>
            <a:ext cx="3004950" cy="254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20" name="Content Placeholder 6 2 2 3 1 2"/>
          <p:cNvSpPr txBox="1">
            <a:spLocks/>
          </p:cNvSpPr>
          <p:nvPr/>
        </p:nvSpPr>
        <p:spPr>
          <a:xfrm>
            <a:off x="838200" y="5943600"/>
            <a:ext cx="7543800" cy="762000"/>
          </a:xfrm>
          <a:prstGeom prst="rect">
            <a:avLst/>
          </a:prstGeom>
          <a:solidFill>
            <a:srgbClr val="FFFFCC"/>
          </a:solidFill>
          <a:ln w="34925">
            <a:solidFill>
              <a:srgbClr val="FFC000"/>
            </a:solidFill>
            <a:prstDash val="dash"/>
          </a:ln>
        </p:spPr>
        <p:txBody>
          <a:bodyPr vert="horz" lIns="91440" tIns="9144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i="1" dirty="0" smtClean="0">
                <a:latin typeface="Calibri Light" panose="020F0302020204030204" pitchFamily="34" charset="0"/>
              </a:rPr>
              <a:t>El “</a:t>
            </a:r>
            <a:r>
              <a:rPr lang="es-CL" sz="1900" b="1" i="1" dirty="0" smtClean="0">
                <a:latin typeface="Calibri Light" panose="020F0302020204030204" pitchFamily="34" charset="0"/>
              </a:rPr>
              <a:t>mejor caso”</a:t>
            </a:r>
            <a:r>
              <a:rPr lang="es-CL" sz="1900" i="1" dirty="0" smtClean="0">
                <a:latin typeface="Calibri Light" panose="020F0302020204030204" pitchFamily="34" charset="0"/>
              </a:rPr>
              <a:t> aquí asume que, para cada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sz="1900" i="1" dirty="0" smtClean="0">
                <a:latin typeface="Calibri Light" panose="020F0302020204030204" pitchFamily="34" charset="0"/>
              </a:rPr>
              <a:t>, las </a:t>
            </a:r>
            <a:r>
              <a:rPr lang="es-CL" sz="19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1900" i="1" dirty="0" smtClean="0">
                <a:latin typeface="Calibri Light" panose="020F0302020204030204" pitchFamily="34" charset="0"/>
              </a:rPr>
              <a:t>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sz="19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CL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  <a:r>
              <a:rPr lang="es-CL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sz="19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900" i="1" dirty="0" smtClean="0">
                <a:latin typeface="Calibri Light" panose="020F0302020204030204" pitchFamily="34" charset="0"/>
              </a:rPr>
              <a:t>que sean compatibles con </a:t>
            </a:r>
            <a:r>
              <a:rPr lang="es-CL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s-CL" sz="1900" i="1" dirty="0" smtClean="0">
                <a:latin typeface="Calibri Light" panose="020F0302020204030204" pitchFamily="34" charset="0"/>
              </a:rPr>
              <a:t>estén en un número constante de bloques.</a:t>
            </a:r>
            <a:endParaRPr lang="es-CL" sz="1900" i="1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410093"/>
            <a:ext cx="6293332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4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 2 1 1"/>
          <p:cNvSpPr txBox="1">
            <a:spLocks/>
          </p:cNvSpPr>
          <p:nvPr/>
        </p:nvSpPr>
        <p:spPr>
          <a:xfrm>
            <a:off x="838200" y="3352800"/>
            <a:ext cx="7543800" cy="2438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(con índices) </a:t>
            </a:r>
            <a:endParaRPr lang="es-CL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52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" y="59436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Content Placeholder 6 2 1 2 1"/>
          <p:cNvSpPr txBox="1">
            <a:spLocks/>
          </p:cNvSpPr>
          <p:nvPr/>
        </p:nvSpPr>
        <p:spPr>
          <a:xfrm>
            <a:off x="3507581" y="59436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01" y="6010543"/>
            <a:ext cx="1071239" cy="224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62400"/>
            <a:ext cx="1857522" cy="342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93" y="3492304"/>
            <a:ext cx="3004950" cy="254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014330" cy="1377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6410058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ontent Placeholder 6 2 1 2 2"/>
          <p:cNvSpPr txBox="1">
            <a:spLocks/>
          </p:cNvSpPr>
          <p:nvPr/>
        </p:nvSpPr>
        <p:spPr>
          <a:xfrm>
            <a:off x="3507581" y="6410058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468691"/>
            <a:ext cx="3452947" cy="254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1" y="4400571"/>
            <a:ext cx="2971425" cy="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410093"/>
            <a:ext cx="6293332" cy="342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80" y="4895828"/>
            <a:ext cx="6035804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MEM. P.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14478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38862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742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5" grpId="0" animBg="1"/>
      <p:bldP spid="47" grpId="0" animBg="1"/>
      <p:bldP spid="50" grpId="0" animBg="1"/>
      <p:bldP spid="54" grpId="0" animBg="1"/>
      <p:bldP spid="5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875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2667001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 animBg="1"/>
      <p:bldP spid="5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257300" y="5582926"/>
            <a:ext cx="5486400" cy="738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MEM. P.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7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Down Arrow 46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Down Arrow 49"/>
          <p:cNvSpPr/>
          <p:nvPr/>
        </p:nvSpPr>
        <p:spPr>
          <a:xfrm rot="10800000" flipV="1">
            <a:off x="32766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77200" y="5323927"/>
            <a:ext cx="609600" cy="5334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05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6"/>
            <a:ext cx="6496798" cy="182879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52578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52578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52" y="5316432"/>
            <a:ext cx="1546669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6172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6172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76" y="6230830"/>
            <a:ext cx="3643424" cy="254476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4114800"/>
            <a:ext cx="4874419" cy="5334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4114800"/>
            <a:ext cx="2667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15" y="4210071"/>
            <a:ext cx="1321142" cy="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1253580" y="3966432"/>
            <a:ext cx="65913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ORDENAR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57300" y="5410200"/>
            <a:ext cx="65913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ORDENAR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1459064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6" grpId="0" animBg="1"/>
      <p:bldP spid="4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14478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2" name="Down Arrow 51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9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Alta latencia de los discos duros</a:t>
            </a:r>
            <a:endParaRPr lang="es-CL" sz="3200" dirty="0"/>
          </a:p>
        </p:txBody>
      </p:sp>
      <p:pic>
        <p:nvPicPr>
          <p:cNvPr id="1026" name="Picture 2" descr="https://i.kinja-img.com/gawker-media/image/upload/t_original/ezrx3vnac8bvy43d8ba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1600200"/>
            <a:ext cx="7943850" cy="4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894" y="1230868"/>
            <a:ext cx="794385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¿Por qué la latencia de discos duros es tan alta?</a:t>
            </a:r>
          </a:p>
        </p:txBody>
      </p:sp>
      <p:sp>
        <p:nvSpPr>
          <p:cNvPr id="25" name="Content Placeholder 6 2"/>
          <p:cNvSpPr txBox="1">
            <a:spLocks/>
          </p:cNvSpPr>
          <p:nvPr/>
        </p:nvSpPr>
        <p:spPr>
          <a:xfrm>
            <a:off x="681038" y="6071688"/>
            <a:ext cx="7943850" cy="3693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Tiene un brazo mecánico que tiene que moverse para cambiar el bloque </a:t>
            </a:r>
          </a:p>
        </p:txBody>
      </p:sp>
    </p:spTree>
    <p:extLst>
      <p:ext uri="{BB962C8B-B14F-4D97-AF65-F5344CB8AC3E}">
        <p14:creationId xmlns:p14="http://schemas.microsoft.com/office/powerpoint/2010/main" val="4310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0574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56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26670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14478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39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2766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2766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97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8862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8862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0574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74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149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787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7300" y="559264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4900" y="4114800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86100" y="4114801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" y="4114802"/>
            <a:ext cx="1828800" cy="6898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73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669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65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3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6100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923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1587" y="4195032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573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9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2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765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86100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3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6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019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1587" y="5670857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…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3"/>
            <a:ext cx="208457" cy="16045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57328"/>
            <a:ext cx="183771" cy="165943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 rot="10800000" flipV="1">
            <a:off x="3886200" y="4021568"/>
            <a:ext cx="228600" cy="17346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Down Arrow 30"/>
          <p:cNvSpPr/>
          <p:nvPr/>
        </p:nvSpPr>
        <p:spPr>
          <a:xfrm flipV="1">
            <a:off x="3886200" y="4800600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Down Arrow 36"/>
          <p:cNvSpPr/>
          <p:nvPr/>
        </p:nvSpPr>
        <p:spPr>
          <a:xfrm flipV="1">
            <a:off x="1447800" y="6285213"/>
            <a:ext cx="228600" cy="17346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Down Arrow 37"/>
          <p:cNvSpPr/>
          <p:nvPr/>
        </p:nvSpPr>
        <p:spPr>
          <a:xfrm rot="10800000" flipV="1">
            <a:off x="2667000" y="5496194"/>
            <a:ext cx="228600" cy="1734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4" y="3867401"/>
            <a:ext cx="629486" cy="16594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467600" y="42672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77200" y="42672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1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67600" y="4800600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077200" y="4800600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467600" y="5323928"/>
            <a:ext cx="609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077200" y="5323928"/>
            <a:ext cx="6096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4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15133" y="5859361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83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38200" y="1447800"/>
            <a:ext cx="7543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Sort-merge-join</a:t>
            </a:r>
            <a:endParaRPr lang="es-CL" i="1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676402"/>
            <a:ext cx="6812457" cy="14275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8200" y="4648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¿Memoria?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Content Placeholder 6 2 1 2 1"/>
          <p:cNvSpPr txBox="1">
            <a:spLocks/>
          </p:cNvSpPr>
          <p:nvPr/>
        </p:nvSpPr>
        <p:spPr>
          <a:xfrm>
            <a:off x="3507581" y="4648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711729"/>
            <a:ext cx="4492196" cy="2544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8200" y="5410200"/>
            <a:ext cx="2667000" cy="3717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¿Elegir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s-C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Content Placeholder 6 2 1 2 2"/>
          <p:cNvSpPr txBox="1">
            <a:spLocks/>
          </p:cNvSpPr>
          <p:nvPr/>
        </p:nvSpPr>
        <p:spPr>
          <a:xfrm>
            <a:off x="3507581" y="5410200"/>
            <a:ext cx="4874419" cy="3717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483157"/>
            <a:ext cx="1270855" cy="220952"/>
          </a:xfrm>
          <a:prstGeom prst="rect">
            <a:avLst/>
          </a:prstGeom>
        </p:spPr>
      </p:pic>
      <p:sp>
        <p:nvSpPr>
          <p:cNvPr id="42" name="Content Placeholder 6 2 1 1"/>
          <p:cNvSpPr txBox="1">
            <a:spLocks/>
          </p:cNvSpPr>
          <p:nvPr/>
        </p:nvSpPr>
        <p:spPr>
          <a:xfrm>
            <a:off x="3507580" y="3581400"/>
            <a:ext cx="4874419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                      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8200" y="3581400"/>
            <a:ext cx="26670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¿Costo?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19543"/>
            <a:ext cx="1868189" cy="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07" y="4082819"/>
            <a:ext cx="2854093" cy="1843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6019800"/>
            <a:ext cx="75438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Puede ser que las relaciones ya estén ordenadas por los atributos del </a:t>
            </a:r>
            <a:r>
              <a:rPr lang="es-CL" sz="2000" dirty="0" err="1" smtClean="0">
                <a:latin typeface="Calibri Light" panose="020F0302020204030204" pitchFamily="34" charset="0"/>
              </a:rPr>
              <a:t>join</a:t>
            </a:r>
            <a:r>
              <a:rPr lang="es-CL" sz="2000" dirty="0" smtClean="0">
                <a:latin typeface="Calibri Light" panose="020F0302020204030204" pitchFamily="34" charset="0"/>
              </a:rPr>
              <a:t>, en cual caso se llama “</a:t>
            </a:r>
            <a:r>
              <a:rPr lang="es-CL" sz="2000" i="1" dirty="0" err="1" smtClean="0">
                <a:latin typeface="Calibri Light" panose="020F0302020204030204" pitchFamily="34" charset="0"/>
              </a:rPr>
              <a:t>merge-join</a:t>
            </a:r>
            <a:r>
              <a:rPr lang="es-CL" sz="2000" dirty="0" smtClean="0">
                <a:latin typeface="Calibri Light" panose="020F0302020204030204" pitchFamily="34" charset="0"/>
              </a:rPr>
              <a:t>” y ¡es una buena opción!</a:t>
            </a:r>
          </a:p>
        </p:txBody>
      </p:sp>
    </p:spTree>
    <p:extLst>
      <p:ext uri="{BB962C8B-B14F-4D97-AF65-F5344CB8AC3E}">
        <p14:creationId xmlns:p14="http://schemas.microsoft.com/office/powerpoint/2010/main" val="29674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42" grpId="0" animBg="1"/>
      <p:bldP spid="46" grpId="0" animBg="1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: Comparación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810000"/>
          </a:xfrm>
        </p:spPr>
        <p:txBody>
          <a:bodyPr>
            <a:normAutofit fontScale="77500" lnSpcReduction="20000"/>
          </a:bodyPr>
          <a:lstStyle/>
          <a:p>
            <a:r>
              <a:rPr lang="es-CL" dirty="0" err="1" smtClean="0"/>
              <a:t>Loop</a:t>
            </a:r>
            <a:r>
              <a:rPr lang="es-CL" dirty="0" smtClean="0"/>
              <a:t> anidado (sin índice):</a:t>
            </a:r>
          </a:p>
          <a:p>
            <a:pPr lvl="1"/>
            <a:r>
              <a:rPr lang="es-CL" dirty="0" smtClean="0">
                <a:solidFill>
                  <a:srgbClr val="FF0000"/>
                </a:solidFill>
              </a:rPr>
              <a:t>Nunca es bueno (pero a veces no hay nada mejor)</a:t>
            </a:r>
          </a:p>
          <a:p>
            <a:r>
              <a:rPr lang="es-CL" dirty="0" err="1" smtClean="0"/>
              <a:t>Loop</a:t>
            </a:r>
            <a:r>
              <a:rPr lang="es-CL" dirty="0" smtClean="0"/>
              <a:t> anidado (con índice):</a:t>
            </a:r>
          </a:p>
          <a:p>
            <a:pPr lvl="1"/>
            <a:r>
              <a:rPr lang="es-CL" dirty="0" smtClean="0">
                <a:solidFill>
                  <a:srgbClr val="00B050"/>
                </a:solidFill>
              </a:rPr>
              <a:t>Cuando el índice esté disponible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Pocas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pocas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dirty="0" smtClean="0">
              <a:solidFill>
                <a:srgbClr val="00B050"/>
              </a:solidFill>
            </a:endParaRPr>
          </a:p>
          <a:p>
            <a:r>
              <a:rPr lang="es-CL" i="1" dirty="0" smtClean="0"/>
              <a:t>Hash-</a:t>
            </a:r>
            <a:r>
              <a:rPr lang="es-CL" i="1" dirty="0" err="1" smtClean="0"/>
              <a:t>join</a:t>
            </a:r>
            <a:endParaRPr lang="es-CL" i="1" dirty="0" smtClean="0"/>
          </a:p>
          <a:p>
            <a:pPr lvl="1"/>
            <a:r>
              <a:rPr lang="es-CL" dirty="0" smtClean="0">
                <a:solidFill>
                  <a:srgbClr val="00B050"/>
                </a:solidFill>
              </a:rPr>
              <a:t>Cuando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solidFill>
                  <a:srgbClr val="00B050"/>
                </a:solidFill>
              </a:rPr>
              <a:t> quepa en memoria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Muchas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B050"/>
              </a:solidFill>
              <a:cs typeface="Calibri Light" panose="020F0302020204030204" pitchFamily="34" charset="0"/>
            </a:endParaRPr>
          </a:p>
          <a:p>
            <a:r>
              <a:rPr lang="es-CL" i="1" dirty="0" err="1" smtClean="0">
                <a:cs typeface="Calibri Light" panose="020F0302020204030204" pitchFamily="34" charset="0"/>
              </a:rPr>
              <a:t>Sort-merge-join</a:t>
            </a:r>
            <a:endParaRPr lang="es-CL" i="1" dirty="0" smtClean="0">
              <a:cs typeface="Calibri Light" panose="020F0302020204030204" pitchFamily="34" charset="0"/>
            </a:endParaRPr>
          </a:p>
          <a:p>
            <a:pPr lvl="1"/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Cuando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L" dirty="0" smtClean="0">
                <a:solidFill>
                  <a:srgbClr val="00B050"/>
                </a:solidFill>
              </a:rPr>
              <a:t> ya estén ordenadas por los atributos del </a:t>
            </a:r>
            <a:r>
              <a:rPr lang="es-CL" dirty="0" err="1" smtClean="0">
                <a:solidFill>
                  <a:srgbClr val="00B050"/>
                </a:solidFill>
              </a:rPr>
              <a:t>join</a:t>
            </a:r>
            <a:r>
              <a:rPr lang="es-CL" dirty="0" smtClean="0">
                <a:solidFill>
                  <a:srgbClr val="00B050"/>
                </a:solidFill>
              </a:rPr>
              <a:t> y:</a:t>
            </a:r>
          </a:p>
          <a:p>
            <a:pPr lvl="2"/>
            <a:r>
              <a:rPr lang="es-CL" dirty="0" smtClean="0">
                <a:solidFill>
                  <a:srgbClr val="00B050"/>
                </a:solidFill>
              </a:rPr>
              <a:t>Muchas </a:t>
            </a:r>
            <a:r>
              <a:rPr lang="es-CL" dirty="0" err="1" smtClean="0">
                <a:solidFill>
                  <a:srgbClr val="00B050"/>
                </a:solidFill>
              </a:rPr>
              <a:t>tuplas</a:t>
            </a:r>
            <a:r>
              <a:rPr lang="es-CL" dirty="0" smtClean="0">
                <a:solidFill>
                  <a:srgbClr val="00B050"/>
                </a:solidFill>
              </a:rPr>
              <a:t> en </a:t>
            </a:r>
            <a:r>
              <a:rPr lang="es-CL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L" dirty="0" smtClean="0">
                <a:solidFill>
                  <a:srgbClr val="00B050"/>
                </a:solidFill>
              </a:rPr>
              <a:t> y </a:t>
            </a:r>
            <a:r>
              <a:rPr lang="es-CL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CL" dirty="0" smtClean="0">
                <a:solidFill>
                  <a:srgbClr val="00B050"/>
                </a:solidFill>
                <a:cs typeface="Calibri Light" panose="020F0302020204030204" pitchFamily="34" charset="0"/>
              </a:rPr>
              <a:t>satisfagan el </a:t>
            </a:r>
            <a:r>
              <a:rPr lang="es-CL" dirty="0" err="1" smtClean="0">
                <a:solidFill>
                  <a:srgbClr val="00B050"/>
                </a:solidFill>
                <a:cs typeface="Calibri Light" panose="020F0302020204030204" pitchFamily="34" charset="0"/>
              </a:rPr>
              <a:t>join</a:t>
            </a:r>
            <a:endParaRPr lang="es-CL" dirty="0" smtClean="0">
              <a:solidFill>
                <a:srgbClr val="00B050"/>
              </a:solidFill>
            </a:endParaRPr>
          </a:p>
          <a:p>
            <a:pPr lvl="2"/>
            <a:endParaRPr 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344" y="1143000"/>
            <a:ext cx="83058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CL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¿Cuál es mejor?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(sin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Loop</a:t>
            </a: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anidado (con índice)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CL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Hash-</a:t>
            </a: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join</a:t>
            </a:r>
            <a:endParaRPr lang="es-CL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s-CL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Sort-merge-join</a:t>
            </a:r>
            <a:endParaRPr lang="es-C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219200"/>
            <a:ext cx="7541805" cy="1629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962" y="4343162"/>
            <a:ext cx="7467600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Seq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(</a:t>
            </a:r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cost=0.00..53967.89 rows=2 width=47) </a:t>
            </a:r>
            <a:endParaRPr lang="en-US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actual time=6.683..402.203 rows=54 loops=1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Buffers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shared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hit=1440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read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=19970</a:t>
            </a:r>
            <a:endParaRPr lang="es-CL" sz="14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'</a:t>
            </a:r>
            <a:r>
              <a:rPr lang="es-CL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Whiplash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 smtClean="0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AND 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2014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))</a:t>
            </a: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</a:t>
            </a:r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Removed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by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Filter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2170472</a:t>
            </a:r>
          </a:p>
          <a:p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    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Buffers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shared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hit=1440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read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=19970</a:t>
            </a:r>
            <a:endParaRPr lang="es-CL" sz="1400" dirty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0.111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ms</a:t>
            </a:r>
          </a:p>
          <a:p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402.273 ms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" y="3352803"/>
            <a:ext cx="6043199" cy="4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62" y="3048000"/>
            <a:ext cx="9144000" cy="381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 la planificación: </a:t>
            </a:r>
            <a:r>
              <a:rPr lang="es-CL" sz="3200" dirty="0" smtClean="0">
                <a:latin typeface="Inconsolata" panose="00000509000000000000" pitchFamily="49" charset="0"/>
              </a:rPr>
              <a:t>EXPLAIN</a:t>
            </a:r>
            <a:r>
              <a:rPr lang="es-CL" sz="3200" dirty="0" smtClean="0"/>
              <a:t>/</a:t>
            </a:r>
            <a:r>
              <a:rPr lang="es-CL" sz="3200" dirty="0" smtClean="0">
                <a:latin typeface="Inconsolata" panose="00000509000000000000" pitchFamily="49" charset="0"/>
              </a:rPr>
              <a:t>ANALYZE</a:t>
            </a:r>
            <a:endParaRPr lang="es-CL" sz="3200" dirty="0">
              <a:latin typeface="Inconsolata" panose="00000509000000000000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962" y="4343162"/>
            <a:ext cx="7467600" cy="16004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rgbClr val="FFFF00"/>
                </a:solidFill>
                <a:latin typeface="Inconsolata" panose="00000509000000000000" pitchFamily="49" charset="0"/>
              </a:rPr>
              <a:t>Scan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using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personaje100_pnombreanho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on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personaje100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cost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=0.43..12.47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=2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width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=47) </a:t>
            </a:r>
            <a:endParaRPr lang="es-CL" sz="1400" dirty="0" smtClean="0">
              <a:solidFill>
                <a:schemeClr val="bg1"/>
              </a:solidFill>
              <a:latin typeface="Inconsolata" panose="00000509000000000000" pitchFamily="49" charset="0"/>
            </a:endParaRPr>
          </a:p>
          <a:p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 (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actual time=0.123..0.540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rows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=54 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loops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=1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</a:t>
            </a:r>
          </a:p>
          <a:p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  </a:t>
            </a:r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Index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Cond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(((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p_nombre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'</a:t>
            </a:r>
            <a:r>
              <a:rPr lang="es-CL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Whiplash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'::</a:t>
            </a:r>
            <a:r>
              <a:rPr lang="es-CL" sz="1400" dirty="0" err="1">
                <a:solidFill>
                  <a:schemeClr val="bg1"/>
                </a:solidFill>
                <a:latin typeface="Inconsolata" panose="00000509000000000000" pitchFamily="49" charset="0"/>
              </a:rPr>
              <a:t>text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) AND (</a:t>
            </a:r>
            <a:r>
              <a:rPr lang="es-CL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Inconsolata" panose="00000509000000000000" pitchFamily="49" charset="0"/>
              </a:rPr>
              <a:t>p_anho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 = </a:t>
            </a:r>
            <a:r>
              <a:rPr lang="es-C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Inconsolata" panose="00000509000000000000" pitchFamily="49" charset="0"/>
              </a:rPr>
              <a:t>2014</a:t>
            </a:r>
            <a:r>
              <a:rPr lang="es-CL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))</a:t>
            </a:r>
          </a:p>
          <a:p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Inconsolata" panose="00000509000000000000" pitchFamily="49" charset="0"/>
              </a:rPr>
              <a:t>  </a:t>
            </a:r>
            <a:r>
              <a:rPr lang="en-US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Buffers</a:t>
            </a:r>
            <a:r>
              <a:rPr lang="en-US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shared hit=4 read=56</a:t>
            </a:r>
          </a:p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Planning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0.143 ms</a:t>
            </a:r>
          </a:p>
          <a:p>
            <a:r>
              <a:rPr lang="es-CL" sz="1400" dirty="0" err="1" smtClean="0">
                <a:solidFill>
                  <a:srgbClr val="FFFF00"/>
                </a:solidFill>
                <a:latin typeface="Inconsolata" panose="00000509000000000000" pitchFamily="49" charset="0"/>
              </a:rPr>
              <a:t>Execution</a:t>
            </a:r>
            <a:r>
              <a:rPr lang="es-CL" sz="1400" dirty="0" smtClean="0">
                <a:solidFill>
                  <a:srgbClr val="FFFF00"/>
                </a:solidFill>
                <a:latin typeface="Inconsolata" panose="00000509000000000000" pitchFamily="49" charset="0"/>
              </a:rPr>
              <a:t> </a:t>
            </a:r>
            <a:r>
              <a:rPr lang="es-CL" sz="1400" dirty="0">
                <a:solidFill>
                  <a:srgbClr val="FFFF00"/>
                </a:solidFill>
                <a:latin typeface="Inconsolata" panose="00000509000000000000" pitchFamily="49" charset="0"/>
              </a:rPr>
              <a:t>time</a:t>
            </a:r>
            <a:r>
              <a:rPr lang="es-CL" sz="1400" dirty="0">
                <a:solidFill>
                  <a:schemeClr val="bg1"/>
                </a:solidFill>
                <a:latin typeface="Inconsolata" panose="00000509000000000000" pitchFamily="49" charset="0"/>
              </a:rPr>
              <a:t>: 0.589 ms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" y="3352804"/>
            <a:ext cx="6149284" cy="42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219200"/>
            <a:ext cx="7541805" cy="16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Indexación</a:t>
            </a:r>
            <a:r>
              <a:rPr lang="en-US" dirty="0" smtClean="0"/>
              <a:t> y </a:t>
            </a:r>
            <a:r>
              <a:rPr lang="en-US" dirty="0" err="1" smtClean="0"/>
              <a:t>optimización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67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200" dirty="0" smtClean="0"/>
              <a:t>Bloques en el disco duro</a:t>
            </a:r>
            <a:endParaRPr lang="es-CL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2600"/>
            <a:ext cx="6991350" cy="2286000"/>
          </a:xfrm>
          <a:prstGeom prst="rect">
            <a:avLst/>
          </a:prstGeom>
        </p:spPr>
      </p:pic>
      <p:sp>
        <p:nvSpPr>
          <p:cNvPr id="8" name="Content Placeholder 6 2"/>
          <p:cNvSpPr txBox="1">
            <a:spLocks/>
          </p:cNvSpPr>
          <p:nvPr/>
        </p:nvSpPr>
        <p:spPr>
          <a:xfrm>
            <a:off x="1143000" y="4311134"/>
            <a:ext cx="6991350" cy="64186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Más eficiente al nivel de hardware.</a:t>
            </a:r>
          </a:p>
          <a:p>
            <a:pPr marL="0" indent="0" algn="ctr">
              <a:buNone/>
            </a:pPr>
            <a:r>
              <a:rPr lang="es-CL" sz="2100" i="1" dirty="0">
                <a:latin typeface="Calibri Light" panose="020F0302020204030204" pitchFamily="34" charset="0"/>
              </a:rPr>
              <a:t>Evite espacio no </a:t>
            </a:r>
            <a:r>
              <a:rPr lang="es-CL" sz="2100" i="1" dirty="0" smtClean="0">
                <a:latin typeface="Calibri Light" panose="020F0302020204030204" pitchFamily="34" charset="0"/>
              </a:rPr>
              <a:t>usable.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8599" y="1295400"/>
            <a:ext cx="8686801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  <a:p>
            <a:pPr marL="0" indent="0" algn="ctr">
              <a:buClr>
                <a:schemeClr val="bg1"/>
              </a:buClr>
              <a:buNone/>
            </a:pPr>
            <a:endParaRPr lang="es-CL" sz="2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s-CL" sz="24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usuario no tiene que preocuparse por la optimización de la consulta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4301212"/>
            <a:ext cx="3198054" cy="24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190500"/>
            <a:ext cx="5715000" cy="514410"/>
            <a:chOff x="1905000" y="190500"/>
            <a:chExt cx="5715000" cy="514410"/>
          </a:xfrm>
        </p:grpSpPr>
        <p:sp>
          <p:nvSpPr>
            <p:cNvPr id="9" name="TextBox 8"/>
            <p:cNvSpPr txBox="1"/>
            <p:nvPr/>
          </p:nvSpPr>
          <p:spPr>
            <a:xfrm>
              <a:off x="5334000" y="3048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2000" dirty="0" smtClean="0">
                  <a:solidFill>
                    <a:srgbClr val="FFFF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 que hemos visto</a:t>
              </a:r>
              <a:endParaRPr lang="es-CL" sz="2000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905000" y="190500"/>
              <a:ext cx="304800" cy="228600"/>
            </a:xfrm>
            <a:prstGeom prst="ellipse">
              <a:avLst/>
            </a:prstGeom>
            <a:solidFill>
              <a:srgbClr val="FFFF00">
                <a:alpha val="14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2209800" y="304800"/>
              <a:ext cx="3124200" cy="2000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47D8E"/>
          </a:solidFill>
        </p:spPr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 de costos (clásico)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05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34 &amp; \cellcolor{red!20} Saturno  &amp; \cellcolor{red!10}$\ldots$\\&#10;\cellcolor{red!20}152 &amp; \cellcolor{red!20} Júpiter  &amp; \cellcolor{red!10}$\ldots$\\&#10;\end{tabular}&#10;&#10;\end{document}"/>
  <p:tag name="IGUANATEXSIZE" val="15"/>
  <p:tag name="IGUANATEXCURSOR" val="4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186 &amp; \cellcolor{red!20} Marte  &amp; \cellcolor{red!10}$\ldots$\\&#10;\cellcolor{red!20}288 &amp; \cellcolor{red!20} Tierra  &amp; \cellcolor{red!10}$\ldots$\\&#10;\end{tabular}&#10;&#10;\end{document}"/>
  <p:tag name="IGUANATEXSIZE" val="15"/>
  <p:tag name="IGUANATEXCURSOR" val="3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92.1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0 &amp; \cellcolor{red!20} Mercurio  &amp; \cellcolor{red!10}$\ldots$\\&#10;\cellcolor{red!20}730 &amp; \cellcolor{red!20} Venus  &amp; \cellcolor{red!10}$\ldots$\\&#10;\end{tabular}&#10;&#10;\end{document}"/>
  <p:tag name="IGUANATEXSIZE" val="15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5.9692"/>
  <p:tag name="LATEXADDIN" val="\documentclass{article}&#10;\usepackage{amsmath}&#10;\pagestyle{empty}&#10;\begin{document}&#10;$O(k)$&#10;\end{document}"/>
  <p:tag name="IGUANATEXSIZE" val="18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397.4503"/>
  <p:tag name="LATEXADDIN" val="\documentclass{article}&#10;\usepackage{amsmath}&#10;\pagestyle{empty}&#10;\begin{document}&#10;$O(\lceil \frac{k}{B} \rceil)$&#10;\end{document}"/>
  <p:tag name="IGUANATEXSIZE" val="18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0424"/>
  <p:tag name="ORIGINALWIDTH" val="720.034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INDEX nombre ON tabla (atr1,atr2) -- btree por defecto &#10;&#10;CREATE INDEX nombre ON tabla USING hash (atr1,atr2) &#10;&#10;DROP INDEX nombre&#10;\end{lstlisting}&#10;&#10;\begin{lstlisting}&#10;\end{lstlisting}&#10;&#10;\end{document}&#10;"/>
  <p:tag name="IGUANATEXSIZE" val="24"/>
  <p:tag name="IGUANATEXCURSOR" val="4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3,2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, Aterrizaje&#10;WHERE nombre = planeta&#10;\end{lstlisting}&#10;\end{document}"/>
  <p:tag name="IGUANATEXSIZE" val="20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05.1368"/>
  <p:tag name="LATEXADDIN" val="\documentclass{article}&#10;\usepackage{amsmath}&#10;\pagestyle{empty}&#10;\begin{document}&#10;$\lceil\frac{|R|}{B}\rceil + |R| \cdot \lceil\frac{|S|}{B}\rceil$&#10;&#10;\end{document}"/>
  <p:tag name="IGUANATEXSIZE" val="20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462.317"/>
  <p:tag name="LATEXADDIN" val="\documentclass{article}&#10;\usepackage{amsmath}&#10;\usepackage{xcolor}&#10;\pagestyle{empty}&#10;\begin{document}&#10;$\lceil\frac{|R|}{B}\rceil + |R| \cdot {\color{blue}\lceil\frac{|S|}{B}\rceil}$ \textsf{\textit{peor caso}}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970.379"/>
  <p:tag name="LATEXADDIN" val="\documentclass{article}&#10;\usepackage{amsmath}&#10;\usepackage{xcolor}&#10;\pagestyle{empty}&#10;\begin{document}&#10;$\lceil\frac{|R|}{B}\rceil + |R| \cdot {\color{blue}O(\mathrm{log}(\lceil\frac{|S|}{B}\rceil))}$ \textsf{\textit{mejor caso: Árbol B+ (disco)}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4.1357"/>
  <p:tag name="LATEXADDIN" val="\documentclass{article}&#10;\usepackage{amsmath}&#10;\usepackage{xcolor}&#10;\pagestyle{empty}&#10;\begin{document}&#10;$\lceil\frac{|R|}{B}\rceil + |R| \cdot {\color{blue}\mathcal{B}(S)}$ 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8.815"/>
  <p:tag name="LATEXADDIN" val="\documentclass{article}&#10;\usepackage{amsmath}&#10;\usepackage{xcolor}&#10;\pagestyle{empty}&#10;\begin{document}&#10;${\color{blue}\mathcal{B}(S)}$: costo de buscar en $S$ 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97.113"/>
  <p:tag name="LATEXADDIN" val="\documentclass{article}&#10;\usepackage{amsmath}&#10;\usepackage{xcolor}&#10;\pagestyle{empty}&#10;\begin{document}&#10;$\lceil\frac{|R|}{B}\rceil + |R| \cdot {\color{blue}O(1)}$ \textsf{\textit{mejor caso: Hash / Árbol B+ (mem. p.)}}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527.1841"/>
  <p:tag name="LATEXADDIN" val="\documentclass{article}&#10;\usepackage{amsmath}&#10;\pagestyle{empty}&#10;\begin{document}&#10;$2B$ tuplas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4.1357"/>
  <p:tag name="LATEXADDIN" val="\documentclass{article}&#10;\usepackage{amsmath}&#10;\usepackage{xcolor}&#10;\pagestyle{empty}&#10;\begin{document}&#10;$\lceil\frac{|R|}{B}\rceil + |R| \cdot {\color{blue}\mathcal{B}(S)}$ 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78.815"/>
  <p:tag name="LATEXADDIN" val="\documentclass{article}&#10;\usepackage{amsmath}&#10;\usepackage{xcolor}&#10;\pagestyle{empty}&#10;\begin{document}&#10;${\color{blue}\mathcal{B}(S)}$: costo de buscar en $S$ 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99.288"/>
  <p:tag name="LATEXADDIN" val="\documentclass{article}&#10;\usepackage{amsmath}&#10;\usepackage{xcolor}&#10;\pagestyle{empty}&#10;\begin{document}&#10;$|R| &lt; |S|$ (para ahorrar tiempo)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1462.317"/>
  <p:tag name="LATEXADDIN" val="\documentclass{article}&#10;\usepackage{amsmath}&#10;\usepackage{xcolor}&#10;\pagestyle{empty}&#10;\begin{document}&#10;$\lceil\frac{|R|}{B}\rceil + |R| \cdot {\color{blue}\lceil\frac{|S|}{B}\rceil}$ \textsf{\textit{peor caso}}&#10;&#10;\end{document}"/>
  <p:tag name="IGUANATEXSIZE" val="20"/>
  <p:tag name="IGUANATEXCURSOR" val="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3097.113"/>
  <p:tag name="LATEXADDIN" val="\documentclass{article}&#10;\usepackage{amsmath}&#10;\usepackage{xcolor}&#10;\pagestyle{empty}&#10;\begin{document}&#10;$\lceil\frac{|R|}{B}\rceil + |R| \cdot {\color{blue}O(1)}$ \textsf{\textit{mejor caso: Hash / Árbol B+ (mem. p.)}}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970.379"/>
  <p:tag name="LATEXADDIN" val="\documentclass{article}&#10;\usepackage{amsmath}&#10;\usepackage{xcolor}&#10;\pagestyle{empty}&#10;\begin{document}&#10;$\lceil\frac{|R|}{B}\rceil + |R| \cdot {\color{blue}O(\mathrm{log}(\lceil\frac{|S|}{B}\rceil))}$ \textsf{\textit{mejor caso: Árbol B+ (disco)}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19.70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S$ en memoria principal&#10;\item[-] Para cada tupla $r \in R$&#10;\begin{itemize}&#10;\item[-] Buscar $s$ en memoria principal tal que $r$ y $s$ satisfagan el join:\\escribir $\{r\} \times \{s\}$ &#10;\end{itemize}&#10;\end{itemize}&#10;\end{document}"/>
  <p:tag name="IGUANATEXSIZE" val="18"/>
  <p:tag name="IGUANATEXCURSOR" val="4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1.1549"/>
  <p:tag name="LATEXADDIN" val="\documentclass{article}&#10;\usepackage{amsmath}&#10;\pagestyle{empty}&#10;\begin{document}&#10;$|S| + B$ tuplas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93.026"/>
  <p:tag name="LATEXADDIN" val="\documentclass{article}&#10;\usepackage{amsmath}&#10;\usepackage{xcolor}&#10;\pagestyle{empty}&#10;\begin{document}&#10;$|S| &lt; |R|$ (para ahorrar memoria)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650.1688"/>
  <p:tag name="LATEXADDIN" val="\documentclass{article}&#10;\usepackage{amsmath}&#10;\usepackage{xcolor}&#10;\pagestyle{empty}&#10;\begin{document}&#10;$\lceil\frac{|R|}{B}\rceil + \lceil\frac{|S|}{B}\rceil$ 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.4657"/>
  <p:tag name="ORIGINALWIDTH" val="3037.1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k{nombre} &amp; \sch{dist} &amp; \sch{radio} &amp; \sch{grav} &amp; \sch{días} &amp; \sch{años} &amp; \sch{temp}  &amp; \sch{anillo} \\[0.5ex]&#10;\hline &#10;Venus &amp; 0,72 &amp; 0,95 &amp; 8,9 &amp; -243,019 &amp; 0,615  &amp; 730 &amp; false\\&#10; \hline&#10;\end{tabular}&#10;&#10;\end{document}"/>
  <p:tag name="IGUANATEXSIZE" val="16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13.985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$:&#10;\end{document}"/>
  <p:tag name="IGUANATEXSIZE" val="18"/>
  <p:tag name="IGUANATEXCURSOR" val="2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00.487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S$:&#10;\end{document}"/>
  <p:tag name="IGUANATEXSIZE" val="18"/>
  <p:tag name="IGUANATEXCURSOR" val="2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344.2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&#10;\end{document}"/>
  <p:tag name="IGUANATEXSIZE" val="18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10.724"/>
  <p:tag name="LATEXADDIN" val="\documentclass{article}&#10;\usepackage{amsmath}&#10;\pagestyle{empty}&#10;\begin{document}&#10;$2B$ tuplas (una vez que estén ordenadas)&#10;&#10;\end{document}"/>
  <p:tag name="IGUANATEXSIZE" val="2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25.4218"/>
  <p:tag name="LATEXADDIN" val="\documentclass{article}&#10;\usepackage{amsmath}&#10;\usepackage{xcolor}&#10;\pagestyle{empty}&#10;\begin{document}&#10;No importa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919.385"/>
  <p:tag name="LATEXADDIN" val="\documentclass{article}&#10;\usepackage{amsmath}&#10;\usepackage{xcolor}&#10;\pagestyle{empty}&#10;\begin{document}&#10;${\color{orange}\mathcal{O}} + \lceil\frac{|R|}{B}\rceil + \lceil\frac{|S|}{B}\rceil$ &#10;&#10;\end{document}"/>
  <p:tag name="IGUANATEXSIZE" val="20"/>
  <p:tag name="IGUANATEXCURSOR" val="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1404.574"/>
  <p:tag name="LATEXADDIN" val="\documentclass{article}&#10;\usepackage{amsmath}&#10;\usepackage{xcolor}&#10;\pagestyle{empty}&#10;\begin{document}&#10;${\color{orange}\mathcal{O}}$: costo de ordenamiento 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2.14"/>
  <p:tag name="ORIGINALWIDTH" val="4639.39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&#10;EXPLAIN (ANALYZE, BUFFERS) SELECT ... -- e imprimir bloques leídos&#10;\end{lstlisting}&#10;&#10;\begin{lstlisting}&#10;\end{lstlisting}&#10;&#10;\end{document}&#10;"/>
  <p:tag name="IGUANATEXSIZE" val="16"/>
  <p:tag name="IGUANATEXCURSOR" val="5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868"/>
  <p:tag name="ORIGINALWIDTH" val="3717.519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(ANALYZE, BUFFERS) SELECT * FROM opt.personaje100 &#10;  WHERE p_nombre='Whiplash' AND p_anho=2014;\end{lstlisting}&#10;&#10;\begin{lstlisting}&#10;\end{lstlisting}&#10;&#10;\end{document}&#10;"/>
  <p:tag name="IGUANATEXSIZE" val="16"/>
  <p:tag name="IGUANATEXCURSOR" val="32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868"/>
  <p:tag name="ORIGINALWIDTH" val="3782.778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(ANALYZE, BUFFERS) SELECT * FROM opti.personaje100 &#10;  WHERE p_nombre='Whiplash' AND p_anho=2014;\end{lstlisting}&#10;&#10;\begin{lstlisting}&#10;\end{lstlisting}&#10;&#10;\end{document}&#10;"/>
  <p:tag name="IGUANATEXSIZE" val="16"/>
  <p:tag name="IGUANATEXCURSOR" val="3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2.14"/>
  <p:tag name="ORIGINALWIDTH" val="4639.397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EXPLAIN SELECT ... -- mostrar la planificación sin ejecutar la consulta&#10;&#10;ANALYZE SELECT ... -- ejecutar la consulta y mostrar analisis&#10;&#10;EXPLAIN ANALYZE SELECT ... -- combinar ambos&#10;&#10;EXPLAIN (ANALYZE, BUFFERS) SELECT ... -- e imprimir bloques leídos&#10;\end{lstlisting}&#10;&#10;\begin{lstlisting}&#10;\end{lstlisting}&#10;&#10;\end{document}&#10;"/>
  <p:tag name="IGUANATEXSIZE" val="16"/>
  <p:tag name="IGUANATEXCURSOR" val="5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6.4829"/>
  <p:tag name="LATEXADDIN" val="\documentclass{article}&#10;\usepackage{amsmath}&#10;\pagestyle{empty}&#10;\begin{document}&#10;&#10;$|R|$&#10;&#10;&#10;\end{document}"/>
  <p:tag name="IGUANATEXSIZE" val="22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177.7278"/>
  <p:tag name="LATEXADDIN" val="\documentclass{article}&#10;\usepackage{amsmath}&#10;\pagestyle{empty}&#10;\begin{document}&#10;&#10;$\lceil \frac{n}{B} \rceil$&#10;&#10;&#10;\end{document}"/>
  <p:tag name="IGUANATEXSIZE" val="22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843.6446"/>
  <p:tag name="LATEXADDIN" val="\documentclass{article}&#10;\usepackage{amsmath}&#10;\pagestyle{empty}&#10;\begin{document}&#10;&#10;$O(\mathrm{max}(1,\lceil \frac{k}{B} \rceil))$&#10;&#10;&#10;\end{document}"/>
  <p:tag name="IGUANATEXSIZE" val="18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202.4747"/>
  <p:tag name="LATEXADDIN" val="\documentclass{article}&#10;\usepackage{amsmath}&#10;\pagestyle{empty}&#10;\begin{document}&#10;&#10;$\lfloor \frac{M}{B} \rfloor$&#10;&#10;&#10;\end{document}"/>
  <p:tag name="IGUANATEXSIZE" val="22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77.7278"/>
  <p:tag name="LATEXADDIN" val="\documentclass{article}&#10;\usepackage{amsmath}&#10;\pagestyle{empty}&#10;\begin{document}&#10;&#10;$\lceil \frac{k}{B} \rceil$&#10;&#10;&#10;\end{document}"/>
  <p:tag name="IGUANATEXSIZE" val="18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232.4709"/>
  <p:tag name="LATEXADDIN" val="\documentclass{article}&#10;\usepackage{amsmath}&#10;\pagestyle{empty}&#10;\begin{document}&#10;&#10;$\lceil \frac{|R|}{B} \rceil$&#10;&#10;&#10;\end{document}"/>
  <p:tag name="IGUANATEXSIZE" val="22"/>
  <p:tag name="IGUANATEXCURSOR" val="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7.2028"/>
  <p:tag name="ORIGINALWIDTH" val="1409.824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nombre = 'Venus'&#10;\end{lstlisting}&#10;\end{document}&#10;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681"/>
  <p:tag name="ORIGINALWIDTH" val="1038.62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WHERE temp &gt; 100&#10;  AND temp &lt; 200&#10;\end{lstlisting}&#10;\end{document}&#10;"/>
  <p:tag name="IGUANATEXSIZE" val="20"/>
  <p:tag name="IGUANATEXCURSOR" val="3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452.1935"/>
  <p:tag name="LATEXADDIN" val="\documentclass{article}&#10;\usepackage{amsmath}&#10;\pagestyle{empty}&#10;\begin{document}&#10;&#10;$O(\lceil \frac{|R|}{B} \rceil)$&#10;&#10;&#10;\end{document}"/>
  <p:tag name="IGUANATEXSIZE" val="18"/>
  <p:tag name="IGUANATEXCURSOR" val="1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1.9685"/>
  <p:tag name="LATEXADDIN" val="\documentclass{article}&#10;\usepackage{amsmath}&#10;\pagestyle{empty}&#10;\begin{document}&#10;&#10;$O(n)$&#10;&#10;&#10;\end{document}"/>
  <p:tag name="IGUANATEXSIZE" val="18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47.7315"/>
  <p:tag name="LATEXADDIN" val="\documentclass{article}&#10;\usepackage{amsmath}&#10;\pagestyle{empty}&#10;\begin{document}&#10;$\lceil\frac{b}{2}\rceil$&#10;&#10;\end{document}"/>
  <p:tag name="IGUANATEXSIZE" val="20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289"/>
  <p:tag name="ORIGINALWIDTH" val="710.1613"/>
  <p:tag name="LATEXADDIN" val="\documentclass{article}&#10;\usepackage{amsmath}&#10;\pagestyle{empty}&#10;\begin{document}&#10;&#10;$O(\mathrm{log}(\lceil\frac{|R|}{B}\rceil))$&#10;&#10;&#10;\end{document}"/>
  <p:tag name="IGUANATEXSIZE" val="18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39.2201"/>
  <p:tag name="LATEXADDIN" val="\documentclass{article}&#10;\usepackage{amsmath}&#10;\pagestyle{empty}&#10;\begin{document}&#10;&#10;$O(1)$&#10;&#10;&#10;\end{document}"/>
  <p:tag name="IGUANATEXSIZE" val="18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4.334"/>
  <p:tag name="ORIGINALWIDTH" val="3265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&#10;Pluto &amp; 39,48 &amp; 0,19  &amp; 0,1 &amp; 6,387  &amp; 248,000 &amp; 44 &amp; false\\\hline&#10;\end{tabular}&#10;&#10;&#10;&#10;&#10;&#10;\end{document}"/>
  <p:tag name="IGUANATEXSIZE" val="20"/>
  <p:tag name="IGUANATEXCURSOR" val="10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44 &amp; \cellcolor{red!20} Pluto  &amp; \cellcolor{red!10}$\ldots$\\&#10;\end{tabular}&#10;&#10;\end{document}"/>
  <p:tag name="IGUANATEXSIZE" val="15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6.9704"/>
  <p:tag name="ORIGINALWIDTH" val="938.8826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r p{1.2cm}@{ }r}&#10;\cellcolor{red!20}53 &amp; \cellcolor{red!20} Neptuno  &amp; \cellcolor{red!10}$\ldots$\\&#10;\cellcolor{red!20}76 &amp; \cellcolor{red!20} Urano  &amp; \cellcolor{red!10}$\ldots$\\&#10;\end{tabular}&#10;&#10;\end{document}"/>
  <p:tag name="IGUANATEXSIZE" val="15"/>
  <p:tag name="IGUANATEXCURSOR" val="4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36401</TotalTime>
  <Words>2515</Words>
  <Application>Microsoft Office PowerPoint</Application>
  <PresentationFormat>On-screen Show (4:3)</PresentationFormat>
  <Paragraphs>1066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Office Theme</vt:lpstr>
      <vt:lpstr>1_Office Theme</vt:lpstr>
      <vt:lpstr>CC3201-1 Bases de Datos Otoño 2025  Clase 8: Indexación y    Optimización de Consultas</vt:lpstr>
      <vt:lpstr>Las preguntas de hoy</vt:lpstr>
      <vt:lpstr>Memoria</vt:lpstr>
      <vt:lpstr>Acceso secuencial</vt:lpstr>
      <vt:lpstr>Costos de acceder a los datos (estimaciones)</vt:lpstr>
      <vt:lpstr>Costos de acceder a los datos (estimaciones)</vt:lpstr>
      <vt:lpstr>Alta latencia de los discos duros</vt:lpstr>
      <vt:lpstr>Bloques en el disco duro</vt:lpstr>
      <vt:lpstr>Sistema de costos (clásico)</vt:lpstr>
      <vt:lpstr>Memoria Principal vs. Memoria Secundaria</vt:lpstr>
      <vt:lpstr>Sistema de Costos</vt:lpstr>
      <vt:lpstr>Sistema de Costos</vt:lpstr>
      <vt:lpstr>Procesamiento de consultas</vt:lpstr>
      <vt:lpstr>SQL es un lenguaje declarativo</vt:lpstr>
      <vt:lpstr>SQL es un lenguaje declarativo</vt:lpstr>
      <vt:lpstr>Búsqueda</vt:lpstr>
      <vt:lpstr>Búsqueda</vt:lpstr>
      <vt:lpstr>Búsqueda Secuencial </vt:lpstr>
      <vt:lpstr>Índices</vt:lpstr>
      <vt:lpstr>Índice</vt:lpstr>
      <vt:lpstr>Índice Hash</vt:lpstr>
      <vt:lpstr>Índice Hash</vt:lpstr>
      <vt:lpstr>Índice Hash</vt:lpstr>
      <vt:lpstr>Índice Hash</vt:lpstr>
      <vt:lpstr>Índice Árbol B</vt:lpstr>
      <vt:lpstr>Índice Árbol B</vt:lpstr>
      <vt:lpstr>Índice Árbol B</vt:lpstr>
      <vt:lpstr>Índice Árbol B</vt:lpstr>
      <vt:lpstr>Índice Árbol B+</vt:lpstr>
      <vt:lpstr>Índice Árbol B+</vt:lpstr>
      <vt:lpstr>Índices: Hash vs. Árbol B(+)</vt:lpstr>
      <vt:lpstr>Índices: Árbol B vs. Árbol B+</vt:lpstr>
      <vt:lpstr>Crear Índices: SQL</vt:lpstr>
      <vt:lpstr>Joins</vt:lpstr>
      <vt:lpstr>Reunir tablas: (Equi) JOIN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(sin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Loop anidado (con índices) </vt:lpstr>
      <vt:lpstr>Hash-join</vt:lpstr>
      <vt:lpstr>Hash-join</vt:lpstr>
      <vt:lpstr>Hash-join</vt:lpstr>
      <vt:lpstr>Hash-join</vt:lpstr>
      <vt:lpstr>Hash-join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Sort-merge-join</vt:lpstr>
      <vt:lpstr>Joins: Comparación</vt:lpstr>
      <vt:lpstr>Ver la planificación: EXPLAIN/ANALYZE</vt:lpstr>
      <vt:lpstr>Ver la planificación: EXPLAIN/ANALYZE</vt:lpstr>
      <vt:lpstr>Indexación y optimización</vt:lpstr>
      <vt:lpstr>SQL es un lenguaje declarativo</vt:lpstr>
      <vt:lpstr>PowerPoint Presentation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1614</cp:revision>
  <cp:lastPrinted>2016-09-12T03:42:43Z</cp:lastPrinted>
  <dcterms:created xsi:type="dcterms:W3CDTF">2006-08-16T00:00:00Z</dcterms:created>
  <dcterms:modified xsi:type="dcterms:W3CDTF">2025-04-28T16:46:27Z</dcterms:modified>
</cp:coreProperties>
</file>