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handoutMasterIdLst>
    <p:handoutMasterId r:id="rId104"/>
  </p:handoutMasterIdLst>
  <p:sldIdLst>
    <p:sldId id="528" r:id="rId2"/>
    <p:sldId id="953" r:id="rId3"/>
    <p:sldId id="951" r:id="rId4"/>
    <p:sldId id="956" r:id="rId5"/>
    <p:sldId id="954" r:id="rId6"/>
    <p:sldId id="955" r:id="rId7"/>
    <p:sldId id="952" r:id="rId8"/>
    <p:sldId id="841" r:id="rId9"/>
    <p:sldId id="855" r:id="rId10"/>
    <p:sldId id="854" r:id="rId11"/>
    <p:sldId id="856" r:id="rId12"/>
    <p:sldId id="857" r:id="rId13"/>
    <p:sldId id="858" r:id="rId14"/>
    <p:sldId id="859" r:id="rId15"/>
    <p:sldId id="860" r:id="rId16"/>
    <p:sldId id="872" r:id="rId17"/>
    <p:sldId id="873" r:id="rId18"/>
    <p:sldId id="946" r:id="rId19"/>
    <p:sldId id="874" r:id="rId20"/>
    <p:sldId id="875" r:id="rId21"/>
    <p:sldId id="876" r:id="rId22"/>
    <p:sldId id="877" r:id="rId23"/>
    <p:sldId id="878" r:id="rId24"/>
    <p:sldId id="879" r:id="rId25"/>
    <p:sldId id="880" r:id="rId26"/>
    <p:sldId id="881" r:id="rId27"/>
    <p:sldId id="882" r:id="rId28"/>
    <p:sldId id="883" r:id="rId29"/>
    <p:sldId id="884" r:id="rId30"/>
    <p:sldId id="885" r:id="rId31"/>
    <p:sldId id="886" r:id="rId32"/>
    <p:sldId id="888" r:id="rId33"/>
    <p:sldId id="889" r:id="rId34"/>
    <p:sldId id="890" r:id="rId35"/>
    <p:sldId id="891" r:id="rId36"/>
    <p:sldId id="892" r:id="rId37"/>
    <p:sldId id="893" r:id="rId38"/>
    <p:sldId id="894" r:id="rId39"/>
    <p:sldId id="895" r:id="rId40"/>
    <p:sldId id="898" r:id="rId41"/>
    <p:sldId id="899" r:id="rId42"/>
    <p:sldId id="900" r:id="rId43"/>
    <p:sldId id="902" r:id="rId44"/>
    <p:sldId id="901" r:id="rId45"/>
    <p:sldId id="903" r:id="rId46"/>
    <p:sldId id="947" r:id="rId47"/>
    <p:sldId id="948" r:id="rId48"/>
    <p:sldId id="904" r:id="rId49"/>
    <p:sldId id="905" r:id="rId50"/>
    <p:sldId id="906" r:id="rId51"/>
    <p:sldId id="907" r:id="rId52"/>
    <p:sldId id="908" r:id="rId53"/>
    <p:sldId id="909" r:id="rId54"/>
    <p:sldId id="910" r:id="rId55"/>
    <p:sldId id="911" r:id="rId56"/>
    <p:sldId id="967" r:id="rId57"/>
    <p:sldId id="912" r:id="rId58"/>
    <p:sldId id="913" r:id="rId59"/>
    <p:sldId id="914" r:id="rId60"/>
    <p:sldId id="915" r:id="rId61"/>
    <p:sldId id="916" r:id="rId62"/>
    <p:sldId id="917" r:id="rId63"/>
    <p:sldId id="918" r:id="rId64"/>
    <p:sldId id="957" r:id="rId65"/>
    <p:sldId id="958" r:id="rId66"/>
    <p:sldId id="959" r:id="rId67"/>
    <p:sldId id="966" r:id="rId68"/>
    <p:sldId id="972" r:id="rId69"/>
    <p:sldId id="963" r:id="rId70"/>
    <p:sldId id="964" r:id="rId71"/>
    <p:sldId id="968" r:id="rId72"/>
    <p:sldId id="971" r:id="rId73"/>
    <p:sldId id="970" r:id="rId74"/>
    <p:sldId id="973" r:id="rId75"/>
    <p:sldId id="974" r:id="rId76"/>
    <p:sldId id="975" r:id="rId77"/>
    <p:sldId id="976" r:id="rId78"/>
    <p:sldId id="977" r:id="rId79"/>
    <p:sldId id="978" r:id="rId80"/>
    <p:sldId id="979" r:id="rId81"/>
    <p:sldId id="980" r:id="rId82"/>
    <p:sldId id="982" r:id="rId83"/>
    <p:sldId id="981" r:id="rId84"/>
    <p:sldId id="983" r:id="rId85"/>
    <p:sldId id="985" r:id="rId86"/>
    <p:sldId id="991" r:id="rId87"/>
    <p:sldId id="987" r:id="rId88"/>
    <p:sldId id="988" r:id="rId89"/>
    <p:sldId id="992" r:id="rId90"/>
    <p:sldId id="993" r:id="rId91"/>
    <p:sldId id="989" r:id="rId92"/>
    <p:sldId id="990" r:id="rId93"/>
    <p:sldId id="937" r:id="rId94"/>
    <p:sldId id="938" r:id="rId95"/>
    <p:sldId id="939" r:id="rId96"/>
    <p:sldId id="940" r:id="rId97"/>
    <p:sldId id="941" r:id="rId98"/>
    <p:sldId id="942" r:id="rId99"/>
    <p:sldId id="943" r:id="rId100"/>
    <p:sldId id="944" r:id="rId101"/>
    <p:sldId id="945" r:id="rId10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ADA"/>
    <a:srgbClr val="437C8D"/>
    <a:srgbClr val="2B2B45"/>
    <a:srgbClr val="010101"/>
    <a:srgbClr val="192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00" autoAdjust="0"/>
    <p:restoredTop sz="95501" autoAdjust="0"/>
  </p:normalViewPr>
  <p:slideViewPr>
    <p:cSldViewPr>
      <p:cViewPr varScale="1">
        <p:scale>
          <a:sx n="97" d="100"/>
          <a:sy n="97" d="100"/>
        </p:scale>
        <p:origin x="-917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07-04-2025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07-04-2025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9427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9427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07-04-2025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07-04-2025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07-04-2025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07-04-2025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07-04-2025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07-04-2025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07-04-2025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07-04-2025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07-04-2025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07-04-2025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07-04-2025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07-04-2025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9.xml"/><Relationship Id="rId7" Type="http://schemas.openxmlformats.org/officeDocument/2006/relationships/image" Target="../media/image22.gif"/><Relationship Id="rId12" Type="http://schemas.openxmlformats.org/officeDocument/2006/relationships/image" Target="../media/image2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tags" Target="../tags/tag21.xml"/><Relationship Id="rId10" Type="http://schemas.openxmlformats.org/officeDocument/2006/relationships/image" Target="../media/image27.png"/><Relationship Id="rId4" Type="http://schemas.openxmlformats.org/officeDocument/2006/relationships/tags" Target="../tags/tag20.xml"/><Relationship Id="rId9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6.xml"/><Relationship Id="rId7" Type="http://schemas.openxmlformats.org/officeDocument/2006/relationships/image" Target="../media/image22.gif"/><Relationship Id="rId12" Type="http://schemas.openxmlformats.org/officeDocument/2006/relationships/image" Target="../media/image29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2.png"/><Relationship Id="rId5" Type="http://schemas.openxmlformats.org/officeDocument/2006/relationships/tags" Target="../tags/tag28.xml"/><Relationship Id="rId10" Type="http://schemas.openxmlformats.org/officeDocument/2006/relationships/image" Target="../media/image31.png"/><Relationship Id="rId4" Type="http://schemas.openxmlformats.org/officeDocument/2006/relationships/tags" Target="../tags/tag27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1.xml"/><Relationship Id="rId7" Type="http://schemas.openxmlformats.org/officeDocument/2006/relationships/image" Target="../media/image22.gif"/><Relationship Id="rId12" Type="http://schemas.openxmlformats.org/officeDocument/2006/relationships/image" Target="../media/image29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tags" Target="../tags/tag33.xml"/><Relationship Id="rId10" Type="http://schemas.openxmlformats.org/officeDocument/2006/relationships/image" Target="../media/image33.png"/><Relationship Id="rId4" Type="http://schemas.openxmlformats.org/officeDocument/2006/relationships/tags" Target="../tags/tag32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6.xml"/><Relationship Id="rId7" Type="http://schemas.openxmlformats.org/officeDocument/2006/relationships/image" Target="../media/image35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tags" Target="../tags/tag37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tags" Target="../tags/tag40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4" Type="http://schemas.openxmlformats.org/officeDocument/2006/relationships/tags" Target="../tags/tag41.xml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4.xml"/><Relationship Id="rId7" Type="http://schemas.openxmlformats.org/officeDocument/2006/relationships/image" Target="../media/image23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45.xml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8.xml"/><Relationship Id="rId7" Type="http://schemas.openxmlformats.org/officeDocument/2006/relationships/image" Target="../media/image23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tags" Target="../tags/tag49.xml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52.xml"/><Relationship Id="rId7" Type="http://schemas.openxmlformats.org/officeDocument/2006/relationships/image" Target="../media/image23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53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56.xml"/><Relationship Id="rId7" Type="http://schemas.openxmlformats.org/officeDocument/2006/relationships/image" Target="../media/image23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2.gif"/><Relationship Id="rId11" Type="http://schemas.openxmlformats.org/officeDocument/2006/relationships/image" Target="../media/image52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57.xml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60.xml"/><Relationship Id="rId7" Type="http://schemas.openxmlformats.org/officeDocument/2006/relationships/image" Target="../media/image23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61.xml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64.xml"/><Relationship Id="rId7" Type="http://schemas.openxmlformats.org/officeDocument/2006/relationships/image" Target="../media/image23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65.xml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68.xml"/><Relationship Id="rId7" Type="http://schemas.openxmlformats.org/officeDocument/2006/relationships/image" Target="../media/image23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69.xml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72.xml"/><Relationship Id="rId7" Type="http://schemas.openxmlformats.org/officeDocument/2006/relationships/image" Target="../media/image23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73.xml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76.xml"/><Relationship Id="rId7" Type="http://schemas.openxmlformats.org/officeDocument/2006/relationships/image" Target="../media/image23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77.xml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80.xml"/><Relationship Id="rId7" Type="http://schemas.openxmlformats.org/officeDocument/2006/relationships/image" Target="../media/image23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6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83.xml"/><Relationship Id="rId7" Type="http://schemas.openxmlformats.org/officeDocument/2006/relationships/image" Target="../media/image63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4.png"/><Relationship Id="rId4" Type="http://schemas.openxmlformats.org/officeDocument/2006/relationships/tags" Target="../tags/tag84.xml"/><Relationship Id="rId9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24.png"/><Relationship Id="rId5" Type="http://schemas.openxmlformats.org/officeDocument/2006/relationships/image" Target="../media/image65.png"/><Relationship Id="rId4" Type="http://schemas.openxmlformats.org/officeDocument/2006/relationships/image" Target="../media/image22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89.xml"/><Relationship Id="rId7" Type="http://schemas.openxmlformats.org/officeDocument/2006/relationships/image" Target="../media/image66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65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tags" Target="../tags/tag2.xml"/><Relationship Id="rId16" Type="http://schemas.openxmlformats.org/officeDocument/2006/relationships/image" Target="../media/image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.png"/><Relationship Id="rId5" Type="http://schemas.openxmlformats.org/officeDocument/2006/relationships/tags" Target="../tags/tag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67.png"/><Relationship Id="rId5" Type="http://schemas.openxmlformats.org/officeDocument/2006/relationships/image" Target="../media/image24.png"/><Relationship Id="rId4" Type="http://schemas.openxmlformats.org/officeDocument/2006/relationships/image" Target="../media/image22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94.xml"/><Relationship Id="rId7" Type="http://schemas.openxmlformats.org/officeDocument/2006/relationships/image" Target="../media/image68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67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97.xml"/><Relationship Id="rId7" Type="http://schemas.openxmlformats.org/officeDocument/2006/relationships/image" Target="../media/image70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69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00.xml"/><Relationship Id="rId7" Type="http://schemas.openxmlformats.org/officeDocument/2006/relationships/image" Target="../media/image72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71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03.xml"/><Relationship Id="rId7" Type="http://schemas.openxmlformats.org/officeDocument/2006/relationships/image" Target="../media/image74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7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06.xml"/><Relationship Id="rId7" Type="http://schemas.openxmlformats.org/officeDocument/2006/relationships/image" Target="../media/image76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75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109.xml"/><Relationship Id="rId7" Type="http://schemas.openxmlformats.org/officeDocument/2006/relationships/image" Target="../media/image25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77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12.xml"/><Relationship Id="rId7" Type="http://schemas.openxmlformats.org/officeDocument/2006/relationships/image" Target="../media/image25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79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115.xml"/><Relationship Id="rId7" Type="http://schemas.openxmlformats.org/officeDocument/2006/relationships/image" Target="../media/image25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80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18.xml"/><Relationship Id="rId7" Type="http://schemas.openxmlformats.org/officeDocument/2006/relationships/image" Target="../media/image81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119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23.xml"/><Relationship Id="rId7" Type="http://schemas.openxmlformats.org/officeDocument/2006/relationships/image" Target="../media/image85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84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126.xml"/><Relationship Id="rId7" Type="http://schemas.openxmlformats.org/officeDocument/2006/relationships/image" Target="../media/image88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87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29.xml"/><Relationship Id="rId7" Type="http://schemas.openxmlformats.org/officeDocument/2006/relationships/image" Target="../media/image91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90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32.xml"/><Relationship Id="rId7" Type="http://schemas.openxmlformats.org/officeDocument/2006/relationships/image" Target="../media/image85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92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135.xml"/><Relationship Id="rId7" Type="http://schemas.openxmlformats.org/officeDocument/2006/relationships/image" Target="../media/image25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9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138.xml"/><Relationship Id="rId7" Type="http://schemas.openxmlformats.org/officeDocument/2006/relationships/image" Target="../media/image25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95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tags" Target="../tags/tag141.xml"/><Relationship Id="rId7" Type="http://schemas.openxmlformats.org/officeDocument/2006/relationships/image" Target="../media/image22.gif"/><Relationship Id="rId12" Type="http://schemas.openxmlformats.org/officeDocument/2006/relationships/image" Target="../media/image100.pn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6.png"/><Relationship Id="rId5" Type="http://schemas.openxmlformats.org/officeDocument/2006/relationships/tags" Target="../tags/tag143.xml"/><Relationship Id="rId10" Type="http://schemas.openxmlformats.org/officeDocument/2006/relationships/image" Target="../media/image99.png"/><Relationship Id="rId4" Type="http://schemas.openxmlformats.org/officeDocument/2006/relationships/tags" Target="../tags/tag142.xml"/><Relationship Id="rId9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146.xml"/><Relationship Id="rId7" Type="http://schemas.openxmlformats.org/officeDocument/2006/relationships/image" Target="../media/image101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6.png"/><Relationship Id="rId4" Type="http://schemas.openxmlformats.org/officeDocument/2006/relationships/tags" Target="../tags/tag147.xml"/><Relationship Id="rId9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150.xml"/><Relationship Id="rId7" Type="http://schemas.openxmlformats.org/officeDocument/2006/relationships/image" Target="../media/image86.pn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104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53.xml"/><Relationship Id="rId7" Type="http://schemas.openxmlformats.org/officeDocument/2006/relationships/image" Target="../media/image106.pn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105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56.xml"/><Relationship Id="rId7" Type="http://schemas.openxmlformats.org/officeDocument/2006/relationships/image" Target="../media/image108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107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59.xml"/><Relationship Id="rId7" Type="http://schemas.openxmlformats.org/officeDocument/2006/relationships/image" Target="../media/image110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109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62.xml"/><Relationship Id="rId7" Type="http://schemas.openxmlformats.org/officeDocument/2006/relationships/image" Target="../media/image112.pn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image" Target="../media/image111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65.xml"/><Relationship Id="rId7" Type="http://schemas.openxmlformats.org/officeDocument/2006/relationships/image" Target="../media/image114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image" Target="../media/image11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68.xml"/><Relationship Id="rId7" Type="http://schemas.openxmlformats.org/officeDocument/2006/relationships/image" Target="../media/image116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115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71.xml"/><Relationship Id="rId7" Type="http://schemas.openxmlformats.org/officeDocument/2006/relationships/image" Target="../media/image118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117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74.xml"/><Relationship Id="rId7" Type="http://schemas.openxmlformats.org/officeDocument/2006/relationships/image" Target="../media/image120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119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tags" Target="../tags/tag177.xml"/><Relationship Id="rId7" Type="http://schemas.openxmlformats.org/officeDocument/2006/relationships/image" Target="../media/image121.pn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6.png"/><Relationship Id="rId4" Type="http://schemas.openxmlformats.org/officeDocument/2006/relationships/tags" Target="../tags/tag178.xml"/><Relationship Id="rId9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25.png"/><Relationship Id="rId5" Type="http://schemas.openxmlformats.org/officeDocument/2006/relationships/image" Target="../media/image124.png"/><Relationship Id="rId4" Type="http://schemas.openxmlformats.org/officeDocument/2006/relationships/image" Target="../media/image22.gi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83.xml"/><Relationship Id="rId7" Type="http://schemas.openxmlformats.org/officeDocument/2006/relationships/image" Target="../media/image125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124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86.xml"/><Relationship Id="rId7" Type="http://schemas.openxmlformats.org/officeDocument/2006/relationships/image" Target="../media/image23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12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tags" Target="../tags/tag189.xml"/><Relationship Id="rId7" Type="http://schemas.openxmlformats.org/officeDocument/2006/relationships/image" Target="../media/image126.pn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190.xml"/><Relationship Id="rId9" Type="http://schemas.openxmlformats.org/officeDocument/2006/relationships/image" Target="../media/image2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5" Type="http://schemas.openxmlformats.org/officeDocument/2006/relationships/image" Target="../media/image130.png"/><Relationship Id="rId4" Type="http://schemas.openxmlformats.org/officeDocument/2006/relationships/image" Target="../media/image12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197.xml"/><Relationship Id="rId7" Type="http://schemas.openxmlformats.org/officeDocument/2006/relationships/image" Target="../media/image129.pn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image" Target="../media/image12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9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202.xml"/><Relationship Id="rId7" Type="http://schemas.openxmlformats.org/officeDocument/2006/relationships/image" Target="../media/image133.pn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132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2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tags" Target="../tags/tag205.xml"/><Relationship Id="rId7" Type="http://schemas.openxmlformats.org/officeDocument/2006/relationships/image" Target="../media/image86.png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134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tags" Target="../tags/tag208.xml"/><Relationship Id="rId7" Type="http://schemas.openxmlformats.org/officeDocument/2006/relationships/image" Target="../media/image136.pn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tags" Target="../tags/tag211.xml"/><Relationship Id="rId7" Type="http://schemas.openxmlformats.org/officeDocument/2006/relationships/image" Target="../media/image138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tags" Target="../tags/tag214.xml"/><Relationship Id="rId7" Type="http://schemas.openxmlformats.org/officeDocument/2006/relationships/image" Target="../media/image86.png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image" Target="../media/image140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tags" Target="../tags/tag218.xml"/><Relationship Id="rId7" Type="http://schemas.openxmlformats.org/officeDocument/2006/relationships/image" Target="../media/image86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image" Target="../media/image14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tags" Target="../tags/tag221.xml"/><Relationship Id="rId7" Type="http://schemas.openxmlformats.org/officeDocument/2006/relationships/image" Target="../media/image86.png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image" Target="../media/image145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tags" Target="../tags/tag224.xml"/><Relationship Id="rId7" Type="http://schemas.openxmlformats.org/officeDocument/2006/relationships/image" Target="../media/image86.pn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147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tags" Target="../tags/tag227.xml"/><Relationship Id="rId7" Type="http://schemas.openxmlformats.org/officeDocument/2006/relationships/image" Target="../media/image86.pn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image" Target="../media/image149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230.xml"/><Relationship Id="rId7" Type="http://schemas.openxmlformats.org/officeDocument/2006/relationships/image" Target="../media/image86.png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image" Target="../media/image151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6.xml"/><Relationship Id="rId7" Type="http://schemas.openxmlformats.org/officeDocument/2006/relationships/image" Target="../media/image2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tags" Target="../tags/tag233.xml"/><Relationship Id="rId7" Type="http://schemas.openxmlformats.org/officeDocument/2006/relationships/image" Target="../media/image86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image" Target="../media/image15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tags" Target="../tags/tag236.xml"/><Relationship Id="rId7" Type="http://schemas.openxmlformats.org/officeDocument/2006/relationships/image" Target="../media/image86.pn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image" Target="../media/image155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tags" Target="../tags/tag239.xml"/><Relationship Id="rId7" Type="http://schemas.openxmlformats.org/officeDocument/2006/relationships/image" Target="../media/image86.png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image" Target="../media/image157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tags" Target="../tags/tag242.xml"/><Relationship Id="rId7" Type="http://schemas.openxmlformats.org/officeDocument/2006/relationships/image" Target="../media/image159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3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tags" Target="../tags/tag246.xml"/><Relationship Id="rId7" Type="http://schemas.openxmlformats.org/officeDocument/2006/relationships/image" Target="../media/image162.png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tags" Target="../tags/tag249.xml"/><Relationship Id="rId7" Type="http://schemas.openxmlformats.org/officeDocument/2006/relationships/image" Target="../media/image164.pn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tags" Target="../tags/tag252.xml"/><Relationship Id="rId7" Type="http://schemas.openxmlformats.org/officeDocument/2006/relationships/image" Target="../media/image166.pn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tags" Target="../tags/tag255.xml"/><Relationship Id="rId7" Type="http://schemas.openxmlformats.org/officeDocument/2006/relationships/image" Target="../media/image168.png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tags" Target="../tags/tag259.xml"/><Relationship Id="rId7" Type="http://schemas.openxmlformats.org/officeDocument/2006/relationships/image" Target="../media/image171.pn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tags" Target="../tags/tag262.xml"/><Relationship Id="rId7" Type="http://schemas.openxmlformats.org/officeDocument/2006/relationships/image" Target="../media/image172.pn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tags" Target="../tags/tag265.xml"/><Relationship Id="rId7" Type="http://schemas.openxmlformats.org/officeDocument/2006/relationships/image" Target="../media/image174.png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jpeg"/><Relationship Id="rId7" Type="http://schemas.openxmlformats.org/officeDocument/2006/relationships/image" Target="../media/image181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jpeg"/><Relationship Id="rId9" Type="http://schemas.openxmlformats.org/officeDocument/2006/relationships/image" Target="../media/image18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" Type="http://schemas.openxmlformats.org/officeDocument/2006/relationships/tags" Target="../tags/tag267.xml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image" Target="../media/image184.png"/><Relationship Id="rId5" Type="http://schemas.openxmlformats.org/officeDocument/2006/relationships/tags" Target="../tags/tag270.xml"/><Relationship Id="rId15" Type="http://schemas.openxmlformats.org/officeDocument/2006/relationships/image" Target="../media/image18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92.png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image" Target="../media/image187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tags" Target="../tags/tag287.xml"/><Relationship Id="rId18" Type="http://schemas.openxmlformats.org/officeDocument/2006/relationships/image" Target="../media/image187.png"/><Relationship Id="rId26" Type="http://schemas.openxmlformats.org/officeDocument/2006/relationships/image" Target="../media/image196.png"/><Relationship Id="rId3" Type="http://schemas.openxmlformats.org/officeDocument/2006/relationships/tags" Target="../tags/tag277.xml"/><Relationship Id="rId21" Type="http://schemas.openxmlformats.org/officeDocument/2006/relationships/image" Target="../media/image190.png"/><Relationship Id="rId7" Type="http://schemas.openxmlformats.org/officeDocument/2006/relationships/tags" Target="../tags/tag281.xml"/><Relationship Id="rId12" Type="http://schemas.openxmlformats.org/officeDocument/2006/relationships/tags" Target="../tags/tag286.xml"/><Relationship Id="rId17" Type="http://schemas.openxmlformats.org/officeDocument/2006/relationships/image" Target="../media/image186.png"/><Relationship Id="rId25" Type="http://schemas.openxmlformats.org/officeDocument/2006/relationships/image" Target="../media/image195.png"/><Relationship Id="rId2" Type="http://schemas.openxmlformats.org/officeDocument/2006/relationships/tags" Target="../tags/tag276.xml"/><Relationship Id="rId16" Type="http://schemas.openxmlformats.org/officeDocument/2006/relationships/image" Target="../media/image185.png"/><Relationship Id="rId20" Type="http://schemas.openxmlformats.org/officeDocument/2006/relationships/image" Target="../media/image189.png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tags" Target="../tags/tag285.xml"/><Relationship Id="rId24" Type="http://schemas.openxmlformats.org/officeDocument/2006/relationships/image" Target="../media/image193.png"/><Relationship Id="rId5" Type="http://schemas.openxmlformats.org/officeDocument/2006/relationships/tags" Target="../tags/tag279.xml"/><Relationship Id="rId15" Type="http://schemas.openxmlformats.org/officeDocument/2006/relationships/image" Target="../media/image194.png"/><Relationship Id="rId23" Type="http://schemas.openxmlformats.org/officeDocument/2006/relationships/image" Target="../media/image192.png"/><Relationship Id="rId28" Type="http://schemas.openxmlformats.org/officeDocument/2006/relationships/image" Target="../media/image198.png"/><Relationship Id="rId10" Type="http://schemas.openxmlformats.org/officeDocument/2006/relationships/tags" Target="../tags/tag284.xml"/><Relationship Id="rId19" Type="http://schemas.openxmlformats.org/officeDocument/2006/relationships/image" Target="../media/image188.png"/><Relationship Id="rId4" Type="http://schemas.openxmlformats.org/officeDocument/2006/relationships/tags" Target="../tags/tag278.xml"/><Relationship Id="rId9" Type="http://schemas.openxmlformats.org/officeDocument/2006/relationships/tags" Target="../tags/tag283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91.png"/><Relationship Id="rId27" Type="http://schemas.openxmlformats.org/officeDocument/2006/relationships/image" Target="../media/image197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89.png"/><Relationship Id="rId3" Type="http://schemas.openxmlformats.org/officeDocument/2006/relationships/tags" Target="../tags/tag290.xml"/><Relationship Id="rId21" Type="http://schemas.openxmlformats.org/officeDocument/2006/relationships/image" Target="../media/image192.png"/><Relationship Id="rId7" Type="http://schemas.openxmlformats.org/officeDocument/2006/relationships/tags" Target="../tags/tag294.xml"/><Relationship Id="rId12" Type="http://schemas.openxmlformats.org/officeDocument/2006/relationships/tags" Target="../tags/tag299.xml"/><Relationship Id="rId17" Type="http://schemas.openxmlformats.org/officeDocument/2006/relationships/image" Target="../media/image202.png"/><Relationship Id="rId25" Type="http://schemas.openxmlformats.org/officeDocument/2006/relationships/image" Target="../media/image206.png"/><Relationship Id="rId2" Type="http://schemas.openxmlformats.org/officeDocument/2006/relationships/tags" Target="../tags/tag289.xml"/><Relationship Id="rId16" Type="http://schemas.openxmlformats.org/officeDocument/2006/relationships/image" Target="../media/image201.png"/><Relationship Id="rId20" Type="http://schemas.openxmlformats.org/officeDocument/2006/relationships/image" Target="../media/image191.png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tags" Target="../tags/tag298.xml"/><Relationship Id="rId24" Type="http://schemas.openxmlformats.org/officeDocument/2006/relationships/image" Target="../media/image205.png"/><Relationship Id="rId5" Type="http://schemas.openxmlformats.org/officeDocument/2006/relationships/tags" Target="../tags/tag292.xml"/><Relationship Id="rId15" Type="http://schemas.openxmlformats.org/officeDocument/2006/relationships/image" Target="../media/image200.png"/><Relationship Id="rId23" Type="http://schemas.openxmlformats.org/officeDocument/2006/relationships/image" Target="../media/image204.png"/><Relationship Id="rId10" Type="http://schemas.openxmlformats.org/officeDocument/2006/relationships/tags" Target="../tags/tag297.xml"/><Relationship Id="rId19" Type="http://schemas.openxmlformats.org/officeDocument/2006/relationships/image" Target="../media/image190.png"/><Relationship Id="rId4" Type="http://schemas.openxmlformats.org/officeDocument/2006/relationships/tags" Target="../tags/tag291.xml"/><Relationship Id="rId9" Type="http://schemas.openxmlformats.org/officeDocument/2006/relationships/tags" Target="../tags/tag296.xml"/><Relationship Id="rId14" Type="http://schemas.openxmlformats.org/officeDocument/2006/relationships/image" Target="../media/image199.png"/><Relationship Id="rId22" Type="http://schemas.openxmlformats.org/officeDocument/2006/relationships/image" Target="../media/image203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image" Target="../media/image209.png"/><Relationship Id="rId18" Type="http://schemas.openxmlformats.org/officeDocument/2006/relationships/image" Target="../media/image214.png"/><Relationship Id="rId3" Type="http://schemas.openxmlformats.org/officeDocument/2006/relationships/tags" Target="../tags/tag302.xml"/><Relationship Id="rId21" Type="http://schemas.openxmlformats.org/officeDocument/2006/relationships/image" Target="../media/image217.png"/><Relationship Id="rId7" Type="http://schemas.openxmlformats.org/officeDocument/2006/relationships/tags" Target="../tags/tag306.xml"/><Relationship Id="rId12" Type="http://schemas.openxmlformats.org/officeDocument/2006/relationships/image" Target="../media/image208.png"/><Relationship Id="rId17" Type="http://schemas.openxmlformats.org/officeDocument/2006/relationships/image" Target="../media/image213.png"/><Relationship Id="rId2" Type="http://schemas.openxmlformats.org/officeDocument/2006/relationships/tags" Target="../tags/tag301.xml"/><Relationship Id="rId16" Type="http://schemas.openxmlformats.org/officeDocument/2006/relationships/image" Target="../media/image212.png"/><Relationship Id="rId20" Type="http://schemas.openxmlformats.org/officeDocument/2006/relationships/image" Target="../media/image216.png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image" Target="../media/image207.png"/><Relationship Id="rId5" Type="http://schemas.openxmlformats.org/officeDocument/2006/relationships/tags" Target="../tags/tag304.xml"/><Relationship Id="rId15" Type="http://schemas.openxmlformats.org/officeDocument/2006/relationships/image" Target="../media/image21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15.png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4" Type="http://schemas.openxmlformats.org/officeDocument/2006/relationships/image" Target="../media/image210.png"/><Relationship Id="rId22" Type="http://schemas.openxmlformats.org/officeDocument/2006/relationships/image" Target="../media/image218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image" Target="../media/image209.png"/><Relationship Id="rId18" Type="http://schemas.openxmlformats.org/officeDocument/2006/relationships/image" Target="../media/image214.png"/><Relationship Id="rId3" Type="http://schemas.openxmlformats.org/officeDocument/2006/relationships/tags" Target="../tags/tag311.xml"/><Relationship Id="rId21" Type="http://schemas.openxmlformats.org/officeDocument/2006/relationships/image" Target="../media/image217.png"/><Relationship Id="rId7" Type="http://schemas.openxmlformats.org/officeDocument/2006/relationships/tags" Target="../tags/tag315.xml"/><Relationship Id="rId12" Type="http://schemas.openxmlformats.org/officeDocument/2006/relationships/image" Target="../media/image208.png"/><Relationship Id="rId17" Type="http://schemas.openxmlformats.org/officeDocument/2006/relationships/image" Target="../media/image213.png"/><Relationship Id="rId2" Type="http://schemas.openxmlformats.org/officeDocument/2006/relationships/tags" Target="../tags/tag310.xml"/><Relationship Id="rId16" Type="http://schemas.openxmlformats.org/officeDocument/2006/relationships/image" Target="../media/image212.png"/><Relationship Id="rId20" Type="http://schemas.openxmlformats.org/officeDocument/2006/relationships/image" Target="../media/image216.png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image" Target="../media/image207.png"/><Relationship Id="rId5" Type="http://schemas.openxmlformats.org/officeDocument/2006/relationships/tags" Target="../tags/tag313.xml"/><Relationship Id="rId15" Type="http://schemas.openxmlformats.org/officeDocument/2006/relationships/image" Target="../media/image21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15.png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4" Type="http://schemas.openxmlformats.org/officeDocument/2006/relationships/image" Target="../media/image210.png"/><Relationship Id="rId22" Type="http://schemas.openxmlformats.org/officeDocument/2006/relationships/image" Target="../media/image2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2025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6: SQL (II)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Cruzar tablas: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INNER 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1"/>
            <a:ext cx="4384995" cy="831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7" y="4115255"/>
            <a:ext cx="2928253" cy="1502397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243356" y="3519962"/>
            <a:ext cx="48768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rgbClr val="CB3165"/>
                </a:solidFill>
                <a:latin typeface="Calibri Light" panose="020F0302020204030204" pitchFamily="34" charset="0"/>
              </a:rPr>
              <a:t>INNER JOIN</a:t>
            </a:r>
            <a:r>
              <a:rPr lang="es-CL" sz="2100" i="1" dirty="0" smtClean="0">
                <a:latin typeface="Calibri Light" panose="020F0302020204030204" pitchFamily="34" charset="0"/>
              </a:rPr>
              <a:t> por defecto …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5562600"/>
            <a:ext cx="3986546" cy="829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3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1563350" cy="76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2286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SELECT</a:t>
            </a: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,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FROM</a:t>
            </a: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,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WHERE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ORDER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JOIN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(Internos)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UNION, INTERSECT, EXCEPT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IN, BETWEEN</a:t>
            </a:r>
            <a:endParaRPr lang="es-CL" sz="2000" dirty="0">
              <a:solidFill>
                <a:schemeClr val="tx2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2362200"/>
            <a:ext cx="2743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5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SQL</a:t>
            </a:r>
            <a:endParaRPr lang="es-CL" sz="11500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3429000"/>
            <a:ext cx="449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nconsolata" panose="00000509000000000000" pitchFamily="49" charset="0"/>
              </a:rPr>
              <a:t>JOIN</a:t>
            </a: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 (Externos)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Nulos</a:t>
            </a:r>
            <a:endParaRPr lang="es-CL" sz="2000" dirty="0">
              <a:solidFill>
                <a:schemeClr val="accent1">
                  <a:lumMod val="20000"/>
                  <a:lumOff val="80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Consultas anidadas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Agregación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Límites</a:t>
            </a:r>
            <a:endParaRPr lang="es-CL" sz="2000" dirty="0" smtClean="0">
              <a:solidFill>
                <a:schemeClr val="accent1">
                  <a:lumMod val="20000"/>
                  <a:lumOff val="8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2" name="Picture 2" descr="Image result for titanic end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665" y="5148127"/>
            <a:ext cx="3903818" cy="170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7C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7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821297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>
                <a:cs typeface="Courier New" panose="02070309020205020404" pitchFamily="49" charset="0"/>
              </a:rPr>
              <a:t>Joins</a:t>
            </a:r>
            <a:r>
              <a:rPr lang="es-CL" dirty="0" smtClean="0">
                <a:cs typeface="Courier New" panose="02070309020205020404" pitchFamily="49" charset="0"/>
              </a:rPr>
              <a:t> Externos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269754"/>
            <a:ext cx="9144000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¿Todos los planetas (y sus aterrizajes si hay datos disponibles)?</a:t>
            </a:r>
          </a:p>
        </p:txBody>
      </p:sp>
    </p:spTree>
    <p:extLst>
      <p:ext uri="{BB962C8B-B14F-4D97-AF65-F5344CB8AC3E}">
        <p14:creationId xmlns:p14="http://schemas.microsoft.com/office/powerpoint/2010/main" val="378476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821297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>
                <a:cs typeface="Courier New" panose="02070309020205020404" pitchFamily="49" charset="0"/>
              </a:rPr>
              <a:t>Joins</a:t>
            </a:r>
            <a:r>
              <a:rPr lang="es-CL" dirty="0">
                <a:cs typeface="Courier New" panose="02070309020205020404" pitchFamily="49" charset="0"/>
              </a:rPr>
              <a:t> Externos: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LEFT [OUTER] 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3009207" cy="2241876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0" y="3519962"/>
            <a:ext cx="91440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 mantienen las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2100" i="1" dirty="0" smtClean="0">
                <a:latin typeface="Calibri Light" panose="020F0302020204030204" pitchFamily="34" charset="0"/>
              </a:rPr>
              <a:t> de la izquierda si no hay datos desde la derecha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3" y="4178131"/>
            <a:ext cx="3927439" cy="738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4" y="5466909"/>
            <a:ext cx="4645710" cy="7400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>
                <a:cs typeface="Courier New" panose="02070309020205020404" pitchFamily="49" charset="0"/>
              </a:rPr>
              <a:t>Joins</a:t>
            </a:r>
            <a:r>
              <a:rPr lang="es-CL" dirty="0">
                <a:cs typeface="Courier New" panose="02070309020205020404" pitchFamily="49" charset="0"/>
              </a:rPr>
              <a:t> Externos: 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RIGHT [OUTER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] 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3009207" cy="2241876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0" y="3519962"/>
            <a:ext cx="91440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 mantienen las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2100" i="1" dirty="0" smtClean="0">
                <a:latin typeface="Calibri Light" panose="020F0302020204030204" pitchFamily="34" charset="0"/>
              </a:rPr>
              <a:t> de la derecha si no hay datos desde la izquierda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3" y="4178131"/>
            <a:ext cx="4060502" cy="738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3" y="5466909"/>
            <a:ext cx="4777949" cy="738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>
                <a:cs typeface="Courier New" panose="02070309020205020404" pitchFamily="49" charset="0"/>
              </a:rPr>
              <a:t>Joins</a:t>
            </a:r>
            <a:r>
              <a:rPr lang="es-CL" dirty="0">
                <a:cs typeface="Courier New" panose="02070309020205020404" pitchFamily="49" charset="0"/>
              </a:rPr>
              <a:t> Externos: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FULL OUTER 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3" y="4115253"/>
            <a:ext cx="2976970" cy="2639355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0" y="3519962"/>
            <a:ext cx="91440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 mantienen las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2100" i="1" dirty="0" smtClean="0">
                <a:latin typeface="Calibri Light" panose="020F0302020204030204" pitchFamily="34" charset="0"/>
              </a:rPr>
              <a:t> de la derecha y de la izquierda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4" y="4178131"/>
            <a:ext cx="4774918" cy="7410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166017"/>
            <a:ext cx="3707852" cy="1714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7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Join</a:t>
            </a:r>
            <a:r>
              <a:rPr lang="es-CL" dirty="0" smtClean="0"/>
              <a:t> Interno versus </a:t>
            </a:r>
            <a:r>
              <a:rPr lang="es-CL" dirty="0" err="1" smtClean="0"/>
              <a:t>Joins</a:t>
            </a:r>
            <a:r>
              <a:rPr lang="es-CL" dirty="0" smtClean="0"/>
              <a:t> Externos</a:t>
            </a:r>
            <a:endParaRPr lang="es-CL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30" y="3037657"/>
            <a:ext cx="2288670" cy="1579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730" y="3037656"/>
            <a:ext cx="2286870" cy="1579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22616"/>
            <a:ext cx="2289956" cy="15806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1600" y="1222616"/>
            <a:ext cx="2294690" cy="1580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3035283"/>
            <a:ext cx="2291243" cy="15818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5064" y="3035284"/>
            <a:ext cx="2296413" cy="15818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700" y="4847951"/>
            <a:ext cx="2293819" cy="15726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3700" y="4847950"/>
            <a:ext cx="2287777" cy="15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0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anidadas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3429000" y="6336268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5.</a:t>
            </a:r>
            <a:r>
              <a:rPr lang="es-CL" dirty="0" smtClean="0">
                <a:latin typeface="Calibri Light" panose="020F0302020204030204" pitchFamily="34" charset="0"/>
              </a:rPr>
              <a:t>4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43524"/>
            <a:ext cx="89535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158" y="5506202"/>
            <a:ext cx="277028" cy="27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2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3939756"/>
            <a:ext cx="2302171" cy="15851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357046" cy="391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7" name="Content Placeholder 6 2 2"/>
          <p:cNvSpPr txBox="1">
            <a:spLocks/>
          </p:cNvSpPr>
          <p:nvPr/>
        </p:nvSpPr>
        <p:spPr>
          <a:xfrm>
            <a:off x="381000" y="4613729"/>
            <a:ext cx="3962400" cy="771902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b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Subconsulta</a:t>
            </a: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3939756"/>
            <a:ext cx="2302171" cy="1585181"/>
          </a:xfrm>
          <a:prstGeom prst="rect">
            <a:avLst/>
          </a:prstGeom>
        </p:spPr>
      </p:pic>
      <p:pic>
        <p:nvPicPr>
          <p:cNvPr id="3" name="Picture 2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48000" y="4225498"/>
            <a:ext cx="6096000" cy="26325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14" y="4616778"/>
            <a:ext cx="2966344" cy="1101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0" y="3810000"/>
            <a:ext cx="6096000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¿Necesitamos una consulta anidada aquí?</a:t>
            </a:r>
          </a:p>
        </p:txBody>
      </p:sp>
      <p:sp>
        <p:nvSpPr>
          <p:cNvPr id="14" name="Content Placeholder 6 2"/>
          <p:cNvSpPr txBox="1">
            <a:spLocks/>
          </p:cNvSpPr>
          <p:nvPr/>
        </p:nvSpPr>
        <p:spPr>
          <a:xfrm>
            <a:off x="8077200" y="6317521"/>
            <a:ext cx="1058354" cy="5404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</a:t>
            </a:r>
          </a:p>
        </p:txBody>
      </p:sp>
    </p:spTree>
    <p:extLst>
      <p:ext uri="{BB962C8B-B14F-4D97-AF65-F5344CB8AC3E}">
        <p14:creationId xmlns:p14="http://schemas.microsoft.com/office/powerpoint/2010/main" val="58247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WHERE/NOT 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6"/>
            <a:ext cx="2302171" cy="15851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1"/>
            <a:ext cx="1697704" cy="577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4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última vez …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45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</a:t>
            </a:r>
            <a:r>
              <a:rPr lang="es-CL" dirty="0" err="1" smtClean="0">
                <a:cs typeface="Courier New" panose="02070309020205020404" pitchFamily="49" charset="0"/>
              </a:rPr>
              <a:t>Anid</a:t>
            </a:r>
            <a:r>
              <a:rPr lang="es-CL" sz="2400" dirty="0" err="1" smtClean="0">
                <a:cs typeface="Courier New" panose="02070309020205020404" pitchFamily="49" charset="0"/>
              </a:rPr>
              <a:t>Anidadas</a:t>
            </a:r>
            <a:r>
              <a:rPr lang="es-CL" dirty="0" err="1" smtClean="0">
                <a:cs typeface="Courier New" panose="02070309020205020404" pitchFamily="49" charset="0"/>
              </a:rPr>
              <a:t>adas</a:t>
            </a:r>
            <a:r>
              <a:rPr lang="es-CL" dirty="0" smtClean="0">
                <a:cs typeface="Courier New" panose="02070309020205020404" pitchFamily="49" charset="0"/>
              </a:rPr>
              <a:t>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WHERE/NOT 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608936" cy="28012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1703787" cy="394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pic>
        <p:nvPicPr>
          <p:cNvPr id="13" name="Picture 2" descr="https://i.stack.imgur.com/0DaD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070572"/>
            <a:ext cx="2668607" cy="181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06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WHERE/EXISTS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3939755"/>
            <a:ext cx="4644646" cy="1588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280806" cy="761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8" name="Content Placeholder 6 2 2 1"/>
          <p:cNvSpPr txBox="1">
            <a:spLocks/>
          </p:cNvSpPr>
          <p:nvPr/>
        </p:nvSpPr>
        <p:spPr>
          <a:xfrm>
            <a:off x="609600" y="5791200"/>
            <a:ext cx="3776017" cy="937943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Correlación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subconsulta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depende de la consulta exterior</a:t>
            </a: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Content Placeholder 6 2 2 2"/>
          <p:cNvSpPr txBox="1">
            <a:spLocks/>
          </p:cNvSpPr>
          <p:nvPr/>
        </p:nvSpPr>
        <p:spPr>
          <a:xfrm>
            <a:off x="2971800" y="5086808"/>
            <a:ext cx="685800" cy="298823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8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WHERE/NOT EXISTS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5"/>
            <a:ext cx="4644887" cy="158914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341321" cy="1131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WHERE/(NOT) UNIQUE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5"/>
            <a:ext cx="2942118" cy="15893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364718" cy="1317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8" name="Content Placeholder 6 2 2 1"/>
          <p:cNvSpPr txBox="1">
            <a:spLocks/>
          </p:cNvSpPr>
          <p:nvPr/>
        </p:nvSpPr>
        <p:spPr>
          <a:xfrm>
            <a:off x="475343" y="5930900"/>
            <a:ext cx="4401457" cy="771902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UNIQUE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(no suportado por 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Postgres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)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0 o 1 resultados</a:t>
            </a: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9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WHERE/ANY (</a:t>
            </a:r>
            <a:r>
              <a:rPr lang="es-CL" sz="3200" dirty="0" smtClean="0">
                <a:cs typeface="Segoe UI Semilight" panose="020B0402040204020203" pitchFamily="34" charset="0"/>
              </a:rPr>
              <a:t>o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SOME)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2734168" cy="15904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776682" cy="13177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8" name="Content Placeholder 6 2 2 1"/>
          <p:cNvSpPr txBox="1">
            <a:spLocks/>
          </p:cNvSpPr>
          <p:nvPr/>
        </p:nvSpPr>
        <p:spPr>
          <a:xfrm>
            <a:off x="990600" y="5957241"/>
            <a:ext cx="3395017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ANY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y</a:t>
            </a:r>
            <a:r>
              <a:rPr lang="es-CL" sz="2100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SOME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son sinónimos</a:t>
            </a:r>
          </a:p>
        </p:txBody>
      </p:sp>
    </p:spTree>
    <p:extLst>
      <p:ext uri="{BB962C8B-B14F-4D97-AF65-F5344CB8AC3E}">
        <p14:creationId xmlns:p14="http://schemas.microsoft.com/office/powerpoint/2010/main" val="386065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WHERE/ALL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0"/>
            <a:ext cx="2734550" cy="15906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777953" cy="948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9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7" y="4120981"/>
            <a:ext cx="651992" cy="393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naves que han aterrizado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en un planeta con (un) anillo(s)?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1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7" y="4120981"/>
            <a:ext cx="651992" cy="393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naves que han aterrizado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en un planeta con (un) anillo(s)?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1" y="4189362"/>
            <a:ext cx="2654459" cy="160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6" y="4120980"/>
            <a:ext cx="2970645" cy="5764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aterrizajes de la URRS que </a:t>
            </a:r>
            <a:r>
              <a:rPr lang="es-CL" i="1" dirty="0">
                <a:latin typeface="Calibri Light" panose="020F0302020204030204" pitchFamily="34" charset="0"/>
              </a:rPr>
              <a:t>se </a:t>
            </a:r>
            <a:r>
              <a:rPr lang="es-CL" i="1" dirty="0" smtClean="0">
                <a:latin typeface="Calibri Light" panose="020F0302020204030204" pitchFamily="34" charset="0"/>
              </a:rPr>
              <a:t>hicieron antes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que el primer aterrizaje de los EEUU?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6" y="137247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6" y="4120980"/>
            <a:ext cx="2970645" cy="5764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aterrizajes de la URRS que </a:t>
            </a:r>
            <a:r>
              <a:rPr lang="es-CL" i="1" dirty="0">
                <a:latin typeface="Calibri Light" panose="020F0302020204030204" pitchFamily="34" charset="0"/>
              </a:rPr>
              <a:t>se </a:t>
            </a:r>
            <a:r>
              <a:rPr lang="es-CL" i="1" dirty="0" smtClean="0">
                <a:latin typeface="Calibri Light" panose="020F0302020204030204" pitchFamily="34" charset="0"/>
              </a:rPr>
              <a:t>hicieron antes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que el primer aterrizaje de los EEUU?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8" y="4189360"/>
            <a:ext cx="2826802" cy="18473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6" y="137247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1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 en SQL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58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40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938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935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453638"/>
            <a:ext cx="2252728" cy="66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09" y="1371600"/>
            <a:ext cx="288509" cy="3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primeros aterrizajes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 cada país?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6" y="1372476"/>
            <a:ext cx="3041846" cy="168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7" y="4120979"/>
            <a:ext cx="2640452" cy="76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4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7" y="4120979"/>
            <a:ext cx="2640452" cy="7633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primeros aterrizajes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 cada país?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9" y="4189361"/>
            <a:ext cx="2963091" cy="1603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6" y="137247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cs typeface="Courier New" panose="02070309020205020404" pitchFamily="49" charset="0"/>
              </a:rPr>
              <a:t>Consultas Anidadas: Valor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3267762" cy="15906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4"/>
            <a:ext cx="777953" cy="578083"/>
          </a:xfrm>
          <a:prstGeom prst="rect">
            <a:avLst/>
          </a:prstGeom>
        </p:spPr>
      </p:pic>
      <p:sp>
        <p:nvSpPr>
          <p:cNvPr id="18" name="Content Placeholder 6 2 2 1"/>
          <p:cNvSpPr txBox="1">
            <a:spLocks/>
          </p:cNvSpPr>
          <p:nvPr/>
        </p:nvSpPr>
        <p:spPr>
          <a:xfrm>
            <a:off x="457200" y="5957241"/>
            <a:ext cx="3928417" cy="6721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subconsulta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tiene que devolver un valor y una columna –si no…</a:t>
            </a: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9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cs typeface="Courier New" panose="02070309020205020404" pitchFamily="49" charset="0"/>
              </a:rPr>
              <a:t>Consultas Anidadas: Valor</a:t>
            </a:r>
            <a:endParaRPr lang="es-CL" sz="2800" dirty="0">
              <a:solidFill>
                <a:srgbClr val="FF0000"/>
              </a:solidFill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2522105" cy="15909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4"/>
            <a:ext cx="2651931" cy="2842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FF0000"/>
                </a:solidFill>
                <a:cs typeface="Courier New" panose="02070309020205020404" pitchFamily="49" charset="0"/>
              </a:rPr>
              <a:t>Consultas Anidadas: Valor</a:t>
            </a:r>
            <a:endParaRPr lang="es-CL" sz="2800" dirty="0">
              <a:solidFill>
                <a:srgbClr val="FF0000"/>
              </a:solidFill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3268218" cy="15909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8" y="4120984"/>
            <a:ext cx="2903234" cy="2850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Fila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0"/>
            <a:ext cx="3405954" cy="13630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5"/>
            <a:ext cx="1649745" cy="97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2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cs typeface="Courier New" panose="02070309020205020404" pitchFamily="49" charset="0"/>
              </a:rPr>
              <a:t>Consultas Anidadas: Fila</a:t>
            </a:r>
            <a:endParaRPr lang="es-CL" sz="2800" dirty="0">
              <a:solidFill>
                <a:srgbClr val="FF0000"/>
              </a:solidFill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4578591" cy="139282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9" y="4120984"/>
            <a:ext cx="3519761" cy="27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cs typeface="Courier New" panose="02070309020205020404" pitchFamily="49" charset="0"/>
              </a:rPr>
              <a:t>Consultas Anidadas: Fila</a:t>
            </a:r>
            <a:endParaRPr lang="es-CL" sz="2800" dirty="0">
              <a:solidFill>
                <a:srgbClr val="FF0000"/>
              </a:solidFill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0"/>
            <a:ext cx="3485630" cy="13926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4"/>
            <a:ext cx="2651931" cy="28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9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Fila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0"/>
            <a:ext cx="3517646" cy="13930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5"/>
            <a:ext cx="1649745" cy="9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FROM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0"/>
            <a:ext cx="3830774" cy="23714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5"/>
            <a:ext cx="1217560" cy="581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7" name="Content Placeholder 6 2 2 1 1"/>
          <p:cNvSpPr txBox="1">
            <a:spLocks/>
          </p:cNvSpPr>
          <p:nvPr/>
        </p:nvSpPr>
        <p:spPr>
          <a:xfrm>
            <a:off x="2209800" y="6035279"/>
            <a:ext cx="2666405" cy="6721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 alias (como </a:t>
            </a:r>
            <a:r>
              <a:rPr lang="es-CL" sz="2100" dirty="0" err="1" smtClean="0">
                <a:latin typeface="Inconsolata" pitchFamily="49" charset="0"/>
                <a:ea typeface="Inconsolata" pitchFamily="49" charset="0"/>
              </a:rPr>
              <a:t>Multi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) 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Es obligatorio</a:t>
            </a:r>
            <a:endParaRPr lang="es-CL" sz="2100" dirty="0" smtClean="0">
              <a:latin typeface="Calibri Light" panose="020F0302020204030204" pitchFamily="34" charset="0"/>
            </a:endParaRPr>
          </a:p>
        </p:txBody>
      </p:sp>
      <p:sp>
        <p:nvSpPr>
          <p:cNvPr id="18" name="Content Placeholder 6 2 2 1 2"/>
          <p:cNvSpPr txBox="1">
            <a:spLocks/>
          </p:cNvSpPr>
          <p:nvPr/>
        </p:nvSpPr>
        <p:spPr>
          <a:xfrm>
            <a:off x="2971800" y="5050338"/>
            <a:ext cx="634644" cy="26252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Aún más allá del Álgebra Relacional en SQL</a:t>
            </a:r>
            <a:endParaRPr lang="es-CL" dirty="0"/>
          </a:p>
        </p:txBody>
      </p:sp>
      <p:pic>
        <p:nvPicPr>
          <p:cNvPr id="8" name="Picture 6 1" descr="Checkbox - Free interface ic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41667"/>
            <a:ext cx="1349133" cy="13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34" y="3265890"/>
            <a:ext cx="861824" cy="861076"/>
          </a:xfrm>
          <a:prstGeom prst="rect">
            <a:avLst/>
          </a:prstGeom>
        </p:spPr>
      </p:pic>
      <p:pic>
        <p:nvPicPr>
          <p:cNvPr id="10" name="Picture 2 2" descr="Sort down - Free arrows ic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58" y="3200399"/>
            <a:ext cx="10668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59" y="1402706"/>
            <a:ext cx="1330574" cy="959494"/>
          </a:xfrm>
          <a:prstGeom prst="rect">
            <a:avLst/>
          </a:prstGeom>
        </p:spPr>
      </p:pic>
      <p:sp>
        <p:nvSpPr>
          <p:cNvPr id="3" name="AutoShape 4" descr="Window Icon | Line Iconpack | IconsMi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" name="AutoShape 6" descr="Window Icon | Line Iconpack | IconsMi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090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Agregaciones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TextBox 6"/>
          <p:cNvSpPr txBox="1"/>
          <p:nvPr/>
        </p:nvSpPr>
        <p:spPr>
          <a:xfrm>
            <a:off x="3429000" y="6336268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5.</a:t>
            </a:r>
            <a:r>
              <a:rPr lang="es-CL" dirty="0">
                <a:latin typeface="Calibri Light" panose="020F0302020204030204" pitchFamily="34" charset="0"/>
              </a:rPr>
              <a:t>5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08" y="5319717"/>
            <a:ext cx="833201" cy="94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Operadores de agregación</a:t>
            </a:r>
            <a:endParaRPr lang="es-CL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76" y="2173656"/>
            <a:ext cx="3854048" cy="299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4"/>
            <a:ext cx="3291957" cy="4308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2368" cy="395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4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 </a:t>
            </a:r>
            <a:r>
              <a:rPr lang="es-CL" sz="2800" dirty="0" smtClean="0">
                <a:cs typeface="Segoe UI Semilight" panose="020B0402040204020203" pitchFamily="34" charset="0"/>
              </a:rPr>
              <a:t>(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DISTINCT</a:t>
            </a:r>
            <a:r>
              <a:rPr lang="es-CL" sz="2800" dirty="0" smtClean="0"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  <a:cs typeface="Segoe UI Semilight" panose="020B0402040204020203" pitchFamily="34" charset="0"/>
              </a:rPr>
              <a:t>afuera</a:t>
            </a:r>
            <a:r>
              <a:rPr lang="es-CL" sz="2800" dirty="0" smtClean="0">
                <a:cs typeface="Segoe UI Semilight" panose="020B0402040204020203" pitchFamily="34" charset="0"/>
              </a:rPr>
              <a:t>)</a:t>
            </a:r>
            <a:endParaRPr lang="es-CL" sz="2800" dirty="0"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4"/>
            <a:ext cx="4252005" cy="4310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4909" cy="396776"/>
          </a:xfrm>
          <a:prstGeom prst="rect">
            <a:avLst/>
          </a:prstGeom>
        </p:spPr>
      </p:pic>
      <p:sp>
        <p:nvSpPr>
          <p:cNvPr id="12" name="Content Placeholder 6 2 2 2"/>
          <p:cNvSpPr txBox="1">
            <a:spLocks/>
          </p:cNvSpPr>
          <p:nvPr/>
        </p:nvSpPr>
        <p:spPr>
          <a:xfrm>
            <a:off x="914399" y="3840162"/>
            <a:ext cx="962699" cy="310923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7" y="4607159"/>
            <a:ext cx="2138363" cy="226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 DISTINCT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4"/>
            <a:ext cx="4251820" cy="4309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1197" cy="394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5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COUNT(*)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5"/>
            <a:ext cx="2651726" cy="4309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2368" cy="3958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9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 </a:t>
            </a:r>
            <a:r>
              <a:rPr lang="es-CL" sz="2800" dirty="0" smtClean="0">
                <a:cs typeface="Calibri Light" panose="020F0302020204030204" pitchFamily="34" charset="0"/>
              </a:rPr>
              <a:t>(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NULL</a:t>
            </a:r>
            <a:r>
              <a:rPr lang="es-CL" sz="2800" dirty="0" smtClean="0">
                <a:cs typeface="Calibri Light" panose="020F0302020204030204" pitchFamily="34" charset="0"/>
              </a:rPr>
              <a:t>)</a:t>
            </a:r>
            <a:endParaRPr lang="es-CL" sz="2800" dirty="0">
              <a:cs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3638" cy="421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5"/>
            <a:ext cx="3718048" cy="388087"/>
          </a:xfrm>
          <a:prstGeom prst="rect">
            <a:avLst/>
          </a:prstGeom>
        </p:spPr>
      </p:pic>
      <p:sp>
        <p:nvSpPr>
          <p:cNvPr id="16" name="Content Placeholder 6 2 2 1 1"/>
          <p:cNvSpPr txBox="1">
            <a:spLocks/>
          </p:cNvSpPr>
          <p:nvPr/>
        </p:nvSpPr>
        <p:spPr>
          <a:xfrm>
            <a:off x="990600" y="5098025"/>
            <a:ext cx="3395017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Se ignoran los nulos</a:t>
            </a:r>
          </a:p>
        </p:txBody>
      </p:sp>
    </p:spTree>
    <p:extLst>
      <p:ext uri="{BB962C8B-B14F-4D97-AF65-F5344CB8AC3E}">
        <p14:creationId xmlns:p14="http://schemas.microsoft.com/office/powerpoint/2010/main" val="116234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 </a:t>
            </a:r>
            <a:r>
              <a:rPr lang="es-CL" sz="2800" dirty="0" smtClean="0">
                <a:cs typeface="Calibri Light" panose="020F0302020204030204" pitchFamily="34" charset="0"/>
              </a:rPr>
              <a:t>(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NULL</a:t>
            </a:r>
            <a:r>
              <a:rPr lang="es-CL" sz="2800" dirty="0" smtClean="0">
                <a:cs typeface="Calibri Light" panose="020F0302020204030204" pitchFamily="34" charset="0"/>
              </a:rPr>
              <a:t>)</a:t>
            </a:r>
            <a:endParaRPr lang="es-CL" sz="2800" dirty="0">
              <a:cs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3638" cy="421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6"/>
            <a:ext cx="3721721" cy="6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7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AVG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8"/>
            <a:ext cx="2865747" cy="4311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7"/>
            <a:ext cx="850724" cy="3972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06204" y="4963423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39" y="5122008"/>
            <a:ext cx="853413" cy="397677"/>
          </a:xfrm>
          <a:prstGeom prst="rect">
            <a:avLst/>
          </a:prstGeom>
        </p:spPr>
      </p:pic>
      <p:sp>
        <p:nvSpPr>
          <p:cNvPr id="19" name="Content Placeholder 6 2 2 1 1"/>
          <p:cNvSpPr txBox="1">
            <a:spLocks/>
          </p:cNvSpPr>
          <p:nvPr/>
        </p:nvSpPr>
        <p:spPr>
          <a:xfrm>
            <a:off x="990600" y="5098025"/>
            <a:ext cx="3395017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Depende del sistema</a:t>
            </a:r>
          </a:p>
        </p:txBody>
      </p:sp>
      <p:sp>
        <p:nvSpPr>
          <p:cNvPr id="22" name="Content Placeholder 6 2 2 1 2"/>
          <p:cNvSpPr txBox="1">
            <a:spLocks/>
          </p:cNvSpPr>
          <p:nvPr/>
        </p:nvSpPr>
        <p:spPr>
          <a:xfrm>
            <a:off x="6477000" y="4134627"/>
            <a:ext cx="2663371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Postgres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07007" y="6019800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42" y="6178385"/>
            <a:ext cx="853413" cy="39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AVG DISTINCT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827653" cy="4312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850200" cy="3967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06204" y="4963423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39" y="5122009"/>
            <a:ext cx="851805" cy="397226"/>
          </a:xfrm>
          <a:prstGeom prst="rect">
            <a:avLst/>
          </a:prstGeom>
        </p:spPr>
      </p:pic>
      <p:sp>
        <p:nvSpPr>
          <p:cNvPr id="19" name="Content Placeholder 6 2 2 1 1"/>
          <p:cNvSpPr txBox="1">
            <a:spLocks/>
          </p:cNvSpPr>
          <p:nvPr/>
        </p:nvSpPr>
        <p:spPr>
          <a:xfrm>
            <a:off x="990600" y="5098025"/>
            <a:ext cx="3395017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Depende del sistema</a:t>
            </a:r>
          </a:p>
        </p:txBody>
      </p:sp>
      <p:sp>
        <p:nvSpPr>
          <p:cNvPr id="16" name="Content Placeholder 6 2 2 1 2"/>
          <p:cNvSpPr txBox="1">
            <a:spLocks/>
          </p:cNvSpPr>
          <p:nvPr/>
        </p:nvSpPr>
        <p:spPr>
          <a:xfrm>
            <a:off x="6477000" y="4134627"/>
            <a:ext cx="2663371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Postgres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5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Hoy …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63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AVG</a:t>
            </a:r>
            <a:r>
              <a:rPr lang="es-CL" sz="3200" dirty="0" smtClean="0">
                <a:cs typeface="Segoe UI Semilight" panose="020B0402040204020203" pitchFamily="34" charset="0"/>
              </a:rPr>
              <a:t> (con casting)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1917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4468249" cy="4312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7"/>
            <a:ext cx="850724" cy="39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2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MIN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7"/>
            <a:ext cx="2652566" cy="4311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726550" cy="421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MIN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7"/>
            <a:ext cx="3627563" cy="4313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4"/>
            <a:ext cx="2890798" cy="8813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MIN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7"/>
            <a:ext cx="2660285" cy="13682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1241826" cy="3955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594956" cy="28277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3"/>
            <a:ext cx="1483795" cy="77012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cs typeface="Courier New" panose="02070309020205020404" pitchFamily="49" charset="0"/>
              </a:rPr>
              <a:t>Agregación por planeta: explícitamente</a:t>
            </a:r>
            <a:endParaRPr lang="es-CL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4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GROUP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7"/>
            <a:ext cx="3620451" cy="6770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485180" cy="958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GROUP BY </a:t>
            </a:r>
            <a:r>
              <a:rPr lang="es-CL" dirty="0" smtClean="0">
                <a:cs typeface="Courier New" panose="02070309020205020404" pitchFamily="49" charset="0"/>
              </a:rPr>
              <a:t>múltiple</a:t>
            </a:r>
            <a:endParaRPr lang="es-CL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7" y="3939757"/>
            <a:ext cx="4263872" cy="677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2107732" cy="15186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4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GROUP BY/HAVING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3939757"/>
            <a:ext cx="3623099" cy="8958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2"/>
            <a:ext cx="1393973" cy="3984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HAVING/EVERY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3939757"/>
            <a:ext cx="4139784" cy="8986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2"/>
            <a:ext cx="1392796" cy="3972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7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HAVING/ANY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0" y="3939757"/>
            <a:ext cx="3926923" cy="90056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2"/>
            <a:ext cx="1393383" cy="585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0" y="5507245"/>
            <a:ext cx="4355066" cy="904006"/>
          </a:xfrm>
          <a:prstGeom prst="rect">
            <a:avLst/>
          </a:prstGeom>
        </p:spPr>
      </p:pic>
      <p:sp>
        <p:nvSpPr>
          <p:cNvPr id="16" name="Content Placeholder 6 2 2 1 2"/>
          <p:cNvSpPr txBox="1">
            <a:spLocks/>
          </p:cNvSpPr>
          <p:nvPr/>
        </p:nvSpPr>
        <p:spPr>
          <a:xfrm>
            <a:off x="3465553" y="5768558"/>
            <a:ext cx="1335047" cy="347661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Postgres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0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1563350" cy="762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2362200"/>
            <a:ext cx="2743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5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SQL</a:t>
            </a:r>
            <a:endParaRPr lang="es-CL" sz="11500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028" name="Picture 4" descr="Image result for fis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5791200"/>
            <a:ext cx="89567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ac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6019800"/>
            <a:ext cx="758825" cy="7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34000" y="2286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SELECT</a:t>
            </a: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,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FROM</a:t>
            </a: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,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WHERE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ORDER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JOIN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(Internos)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UNION, INTERSECT, EXCEPT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IN, BETWEEN</a:t>
            </a:r>
            <a:endParaRPr lang="es-CL" sz="2000" dirty="0">
              <a:solidFill>
                <a:schemeClr val="tx2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0" y="3571618"/>
            <a:ext cx="449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nconsolata" panose="00000509000000000000" pitchFamily="49" charset="0"/>
              </a:rPr>
              <a:t>JOIN</a:t>
            </a: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 (Externos)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Consultas anidadas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Agregación</a:t>
            </a:r>
          </a:p>
        </p:txBody>
      </p:sp>
    </p:spTree>
    <p:extLst>
      <p:ext uri="{BB962C8B-B14F-4D97-AF65-F5344CB8AC3E}">
        <p14:creationId xmlns:p14="http://schemas.microsoft.com/office/powerpoint/2010/main" val="421908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66667E-6 1.11111E-6 L 1.15938 -0.2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69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1.66667E-6 0.00555 L 1.15729 -0.24445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5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2"/>
            <a:ext cx="1125776" cy="3922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descubridores que han descubierto más que dos satélites</a:t>
            </a:r>
          </a:p>
          <a:p>
            <a:pPr algn="ctr"/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d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el mismo planeta?</a:t>
            </a: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97" y="1300056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2"/>
            <a:ext cx="1125776" cy="3922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descubridores que han descubierto más que dos satélites</a:t>
            </a:r>
          </a:p>
          <a:p>
            <a:pPr algn="ctr"/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d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el mismo planeta?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3" y="4189359"/>
            <a:ext cx="3070374" cy="870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97" y="1300056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4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4"/>
            <a:ext cx="1203645" cy="3931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¿Las distancias de los planetas que han sido visitados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por tres o más países?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6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4"/>
            <a:ext cx="1203645" cy="3931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¿Las distancias de los planetas que han sido visitados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por tres o más países?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5" y="4189360"/>
            <a:ext cx="2966187" cy="20936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7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Funciones de ventana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9590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2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Agregación</a:t>
            </a:r>
            <a:endParaRPr lang="es-CL" dirty="0"/>
          </a:p>
        </p:txBody>
      </p:sp>
      <p:pic>
        <p:nvPicPr>
          <p:cNvPr id="6151" name="Picture 615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1" y="1153302"/>
            <a:ext cx="3042270" cy="2227133"/>
          </a:xfrm>
          <a:prstGeom prst="rect">
            <a:avLst/>
          </a:prstGeom>
        </p:spPr>
      </p:pic>
      <p:pic>
        <p:nvPicPr>
          <p:cNvPr id="6152" name="Picture 615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76400"/>
            <a:ext cx="2344987" cy="133209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76400" y="1305702"/>
            <a:ext cx="762000" cy="2074733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5264590" y="1676400"/>
            <a:ext cx="755210" cy="1332096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80951" y="1676400"/>
            <a:ext cx="1683639" cy="3048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9" idx="1"/>
          </p:cNvCxnSpPr>
          <p:nvPr/>
        </p:nvCxnSpPr>
        <p:spPr>
          <a:xfrm>
            <a:off x="3580951" y="2209800"/>
            <a:ext cx="1683639" cy="1326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580951" y="2590800"/>
            <a:ext cx="1676849" cy="1524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580951" y="2819400"/>
            <a:ext cx="1676849" cy="4572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6 2 2 1 1"/>
          <p:cNvSpPr txBox="1">
            <a:spLocks/>
          </p:cNvSpPr>
          <p:nvPr/>
        </p:nvSpPr>
        <p:spPr>
          <a:xfrm>
            <a:off x="538681" y="4800600"/>
            <a:ext cx="7767119" cy="8382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Agregación: Hay un resultado para cada </a:t>
            </a:r>
            <a:r>
              <a:rPr lang="es-CL" sz="21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grupo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de entrada.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Se calculan las columnas nuevas usando los valores de cada grupo.</a:t>
            </a:r>
          </a:p>
        </p:txBody>
      </p:sp>
    </p:spTree>
    <p:extLst>
      <p:ext uri="{BB962C8B-B14F-4D97-AF65-F5344CB8AC3E}">
        <p14:creationId xmlns:p14="http://schemas.microsoft.com/office/powerpoint/2010/main" val="22183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Ventanas</a:t>
            </a:r>
            <a:endParaRPr lang="es-CL" dirty="0"/>
          </a:p>
        </p:txBody>
      </p:sp>
      <p:sp>
        <p:nvSpPr>
          <p:cNvPr id="26" name="Content Placeholder 6 2 2 1 1"/>
          <p:cNvSpPr txBox="1">
            <a:spLocks/>
          </p:cNvSpPr>
          <p:nvPr/>
        </p:nvSpPr>
        <p:spPr>
          <a:xfrm>
            <a:off x="538681" y="1981200"/>
            <a:ext cx="7767119" cy="8382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Ventanas: Hay un resultado para cada </a:t>
            </a:r>
            <a:r>
              <a:rPr lang="es-CL" sz="21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resultado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de entrada.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Se calculan las columnas nuevas usando los valores de cada grupo.</a:t>
            </a:r>
          </a:p>
        </p:txBody>
      </p:sp>
      <p:pic>
        <p:nvPicPr>
          <p:cNvPr id="29" name="Picture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1" y="4097467"/>
            <a:ext cx="3042270" cy="22271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4276156"/>
            <a:ext cx="4513927" cy="2065561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3584448" y="46482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584448" y="48768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584448" y="51054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584448" y="5308936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584448" y="55626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584448" y="5744424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584448" y="59436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584448" y="61722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676400" y="4249867"/>
            <a:ext cx="762000" cy="2074733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Rectangle 49"/>
          <p:cNvSpPr/>
          <p:nvPr/>
        </p:nvSpPr>
        <p:spPr>
          <a:xfrm>
            <a:off x="5410200" y="4249867"/>
            <a:ext cx="762000" cy="2074733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398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Agregación vs. Ventanas</a:t>
            </a:r>
            <a:endParaRPr lang="es-CL" dirty="0"/>
          </a:p>
        </p:txBody>
      </p:sp>
      <p:pic>
        <p:nvPicPr>
          <p:cNvPr id="6151" name="Picture 615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1" y="1153302"/>
            <a:ext cx="3042270" cy="2227133"/>
          </a:xfrm>
          <a:prstGeom prst="rect">
            <a:avLst/>
          </a:prstGeom>
        </p:spPr>
      </p:pic>
      <p:pic>
        <p:nvPicPr>
          <p:cNvPr id="6152" name="Picture 615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76400"/>
            <a:ext cx="2344987" cy="133209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76400" y="1305702"/>
            <a:ext cx="762000" cy="2074733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5264590" y="1676400"/>
            <a:ext cx="755210" cy="1332096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80951" y="1676400"/>
            <a:ext cx="1683639" cy="3048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9" idx="1"/>
          </p:cNvCxnSpPr>
          <p:nvPr/>
        </p:nvCxnSpPr>
        <p:spPr>
          <a:xfrm>
            <a:off x="3580951" y="2209800"/>
            <a:ext cx="1683639" cy="1326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580951" y="2590800"/>
            <a:ext cx="1676849" cy="1524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580951" y="2819400"/>
            <a:ext cx="1676849" cy="4572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1" y="4097467"/>
            <a:ext cx="3042270" cy="22271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4276156"/>
            <a:ext cx="4513927" cy="206556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584448" y="46482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84448" y="48768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84448" y="51054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584448" y="5308936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84448" y="55626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584448" y="5744424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584448" y="59436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584448" y="61722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676400" y="4249867"/>
            <a:ext cx="762000" cy="2074733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Rectangle 29"/>
          <p:cNvSpPr/>
          <p:nvPr/>
        </p:nvSpPr>
        <p:spPr>
          <a:xfrm>
            <a:off x="5410200" y="4249867"/>
            <a:ext cx="762000" cy="2074733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6112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Operadores de agregación (en ventanas)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77" y="2173656"/>
            <a:ext cx="1912879" cy="30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0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GROUP BY</a:t>
            </a:r>
            <a:r>
              <a:rPr lang="es-CL" sz="2800" dirty="0" smtClean="0">
                <a:cs typeface="Calibri Light" panose="020F0302020204030204" pitchFamily="34" charset="0"/>
              </a:rPr>
              <a:t> 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MIN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7"/>
            <a:ext cx="3728587" cy="677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546376" cy="9583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6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Aún más allá del Álgebra Relacional en SQL</a:t>
            </a:r>
            <a:endParaRPr lang="es-CL" dirty="0"/>
          </a:p>
        </p:txBody>
      </p:sp>
      <p:pic>
        <p:nvPicPr>
          <p:cNvPr id="8" name="Picture 6 1" descr="Checkbox - Free interface ic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41667"/>
            <a:ext cx="1349133" cy="13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34" y="3265890"/>
            <a:ext cx="861824" cy="861076"/>
          </a:xfrm>
          <a:prstGeom prst="rect">
            <a:avLst/>
          </a:prstGeom>
        </p:spPr>
      </p:pic>
      <p:pic>
        <p:nvPicPr>
          <p:cNvPr id="10" name="Picture 2 2" descr="Sort down - Free arrows ic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58" y="3200399"/>
            <a:ext cx="10668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59" y="1402706"/>
            <a:ext cx="1330574" cy="959494"/>
          </a:xfrm>
          <a:prstGeom prst="rect">
            <a:avLst/>
          </a:prstGeom>
        </p:spPr>
      </p:pic>
      <p:pic>
        <p:nvPicPr>
          <p:cNvPr id="1026" name="Picture 2" descr="Lecture Notes: Relational Algeb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247032"/>
            <a:ext cx="1173990" cy="10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Window Icon | Line Iconpack | IconsMi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" name="AutoShape 6" descr="Window Icon | Line Iconpack | IconsMi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9590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43524"/>
            <a:ext cx="89535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158" y="5506202"/>
            <a:ext cx="277028" cy="27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08" y="5319717"/>
            <a:ext cx="833201" cy="94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62000" y="5181600"/>
            <a:ext cx="7696200" cy="1295400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1889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PARTITION BY</a:t>
            </a:r>
            <a:r>
              <a:rPr lang="es-CL" sz="2800" dirty="0" smtClean="0">
                <a:cs typeface="Calibri Light" panose="020F0302020204030204" pitchFamily="34" charset="0"/>
              </a:rPr>
              <a:t> 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MIN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61"/>
            <a:ext cx="8000995" cy="4366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95800"/>
            <a:ext cx="3225735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5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PARTITION BY</a:t>
            </a:r>
            <a:r>
              <a:rPr lang="es-CL" sz="2800" dirty="0" smtClean="0">
                <a:cs typeface="Calibri Light" panose="020F0302020204030204" pitchFamily="34" charset="0"/>
              </a:rPr>
              <a:t> 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MAX</a:t>
            </a:r>
            <a:r>
              <a:rPr lang="es-CL" dirty="0">
                <a:cs typeface="Courier New" panose="02070309020205020404" pitchFamily="49" charset="0"/>
              </a:rPr>
              <a:t> </a:t>
            </a:r>
            <a:r>
              <a:rPr lang="es-CL" dirty="0" smtClean="0">
                <a:cs typeface="Courier New" panose="02070309020205020404" pitchFamily="49" charset="0"/>
              </a:rPr>
              <a:t>múltiple</a:t>
            </a:r>
            <a:endParaRPr lang="es-CL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95800"/>
            <a:ext cx="3231620" cy="1740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61"/>
            <a:ext cx="8653652" cy="4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8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OVER</a:t>
            </a:r>
            <a:r>
              <a:rPr lang="es-CL" dirty="0" smtClean="0">
                <a:cs typeface="Courier New" panose="02070309020205020404" pitchFamily="49" charset="0"/>
              </a:rPr>
              <a:t> vacío</a:t>
            </a:r>
            <a:endParaRPr lang="es-CL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3" y="4495797"/>
            <a:ext cx="2530219" cy="1740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60"/>
            <a:ext cx="4872603" cy="429218"/>
          </a:xfrm>
          <a:prstGeom prst="rect">
            <a:avLst/>
          </a:prstGeom>
        </p:spPr>
      </p:pic>
      <p:sp>
        <p:nvSpPr>
          <p:cNvPr id="14" name="Content Placeholder 6 2 2 1 1"/>
          <p:cNvSpPr txBox="1">
            <a:spLocks/>
          </p:cNvSpPr>
          <p:nvPr/>
        </p:nvSpPr>
        <p:spPr>
          <a:xfrm>
            <a:off x="538681" y="5397808"/>
            <a:ext cx="3728519" cy="1155392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Si </a:t>
            </a:r>
            <a:r>
              <a:rPr lang="es-CL" sz="21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OVER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está vacío, la ventana es la tabla entera.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Tenemos que poner </a:t>
            </a:r>
            <a:r>
              <a:rPr lang="es-CL" sz="21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OVER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igual.</a:t>
            </a:r>
          </a:p>
        </p:txBody>
      </p:sp>
    </p:spTree>
    <p:extLst>
      <p:ext uri="{BB962C8B-B14F-4D97-AF65-F5344CB8AC3E}">
        <p14:creationId xmlns:p14="http://schemas.microsoft.com/office/powerpoint/2010/main" val="395536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PARTITION BY</a:t>
            </a:r>
            <a:r>
              <a:rPr lang="es-CL" sz="2800" dirty="0" smtClean="0">
                <a:cs typeface="Calibri Light" panose="020F0302020204030204" pitchFamily="34" charset="0"/>
              </a:rPr>
              <a:t> 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 DISTINCT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60"/>
            <a:ext cx="7528392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8" y="4572000"/>
            <a:ext cx="2809518" cy="320179"/>
          </a:xfrm>
          <a:prstGeom prst="rect">
            <a:avLst/>
          </a:prstGeom>
        </p:spPr>
      </p:pic>
      <p:sp>
        <p:nvSpPr>
          <p:cNvPr id="14" name="Content Placeholder 6 2 2 1 1"/>
          <p:cNvSpPr txBox="1">
            <a:spLocks/>
          </p:cNvSpPr>
          <p:nvPr/>
        </p:nvSpPr>
        <p:spPr>
          <a:xfrm>
            <a:off x="990600" y="5098025"/>
            <a:ext cx="3395017" cy="83287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Depende del sistema.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En 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Postgres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no se puede.</a:t>
            </a:r>
          </a:p>
        </p:txBody>
      </p:sp>
    </p:spTree>
    <p:extLst>
      <p:ext uri="{BB962C8B-B14F-4D97-AF65-F5344CB8AC3E}">
        <p14:creationId xmlns:p14="http://schemas.microsoft.com/office/powerpoint/2010/main" val="537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Funciones de ventana: Rank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41" y="1600200"/>
            <a:ext cx="819544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ROW NUMBER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8"/>
            <a:ext cx="4244627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2" y="4495797"/>
            <a:ext cx="1658176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8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ROW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NUMBER</a:t>
            </a:r>
            <a:r>
              <a:rPr lang="es-CL" sz="2800" dirty="0">
                <a:cs typeface="Calibri Light" panose="020F0302020204030204" pitchFamily="34" charset="0"/>
              </a:rPr>
              <a:t> 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7"/>
            <a:ext cx="6051731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4495797"/>
            <a:ext cx="2185407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1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RANK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8"/>
            <a:ext cx="5414001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95797"/>
            <a:ext cx="2185408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1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DENSE_RANK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7"/>
            <a:ext cx="6051731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95797"/>
            <a:ext cx="2185409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0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PERCENT_RANK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8"/>
            <a:ext cx="6360232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4495797"/>
            <a:ext cx="2252490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2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371600"/>
            <a:ext cx="9145607" cy="44196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planetas</a:t>
            </a:r>
            <a:endParaRPr lang="es-CL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775618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78" y="3933588"/>
            <a:ext cx="3041846" cy="168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3922638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CUME_DIST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7" y="3939755"/>
            <a:ext cx="6144404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4495797"/>
            <a:ext cx="2252493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NTILE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3939754"/>
            <a:ext cx="6041977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Content Placeholder 6 2 2 1 1 1"/>
          <p:cNvSpPr txBox="1">
            <a:spLocks/>
          </p:cNvSpPr>
          <p:nvPr/>
        </p:nvSpPr>
        <p:spPr>
          <a:xfrm>
            <a:off x="990600" y="5339018"/>
            <a:ext cx="3395017" cy="1137982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En 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Postgres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valores con empates pueden estar en </a:t>
            </a:r>
            <a:r>
              <a:rPr lang="es-CL" sz="2100" i="1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tiles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diferentes.</a:t>
            </a:r>
          </a:p>
        </p:txBody>
      </p:sp>
      <p:sp>
        <p:nvSpPr>
          <p:cNvPr id="16" name="Content Placeholder 6 2 2 1 1 2"/>
          <p:cNvSpPr txBox="1">
            <a:spLocks/>
          </p:cNvSpPr>
          <p:nvPr/>
        </p:nvSpPr>
        <p:spPr>
          <a:xfrm>
            <a:off x="5272135" y="5667016"/>
            <a:ext cx="2302885" cy="352784"/>
          </a:xfrm>
          <a:prstGeom prst="rect">
            <a:avLst/>
          </a:prstGeom>
          <a:solidFill>
            <a:srgbClr val="FFFFCC">
              <a:alpha val="1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4495796"/>
            <a:ext cx="2317220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15962"/>
          </a:xfrm>
        </p:spPr>
        <p:txBody>
          <a:bodyPr>
            <a:no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RANK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 </a:t>
            </a:r>
            <a:r>
              <a:rPr lang="es-CL" dirty="0" smtClean="0">
                <a:cs typeface="Courier New" panose="02070309020205020404" pitchFamily="49" charset="0"/>
              </a:rPr>
              <a:t>desc., múltiple</a:t>
            </a:r>
            <a:endParaRPr lang="es-CL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7"/>
            <a:ext cx="6583377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95797"/>
            <a:ext cx="2185409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4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RANK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PARTITION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4495799"/>
            <a:ext cx="2807954" cy="17402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7" y="3939758"/>
            <a:ext cx="7924793" cy="66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5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Funciones de ventana: Posición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43" y="1295403"/>
            <a:ext cx="5748927" cy="4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FIRST_VALUE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PARTITION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4" y="4495799"/>
            <a:ext cx="3037439" cy="1740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810000"/>
            <a:ext cx="7105270" cy="8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1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LAST_VALUE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PARTITION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4" y="4495796"/>
            <a:ext cx="3452866" cy="1740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810000"/>
            <a:ext cx="6999185" cy="898676"/>
          </a:xfrm>
          <a:prstGeom prst="rect">
            <a:avLst/>
          </a:prstGeom>
        </p:spPr>
      </p:pic>
      <p:sp>
        <p:nvSpPr>
          <p:cNvPr id="12" name="Content Placeholder 6 2 2 1 1 1"/>
          <p:cNvSpPr txBox="1">
            <a:spLocks/>
          </p:cNvSpPr>
          <p:nvPr/>
        </p:nvSpPr>
        <p:spPr>
          <a:xfrm>
            <a:off x="228308" y="4951845"/>
            <a:ext cx="4648492" cy="106795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Por defecto, solo considera las filas hasta la fila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actual (inclusive)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en la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ventana y sus empates en el orden especificado.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309" y="6107668"/>
            <a:ext cx="464849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¿Y si quisiéramos el valor máximo de la ventana?</a:t>
            </a:r>
          </a:p>
        </p:txBody>
      </p:sp>
    </p:spTree>
    <p:extLst>
      <p:ext uri="{BB962C8B-B14F-4D97-AF65-F5344CB8AC3E}">
        <p14:creationId xmlns:p14="http://schemas.microsoft.com/office/powerpoint/2010/main" val="160773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FIRST_VALUE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PARTITION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4" y="4495797"/>
            <a:ext cx="3452866" cy="1740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810000"/>
            <a:ext cx="7636916" cy="8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4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NTH_VALUE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PARTITION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4" y="4495797"/>
            <a:ext cx="3111581" cy="1740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10000"/>
            <a:ext cx="7211355" cy="898676"/>
          </a:xfrm>
          <a:prstGeom prst="rect">
            <a:avLst/>
          </a:prstGeom>
        </p:spPr>
      </p:pic>
      <p:sp>
        <p:nvSpPr>
          <p:cNvPr id="12" name="Content Placeholder 6 2 2 1 1 1"/>
          <p:cNvSpPr txBox="1">
            <a:spLocks/>
          </p:cNvSpPr>
          <p:nvPr/>
        </p:nvSpPr>
        <p:spPr>
          <a:xfrm>
            <a:off x="228308" y="4951845"/>
            <a:ext cx="4648492" cy="106795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Por defecto, solo considera las filas hasta la fila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actual (inclusive)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en la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ventana y sus empates en el orden especificado.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Ventana: </a:t>
            </a:r>
            <a:r>
              <a:rPr lang="es-CL" smtClean="0"/>
              <a:t>Su rango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44" y="1295403"/>
            <a:ext cx="8206970" cy="337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0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Joins</a:t>
            </a:r>
            <a:r>
              <a:rPr lang="es-CL" dirty="0" smtClean="0"/>
              <a:t> externos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Picture 2" descr="Lecture Notes: Relational Algeb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247032"/>
            <a:ext cx="1173990" cy="10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29000" y="6336268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5.6.</a:t>
            </a:r>
            <a:r>
              <a:rPr lang="es-CL" dirty="0" smtClean="0">
                <a:latin typeface="Calibri Light" panose="020F0302020204030204" pitchFamily="34" charset="0"/>
              </a:rPr>
              <a:t>4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62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LAST_VALUE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PARTITION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810000"/>
            <a:ext cx="3809313" cy="21143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4" y="4495797"/>
            <a:ext cx="3452866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3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LAG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PARTITION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4" y="4495797"/>
            <a:ext cx="3111581" cy="1740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4" y="3810000"/>
            <a:ext cx="6254151" cy="8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9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LEAD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PARTITION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4" y="4495796"/>
            <a:ext cx="3452866" cy="1740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4" y="3810000"/>
            <a:ext cx="6467540" cy="8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Un lenguaje declarativo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217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SQL tiene mucha redundancia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8" name="Picture 4" descr="https://k39.kn3.net/taringa/1/8/8/0/3/4/98/mikarichan39/851.jpg?63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97" y="2936081"/>
            <a:ext cx="5673644" cy="270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anualidades.photos/ejemplosorg/uploads/2015/08/redundanc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4" y="1157795"/>
            <a:ext cx="2394827" cy="174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orrectoraprofesional.files.wordpress.com/2015/03/images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66" y="1157794"/>
            <a:ext cx="2189834" cy="173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606" y="4545799"/>
            <a:ext cx="4772025" cy="2281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0" y="5142290"/>
            <a:ext cx="3950081" cy="1660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93" y="3364002"/>
            <a:ext cx="3929605" cy="1599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5789" y="1157793"/>
            <a:ext cx="2564211" cy="1737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2188" y="1156851"/>
            <a:ext cx="1341443" cy="17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2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47" y="1514064"/>
            <a:ext cx="9144000" cy="4756983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-8446" y="1511831"/>
            <a:ext cx="4576224" cy="23555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67777" y="3867336"/>
            <a:ext cx="4584669" cy="2457264"/>
          </a:xfrm>
          <a:prstGeom prst="rect">
            <a:avLst/>
          </a:prstGeom>
          <a:solidFill>
            <a:srgbClr val="EE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8446" y="3860641"/>
            <a:ext cx="4576223" cy="2457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67777" y="1507499"/>
            <a:ext cx="4576223" cy="2362200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directas vs. consultas anidadas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52399"/>
            <a:ext cx="9144000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Nombres y géneros de los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co</a:t>
            </a:r>
            <a:r>
              <a:rPr lang="es-CL" sz="2400" i="1" dirty="0" smtClean="0">
                <a:latin typeface="Calibri Light" panose="020F0302020204030204" pitchFamily="34" charset="0"/>
              </a:rPr>
              <a:t>-actores de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Liv</a:t>
            </a:r>
            <a:r>
              <a:rPr lang="es-CL" sz="2400" i="1" dirty="0" smtClean="0">
                <a:latin typeface="Calibri Light" panose="020F0302020204030204" pitchFamily="34" charset="0"/>
              </a:rPr>
              <a:t> Tyler.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" y="2013939"/>
            <a:ext cx="2702160" cy="1217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5" y="2013938"/>
            <a:ext cx="3656923" cy="1571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" y="4331231"/>
            <a:ext cx="3652803" cy="1767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4" y="4331231"/>
            <a:ext cx="3661353" cy="1939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" y="1588032"/>
            <a:ext cx="2466521" cy="2540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88031"/>
            <a:ext cx="1830320" cy="2551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8974"/>
            <a:ext cx="3076570" cy="2594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3928974"/>
            <a:ext cx="3607130" cy="2648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" y="6448902"/>
            <a:ext cx="2446748" cy="26709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048000" y="6324600"/>
            <a:ext cx="6087553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Son equivalentes pero ¿cuál es más eficiente?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47" grpId="0" animBg="1"/>
      <p:bldP spid="46" grpId="0" animBg="1"/>
      <p:bldP spid="5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8446" y="1511832"/>
            <a:ext cx="9160891" cy="4758026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4567777" y="3867336"/>
            <a:ext cx="4584669" cy="2457264"/>
          </a:xfrm>
          <a:prstGeom prst="rect">
            <a:avLst/>
          </a:prstGeom>
          <a:solidFill>
            <a:srgbClr val="EE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8446" y="3860641"/>
            <a:ext cx="4576223" cy="2457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67777" y="1507499"/>
            <a:ext cx="4576223" cy="2362200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-8446" y="1511831"/>
            <a:ext cx="4576224" cy="23555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directas vs. consultas anidadas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52399"/>
            <a:ext cx="9144000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Nombres y géneros de los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co</a:t>
            </a:r>
            <a:r>
              <a:rPr lang="es-CL" sz="2400" i="1" dirty="0" smtClean="0">
                <a:latin typeface="Calibri Light" panose="020F0302020204030204" pitchFamily="34" charset="0"/>
              </a:rPr>
              <a:t>-actores de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Liv</a:t>
            </a:r>
            <a:r>
              <a:rPr lang="es-CL" sz="2400" i="1" dirty="0" smtClean="0">
                <a:latin typeface="Calibri Light" panose="020F0302020204030204" pitchFamily="34" charset="0"/>
              </a:rPr>
              <a:t> Tyler.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" y="2013939"/>
            <a:ext cx="2702160" cy="1217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5" y="2013938"/>
            <a:ext cx="3656923" cy="1571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" y="4331231"/>
            <a:ext cx="3652803" cy="1767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4" y="4331231"/>
            <a:ext cx="3661353" cy="1939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" y="1588032"/>
            <a:ext cx="2466521" cy="2540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88031"/>
            <a:ext cx="1830320" cy="2551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8974"/>
            <a:ext cx="3076570" cy="2594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3928974"/>
            <a:ext cx="3607130" cy="2648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" y="6448902"/>
            <a:ext cx="2446748" cy="2670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98" y="3587300"/>
            <a:ext cx="609836" cy="1792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112" y="3581400"/>
            <a:ext cx="495688" cy="1793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98" y="5995979"/>
            <a:ext cx="610431" cy="1762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519" y="5993368"/>
            <a:ext cx="610516" cy="176246"/>
          </a:xfrm>
          <a:prstGeom prst="rect">
            <a:avLst/>
          </a:prstGeom>
        </p:spPr>
      </p:pic>
      <p:sp>
        <p:nvSpPr>
          <p:cNvPr id="23" name="Content Placeholder 6 2"/>
          <p:cNvSpPr txBox="1">
            <a:spLocks/>
          </p:cNvSpPr>
          <p:nvPr/>
        </p:nvSpPr>
        <p:spPr>
          <a:xfrm>
            <a:off x="-8446" y="6317521"/>
            <a:ext cx="9144000" cy="54047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i="1" dirty="0" smtClean="0">
                <a:latin typeface="Calibri Light" panose="020F0302020204030204" pitchFamily="34" charset="0"/>
              </a:rPr>
              <a:t>¡Hay poca diferencia!</a:t>
            </a:r>
          </a:p>
        </p:txBody>
      </p:sp>
    </p:spTree>
    <p:extLst>
      <p:ext uri="{BB962C8B-B14F-4D97-AF65-F5344CB8AC3E}">
        <p14:creationId xmlns:p14="http://schemas.microsoft.com/office/powerpoint/2010/main" val="57840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4567777" y="3867336"/>
            <a:ext cx="4584669" cy="2457264"/>
          </a:xfrm>
          <a:prstGeom prst="rect">
            <a:avLst/>
          </a:prstGeom>
          <a:solidFill>
            <a:srgbClr val="EE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8446" y="3860641"/>
            <a:ext cx="4576223" cy="2457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67777" y="1507499"/>
            <a:ext cx="4576223" cy="2362200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0" y="1511831"/>
            <a:ext cx="4567777" cy="2362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directas vs. consultas anidadas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52399"/>
            <a:ext cx="9144000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Nombres y géneros de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co</a:t>
            </a:r>
            <a:r>
              <a:rPr lang="es-CL" sz="2400" i="1" dirty="0" smtClean="0">
                <a:latin typeface="Calibri Light" panose="020F0302020204030204" pitchFamily="34" charset="0"/>
              </a:rPr>
              <a:t>-actores de personas con una apellida “L%”.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2" y="2013939"/>
            <a:ext cx="2702491" cy="1219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6" y="2013937"/>
            <a:ext cx="3657433" cy="1571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" y="4331231"/>
            <a:ext cx="3653618" cy="1767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4" y="4331231"/>
            <a:ext cx="3662168" cy="19410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" y="1588032"/>
            <a:ext cx="2466521" cy="2540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88031"/>
            <a:ext cx="1830320" cy="2551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8974"/>
            <a:ext cx="3076570" cy="2594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3928974"/>
            <a:ext cx="3607130" cy="2648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587301"/>
            <a:ext cx="737413" cy="1793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520" y="3581272"/>
            <a:ext cx="737515" cy="1793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94" y="5985786"/>
            <a:ext cx="738133" cy="1803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372" y="5983061"/>
            <a:ext cx="626428" cy="180418"/>
          </a:xfrm>
          <a:prstGeom prst="rect">
            <a:avLst/>
          </a:prstGeom>
        </p:spPr>
      </p:pic>
      <p:sp>
        <p:nvSpPr>
          <p:cNvPr id="27" name="Content Placeholder 6 2"/>
          <p:cNvSpPr txBox="1">
            <a:spLocks/>
          </p:cNvSpPr>
          <p:nvPr/>
        </p:nvSpPr>
        <p:spPr>
          <a:xfrm>
            <a:off x="-8446" y="6317521"/>
            <a:ext cx="9144000" cy="54047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i="1" dirty="0" smtClean="0">
                <a:latin typeface="Calibri Light" panose="020F0302020204030204" pitchFamily="34" charset="0"/>
              </a:rPr>
              <a:t>¡Hay una diferencia (pero es poco predecible)!</a:t>
            </a:r>
          </a:p>
        </p:txBody>
      </p:sp>
    </p:spTree>
    <p:extLst>
      <p:ext uri="{BB962C8B-B14F-4D97-AF65-F5344CB8AC3E}">
        <p14:creationId xmlns:p14="http://schemas.microsoft.com/office/powerpoint/2010/main" val="2889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/>
          <p:cNvSpPr txBox="1">
            <a:spLocks/>
          </p:cNvSpPr>
          <p:nvPr/>
        </p:nvSpPr>
        <p:spPr>
          <a:xfrm>
            <a:off x="-8200" y="1295400"/>
            <a:ext cx="9152199" cy="556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Font typeface="Arial" pitchFamily="34" charset="0"/>
              <a:buNone/>
            </a:pPr>
            <a:r>
              <a:rPr lang="es-CL" sz="2800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Uno dice lo que quiere, no cómo debería ser computado</a:t>
            </a: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lvl="1" algn="ctr">
              <a:buClr>
                <a:schemeClr val="bg1"/>
              </a:buClr>
            </a:pPr>
            <a:r>
              <a:rPr lang="es-CL" i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Idealmente</a:t>
            </a: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, el motor puede elegir el mejor plan de ejecución independientemente de su expresión particular</a:t>
            </a:r>
          </a:p>
          <a:p>
            <a:pPr lvl="2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Pero, esto es caro, entonces </a:t>
            </a:r>
            <a:r>
              <a:rPr lang="es-CL" i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en la práctica</a:t>
            </a: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, hay diferencias</a:t>
            </a:r>
          </a:p>
          <a:p>
            <a:pPr lvl="1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Regresaremos al tema de rendimiento y optimización más adelante en el curso</a:t>
            </a:r>
          </a:p>
          <a:p>
            <a:pPr lvl="1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Pero en general, se puede expresar una consulta en la forma “más natural” y dejar la ejecución al motor 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209800"/>
            <a:ext cx="91440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850" y="3560092"/>
            <a:ext cx="1300656" cy="149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 es un lenguaje </a:t>
            </a:r>
            <a:r>
              <a:rPr lang="es-CL" b="1" dirty="0">
                <a:solidFill>
                  <a:srgbClr val="0066CC"/>
                </a:solidFill>
              </a:rPr>
              <a:t>declarativo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2968" y="2295042"/>
            <a:ext cx="1975209" cy="1016693"/>
            <a:chOff x="382968" y="2295042"/>
            <a:chExt cx="1975209" cy="1016693"/>
          </a:xfrm>
        </p:grpSpPr>
        <p:sp>
          <p:nvSpPr>
            <p:cNvPr id="4" name="Rectangle 3"/>
            <p:cNvSpPr/>
            <p:nvPr/>
          </p:nvSpPr>
          <p:spPr>
            <a:xfrm>
              <a:off x="382968" y="2295042"/>
              <a:ext cx="1975209" cy="1016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8" y="2511764"/>
              <a:ext cx="1166317" cy="525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17" y="2327933"/>
              <a:ext cx="1064610" cy="1096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1001" y="3415210"/>
            <a:ext cx="1975209" cy="1019583"/>
            <a:chOff x="381001" y="3415210"/>
            <a:chExt cx="1975209" cy="1019583"/>
          </a:xfrm>
        </p:grpSpPr>
        <p:sp>
          <p:nvSpPr>
            <p:cNvPr id="8" name="Rectangle 7"/>
            <p:cNvSpPr/>
            <p:nvPr/>
          </p:nvSpPr>
          <p:spPr>
            <a:xfrm>
              <a:off x="381001" y="3415210"/>
              <a:ext cx="1975209" cy="1019583"/>
            </a:xfrm>
            <a:prstGeom prst="rect">
              <a:avLst/>
            </a:prstGeom>
            <a:solidFill>
              <a:srgbClr val="FEF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3" y="3633801"/>
              <a:ext cx="1578417" cy="6782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3" y="3449970"/>
              <a:ext cx="790011" cy="11012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4538268"/>
            <a:ext cx="1975209" cy="1060615"/>
            <a:chOff x="381000" y="4538268"/>
            <a:chExt cx="1975209" cy="1060615"/>
          </a:xfrm>
        </p:grpSpPr>
        <p:sp>
          <p:nvSpPr>
            <p:cNvPr id="12" name="Rectangle 11"/>
            <p:cNvSpPr/>
            <p:nvPr/>
          </p:nvSpPr>
          <p:spPr>
            <a:xfrm>
              <a:off x="381000" y="4538268"/>
              <a:ext cx="1975209" cy="10606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0" y="4741387"/>
              <a:ext cx="1576639" cy="7627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4" y="4567762"/>
              <a:ext cx="1327922" cy="1119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81000" y="5702358"/>
            <a:ext cx="1978854" cy="1060614"/>
            <a:chOff x="381000" y="5702358"/>
            <a:chExt cx="1978854" cy="1060614"/>
          </a:xfrm>
        </p:grpSpPr>
        <p:sp>
          <p:nvSpPr>
            <p:cNvPr id="16" name="Rectangle 15"/>
            <p:cNvSpPr/>
            <p:nvPr/>
          </p:nvSpPr>
          <p:spPr>
            <a:xfrm>
              <a:off x="381000" y="5702358"/>
              <a:ext cx="1978854" cy="1060614"/>
            </a:xfrm>
            <a:prstGeom prst="rect">
              <a:avLst/>
            </a:prstGeom>
            <a:solidFill>
              <a:srgbClr val="EEE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1" y="5902586"/>
              <a:ext cx="1580328" cy="837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2" y="5728962"/>
              <a:ext cx="1556925" cy="11432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3451581"/>
            <a:ext cx="1751603" cy="1751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9256" y="2295042"/>
            <a:ext cx="2217599" cy="446793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endCxn id="24" idx="1"/>
          </p:cNvCxnSpPr>
          <p:nvPr/>
        </p:nvCxnSpPr>
        <p:spPr>
          <a:xfrm>
            <a:off x="2353433" y="2819400"/>
            <a:ext cx="1304167" cy="150798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2356210" y="3925002"/>
            <a:ext cx="1304166" cy="386807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24" idx="1"/>
          </p:cNvCxnSpPr>
          <p:nvPr/>
        </p:nvCxnSpPr>
        <p:spPr>
          <a:xfrm flipV="1">
            <a:off x="2356209" y="4327383"/>
            <a:ext cx="1301391" cy="74119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4" idx="1"/>
          </p:cNvCxnSpPr>
          <p:nvPr/>
        </p:nvCxnSpPr>
        <p:spPr>
          <a:xfrm flipV="1">
            <a:off x="2359854" y="4327383"/>
            <a:ext cx="1297746" cy="1905282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3"/>
          </p:cNvCxnSpPr>
          <p:nvPr/>
        </p:nvCxnSpPr>
        <p:spPr>
          <a:xfrm flipV="1">
            <a:off x="5409203" y="4327382"/>
            <a:ext cx="1203633" cy="1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3121720"/>
            <a:ext cx="1149256" cy="2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4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2209800"/>
            <a:ext cx="91440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850" y="3560092"/>
            <a:ext cx="1300656" cy="149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 es un lenguaje </a:t>
            </a:r>
            <a:r>
              <a:rPr lang="es-CL" b="1" dirty="0">
                <a:solidFill>
                  <a:srgbClr val="0066CC"/>
                </a:solidFill>
              </a:rPr>
              <a:t>declarativo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2968" y="2295042"/>
            <a:ext cx="1975209" cy="1016693"/>
            <a:chOff x="382968" y="2295042"/>
            <a:chExt cx="1975209" cy="1016693"/>
          </a:xfrm>
        </p:grpSpPr>
        <p:sp>
          <p:nvSpPr>
            <p:cNvPr id="4" name="Rectangle 3"/>
            <p:cNvSpPr/>
            <p:nvPr/>
          </p:nvSpPr>
          <p:spPr>
            <a:xfrm>
              <a:off x="382968" y="2295042"/>
              <a:ext cx="1975209" cy="1016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8" y="2511764"/>
              <a:ext cx="1166317" cy="525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17" y="2327933"/>
              <a:ext cx="1064610" cy="1096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1001" y="3415210"/>
            <a:ext cx="1975209" cy="1019583"/>
            <a:chOff x="381001" y="3415210"/>
            <a:chExt cx="1975209" cy="1019583"/>
          </a:xfrm>
        </p:grpSpPr>
        <p:sp>
          <p:nvSpPr>
            <p:cNvPr id="8" name="Rectangle 7"/>
            <p:cNvSpPr/>
            <p:nvPr/>
          </p:nvSpPr>
          <p:spPr>
            <a:xfrm>
              <a:off x="381001" y="3415210"/>
              <a:ext cx="1975209" cy="1019583"/>
            </a:xfrm>
            <a:prstGeom prst="rect">
              <a:avLst/>
            </a:prstGeom>
            <a:solidFill>
              <a:srgbClr val="FEF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3" y="3633801"/>
              <a:ext cx="1578417" cy="6782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3" y="3449970"/>
              <a:ext cx="790011" cy="11012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4538268"/>
            <a:ext cx="1975209" cy="1060615"/>
            <a:chOff x="381000" y="4538268"/>
            <a:chExt cx="1975209" cy="1060615"/>
          </a:xfrm>
        </p:grpSpPr>
        <p:sp>
          <p:nvSpPr>
            <p:cNvPr id="12" name="Rectangle 11"/>
            <p:cNvSpPr/>
            <p:nvPr/>
          </p:nvSpPr>
          <p:spPr>
            <a:xfrm>
              <a:off x="381000" y="4538268"/>
              <a:ext cx="1975209" cy="10606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0" y="4741387"/>
              <a:ext cx="1576639" cy="7627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4" y="4567762"/>
              <a:ext cx="1327922" cy="1119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81000" y="5702358"/>
            <a:ext cx="1978854" cy="1060614"/>
            <a:chOff x="381000" y="5702358"/>
            <a:chExt cx="1978854" cy="1060614"/>
          </a:xfrm>
        </p:grpSpPr>
        <p:sp>
          <p:nvSpPr>
            <p:cNvPr id="16" name="Rectangle 15"/>
            <p:cNvSpPr/>
            <p:nvPr/>
          </p:nvSpPr>
          <p:spPr>
            <a:xfrm>
              <a:off x="381000" y="5702358"/>
              <a:ext cx="1978854" cy="1060614"/>
            </a:xfrm>
            <a:prstGeom prst="rect">
              <a:avLst/>
            </a:prstGeom>
            <a:solidFill>
              <a:srgbClr val="EEE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1" y="5902586"/>
              <a:ext cx="1580328" cy="837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2" y="5728962"/>
              <a:ext cx="1556925" cy="11432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3451581"/>
            <a:ext cx="1751603" cy="1751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9256" y="2295042"/>
            <a:ext cx="2217599" cy="446793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endCxn id="24" idx="1"/>
          </p:cNvCxnSpPr>
          <p:nvPr/>
        </p:nvCxnSpPr>
        <p:spPr>
          <a:xfrm>
            <a:off x="2353433" y="2819400"/>
            <a:ext cx="1304167" cy="150798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2356210" y="3925002"/>
            <a:ext cx="1304166" cy="386807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24" idx="1"/>
          </p:cNvCxnSpPr>
          <p:nvPr/>
        </p:nvCxnSpPr>
        <p:spPr>
          <a:xfrm flipV="1">
            <a:off x="2356209" y="4327383"/>
            <a:ext cx="1301391" cy="74119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4" idx="1"/>
          </p:cNvCxnSpPr>
          <p:nvPr/>
        </p:nvCxnSpPr>
        <p:spPr>
          <a:xfrm flipV="1">
            <a:off x="2359854" y="4327383"/>
            <a:ext cx="1297746" cy="1905282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3"/>
          </p:cNvCxnSpPr>
          <p:nvPr/>
        </p:nvCxnSpPr>
        <p:spPr>
          <a:xfrm flipV="1">
            <a:off x="5409203" y="4327382"/>
            <a:ext cx="1203633" cy="1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3121720"/>
            <a:ext cx="1149256" cy="23015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-8200" y="2057400"/>
            <a:ext cx="9152200" cy="480496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-8200" y="1295400"/>
            <a:ext cx="9152199" cy="55669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Font typeface="Arial" pitchFamily="34" charset="0"/>
              <a:buNone/>
            </a:pPr>
            <a:r>
              <a:rPr lang="es-CL" sz="2800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Uno dice lo que quiere, no cómo debería ser computado</a:t>
            </a: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schemeClr val="bg1"/>
              </a:buClr>
              <a:buNone/>
            </a:pP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Idealmente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el motor puede elegir el mejor plan de ejecución independientemente de la expresión particular de la consulta</a:t>
            </a:r>
          </a:p>
        </p:txBody>
      </p:sp>
    </p:spTree>
    <p:extLst>
      <p:ext uri="{BB962C8B-B14F-4D97-AF65-F5344CB8AC3E}">
        <p14:creationId xmlns:p14="http://schemas.microsoft.com/office/powerpoint/2010/main" val="5045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5115"/>
  <p:tag name="ORIGINALWIDTH" val="82.5115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\bot}$&#10;\end{document}&#10;"/>
  <p:tag name="IGUANATEXSIZE" val="70"/>
  <p:tag name="IGUANATEXCURSOR" val="26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2004,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&#10; ( SELECT P2.grav, P2.nombre&#10;   FROM Planeta P2&#10;   WHERE P2.nombre = 'Tierra' )&#10;ORDER BY P1.dist DESC&#10;\end{lstlisting}&#10;\end{document}&#10;"/>
  <p:tag name="IGUANATEXSIZE" val="16"/>
  <p:tag name="IGUANATEXCURSOR" val="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9,275"/>
  <p:tag name="ORIGINALWIDTH" val="1851,2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La tabla devolió más de una columna&#10;\end{tabular}&#10;&#10;&#10;&#10;&#10;&#10;\end{document}"/>
  <p:tag name="IGUANATEXSIZE" val="15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4,8665"/>
  <p:tag name="ORIGINALWIDTH" val="2086,7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, S1.planeta&#10;FROM Satélite S1&#10;WHERE (S1.año, S1.descubridor) =&#10; ( SELECT S2.año, S2.descubridor&#10;   FROM Satélite S2&#10;   WHERE S2.nombre = 'Ío' )&#10;\end{lstlisting}&#10;\end{document}&#10;"/>
  <p:tag name="IGUANATEXSIZE" val="16"/>
  <p:tag name="IGUANATEXCURSOR" val="4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8,0862"/>
  <p:tag name="ORIGINALWIDTH" val="1056,8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ombre} &amp; \sch{planeta}\\%&amp; \sch{radio} &amp; \sch{grav} &amp; \sch{días} &amp; \sch{años} &amp; \sch{temp}  &amp; \sch{anillo} \\&#10;\hline&#10;Ío &amp; Júpiter\\ &#10;Calisto &amp; Júpiter\\&#10;Europa &amp; Júpiter\\&#10;Ganímedes &amp; Júpiter\\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1189"/>
  <p:tag name="ORIGINALWIDTH" val="2803,1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, S1.planeta&#10;FROM Satélite S1&#10;WHERE (S1.año, S1.descubridor) =&#10; ( SELECT S2.año, S2.descubridor, S2.nombre&#10;   FROM Satélite S2&#10;   WHERE S2.planeta = 'Júpiter' )&#10;\end{lstlisting}&#10;\end{document}&#10;"/>
  <p:tag name="IGUANATEXSIZE" val="16"/>
  <p:tag name="IGUANATEXCURSOR" val="4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.9775"/>
  <p:tag name="ORIGINALWIDTH" val="2266.96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La subconsulta devolvió demasiadas columnas&#10;\end{tabular}&#10;&#10;&#10;&#10;&#10;&#10;\end{document}"/>
  <p:tag name="IGUANATEXSIZE" val="20"/>
  <p:tag name="IGUANATEXCURSOR" val="3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72.5241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f(\cdot)}$&#10;\end{document}&#10;"/>
  <p:tag name="IGUANATEXSIZE" val="70"/>
  <p:tag name="IGUANATEXCURSOR" val="26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1189"/>
  <p:tag name="ORIGINALWIDTH" val="2134,7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, S1.planeta&#10;FROM Satélite S1&#10;WHERE (S1.año, S1.descubridor) =&#10; ( SELECT S2.año, S2.descubridor&#10;   FROM Satélite S2&#10;   WHERE S2.planeta = 'Júpiter' )&#10;\end{lstlisting}&#10;\end{document}&#10;"/>
  <p:tag name="IGUANATEXSIZE" val="16"/>
  <p:tag name="IGUANATEXCURSOR" val="4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9,275"/>
  <p:tag name="ORIGINALWIDTH" val="1692,9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La tabla devolió más de una fila&#10;\end{tabular}&#10;&#10;&#10;&#10;&#10;&#10;\end{document}"/>
  <p:tag name="IGUANATEXSIZE" val="15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1189"/>
  <p:tag name="ORIGINALWIDTH" val="2152,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, S1.planeta&#10;FROM Satélite S1&#10;WHERE (S1.año, S1.descubridor) IN&#10; ( SELECT S2.año, S2.descubridor&#10;   FROM Satélite S2&#10;   WHERE S2.planeta = 'Júpiter' )&#10;\end{lstlisting}&#10;\end{document}&#10;"/>
  <p:tag name="IGUANATEXSIZE" val="16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8,0862"/>
  <p:tag name="ORIGINALWIDTH" val="1056,8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ombre} &amp; \sch{planeta}\\%&amp; \sch{radio} &amp; \sch{grav} &amp; \sch{días} &amp; \sch{años} &amp; \sch{temp}  &amp; \sch{anillo} \\&#10;\hline&#10;Ío &amp; Júpiter\\ &#10;Calisto &amp; Júpiter\\&#10;Europa &amp; Júpiter\\&#10;Ganímedes &amp; Júpiter\\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50,702"/>
  <p:tag name="ORIGINALWIDTH" val="2346,3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grav&#10;FROM&#10; ( SELECT A1.planeta&#10;   FROM Aterrizaje A1, Aterrizaje A2 &#10;   WHERE A1.planeta=A2.planeta &#10;   AND A1.país&lt;&gt;A2.país ) Multi,&#10; Planeta&#10;WHERE nombre=Multi.planeta&#10;  AND grav &gt; 8.0&#10;ORDER BY grav&#10;\end{lstlisting}&#10;\end{document}&#10;"/>
  <p:tag name="IGUANATEXSIZE" val="16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780,85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grav}\\%&amp; \sch{radio} &amp; \sch{grav} &amp; \sch{días} &amp; \sch{años} &amp; \sch{temp}  &amp; \sch{anillo} \\&#10;\hline &#10;Venus &amp; 8.9 \\&#10;Venus &amp; 8.9 \\\hline&#10;\end{tabular}&#10;&#10;&#10;&#10;&#10;&#10;\end{document}"/>
  <p:tag name="IGUANATEXSIZE" val="15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5115"/>
  <p:tag name="ORIGINALWIDTH" val="82.5115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\bot}$&#10;\end{document}&#10;"/>
  <p:tag name="IGUANATEXSIZE" val="70"/>
  <p:tag name="IGUANATEXCURSOR" val="26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92,902"/>
  <p:tag name="ORIGINALWIDTH" val="1404,9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\texttt{{\ckw COUNT} ([{\ckw DISTINCT}] \sch{A})}&#10;\item \texttt{{\ckw SUM} ([{\ckw DISTINCT}] \sch{A})}&#10;\item \texttt{{\ckw AVG} ([{\ckw DISTINCT}] \sch{A})}&#10;\item \texttt{{\ckw MAX} (\sch{A})}&#10;\item \texttt{{\ckw MIN} (\sch{A})}&#10;\end{itemize}&#10;\end{document}&#10;"/>
  <p:tag name="IGUANATEXSIZE" val="27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017,0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planeta) AS conteo&#10;FROM Aterrizaje&#10;\end{lstlisting}&#10;\end{document}&#10;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430.560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8\\&#10;\hline&#10;\end{tabular}&#10;&#10;&#10;&#10;&#10;&#10;\end{document}"/>
  <p:tag name="IGUANATEXSIZE" val="15"/>
  <p:tag name="IGUANATEXCURSOR" val="2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605,1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COUNT(planeta) AS conteo&#10;FROM Aterrizaje&#10;\end{lstlisting}&#10;\end{document}&#10;"/>
  <p:tag name="IGUANATEXSIZE" val="16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430.560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8\\&#10;\hline&#10;\end{tabular}&#10;&#10;&#10;&#10;&#10;&#10;\end{document}"/>
  <p:tag name="IGUANATEXSIZE" val="15"/>
  <p:tag name="IGUANATEXCURSOR" val="2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605,1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DISTINCT planeta) AS conteo&#10;FROM Aterrizaje&#10;\end{lstlisting}&#10;\end{document}&#10;"/>
  <p:tag name="IGUANATEXSIZE" val="16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9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4\\&#10;\hline&#10;\end{tabular}&#10;&#10;&#10;&#10;&#10;&#10;\end{document}"/>
  <p:tag name="IGUANATEXSIZE" val="15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72.5241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f(\cdot)}$&#10;\end{document}&#10;"/>
  <p:tag name="IGUANATEXSIZE" val="70"/>
  <p:tag name="IGUANATEXCURSOR" val="26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1624,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*) AS conteo&#10;FROM Aterrizaje&#10;\end{lstlisting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430.560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8\\&#10;\hline&#10;\end{tabular}&#10;&#10;&#10;&#10;&#10;&#10;\end{document}"/>
  <p:tag name="IGUANATEXSIZE" val="15"/>
  <p:tag name="IGUANATEXCURSOR" val="2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430.560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6\\&#10;\hline&#10;\end{tabular}&#10;&#10;&#10;&#10;&#10;&#10;\end{document}"/>
  <p:tag name="IGUANATEXSIZE" val="15"/>
  <p:tag name="IGUANATEXCURSOR" val="2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7.7203"/>
  <p:tag name="ORIGINALWIDTH" val="2277.46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descubridor) AS conteo&#10;FROM Satélite&#10;\end{lstlisting}&#10;\end{document}&#10;"/>
  <p:tag name="IGUANATEXSIZE" val="20"/>
  <p:tag name="IGUANATEXCURSOR" val="3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430.560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0\\&#10;\hline&#10;\end{tabular}&#10;&#10;&#10;&#10;&#10;&#10;\end{document}"/>
  <p:tag name="IGUANATEXSIZE" val="15"/>
  <p:tag name="IGUANATEXCURSOR" val="2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6.9517"/>
  <p:tag name="ORIGINALWIDTH" val="2279.71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descubridor) AS conteo&#10;FROM Satélite&#10;WHERE nombre = 'Luna'&#10;\end{lstlisting}&#10;\end{document}&#10;"/>
  <p:tag name="IGUANATEXSIZE" val="20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1755,2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VG(año) AS promedio&#10;FROM Aterrizaje&#10;\end{lstlisting}&#10;\end{document}&#10;"/>
  <p:tag name="IGUANATEXSIZE" val="16"/>
  <p:tag name="IGUANATEXCURSOR" val="2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4,875\\&#10;\hline&#10;\end{tabular}&#10;&#10;&#10;&#10;&#10;&#10;\end{document}"/>
  <p:tag name="IGUANATEXSIZE" val="15"/>
  <p:tag name="IGUANATEXCURSOR" val="290"/>
  <p:tag name="TRANSPARENCY" val="True"/>
  <p:tag name="FILENAME" val=""/>
  <p:tag name="LATEXENGINEID" val="1"/>
  <p:tag name="TEMPFOLDER" val="C:\temp\"/>
  <p:tag name="LATEXFORMHEIGHT" val="315"/>
  <p:tag name="LATEXFORMWIDTH" val="381.6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5\\&#10;\hline&#10;\end{tabular}&#10;&#10;&#10;&#10;&#10;&#10;\end{document}"/>
  <p:tag name="IGUANATEXSIZE" val="15"/>
  <p:tag name="IGUANATEXCURSOR" val="28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4\\&#10;\hline&#10;\end{tabular}&#10;&#10;&#10;&#10;&#10;&#10;\end{document}"/>
  <p:tag name="IGUANATEXSIZE" val="15"/>
  <p:tag name="IGUANATEXCURSOR" val="28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344,0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VG(DISTINCT año) AS promedio&#10;FROM Aterrizaje&#10;\end{lstlisting}&#10;\end{document}&#10;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2,285\\&#10;\hline&#10;\end{tabular}&#10;&#10;&#10;&#10;&#10;&#10;\end{document}"/>
  <p:tag name="IGUANATEXSIZE" val="15"/>
  <p:tag name="IGUANATEXCURSOR" val="29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2\\&#10;\hline&#10;\end{tabular}&#10;&#10;&#10;&#10;&#10;&#10;\end{document}"/>
  <p:tag name="IGUANATEXSIZE" val="15"/>
  <p:tag name="IGUANATEXCURSOR" val="28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736,3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VG(CAST(año as Float)) AS promedio&#10;FROM Aterrizaje&#10;\end{lstlisting}&#10;\end{document}&#10;"/>
  <p:tag name="IGUANATEXSIZE" val="16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4,875\\&#10;\hline&#10;\end{tabular}&#10;&#10;&#10;&#10;&#10;&#10;\end{document}"/>
  <p:tag name="IGUANATEXSIZE" val="15"/>
  <p:tag name="IGUANATEXCURSOR" val="290"/>
  <p:tag name="TRANSPARENCY" val="True"/>
  <p:tag name="FILENAME" val=""/>
  <p:tag name="LATEXENGINEID" val="1"/>
  <p:tag name="TEMPFOLDER" val="C:\temp\"/>
  <p:tag name="LATEXFORMHEIGHT" val="315"/>
  <p:tag name="LATEXFORMWIDTH" val="381.6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1624,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MIN(año) AS mínimo&#10;FROM Aterrizaje&#10;\end{lstlisting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464.314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mínimo}\\\hline &#10;1966\\&#10;\hline&#10;\end{tabular}&#10;&#10;&#10;&#10;&#10;&#10;\end{document}"/>
  <p:tag name="IGUANATEXSIZE" val="15"/>
  <p:tag name="IGUANATEXCURSOR" val="26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220,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MIN(año) AS mínimo, planeta&#10;FROM Aterrizaje&#10;\end{lstlisting}&#10;\end{document}&#10;"/>
  <p:tag name="IGUANATEXSIZE" val="16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6,5776"/>
  <p:tag name="ORIGINALWIDTH" val="1846,0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Si hay un operador de agregación\\&#10;solo se puede devolver el resultado\\&#10;de ese operador \\&#10;(o de un operador (GROUP BY))\\&#10;\end{tabular}&#10;&#10;&#10;&#10;&#10;&#10;\end{document}"/>
  <p:tag name="IGUANATEXSIZE" val="15"/>
  <p:tag name="IGUANATEXCURSOR" val="3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4,8665"/>
  <p:tag name="ORIGINALWIDTH" val="1626,2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1.planeta, A1.año&#10;FROM Aterrizaje A1&#10;WHERE A1.año =&#10;  (  SELECT MIN(A2.año)     &#10;     FROM Aterrizaje A2&#10;  )&#10;\end{lstlisting}&#10;\end{document}&#10;"/>
  <p:tag name="IGUANATEXSIZE" val="16"/>
  <p:tag name="IGUANATEXCURSOR" val="3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93,6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año}\\\hline &#10;Venus &amp; 1966\\&#10;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1,49"/>
  <p:tag name="ORIGINALWIDTH" val="2197,0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1.planeta, conteo&#10;FROM Aterrizaje A1,&#10;  (  SELECT COUNT(*) AS conteo     &#10;     FROM Aterrizaje A2&#10;     WHERE A2.planeta = 'Mercurio'&#10;  ) Mercurio&#10;WHERE A1.planeta = 'Mercurio'&#10;UNION&#10;SELECT A1.planeta, conteo&#10;FROM Aterrizaje A1,&#10;  (  SELECT COUNT(*) AS conteo     &#10;    ...&#10;\end{lstlisting}&#10;\end{document}&#10;"/>
  <p:tag name="IGUANATEXSIZE" val="16"/>
  <p:tag name="IGUANATEXCURSOR" val="4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8.3181"/>
  <p:tag name="ORIGINALWIDTH" val="946.632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Mercurio &amp; 1\\&#10;Venus &amp; 3\\&#10;\ldots &amp; \ldots\\&#10;\hline&#10;\end{tabular}&#10;&#10;&#10;&#10;&#10;&#10;\end{document}"/>
  <p:tag name="IGUANATEXSIZE" val="15"/>
  <p:tag name="IGUANATEXCURSOR" val="32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2,5576"/>
  <p:tag name="ORIGINALWIDTH" val="2212,8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\end{lstlisting}&#10;\end{document}&#10;"/>
  <p:tag name="IGUANATEXSIZE" val="16"/>
  <p:tag name="IGUANATEXCURSOR" val="3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6.8347"/>
  <p:tag name="ORIGINALWIDTH" val="946.632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Mercurio &amp; 1\\&#10;Venus &amp; 3\\&#10;Marte &amp; 3\\&#10;Júpiter &amp; 1\\&#10;\hline&#10;\end{tabular}&#10;&#10;&#10;&#10;&#10;&#10;\end{document}"/>
  <p:tag name="IGUANATEXSIZE" val="15"/>
  <p:tag name="IGUANATEXCURSOR" val="32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2.5576"/>
  <p:tag name="ORIGINALWIDTH" val="2605.11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país, COUNT(*) AS conteo&#10;FROM Aterrizaje&#10;GROUP BY planeta, país&#10;\end{lstlisting}&#10;\end{document}&#10;"/>
  <p:tag name="IGUANATEXSIZE" val="16"/>
  <p:tag name="IGUANATEXCURSOR" val="29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1.6342"/>
  <p:tag name="ORIGINALWIDTH" val="1343.43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lr}&#10;\hline&#10;\sch{planeta} &amp; \sch{país} &amp; \sch{conteo}\\\hline &#10;Mercurio &amp; EEUU &amp; 1\\&#10;Venus &amp; URRS &amp; 2\\&#10;Venus &amp; EEUU &amp; 1\\&#10;Marte &amp; URRS &amp; 1\\&#10;Marte &amp; EEUU &amp; 1\\&#10;Marte &amp; ESA &amp; 1\\&#10;Júpiter &amp; EEUU &amp; 1\\&#10;\hline&#10;\end{tabular}&#10;&#10;\end{document}"/>
  <p:tag name="IGUANATEXSIZE" val="15"/>
  <p:tag name="IGUANATEXCURSOR" val="4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212,8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MAX(año)&lt;2000&#10;\end{lstlisting}&#10;\end{document}&#10;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146,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 INNER JOIN Aterrizaje&#10;ON nombre = planeta&#10;\end{lstlisting}&#10;\end{document}"/>
  <p:tag name="IGUANATEXSIZE" val="20"/>
  <p:tag name="IGUANATEXCURSOR" val="3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888.12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Venus &amp; 3\\&#10;\hline&#10;\end{tabular}&#10;&#10;&#10;&#10;&#10;&#10;\end{document}"/>
  <p:tag name="IGUANATEXSIZE" val="15"/>
  <p:tag name="IGUANATEXCURSOR" val="3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525,6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EVERY(año BETWEEN 2000 AND 2005)&#10;\end{lstlisting}&#10;\end{document}&#10;"/>
  <p:tag name="IGUANATEXSIZE" val="16"/>
  <p:tag name="IGUANATEXCURSOR" val="3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887,37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Júpiter &amp; 1\\&#10;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395,0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ANY(año BETWEEN 2000 AND 2005)&#10;\end{lstlisting}&#10;\end{document}&#10;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887,37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Júpiter &amp; 1\\&#10;Marte &amp; 3\\&#10;\hline&#10;\end{tabular}&#10;&#10;&#10;&#10;&#10;&#10;\end{document}"/>
  <p:tag name="IGUANATEXSIZE" val="15"/>
  <p:tag name="IGUANATEXCURSOR" val="3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6,0762"/>
  <p:tag name="ORIGINALWIDTH" val="2656,1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bool_or(año BETWEEN 2000 AND 2005)&#10;\end{lstlisting}&#10;\end{document}&#10;"/>
  <p:tag name="IGUANATEXSIZE" val="16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26,85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descubridor} \\%&amp; \sch{radio} &amp; \sch{grav} &amp; \sch{días} &amp; \sch{años} &amp; \sch{temp}  &amp; \sch{anillo} \\&#10;\hline &#10;Galileo Gailiei\\&#10;\hline&#10;\end{tabular}&#10;&#10;&#10;&#10;&#10;&#10;\end{document}"/>
  <p:tag name="IGUANATEXSIZE" val="15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26,85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descubridor} \\%&amp; \sch{radio} &amp; \sch{grav} &amp; \sch{días} &amp; \sch{años} &amp; \sch{temp}  &amp; \sch{anillo} \\&#10;\hline &#10;Galileo Gailiei\\&#10;\hline&#10;\end{tabular}&#10;&#10;&#10;&#10;&#10;&#10;\end{document}"/>
  <p:tag name="IGUANATEXSIZE" val="15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5,5747"/>
  <p:tag name="ORIGINALWIDTH" val="1888,7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descubridor&#10;FROM Satélite&#10;GROUP BY planeta, descubridor&#10;HAVING COUNT(*)&gt;2&#10;\end{lstlisting}&#10;\end{document}&#10;"/>
  <p:tag name="IGUANATEXSIZE" val="16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5,608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\\%&amp; \sch{radio} &amp; \sch{grav} &amp; \sch{días} &amp; \sch{años} &amp; \sch{temp}  &amp; \sch{anillo} \\&#10;\hline &#10;Martes &amp; 1,52\\&#10;\hline&#10;\end{tabular}&#10;&#10;&#10;&#10;&#10;&#10;\end{document}"/>
  <p:tag name="IGUANATEXSIZE" val="15"/>
  <p:tag name="IGUANATEXCURSOR" val="4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5,608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\\%&amp; \sch{radio} &amp; \sch{grav} &amp; \sch{días} &amp; \sch{años} &amp; \sch{temp}  &amp; \sch{anillo} \\&#10;\hline &#10;Martes &amp; 1,52\\&#10;\hline&#10;\end{tabular}&#10;&#10;&#10;&#10;&#10;&#10;\end{document}"/>
  <p:tag name="IGUANATEXSIZE" val="15"/>
  <p:tag name="IGUANATEXCURSOR" val="4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2,679"/>
  <p:tag name="ORIGINALWIDTH" val="1820,50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nombre, dist&#10;FROM Planeta&#10;WHERE nombre IN &#10;  (  SELECT planeta&#10;     FROM Aterrizaje&#10;     GROUP BY planeta&#10;     HAVING ( COUNT&#10;       (DISTINCT país)&gt;=3)&#10;  )&#10;\end{lstlisting}&#10;\end{document}&#10;"/>
  <p:tag name="IGUANATEXSIZE" val="16"/>
  <p:tag name="IGUANATEXCURSOR" val="4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899,26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5,20 &amp; 2003 \\&#10;\hline&#10;\end{tabular}&#10;&#10;&#10;&#10;&#10;&#10;\end{document}"/>
  <p:tag name="IGUANATEXSIZE" val="15"/>
  <p:tag name="IGUANATEXCURSOR" val="6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7.201"/>
  <p:tag name="ORIGINALWIDTH" val="1983.277"/>
  <p:tag name="LATEXADDIN" val="\documentclass{article}&#10;\usepackage[utf8]{inputenc}&#10;\usepackage{amsmath}&#10;\usepackage{colortbl}&#10;\usepackage{xcolor}&#10;\usepackage[normalem]{ulem}&#10;\usepackage{C:/Users/ahogan/Documents/Teaching/Databases/macros/bdd}&#10;\pagestyle{empty}&#10;&#10;\definecolor{M}{rgb}{0.88,1,1}&#10;\definecolor{V}{rgb}{1,0.88,1}&#10;\definecolor{Ma}{rgb}{0.94,1,0.94}&#10;\definecolor{J}{rgb}{1,1,0.88}&#10;&#10;\newlength{\bef}&#10;\setlength{\bef}{-1.5ex}&#10;\newlength{\aft}&#10;\setlength{\aft}{0.3ex}&#10;&#10;&#10;\begin{document}&#10;\tpre&#10;\begin{tabular}{l l l r}&#10;\rlt{Aterrizaje}\\&#10;\hline&#10;\schk{nave} &amp; \sch{planeta} &amp; \sch{país} &amp; \sch{año}\\[0.5ex]&#10;\hline &#10;\rowcolor{M} &amp; &amp; &amp; \\[\bef] &#10;\rowcolor{M} Messenger &amp; Mercurio &amp; EEUU &amp; 2015\\[\aft]\hline&#10;\rowcolor{V} &amp; &amp; &amp; \\[\bef] &#10;\rowcolor{V} Venera 3 &amp; Venus  &amp; URRS  &amp; 1966 \\&#10;\rowcolor{V} Venera 4 &amp; Venus  &amp; URRS  &amp; 1967 \\&#10;%Venera 4 &amp; Venus  &amp; URRS  &amp; 1967 \\&#10;\rowcolor{V} Pioneer &amp; Venus  &amp; EEUU  &amp; 1978 \\[\aft]\hline&#10;\rowcolor{Ma} &amp; &amp; &amp; \\[\bef]&#10;\rowcolor{Ma} Mars 2 lander &amp; Marte &amp; URRS &amp; 1971\\&#10;\rowcolor{Ma} Viking 1 &amp; Marte &amp; EEUU &amp; 1976 \\&#10;\rowcolor{Ma} Beagle 2 &amp; Marte &amp; ESA &amp; 2003\\[\aft]\hline&#10;\rowcolor{J} &amp; &amp; &amp; \\[\bef]&#10;\rowcolor{J} Galileo &amp; Júpiter &amp; EEUU &amp; 2003 \\[\aft]\hline&#10;\end{tabular}&#10;\end{document}"/>
  <p:tag name="IGUANATEXSIZE" val="15"/>
  <p:tag name="IGUANATEXCURSOR" val="12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9.62"/>
  <p:tag name="ORIGINALWIDTH" val="1528.713"/>
  <p:tag name="LATEXADDIN" val="\documentclass{article}&#10;\usepackage[utf8]{inputenc}&#10;\usepackage{amsmath}&#10;\usepackage{colortbl}&#10;\usepackage{xcolor}&#10;\usepackage[normalem]{ulem}&#10;\usepackage{C:/Users/ahogan/Documents/Teaching/Databases/macros/bdd}&#10;\pagestyle{empty}&#10;&#10;\definecolor{M}{rgb}{0.88,1,1}&#10;\definecolor{V}{rgb}{1,0.88,1}&#10;\definecolor{Ma}{rgb}{0.94,1,0.94}&#10;\definecolor{J}{rgb}{1,1,0.88}&#10;&#10;\newlength{\bef}&#10;\setlength{\bef}{-1.5ex}&#10;\newlength{\aft}&#10;\setlength{\aft}{0.3ex}&#10;&#10;\begin{document}&#10;\tpre&#10;\begin{tabular}{l r r r}&#10;\hline&#10;\sch{planeta} &amp; \sch{$A_1(\cdot)$} &amp; \ldots &amp; \sch{$A_n(\cdot)$}\\[0.5ex]&#10;\hline &#10;\rowcolor{M} &amp; &amp; &amp; \\[\bef] &#10;\rowcolor{M} Mercurio &amp; \ldots &amp; \ldots &amp; \ldots\\[\aft]\hline&#10;\rowcolor{V} &amp; &amp; &amp; \\[\bef] &#10;\rowcolor{V} Venus  &amp; \ldots &amp; \ldots &amp; \ldots \\[\aft]\hline&#10;\rowcolor{Ma} &amp; &amp; &amp; \\[\bef]&#10;\rowcolor{Ma} Marte &amp; \ldots &amp; \ldots &amp; \ldots\\[\aft]\hline&#10;\rowcolor{J} &amp; &amp; &amp; \\[\bef]&#10;\rowcolor{J} Júpiter &amp; \ldots &amp; \ldots &amp; \ldots\\[\aft]\hline&#10;\end{tabular}&#10;\end{document}"/>
  <p:tag name="IGUANATEXSIZE" val="15"/>
  <p:tag name="IGUANATEXCURSOR" val="47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7.201"/>
  <p:tag name="ORIGINALWIDTH" val="1983.277"/>
  <p:tag name="LATEXADDIN" val="\documentclass{article}&#10;\usepackage[utf8]{inputenc}&#10;\usepackage{amsmath}&#10;\usepackage{colortbl}&#10;\usepackage{xcolor}&#10;\usepackage[normalem]{ulem}&#10;\usepackage{C:/Users/ahogan/Documents/Teaching/Databases/macros/bdd}&#10;\pagestyle{empty}&#10;&#10;\definecolor{M}{rgb}{0.88,1,1}&#10;\definecolor{V}{rgb}{1,0.88,1}&#10;\definecolor{Ma}{rgb}{0.94,1,0.94}&#10;\definecolor{J}{rgb}{1,1,0.88}&#10;&#10;\newlength{\bef}&#10;\setlength{\bef}{-1.5ex}&#10;\newlength{\aft}&#10;\setlength{\aft}{0.3ex}&#10;&#10;&#10;\begin{document}&#10;\tpre&#10;\begin{tabular}{l l l r}&#10;\rlt{Aterrizaje}\\&#10;\hline&#10;\schk{nave} &amp; \sch{planeta} &amp; \sch{país} &amp; \sch{año}\\[0.5ex]&#10;\hline &#10;\rowcolor{M} &amp; &amp; &amp; \\[\bef] &#10;\rowcolor{M} Messenger &amp; Mercurio &amp; EEUU &amp; 2015\\[\aft]\hline&#10;\rowcolor{V} &amp; &amp; &amp; \\[\bef] &#10;\rowcolor{V} Venera 3 &amp; Venus  &amp; URRS  &amp; 1966 \\&#10;\rowcolor{V} Venera 4 &amp; Venus  &amp; URRS  &amp; 1967 \\&#10;%Venera 4 &amp; Venus  &amp; URRS  &amp; 1967 \\&#10;\rowcolor{V} Pioneer &amp; Venus  &amp; EEUU  &amp; 1978 \\[\aft]\hline&#10;\rowcolor{Ma} &amp; &amp; &amp; \\[\bef]&#10;\rowcolor{Ma} Mars 2 lander &amp; Marte &amp; URRS &amp; 1971\\&#10;\rowcolor{Ma} Viking 1 &amp; Marte &amp; EEUU &amp; 1976 \\&#10;\rowcolor{Ma} Beagle 2 &amp; Marte &amp; ESA &amp; 2003\\[\aft]\hline&#10;\rowcolor{J} &amp; &amp; &amp; \\[\bef]&#10;\rowcolor{J} Galileo &amp; Júpiter &amp; EEUU &amp; 2003 \\[\aft]\hline&#10;\end{tabular}&#10;\end{document}"/>
  <p:tag name="IGUANATEXSIZE" val="15"/>
  <p:tag name="IGUANATEXCURSOR" val="12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2.936"/>
  <p:tag name="ORIGINALWIDTH" val="2942.661"/>
  <p:tag name="LATEXADDIN" val="\documentclass{article}&#10;\usepackage[utf8]{inputenc}&#10;\usepackage{amsmath}&#10;\usepackage{colortbl}&#10;\usepackage{xcolor}&#10;\usepackage[normalem]{ulem}&#10;\usepackage{C:/Users/ahogan/Documents/Teaching/Databases/macros/bdd}&#10;\pagestyle{empty}&#10;&#10;\definecolor{M}{rgb}{0.88,1,1}&#10;\definecolor{V}{rgb}{1,0.88,1}&#10;\definecolor{Ma}{rgb}{0.94,1,0.94}&#10;\definecolor{J}{rgb}{1,1,0.88}&#10;&#10;\newlength{\bef}&#10;\setlength{\bef}{-1.5ex}&#10;\newlength{\aft}&#10;\setlength{\aft}{0.3ex}&#10;&#10;\begin{document}&#10;\tpre&#10;\begin{tabular}{l l l r r r r}&#10;\hline&#10;\schk{nave} &amp; \sch{planeta} &amp; \sch{país} &amp; \sch{año} &amp; \sch{$V_1(\cdot)$} &amp; \sch{$\ldots$} &amp; \sch{$V_n(\cdot)$}\\[0.5ex]&#10;\hline &#10;\rowcolor{M} &amp; &amp; &amp; &amp; &amp; &amp; \\[\bef] &#10;\rowcolor{M} Messenger &amp; Mercurio &amp; EEUU &amp; 2015 &amp; $\ldots$ &amp; $\ldots$ &amp; $\ldots$\\[\aft]\hline&#10;\rowcolor{V} &amp; &amp; &amp; &amp; &amp; &amp; \\[\bef] &#10;\rowcolor{V} Venera 3 &amp; Venus  &amp; URRS  &amp; 1966 &amp; $\ldots$ &amp; $\ldots$ &amp; $\ldots$\\&#10;\rowcolor{V} Venera 4 &amp; Venus  &amp; URRS  &amp; 1967 &amp; $\ldots$ &amp; $\ldots$ &amp; $\ldots$\\&#10;\rowcolor{V} Pioneer &amp; Venus  &amp; EEUU  &amp; 1978 &amp; $\ldots$ &amp; $\ldots$ &amp; $\ldots$\\[\aft]\hline&#10;\rowcolor{Ma} &amp; &amp; &amp; &amp; &amp; &amp; \\[\bef]&#10;\rowcolor{Ma} Mars 2 lander &amp; Marte &amp; URRS &amp; 1971 &amp; $\ldots$ &amp; $\ldots$ &amp; $\ldots$\\&#10;\rowcolor{Ma} Viking 1 &amp; Marte &amp; EEUU &amp; 1976 &amp; $\ldots$ &amp; $\ldots$ &amp; $\ldots$\\&#10;\rowcolor{Ma} Beagle 2 &amp; Marte &amp; ESA &amp; 2003 &amp; $\ldots$ &amp; $\ldots$ &amp; $\ldots$\\[\aft]\hline&#10;\rowcolor{J} &amp; &amp; &amp; &amp; &amp; &amp; \\[\bef]&#10;\rowcolor{J} Galileo &amp; Júpiter &amp; EEUU &amp; 2003 &amp; $\ldots$ &amp; $\ldots$ &amp; $\ldots$\\[\aft]\hline&#10;\end{tabular}&#10;\end{document}"/>
  <p:tag name="IGUANATEXSIZE" val="15"/>
  <p:tag name="IGUANATEXCURSOR" val="14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7.201"/>
  <p:tag name="ORIGINALWIDTH" val="1983.277"/>
  <p:tag name="LATEXADDIN" val="\documentclass{article}&#10;\usepackage[utf8]{inputenc}&#10;\usepackage{amsmath}&#10;\usepackage{colortbl}&#10;\usepackage{xcolor}&#10;\usepackage[normalem]{ulem}&#10;\usepackage{C:/Users/ahogan/Documents/Teaching/Databases/macros/bdd}&#10;\pagestyle{empty}&#10;&#10;\definecolor{M}{rgb}{0.88,1,1}&#10;\definecolor{V}{rgb}{1,0.88,1}&#10;\definecolor{Ma}{rgb}{0.94,1,0.94}&#10;\definecolor{J}{rgb}{1,1,0.88}&#10;&#10;\newlength{\bef}&#10;\setlength{\bef}{-1.5ex}&#10;\newlength{\aft}&#10;\setlength{\aft}{0.3ex}&#10;&#10;&#10;\begin{document}&#10;\tpre&#10;\begin{tabular}{l l l r}&#10;\rlt{Aterrizaje}\\&#10;\hline&#10;\schk{nave} &amp; \sch{planeta} &amp; \sch{país} &amp; \sch{año}\\[0.5ex]&#10;\hline &#10;\rowcolor{M} &amp; &amp; &amp; \\[\bef] &#10;\rowcolor{M} Messenger &amp; Mercurio &amp; EEUU &amp; 2015\\[\aft]\hline&#10;\rowcolor{V} &amp; &amp; &amp; \\[\bef] &#10;\rowcolor{V} Venera 3 &amp; Venus  &amp; URRS  &amp; 1966 \\&#10;\rowcolor{V} Venera 4 &amp; Venus  &amp; URRS  &amp; 1967 \\&#10;%Venera 4 &amp; Venus  &amp; URRS  &amp; 1967 \\&#10;\rowcolor{V} Pioneer &amp; Venus  &amp; EEUU  &amp; 1978 \\[\aft]\hline&#10;\rowcolor{Ma} &amp; &amp; &amp; \\[\bef]&#10;\rowcolor{Ma} Mars 2 lander &amp; Marte &amp; URRS &amp; 1971\\&#10;\rowcolor{Ma} Viking 1 &amp; Marte &amp; EEUU &amp; 1976 \\&#10;\rowcolor{Ma} Beagle 2 &amp; Marte &amp; ESA &amp; 2003\\[\aft]\hline&#10;\rowcolor{J} &amp; &amp; &amp; \\[\bef]&#10;\rowcolor{J} Galileo &amp; Júpiter &amp; EEUU &amp; 2003 \\[\aft]\hline&#10;\end{tabular}&#10;\end{document}"/>
  <p:tag name="IGUANATEXSIZE" val="15"/>
  <p:tag name="IGUANATEXCURSOR" val="12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9.62"/>
  <p:tag name="ORIGINALWIDTH" val="1528.713"/>
  <p:tag name="LATEXADDIN" val="\documentclass{article}&#10;\usepackage[utf8]{inputenc}&#10;\usepackage{amsmath}&#10;\usepackage{colortbl}&#10;\usepackage{xcolor}&#10;\usepackage[normalem]{ulem}&#10;\usepackage{C:/Users/ahogan/Documents/Teaching/Databases/macros/bdd}&#10;\pagestyle{empty}&#10;&#10;\definecolor{M}{rgb}{0.88,1,1}&#10;\definecolor{V}{rgb}{1,0.88,1}&#10;\definecolor{Ma}{rgb}{0.94,1,0.94}&#10;\definecolor{J}{rgb}{1,1,0.88}&#10;&#10;\newlength{\bef}&#10;\setlength{\bef}{-1.5ex}&#10;\newlength{\aft}&#10;\setlength{\aft}{0.3ex}&#10;&#10;\begin{document}&#10;\tpre&#10;\begin{tabular}{l r r r}&#10;\hline&#10;\sch{planeta} &amp; \sch{$A_1(\cdot)$} &amp; \ldots &amp; \sch{$A_n(\cdot)$}\\[0.5ex]&#10;\hline &#10;\rowcolor{M} &amp; &amp; &amp; \\[\bef] &#10;\rowcolor{M} Mercurio &amp; \ldots &amp; \ldots &amp; \ldots\\[\aft]\hline&#10;\rowcolor{V} &amp; &amp; &amp; \\[\bef] &#10;\rowcolor{V} Venus  &amp; \ldots &amp; \ldots &amp; \ldots \\[\aft]\hline&#10;\rowcolor{Ma} &amp; &amp; &amp; \\[\bef]&#10;\rowcolor{Ma} Marte &amp; \ldots &amp; \ldots &amp; \ldots\\[\aft]\hline&#10;\rowcolor{J} &amp; &amp; &amp; \\[\bef]&#10;\rowcolor{J} Júpiter &amp; \ldots &amp; \ldots &amp; \ldots\\[\aft]\hline&#10;\end{tabular}&#10;\end{document}"/>
  <p:tag name="IGUANATEXSIZE" val="15"/>
  <p:tag name="IGUANATEXCURSOR" val="47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7.201"/>
  <p:tag name="ORIGINALWIDTH" val="1983.277"/>
  <p:tag name="LATEXADDIN" val="\documentclass{article}&#10;\usepackage[utf8]{inputenc}&#10;\usepackage{amsmath}&#10;\usepackage{colortbl}&#10;\usepackage{xcolor}&#10;\usepackage[normalem]{ulem}&#10;\usepackage{C:/Users/ahogan/Documents/Teaching/Databases/macros/bdd}&#10;\pagestyle{empty}&#10;&#10;\definecolor{M}{rgb}{0.88,1,1}&#10;\definecolor{V}{rgb}{1,0.88,1}&#10;\definecolor{Ma}{rgb}{0.94,1,0.94}&#10;\definecolor{J}{rgb}{1,1,0.88}&#10;&#10;\newlength{\bef}&#10;\setlength{\bef}{-1.5ex}&#10;\newlength{\aft}&#10;\setlength{\aft}{0.3ex}&#10;&#10;&#10;\begin{document}&#10;\tpre&#10;\begin{tabular}{l l l r}&#10;\rlt{Aterrizaje}\\&#10;\hline&#10;\schk{nave} &amp; \sch{planeta} &amp; \sch{país} &amp; \sch{año}\\[0.5ex]&#10;\hline &#10;\rowcolor{M} &amp; &amp; &amp; \\[\bef] &#10;\rowcolor{M} Messenger &amp; Mercurio &amp; EEUU &amp; 2015\\[\aft]\hline&#10;\rowcolor{V} &amp; &amp; &amp; \\[\bef] &#10;\rowcolor{V} Venera 3 &amp; Venus  &amp; URRS  &amp; 1966 \\&#10;\rowcolor{V} Venera 4 &amp; Venus  &amp; URRS  &amp; 1967 \\&#10;%Venera 4 &amp; Venus  &amp; URRS  &amp; 1967 \\&#10;\rowcolor{V} Pioneer &amp; Venus  &amp; EEUU  &amp; 1978 \\[\aft]\hline&#10;\rowcolor{Ma} &amp; &amp; &amp; \\[\bef]&#10;\rowcolor{Ma} Mars 2 lander &amp; Marte &amp; URRS &amp; 1971\\&#10;\rowcolor{Ma} Viking 1 &amp; Marte &amp; EEUU &amp; 1976 \\&#10;\rowcolor{Ma} Beagle 2 &amp; Marte &amp; ESA &amp; 2003\\[\aft]\hline&#10;\rowcolor{J} &amp; &amp; &amp; \\[\bef]&#10;\rowcolor{J} Galileo &amp; Júpiter &amp; EEUU &amp; 2003 \\[\aft]\hline&#10;\end{tabular}&#10;\end{document}"/>
  <p:tag name="IGUANATEXSIZE" val="15"/>
  <p:tag name="IGUANATEXCURSOR" val="12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2.936"/>
  <p:tag name="ORIGINALWIDTH" val="2942.661"/>
  <p:tag name="LATEXADDIN" val="\documentclass{article}&#10;\usepackage[utf8]{inputenc}&#10;\usepackage{amsmath}&#10;\usepackage{colortbl}&#10;\usepackage{xcolor}&#10;\usepackage[normalem]{ulem}&#10;\usepackage{C:/Users/ahogan/Documents/Teaching/Databases/macros/bdd}&#10;\pagestyle{empty}&#10;&#10;\definecolor{M}{rgb}{0.88,1,1}&#10;\definecolor{V}{rgb}{1,0.88,1}&#10;\definecolor{Ma}{rgb}{0.94,1,0.94}&#10;\definecolor{J}{rgb}{1,1,0.88}&#10;&#10;\newlength{\bef}&#10;\setlength{\bef}{-1.5ex}&#10;\newlength{\aft}&#10;\setlength{\aft}{0.3ex}&#10;&#10;\begin{document}&#10;\tpre&#10;\begin{tabular}{l l l r r r r}&#10;\hline&#10;\schk{nave} &amp; \sch{planeta} &amp; \sch{país} &amp; \sch{año} &amp; \sch{$V_1(\cdot)$} &amp; \sch{$\ldots$} &amp; \sch{$V_n(\cdot)$}\\[0.5ex]&#10;\hline &#10;\rowcolor{M} &amp; &amp; &amp; &amp; &amp; &amp; \\[\bef] &#10;\rowcolor{M} Messenger &amp; Mercurio &amp; EEUU &amp; 2015 &amp; $\ldots$ &amp; $\ldots$ &amp; $\ldots$\\[\aft]\hline&#10;\rowcolor{V} &amp; &amp; &amp; &amp; &amp; &amp; \\[\bef] &#10;\rowcolor{V} Venera 3 &amp; Venus  &amp; URRS  &amp; 1966 &amp; $\ldots$ &amp; $\ldots$ &amp; $\ldots$\\&#10;\rowcolor{V} Venera 4 &amp; Venus  &amp; URRS  &amp; 1967 &amp; $\ldots$ &amp; $\ldots$ &amp; $\ldots$\\&#10;\rowcolor{V} Pioneer &amp; Venus  &amp; EEUU  &amp; 1978 &amp; $\ldots$ &amp; $\ldots$ &amp; $\ldots$\\[\aft]\hline&#10;\rowcolor{Ma} &amp; &amp; &amp; &amp; &amp; &amp; \\[\bef]&#10;\rowcolor{Ma} Mars 2 lander &amp; Marte &amp; URRS &amp; 1971 &amp; $\ldots$ &amp; $\ldots$ &amp; $\ldots$\\&#10;\rowcolor{Ma} Viking 1 &amp; Marte &amp; EEUU &amp; 1976 &amp; $\ldots$ &amp; $\ldots$ &amp; $\ldots$\\&#10;\rowcolor{Ma} Beagle 2 &amp; Marte &amp; ESA &amp; 2003 &amp; $\ldots$ &amp; $\ldots$ &amp; $\ldots$\\[\aft]\hline&#10;\rowcolor{J} &amp; &amp; &amp; &amp; &amp; &amp; \\[\bef]&#10;\rowcolor{J} Galileo &amp; Júpiter &amp; EEUU &amp; 2003 &amp; $\ldots$ &amp; $\ldots$ &amp; $\ldots$\\[\aft]\hline&#10;\end{tabular}&#10;\end{document}"/>
  <p:tag name="IGUANATEXSIZE" val="15"/>
  <p:tag name="IGUANATEXCURSOR" val="14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2.902"/>
  <p:tag name="ORIGINALWIDTH" val="696.847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\texttt{{\ckw COUNT} (\sch{A})}&#10;\item \texttt{{\ckw SUM} (\sch{A})}&#10;\item \texttt{{\ckw AVG} (\sch{A})}&#10;\item \texttt{{\ckw MAX} (\sch{A})}&#10;\item \texttt{{\ckw MIN} (\sch{A})}&#10;\end{itemize}&#10;\end{document}&#10;"/>
  <p:tag name="IGUANATEXSIZE" val="27"/>
  <p:tag name="IGUANATEXCURSOR" val="34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951,7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 JOIN Aterrizaje&#10;ON nombre = planeta&#10;\end{lstlisting}&#10;\end{document}"/>
  <p:tag name="IGUANATEXSIZE" val="20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2.5576"/>
  <p:tag name="ORIGINALWIDTH" val="2278.06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MIN(año) AS primero&#10;FROM Aterrizaje&#10;GROUP BY planeta&#10;\end{lstlisting}&#10;\end{document}&#10;"/>
  <p:tag name="IGUANATEXSIZE" val="16"/>
  <p:tag name="IGUANATEXCURSOR" val="31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6.8347"/>
  <p:tag name="ORIGINALWIDTH" val="985.637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primero}\\\hline &#10;Mercurio &amp; 2015\\&#10;Venus &amp; 1966\\&#10;Marte &amp; 1971\\&#10;Júpiter &amp; 2003\\&#10;\hline&#10;\end{tabular}&#10;&#10;&#10;&#10;&#10;&#10;\end{document}"/>
  <p:tag name="IGUANATEXSIZE" val="15"/>
  <p:tag name="IGUANATEXCURSOR" val="36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.27465"/>
  <p:tag name="ORIGINALWIDTH" val="719.7074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, año, MIN(año) OVER (PARTITION BY planeta) as primero&#10;FROM Aterrizaje&#10;\end{lstlisting}&#10;\end{document}&#10;"/>
  <p:tag name="IGUANATEXSIZE" val="16"/>
  <p:tag name="IGUANATEXCURSOR" val="2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2056.03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planeta} &amp; \sch{año} &amp; \sch{primero}\\[0.5ex]&#10;\hline &#10;Messenger &amp; Mercurio &amp; 2015 &amp; 2015\\&#10;Venera 3 &amp; Venus  &amp; 1966 &amp; 1966 \\&#10;Venera 4 &amp; Venus  &amp; 1967 &amp; 1966 \\&#10;Pioneer &amp; Venus &amp; 1978 &amp; 1966 \\&#10;Mars 2 lander &amp; Marte &amp; 1971 &amp; 1971\\&#10;Viking 1 &amp; Marte &amp; 1976 &amp; 1971 \\&#10;Beagle 2 &amp; Marte &amp; 2003 &amp; 1971 \\&#10;Galileo &amp; Júpiter &amp; 2003 &amp; 2003 \\\hline&#10;\end{tabular}&#10;&#10;&#10;&#10;&#10;&#10;\end{document}"/>
  <p:tag name="IGUANATEXSIZE" val="15"/>
  <p:tag name="IGUANATEXCURSOR" val="43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2059.78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ís} &amp; \sch{último}\\[0.5ex]&#10;\hline &#10;Messenger &amp; Mercurio &amp; EEUU &amp; 2015\\&#10;Venera 3 &amp; Venus  &amp; URRS &amp; 1967 \\&#10;Venera 4 &amp; Venus  &amp; URRS &amp; 1967 \\&#10;Pioneer &amp; Venus &amp; EEUU &amp; 1978 \\&#10;Mars 2 lander &amp; URRS &amp; 1971 &amp; 1971\\&#10;Viking 1 &amp; Marte &amp; EEUU &amp; 1976 \\&#10;Beagle 2 &amp; Marte &amp; ESA &amp; 2003 \\&#10;Galileo &amp; Júpiter &amp; EEUU &amp; 2003 \\\hline&#10;\end{tabular}&#10;&#10;&#10;&#10;&#10;&#10;\end{document}"/>
  <p:tag name="IGUANATEXSIZE" val="15"/>
  <p:tag name="IGUANATEXCURSOR" val="31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.32906"/>
  <p:tag name="ORIGINALWIDTH" val="720.0347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, país, MAX(año) OVER (PARTITION BY planeta, país) as último&#10;FROM Aterrizaje&#10;\end{lstlisting}&#10;\end{document}&#10;"/>
  <p:tag name="IGUANATEXSIZE" val="16"/>
  <p:tag name="IGUANATEXCURSOR" val="31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612.72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}&#10;\hline&#10;\sch{nave} &amp; \sch{año} &amp; \sch{promedio}\\[0.5ex]&#10;\hline &#10;Messenger &amp; 2015 &amp; 1984,875\\&#10;Venera 3 &amp; 1966 &amp; 1984,875 \\&#10;Venera 4 &amp; 1967 &amp; 1984,875 \\&#10;Pioneer &amp; 1978 &amp; 1984,875 \\&#10;Mars 2 lander &amp; 1971 &amp; 1984,875\\&#10;Viking 1 &amp; 1976 &amp; 1984,875 \\&#10;Beagle 2 &amp; 2003 &amp; 1984,875 \\&#10;Galileo &amp; 2003 &amp; 1984,875 \\\hline&#10;\end{tabular}&#10;&#10;&#10;&#10;&#10;&#10;\end{document}"/>
  <p:tag name="IGUANATEXSIZE" val="15"/>
  <p:tag name="IGUANATEXCURSOR" val="39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2997.418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año, AVG(año) OVER () as promedio&#10;FROM Aterrizaje&#10;\end{lstlisting}&#10;\end{document}&#10;"/>
  <p:tag name="IGUANATEXSIZE" val="16"/>
  <p:tag name="IGUANATEXCURSOR" val="30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4631.146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COUNT(DISTINCT país) OVER (PARTITION BY planeta) as países&#10;FROM Aterrizaje&#10;\end{lstlisting}&#10;\end{document}&#10;"/>
  <p:tag name="IGUANATEXSIZE" val="16"/>
  <p:tag name="IGUANATEXCURSOR" val="35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1.028"/>
  <p:tag name="ORIGINALWIDTH" val="1791.2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No se permite DISTINCT en ventanas&#10;\end{tabular}&#10;&#10;&#10;&#10;&#10;&#10;\end{document}"/>
  <p:tag name="IGUANATEXSIZE" val="15"/>
  <p:tag name="IGUANATEXCURSOR" val="32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1.482"/>
  <p:tag name="ORIGINALWIDTH" val="3436.979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Donde $k$ es el número de elementos en la ventana:&#10;&#10;\begin{itemize}&#10;\item \texttt{{\ckw ROW\_NUMBER}()} Da un número $\in [1,k]$&#10;\item \texttt{{\ckw RANK}()} Da un número $\in [1,k]$ con empates y brechas&#10;\item \texttt{{\ckw DENSE\_RANK}()} Da un número $\in [1,k]$ con empates, sin brechas&#10;\item \texttt{{\ckw PERCENT\_RANK}()} Da $\frac{\texttt{{\ckw RANK}()} - 1}{k - 1} \in [0,1]$&#10;\item \texttt{{\ckw CUME\_DIST}()} Da $\frac{\texttt{{\ckw RANK}()}}{k} \in [\frac{1}{k},1]$&#10;\item \texttt{{\ckw NTILE}($n$)} Da el $n$-tile $\in [1,n]$&#10; (p.ej., $n = 4$ daría cuartiles)&#10;&#10;\end{itemize}&#10;\end{document}&#10;"/>
  <p:tag name="IGUANATEXSIZE" val="27"/>
  <p:tag name="IGUANATEXCURSOR" val="4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2611.115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ROW_NUMBER() OVER () as num&#10;FROM Aterrizaje&#10;\end{lstlisting}&#10;\end{document}&#10;"/>
  <p:tag name="IGUANATEXSIZE" val="16"/>
  <p:tag name="IGUANATEXCURSOR" val="32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056.89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hline&#10;\sch{nave} &amp; \sch{num}\\[0.5ex]&#10;\hline &#10;Messenger &amp; 1\\&#10;Venera 3 &amp; 2 \\&#10;Venera 4 &amp; 3 \\&#10;Pioneer &amp; 4 \\&#10;Mars 2 lander &amp; 5\\&#10;Viking 1 &amp; 6 \\&#10;Beagle 2 &amp; 7 \\&#10;Galileo &amp; 8 \\\hline&#10;\end{tabular}&#10;&#10;\end{document}"/>
  <p:tag name="IGUANATEXSIZE" val="15"/>
  <p:tag name="IGUANATEXCURSOR" val="44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3722.77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año, ROW_NUMBER() OVER (ORDER BY año) as num&#10;FROM Aterrizaje&#10;\end{lstlisting}&#10;\end{document}&#10;"/>
  <p:tag name="IGUANATEXSIZE" val="16"/>
  <p:tag name="IGUANATEXCURSOR" val="3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392.94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hline&#10;\sch{nave} &amp; \sch{año} &amp; \sch{num}\\[0.5ex]&#10;\hline&#10;Venera 3 &amp; 1966 &amp; 1 \\&#10;Venera 4 &amp; 1967 &amp;2 \\&#10;Mars 2 lander &amp; 1971 &amp; 3\\&#10;Viking 1 &amp; 1976 &amp; 4\\&#10;Pioneer &amp; 1978 &amp; 5 \\&#10;Beagle 2 &amp; 2003 &amp; 6 \\&#10;Galileo &amp; 2003 &amp; 7 \\&#10;Messenger &amp; 2015 &amp; 8 \\\hline&#10;\end{tabular}&#10;&#10;\end{document}"/>
  <p:tag name="IGUANATEXSIZE" val="15"/>
  <p:tag name="IGUANATEXCURSOR" val="49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3330.465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año, RANK() OVER (ORDER BY año) as num&#10;FROM Aterrizaje&#10;\end{lstlisting}&#10;\end{document}&#10;"/>
  <p:tag name="IGUANATEXSIZE" val="16"/>
  <p:tag name="IGUANATEXCURSOR" val="3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392.94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hline&#10;\sch{nave} &amp; \sch{año} &amp; \sch{num}\\[0.5ex]&#10;\hline&#10;Venera 3 &amp; 1966 &amp; 1 \\&#10;Venera 4 &amp; 1967 &amp;2 \\&#10;Mars 2 lander &amp; 1971 &amp; 3\\&#10;Viking 1 &amp; 1976 &amp; 4\\&#10;Pioneer &amp; 1978 &amp; 5 \\&#10;Beagle 2 &amp; 2003 &amp; 6 \\&#10;Galileo &amp; 2003 &amp; 6 \\&#10;Messenger &amp; 2015 &amp; 8 \\\hline&#10;\end{tabular}&#10;&#10;\end{document}"/>
  <p:tag name="IGUANATEXSIZE" val="15"/>
  <p:tag name="IGUANATEXCURSOR" val="47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3722.77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año, DENSE_RANK() OVER (ORDER BY año) as num&#10;FROM Aterrizaje&#10;\end{lstlisting}&#10;\end{document}&#10;"/>
  <p:tag name="IGUANATEXSIZE" val="16"/>
  <p:tag name="IGUANATEXCURSOR" val="3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392.94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hline&#10;\sch{nave} &amp; \sch{año} &amp; \sch{num}\\[0.5ex]&#10;\hline&#10;Venera 3 &amp; 1966 &amp; 1 \\&#10;Venera 4 &amp; 1967 &amp;2 \\&#10;Mars 2 lander &amp; 1971 &amp; 3\\&#10;Viking 1 &amp; 1976 &amp; 4\\&#10;Pioneer &amp; 1978 &amp; 5 \\&#10;Beagle 2 &amp; 2003 &amp; 6 \\&#10;Galileo &amp; 2003 &amp; 6 \\&#10;Messenger &amp; 2015 &amp; 7 \\\hline&#10;\end{tabular}&#10;&#10;\end{document}"/>
  <p:tag name="IGUANATEXSIZE" val="15"/>
  <p:tag name="IGUANATEXCURSOR" val="49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3912.546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año, PERCENT_RANK() OVER (ORDER BY año) as perc&#10;FROM Aterrizaje&#10;\end{lstlisting}&#10;\end{document}&#10;"/>
  <p:tag name="IGUANATEXSIZE" val="16"/>
  <p:tag name="IGUANATEXCURSOR" val="3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435.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}&#10;\hline&#10;\sch{nave} &amp; \sch{año} &amp; \sch{perc}\\[0.5ex]&#10;\hline&#10;Venera 3 &amp; 1966 &amp; 0 \\&#10;Venera 4 &amp; 1967 &amp; 0,142 \\&#10;Mars 2 lander &amp; 1971 &amp; 0,286\\&#10;Viking 1 &amp; 1976 &amp; 0,429\\&#10;Pioneer &amp; 1978 &amp; 0,571 \\&#10;Beagle 2 &amp; 2003 &amp; 0,714 \\&#10;Galileo &amp; 2003 &amp; 0,714 \\&#10;Messenger &amp; 2015 &amp; 1 \\\hline&#10;\end{tabular}&#10;\end{document}"/>
  <p:tag name="IGUANATEXSIZE" val="15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3779.778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año, CUME_DIST() OVER (ORDER BY año) as cdist&#10;FROM Aterrizaje&#10;\end{lstlisting}&#10;\end{document}&#10;"/>
  <p:tag name="IGUANATEXSIZE" val="16"/>
  <p:tag name="IGUANATEXCURSOR" val="3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435.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}&#10;\hline&#10;\sch{nave} &amp; \sch{año} &amp; \sch{cdist}\\[0.5ex]&#10;\hline&#10;Venera 3 &amp; 1966 &amp; 0,125 \\&#10;Venera 4 &amp; 1967 &amp; 0,25 \\&#10;Mars 2 lander &amp; 1971 &amp; 0,375\\&#10;Viking 1 &amp; 1976 &amp; 0,5\\&#10;Pioneer &amp; 1978 &amp; 0,625 \\&#10;Beagle 2 &amp; 2003 &amp; 0,75 \\&#10;Galileo &amp; 2003 &amp; 0,75 \\&#10;Messenger &amp; 2015 &amp; 1 \\\hline&#10;\end{tabular}&#10;&#10;\end{document}"/>
  <p:tag name="IGUANATEXSIZE" val="15"/>
  <p:tag name="IGUANATEXCURSOR" val="29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3716.769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año, NTILE(4) OVER (ORDER BY año) as cuartil&#10;FROM Aterrizaje&#10;\end{lstlisting}&#10;\end{document}&#10;"/>
  <p:tag name="IGUANATEXSIZE" val="16"/>
  <p:tag name="IGUANATEXCURSOR" val="3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476.9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}&#10;\hline&#10;\sch{nave} &amp; \sch{año} &amp; \sch{cuartil}\\[0.5ex]&#10;\hline&#10;Venera 3 &amp; 1966 &amp; 1 \\&#10;Venera 4 &amp; 1967 &amp; 1 \\&#10;Mars 2 lander &amp; 1971 &amp; 2\\&#10;Viking 1 &amp; 1976 &amp; 2\\&#10;Pioneer &amp; 1978 &amp; 3 \\&#10;Beagle 2 &amp; 2003 &amp; 3 \\&#10;Galileo &amp; 2003 &amp; 4 \\&#10;Messenger &amp; 2015 &amp; 4 \\\hline&#10;\end{tabular}&#10;&#10;\end{document}"/>
  <p:tag name="IGUANATEXSIZE" val="15"/>
  <p:tag name="IGUANATEXCURSOR" val="49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4049.815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año, RANK() OVER (ORDER BY año DESC, país) as num&#10;FROM Aterrizaje&#10;\end{lstlisting}&#10;\end{document}&#10;"/>
  <p:tag name="IGUANATEXSIZE" val="16"/>
  <p:tag name="IGUANATEXCURSOR" val="3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392.94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hline&#10;\sch{nave} &amp; \sch{año} &amp; \sch{num}\\[0.5ex]&#10;\hline&#10;Messenger &amp; 2015 &amp; 1 \\&#10;Galileo &amp; 2003 &amp; 2 \\&#10;Beagle 2 &amp; 2003 &amp; 3 \\&#10;Pioneer &amp; 1978 &amp; 4 \\&#10;Viking 1 &amp; 1976 &amp; 5\\&#10;Mars 2 lander &amp; 1971 &amp; 6\\&#10;Venera 4 &amp; 1967 &amp; 7 \\&#10;Venera 3 &amp; 1966 &amp; 8 \\&#10;\hline&#10;\end{tabular}&#10;&#10;\end{document}"/>
  <p:tag name="IGUANATEXSIZE" val="15"/>
  <p:tag name="IGUANATEXCURSOR" val="4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789.7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aís} &amp; \sch{año} &amp; \sch{num}\\[0.5ex]&#10;\hline&#10;Viking 1 &amp; EEUU &amp; 1976 &amp; 1 \\&#10;Pioneer &amp; EEUU &amp; 1978 &amp; 2 \\&#10;Galileo &amp; EEUU &amp; 2003 &amp; 3 \\&#10;Messenger &amp; EEUU &amp; 2015 &amp; 4\\&#10;Beagle 2 &amp; ESA &amp; 2003 &amp; 1 \\&#10;Venera 3 &amp; URRS &amp; 1966 &amp; 1 \\&#10;Venera 4 &amp; URRS &amp; 1967 &amp; 2 \\&#10;Mars 2 lander &amp; URRS &amp; 1971 &amp; 3\\&#10;\hline&#10;\end{tabular}&#10;&#10;&#10;&#10;&#10;&#10;\end{document}"/>
  <p:tag name="IGUANATEXSIZE" val="15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.54835"/>
  <p:tag name="ORIGINALWIDTH" val="720.3619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aís, año, RANK() OVER (PARTITION BY país ORDER BY año) as num&#10;FROM Aterrizaje&#10;ORDER BY país&#10;\end{lstlisting}&#10;\end{document}&#10;"/>
  <p:tag name="IGUANATEXSIZE" val="16"/>
  <p:tag name="IGUANATEXCURSOR" val="31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7.98"/>
  <p:tag name="ORIGINALWIDTH" val="2094.29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Con respecto a cada ventana:&#10;&#10;\begin{itemize}&#10;\item \texttt{{\ckw FIRST\_VALUE}(\sch{A})} Da el primer valor&#10;\item \texttt{{\ckw LAST\_VALUE}(\sch{A})} Da el último valor&#10;\item \texttt{{\ckw NTH\_VALUE}(\sch{A},$n$)} Da el $n$-ésimo valor&#10;\item \texttt{{\ckw LAG}(\sch{A})} Da el valor previo&#10;\item \texttt{{\ckw LEAD}(\sch{A})} Da el próximo valor&#10;\end{itemize}&#10;&#10;Si no existe el valor, da \texttt{\ckw NULL}.&#10;\end{document}&#10;"/>
  <p:tag name="IGUANATEXSIZE" val="27"/>
  <p:tag name="IGUANATEXCURSOR" val="63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936.0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país} &amp; \sch{año} &amp; \sch{primero}\\[0.5ex]&#10;\hline&#10;Viking 1 &amp; EEUU &amp; 1976 &amp; 1976 \\&#10;Pioneer &amp; EEUU &amp; 1978 &amp; 1976 \\&#10;Galileo &amp; EEUU &amp; 2003 &amp; 1976 \\&#10;Messenger &amp; EEUU &amp; 2015 &amp; 1976 \\&#10;Beagle 2 &amp; ESA &amp; 2003 &amp; 2003 \\&#10;Venera 3 &amp; URRS &amp; 1966 &amp; 1966 \\&#10;Venera 4 &amp; URRS &amp; 1967 &amp; 1966 \\&#10;Mars 2 lander &amp; URRS &amp; 1971 &amp; 1966 \\&#10;\hline&#10;\end{tabular}&#10;&#10;&#10;&#10;&#10;&#10;\end{document}"/>
  <p:tag name="IGUANATEXSIZE" val="15"/>
  <p:tag name="IGUANATEXCURSOR" val="5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2.8271"/>
  <p:tag name="ORIGINALWIDTH" val="4370.86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aís, año, &#10;  FIRST_VALUE(año) OVER (PARTITION BY país ORDER BY año) AS primero&#10;FROM Aterrizaje&#10;ORDER BY país&#10;\end{lstlisting}&#10;\end{document}&#10;"/>
  <p:tag name="IGUANATEXSIZE" val="16"/>
  <p:tag name="IGUANATEXCURSOR" val="3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2200.8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}&#10;\hline&#10;\sch{nave} &amp; \sch{país} &amp; \sch{año} &amp; \sch{último}\\[0.5ex]&#10;\hline&#10;Viking 1 &amp; EEUU &amp; 1976 &amp; Viking 1\\&#10;Pioneer &amp; EEUU &amp; 1978 &amp; Pioneer\\&#10;Galileo &amp; EEUU &amp; 2003 &amp; Galileo \\&#10;Messenger &amp; EEUU &amp; 2015 &amp; Messenger \\&#10;Beagle 2 &amp; ESA &amp; 2003 &amp; Beagle 2\\&#10;Venera 3 &amp; URRS &amp; 1966 &amp; Venera 3\\&#10;Venera 4 &amp; URRS &amp; 1967 &amp; Venera 4\\&#10;Mars 2 lander &amp; URRS &amp; 1971 &amp; Mars 2 lander\\&#10;\hline&#10;\end{tabular}&#10;&#10;&#10;&#10;&#10;&#10;\end{document}"/>
  <p:tag name="IGUANATEXSIZE" val="15"/>
  <p:tag name="IGUANATEXCURSOR" val="5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2.8271"/>
  <p:tag name="ORIGINALWIDTH" val="4305.601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aís, año, &#10;  LAST_VALUE(nave) OVER (PARTITION BY país ORDER BY año) AS último&#10;FROM Aterrizaje&#10;ORDER BY país&#10;\end{lstlisting}&#10;\end{document}&#10;"/>
  <p:tag name="IGUANATEXSIZE" val="16"/>
  <p:tag name="IGUANATEXCURSOR" val="37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34,95"/>
  <p:tag name="ORIGINALWIDTH" val="1951,7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1,52 &amp; 2003 \\&#10;\nulo &amp; Tierra &amp; 1,00 &amp; \nulo \\&#10;\nulo &amp; Saturno &amp; 9,54 &amp; \nulo \\&#10;\nulo &amp; Urano &amp; 19,19 &amp; \nulo \\&#10;\nulo &amp; Neptuno &amp; 30,07 &amp; \nulo \\&#10;\hline&#10;\end{tabular}&#10;&#10;&#10;&#10;&#10;&#10;\end{document}"/>
  <p:tag name="IGUANATEXSIZE" val="15"/>
  <p:tag name="IGUANATEXCURSOR" val="7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2200.8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}&#10;\hline&#10;\sch{nave} &amp; \sch{país} &amp; \sch{año} &amp; \sch{último}\\[0.5ex]&#10;\hline&#10;Viking 1 &amp; EEUU &amp; 1976 &amp; Messenger  \\&#10;Pioneer &amp; EEUU &amp; 1978 &amp; Messenger \\&#10;Galileo &amp; EEUU &amp; 2003 &amp; Messenger \\&#10;Messenger &amp; EEUU &amp; 2015 &amp; Messenger \\&#10;Beagle 2 &amp; ESA &amp; 2003 &amp; Beagle 2\\&#10;Venera 3 &amp; URRS &amp; 1966 &amp; Mars 2 lander\\&#10;Venera 4 &amp; URRS &amp; 1967 &amp; Mars 2 lander\\&#10;Mars 2 lander &amp; URRS &amp; 1971 &amp; Mars 2 lander\\&#10;\hline&#10;\end{tabular}&#10;&#10;&#10;&#10;&#10;&#10;\end{document}"/>
  <p:tag name="IGUANATEXSIZE" val="15"/>
  <p:tag name="IGUANATEXCURSOR" val="31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2.8271"/>
  <p:tag name="ORIGINALWIDTH" val="4697.906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aís, año, &#10;  FIRST_VALUE(nave) OVER (PARTITION BY país ORDER BY año DESC) AS último&#10;FROM Aterrizaje&#10;ORDER BY país&#10;\end{lstlisting}&#10;\end{document}&#10;"/>
  <p:tag name="IGUANATEXSIZE" val="16"/>
  <p:tag name="IGUANATEXCURSOR" val="31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}&#10;\hline&#10;\sch{nave} &amp; \sch{país} &amp; \sch{año} &amp; \sch{segundo}\\[0.5ex]&#10;\hline&#10;Viking 1 &amp; EEUU &amp; 1976 &amp; $\bot$\\&#10;Pioneer &amp; EEUU &amp; 1978 &amp; Pioneer \\&#10;Galileo &amp; EEUU &amp; 2003 &amp; Pioneer \\&#10;Messenger &amp; EEUU &amp; 2015 &amp; Pioneer \\&#10;Beagle 2 &amp; ESA &amp; 2003 &amp; $\bot$\\&#10;Venera 3 &amp; URRS &amp; 1966 &amp; $\bot$\\&#10;Venera 4 &amp; URRS &amp; 1967 &amp; Venera 4\\&#10;Mars 2 lander &amp; URRS &amp; 1971 &amp; Venera 4\\&#10;\hline&#10;\end{tabular}&#10;&#10;&#10;&#10;&#10;&#10;\end{document}"/>
  <p:tag name="IGUANATEXSIZE" val="15"/>
  <p:tag name="IGUANATEXCURSOR" val="53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2.8271"/>
  <p:tag name="ORIGINALWIDTH" val="4436.119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aís, año, &#10;  NTH_VALUE(nave,2) OVER (PARTITION BY país ORDER BY año) AS segundo&#10;FROM Aterrizaje&#10;ORDER BY país&#10;\end{lstlisting}&#10;\end{document}&#10;"/>
  <p:tag name="IGUANATEXSIZE" val="16"/>
  <p:tag name="IGUANATEXCURSOR" val="44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4.693"/>
  <p:tag name="ORIGINALWIDTH" val="3365.7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Se define la ventana con \texttt{{\ckw RANGE BETWEEN}} y:&#10;&#10;\begin{itemize}&#10;\item \texttt{{\ckw UNBOUNDED PRECEDING}} Desde la primera tupla de la partición&#10;\item \texttt{{\ckw UNBOUNDED FOLLOWING}} Hasta la última tupla de la partición&#10;\item \texttt{{\ckw CURRENT ROW}} Desde/hasta la tupla actual&#10;\item \texttt{n {\ckw PRECEDING}} Desde $n$ tuplas antes de la tupla actual&#10;\item \texttt{n {\ckw FOLLOWING}} Hasta $n$ tuplas luego de la tupla actual&#10;\end{itemize}&#10;\end{document}&#10;"/>
  <p:tag name="IGUANATEXSIZE" val="24"/>
  <p:tag name="IGUANATEXCURSOR" val="6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0.682"/>
  <p:tag name="ORIGINALWIDTH" val="2343.327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aís, año, &#10;  LAST_VALUE(nave) OVER &#10;    ( PARTITION BY país ORDER BY año&#10;      RANGE BETWEEN &#10;           UNBOUNDED PRECEDING AND &#10;           UNBOUNDED FOLLOWING&#10;    ) AS último&#10;FROM Aterrizaje&#10;ORDER BY país&#10;\end{lstlisting}&#10;\end{document}&#10;"/>
  <p:tag name="IGUANATEXSIZE" val="16"/>
  <p:tag name="IGUANATEXCURSOR" val="43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2200.8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}&#10;\hline&#10;\sch{nave} &amp; \sch{país} &amp; \sch{año} &amp; \sch{último}\\[0.5ex]&#10;\hline&#10;Viking 1 &amp; EEUU &amp; 1976 &amp; Messenger  \\&#10;Pioneer &amp; EEUU &amp; 1978 &amp; Messenger \\&#10;Galileo &amp; EEUU &amp; 2003 &amp; Messenger \\&#10;Messenger &amp; EEUU &amp; 2015 &amp; Messenger \\&#10;Beagle 2 &amp; ESA &amp; 2003 &amp; Beagle 2\\&#10;Venera 3 &amp; URRS &amp; 1966 &amp; Mars 2 lander\\&#10;Venera 4 &amp; URRS &amp; 1967 &amp; Mars 2 lander\\&#10;Mars 2 lander &amp; URRS &amp; 1971 &amp; Mars 2 lander\\&#10;\hline&#10;\end{tabular}&#10;&#10;&#10;&#10;&#10;&#10;\end{document}"/>
  <p:tag name="IGUANATEXSIZE" val="15"/>
  <p:tag name="IGUANATEXCURSOR" val="31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147,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 LEFT JOIN Aterrizaje&#10;ON nombre = planeta&#10;\end{lstlisting}&#10;\end{document}"/>
  <p:tag name="IGUANATEXSIZE" val="18"/>
  <p:tag name="IGUANATEXCURSOR" val="3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}&#10;\hline&#10;\sch{nave} &amp; \sch{país} &amp; \sch{año} &amp; \sch{previo}\\[0.5ex]&#10;\hline&#10;Viking 1 &amp; EEUU &amp; 1976 &amp; $\bot$ \\&#10;Pioneer &amp; EEUU &amp; 1978 &amp; Viking 1 \\&#10;Galileo &amp; EEUU &amp; 2003 &amp; Pioneer \\&#10;Messenger &amp; EEUU &amp; 2015 &amp; Galileo \\&#10;Beagle 2 &amp; ESA &amp; 2003 &amp; $\bot$\\&#10;Venera 3 &amp; URRS &amp; 1966 &amp; $\bot$\\&#10;Venera 4 &amp; URRS &amp; 1967 &amp; Venera 3\\&#10;Mars 2 lander &amp; URRS &amp; 1971 &amp; Venera 4\\&#10;\hline&#10;\end{tabular}&#10;&#10;&#10;&#10;&#10;&#10;\end{document}"/>
  <p:tag name="IGUANATEXSIZE" val="15"/>
  <p:tag name="IGUANATEXCURSOR" val="60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2.8271"/>
  <p:tag name="ORIGINALWIDTH" val="3847.287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aís, año, &#10;  LAG(nave) OVER (PARTITION BY país ORDER BY año) AS previo&#10;FROM Aterrizaje&#10;ORDER BY país&#10;\end{lstlisting}&#10;\end{document}&#10;"/>
  <p:tag name="IGUANATEXSIZE" val="16"/>
  <p:tag name="IGUANATEXCURSOR" val="37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2200.8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}&#10;\hline&#10;\sch{nave} &amp; \sch{país} &amp; \sch{año} &amp; \sch{próximo}\\[0.5ex]&#10;\hline&#10;Viking 1 &amp; EEUU &amp; 1976 &amp; Pioneer \\&#10;Pioneer &amp; EEUU &amp; 1978 &amp; Galileo  \\&#10;Galileo &amp; EEUU &amp; 2003 &amp; Messenger \\&#10;Messenger &amp; EEUU &amp; 2015 &amp; $\bot$ \\&#10;Beagle 2 &amp; ESA &amp; 2003 &amp; $\bot$\\&#10;Venera 3 &amp; URRS &amp; 1966 &amp; Venera 4\\&#10;Venera 4 &amp; URRS &amp; 1967 &amp; Mars 2 lander\\&#10;Mars 2 lander &amp; URRS &amp; 1971 &amp; $\bot$ \\&#10;\hline&#10;\end{tabular}&#10;&#10;&#10;&#10;&#10;&#10;\end{document}"/>
  <p:tag name="IGUANATEXSIZE" val="15"/>
  <p:tag name="IGUANATEXCURSOR" val="6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2.8271"/>
  <p:tag name="ORIGINALWIDTH" val="3978.555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aís, año, &#10;  LEAD(nave) OVER (PARTITION BY país ORDER BY año) AS próximo&#10;FROM Aterrizaje&#10;ORDER BY país&#10;\end{lstlisting}&#10;\end{document}&#10;"/>
  <p:tag name="IGUANATEXSIZE" val="16"/>
  <p:tag name="IGUANATEXCURSOR" val="37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5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539,10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 LEFT OUTER JOIN Aterrizaje&#10;ON nombre = planeta&#10;\end{lstlisting}&#10;\end{document}"/>
  <p:tag name="IGUANATEXSIZE" val="18"/>
  <p:tag name="IGUANATEXCURSOR" val="3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197,9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ay}(5) [\textit{Hay más opciones}]&#10;\end{document}&#10;"/>
  <p:tag name="IGUANATEXSIZE" val="20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5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197,9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ay}(5) [\textit{Hay más opciones}]&#10;\end{document}&#10;"/>
  <p:tag name="IGUANATEXSIZE" val="20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299,29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0 ms&#10;\end{document}&#10;"/>
  <p:tag name="IGUANATEXSIZE" val="20"/>
  <p:tag name="IGUANATEXCURSOR" val="2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243,03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9 ms&#10;\end{document}&#10;"/>
  <p:tag name="IGUANATEXSIZE" val="20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9,29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1 ms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9,29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2 ms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 LIKE '%, L%' &#10;   AND P1.p_nombre = P2.p_nombre &#10;   AND P1.p_anho = p2.p_anho &#10;   AND A.nombre = P2.a_nombre&#10;\end{lstlisting}&#10;\end{document}"/>
  <p:tag name="IGUANATEXSIZE" val="12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 LIKE '%, L%' &#10;      ) PLT&#10;  ) CLT&#10;\end{lstlisting}&#10;\end{document}"/>
  <p:tag name="IGUANATEXSIZE" val="12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 LIKE '%, L%'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5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 LIKE '%, L%' &#10;      )&#10;  )&#10;\end{lstlisting}&#10;\end{document}"/>
  <p:tag name="IGUANATEXSIZE" val="12"/>
  <p:tag name="IGUANATEXCURSOR" val="5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361,55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60 ms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361,55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69 ms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361,55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67 ms&#10;\end{document}&#10;"/>
  <p:tag name="IGUANATEXSIZE" val="20"/>
  <p:tag name="IGUANATEXCURSOR" val="2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306,79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48 ms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34,95"/>
  <p:tag name="ORIGINALWIDTH" val="1951,7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1,52 &amp; 2003 \\&#10;\nulo &amp; Tierra &amp; 1,00 &amp; \nulo \\&#10;\nulo &amp; Saturno &amp; 9,54 &amp; \nulo \\&#10;\nulo &amp; Urano &amp; 19,19 &amp; \nulo \\&#10;\nulo &amp; Neptuno &amp; 30,07 &amp; \nulo \\&#10;\hline&#10;\end{tabular}&#10;&#10;&#10;&#10;&#10;&#10;\end{document}"/>
  <p:tag name="IGUANATEXSIZE" val="15"/>
  <p:tag name="IGUANATEXCURSOR" val="7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565,57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Caja Negra&#10;\end{document}&#10;"/>
  <p:tag name="IGUANATEXSIZE" val="20"/>
  <p:tag name="IGUANATEXCURSOR" val="2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565,57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Caja Negra&#10;\end{document}&#10;"/>
  <p:tag name="IGUANATEXSIZE" val="20"/>
  <p:tag name="IGUANATEXCURSOR" val="2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220,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Aterrizaje RIGHT JOIN Planeta&#10;ON nombre = planeta&#10;\end{lstlisting}&#10;\end{document}"/>
  <p:tag name="IGUANATEXSIZE" val="18"/>
  <p:tag name="IGUANATEXCURSOR" val="3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612,6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Aterrizaje RIGHT OUTER JOIN Planeta&#10;ON nombre = planeta&#10;\end{lstlisting}&#10;\end{document}"/>
  <p:tag name="IGUANATEXSIZE" val="18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2,485"/>
  <p:tag name="ORIGINALWIDTH" val="1926,2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planeta} &amp; \sch{nave} &amp; \sch{satélite}\\&#10;\hline&#10;Tierra &amp; \nulo  &amp; Luna\\&#10;Júpiter &amp; Galileo &amp; Ganímedes \\&#10;Júpiter &amp; Galileo &amp; Calisto\\&#10;Júpiter &amp; Galileo &amp; Europa \\&#10;Júpiter &amp; Galileo &amp; Ío \\&#10;Saturno &amp; \nulo &amp; Titán  \\&#10;Neptuno &amp; \nulo &amp; Tritón \\&#10;Mercurio &amp; Messenger  &amp; \nulo \\&#10;Venus &amp; Venera 3 &amp; \nulo \\&#10;Venus &amp; Pioneer &amp; \nulo \\&#10;Marte &amp; Mars 2 lander &amp; \nulo \\&#10;Marte &amp; Viking 1 &amp; \nulo \\&#10;Marte &amp; Beagle 2 lander &amp; \nulo \\&#10;\hline&#10;\end{tabular}&#10;&#10;&#10;&#10;&#10;&#10;\end{document}"/>
  <p:tag name="IGUANATEXSIZE" val="15"/>
  <p:tag name="IGUANATEXCURSOR" val="6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608,8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nave, nombre AS satélite &#10;FROM Satélite FULL OUTER JOIN Aterrizaje&#10;USING (planeta)&#10;\end{lstlisting}&#10;\end{document}"/>
  <p:tag name="IGUANATEXSIZE" val="18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7,921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[INNER] JOIN}}&#10;\end{center}&#10;\end{document}"/>
  <p:tag name="IGUANATEXSIZE" val="20"/>
  <p:tag name="IGUANATEXCURSOR" val="5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7,921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LEFT [OUTER] JOIN}}&#10;\end{center}&#10;\end{document}"/>
  <p:tag name="IGUANATEXSIZE" val="20"/>
  <p:tag name="IGUANATEXCURSOR" val="6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7,921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RIGHT [OUTER] JOIN}}&#10;\end{center}&#10;\end{document}"/>
  <p:tag name="IGUANATEXSIZE" val="20"/>
  <p:tag name="IGUANATEXCURSOR" val="6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18,92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FULL OUTER JOIN}}&#10;\end{center}&#10;\end{document}"/>
  <p:tag name="IGUANATEXSIZE" val="20"/>
  <p:tag name="IGUANATEXCURSOR" val="6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416,1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IN &#10;  ( SELECT nombre&#10;    FROM Planeta&#10;    WHERE grav &gt; 9.8 )&#10;AND año &gt; 2000&#10;\end{lstlisting}&#10;\end{document}&#10;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879,12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Galileo &amp; Júpiter\\&#10;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416,1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IN &#10;  ( SELECT nombre&#10;    FROM Planeta&#10;    WHERE grav &gt; 9.8 )&#10;AND año &gt; 2000&#10;\end{lstlisting}&#10;\end{document}&#10;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23,5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.planeta&#10;FROM Aterrizaje A, Planeta P&#10;WHERE A.planeta=P.nombre&#10;  AND P.grav &gt; 9.8&#10;  AND año &gt; 2000&#10;\end{lstlisting}&#10;\end{document}&#10;"/>
  <p:tag name="IGUANATEXSIZE" val="16"/>
  <p:tag name="IGUANATEXCURSOR" val="3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416,1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NOT IN &#10;  ( SELECT nombre&#10;    FROM Planeta&#10;    WHERE grav &gt; 9.8 )&#10;AND año &gt; 2000&#10;\end{lstlisting}&#10;\end{document}&#10;"/>
  <p:tag name="IGUANATEXSIZE" val="16"/>
  <p:tag name="IGUANATEXCURSOR" val="3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098,9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Beagle 2 &amp; Marte\\&#10;Messenger &amp; Mercurio\\&#10;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2,24"/>
  <p:tag name="ORIGINALWIDTH" val="2218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NOT IN &#10;  ( SELECT nombre&#10;    FROM Planeta&#10;    WHERE grav &gt; 9.8 OR planeta IN&#10;      ( SELECT planeta&#10;        FROM Aterrizaje&#10;        WHERE país = 'ESA'&#10;      )&#10;  )&#10;AND año &gt; 2000&#10;\end{lstlisting}&#10;\end{document}&#10;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1098,9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Messenger &amp; Mercurio\\&#10;\hline&#10;\end{tabular}&#10;&#10;&#10;&#10;&#10;&#10;\end{document}"/>
  <p:tag name="IGUANATEXSIZE" val="15"/>
  <p:tag name="IGUANATEXCURSOR" val="3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2854,1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WHERE EXISTS &#10;  ( SELECT *&#10;    FROM Aterrizaje&#10;    WHERE año &gt;= 2000 AND nombre = planeta )&#10;ORDER BY dist DESC&#10;\end{lstlisting}&#10;\end{document}&#10;"/>
  <p:tag name="IGUANATEXSIZE" val="16"/>
  <p:tag name="IGUANATEXCURSOR" val="4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828,86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Júpiter &amp; 5,20\\&#10;Marte &amp; 1,52\\&#10;Mercurio &amp; 0,39\\&#10;\hline&#10;\end{tabular}&#10;&#10;&#10;&#10;&#10;&#10;\end{document}"/>
  <p:tag name="IGUANATEXSIZE" val="15"/>
  <p:tag name="IGUANATEXCURSOR" val="4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2854,1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WHERE NOT EXISTS &#10;  ( SELECT *&#10;    FROM Aterrizaje&#10;    WHERE año &gt;= 2000 AND nombre = planeta )&#10;ORDER BY dist DESC&#10;\end{lstlisting}&#10;\end{document}&#10;"/>
  <p:tag name="IGUANATEXSIZE" val="16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4,6011"/>
  <p:tag name="ORIGINALWIDTH" val="867,1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Neptuno &amp; 30,07\\&#10;Urano &amp; 19,19\\&#10;Saturno &amp; 9,54\\&#10;Tierra &amp; 1,00\\&#10;Venus &amp; 0,72\\&#10;\hline&#10;\end{tabular}&#10;&#10;&#10;&#10;&#10;&#10;\end{document}"/>
  <p:tag name="IGUANATEXSIZE" val="15"/>
  <p:tag name="IGUANATEXCURSOR" val="4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807,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WHERE UNIQUE&#10;  ( SELECT *&#10;    FROM Aterrizaje&#10;    WHERE nombre = planeta )&#10;ORDER BY dist DESC&#10;\end{lstlisting}&#10;\end{document}&#10;"/>
  <p:tag name="IGUANATEXSIZE" val="16"/>
  <p:tag name="IGUANATEXCURSOR" val="3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1176"/>
  <p:tag name="ORIGINALWIDTH" val="882,1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Neptuno &amp; 30,07\\&#10;Urano &amp; 19,19\\&#10;Saturno &amp; 9,54\\&#10;Júpiter &amp; 5,20\\&#10;Tierra &amp; 1,00\\&#10;Mercurio &amp; 0,39\\&#10;\hline&#10;\end{tabular}&#10;&#10;&#10;&#10;&#10;&#10;\end{document}"/>
  <p:tag name="IGUANATEXSIZE" val="15"/>
  <p:tag name="IGUANATEXCURSOR" val="4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677,2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ANY&#10;  ( SELECT P2.grav&#10;    FROM Planeta P2&#10;    WHERE P2.dist &gt; 1.00 )&#10;ORDER BY P1.dist DESC&#10;\end{lstlisting}&#10;\end{document}&#10;"/>
  <p:tag name="IGUANATEXSIZE" val="16"/>
  <p:tag name="IGUANATEXCURSOR" val="3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1176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\\%&amp; \sch{radio} &amp; \sch{grav} &amp; \sch{días} &amp; \sch{años} &amp; \sch{temp}  &amp; \sch{anillo} \\&#10;\hline &#10;Neptuno\\&#10;Urano\\&#10;Saturno\\&#10;Júpiter\\&#10;Tierra\\&#10;Venus\\&#10;\hline&#10;\end{tabular}&#10;&#10;&#10;&#10;&#10;&#10;\end{document}"/>
  <p:tag name="IGUANATEXSIZE" val="15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677,2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ALL&#10;  ( SELECT P2.grav&#10;    FROM Planeta P2&#10;    WHERE P2.dist &lt; 1.00 )&#10;ORDER BY P1.dist DESC&#10;\end{lstlisting}&#10;\end{document}&#10;"/>
  <p:tag name="IGUANATEXSIZE" val="16"/>
  <p:tag name="IGUANATEXCURSOR" val="3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6,8347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\\%&amp; \sch{radio} &amp; \sch{grav} &amp; \sch{días} &amp; \sch{años} &amp; \sch{temp}  &amp; \sch{anillo} \\&#10;\hline &#10;Neptuno\\&#10;Saturno\\&#10;Júpiter\\&#10;Tierra\\&#10;\hline&#10;\end{tabular}&#10;&#10;&#10;&#10;&#10;&#10;\end{document}"/>
  <p:tag name="IGUANATEXSIZE" val="15"/>
  <p:tag name="IGUANATEXCURSOR" val="4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1,55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\\&#10;\hline &#10;Galileo \\&#10;\hline&#10;\end{tabular}&#10;&#10;&#10;&#10;&#10;&#10;\end{document}"/>
  <p:tag name="IGUANATEXSIZE" val="15"/>
  <p:tag name="IGUANATEXCURSOR" val="2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1,55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\\&#10;\hline &#10;Galileo \\&#10;\hline&#10;\end{tabular}&#10;&#10;&#10;&#10;&#10;&#10;\end{document}"/>
  <p:tag name="IGUANATEXSIZE" val="15"/>
  <p:tag name="IGUANATEXCURSOR" val="2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1630,7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&#10;FROM Aterrizaje&#10;WHERE planeta IN&#10;  (  SELECT nombre&#10;     FROM Planeta&#10;     WHERE anillo IS TRUE&#10;  )    &#10;\end{lstlisting}&#10;\end{document}&#10;"/>
  <p:tag name="IGUANATEXSIZE" val="16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921,0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 \\%&amp; \sch{radio} &amp; \sch{grav} &amp; \sch{días} &amp; \sch{años} &amp; \sch{temp}  &amp; \sch{anillo} \\&#10;\hline &#10;Venera 3 &amp; Venus &amp; URRS &amp; 1966\\&#10;Mars 2 lander &amp; Marte &amp; URRS &amp; 1971\\&#10;\hline&#10;\end{tabular}&#10;&#10;&#10;&#10;&#10;&#10;\end{document}"/>
  <p:tag name="IGUANATEXSIZE" val="15"/>
  <p:tag name="IGUANATEXCURSOR" val="4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921,0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 \\%&amp; \sch{radio} &amp; \sch{grav} &amp; \sch{días} &amp; \sch{años} &amp; \sch{temp}  &amp; \sch{anillo} \\&#10;\hline &#10;Venera 3 &amp; Venus &amp; URRS &amp; 1966\\&#10;Mars 2 lander &amp; Marte &amp; URRS &amp; 1971\\&#10;\hline&#10;\end{tabular}&#10;&#10;&#10;&#10;&#10;&#10;\end{document}"/>
  <p:tag name="IGUANATEXSIZE" val="15"/>
  <p:tag name="IGUANATEXCURSOR" val="4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3,408"/>
  <p:tag name="ORIGINALWIDTH" val="1737,2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 A1&#10;WHERE A1.país = 'URRS'&#10;AND A1.año &lt; ALL&#10;  (  SELECT A2.año&#10;     FROM Aterrizaje A2&#10;     WHERE A2.país = 'EEUU'&#10;  )    &#10;\end{lstlisting}&#10;\end{document}&#10;"/>
  <p:tag name="IGUANATEXSIZE" val="16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.00961"/>
  <p:tag name="ORIGINALWIDTH" val="57.00795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}$&#10;\end{document}&#10;"/>
  <p:tag name="IGUANATEXSIZE" val="20"/>
  <p:tag name="IGUANATEXCURSOR" val="2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707,2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 \\%&amp; \sch{radio} &amp; \sch{grav} &amp; \sch{días} &amp; \sch{años} &amp; \sch{temp}  &amp; \sch{anillo} \\&#10;\hline &#10;Beagle 2 &amp; Marte &amp; ESA &amp; 2003\\&#10;Venera 3 &amp; Venus &amp; URRS &amp; 1966\\&#10;Viking 1 &amp; Marte &amp; EEUU &amp; 1976\\&#10;\hline&#10;\end{tabular}&#10;&#10;&#10;&#10;&#10;&#10;\end{document}"/>
  <p:tag name="IGUANATEXSIZE" val="15"/>
  <p:tag name="IGUANATEXCURSOR" val="4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707,2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 \\%&amp; \sch{radio} &amp; \sch{grav} &amp; \sch{días} &amp; \sch{años} &amp; \sch{temp}  &amp; \sch{anillo} \\&#10;\hline &#10;Beagle 2 &amp; Marte &amp; ESA &amp; 2003\\&#10;Venera 3 &amp; Venus &amp; URRS &amp; 1966\\&#10;Viking 1 &amp; Marte &amp; EEUU &amp; 1976\\&#10;\hline&#10;\end{tabular}&#10;&#10;&#10;&#10;&#10;&#10;\end{document}"/>
  <p:tag name="IGUANATEXSIZE" val="15"/>
  <p:tag name="IGUANATEXCURSOR" val="4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1821,2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 A1&#10;WHERE A1.año &lt;= ALL&#10;  (  SELECT A2.año&#10;     FROM Aterrizaje A2&#10;     WHERE A2.país = A1.país&#10;  )    &#10;\end{lstlisting}&#10;\end{document}&#10;"/>
  <p:tag name="IGUANATEXSIZE" val="16"/>
  <p:tag name="IGUANATEXCURSOR" val="3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2004,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&#10; ( SELECT P2.grav&#10;   FROM Planeta P2&#10;   WHERE P2.nombre = 'Tierra' )&#10;ORDER BY P1.dist DESC&#10;\end{lstlisting}&#10;\end{document}&#10;"/>
  <p:tag name="IGUANATEXSIZE" val="16"/>
  <p:tag name="IGUANATEXCURSOR" val="3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\\%&amp; \sch{radio} &amp; \sch{grav} &amp; \sch{días} &amp; \sch{años} &amp; \sch{temp}  &amp; \sch{anillo} \\&#10;\hline &#10;Neptuno\\&#10;Júpiter\\\hline&#10;\end{tabular}&#10;&#10;&#10;&#10;&#10;&#10;\end{document}"/>
  <p:tag name="IGUANATEXSIZE" val="15"/>
  <p:tag name="IGUANATEXCURSOR" val="3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546,7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&#10; ( SELECT P2.grav&#10;   FROM Planeta P2&#10;   WHERE P2.temp &gt; 300 )&#10;ORDER BY P1.dist DESC&#10;\end{lstlisting}&#10;\end{document}&#10;"/>
  <p:tag name="IGUANATEXSIZE" val="16"/>
  <p:tag name="IGUANATEXCURSOR" val="3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9,275"/>
  <p:tag name="ORIGINALWIDTH" val="1692,9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La tabla devolió más de una fila&#10;\end{tabular}&#10;&#10;&#10;&#10;&#10;&#10;\end{document}"/>
  <p:tag name="IGUANATEXSIZE" val="15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34256</TotalTime>
  <Words>1140</Words>
  <Application>Microsoft Office PowerPoint</Application>
  <PresentationFormat>On-screen Show (4:3)</PresentationFormat>
  <Paragraphs>199</Paragraphs>
  <Slides>101</Slides>
  <Notes>2</Notes>
  <HiddenSlides>13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Office Theme</vt:lpstr>
      <vt:lpstr>CC3201-1 Bases de Datos Otoño 2025  Clase 6: SQL (II)</vt:lpstr>
      <vt:lpstr>La última vez …</vt:lpstr>
      <vt:lpstr>El Álgebra Relacional en SQL</vt:lpstr>
      <vt:lpstr>Aún más allá del Álgebra Relacional en SQL</vt:lpstr>
      <vt:lpstr>Hoy …</vt:lpstr>
      <vt:lpstr>PowerPoint Presentation</vt:lpstr>
      <vt:lpstr>Aún más allá del Álgebra Relacional en SQL</vt:lpstr>
      <vt:lpstr>Los planetas</vt:lpstr>
      <vt:lpstr>Joins externos</vt:lpstr>
      <vt:lpstr>Cruzar tablas: INNER JOIN</vt:lpstr>
      <vt:lpstr>Joins Externos</vt:lpstr>
      <vt:lpstr>Joins Externos: LEFT [OUTER] JOIN</vt:lpstr>
      <vt:lpstr>Joins Externos: RIGHT [OUTER] JOIN</vt:lpstr>
      <vt:lpstr>Joins Externos: FULL OUTER JOIN</vt:lpstr>
      <vt:lpstr>Join Interno versus Joins Externos</vt:lpstr>
      <vt:lpstr>Consultas anidadas</vt:lpstr>
      <vt:lpstr>Consultas Anidadas: WHERE/IN</vt:lpstr>
      <vt:lpstr>Consultas Anidadas: WHERE/IN</vt:lpstr>
      <vt:lpstr>Consultas Anidadas: WHERE/NOT IN</vt:lpstr>
      <vt:lpstr>Consultas AnidAnidadasadas: WHERE/NOT IN</vt:lpstr>
      <vt:lpstr>Consultas Anidadas: WHERE/EXISTS</vt:lpstr>
      <vt:lpstr>Consultas Anidadas: WHERE/NOT EXISTS</vt:lpstr>
      <vt:lpstr>Consultas Anidadas: WHERE/(NOT) UNIQUE</vt:lpstr>
      <vt:lpstr>Consultas Anidadas: WHERE/ANY (o SOME)</vt:lpstr>
      <vt:lpstr>Consultas Anidadas: WHERE/ALL</vt:lpstr>
      <vt:lpstr>Ejercicio interactivo</vt:lpstr>
      <vt:lpstr>Ejercicio interactivo</vt:lpstr>
      <vt:lpstr>Ejercicio interactivo</vt:lpstr>
      <vt:lpstr>Ejercicio interactivo</vt:lpstr>
      <vt:lpstr>Ejercicio interactivo</vt:lpstr>
      <vt:lpstr>Ejercicio interactivo</vt:lpstr>
      <vt:lpstr>Consultas Anidadas: Valor</vt:lpstr>
      <vt:lpstr>Consultas Anidadas: Valor</vt:lpstr>
      <vt:lpstr>Consultas Anidadas: Valor</vt:lpstr>
      <vt:lpstr>Consultas Anidadas: Fila</vt:lpstr>
      <vt:lpstr>Consultas Anidadas: Fila</vt:lpstr>
      <vt:lpstr>Consultas Anidadas: Fila</vt:lpstr>
      <vt:lpstr>Consultas Anidadas: Fila</vt:lpstr>
      <vt:lpstr>Consultas Anidadas: FROM</vt:lpstr>
      <vt:lpstr>Agregaciones</vt:lpstr>
      <vt:lpstr>Operadores de agregación</vt:lpstr>
      <vt:lpstr>Agregación: COUNT</vt:lpstr>
      <vt:lpstr>Agregación: COUNT (DISTINCT afuera)</vt:lpstr>
      <vt:lpstr>Agregación: COUNT DISTINCT</vt:lpstr>
      <vt:lpstr>Agregación: COUNT(*)</vt:lpstr>
      <vt:lpstr>Agregación: COUNT (NULL)</vt:lpstr>
      <vt:lpstr>Agregación: COUNT (NULL)</vt:lpstr>
      <vt:lpstr>Agregación: AVG</vt:lpstr>
      <vt:lpstr>Agregación: AVG DISTINCT</vt:lpstr>
      <vt:lpstr>Agregación: AVG (con casting)</vt:lpstr>
      <vt:lpstr>Agregación: MIN</vt:lpstr>
      <vt:lpstr>Agregación: MIN</vt:lpstr>
      <vt:lpstr>Agregación: MIN</vt:lpstr>
      <vt:lpstr>Agregación por planeta: explícitamente</vt:lpstr>
      <vt:lpstr>Agregación por planeta: GROUP BY</vt:lpstr>
      <vt:lpstr>Agregación por planeta: GROUP BY múltiple</vt:lpstr>
      <vt:lpstr>Agregación por planeta: GROUP BY/HAVING</vt:lpstr>
      <vt:lpstr>Agregación por planeta: HAVING/EVERY</vt:lpstr>
      <vt:lpstr>Agregación por planeta: HAVING/ANY</vt:lpstr>
      <vt:lpstr>Ejercicio interactivo</vt:lpstr>
      <vt:lpstr>Ejercicio interactivo</vt:lpstr>
      <vt:lpstr>Ejercicio interactivo</vt:lpstr>
      <vt:lpstr>Ejercicio interactivo</vt:lpstr>
      <vt:lpstr>Funciones de ventana</vt:lpstr>
      <vt:lpstr>Agregación</vt:lpstr>
      <vt:lpstr>Ventanas</vt:lpstr>
      <vt:lpstr>Agregación vs. Ventanas</vt:lpstr>
      <vt:lpstr>Operadores de agregación (en ventanas)</vt:lpstr>
      <vt:lpstr>Agregación: GROUP BY / MIN</vt:lpstr>
      <vt:lpstr>Ventana: PARTITION BY / MIN</vt:lpstr>
      <vt:lpstr>Ventana: PARTITION BY / MAX múltiple</vt:lpstr>
      <vt:lpstr>Ventana: OVER vacío</vt:lpstr>
      <vt:lpstr>Ventana: PARTITION BY / COUNT DISTINCT</vt:lpstr>
      <vt:lpstr>Funciones de ventana: Rank</vt:lpstr>
      <vt:lpstr>Ventana: ROW NUMBER</vt:lpstr>
      <vt:lpstr>Ventana: ROW NUMBER / ORDER BY</vt:lpstr>
      <vt:lpstr>Ventana: RANK / ORDER BY</vt:lpstr>
      <vt:lpstr>Ventana: DENSE_RANK / ORDER BY</vt:lpstr>
      <vt:lpstr>Ventana: PERCENT_RANK / ORDER BY</vt:lpstr>
      <vt:lpstr>Ventana: CUME_DIST / ORDER BY</vt:lpstr>
      <vt:lpstr>Ventana: NTILE / ORDER BY</vt:lpstr>
      <vt:lpstr>Ventana: RANK / ORDER BY desc., múltiple</vt:lpstr>
      <vt:lpstr>Ventana: RANK / ORDER BY / PARTITION BY</vt:lpstr>
      <vt:lpstr>Funciones de ventana: Posición</vt:lpstr>
      <vt:lpstr>Ventana: FIRST_VALUE / ORDER BY / PARTITION BY</vt:lpstr>
      <vt:lpstr>Ventana: LAST_VALUE / ORDER BY / PARTITION BY</vt:lpstr>
      <vt:lpstr>Ventana: FIRST_VALUE / ORDER BY / PARTITION BY</vt:lpstr>
      <vt:lpstr>Ventana: NTH_VALUE / ORDER BY / PARTITION BY</vt:lpstr>
      <vt:lpstr>Ventana: Su rango</vt:lpstr>
      <vt:lpstr>Ventana: LAST_VALUE / ORDER BY / PARTITION BY</vt:lpstr>
      <vt:lpstr>Ventana: LAG / ORDER BY / PARTITION BY</vt:lpstr>
      <vt:lpstr>Ventana: LEAD / ORDER BY / PARTITION BY</vt:lpstr>
      <vt:lpstr>SQL: Un lenguaje declarativo</vt:lpstr>
      <vt:lpstr>SQL tiene mucha redundancia</vt:lpstr>
      <vt:lpstr>Consultas directas vs. consultas anidadas</vt:lpstr>
      <vt:lpstr>Consultas directas vs. consultas anidadas</vt:lpstr>
      <vt:lpstr>Consultas directas vs. consultas anidadas</vt:lpstr>
      <vt:lpstr>SQL es un lenguaje declarativo</vt:lpstr>
      <vt:lpstr>SQL es un lenguaje declarativo</vt:lpstr>
      <vt:lpstr>PowerPoint Presentation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Aidan Hogan</cp:lastModifiedBy>
  <cp:revision>1301</cp:revision>
  <cp:lastPrinted>2016-09-12T03:42:43Z</cp:lastPrinted>
  <dcterms:created xsi:type="dcterms:W3CDTF">2006-08-16T00:00:00Z</dcterms:created>
  <dcterms:modified xsi:type="dcterms:W3CDTF">2025-04-07T14:07:51Z</dcterms:modified>
</cp:coreProperties>
</file>