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4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6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8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9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0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528" r:id="rId2"/>
    <p:sldId id="80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6" r:id="rId16"/>
    <p:sldId id="927" r:id="rId17"/>
    <p:sldId id="928" r:id="rId18"/>
    <p:sldId id="877" r:id="rId19"/>
    <p:sldId id="878" r:id="rId20"/>
    <p:sldId id="879" r:id="rId21"/>
    <p:sldId id="880" r:id="rId22"/>
    <p:sldId id="881" r:id="rId23"/>
    <p:sldId id="882" r:id="rId24"/>
    <p:sldId id="883" r:id="rId25"/>
    <p:sldId id="884" r:id="rId26"/>
    <p:sldId id="885" r:id="rId27"/>
    <p:sldId id="886" r:id="rId28"/>
    <p:sldId id="887" r:id="rId29"/>
    <p:sldId id="888" r:id="rId30"/>
    <p:sldId id="889" r:id="rId31"/>
    <p:sldId id="890" r:id="rId32"/>
    <p:sldId id="831" r:id="rId33"/>
    <p:sldId id="832" r:id="rId34"/>
    <p:sldId id="833" r:id="rId35"/>
    <p:sldId id="834" r:id="rId36"/>
    <p:sldId id="850" r:id="rId37"/>
    <p:sldId id="852" r:id="rId38"/>
    <p:sldId id="929" r:id="rId39"/>
    <p:sldId id="855" r:id="rId40"/>
    <p:sldId id="853" r:id="rId41"/>
    <p:sldId id="854" r:id="rId42"/>
    <p:sldId id="856" r:id="rId43"/>
    <p:sldId id="857" r:id="rId44"/>
    <p:sldId id="835" r:id="rId45"/>
    <p:sldId id="845" r:id="rId46"/>
    <p:sldId id="910" r:id="rId47"/>
    <p:sldId id="911" r:id="rId48"/>
    <p:sldId id="846" r:id="rId49"/>
    <p:sldId id="786" r:id="rId50"/>
    <p:sldId id="787" r:id="rId51"/>
    <p:sldId id="788" r:id="rId52"/>
    <p:sldId id="789" r:id="rId53"/>
    <p:sldId id="790" r:id="rId54"/>
    <p:sldId id="791" r:id="rId55"/>
    <p:sldId id="792" r:id="rId56"/>
    <p:sldId id="793" r:id="rId57"/>
    <p:sldId id="794" r:id="rId58"/>
    <p:sldId id="795" r:id="rId59"/>
    <p:sldId id="796" r:id="rId60"/>
    <p:sldId id="797" r:id="rId61"/>
    <p:sldId id="798" r:id="rId62"/>
    <p:sldId id="799" r:id="rId63"/>
    <p:sldId id="803" r:id="rId64"/>
    <p:sldId id="804" r:id="rId65"/>
    <p:sldId id="805" r:id="rId66"/>
    <p:sldId id="806" r:id="rId67"/>
    <p:sldId id="807" r:id="rId68"/>
    <p:sldId id="808" r:id="rId69"/>
    <p:sldId id="809" r:id="rId70"/>
    <p:sldId id="810" r:id="rId71"/>
    <p:sldId id="859" r:id="rId72"/>
    <p:sldId id="860" r:id="rId73"/>
    <p:sldId id="907" r:id="rId74"/>
    <p:sldId id="811" r:id="rId75"/>
    <p:sldId id="862" r:id="rId76"/>
    <p:sldId id="863" r:id="rId77"/>
    <p:sldId id="812" r:id="rId78"/>
    <p:sldId id="813" r:id="rId79"/>
    <p:sldId id="814" r:id="rId80"/>
    <p:sldId id="815" r:id="rId81"/>
    <p:sldId id="816" r:id="rId82"/>
    <p:sldId id="817" r:id="rId83"/>
    <p:sldId id="818" r:id="rId84"/>
    <p:sldId id="819" r:id="rId85"/>
    <p:sldId id="820" r:id="rId86"/>
    <p:sldId id="821" r:id="rId87"/>
    <p:sldId id="822" r:id="rId88"/>
    <p:sldId id="823" r:id="rId89"/>
    <p:sldId id="824" r:id="rId90"/>
    <p:sldId id="825" r:id="rId91"/>
    <p:sldId id="826" r:id="rId92"/>
    <p:sldId id="827" r:id="rId93"/>
    <p:sldId id="858" r:id="rId94"/>
    <p:sldId id="930" r:id="rId95"/>
    <p:sldId id="828" r:id="rId96"/>
    <p:sldId id="912" r:id="rId97"/>
    <p:sldId id="829" r:id="rId98"/>
    <p:sldId id="830" r:id="rId99"/>
    <p:sldId id="847" r:id="rId100"/>
    <p:sldId id="680" r:id="rId10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6493" autoAdjust="0"/>
  </p:normalViewPr>
  <p:slideViewPr>
    <p:cSldViewPr>
      <p:cViewPr varScale="1">
        <p:scale>
          <a:sx n="99" d="100"/>
          <a:sy n="99" d="100"/>
        </p:scale>
        <p:origin x="-84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17-03-2025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52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842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44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193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651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8117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958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186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157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332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63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791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254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2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416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82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561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248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149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88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17-03-2025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8.png"/><Relationship Id="rId4" Type="http://schemas.openxmlformats.org/officeDocument/2006/relationships/tags" Target="../tags/tag26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1.xml"/><Relationship Id="rId7" Type="http://schemas.openxmlformats.org/officeDocument/2006/relationships/image" Target="../media/image2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43.xml"/><Relationship Id="rId10" Type="http://schemas.openxmlformats.org/officeDocument/2006/relationships/image" Target="../media/image28.png"/><Relationship Id="rId4" Type="http://schemas.openxmlformats.org/officeDocument/2006/relationships/tags" Target="../tags/tag42.xm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31.png"/><Relationship Id="rId3" Type="http://schemas.openxmlformats.org/officeDocument/2006/relationships/tags" Target="../tags/tag46.xml"/><Relationship Id="rId21" Type="http://schemas.openxmlformats.org/officeDocument/2006/relationships/image" Target="../media/image34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30.png"/><Relationship Id="rId2" Type="http://schemas.openxmlformats.org/officeDocument/2006/relationships/tags" Target="../tags/tag45.xml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3.xml"/><Relationship Id="rId19" Type="http://schemas.openxmlformats.org/officeDocument/2006/relationships/image" Target="../media/image32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5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64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9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5" Type="http://schemas.openxmlformats.org/officeDocument/2006/relationships/tags" Target="../tags/tag95.xml"/><Relationship Id="rId10" Type="http://schemas.openxmlformats.org/officeDocument/2006/relationships/image" Target="../media/image66.png"/><Relationship Id="rId4" Type="http://schemas.openxmlformats.org/officeDocument/2006/relationships/tags" Target="../tags/tag94.xml"/><Relationship Id="rId9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66.png"/><Relationship Id="rId2" Type="http://schemas.openxmlformats.org/officeDocument/2006/relationships/tags" Target="../tags/tag97.xml"/><Relationship Id="rId16" Type="http://schemas.openxmlformats.org/officeDocument/2006/relationships/image" Target="../media/image70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63.png"/><Relationship Id="rId5" Type="http://schemas.openxmlformats.org/officeDocument/2006/relationships/tags" Target="../tags/tag100.xml"/><Relationship Id="rId15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tags" Target="../tags/tag99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66.png"/><Relationship Id="rId2" Type="http://schemas.openxmlformats.org/officeDocument/2006/relationships/tags" Target="../tags/tag104.xml"/><Relationship Id="rId16" Type="http://schemas.openxmlformats.org/officeDocument/2006/relationships/image" Target="../media/image71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63.png"/><Relationship Id="rId5" Type="http://schemas.openxmlformats.org/officeDocument/2006/relationships/tags" Target="../tags/tag107.xml"/><Relationship Id="rId15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tags" Target="../tags/tag106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72.png"/><Relationship Id="rId2" Type="http://schemas.openxmlformats.org/officeDocument/2006/relationships/tags" Target="../tags/tag111.xml"/><Relationship Id="rId16" Type="http://schemas.openxmlformats.org/officeDocument/2006/relationships/image" Target="../media/image74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6.png"/><Relationship Id="rId5" Type="http://schemas.openxmlformats.org/officeDocument/2006/relationships/tags" Target="../tags/tag114.xml"/><Relationship Id="rId15" Type="http://schemas.openxmlformats.org/officeDocument/2006/relationships/image" Target="../media/image73.png"/><Relationship Id="rId10" Type="http://schemas.openxmlformats.org/officeDocument/2006/relationships/image" Target="../media/image63.png"/><Relationship Id="rId4" Type="http://schemas.openxmlformats.org/officeDocument/2006/relationships/tags" Target="../tags/tag113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74.png"/><Relationship Id="rId2" Type="http://schemas.openxmlformats.org/officeDocument/2006/relationships/tags" Target="../tags/tag118.xml"/><Relationship Id="rId16" Type="http://schemas.openxmlformats.org/officeDocument/2006/relationships/image" Target="../media/image73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66.png"/><Relationship Id="rId5" Type="http://schemas.openxmlformats.org/officeDocument/2006/relationships/tags" Target="../tags/tag121.xml"/><Relationship Id="rId15" Type="http://schemas.openxmlformats.org/officeDocument/2006/relationships/image" Target="../media/image64.png"/><Relationship Id="rId10" Type="http://schemas.openxmlformats.org/officeDocument/2006/relationships/image" Target="../media/image63.png"/><Relationship Id="rId4" Type="http://schemas.openxmlformats.org/officeDocument/2006/relationships/tags" Target="../tags/tag120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75.png"/><Relationship Id="rId2" Type="http://schemas.openxmlformats.org/officeDocument/2006/relationships/tags" Target="../tags/tag125.xml"/><Relationship Id="rId16" Type="http://schemas.openxmlformats.org/officeDocument/2006/relationships/image" Target="../media/image7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66.png"/><Relationship Id="rId5" Type="http://schemas.openxmlformats.org/officeDocument/2006/relationships/tags" Target="../tags/tag128.xml"/><Relationship Id="rId15" Type="http://schemas.openxmlformats.org/officeDocument/2006/relationships/image" Target="../media/image64.png"/><Relationship Id="rId10" Type="http://schemas.openxmlformats.org/officeDocument/2006/relationships/image" Target="../media/image63.png"/><Relationship Id="rId4" Type="http://schemas.openxmlformats.org/officeDocument/2006/relationships/tags" Target="../tags/tag12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7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64.png"/><Relationship Id="rId2" Type="http://schemas.openxmlformats.org/officeDocument/2006/relationships/tags" Target="../tags/tag132.xml"/><Relationship Id="rId16" Type="http://schemas.openxmlformats.org/officeDocument/2006/relationships/image" Target="../media/image75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67.png"/><Relationship Id="rId5" Type="http://schemas.openxmlformats.org/officeDocument/2006/relationships/tags" Target="../tags/tag135.xml"/><Relationship Id="rId1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tags" Target="../tags/tag134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75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63.png"/><Relationship Id="rId5" Type="http://schemas.openxmlformats.org/officeDocument/2006/relationships/tags" Target="../tags/tag142.xml"/><Relationship Id="rId10" Type="http://schemas.openxmlformats.org/officeDocument/2006/relationships/image" Target="../media/image67.png"/><Relationship Id="rId4" Type="http://schemas.openxmlformats.org/officeDocument/2006/relationships/tags" Target="../tags/tag141.xml"/><Relationship Id="rId9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75.png"/><Relationship Id="rId2" Type="http://schemas.openxmlformats.org/officeDocument/2006/relationships/tags" Target="../tags/tag145.xml"/><Relationship Id="rId16" Type="http://schemas.openxmlformats.org/officeDocument/2006/relationships/image" Target="../media/image72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66.png"/><Relationship Id="rId5" Type="http://schemas.openxmlformats.org/officeDocument/2006/relationships/tags" Target="../tags/tag148.xml"/><Relationship Id="rId15" Type="http://schemas.openxmlformats.org/officeDocument/2006/relationships/image" Target="../media/image77.png"/><Relationship Id="rId10" Type="http://schemas.openxmlformats.org/officeDocument/2006/relationships/image" Target="../media/image63.png"/><Relationship Id="rId4" Type="http://schemas.openxmlformats.org/officeDocument/2006/relationships/tags" Target="../tags/tag147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53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66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55.xml"/><Relationship Id="rId10" Type="http://schemas.openxmlformats.org/officeDocument/2006/relationships/image" Target="../media/image80.png"/><Relationship Id="rId4" Type="http://schemas.openxmlformats.org/officeDocument/2006/relationships/tags" Target="../tags/tag154.xml"/><Relationship Id="rId9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58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66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60.xml"/><Relationship Id="rId10" Type="http://schemas.openxmlformats.org/officeDocument/2006/relationships/image" Target="../media/image80.png"/><Relationship Id="rId4" Type="http://schemas.openxmlformats.org/officeDocument/2006/relationships/tags" Target="../tags/tag159.xml"/><Relationship Id="rId9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66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65.xml"/><Relationship Id="rId10" Type="http://schemas.openxmlformats.org/officeDocument/2006/relationships/image" Target="../media/image80.png"/><Relationship Id="rId4" Type="http://schemas.openxmlformats.org/officeDocument/2006/relationships/tags" Target="../tags/tag164.xml"/><Relationship Id="rId9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7.png"/><Relationship Id="rId4" Type="http://schemas.openxmlformats.org/officeDocument/2006/relationships/image" Target="../media/image8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87.png"/><Relationship Id="rId4" Type="http://schemas.openxmlformats.org/officeDocument/2006/relationships/image" Target="../media/image8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91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93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92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95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94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97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96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98.png"/><Relationship Id="rId4" Type="http://schemas.openxmlformats.org/officeDocument/2006/relationships/image" Target="../media/image9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101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98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98.pn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notesSlide" Target="../notesSlides/notesSlide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8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07.png"/><Relationship Id="rId5" Type="http://schemas.openxmlformats.org/officeDocument/2006/relationships/image" Target="../media/image104.png"/><Relationship Id="rId4" Type="http://schemas.openxmlformats.org/officeDocument/2006/relationships/notesSlide" Target="../notesSlides/notesSlide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39.png"/><Relationship Id="rId4" Type="http://schemas.openxmlformats.org/officeDocument/2006/relationships/image" Target="../media/image10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110.png"/><Relationship Id="rId4" Type="http://schemas.openxmlformats.org/officeDocument/2006/relationships/image" Target="../media/image4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113.png"/><Relationship Id="rId4" Type="http://schemas.openxmlformats.org/officeDocument/2006/relationships/image" Target="../media/image11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Relationship Id="rId4" Type="http://schemas.openxmlformats.org/officeDocument/2006/relationships/image" Target="../media/image114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2025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3: Modelo Entidad-Relación (II)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5876091"/>
            <a:ext cx="8000999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Una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19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puede</a:t>
            </a:r>
            <a:r>
              <a:rPr lang="es-CL" sz="19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alquilar una </a:t>
            </a:r>
            <a:r>
              <a:rPr lang="es-CL" sz="1900" i="1" dirty="0">
                <a:latin typeface="Calibri Light" panose="020F0302020204030204" pitchFamily="34" charset="0"/>
              </a:rPr>
              <a:t>sola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en </a:t>
            </a:r>
            <a:r>
              <a:rPr lang="es-CL" sz="1900" i="1" dirty="0">
                <a:latin typeface="Calibri Light" panose="020F0302020204030204" pitchFamily="34" charset="0"/>
              </a:rPr>
              <a:t>un solo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1900" dirty="0" smtClean="0"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Puede haber varias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</a:t>
            </a:r>
            <a:r>
              <a:rPr lang="es-CL" sz="1900" dirty="0">
                <a:solidFill>
                  <a:srgbClr val="0066CC"/>
                </a:solidFill>
                <a:latin typeface="Calibri Light" panose="020F0302020204030204" pitchFamily="34" charset="0"/>
              </a:rPr>
              <a:t>de videos</a:t>
            </a:r>
            <a:r>
              <a:rPr lang="es-CL" sz="19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con varias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1900" i="1" dirty="0" smtClean="0">
                <a:latin typeface="Calibri Light" panose="020F0302020204030204" pitchFamily="34" charset="0"/>
              </a:rPr>
              <a:t>, etc.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057" y="2061716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¿Qué significa ésta (exactamente)?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609600" y="4114800"/>
            <a:ext cx="2590800" cy="1219200"/>
          </a:xfrm>
          <a:prstGeom prst="wedgeRectCallout">
            <a:avLst>
              <a:gd name="adj1" fmla="val 87032"/>
              <a:gd name="adj2" fmla="val 363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Si sabemos la persona, sabemos la película y el local de videos.</a:t>
            </a:r>
            <a:endParaRPr lang="es-CL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47D8E"/>
          </a:solidFill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¿Preguntas?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3950" y="5921514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latin typeface="Calibri Light" panose="020F0302020204030204" pitchFamily="34" charset="0"/>
              </a:rPr>
              <a:t>puede </a:t>
            </a:r>
            <a:r>
              <a:rPr lang="es-CL" sz="2000" i="1" dirty="0" smtClean="0">
                <a:latin typeface="Calibri Light" panose="020F0302020204030204" pitchFamily="34" charset="0"/>
              </a:rPr>
              <a:t>alquilar </a:t>
            </a:r>
            <a:endParaRPr lang="es-CL" sz="2000" i="1" dirty="0">
              <a:latin typeface="Calibri Light" panose="020F0302020204030204" pitchFamily="34" charset="0"/>
            </a:endParaRPr>
          </a:p>
          <a:p>
            <a:pPr algn="ctr"/>
            <a:r>
              <a:rPr lang="es-CL" sz="2000" i="1" dirty="0">
                <a:latin typeface="Calibri Light" panose="020F0302020204030204" pitchFamily="34" charset="0"/>
              </a:rPr>
              <a:t>varias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latin typeface="Calibri Light" panose="020F0302020204030204" pitchFamily="34" charset="0"/>
              </a:rPr>
              <a:t>de </a:t>
            </a:r>
            <a:r>
              <a:rPr lang="es-CL" sz="2000" i="1" dirty="0" smtClean="0">
                <a:latin typeface="Calibri Light" panose="020F0302020204030204" pitchFamily="34" charset="0"/>
              </a:rPr>
              <a:t>varios</a:t>
            </a:r>
            <a:r>
              <a:rPr lang="es-CL" sz="20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Locales de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videos</a:t>
            </a:r>
            <a:r>
              <a:rPr lang="es-CL" sz="20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12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3950" y="5943600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 smtClean="0">
                <a:latin typeface="Calibri Light" panose="020F0302020204030204" pitchFamily="34" charset="0"/>
              </a:rPr>
              <a:t> puede alquilar varias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 smtClean="0">
                <a:latin typeface="Calibri Light" panose="020F0302020204030204" pitchFamily="34" charset="0"/>
              </a:rPr>
              <a:t> pero de un solo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7550" y="6316653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Regresaremos.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1086057" y="153418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¿Es un diagrama ER?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09" y="5791200"/>
            <a:ext cx="689504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Formalmente no</a:t>
            </a:r>
            <a:r>
              <a:rPr lang="es-CL" sz="2400" i="1" dirty="0" smtClean="0">
                <a:latin typeface="Calibri Light" panose="020F0302020204030204" pitchFamily="34" charset="0"/>
              </a:rPr>
              <a:t>. No tenemos llaves de entidades.</a:t>
            </a:r>
          </a:p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(Pero a menudo aquí, se omiten los atributos para ser conciso)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7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59436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¿Se puede hacerlo usando relaciones binarias?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7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5434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Binarias vs.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4478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¿Cuál es preferible?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33600"/>
            <a:ext cx="3583097" cy="3210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427677"/>
            <a:ext cx="3336941" cy="262536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028700" y="5724718"/>
            <a:ext cx="2514600" cy="762502"/>
          </a:xfrm>
          <a:prstGeom prst="wedgeRectCallout">
            <a:avLst>
              <a:gd name="adj1" fmla="val 11419"/>
              <a:gd name="adj2" fmla="val -245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 Más flexible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(p.ej., restricciones)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575889" y="5724717"/>
            <a:ext cx="2514600" cy="762502"/>
          </a:xfrm>
          <a:prstGeom prst="wedgeRectCallout">
            <a:avLst>
              <a:gd name="adj1" fmla="val 11419"/>
              <a:gd name="adj2" fmla="val -245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 Mucho más conciso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9" y="2667000"/>
            <a:ext cx="4080736" cy="365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44" y="2667000"/>
            <a:ext cx="4084605" cy="365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9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" y="1442218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 smtClean="0">
                <a:latin typeface="Calibri Light" panose="020F0302020204030204" pitchFamily="34" charset="0"/>
              </a:rPr>
              <a:t> puede alquilar varias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 smtClean="0">
                <a:latin typeface="Calibri Light" panose="020F0302020204030204" pitchFamily="34" charset="0"/>
              </a:rPr>
              <a:t> pero de un solo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1420" y="1811401"/>
            <a:ext cx="39624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…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1" y="3941244"/>
            <a:ext cx="3276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No tendría mucho sentido para datos/alquileres históricos. </a:t>
            </a:r>
            <a:r>
              <a:rPr lang="es-CL" sz="22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2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DER: Relaciones Múltiples:</a:t>
            </a:r>
            <a:br>
              <a:rPr lang="es-CL" dirty="0" smtClean="0"/>
            </a:br>
            <a:r>
              <a:rPr lang="es-CL" dirty="0" smtClean="0"/>
              <a:t>Arcos Etiquetados (Papeles)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133602"/>
            <a:ext cx="3821429" cy="3009055"/>
          </a:xfrm>
          <a:prstGeom prst="rect">
            <a:avLst/>
          </a:prstGeom>
        </p:spPr>
      </p:pic>
      <p:pic>
        <p:nvPicPr>
          <p:cNvPr id="8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Jerarquías de Clases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</a:t>
            </a:r>
            <a:r>
              <a:rPr lang="es-CL" dirty="0"/>
              <a:t>: </a:t>
            </a:r>
            <a:r>
              <a:rPr lang="es-CL" dirty="0" smtClean="0"/>
              <a:t>Jerarquías de clases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i="1" dirty="0" err="1" smtClean="0"/>
              <a:t>IsA</a:t>
            </a:r>
            <a:r>
              <a:rPr lang="es-CL" dirty="0" smtClean="0"/>
              <a:t>: </a:t>
            </a:r>
            <a:r>
              <a:rPr lang="es-CL" dirty="0" err="1" smtClean="0"/>
              <a:t>esUn</a:t>
            </a:r>
            <a:r>
              <a:rPr lang="es-CL" dirty="0" smtClean="0"/>
              <a:t>(a) en inglés 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4360" cy="4547504"/>
          </a:xfrm>
          <a:prstGeom prst="rect">
            <a:avLst/>
          </a:prstGeom>
        </p:spPr>
      </p:pic>
      <p:sp>
        <p:nvSpPr>
          <p:cNvPr id="6" name="Title 3 2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los </a:t>
            </a:r>
            <a:r>
              <a:rPr lang="es-CL" dirty="0">
                <a:latin typeface="Calibri Light" panose="020F0302020204030204" pitchFamily="34" charset="0"/>
              </a:rPr>
              <a:t>atributos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origen</a:t>
            </a:r>
            <a:r>
              <a:rPr lang="es-CL" dirty="0">
                <a:latin typeface="Calibri Light" panose="020F0302020204030204" pitchFamily="34" charset="0"/>
              </a:rPr>
              <a:t>,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latin typeface="Calibri Light" panose="020F0302020204030204" pitchFamily="34" charset="0"/>
              </a:rPr>
              <a:t> y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tipo </a:t>
            </a:r>
            <a:endParaRPr lang="es-CL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r"/>
            <a:r>
              <a:rPr lang="es-CL" b="1" i="1" dirty="0" smtClean="0">
                <a:latin typeface="Calibri Light" panose="020F0302020204030204" pitchFamily="34" charset="0"/>
              </a:rPr>
              <a:t>se </a:t>
            </a:r>
            <a:r>
              <a:rPr lang="es-CL" b="1" i="1" dirty="0">
                <a:latin typeface="Calibri Light" panose="020F0302020204030204" pitchFamily="34" charset="0"/>
              </a:rPr>
              <a:t>heredan</a:t>
            </a:r>
            <a:r>
              <a:rPr lang="es-CL" b="1" dirty="0"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por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Vino</a:t>
            </a:r>
            <a:r>
              <a:rPr lang="es-CL" dirty="0">
                <a:latin typeface="Calibri Light" panose="020F0302020204030204" pitchFamily="34" charset="0"/>
              </a:rPr>
              <a:t> y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Cerveza</a:t>
            </a:r>
          </a:p>
        </p:txBody>
      </p:sp>
    </p:spTree>
    <p:extLst>
      <p:ext uri="{BB962C8B-B14F-4D97-AF65-F5344CB8AC3E}">
        <p14:creationId xmlns:p14="http://schemas.microsoft.com/office/powerpoint/2010/main" val="11873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última vez: E–R</a:t>
            </a:r>
            <a:endParaRPr lang="es-CL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482565" cy="21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Jerarquías de clases</a:t>
            </a:r>
            <a:br>
              <a:rPr lang="es-CL" dirty="0" smtClean="0"/>
            </a:br>
            <a:r>
              <a:rPr lang="es-CL" dirty="0" smtClean="0"/>
              <a:t>	Superclases y subclases</a:t>
            </a:r>
            <a:endParaRPr lang="es-CL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Bebida</a:t>
            </a:r>
            <a:r>
              <a:rPr lang="es-CL" dirty="0" smtClean="0">
                <a:latin typeface="Calibri Light" panose="020F0302020204030204" pitchFamily="34" charset="0"/>
              </a:rPr>
              <a:t> es una </a:t>
            </a:r>
            <a:r>
              <a:rPr lang="es-CL" b="1" i="1" dirty="0" smtClean="0">
                <a:latin typeface="Calibri Light" panose="020F0302020204030204" pitchFamily="34" charset="0"/>
              </a:rPr>
              <a:t>superclase</a:t>
            </a:r>
            <a:endParaRPr lang="es-CL" b="1" i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Vino</a:t>
            </a:r>
            <a:r>
              <a:rPr lang="es-CL" dirty="0" smtClean="0">
                <a:latin typeface="Calibri Light" panose="020F0302020204030204" pitchFamily="34" charset="0"/>
              </a:rPr>
              <a:t> y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Cerveza</a:t>
            </a:r>
            <a:r>
              <a:rPr lang="es-CL" dirty="0" smtClean="0">
                <a:latin typeface="Calibri Light" panose="020F0302020204030204" pitchFamily="34" charset="0"/>
              </a:rPr>
              <a:t> son </a:t>
            </a:r>
            <a:r>
              <a:rPr lang="es-CL" b="1" i="1" dirty="0" smtClean="0">
                <a:latin typeface="Calibri Light" panose="020F0302020204030204" pitchFamily="34" charset="0"/>
              </a:rPr>
              <a:t>subclases</a:t>
            </a:r>
            <a:endParaRPr lang="es-CL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4360" cy="45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</a:t>
            </a:r>
            <a:r>
              <a:rPr lang="es-CL" dirty="0"/>
              <a:t>: </a:t>
            </a:r>
            <a:r>
              <a:rPr lang="es-CL" dirty="0" smtClean="0"/>
              <a:t>Jerarquías de clases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Generalización</a:t>
            </a:r>
            <a:r>
              <a:rPr lang="es-CL" dirty="0" smtClean="0"/>
              <a:t> y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especialización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2083142"/>
            <a:ext cx="0" cy="32766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71551" y="3142447"/>
            <a:ext cx="358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Bebida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generaliza</a:t>
            </a:r>
            <a:r>
              <a:rPr lang="es-CL" sz="2800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Vino y Cerveza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43800" y="2083142"/>
            <a:ext cx="0" cy="327660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6380946" y="3244388"/>
            <a:ext cx="358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Vino y Cerveza </a:t>
            </a: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especializan</a:t>
            </a:r>
            <a:r>
              <a:rPr lang="es-CL" sz="2800" dirty="0" smtClean="0">
                <a:latin typeface="Calibri Light" panose="020F0302020204030204" pitchFamily="34" charset="0"/>
              </a:rPr>
              <a:t> Bebida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4360" cy="45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B050"/>
                </a:solidFill>
              </a:rPr>
              <a:t>Solapamiento</a:t>
            </a:r>
            <a:r>
              <a:rPr lang="es-CL" dirty="0" smtClean="0"/>
              <a:t> (</a:t>
            </a:r>
            <a:r>
              <a:rPr lang="es-CL" i="1" dirty="0" err="1" smtClean="0">
                <a:solidFill>
                  <a:srgbClr val="00B050"/>
                </a:solidFill>
              </a:rPr>
              <a:t>Overlap</a:t>
            </a:r>
            <a:r>
              <a:rPr lang="es-CL" dirty="0" smtClean="0"/>
              <a:t>): </a:t>
            </a:r>
            <a:r>
              <a:rPr lang="es-CL" i="1" dirty="0" smtClean="0"/>
              <a:t>¿se permite </a:t>
            </a:r>
            <a:r>
              <a:rPr lang="es-CL" i="1" dirty="0"/>
              <a:t>que dos </a:t>
            </a:r>
            <a:r>
              <a:rPr lang="es-CL" i="1" dirty="0" smtClean="0"/>
              <a:t>subclases </a:t>
            </a:r>
            <a:r>
              <a:rPr lang="es-CL" i="1" dirty="0"/>
              <a:t>contengan la misma entidad</a:t>
            </a:r>
            <a:r>
              <a:rPr lang="es-CL" i="1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400" y="5953780"/>
            <a:ext cx="30850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</a:t>
            </a:r>
            <a:r>
              <a:rPr lang="es-CL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(con suerte)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8" y="304800"/>
            <a:ext cx="4020366" cy="39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 1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Calibri Light" panose="020F0302020204030204" pitchFamily="34" charset="0"/>
            </a:endParaRPr>
          </a:p>
        </p:txBody>
      </p:sp>
      <p:sp>
        <p:nvSpPr>
          <p:cNvPr id="12" name="Content Placeholder 4 2"/>
          <p:cNvSpPr txBox="1">
            <a:spLocks/>
          </p:cNvSpPr>
          <p:nvPr/>
        </p:nvSpPr>
        <p:spPr>
          <a:xfrm>
            <a:off x="609600" y="18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 smtClean="0">
                <a:latin typeface="Calibri Light" panose="020F0302020204030204" pitchFamily="34" charset="0"/>
              </a:rPr>
              <a:t>dicho </a:t>
            </a:r>
            <a:r>
              <a:rPr lang="es-CL" sz="2000" i="1" dirty="0">
                <a:latin typeface="Calibri Light" panose="020F0302020204030204" pitchFamily="34" charset="0"/>
              </a:rPr>
              <a:t>de </a:t>
            </a:r>
            <a:r>
              <a:rPr lang="es-CL" sz="2000" i="1" dirty="0" smtClean="0">
                <a:latin typeface="Calibri Light" panose="020F0302020204030204" pitchFamily="34" charset="0"/>
              </a:rPr>
              <a:t>otra manera</a:t>
            </a:r>
            <a:r>
              <a:rPr lang="es-CL" sz="2000" dirty="0" smtClean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s-CL" sz="2200" i="1" dirty="0">
                <a:latin typeface="Calibri Light" panose="020F0302020204030204" pitchFamily="34" charset="0"/>
              </a:rPr>
              <a:t>¿Se puede tener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una entidad en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A y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B o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 B y C o A y C</a:t>
            </a:r>
            <a:r>
              <a:rPr lang="es-CL" sz="2200" i="1" dirty="0" smtClean="0">
                <a:latin typeface="Calibri Light" panose="020F0302020204030204" pitchFamily="34" charset="0"/>
              </a:rPr>
              <a:t>?</a:t>
            </a:r>
            <a:endParaRPr lang="es-CL" sz="2200" dirty="0" smtClean="0">
              <a:latin typeface="Calibri Light" panose="020F0302020204030204" pitchFamily="34" charset="0"/>
            </a:endParaRPr>
          </a:p>
          <a:p>
            <a:pPr lvl="2"/>
            <a:r>
              <a:rPr lang="es-CL" sz="2000" dirty="0">
                <a:latin typeface="Calibri Light" panose="020F0302020204030204" pitchFamily="34" charset="0"/>
              </a:rPr>
              <a:t>¿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Sí</a:t>
            </a:r>
            <a:r>
              <a:rPr lang="es-CL" sz="2000" dirty="0">
                <a:latin typeface="Calibri Light" panose="020F0302020204030204" pitchFamily="34" charset="0"/>
              </a:rPr>
              <a:t>? entonces </a:t>
            </a:r>
            <a:r>
              <a:rPr lang="es-CL" sz="2000" dirty="0" smtClean="0">
                <a:latin typeface="Calibri Light" panose="020F0302020204030204" pitchFamily="34" charset="0"/>
              </a:rPr>
              <a:t>se permite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2"/>
            <a:r>
              <a:rPr lang="es-CL" sz="2000" dirty="0">
                <a:latin typeface="Calibri Light" panose="020F0302020204030204" pitchFamily="34" charset="0"/>
              </a:rPr>
              <a:t>¿</a:t>
            </a:r>
            <a:r>
              <a:rPr lang="es-CL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2000" dirty="0">
                <a:latin typeface="Calibri Light" panose="020F0302020204030204" pitchFamily="34" charset="0"/>
              </a:rPr>
              <a:t>? entonces </a:t>
            </a:r>
            <a:r>
              <a:rPr lang="es-CL" sz="2000" b="1" dirty="0">
                <a:latin typeface="Calibri Light" panose="020F0302020204030204" pitchFamily="34" charset="0"/>
              </a:rPr>
              <a:t>no</a:t>
            </a:r>
            <a:r>
              <a:rPr lang="es-CL" sz="2000" dirty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se permite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endParaRPr lang="es-CL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1"/>
            <a:endParaRPr lang="es-CL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1" y="1144227"/>
            <a:ext cx="3222171" cy="3046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34" y="2470016"/>
            <a:ext cx="342880" cy="230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20" y="2470016"/>
            <a:ext cx="342880" cy="2307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6" y="3276600"/>
            <a:ext cx="342880" cy="230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6" y="2744298"/>
            <a:ext cx="342880" cy="2307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2" y="951967"/>
            <a:ext cx="3128489" cy="2916352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 1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48000" y="1556657"/>
            <a:ext cx="2445994" cy="442739"/>
          </a:xfrm>
          <a:prstGeom prst="wedgeRectCallout">
            <a:avLst>
              <a:gd name="adj1" fmla="val 93539"/>
              <a:gd name="adj2" fmla="val 180268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No hay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2" name="Content Placeholder 4 2"/>
          <p:cNvSpPr txBox="1">
            <a:spLocks/>
          </p:cNvSpPr>
          <p:nvPr/>
        </p:nvSpPr>
        <p:spPr>
          <a:xfrm>
            <a:off x="609600" y="18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b="1" dirty="0" smtClean="0">
                <a:latin typeface="Calibri Light" panose="020F0302020204030204" pitchFamily="34" charset="0"/>
              </a:rPr>
              <a:t>No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Solapamiento </a:t>
            </a:r>
            <a:r>
              <a:rPr lang="es-CL" sz="1800" dirty="0" smtClean="0">
                <a:latin typeface="Calibri Light" panose="020F0302020204030204" pitchFamily="34" charset="0"/>
              </a:rPr>
              <a:t>(</a:t>
            </a:r>
            <a:r>
              <a:rPr lang="es-CL" sz="1800" i="1" dirty="0" smtClean="0">
                <a:latin typeface="Calibri Light" panose="020F0302020204030204" pitchFamily="34" charset="0"/>
              </a:rPr>
              <a:t>dicho </a:t>
            </a:r>
            <a:r>
              <a:rPr lang="es-CL" sz="1800" i="1" dirty="0">
                <a:latin typeface="Calibri Light" panose="020F0302020204030204" pitchFamily="34" charset="0"/>
              </a:rPr>
              <a:t>de </a:t>
            </a:r>
            <a:r>
              <a:rPr lang="es-CL" sz="1800" i="1" dirty="0" smtClean="0">
                <a:latin typeface="Calibri Light" panose="020F0302020204030204" pitchFamily="34" charset="0"/>
              </a:rPr>
              <a:t>manera más matemática</a:t>
            </a:r>
            <a:r>
              <a:rPr lang="es-CL" sz="1800" dirty="0" smtClean="0">
                <a:latin typeface="Calibri Light" panose="020F0302020204030204" pitchFamily="34" charset="0"/>
              </a:rPr>
              <a:t>) significa que: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0"/>
            <a:ext cx="3645347" cy="249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r>
              <a:rPr lang="es-CL" dirty="0">
                <a:solidFill>
                  <a:srgbClr val="7030A0"/>
                </a:solidFill>
              </a:rPr>
              <a:t> </a:t>
            </a:r>
            <a:r>
              <a:rPr lang="es-CL" dirty="0"/>
              <a:t>(</a:t>
            </a:r>
            <a:r>
              <a:rPr lang="es-CL" i="1" dirty="0" err="1">
                <a:solidFill>
                  <a:schemeClr val="accent5">
                    <a:lumMod val="75000"/>
                  </a:schemeClr>
                </a:solidFill>
              </a:rPr>
              <a:t>Covering</a:t>
            </a:r>
            <a:r>
              <a:rPr lang="es-CL" dirty="0"/>
              <a:t>): </a:t>
            </a:r>
            <a:r>
              <a:rPr lang="es-CL" i="1" dirty="0"/>
              <a:t>¿todas las subclases </a:t>
            </a:r>
            <a:r>
              <a:rPr lang="es-CL" i="1" dirty="0" smtClean="0"/>
              <a:t>cubren </a:t>
            </a:r>
            <a:r>
              <a:rPr lang="es-CL" i="1" dirty="0"/>
              <a:t>la superclase?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400" y="5953780"/>
            <a:ext cx="30850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</a:t>
            </a:r>
            <a:r>
              <a:rPr lang="es-CL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(con suerte)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5181600"/>
            <a:ext cx="179070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8" y="304800"/>
            <a:ext cx="4020366" cy="39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1" y="1144227"/>
            <a:ext cx="3222171" cy="3046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39187"/>
            <a:ext cx="846574" cy="230254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>
                <a:latin typeface="Calibri Light" panose="020F0302020204030204" pitchFamily="34" charset="0"/>
              </a:rPr>
              <a:t>dicho de otra manera</a:t>
            </a:r>
            <a:r>
              <a:rPr lang="es-CL" sz="2000" dirty="0" smtClean="0">
                <a:latin typeface="Calibri Light" panose="020F0302020204030204" pitchFamily="34" charset="0"/>
              </a:rPr>
              <a:t>)</a:t>
            </a:r>
            <a:r>
              <a:rPr lang="es-CL" dirty="0" smtClean="0">
                <a:latin typeface="Calibri Light" panose="020F0302020204030204" pitchFamily="34" charset="0"/>
              </a:rPr>
              <a:t>: </a:t>
            </a:r>
          </a:p>
          <a:p>
            <a:pPr lvl="1"/>
            <a:r>
              <a:rPr lang="es-CL" sz="2200" i="1" dirty="0" smtClean="0">
                <a:latin typeface="Calibri Light" panose="020F0302020204030204" pitchFamily="34" charset="0"/>
              </a:rPr>
              <a:t>¿Se puede tener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una entidad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en Z que no esté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en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ni A, ni B, ni C</a:t>
            </a:r>
            <a:r>
              <a:rPr lang="es-CL" sz="2200" i="1" dirty="0" smtClean="0">
                <a:latin typeface="Calibri Light" panose="020F0302020204030204" pitchFamily="34" charset="0"/>
              </a:rPr>
              <a:t>?</a:t>
            </a:r>
          </a:p>
          <a:p>
            <a:pPr lvl="2"/>
            <a:r>
              <a:rPr lang="es-CL" sz="2000" dirty="0" smtClean="0">
                <a:latin typeface="Calibri Light" panose="020F0302020204030204" pitchFamily="34" charset="0"/>
              </a:rPr>
              <a:t>¿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</a:t>
            </a:r>
            <a:r>
              <a:rPr lang="es-CL" sz="2000" dirty="0">
                <a:latin typeface="Calibri Light" panose="020F0302020204030204" pitchFamily="34" charset="0"/>
              </a:rPr>
              <a:t>?</a:t>
            </a:r>
            <a:r>
              <a:rPr lang="es-CL" sz="2000" dirty="0" smtClean="0">
                <a:latin typeface="Calibri Light" panose="020F0302020204030204" pitchFamily="34" charset="0"/>
              </a:rPr>
              <a:t> entonces </a:t>
            </a:r>
            <a:r>
              <a:rPr lang="es-CL" sz="2000" b="1" dirty="0" smtClean="0">
                <a:latin typeface="Calibri Light" panose="020F0302020204030204" pitchFamily="34" charset="0"/>
              </a:rPr>
              <a:t>no</a:t>
            </a:r>
            <a:r>
              <a:rPr lang="es-CL" sz="2000" dirty="0" smtClean="0">
                <a:latin typeface="Calibri Light" panose="020F0302020204030204" pitchFamily="34" charset="0"/>
              </a:rPr>
              <a:t> se puede afirmar 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 </a:t>
            </a: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]</a:t>
            </a:r>
            <a:endParaRPr lang="es-CL" sz="2000" dirty="0" smtClean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2"/>
            <a:r>
              <a:rPr lang="es-CL" sz="2000" dirty="0" smtClean="0">
                <a:latin typeface="Calibri Light" panose="020F0302020204030204" pitchFamily="34" charset="0"/>
              </a:rPr>
              <a:t>¿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2000" dirty="0" smtClean="0">
                <a:latin typeface="Calibri Light" panose="020F0302020204030204" pitchFamily="34" charset="0"/>
              </a:rPr>
              <a:t>? entonces se puede afirmar 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</a:p>
          <a:p>
            <a:pPr marL="457200" lvl="1" indent="0">
              <a:buNone/>
            </a:pPr>
            <a:endParaRPr lang="es-CL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0" y="1144227"/>
            <a:ext cx="3225792" cy="3049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>
                <a:latin typeface="Calibri Light" panose="020F0302020204030204" pitchFamily="34" charset="0"/>
              </a:rPr>
              <a:t>dicho de </a:t>
            </a:r>
            <a:r>
              <a:rPr lang="es-CL" sz="2000" i="1" dirty="0" smtClean="0">
                <a:latin typeface="Calibri Light" panose="020F0302020204030204" pitchFamily="34" charset="0"/>
              </a:rPr>
              <a:t>manera más matemática</a:t>
            </a:r>
            <a:r>
              <a:rPr lang="es-CL" sz="2000" dirty="0" smtClean="0">
                <a:latin typeface="Calibri Light" panose="020F0302020204030204" pitchFamily="34" charset="0"/>
              </a:rPr>
              <a:t>) significa que: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5" y="5185072"/>
            <a:ext cx="1668089" cy="1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 rot="16200000">
            <a:off x="2562162" y="5382126"/>
            <a:ext cx="2062993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afirmada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255570"/>
            <a:ext cx="2613222" cy="240203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30510" y="1970315"/>
            <a:ext cx="266671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permitido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477000" y="1981200"/>
            <a:ext cx="2514600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permitido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 rot="16200000">
            <a:off x="2545105" y="3306817"/>
            <a:ext cx="208762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afirmada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10287" y="2443993"/>
            <a:ext cx="20223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2443993"/>
            <a:ext cx="0" cy="411480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1" y="4952247"/>
            <a:ext cx="1829103" cy="1406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77" y="4952247"/>
            <a:ext cx="1771007" cy="12355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02562"/>
            <a:ext cx="1997524" cy="15130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3" y="2721778"/>
            <a:ext cx="1872311" cy="1312510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flipH="1">
            <a:off x="3830510" y="6621535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991600" y="2443993"/>
            <a:ext cx="0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30510" y="2443993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195588" y="5745046"/>
            <a:ext cx="1752442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30510" y="4571999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255570"/>
            <a:ext cx="2613222" cy="2402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00" y="2564626"/>
            <a:ext cx="895595" cy="86437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195588" y="5745046"/>
            <a:ext cx="1752442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2562433"/>
            <a:ext cx="919774" cy="86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3481125"/>
            <a:ext cx="919774" cy="8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75" y="3544197"/>
            <a:ext cx="774351" cy="732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6854"/>
            <a:ext cx="143561" cy="1501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6" y="2565184"/>
            <a:ext cx="919774" cy="863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6" y="3481125"/>
            <a:ext cx="919774" cy="8591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55" y="2966854"/>
            <a:ext cx="143561" cy="1501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5605927"/>
            <a:ext cx="919774" cy="859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75" y="5668999"/>
            <a:ext cx="774351" cy="7329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091656"/>
            <a:ext cx="143561" cy="1501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91" y="5605927"/>
            <a:ext cx="919774" cy="8591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41" y="5031157"/>
            <a:ext cx="143561" cy="150187"/>
          </a:xfrm>
          <a:prstGeom prst="rect">
            <a:avLst/>
          </a:prstGeom>
        </p:spPr>
      </p:pic>
      <p:sp>
        <p:nvSpPr>
          <p:cNvPr id="43" name="Rectangular Callout 42"/>
          <p:cNvSpPr/>
          <p:nvPr/>
        </p:nvSpPr>
        <p:spPr>
          <a:xfrm rot="16200000">
            <a:off x="2562162" y="5382126"/>
            <a:ext cx="2062993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afirmada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3830510" y="1970315"/>
            <a:ext cx="266671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permitido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6477000" y="1981200"/>
            <a:ext cx="2514600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permitido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 rot="16200000">
            <a:off x="2545105" y="3306817"/>
            <a:ext cx="208762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afirmada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810287" y="2443993"/>
            <a:ext cx="20223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7000" y="2443993"/>
            <a:ext cx="0" cy="411480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830510" y="6621535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91600" y="2443993"/>
            <a:ext cx="0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830510" y="4571999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30510" y="2443993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/>
              <a:t>	relaciones múltiples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52" y="5201960"/>
            <a:ext cx="32374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Depende 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(¿datos históricos?)</a:t>
            </a:r>
            <a:endParaRPr lang="es-CL" sz="1600" i="1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900" y="520196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52" y="5953780"/>
            <a:ext cx="32374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 </a:t>
            </a:r>
            <a:r>
              <a:rPr lang="es-CL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(de alumnos universitarios)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540473"/>
            <a:ext cx="3279043" cy="44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0" y="549935"/>
            <a:ext cx="3271423" cy="442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52" y="5201960"/>
            <a:ext cx="32374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 </a:t>
            </a:r>
            <a:r>
              <a:rPr lang="es-CL" sz="20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(p.ej., auxiliar)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900" y="520196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52" y="5953780"/>
            <a:ext cx="32374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Depende 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(¿visitantes?)</a:t>
            </a:r>
          </a:p>
        </p:txBody>
      </p:sp>
    </p:spTree>
    <p:extLst>
      <p:ext uri="{BB962C8B-B14F-4D97-AF65-F5344CB8AC3E}">
        <p14:creationId xmlns:p14="http://schemas.microsoft.com/office/powerpoint/2010/main" val="25613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Entidades Débiles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0"/>
            <a:ext cx="7344855" cy="1779684"/>
          </a:xfrm>
          <a:prstGeom prst="rect">
            <a:avLst/>
          </a:prstGeom>
        </p:spPr>
      </p:pic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 se pueden compartir llaves así!</a:t>
            </a:r>
            <a:endParaRPr lang="es-CL" sz="2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998686" y="3315866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de la llave</a:t>
            </a:r>
            <a:r>
              <a:rPr lang="es-CL" sz="2800" dirty="0">
                <a:latin typeface="Calibri Light" panose="020F0302020204030204" pitchFamily="34" charset="0"/>
              </a:rPr>
              <a:t> </a:t>
            </a:r>
            <a:r>
              <a:rPr lang="es-CL" sz="2800" dirty="0" smtClean="0">
                <a:latin typeface="Calibri Light" panose="020F0302020204030204" pitchFamily="34" charset="0"/>
              </a:rPr>
              <a:t>de otra entidad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48000" y="4572000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¡Se llama una llave </a:t>
            </a:r>
            <a:r>
              <a:rPr lang="es-CL" b="1" dirty="0" smtClean="0">
                <a:latin typeface="Calibri Light" panose="020F0302020204030204" pitchFamily="34" charset="0"/>
              </a:rPr>
              <a:t>parcial</a:t>
            </a:r>
            <a:r>
              <a:rPr lang="es-CL" dirty="0" smtClean="0">
                <a:latin typeface="Calibri Light" panose="020F0302020204030204" pitchFamily="34" charset="0"/>
              </a:rPr>
              <a:t>!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3276600" y="4438644"/>
            <a:ext cx="2781300" cy="560162"/>
          </a:xfrm>
          <a:prstGeom prst="wedgeRectCallout">
            <a:avLst>
              <a:gd name="adj1" fmla="val 39744"/>
              <a:gd name="adj2" fmla="val -95583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 (1) Dependencia de llave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¿Cuándo se usan?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Tres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características</a:t>
            </a:r>
            <a:endParaRPr lang="es-CL" dirty="0"/>
          </a:p>
        </p:txBody>
      </p:sp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>
                <a:latin typeface="Calibri Light" panose="020F0302020204030204" pitchFamily="34" charset="0"/>
              </a:rPr>
              <a:t>de la llave de otra entidad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185307" y="1378544"/>
            <a:ext cx="2514600" cy="856107"/>
          </a:xfrm>
          <a:prstGeom prst="wedgeRectCallout">
            <a:avLst>
              <a:gd name="adj1" fmla="val 8677"/>
              <a:gd name="adj2" fmla="val 13116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(2) Varias (débiles) a una 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(3) Participación total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276600" y="4436833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 (1) Dependencia de llave</a:t>
            </a:r>
          </a:p>
        </p:txBody>
      </p:sp>
    </p:spTree>
    <p:extLst>
      <p:ext uri="{BB962C8B-B14F-4D97-AF65-F5344CB8AC3E}">
        <p14:creationId xmlns:p14="http://schemas.microsoft.com/office/powerpoint/2010/main" val="2660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 ejemplo más complejo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¿Ahora, si queremos modelar notas de alumnos?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38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¿Y si queremos guardar el nombre del alumno?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8881"/>
            <a:ext cx="8471308" cy="2358719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8348" y="1117538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429000" y="1171942"/>
            <a:ext cx="5486400" cy="733057"/>
          </a:xfrm>
          <a:prstGeom prst="wedgeRectCallout">
            <a:avLst>
              <a:gd name="adj1" fmla="val -79876"/>
              <a:gd name="adj2" fmla="val 466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¡Repeticiones del nombre del alumno para cada nota!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(Redundante con el RUT)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modelar </a:t>
            </a:r>
            <a:r>
              <a:rPr lang="es-CL" sz="2400" i="1" smtClean="0">
                <a:latin typeface="Calibri Light" panose="020F0302020204030204" pitchFamily="34" charset="0"/>
              </a:rPr>
              <a:t>un alquiler que </a:t>
            </a:r>
            <a:r>
              <a:rPr lang="es-CL" sz="2400" i="1" dirty="0" smtClean="0">
                <a:latin typeface="Calibri Light" panose="020F0302020204030204" pitchFamily="34" charset="0"/>
              </a:rPr>
              <a:t>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ersonas</a:t>
            </a:r>
            <a:r>
              <a:rPr lang="es-CL" sz="2400" i="1" dirty="0" smtClean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elículas</a:t>
            </a:r>
            <a:r>
              <a:rPr lang="es-CL" sz="2400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y 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de Videos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8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4" y="2743200"/>
            <a:ext cx="5404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Varias dependencias</a:t>
            </a:r>
            <a:endParaRPr lang="es-CL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3"/>
            <a:ext cx="8158676" cy="2950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¿Podemos simplificar el modelo?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600200" y="1296165"/>
            <a:ext cx="2781300" cy="560162"/>
          </a:xfrm>
          <a:prstGeom prst="wedgeRectCallout">
            <a:avLst>
              <a:gd name="adj1" fmla="val -51486"/>
              <a:gd name="adj2" fmla="val 10056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¡No hay llave parcial!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90500" y="2030733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Relación con una entidad débil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057406"/>
            <a:ext cx="8183353" cy="1618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¿Si tenemos notas por pregunta?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Relación con una entidad débil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162520"/>
            <a:ext cx="8191404" cy="251378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3649980" y="1162520"/>
            <a:ext cx="5486400" cy="733057"/>
          </a:xfrm>
          <a:prstGeom prst="wedgeRectCallout">
            <a:avLst>
              <a:gd name="adj1" fmla="val -60293"/>
              <a:gd name="adj2" fmla="val -2496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¡Un alumno puede tener varias notas por varias preguntas en la misma evaluación!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24000" y="1162520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Varias dependencias y una cadena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8166703" cy="376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1" y="6102030"/>
            <a:ext cx="234248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¡</a:t>
            </a:r>
            <a:r>
              <a:rPr lang="es-CL" sz="2800" i="1" dirty="0" smtClean="0">
                <a:latin typeface="Calibri Light" panose="020F0302020204030204" pitchFamily="34" charset="0"/>
              </a:rPr>
              <a:t>Todo bien! </a:t>
            </a:r>
            <a:r>
              <a:rPr lang="es-CL" sz="2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8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Agregación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1828799"/>
            <a:ext cx="7449311" cy="4037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E–R: Agregación: crear una </a:t>
            </a:r>
            <a:r>
              <a:rPr lang="es-CL" dirty="0">
                <a:solidFill>
                  <a:srgbClr val="0066CC"/>
                </a:solidFill>
              </a:rPr>
              <a:t>entidad virtual 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	encapsulando una relación</a:t>
            </a:r>
            <a:endParaRPr lang="es-CL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40621" y="1752600"/>
            <a:ext cx="8001000" cy="19050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721462" y="3962400"/>
            <a:ext cx="2965337" cy="1194482"/>
          </a:xfrm>
          <a:prstGeom prst="wedgeRectCallout">
            <a:avLst>
              <a:gd name="adj1" fmla="val -89847"/>
              <a:gd name="adj2" fmla="val -8203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 relación no está entre relaciones (hay un hueco).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 relación conecta la entidad Persona y una entidad virtual.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177914"/>
            <a:ext cx="2514600" cy="48736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/>
              <a:t> Agregación </a:t>
            </a:r>
            <a:r>
              <a:rPr lang="es-CL" dirty="0" smtClean="0"/>
              <a:t>vs. Ternaria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2152544"/>
            <a:ext cx="4009411" cy="2173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37" y="5816769"/>
            <a:ext cx="736774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 smtClean="0">
                <a:latin typeface="Calibri Light" panose="020F0302020204030204" pitchFamily="34" charset="0"/>
              </a:rPr>
              <a:t>¿Cuál es la diferencia entre las dos opciones aquí?</a:t>
            </a:r>
            <a:endParaRPr lang="es-CL" sz="27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52400" y="2111532"/>
            <a:ext cx="4306345" cy="1025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98" y="2178173"/>
            <a:ext cx="4021044" cy="2122018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4114800" y="4815282"/>
            <a:ext cx="4917665" cy="691840"/>
          </a:xfrm>
          <a:prstGeom prst="wedgeRectCallout">
            <a:avLst>
              <a:gd name="adj1" fmla="val 7251"/>
              <a:gd name="adj2" fmla="val -2170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No podemos guardar (p.ej.) el precio por noche de una película en un local sin saber la persona.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/>
              <a:t> Agregación </a:t>
            </a:r>
            <a:r>
              <a:rPr lang="es-CL" dirty="0" smtClean="0"/>
              <a:t>vs. Binaria + Ternaria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2152544"/>
            <a:ext cx="4009411" cy="217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58" y="2154321"/>
            <a:ext cx="4040599" cy="21910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37" y="5816769"/>
            <a:ext cx="736774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 smtClean="0">
                <a:latin typeface="Calibri Light" panose="020F0302020204030204" pitchFamily="34" charset="0"/>
              </a:rPr>
              <a:t>¿Cuál es la diferencia entre las dos opciones aquí?</a:t>
            </a:r>
            <a:endParaRPr lang="es-CL" sz="27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114800" y="4815282"/>
            <a:ext cx="4917665" cy="691840"/>
          </a:xfrm>
          <a:prstGeom prst="wedgeRectCallout">
            <a:avLst>
              <a:gd name="adj1" fmla="val 7251"/>
              <a:gd name="adj2" fmla="val -2170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persona podría alquilar una película de cualquier local, incluso uno que no tenga la película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52400" y="2111532"/>
            <a:ext cx="4306345" cy="1025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Binaria vs. Agregación vs. Ternaria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2590802"/>
            <a:ext cx="2257701" cy="201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758295"/>
            <a:ext cx="2147181" cy="168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14" y="2757122"/>
            <a:ext cx="2663191" cy="16872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4516" y="2757121"/>
            <a:ext cx="2945057" cy="4364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3492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42013" y="49897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6005" y="5011124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Más conciso</a:t>
            </a:r>
            <a:endParaRPr lang="es-CL" sz="2800" i="1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57400" y="22465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4550" y="1676400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Más flexible</a:t>
            </a:r>
            <a:endParaRPr lang="es-CL" sz="2800" i="1" dirty="0">
              <a:latin typeface="Calibri Light" panose="020F0302020204030204" pitchFamily="34" charset="0"/>
            </a:endParaRPr>
          </a:p>
        </p:txBody>
      </p:sp>
      <p:sp>
        <p:nvSpPr>
          <p:cNvPr id="27" name="Title 3 2 1"/>
          <p:cNvSpPr txBox="1">
            <a:spLocks/>
          </p:cNvSpPr>
          <p:nvPr/>
        </p:nvSpPr>
        <p:spPr>
          <a:xfrm>
            <a:off x="685800" y="5761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¡Es importante intentar ser tan</a:t>
            </a:r>
            <a:r>
              <a:rPr lang="es-CL" sz="2800" dirty="0">
                <a:latin typeface="Calibri Light" panose="020F0302020204030204" pitchFamily="34" charset="0"/>
              </a:rPr>
              <a:t> </a:t>
            </a:r>
            <a:r>
              <a:rPr lang="es-CL" sz="2800" dirty="0" smtClean="0">
                <a:latin typeface="Calibri Light" panose="020F0302020204030204" pitchFamily="34" charset="0"/>
              </a:rPr>
              <a:t>conciso </a:t>
            </a:r>
          </a:p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como</a:t>
            </a:r>
            <a:r>
              <a:rPr lang="es-CL" sz="2800" dirty="0">
                <a:latin typeface="Calibri Light" panose="020F0302020204030204" pitchFamily="34" charset="0"/>
              </a:rPr>
              <a:t> sea </a:t>
            </a:r>
            <a:r>
              <a:rPr lang="es-CL" sz="2800" dirty="0" smtClean="0">
                <a:latin typeface="Calibri Light" panose="020F0302020204030204" pitchFamily="34" charset="0"/>
              </a:rPr>
              <a:t>posible (pero no más</a:t>
            </a:r>
            <a:r>
              <a:rPr lang="es-CL" sz="2800" dirty="0">
                <a:latin typeface="Calibri Light" panose="020F0302020204030204" pitchFamily="34" charset="0"/>
              </a:rPr>
              <a:t> </a:t>
            </a:r>
            <a:r>
              <a:rPr lang="es-CL" sz="2800" dirty="0" smtClean="0">
                <a:latin typeface="Calibri Light" panose="020F0302020204030204" pitchFamily="34" charset="0"/>
              </a:rPr>
              <a:t>conciso)!</a:t>
            </a:r>
          </a:p>
        </p:txBody>
      </p:sp>
    </p:spTree>
    <p:extLst>
      <p:ext uri="{BB962C8B-B14F-4D97-AF65-F5344CB8AC3E}">
        <p14:creationId xmlns:p14="http://schemas.microsoft.com/office/powerpoint/2010/main" val="39994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r>
              <a:rPr lang="es-CL" dirty="0"/>
              <a:t>E–R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74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modelar un alquiler que 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ersonas</a:t>
            </a:r>
            <a:r>
              <a:rPr lang="es-CL" sz="2400" i="1" dirty="0" smtClean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elículas</a:t>
            </a:r>
            <a:r>
              <a:rPr lang="es-CL" sz="2400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y 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de Videos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10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r>
              <a:rPr lang="es-CL" dirty="0"/>
              <a:t>E–R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Modelar los requerimientos de un aplicación</a:t>
            </a:r>
          </a:p>
          <a:p>
            <a:pPr lvl="1"/>
            <a:r>
              <a:rPr lang="es-CL" dirty="0" smtClean="0"/>
              <a:t>De una forma menos técnica que usar tablas</a:t>
            </a:r>
          </a:p>
          <a:p>
            <a:pPr lvl="1"/>
            <a:endParaRPr lang="es-CL" dirty="0"/>
          </a:p>
          <a:p>
            <a:r>
              <a:rPr lang="es-CL" dirty="0" smtClean="0"/>
              <a:t>Evitar redundancia / lograr un modelo conciso</a:t>
            </a:r>
          </a:p>
          <a:p>
            <a:endParaRPr lang="es-CL" dirty="0"/>
          </a:p>
          <a:p>
            <a:r>
              <a:rPr lang="es-CL" dirty="0" smtClean="0"/>
              <a:t>Documentar restricciones conceptuales</a:t>
            </a:r>
          </a:p>
          <a:p>
            <a:endParaRPr lang="es-CL" dirty="0"/>
          </a:p>
          <a:p>
            <a:r>
              <a:rPr lang="es-CL" dirty="0" smtClean="0"/>
              <a:t>Evitar problemas (p.ej. con llaves)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9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Ejemplo:</a:t>
            </a:r>
            <a:br>
              <a:rPr lang="es-CL" dirty="0" smtClean="0"/>
            </a:br>
            <a:r>
              <a:rPr lang="es-CL" dirty="0" smtClean="0"/>
              <a:t>	Vino, Cerveza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71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Modelando vinos y cervezas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Modelando vinos y cervezas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24000"/>
            <a:ext cx="6633620" cy="3217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tenemos llaves …</a:t>
            </a:r>
          </a:p>
        </p:txBody>
      </p:sp>
    </p:spTree>
    <p:extLst>
      <p:ext uri="{BB962C8B-B14F-4D97-AF65-F5344CB8AC3E}">
        <p14:creationId xmlns:p14="http://schemas.microsoft.com/office/powerpoint/2010/main" val="6243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llaves)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24000"/>
            <a:ext cx="6640146" cy="3225582"/>
          </a:xfrm>
          <a:prstGeom prst="rect">
            <a:avLst/>
          </a:prstGeom>
        </p:spPr>
      </p:pic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¿Repeticiones de atributos? […]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jerarquía de clases)</a:t>
            </a:r>
            <a:endParaRPr lang="es-CL" dirty="0"/>
          </a:p>
        </p:txBody>
      </p:sp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¿La llave del Stock</a:t>
            </a:r>
            <a:r>
              <a:rPr lang="es-CL" sz="2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? […]</a:t>
            </a:r>
            <a:endParaRPr lang="es-CL" sz="2800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0" y="1314806"/>
            <a:ext cx="6069606" cy="3234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entidades débiles)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0" y="1314807"/>
            <a:ext cx="6082004" cy="3254023"/>
          </a:xfrm>
          <a:prstGeom prst="rect">
            <a:avLst/>
          </a:prstGeom>
        </p:spPr>
      </p:pic>
      <p:sp>
        <p:nvSpPr>
          <p:cNvPr id="8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¿Multiplicidades y otras restricciones? </a:t>
            </a:r>
            <a:r>
              <a:rPr lang="es-CL" sz="2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[…]</a:t>
            </a:r>
            <a:endParaRPr lang="es-CL" sz="2800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restricciones)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1314808"/>
            <a:ext cx="6115214" cy="3286800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304800" y="6065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¿Si cada </a:t>
            </a:r>
            <a:r>
              <a:rPr lang="es-CL" sz="28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Bebida</a:t>
            </a:r>
            <a:r>
              <a:rPr lang="es-CL" sz="2800" i="1" dirty="0" smtClean="0"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tiene que tener un valor de </a:t>
            </a:r>
            <a:r>
              <a:rPr lang="es-CL" sz="28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Stock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?</a:t>
            </a:r>
            <a:r>
              <a:rPr lang="es-CL" sz="2800" i="1" dirty="0" smtClean="0"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[…]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restricciones)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1314808"/>
            <a:ext cx="6121230" cy="3291965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304800" y="6065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Listo.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¿Por qué no un atributo?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72" y="5881978"/>
            <a:ext cx="733697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Y ¿si </a:t>
            </a:r>
            <a:r>
              <a:rPr lang="es-CL" sz="22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</a:t>
            </a:r>
            <a:r>
              <a:rPr lang="es-CL" sz="22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2200" i="1" dirty="0" smtClean="0">
                <a:latin typeface="Calibri Light" panose="020F0302020204030204" pitchFamily="34" charset="0"/>
              </a:rPr>
              <a:t>no es un “valor simple” (tiene varios atributos)?</a:t>
            </a:r>
          </a:p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No vamos a poder asociar atributos como año, director, etc.</a:t>
            </a: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2" y="2895601"/>
            <a:ext cx="3188316" cy="26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(pero …)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6124467" cy="3299121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latin typeface="Calibri Light" panose="020F0302020204030204" pitchFamily="34" charset="0"/>
              </a:rPr>
              <a:t>¿Qué pasa sin fecha (si hay solo el stock actual)?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315" y="2309019"/>
            <a:ext cx="112328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(pero …)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6124467" cy="3299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ciudad-origen, 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315" y="2309019"/>
            <a:ext cx="112328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05500" y="562227"/>
            <a:ext cx="2781300" cy="560162"/>
          </a:xfrm>
          <a:prstGeom prst="wedgeRectCallout">
            <a:avLst>
              <a:gd name="adj1" fmla="val -32210"/>
              <a:gd name="adj2" fmla="val 193648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¡No hay una llave parcial!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(ser más conciso)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ciudad-origen</a:t>
            </a:r>
            <a:r>
              <a:rPr lang="es-CL" sz="2000" i="1" dirty="0">
                <a:latin typeface="Calibri Light" panose="020F0302020204030204" pitchFamily="34" charset="0"/>
              </a:rPr>
              <a:t>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4085222" cy="32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/>
          </a:bodyPr>
          <a:lstStyle/>
          <a:p>
            <a:r>
              <a:rPr lang="es-CL" dirty="0" smtClean="0"/>
              <a:t>Del </a:t>
            </a:r>
            <a:r>
              <a:rPr lang="es-CL" dirty="0" smtClean="0">
                <a:solidFill>
                  <a:srgbClr val="00B050"/>
                </a:solidFill>
              </a:rPr>
              <a:t>Modelo Entidad</a:t>
            </a:r>
            <a:r>
              <a:rPr lang="es-CL" b="0" dirty="0" smtClean="0">
                <a:solidFill>
                  <a:srgbClr val="00B050"/>
                </a:solidFill>
              </a:rPr>
              <a:t>–</a:t>
            </a:r>
            <a:r>
              <a:rPr lang="es-CL" dirty="0" smtClean="0">
                <a:solidFill>
                  <a:srgbClr val="00B050"/>
                </a:solidFill>
              </a:rPr>
              <a:t>Relación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Al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endParaRPr lang="es-CL" dirty="0">
              <a:solidFill>
                <a:srgbClr val="0066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3.5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99" y="1485905"/>
            <a:ext cx="6611180" cy="2027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5562600" y="2743200"/>
            <a:ext cx="2971800" cy="498340"/>
          </a:xfrm>
          <a:prstGeom prst="wedgeRectCallout">
            <a:avLst>
              <a:gd name="adj1" fmla="val -59764"/>
              <a:gd name="adj2" fmla="val 19090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(Hay que agregar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20" grpId="0" animBg="1"/>
      <p:bldP spid="20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8"/>
            <a:ext cx="6624684" cy="203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</a:t>
            </a:r>
            <a:r>
              <a:rPr lang="es-CL" dirty="0" smtClean="0"/>
              <a:t>)</a:t>
            </a:r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4957260" cy="1064123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6858000" y="57150"/>
            <a:ext cx="2272915" cy="1253631"/>
          </a:xfrm>
          <a:prstGeom prst="wedgeRectCallout">
            <a:avLst>
              <a:gd name="adj1" fmla="val -39108"/>
              <a:gd name="adj2" fmla="val 8542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llaves de las entidades </a:t>
            </a:r>
            <a:r>
              <a:rPr lang="es-CL" i="1" dirty="0" smtClean="0">
                <a:latin typeface="Calibri Light" panose="020F0302020204030204" pitchFamily="34" charset="0"/>
              </a:rPr>
              <a:t>juntas</a:t>
            </a:r>
            <a:r>
              <a:rPr lang="es-CL" dirty="0" smtClean="0">
                <a:latin typeface="Calibri Light" panose="020F0302020204030204" pitchFamily="34" charset="0"/>
              </a:rPr>
              <a:t> forman una súper llave para la relación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4957260" cy="1064123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6858000" y="57150"/>
            <a:ext cx="2272915" cy="1253631"/>
          </a:xfrm>
          <a:prstGeom prst="wedgeRectCallout">
            <a:avLst>
              <a:gd name="adj1" fmla="val -39108"/>
              <a:gd name="adj2" fmla="val 8542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llaves de las entidades </a:t>
            </a:r>
            <a:r>
              <a:rPr lang="es-CL" i="1" dirty="0" smtClean="0">
                <a:latin typeface="Calibri Light" panose="020F0302020204030204" pitchFamily="34" charset="0"/>
              </a:rPr>
              <a:t>juntas</a:t>
            </a:r>
            <a:r>
              <a:rPr lang="es-CL" dirty="0" smtClean="0">
                <a:latin typeface="Calibri Light" panose="020F0302020204030204" pitchFamily="34" charset="0"/>
              </a:rPr>
              <a:t> forman una súper llave para la relación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1396152"/>
            <a:ext cx="2272915" cy="92333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>
                <a:latin typeface="Calibri Light" panose="020F0302020204030204" pitchFamily="34" charset="0"/>
              </a:rPr>
              <a:t>¿</a:t>
            </a:r>
            <a:r>
              <a:rPr lang="es-CL" i="1" dirty="0" smtClean="0">
                <a:latin typeface="Calibri Light" panose="020F0302020204030204" pitchFamily="34" charset="0"/>
              </a:rPr>
              <a:t>Por qué una súper llave y no una llave candidata?</a:t>
            </a:r>
            <a:endParaRPr lang="es-CL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6943073" y="3695700"/>
            <a:ext cx="2057400" cy="647700"/>
          </a:xfrm>
          <a:prstGeom prst="wedgeRectCallout">
            <a:avLst>
              <a:gd name="adj1" fmla="val -226335"/>
              <a:gd name="adj2" fmla="val -206503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valor único)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9" y="5271440"/>
            <a:ext cx="4958777" cy="1064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6409609" y="3321576"/>
            <a:ext cx="2734391" cy="1364620"/>
          </a:xfrm>
          <a:prstGeom prst="wedgeRectCallout">
            <a:avLst>
              <a:gd name="adj1" fmla="val -64568"/>
              <a:gd name="adj2" fmla="val 10401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Con esta restricción no se necesita </a:t>
            </a:r>
            <a:r>
              <a:rPr lang="es-CL" b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c-nombre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para la llave; </a:t>
            </a:r>
            <a:r>
              <a:rPr lang="es-CL" b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p-nombre </a:t>
            </a:r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forma una llave candidata.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</a:t>
            </a:r>
            <a:r>
              <a:rPr lang="es-ES" dirty="0" smtClean="0"/>
              <a:t>foráneas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9" y="5271440"/>
            <a:ext cx="4958777" cy="1064997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76200" y="2857604"/>
            <a:ext cx="3086122" cy="667095"/>
          </a:xfrm>
          <a:prstGeom prst="wedgeRectCallout">
            <a:avLst>
              <a:gd name="adj1" fmla="val 74719"/>
              <a:gd name="adj2" fmla="val 33985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</a:t>
            </a:r>
            <a:r>
              <a:rPr lang="es-CL" b="1" dirty="0" smtClean="0">
                <a:latin typeface="Calibri Light" panose="020F0302020204030204" pitchFamily="34" charset="0"/>
              </a:rPr>
              <a:t> llave foránea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766642" y="2171168"/>
            <a:ext cx="2705122" cy="467867"/>
          </a:xfrm>
          <a:prstGeom prst="wedgeRectCallout">
            <a:avLst>
              <a:gd name="adj1" fmla="val -7511"/>
              <a:gd name="adj2" fmla="val 6514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También una </a:t>
            </a:r>
            <a:r>
              <a:rPr lang="es-CL" b="1" dirty="0" smtClean="0">
                <a:latin typeface="Calibri Light" panose="020F0302020204030204" pitchFamily="34" charset="0"/>
              </a:rPr>
              <a:t>llave primaria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471764" y="2912706"/>
            <a:ext cx="3215036" cy="667095"/>
          </a:xfrm>
          <a:prstGeom prst="wedgeRectCallout">
            <a:avLst>
              <a:gd name="adj1" fmla="val -25019"/>
              <a:gd name="adj2" fmla="val 32680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</a:t>
            </a:r>
            <a:r>
              <a:rPr lang="es-CL" b="1" dirty="0">
                <a:latin typeface="Calibri Light" panose="020F0302020204030204" pitchFamily="34" charset="0"/>
              </a:rPr>
              <a:t>l</a:t>
            </a:r>
            <a:r>
              <a:rPr lang="es-CL" b="1" dirty="0" smtClean="0">
                <a:latin typeface="Calibri Light" panose="020F0302020204030204" pitchFamily="34" charset="0"/>
              </a:rPr>
              <a:t>lave foránea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¿Y ahora?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" y="2438400"/>
            <a:ext cx="1315924" cy="26222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" y="3352800"/>
            <a:ext cx="3045520" cy="11678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8" y="2895601"/>
            <a:ext cx="3090669" cy="26238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8672" y="5881978"/>
            <a:ext cx="73369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latin typeface="Calibri Light" panose="020F0302020204030204" pitchFamily="34" charset="0"/>
              </a:rPr>
              <a:t>No se </a:t>
            </a:r>
            <a:r>
              <a:rPr lang="es-CL" sz="2200" i="1" dirty="0" smtClean="0">
                <a:latin typeface="Calibri Light" panose="020F0302020204030204" pitchFamily="34" charset="0"/>
              </a:rPr>
              <a:t>pueden relacionar atributos de diferentes entidades.</a:t>
            </a:r>
          </a:p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(Contradiría el propósito de un diseño conceptual.)</a:t>
            </a:r>
          </a:p>
        </p:txBody>
      </p:sp>
    </p:spTree>
    <p:extLst>
      <p:ext uri="{BB962C8B-B14F-4D97-AF65-F5344CB8AC3E}">
        <p14:creationId xmlns:p14="http://schemas.microsoft.com/office/powerpoint/2010/main" val="13687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029" cy="1075547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5317671" y="1600200"/>
            <a:ext cx="2946850" cy="943251"/>
          </a:xfrm>
          <a:prstGeom prst="wedgeRectCallout">
            <a:avLst>
              <a:gd name="adj1" fmla="val -33608"/>
              <a:gd name="adj2" fmla="val 27541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Llaves foráneas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escribiremos así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(a veces abreviadas como </a:t>
            </a:r>
            <a:r>
              <a:rPr lang="es-CL" i="1" dirty="0">
                <a:solidFill>
                  <a:srgbClr val="00B050"/>
                </a:solidFill>
                <a:latin typeface="Calibri Light" panose="020F0302020204030204" pitchFamily="34" charset="0"/>
              </a:rPr>
              <a:t>C</a:t>
            </a:r>
            <a:r>
              <a:rPr lang="es-CL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.</a:t>
            </a:r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724" cy="10756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077906" y="2011155"/>
            <a:ext cx="2946850" cy="867050"/>
          </a:xfrm>
          <a:prstGeom prst="wedgeRectCallout">
            <a:avLst>
              <a:gd name="adj1" fmla="val -123472"/>
              <a:gd name="adj2" fmla="val 25540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77906" y="1964513"/>
            <a:ext cx="2946850" cy="960335"/>
          </a:xfrm>
          <a:prstGeom prst="wedgeRectCallout">
            <a:avLst>
              <a:gd name="adj1" fmla="val -115195"/>
              <a:gd name="adj2" fmla="val 15895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 producto no tiene que ser fabricado por una compañía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</a:t>
            </a:r>
            <a:r>
              <a:rPr lang="es-CL" dirty="0"/>
              <a:t>(llaves foráneas)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0"/>
            <a:ext cx="5000814" cy="894534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5739949" y="5211220"/>
            <a:ext cx="3095355" cy="1383916"/>
          </a:xfrm>
          <a:prstGeom prst="wedgeRectCallout">
            <a:avLst>
              <a:gd name="adj1" fmla="val -65049"/>
              <a:gd name="adj2" fmla="val -39231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Si intentáramos combinar las tablas, tendríamos un problema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 productos sin datos de fabricación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77906" y="2011155"/>
            <a:ext cx="2946850" cy="867050"/>
          </a:xfrm>
          <a:prstGeom prst="wedgeRectCallout">
            <a:avLst>
              <a:gd name="adj1" fmla="val -123472"/>
              <a:gd name="adj2" fmla="val 25540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077906" y="1964513"/>
            <a:ext cx="2946850" cy="960335"/>
          </a:xfrm>
          <a:prstGeom prst="wedgeRectCallout">
            <a:avLst>
              <a:gd name="adj1" fmla="val -115195"/>
              <a:gd name="adj2" fmla="val 15895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 producto no tiene que ser fabricado por una compañía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</a:t>
            </a:r>
            <a:r>
              <a:rPr lang="es-CL" sz="2000" i="1" dirty="0">
                <a:latin typeface="Calibri Light" panose="020F0302020204030204" pitchFamily="34" charset="0"/>
              </a:rPr>
              <a:t>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</a:t>
            </a:r>
            <a:r>
              <a:rPr lang="es-CL" dirty="0"/>
              <a:t>(llaves foráneas)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724" cy="1075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</a:t>
            </a:r>
            <a:r>
              <a:rPr lang="es-CL" sz="2000" i="1" dirty="0">
                <a:latin typeface="Calibri Light" panose="020F0302020204030204" pitchFamily="34" charset="0"/>
              </a:rPr>
              <a:t>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568" y="1347797"/>
            <a:ext cx="3037538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No. ¡Todo bien! </a:t>
            </a:r>
            <a:r>
              <a:rPr lang="es-CL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1900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6207" y="848711"/>
            <a:ext cx="3026108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¿En este caso?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908" y="5029200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¿Es un problema con el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908" y="5553214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¿Hay un mejor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3" y="1485905"/>
            <a:ext cx="6650304" cy="2094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908" y="5029200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¿Es un problema con el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6908" y="6096000"/>
            <a:ext cx="3717092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Quizás, pero no cambia las tablas.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908" y="5553214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¿Hay un mejor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Relaciones Múltiples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Tabla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05002" cy="3226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4224"/>
            <a:ext cx="5948951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05243" cy="32454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</a:t>
            </a:r>
            <a:r>
              <a:rPr lang="es-CL" dirty="0" smtClean="0"/>
              <a:t>papeles)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Columnas distintas</a:t>
            </a:r>
            <a:endParaRPr lang="es-CL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4224"/>
            <a:ext cx="7639438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768769"/>
            <a:ext cx="2836966" cy="954107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¿Qué vamos a hacer aquí?</a:t>
            </a:r>
            <a:endParaRPr lang="es-CL" sz="28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59436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multiplicidades?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9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1: Tablas solo para las subclases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551517"/>
            <a:ext cx="5425097" cy="4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2: Tabla para la superclase también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2179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6529"/>
            <a:ext cx="4306303" cy="702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</a:t>
            </a:r>
            <a:r>
              <a:rPr lang="es-CL" sz="2400" i="1" dirty="0">
                <a:latin typeface="Calibri Light" panose="020F0302020204030204" pitchFamily="34" charset="0"/>
              </a:rPr>
              <a:t>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Mucho </a:t>
            </a:r>
            <a:r>
              <a:rPr lang="es-CL" sz="2400" dirty="0">
                <a:latin typeface="Calibri Light" panose="020F0302020204030204" pitchFamily="34" charset="0"/>
              </a:rPr>
              <a:t>s</a:t>
            </a:r>
            <a:r>
              <a:rPr lang="es-CL" sz="2400" dirty="0" smtClean="0">
                <a:latin typeface="Calibri Light" panose="020F0302020204030204" pitchFamily="34" charset="0"/>
              </a:rPr>
              <a:t>olapamiento</a:t>
            </a:r>
            <a:r>
              <a:rPr lang="es-CL" sz="2400" i="1" dirty="0" smtClean="0"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s</a:t>
            </a:r>
            <a:r>
              <a:rPr lang="es-CL" sz="2400" dirty="0" smtClean="0">
                <a:latin typeface="Calibri Light" panose="020F0302020204030204" pitchFamily="34" charset="0"/>
              </a:rPr>
              <a:t>ugiere la 2 </a:t>
            </a:r>
            <a:r>
              <a:rPr lang="es-CL" dirty="0" smtClean="0">
                <a:latin typeface="Calibri Light" panose="020F0302020204030204" pitchFamily="34" charset="0"/>
              </a:rPr>
              <a:t>(con menos o </a:t>
            </a:r>
            <a:r>
              <a:rPr lang="es-CL" dirty="0">
                <a:latin typeface="Calibri Light" panose="020F0302020204030204" pitchFamily="34" charset="0"/>
              </a:rPr>
              <a:t>no </a:t>
            </a:r>
            <a:r>
              <a:rPr lang="es-CL" dirty="0" smtClean="0">
                <a:latin typeface="Calibri Light" panose="020F0302020204030204" pitchFamily="34" charset="0"/>
              </a:rPr>
              <a:t>solapamiento sugiere la 1)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(Si tuviéramos muchos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000" dirty="0" smtClean="0">
                <a:latin typeface="Calibri Light" panose="020F0302020204030204" pitchFamily="34" charset="0"/>
              </a:rPr>
              <a:t>s que son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000" dirty="0" smtClean="0">
                <a:latin typeface="Calibri Light" panose="020F0302020204030204" pitchFamily="34" charset="0"/>
              </a:rPr>
              <a:t>s también, con la 1, tendríamos que repetir los atributos generales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dirty="0" smtClean="0">
                <a:latin typeface="Calibri Light" panose="020F0302020204030204" pitchFamily="34" charset="0"/>
              </a:rPr>
              <a:t>s dos veces en cada caso)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con </a:t>
            </a:r>
            <a:r>
              <a:rPr lang="es-CL" sz="2400" i="1" u="sng" dirty="0" smtClean="0">
                <a:latin typeface="Calibri Light" panose="020F0302020204030204" pitchFamily="34" charset="0"/>
              </a:rPr>
              <a:t>solapamiento:</a:t>
            </a:r>
            <a:r>
              <a:rPr lang="es-CL" sz="2400" i="1" dirty="0" smtClean="0">
                <a:latin typeface="Calibri Light" panose="020F0302020204030204" pitchFamily="34" charset="0"/>
              </a:rPr>
              <a:t> con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400" i="1" dirty="0">
                <a:latin typeface="Calibri Light" panose="020F0302020204030204" pitchFamily="34" charset="0"/>
              </a:rPr>
              <a:t>s </a:t>
            </a:r>
            <a:r>
              <a:rPr lang="es-CL" sz="2400" i="1" dirty="0" smtClean="0">
                <a:latin typeface="Calibri Light" panose="020F0302020204030204" pitchFamily="34" charset="0"/>
              </a:rPr>
              <a:t>que sean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400" i="1" dirty="0" smtClean="0">
                <a:latin typeface="Calibri Light" panose="020F0302020204030204" pitchFamily="34" charset="0"/>
              </a:rPr>
              <a:t>s y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400" i="1" dirty="0">
                <a:latin typeface="Calibri Light" panose="020F0302020204030204" pitchFamily="34" charset="0"/>
              </a:rPr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3"/>
            <a:ext cx="4306429" cy="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 smtClean="0">
                <a:latin typeface="Calibri Light" panose="020F0302020204030204" pitchFamily="34" charset="0"/>
              </a:rPr>
              <a:t>Hay</a:t>
            </a:r>
            <a:r>
              <a:rPr lang="es-CL" sz="2400" dirty="0" smtClean="0">
                <a:latin typeface="Calibri Light" panose="020F0302020204030204" pitchFamily="34" charset="0"/>
              </a:rPr>
              <a:t> que elegir la 2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(Si tuviéramos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dirty="0" smtClean="0">
                <a:latin typeface="Calibri Light" panose="020F0302020204030204" pitchFamily="34" charset="0"/>
              </a:rPr>
              <a:t>s que no son ni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000" dirty="0" smtClean="0">
                <a:latin typeface="Calibri Light" panose="020F0302020204030204" pitchFamily="34" charset="0"/>
              </a:rPr>
              <a:t>s ni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000" dirty="0" smtClean="0">
                <a:latin typeface="Calibri Light" panose="020F0302020204030204" pitchFamily="34" charset="0"/>
              </a:rPr>
              <a:t>s, 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no podríamos representarlas con la opción 1)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</a:t>
            </a:r>
            <a:r>
              <a:rPr lang="es-CL" sz="2400" i="1" dirty="0" smtClean="0">
                <a:latin typeface="Calibri Light" panose="020F0302020204030204" pitchFamily="34" charset="0"/>
              </a:rPr>
              <a:t>sin </a:t>
            </a:r>
            <a:r>
              <a:rPr lang="es-CL" sz="2400" i="1" u="sng" dirty="0" smtClean="0">
                <a:latin typeface="Calibri Light" panose="020F0302020204030204" pitchFamily="34" charset="0"/>
              </a:rPr>
              <a:t>cobertura</a:t>
            </a:r>
            <a:r>
              <a:rPr lang="es-CL" sz="2400" i="1" dirty="0">
                <a:latin typeface="Calibri Light" panose="020F0302020204030204" pitchFamily="34" charset="0"/>
              </a:rPr>
              <a:t>:</a:t>
            </a:r>
            <a:r>
              <a:rPr lang="es-CL" sz="2400" i="1" dirty="0" smtClean="0">
                <a:latin typeface="Calibri Light" panose="020F0302020204030204" pitchFamily="34" charset="0"/>
              </a:rPr>
              <a:t> si hay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400" i="1" dirty="0" smtClean="0">
                <a:latin typeface="Calibri Light" panose="020F0302020204030204" pitchFamily="34" charset="0"/>
              </a:rPr>
              <a:t>s que no son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400" i="1" dirty="0" smtClean="0">
                <a:latin typeface="Calibri Light" panose="020F0302020204030204" pitchFamily="34" charset="0"/>
              </a:rPr>
              <a:t>s ni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400" i="1" dirty="0" smtClean="0">
                <a:latin typeface="Calibri Light" panose="020F0302020204030204" pitchFamily="34" charset="0"/>
              </a:rPr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Sugiere la 2</a:t>
            </a:r>
            <a:endParaRPr lang="es-CL" dirty="0" smtClean="0">
              <a:latin typeface="Calibri Light" panose="020F0302020204030204" pitchFamily="34" charset="0"/>
            </a:endParaRP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(Con muchas de estas consultas, y con la 1, tendríamos que consultar dos tablas, pero con la 2, tendríamos que consultar una sola tabla)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4627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300" i="1" dirty="0">
                <a:latin typeface="Calibri Light" panose="020F0302020204030204" pitchFamily="34" charset="0"/>
              </a:rPr>
              <a:t>… con </a:t>
            </a:r>
            <a:r>
              <a:rPr lang="es-CL" sz="2300" i="1" dirty="0" smtClean="0">
                <a:latin typeface="Calibri Light" panose="020F0302020204030204" pitchFamily="34" charset="0"/>
              </a:rPr>
              <a:t>muchas consultas por el nombre de una </a:t>
            </a:r>
            <a:r>
              <a:rPr lang="es-CL" sz="23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300" i="1" dirty="0" smtClean="0">
                <a:latin typeface="Calibri Light" panose="020F0302020204030204" pitchFamily="34" charset="0"/>
              </a:rPr>
              <a:t> dado el RUT?</a:t>
            </a:r>
            <a:endParaRPr lang="es-CL" sz="23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4693384"/>
            <a:ext cx="8686799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En general …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Hay que considerar las tablas, los atributos, los datos, las restricciones, el control </a:t>
            </a:r>
            <a:r>
              <a:rPr lang="es-CL" sz="2400" dirty="0">
                <a:latin typeface="Calibri Light" panose="020F0302020204030204" pitchFamily="34" charset="0"/>
              </a:rPr>
              <a:t>de </a:t>
            </a:r>
            <a:r>
              <a:rPr lang="es-CL" sz="2400" dirty="0" smtClean="0">
                <a:latin typeface="Calibri Light" panose="020F0302020204030204" pitchFamily="34" charset="0"/>
              </a:rPr>
              <a:t>acceso, etcétera, 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y aplicar algo “prudente”. </a:t>
            </a:r>
            <a:r>
              <a:rPr lang="es-CL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943600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¿Cuáles son las opciones en este caso?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199" y="6212904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6092478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¿Pero hay otra opción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8999" y="6361782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311900" y="5815984"/>
            <a:ext cx="28194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¿Hay </a:t>
            </a:r>
            <a:r>
              <a:rPr lang="es-CL" sz="2400" b="1" i="1" dirty="0" smtClean="0">
                <a:latin typeface="Calibri Light" panose="020F0302020204030204" pitchFamily="34" charset="0"/>
              </a:rPr>
              <a:t>otra</a:t>
            </a:r>
            <a:r>
              <a:rPr lang="es-CL" sz="2400" i="1" dirty="0" smtClean="0">
                <a:latin typeface="Calibri Light" panose="020F0302020204030204" pitchFamily="34" charset="0"/>
              </a:rPr>
              <a:t> opción? </a:t>
            </a:r>
            <a:r>
              <a:rPr lang="es-CL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270" y="6248400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05002"/>
            <a:ext cx="5778499" cy="852998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88467"/>
            <a:ext cx="4985905" cy="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398" y="4533092"/>
            <a:ext cx="6248400" cy="343709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607916"/>
            <a:ext cx="5995654" cy="215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8" y="5105401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105400"/>
            <a:ext cx="495299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Tendremos mucha repetición </a:t>
            </a:r>
          </a:p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en la columna 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tipo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(Pero es más sencillo, el sistema puede comprimirla, etcétera.)</a:t>
            </a:r>
          </a:p>
        </p:txBody>
      </p:sp>
    </p:spTree>
    <p:extLst>
      <p:ext uri="{BB962C8B-B14F-4D97-AF65-F5344CB8AC3E}">
        <p14:creationId xmlns:p14="http://schemas.microsoft.com/office/powerpoint/2010/main" val="38737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Cuidado con las llaves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5384"/>
            <a:ext cx="4843630" cy="702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1103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”adivinar” qué tablas necesitamos?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" y="5867400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53339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La tabla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De</a:t>
            </a:r>
            <a:r>
              <a:rPr lang="es-CL" sz="2400" dirty="0" smtClean="0">
                <a:latin typeface="Calibri Light" panose="020F0302020204030204" pitchFamily="34" charset="0"/>
              </a:rPr>
              <a:t>(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 smtClean="0">
                <a:latin typeface="Calibri Light" panose="020F0302020204030204" pitchFamily="34" charset="0"/>
              </a:rPr>
              <a:t>,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 smtClean="0">
                <a:latin typeface="Calibri Light" panose="020F0302020204030204" pitchFamily="34" charset="0"/>
              </a:rPr>
              <a:t>)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es redundante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315979"/>
            <a:ext cx="53339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… y es un nombre pésimo para una tabla.</a:t>
            </a:r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664" y="4924697"/>
            <a:ext cx="683365" cy="8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</a:t>
            </a:r>
            <a:r>
              <a:rPr lang="es-CL" dirty="0"/>
              <a:t> </a:t>
            </a:r>
            <a:r>
              <a:rPr lang="es-CL" sz="2000" dirty="0" smtClean="0">
                <a:solidFill>
                  <a:srgbClr val="FF0000"/>
                </a:solidFill>
              </a:rPr>
              <a:t>No se necesita una tabla para la relación débil</a:t>
            </a:r>
            <a:endParaRPr lang="es-CL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1" y="4279429"/>
            <a:ext cx="53339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Entonces …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99" y="5843826"/>
            <a:ext cx="8686799" cy="861774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rgbClr val="FFC000"/>
                </a:solidFill>
                <a:latin typeface="Calibri Light" panose="020F0302020204030204" pitchFamily="34" charset="0"/>
              </a:rPr>
              <a:t>Observación</a:t>
            </a:r>
            <a:r>
              <a:rPr lang="es-CL" sz="16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 En el libro de R&amp;G, se mencionan atributos sobre relaciones débiles (p.ej. la figura 3.14) y por eso, se necesita una tabla para la relación. No estoy de acuerdo con eso: los atributos en tales relaciones siempre pueden ser asociados con la entidad débil dada su relación 1:n.</a:t>
            </a:r>
            <a:endParaRPr lang="es-CL" sz="16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1" y="4876800"/>
            <a:ext cx="685800" cy="78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65384"/>
            <a:ext cx="4844815" cy="4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3942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tablas?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8679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3984"/>
            <a:ext cx="6134308" cy="708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8166703" cy="376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4191000"/>
            <a:ext cx="3942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relaciones?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3984"/>
            <a:ext cx="6773668" cy="9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7464" cy="2578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</a:t>
            </a:r>
            <a:r>
              <a:rPr lang="es-CL" sz="2400" i="1">
                <a:latin typeface="Calibri Light" panose="020F0302020204030204" pitchFamily="34" charset="0"/>
              </a:rPr>
              <a:t> </a:t>
            </a:r>
            <a:r>
              <a:rPr lang="es-CL" sz="2400" i="1" smtClean="0">
                <a:latin typeface="Calibri Light" panose="020F0302020204030204" pitchFamily="34" charset="0"/>
              </a:rPr>
              <a:t>adivinar </a:t>
            </a:r>
            <a:r>
              <a:rPr lang="es-CL" sz="2400" i="1" dirty="0" smtClean="0">
                <a:latin typeface="Calibri Light" panose="020F0302020204030204" pitchFamily="34" charset="0"/>
              </a:rPr>
              <a:t>qué tablas </a:t>
            </a:r>
            <a:r>
              <a:rPr lang="es-CL" sz="2400" i="1" dirty="0">
                <a:latin typeface="Calibri Light" panose="020F0302020204030204" pitchFamily="34" charset="0"/>
              </a:rPr>
              <a:t>necesitamos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7"/>
            <a:ext cx="5838273" cy="1210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00" y="2538000"/>
            <a:ext cx="1524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63410" y="1371600"/>
            <a:ext cx="4617179" cy="12954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5800165" y="4886271"/>
            <a:ext cx="3207944" cy="960335"/>
          </a:xfrm>
          <a:prstGeom prst="wedgeRectCallout">
            <a:avLst>
              <a:gd name="adj1" fmla="val -189890"/>
              <a:gd name="adj2" fmla="val 10201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7464" cy="2578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adivinar qué tablas </a:t>
            </a:r>
            <a:r>
              <a:rPr lang="es-CL" sz="2400" i="1" dirty="0">
                <a:latin typeface="Calibri Light" panose="020F0302020204030204" pitchFamily="34" charset="0"/>
              </a:rPr>
              <a:t>necesitamos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7"/>
            <a:ext cx="5838273" cy="1210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00" y="2538000"/>
            <a:ext cx="1524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63410" y="1371600"/>
            <a:ext cx="4617179" cy="12954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800165" y="4907065"/>
            <a:ext cx="3207944" cy="960335"/>
          </a:xfrm>
          <a:prstGeom prst="wedgeRectCallout">
            <a:avLst>
              <a:gd name="adj1" fmla="val -163492"/>
              <a:gd name="adj2" fmla="val 9717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00165" y="4907065"/>
            <a:ext cx="3207944" cy="960335"/>
          </a:xfrm>
          <a:prstGeom prst="wedgeRectCallout">
            <a:avLst>
              <a:gd name="adj1" fmla="val -190319"/>
              <a:gd name="adj2" fmla="val 10184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791200" y="4886271"/>
            <a:ext cx="3207944" cy="960335"/>
          </a:xfrm>
          <a:prstGeom prst="wedgeRectCallout">
            <a:avLst>
              <a:gd name="adj1" fmla="val -123380"/>
              <a:gd name="adj2" fmla="val 9921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Dada la agregación usamos una llave foránea a la relación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Stock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(</a:t>
            </a:r>
            <a:r>
              <a:rPr lang="es-CL" dirty="0" smtClean="0">
                <a:latin typeface="Calibri Light" panose="020F0302020204030204" pitchFamily="34" charset="0"/>
              </a:rPr>
              <a:t>no a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Película</a:t>
            </a:r>
            <a:r>
              <a:rPr lang="es-CL" dirty="0" smtClean="0">
                <a:latin typeface="Calibri Light" panose="020F0302020204030204" pitchFamily="34" charset="0"/>
              </a:rPr>
              <a:t> y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Local de video</a:t>
            </a:r>
            <a:r>
              <a:rPr lang="es-CL" dirty="0" smtClean="0">
                <a:latin typeface="Calibri Light" panose="020F0302020204030204" pitchFamily="34" charset="0"/>
              </a:rPr>
              <a:t>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Aparte de las jerarquías de clases la traducción es más o menos determinista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" y="4038600"/>
            <a:ext cx="8610601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i="1" dirty="0">
                <a:latin typeface="Calibri Light" panose="020F0302020204030204" pitchFamily="34" charset="0"/>
              </a:rPr>
              <a:t>¿</a:t>
            </a:r>
            <a:r>
              <a:rPr lang="es-CL" sz="3200" i="1" dirty="0" smtClean="0">
                <a:latin typeface="Calibri Light" panose="020F0302020204030204" pitchFamily="34" charset="0"/>
              </a:rPr>
              <a:t>Qué piensan ustedes?</a:t>
            </a:r>
          </a:p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mejor …</a:t>
            </a:r>
          </a:p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… </a:t>
            </a:r>
            <a:r>
              <a:rPr lang="es-CL" sz="2400" i="1" dirty="0">
                <a:latin typeface="Calibri Light" panose="020F0302020204030204" pitchFamily="34" charset="0"/>
              </a:rPr>
              <a:t>d</a:t>
            </a:r>
            <a:r>
              <a:rPr lang="es-CL" sz="2400" i="1" dirty="0" smtClean="0">
                <a:latin typeface="Calibri Light" panose="020F0302020204030204" pitchFamily="34" charset="0"/>
              </a:rPr>
              <a:t>iseñar las tablas directamente o diseñar un modelo E-R antes?</a:t>
            </a:r>
            <a:endParaRPr lang="es-CL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" y="2514264"/>
            <a:ext cx="7848065" cy="9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continuaremos con: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	El Álgebra Relacional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1,866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valor-acción}} edge (comp);&#10;         &#10;  \end{tikzpicture}&#10;}&#10;\end{document}"/>
  <p:tag name="IGUANATEXSIZE" val="20"/>
  <p:tag name="IGUANATEXCURSOR" val="29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red}??? &amp; \color{red}??? 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9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98.2834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556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  \node[attribute] (fdesde) [below=0.65cm of prod,orange] {desde} edge[orange] (prod);&#10;&#10;  \node[relationship] (fab) [right=of prod] {fabrica} edge[total,latex-,orange] (prod);&#10;  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,113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lquila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 edge (compra);&#10;  \node[attribute] (pers-o) [above right=0.5cm of pers] {\uline{rut}} edge (pers);  &#10;  \node[attribute] (pers-n) [above left=0.5cm of pers] {nombre} edge (pers);&#10;\end{tikzpicture}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9.6925"/>
  <p:tag name="ORIGINALWIDTH" val="2927.634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ección}\dstr)\\&#10;\rlt{Persona}(\schk{rut}\dstr,\sch{nombre}\dstr)\\&#10;\rlt{Alquila}(\extk{Pl}{título}\dstr,\extk{Pl}{año}\dint,\extk{Pr}{rut}\dstr,\extk{L}{id}\dint,\sch{fecha}\dda)&#10;\end{tabular}&#10;\end{document}"/>
  <p:tag name="IGUANATEXSIZE" val="20"/>
  <p:tag name="IGUANATEXCURSOR" val="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,113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lquila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;&#10;  \node[attribute] (pers-o) [above right=0.5cm of pers] {\uline{rut}} edge (pers);  &#10;  \node[attribute] (pers-n) [above left=0.5cm of pers] {nombre} edge (pers);&#10;&#10;  \draw (pers.865) edge node[left,yshift=0.3cm,swap] {cliente} (compra.235) &#10;        (pers.35) edge node[right,yshift=0.3cm,swap] {cajero} (compra.305);&#10;&#10;\end{tikzpicture}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04063"/>
  <p:tag name="ORIGINALWIDTH" val="720.0347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ección}\dstr)\\&#10;\rlt{Persona}(\schk{rut}\dstr,\sch{nombre}\dstr)\\&#10;\rlt{Alquila}(\extk{Pl}{título}\dstr,\extk{Pl}{año}\dint,\extk{Pr}{rut-cl}\dstr,\extk{Pr}{rut-ca}\dstr,\extk{L}{id}\dint,\sch{fecha}\dda)&#10;\end{tabular}&#10;\end{document}"/>
  <p:tag name="IGUANATEXSIZE" val="20"/>
  <p:tag name="IGUANATEXCURSOR" val="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[&lt;-,orange]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tienda) [above right=of compra] {Local de videos} edge (compra);&#10;  &#10;      &#10;  \node[entity] (pers) [below=of compra] {Persona};&#10;  &#10;  \draw (pers.865) edge node[left,swap] {cliente} (compra.235) &#10;        (pers.35) edge node[auto,swap] {cajero} (compra.305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2453.69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Alumno}(\schk{rut}\dstr,\sch{nombre}\dstr,\sch{género}\dstr,\sch{año}\dint)\\&#10;\rlt{Postgrado}(\extk{A}{rut}\dstr)\\&#10;\rlt{Pregrado}(\extk{A}{rut}\dstr)\\&#10;\end{tabular}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948,66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Alumno}(\schk{rut}\dstr,\sch{nombre}\dstr,\sch{género}\dstr,\sch{año}\dint,\sch{tipo}\dstr)\\&#10;\end{tabular}&#10;\end{document}"/>
  <p:tag name="IGUANATEXSIZE" val="20"/>
  <p:tag name="IGUANATEXCURSOR" val="6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De}(\extk{E}{nombre}\dstr,\extk{C}{código}\dstr)\\&#10;\end{tabular}&#10;\end{document}"/>
  <p:tag name="IGUANATEXSIZE" val="20"/>
  <p:tag name="IGUANATEXCURSOR" val="7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end{tabular}&#10;\end{document}"/>
  <p:tag name="IGUANATEXSIZE" val="20"/>
  <p:tag name="IGUANATEXCURSOR" val="8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013.87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rut\_alumno}\dstr,\extk{E}{nombre}\dstr,\extk{C}{código}\dstr,\sch{valor}\dfl)\\\end{tabular}&#10;\end{document}"/>
  <p:tag name="IGUANATEXSIZE" val="20"/>
  <p:tag name="IGUANATEXCURSOR" val="9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,5424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\node [attribute] (pregunta) [above=of nota] {\pkey{pregunta}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9,8142"/>
  <p:tag name="ORIGINALWIDTH" val="3328,21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pregunta}\dint,\extk{E}{nombre}\dstr,\extk{C}{código}\dstr,\extk{A}{rut}\dstr,\sch{valor}\dfl)\\&#10;\rlt{Alumno}(\schk{rut}\dstr,\sch{nombre}\dstr)\\&#10;\end{tabular}&#10;\end{document}"/>
  <p:tag name="IGUANATEXSIZE" val="20"/>
  <p:tag name="IGUANATEXCURSOR" val="8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2.273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ec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fecha} edge (controla);&#10;\end{tikzpicture}}&#10;\end{document}"/>
  <p:tag name="IGUANATEXSIZE" val="20"/>
  <p:tag name="IGUANATEXCURSOR" val="331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5806"/>
  <p:tag name="ORIGINALWIDTH" val="2861.649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ección}\dstr)\\&#10;\rlt{Stock}(\extk{Pl}{año}\dint,\extk{Pl}{título}\dstr,\extk{L}{id}\dint,\sch{precio-por-noche}\dint)\\&#10;\rlt{Persona}(\schk{rut}\dstr,\sch{nombre}\dstr)\\&#10;\rlt{Alquila}(\extk{S}{año}\dint,\extk{S}{título}\dstr,\extk{S}{id}\dint,\extk{Pr}{rut}\dstr,\sch{fecha}\dda)\\&#10;\end{tabular}&#10;\end{document}"/>
  <p:tag name="IGUANATEXSIZE" val="20"/>
  <p:tag name="IGUANATEXCURSOR" val="78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2.273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ec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fecha} edge (controla);&#10;\end{tikzpicture}}&#10;\end{document}"/>
  <p:tag name="IGUANATEXSIZE" val="20"/>
  <p:tag name="IGUANATEXCURSOR" val="33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5806"/>
  <p:tag name="ORIGINALWIDTH" val="2861.649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ección}\dstr)\\&#10;\rlt{Stock}(\extk{Pl}{año}\dint,\extk{Pl}{título}\dstr,\extk{L}{id}\dint,\sch{precio-por-noche}\dint)\\&#10;\rlt{Persona}(\schk{rut}\dstr,\sch{nombre}\dstr)\\&#10;\rlt{Alquila}(\extk{S}{año}\dint,\extk{S}{título}\dstr,\extk{S}{id}\dint,\extk{Pr}{rut}\dstr,\sch{fecha}\dda)\\&#10;\end{tabular}&#10;\end{document}"/>
  <p:tag name="IGUANATEXSIZE" val="20"/>
  <p:tag name="IGUANATEXCURSOR" val="78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6347"/>
  <p:tag name="ORIGINALWIDTH" val="771,1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green}\texttt{&lt;/Modelo-ER&gt;}&#10;\end{document}"/>
  <p:tag name="IGUANATEXSIZE" val="100"/>
  <p:tag name="IGUANATEXCURSOR" val="2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4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17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655,558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attribute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0168"/>
  <p:tag name="ORIGINALWIDTH" val="1785,99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black}$A \cap B = \emptyset, A \cap C = \emptyset, B \cap C = \emptyset$&#10;\end{document}"/>
  <p:tag name="IGUANATEXSIZE" val="20"/>
  <p:tag name="IGUANATEXCURSOR" val="25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4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413,3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 \in Z$?&#10;\end{document}"/>
  <p:tag name="IGUANATEXSIZE" val="20"/>
  <p:tag name="IGUANATEXCURSOR" val="25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&#10;        \fill[green,draw=green] \firstcircle;&#10;        \fill[green,draw=green] \secondcircle;&#10;        \fill[green,draw=green] \thirdcircle;&#10;        \draw[green,draw=green] \secondcircle node[xshift=2.2cm] {\Large$Z$}; &#10;&#10;    \end{scope}&#10;\end{tikzpicture}&#10;\end{document}"/>
  <p:tag name="IGUANATEXSIZE" val="20"/>
  <p:tag name="IGUANATEXCURSOR" val="7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51276"/>
  <p:tag name="ORIGINALWIDTH" val="818,364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black}$Z = A \cup B \cup C$&#10;\end{document}"/>
  <p:tag name="IGUANATEXSIZE" val="20"/>
  <p:tag name="IGUANATEXCURSOR" val="2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270.3403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xxx&#10;\resizebox{\textwidth}{!}{&#10;\begin{tikzpicture}[node distance=1.5cm, every edge/.style={link}]&#10;  &#10;  \node[entity] (p) {Película};&#10;  &#10;  \node[attribute] (pn) [below=of p] {nombre} edge (p);&#10;&#10;  \node[attribute] (pi) [above=of p] {\underline{id}} edge (p);&#10;\end{tikzpicture}}&#10;\end{document}"/>
  <p:tag name="IGUANATEXSIZE" val="20"/>
  <p:tag name="IGUANATEXCURSOR" val="25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588,611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&#10;        \draw[green,draw=green] \secondcircle node[xshift=4cm] {\Huge $Z$};    &#10;\end{scope}&#10;\end{tikzpicture}&#10;\end{document}"/>
  <p:tag name="IGUANATEXSIZE" val="20"/>
  <p:tag name="IGUANATEXCURSOR" val="7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2410,836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&#10;        \draw[green,draw=green] \secondcircle node[xshift=4cm] {\Huge$Z$}; &#10;    \end{scope}&#10;\end{tikzpicture}&#10;\end{document}"/>
  <p:tag name="IGUANATEXSIZE" val="20"/>
  <p:tag name="IGUANATEXCURSOR" val="7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818,14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node[right=4cm of b.mid] {\Huge\color{green} $Z$};    &#10;        \draw \zbox;&#10;\end{scope}&#10;\end{tikzpicture}&#10;\end{document}"/>
  <p:tag name="IGUANATEXSIZE" val="20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7,508"/>
  <p:tag name="ORIGINALWIDTH" val="2641,119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2cm) circle (1.5cm)}&#10;\def\thirdcircle{(0:2cm) circle (1.5cm)}&#10;\def\zbox{(-1.7,-1.7) rectangle (3.7,3.5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node[right=4cm of b.mid] {\Huge\color{green} $Z$};    &#10;        \draw \zbox;&#10;\end{scope}&#10;\end{tikzpicture}&#10;\end{document}"/>
  <p:tag name="IGUANATEXSIZE" val="20"/>
  <p:tag name="IGUANATEXCURSOR" val="2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7,508"/>
  <p:tag name="ORIGINALWIDTH" val="1918,768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2cm) circle (1.5cm)}&#10;\def\thirdcircle{(0:2cm) circle (1.5cm)}&#10;\def\zbox{(-1.7,-1.7) rectangle (3.7,3.5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draw \zbox;&#10;\end{scope}&#10;\end{tikzpicture}&#10;\end{document}"/>
  <p:tag name="IGUANATEXSIZE" val="20"/>
  <p:tag name="IGUANATEXCURSOR" val="6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272,817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    &#10;        \draw \zbox;&#10;\end{scope}&#10;\end{tikzpicture}&#10;\end{document}"/>
  <p:tag name="IGUANATEXSIZE" val="20"/>
  <p:tag name="IGUANATEXCURSOR" val="6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 &#10;    \end{scope}&#10;\end{tikzpicture}&#10;\end{document}"/>
  <p:tag name="IGUANATEXSIZE" val="20"/>
  <p:tag name="IGUANATEXCURSOR" val="7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2315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resizebox{\textwidth}{!}{&#10;\begin{tikzpicture}[node distance=1.5cm, every edge/.style={link}]&#10;  &#10;  \node[entity] (p) {Película};&#10;  &#10;  \node[attribute] (pn) [below=of p] {nombre} edge (p);&#10;&#10;  \node[attribute] (pi) [right=of pn] {\key{id}} edge (p);&#10;&#10;  \node[attribute] (py) [left=of pn] {year} edge (p);&#10;  &#10;\end{tikzpicture}}&#10;\end{document}"/>
  <p:tag name="IGUANATEXSIZE" val="20"/>
  <p:tag name="IGUANATEXCURSOR" val="27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272,817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    &#10;        \draw \zbox;&#10;\end{scope}&#10;\end{tikzpicture}&#10;\end{document}"/>
  <p:tag name="IGUANATEXSIZE" val="20"/>
  <p:tag name="IGUANATEXCURSOR" val="6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 &#10;    \end{scope}&#10;\end{tikzpicture}&#10;\end{document}"/>
  <p:tag name="IGUANATEXSIZE" val="20"/>
  <p:tag name="IGUANATEXCURSOR" val="7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397,000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nombre} edge (prod);&#10;  \node[attribute] (pnom) [above =of prod] {\key{rut}} edge (prod);&#10;  \node[attribute] (precio) [above left= 0.2cm and 0.1cm of prod] {género} edge (prod);&#10;  &#10;   \node[isa] (prodcomp) [below right=of prod] {IsA} edge (prod);&#10;   \node[isa] (proded) [below left=of prod] {IsA} edge (prod);&#10;      &#10;  \node[entity] (prodcompent) [below=of prodcomp] {Pregrado} edge (prodcomp);&#10;&#10;  \node[entity] (prodedent) [below=of proded] {Postgrado} edge (proded);&#10;    \node[attribute] (pedad) [below=of prodedent] {oficina} edge (prodedent);&#10;      &#10;\end{tikzpicture}}&#10;\end{document}"/>
  <p:tag name="IGUANATEXSIZE" val="20"/>
  <p:tag name="IGUANATEXCURSOR" val="26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397,000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nombre} edge (prod);&#10;  \node[attribute] (pnom) [above =of prod] {\key{rut}} edge (prod);&#10;  \node[attribute] (precio) [above left= 0.2cm and 0.1cm of prod] {género} edge (prod);&#10;  &#10;   \node[isa] (prodcomp) [below right=of prod] {IsA} edge (prod);&#10;   \node[isa] (proded) [below left=of prod] {IsA} edge (prod);&#10;      &#10;  \node[entity] (prodcompent) [below=of prodcomp] {Alumno} edge (prodcomp);&#10;    \node[attribute] (carera) [below=of prodcompent] {carrera} edge (prodcompent);&#10;&#10;  \node[entity] (prodedent) [below=of proded] {Empleado} edge (proded);&#10;    \node[attribute] (pedad) [below=of prodedent] {sueldo} edge (prodedent);&#10;      &#10;\end{tikzpicture}}&#10;\end{document}"/>
  <p:tag name="IGUANATEXSIZE" val="20"/>
  <p:tag name="IGUANATEXCURSOR" val="3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3533"/>
  <p:tag name="ORIGINALWIDTH" val="634.9397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attribute] (prod) {p\_id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6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,553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Evaluación};&#10; \node [attribute] (deporte) [below left=of equipo] {fecha} edge (equipo);&#10; \node [attribute] (numero) [below=of equipo] {\key{nombre}} edge (equipo);&#10;&#10;  \node[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 edge (equipo);&#10;&#10;\end{tikzpicture}}&#10;\end{document}"/>
  <p:tag name="IGUANATEXSIZE" val="20"/>
  <p:tag name="IGUANATEXCURSOR" val="28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,481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 \node [attribute] (nombre) [above=of nota] {nombre\_alumno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9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,2065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nota) {Alumno};&#10;\node [attribute] (anom) [below right=of nota] {nombre} edge (nota);&#10;\node [attribute] (arut) [below=of nota] {\key{rut}} edge (nota);&#10;&#10;\node[relationship] (eval) [right=of nota] {nota} edge (nota);&#10;\node [attribute] (val) [below right=of eval] {valor} edge (eval);&#10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519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nota) {Alumno};&#10;\node [attribute] (anom) [below right=of nota] {nombre} edge (nota);&#10;\node [attribute] (arut) [below=of nota] {\key{rut}} edge (nota);&#10;&#10;\node[relationship] (eval) [right=of nota] {nota} edge (nota);&#10;\node [attribute] (val) [below right=of eval] {valor} edge (eval);&#10;\node [attribute] (val) [above=of eval] {pregunta} edge (eval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,5424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\node [attribute] (pregunta) [above=of nota] {\pkey{pregunta}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9.982"/>
  <p:tag name="ORIGINALWIDTH" val="720.0347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 (middle) [right=of equipo] {};&#10;&#10;  \node[entity] (uni) [right=of middle] {Local de video};&#10;\node [attribute] (nombre) [above=of uni] {nombre} edge (uni);&#10;\node [attribute] (codigo) [above right=of uni] {\key{código}} edge (uni);&#10;&#10;\node [entity] (alumno) [below=3cm of middle] {Persona};&#10;\node [attribute] (anombre) [right=of alumno] {nombre} edge (alumno);&#10;\node [attribute] (arut) [left=of alumno] {\key{rut}} edge (alumno);&#10;&#10;\node[relationship] (controla) [above=0.4cm of alumno] {alquila} &#10;    edge (alumno) edge (equipo) edge (uni);&#10;&#10;\node [attribute] (auxho) [right=1.2cm of controla]   {precio-por-noche} edge (controla);&#10;&#10;\node [attribute] (phora) [left=of controla] {hasta} edge (controla);&#10;\end{tikzpicture}}&#10;\end{document}"/>
  <p:tag name="IGUANATEXSIZE" val="20"/>
  <p:tag name="IGUANATEXCURSOR" val="357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equipo) edge (uni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; &#10;&#10;  \node[relationship,below=1.8cm of compra] {película} edge (prod) edge[total] (compra);&#10;  &#10;  \node[entity,right of=prod] (comp) {Local de videos};&#10;  &#10;  \node[entity,above of=comp] (pers) {Persona};&#10;  &#10;  \node[relationship,right=1.5cm of compra] (cliente) {~cliente~} edge[total,latex-] (compra) edge (pers);&#10;&#10;  \node[relationship,below=1.5cm of cliente] {vendedor} edge[total,latex-] (compra) edge (comp);&#10;\end{tikzpicture}}&#10;\end{document}"/>
  <p:tag name="IGUANATEXSIZE" val="20"/>
  <p:tag name="IGUANATEXCURSOR" val="26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,512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&#10;\node[relationship] (afiliacion) [right=of equipo] {tiene} edge[total] (equipo);&#10;&#10;\node[entity] (uni) [right=of afiliacion] {Local de video} edge[total] (afiliacion);&#10;&#10;\node [entity] (alumno) [below=3cm of afiliacion] {Persona};&#10;&#10;\node[relationship] (controla) [above=0.4cm of alumno] {alquila} &#10;    edge (alumno) edge (afiliacion);&#10;\end{tikzpicture}}&#10;\end{document}"/>
  <p:tag name="IGUANATEXSIZE" val="20"/>
  <p:tag name="IGUANATEXCURSOR" val="31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,9077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stock) {Stock};&#10;  \node[attribute] (cantidad) [above right=of stock] {cantidad} edge(stock);&#10;  \node[attribute] (pnom) [above=of stock] {precio-unitario} edge (stock);&#10;  \node[attribute] (pfec) [above left=of stock] {fecha} edge (stock);  &#10;&#10;  \node[entity] (vino) [below right=3cm of stock] {Vino} edge node[relationship] {en-stock} (stock);&#10;  \node[attribute] (vtipo) [below left=of vino] {tipo} edge (vino); &#10;  \node[attribute] (vgrados) [below=of vino] {grados} edge (vino);&#10;  \node[attribute] (vorigen) [below right=of vino] {ciudad-origen} edge (vino);&#10;  \node[attribute] (ano) [left=of vino] {año} edge (vino);&#10;  \node[attribute] (vnombre) [right=of vino] {nombre} edge (vino);&#10;&#10;  \node[entity] (cerveza) [below left=3cm of stock] {Cerveza} edge node[relationship] {en-stock} (stock);&#10;  \node[attribute] (ctipo) [below left=of cerveza] {tipo} edge (cerveza); &#10;  \node[attribute] (cgrados) [below=of cerveza] {grados} edge (cerveza);&#10;  \node[attribute] (corigen) [below right=of cerveza] {ciudad-origen} edge (cerveza);&#10;  \node[attribute] (cnombre) [right=of cerveza] {nombre} edge (cerveza);&#10;&#10;&#10;\end{tikzpicture}}&#10;\end{document}"/>
  <p:tag name="IGUANATEXSIZE" val="20"/>
  <p:tag name="IGUANATEXCURSOR" val="28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,9077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stock) {Stock};&#10;  \node[attribute] (cantidad) [above right=of stock] {cantidad} edge(stock);&#10;  \node[attribute] (pnom) [above=of stock] {precio-unitario} edge (stock);&#10;  \node[attribute] (pfec) [above left=of stock] {fecha} edge (stock);&#10;  &#10;  \node[entity] (vino) [below right=3cm of stock] {Vino} edge node[relationship] {en-stock} (stock);&#10;  \node[attribute] (vtipo) [below left=of vino] {tipo} edge (vino); &#10;  \node[attribute] (vgrados) [below=of vino] {grados} edge (vino);&#10;  \node[attribute] (vorigen) [below right=of vino] {ciudad-origen} edge (vino);&#10;  \node[attribute] (ano) [left=of vino] {año} edge (vino);&#10;  \node[attribute] (vnombre) [right=of vino] {\key{nombre}} edge (vino);&#10;&#10;  \node[entity] (cerveza) [below left=3cm of stock] {Cerveza} edge node[relationship] {en-stock} (stock);&#10;  \node[attribute] (ctipo) [below left=of cerveza] {tipo} edge (cerveza); &#10;  \node[attribute] (cgrados) [below=of cerveza] {grados} edge (cerveza);&#10;  \node[attribute] (corigen) [below right=of cerveza] {ciudad-origen} edge (cerveza);&#10;  \node[attribute] (cnombre) [right=of cerveza] {\key{nombre}} edge (cerveza);&#10;&#10;&#10;\end{tikzpicture}}&#10;\end{document}"/>
  <p:tag name="IGUANATEXSIZE" val="20"/>
  <p:tag name="IGUANATEXCURSOR" val="28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relationship] (enstock) [right=2cm of prod] {en-stock}&#10;    edge (prod);&#10;&#10;  \node[entity] (stock) [right=2cm of enstock] {Stock}&#10;    edge (enstock);&#10;&#10;  \node[attribute] (sprecio) [below=of stock] {precio-unitario} edge (stock);&#10;  \node[attribute] (scant) [below left=of stock] {cantidad} edge (stock);&#10;  \node[attribute] (sfech) [below right=of stock] {fecha} edge (stock);&#10;&#10;\end{tikzpicture}}&#10;\end{document}"/>
  <p:tag name="IGUANATEXSIZE" val="20"/>
  <p:tag name="IGUANATEXCURSOR" val="36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 [total] (enstock);&#10;&#10;  \node[attribute] (sprecio) [below=of stock] {precio-unitario} edge (stock);&#10;  \node[attribute] (scant) [below left=of stock] {cantidad} edge (stock);&#10;  \node[attribute] (sfech) [below right=of stock] {\pkey{fecha}} edge (stock);&#10;\end{tikzpicture}}&#10;\end{document}"/>
  <p:tag name="IGUANATEXSIZE" val="20"/>
  <p:tag name="IGUANATEXCURSOR" val="15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] (sfech) [below right=of stock] {\dashuline{fecha}} edge (stock);&#10;\end{tikzpicture}}&#10;\end{document}"/>
  <p:tag name="IGUANATEXSIZE" val="20"/>
  <p:tag name="IGUANATEXCURSOR" val="34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] (sfech) [below right=of stock] {\dashuline{fecha}} edge (stock);&#10;\end{tikzpicture}}&#10;\end{document}"/>
  <p:tag name="IGUANATEXSIZE" val="20"/>
  <p:tag name="IGUANATEXCURSOR" val="3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,white,top color=white,bottom color=white,general shadow={fill=white}] (sfech) [below right=of stock] {\dashuline{fecha}};&#10;&#10;\end{tikzpicture}}&#10;\end{document}"/>
  <p:tag name="IGUANATEXSIZE" val="20"/>
  <p:tag name="IGUANATEXCURSOR" val="29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,latex-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,white,top color=white,bottom color=white,general shadow={fill=white}] (sfech) [below right=of stock] {\dashuline{fecha}};&#10;&#10;\end{tikzpicture}}&#10;\end{document}"/>
  <p:tag name="IGUANATEXSIZE" val="20"/>
  <p:tag name="IGUANATEXCURSOR" val="34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1,59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attribute] (sprecio) [right=of prod] {precio-unitario} edge (prod);&#10;  \node[attribute] (scant) [below=0.5cm of sprecio] {cantidad} edge (prod);&#10;\end{tikzpicture}}&#10;\end{document}"/>
  <p:tag name="IGUANATEXSIZE" val="20"/>
  <p:tag name="IGUANATEXCURSOR" val="34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0,265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,invis] (comp) [right=of fab] {Compañía} edge[invis] (fab);&#10;  \node[attribute,invis] (cnom) [above right=of comp] {\key{nombre}} edge[invis] (comp);&#10;    \node[attribute,invis] (cacc) [below right =of comp] {{año-fundada}} edge[invis] (comp);&#10;         &#10;  \end{tikzpicture}&#10;}&#10;\end{document}"/>
  <p:tag name="IGUANATEXSIZE" val="20"/>
  <p:tag name="IGUANATEXCURSOR" val="3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,937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] (comp) [right=of fab] {Compañía} edge[invis]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30406</TotalTime>
  <Words>2514</Words>
  <Application>Microsoft Office PowerPoint</Application>
  <PresentationFormat>On-screen Show (4:3)</PresentationFormat>
  <Paragraphs>384</Paragraphs>
  <Slides>100</Slides>
  <Notes>21</Notes>
  <HiddenSlides>30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CC3201-1 Bases de Datos Otoño 2025  Clase 3: Modelo Entidad-Relación (II)</vt:lpstr>
      <vt:lpstr>La última vez: E–R</vt:lpstr>
      <vt:lpstr>Diagrama Entidad–Relación:  relaciones múltiples</vt:lpstr>
      <vt:lpstr>ER: Relaciones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Binarias vs. Múltiples</vt:lpstr>
      <vt:lpstr>ER: Relaciones Múltiples</vt:lpstr>
      <vt:lpstr>DER: Relaciones Múltiples: Arcos Etiquetados (Papeles)</vt:lpstr>
      <vt:lpstr>Diagrama Entidad–Relación:  Jerarquías de Clases</vt:lpstr>
      <vt:lpstr>E–R: Jerarquías de clases  IsA: esUn(a) en inglés </vt:lpstr>
      <vt:lpstr>E–R: Jerarquías de clases  Superclases y subclases</vt:lpstr>
      <vt:lpstr>E–R: Jerarquías de clases  Generalización y especialización</vt:lpstr>
      <vt:lpstr>DER: Jerarquías de clases Restricciones: Solapamiento</vt:lpstr>
      <vt:lpstr>DER: Jerarquías de clases Restricciones: Solapamiento</vt:lpstr>
      <vt:lpstr>DER: Jerarquías de clases Restricciones: Solapamiento</vt:lpstr>
      <vt:lpstr>DER: Jerarquías de clases Restricciones: Cobertura</vt:lpstr>
      <vt:lpstr>DER: Jerarquías de clases Restricciones: Cobertura</vt:lpstr>
      <vt:lpstr>DER: Jerarquías de clases Restricciones: Cobertura</vt:lpstr>
      <vt:lpstr>DER: Jerarquías de clases Restricciones: Cobertura y Solapamiento</vt:lpstr>
      <vt:lpstr>DER: Jerarquías de clases Restricciones: Cobertura y Solapamiento</vt:lpstr>
      <vt:lpstr>DER: Jerarquías de clases Restricciones</vt:lpstr>
      <vt:lpstr>DER: Jerarquías de clases Restricciones</vt:lpstr>
      <vt:lpstr>Diagrama Entidad–Relación:  Entidades Débiles</vt:lpstr>
      <vt:lpstr>E–R: Entidades débiles</vt:lpstr>
      <vt:lpstr>E–R: Entidades débiles</vt:lpstr>
      <vt:lpstr>E–R: Entidades débiles  ¿Cuándo se usan? Tres características</vt:lpstr>
      <vt:lpstr>E–R: Entidades débiles  Un ejemplo más complejo</vt:lpstr>
      <vt:lpstr>E–R: Entidades débiles  Una cadena de entidades débiles</vt:lpstr>
      <vt:lpstr>E–R: Entidades débiles  Una cadena de entidades débiles</vt:lpstr>
      <vt:lpstr>E–R: Entidades débiles  Una cadena de entidades débiles</vt:lpstr>
      <vt:lpstr>E–R: Entidades débiles  Varias dependencias</vt:lpstr>
      <vt:lpstr>E–R: Entidades débiles  Relación con una entidad débil</vt:lpstr>
      <vt:lpstr>E–R: Entidades débiles  Relación con una entidad débil</vt:lpstr>
      <vt:lpstr>E–R: Entidades débiles  Varias dependencias y una cadena</vt:lpstr>
      <vt:lpstr>Diagrama Entidad–Relación:  Agregación </vt:lpstr>
      <vt:lpstr>E–R: Agregación: crear una entidad virtual   encapsulando una relación</vt:lpstr>
      <vt:lpstr>E–R: Relaciones:    Agregación vs. Ternaria</vt:lpstr>
      <vt:lpstr>E–R: Relaciones:    Agregación vs. Binaria + Ternaria</vt:lpstr>
      <vt:lpstr>E–R: Relaciones:   Binaria vs. Agregación vs. Ternaria</vt:lpstr>
      <vt:lpstr>¿Para qué necesitamos E–R?</vt:lpstr>
      <vt:lpstr>PowerPoint Presentation</vt:lpstr>
      <vt:lpstr>¿Para qué necesitamos E–R?</vt:lpstr>
      <vt:lpstr>Ejemplo:  Vino, Cerveza</vt:lpstr>
      <vt:lpstr>Modelando vinos y cervezas</vt:lpstr>
      <vt:lpstr>Modelando vinos y cervezas</vt:lpstr>
      <vt:lpstr>Modelando vinos y cervezas  (con llaves)</vt:lpstr>
      <vt:lpstr>Modelando vinos y cervezas  (con jerarquía de clases)</vt:lpstr>
      <vt:lpstr>Modelando vinos y cervezas  (con entidades débiles)</vt:lpstr>
      <vt:lpstr>Modelando vinos y cervezas  (con restricciones)</vt:lpstr>
      <vt:lpstr>Modelando vinos y cervezas  (con restricciones)</vt:lpstr>
      <vt:lpstr>Modelando vinos y cervezas  (pero …)</vt:lpstr>
      <vt:lpstr>Modelando vinos y cervezas  (pero …)</vt:lpstr>
      <vt:lpstr>Modelando vinos y cervezas  (ser más conciso)</vt:lpstr>
      <vt:lpstr>Del Modelo Entidad–Relación:  Al Modelo Relacional</vt:lpstr>
      <vt:lpstr>Modelo E–R: Entidad (con atributos y llaves) → Modelo Relacional: Tabla</vt:lpstr>
      <vt:lpstr>Modelo E–R: Entidad (con atributos y llaves) → Modelo Relacional: Tabla</vt:lpstr>
      <vt:lpstr>Modelo E–R: Relación (con atributos) → Modelo Relacional: Tabla</vt:lpstr>
      <vt:lpstr>Modelo E–R: Relación (con atributos) → Modelo Relacional: Tabla</vt:lpstr>
      <vt:lpstr>Modelo E–R: Relación (con valor único)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(con participación) → Modelo Relacional: Tabla</vt:lpstr>
      <vt:lpstr>Modelo E–R: Relación (con participación) → Modelo Relacional: Tabla</vt:lpstr>
      <vt:lpstr>Modelo E–R: Relación (con participación) → Modelo Relacional: Tabla</vt:lpstr>
      <vt:lpstr>Modelo E–R: Relaciones Múltiples → Modelo Relacional: Tabla</vt:lpstr>
      <vt:lpstr>Modelo E–R: Relación (con papeles) → Modelo Relacional: Columnas distintas</vt:lpstr>
      <vt:lpstr>Modelo E–R: Jerarquías de clases </vt:lpstr>
      <vt:lpstr>Modelo E–R: Jerarquías de clases  → Modelo Relacional:   Opción 1: Tablas solo para las subclases </vt:lpstr>
      <vt:lpstr>Modelo E–R: Jerarquías de clases  → Modelo Relacional:   Opción 2: Tabla para la superclase también 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</vt:lpstr>
      <vt:lpstr>Modelo E–R: Jerarquías de clases  → Modelo Relacional</vt:lpstr>
      <vt:lpstr>Modelo E–R: Jerarquías de clases  → Modelo Relacional</vt:lpstr>
      <vt:lpstr>Modelo E–R: Jerarquías de clases  → Modelo Relacional:   Una opción implícita: Quitar la jerarquía</vt:lpstr>
      <vt:lpstr>Modelo E–R: Jerarquías de clases  → Modelo Relacional:   Una opción implícita: Quitar la jerarquía</vt:lpstr>
      <vt:lpstr>Modelo E–R: Entidades débiles → Modelo Relacional: Cuidado con las llaves</vt:lpstr>
      <vt:lpstr>Modelo E–R: Entidades débiles → Modelo Relacional: No se necesita una tabla para la relación débil</vt:lpstr>
      <vt:lpstr>Modelo E–R: Entidades débiles → Modelo Relacional</vt:lpstr>
      <vt:lpstr>Modelo E–R: Entidades débiles → Modelo Relacional</vt:lpstr>
      <vt:lpstr>Modelo E–R: Agregación → Modelo Relacional: </vt:lpstr>
      <vt:lpstr>Modelo E–R: Agregación → Modelo Relacional: </vt:lpstr>
      <vt:lpstr>Modelo E–R: Relación → Modelo Relacional: Tabla</vt:lpstr>
      <vt:lpstr>PowerPoint Presentation</vt:lpstr>
      <vt:lpstr>La próxima vez, continuaremos con:  El Álgebra Relacional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Aidan Hogan</cp:lastModifiedBy>
  <cp:revision>1127</cp:revision>
  <cp:lastPrinted>2016-09-12T03:42:43Z</cp:lastPrinted>
  <dcterms:created xsi:type="dcterms:W3CDTF">2006-08-16T00:00:00Z</dcterms:created>
  <dcterms:modified xsi:type="dcterms:W3CDTF">2025-03-17T12:50:17Z</dcterms:modified>
</cp:coreProperties>
</file>