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4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5.xml" ContentType="application/vnd.openxmlformats-officedocument.presentationml.notesSlide+xml"/>
  <Override PartName="/ppt/tags/tag135.xml" ContentType="application/vnd.openxmlformats-officedocument.presentationml.tags+xml"/>
  <Override PartName="/ppt/notesSlides/notesSlide16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528" r:id="rId2"/>
    <p:sldId id="801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830" r:id="rId25"/>
    <p:sldId id="705" r:id="rId26"/>
    <p:sldId id="706" r:id="rId27"/>
    <p:sldId id="812" r:id="rId28"/>
    <p:sldId id="707" r:id="rId29"/>
    <p:sldId id="708" r:id="rId30"/>
    <p:sldId id="709" r:id="rId31"/>
    <p:sldId id="710" r:id="rId32"/>
    <p:sldId id="711" r:id="rId33"/>
    <p:sldId id="712" r:id="rId34"/>
    <p:sldId id="713" r:id="rId35"/>
    <p:sldId id="714" r:id="rId36"/>
    <p:sldId id="802" r:id="rId37"/>
    <p:sldId id="715" r:id="rId38"/>
    <p:sldId id="818" r:id="rId39"/>
    <p:sldId id="819" r:id="rId40"/>
    <p:sldId id="820" r:id="rId41"/>
    <p:sldId id="717" r:id="rId42"/>
    <p:sldId id="821" r:id="rId43"/>
    <p:sldId id="829" r:id="rId44"/>
    <p:sldId id="718" r:id="rId45"/>
    <p:sldId id="719" r:id="rId46"/>
    <p:sldId id="814" r:id="rId47"/>
    <p:sldId id="720" r:id="rId48"/>
    <p:sldId id="721" r:id="rId49"/>
    <p:sldId id="722" r:id="rId50"/>
    <p:sldId id="723" r:id="rId51"/>
    <p:sldId id="724" r:id="rId52"/>
    <p:sldId id="725" r:id="rId53"/>
    <p:sldId id="726" r:id="rId54"/>
    <p:sldId id="727" r:id="rId55"/>
    <p:sldId id="816" r:id="rId56"/>
    <p:sldId id="728" r:id="rId57"/>
    <p:sldId id="831" r:id="rId58"/>
    <p:sldId id="729" r:id="rId59"/>
    <p:sldId id="730" r:id="rId60"/>
    <p:sldId id="731" r:id="rId61"/>
    <p:sldId id="732" r:id="rId62"/>
    <p:sldId id="733" r:id="rId63"/>
    <p:sldId id="734" r:id="rId64"/>
    <p:sldId id="735" r:id="rId65"/>
    <p:sldId id="736" r:id="rId66"/>
    <p:sldId id="737" r:id="rId67"/>
    <p:sldId id="738" r:id="rId68"/>
    <p:sldId id="739" r:id="rId69"/>
    <p:sldId id="740" r:id="rId70"/>
    <p:sldId id="741" r:id="rId71"/>
    <p:sldId id="742" r:id="rId72"/>
    <p:sldId id="813" r:id="rId73"/>
    <p:sldId id="743" r:id="rId74"/>
    <p:sldId id="823" r:id="rId75"/>
    <p:sldId id="824" r:id="rId76"/>
    <p:sldId id="825" r:id="rId77"/>
    <p:sldId id="826" r:id="rId78"/>
    <p:sldId id="827" r:id="rId79"/>
    <p:sldId id="828" r:id="rId80"/>
    <p:sldId id="800" r:id="rId81"/>
    <p:sldId id="680" r:id="rId8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58797"/>
    <a:srgbClr val="447F8F"/>
    <a:srgbClr val="0A1930"/>
    <a:srgbClr val="0C1C33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994" autoAdjust="0"/>
    <p:restoredTop sz="95501" autoAdjust="0"/>
  </p:normalViewPr>
  <p:slideViewPr>
    <p:cSldViewPr>
      <p:cViewPr>
        <p:scale>
          <a:sx n="75" d="100"/>
          <a:sy n="75" d="100"/>
        </p:scale>
        <p:origin x="-1522" y="-6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11-03-2025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6241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123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0195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909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54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673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285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3841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80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165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6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499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69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56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840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584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45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11-03-2025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6.xml"/><Relationship Id="rId7" Type="http://schemas.openxmlformats.org/officeDocument/2006/relationships/image" Target="../media/image4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30.xml"/><Relationship Id="rId7" Type="http://schemas.openxmlformats.org/officeDocument/2006/relationships/image" Target="../media/image4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3.xml"/><Relationship Id="rId7" Type="http://schemas.openxmlformats.org/officeDocument/2006/relationships/image" Target="../media/image4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7.xml"/><Relationship Id="rId7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5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70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64.xml"/><Relationship Id="rId7" Type="http://schemas.openxmlformats.org/officeDocument/2006/relationships/image" Target="../media/image7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10" Type="http://schemas.openxmlformats.org/officeDocument/2006/relationships/image" Target="../media/image75.png"/><Relationship Id="rId4" Type="http://schemas.openxmlformats.org/officeDocument/2006/relationships/tags" Target="../tags/tag65.xml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6.png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80.png"/><Relationship Id="rId5" Type="http://schemas.openxmlformats.org/officeDocument/2006/relationships/tags" Target="../tags/tag71.xml"/><Relationship Id="rId10" Type="http://schemas.openxmlformats.org/officeDocument/2006/relationships/image" Target="../media/image79.png"/><Relationship Id="rId4" Type="http://schemas.openxmlformats.org/officeDocument/2006/relationships/tags" Target="../tags/tag70.xml"/><Relationship Id="rId9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7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56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80.xml"/><Relationship Id="rId7" Type="http://schemas.openxmlformats.org/officeDocument/2006/relationships/image" Target="../media/image8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tags" Target="../tags/tag81.xml"/><Relationship Id="rId9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86.xml"/><Relationship Id="rId7" Type="http://schemas.openxmlformats.org/officeDocument/2006/relationships/image" Target="../media/image88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88.xml"/><Relationship Id="rId10" Type="http://schemas.openxmlformats.org/officeDocument/2006/relationships/image" Target="../media/image51.png"/><Relationship Id="rId4" Type="http://schemas.openxmlformats.org/officeDocument/2006/relationships/tags" Target="../tags/tag87.xml"/><Relationship Id="rId9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91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89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93.xml"/><Relationship Id="rId10" Type="http://schemas.openxmlformats.org/officeDocument/2006/relationships/image" Target="../media/image50.png"/><Relationship Id="rId4" Type="http://schemas.openxmlformats.org/officeDocument/2006/relationships/tags" Target="../tags/tag92.xml"/><Relationship Id="rId9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96.xml"/><Relationship Id="rId7" Type="http://schemas.openxmlformats.org/officeDocument/2006/relationships/image" Target="../media/image92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Relationship Id="rId9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00.xml"/><Relationship Id="rId7" Type="http://schemas.openxmlformats.org/officeDocument/2006/relationships/image" Target="../media/image96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9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104.xml"/><Relationship Id="rId7" Type="http://schemas.openxmlformats.org/officeDocument/2006/relationships/image" Target="../media/image9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9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108.xml"/><Relationship Id="rId7" Type="http://schemas.openxmlformats.org/officeDocument/2006/relationships/image" Target="../media/image99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9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12.xml"/><Relationship Id="rId7" Type="http://schemas.openxmlformats.org/officeDocument/2006/relationships/image" Target="../media/image10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6.png"/><Relationship Id="rId5" Type="http://schemas.openxmlformats.org/officeDocument/2006/relationships/tags" Target="../tags/tag114.xml"/><Relationship Id="rId10" Type="http://schemas.openxmlformats.org/officeDocument/2006/relationships/image" Target="../media/image105.png"/><Relationship Id="rId4" Type="http://schemas.openxmlformats.org/officeDocument/2006/relationships/tags" Target="../tags/tag113.xml"/><Relationship Id="rId9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10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51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113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31.xml"/><Relationship Id="rId7" Type="http://schemas.openxmlformats.org/officeDocument/2006/relationships/image" Target="../media/image119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9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130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32.png"/><Relationship Id="rId5" Type="http://schemas.openxmlformats.org/officeDocument/2006/relationships/image" Target="../media/image13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2: Modelo Relacional / Entidad-Relación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</a:t>
            </a:r>
            <a:r>
              <a:rPr lang="es-CL" dirty="0"/>
              <a:t>tabla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(tabla)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6609" cy="12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Diferentes modelos de datos tienen</a:t>
            </a:r>
            <a:br>
              <a:rPr lang="es-CL" dirty="0" smtClean="0"/>
            </a:br>
            <a:r>
              <a:rPr lang="es-CL" dirty="0" smtClean="0"/>
              <a:t>	diferentes fortalezas y debilidades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91" cy="1610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5344" cy="143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4108" cy="1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el modelo (formal) más establecido es</a:t>
            </a:r>
            <a:br>
              <a:rPr lang="es-CL" dirty="0" smtClean="0"/>
            </a:br>
            <a:r>
              <a:rPr lang="es-CL" dirty="0" smtClean="0"/>
              <a:t>	el del modelo relacional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</a:t>
            </a:r>
            <a:r>
              <a:rPr lang="es-CL" dirty="0"/>
              <a:t>M</a:t>
            </a:r>
            <a:r>
              <a:rPr lang="es-CL" dirty="0" smtClean="0"/>
              <a:t>odelo Relacional: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Conceptos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3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4906963"/>
          </a:xfrm>
        </p:spPr>
        <p:txBody>
          <a:bodyPr/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endParaRPr lang="es-CL" sz="2400" dirty="0"/>
          </a:p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Formalizado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</a:t>
            </a:r>
            <a:r>
              <a:rPr lang="es-CL" dirty="0" smtClean="0"/>
              <a:t>Edgar </a:t>
            </a:r>
            <a:r>
              <a:rPr lang="es-CL" dirty="0"/>
              <a:t>F. </a:t>
            </a:r>
            <a:r>
              <a:rPr lang="es-CL" dirty="0" err="1" smtClean="0"/>
              <a:t>Codd</a:t>
            </a:r>
            <a:r>
              <a:rPr lang="es-CL" sz="2400" dirty="0" smtClean="0"/>
              <a:t> (IBM)</a:t>
            </a:r>
            <a:r>
              <a:rPr lang="es-CL" dirty="0" smtClean="0"/>
              <a:t> 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</a:t>
            </a:r>
            <a:r>
              <a:rPr lang="es-CL" sz="2400" dirty="0" smtClean="0"/>
              <a:t>en </a:t>
            </a:r>
            <a:r>
              <a:rPr lang="es-CL" dirty="0" smtClean="0"/>
              <a:t>1969</a:t>
            </a:r>
            <a:endParaRPr lang="es-CL" dirty="0"/>
          </a:p>
        </p:txBody>
      </p:sp>
      <p:pic>
        <p:nvPicPr>
          <p:cNvPr id="2050" name="Picture 2" descr="Edgar F Co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59921"/>
            <a:ext cx="2834871" cy="40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Conceptos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r>
              <a:rPr lang="es-CL" sz="2800" dirty="0" smtClean="0">
                <a:solidFill>
                  <a:srgbClr val="00B050"/>
                </a:solidFill>
              </a:rPr>
              <a:t>Relación</a:t>
            </a:r>
            <a:r>
              <a:rPr lang="es-CL" dirty="0" smtClean="0"/>
              <a:t>: </a:t>
            </a:r>
            <a:r>
              <a:rPr lang="es-CL" sz="2400" dirty="0" smtClean="0"/>
              <a:t>A cada </a:t>
            </a:r>
            <a:r>
              <a:rPr lang="es-CL" sz="2000" dirty="0" smtClean="0"/>
              <a:t>(nombre de)</a:t>
            </a:r>
            <a:r>
              <a:rPr lang="es-CL" sz="2400" dirty="0" smtClean="0"/>
              <a:t> tabla, la llamamos una relación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B050"/>
                </a:solidFill>
              </a:rPr>
              <a:t>Cervezas</a:t>
            </a:r>
          </a:p>
          <a:p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: </a:t>
            </a:r>
            <a:r>
              <a:rPr lang="es-CL" sz="2400" dirty="0" smtClean="0"/>
              <a:t>A cada </a:t>
            </a:r>
            <a:r>
              <a:rPr lang="es-CL" sz="2000" dirty="0" smtClean="0"/>
              <a:t>(nombre de)</a:t>
            </a:r>
            <a:r>
              <a:rPr lang="es-CL" sz="2400" dirty="0" smtClean="0"/>
              <a:t> columna, la llamamos un atributo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33CC"/>
                </a:solidFill>
              </a:rPr>
              <a:t>nombre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tipo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grados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ciudad-origen</a:t>
            </a:r>
          </a:p>
          <a:p>
            <a:r>
              <a:rPr lang="es-CL" sz="2800" dirty="0" smtClean="0"/>
              <a:t>Tupla: </a:t>
            </a:r>
            <a:r>
              <a:rPr lang="es-CL" sz="2400" dirty="0" smtClean="0"/>
              <a:t>A cada fila, la llamamos una tupla</a:t>
            </a:r>
          </a:p>
          <a:p>
            <a:pPr lvl="1"/>
            <a:r>
              <a:rPr lang="es-CL" sz="2000" dirty="0" smtClean="0"/>
              <a:t>En este caso, p.ej., 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417835"/>
            <a:ext cx="5434180" cy="21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548640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Para denominar una </a:t>
            </a:r>
            <a:r>
              <a:rPr lang="es-CL" sz="2800" dirty="0" smtClean="0">
                <a:solidFill>
                  <a:srgbClr val="0033CC"/>
                </a:solidFill>
              </a:rPr>
              <a:t>relación</a:t>
            </a:r>
            <a:r>
              <a:rPr lang="es-CL" sz="2800" dirty="0" smtClean="0"/>
              <a:t> con sus </a:t>
            </a:r>
            <a:r>
              <a:rPr lang="es-CL" sz="2800" dirty="0" smtClean="0">
                <a:solidFill>
                  <a:srgbClr val="00B050"/>
                </a:solidFill>
              </a:rPr>
              <a:t>atributos</a:t>
            </a:r>
            <a:r>
              <a:rPr lang="es-CL" sz="2800" dirty="0"/>
              <a:t> </a:t>
            </a:r>
            <a:r>
              <a:rPr lang="es-CL" sz="2800" dirty="0" smtClean="0"/>
              <a:t>…</a:t>
            </a:r>
            <a:endParaRPr lang="es-CL" sz="2000" dirty="0" smtClean="0"/>
          </a:p>
          <a:p>
            <a:pPr lvl="1"/>
            <a:endParaRPr lang="es-CL" dirty="0"/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sz="2800" dirty="0" smtClean="0"/>
              <a:t> es un conjunto de relaciones:</a:t>
            </a:r>
            <a:endParaRPr lang="es-CL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0"/>
            <a:ext cx="4636596" cy="235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5677462"/>
            <a:ext cx="4747441" cy="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marL="457200" lvl="1" indent="0">
              <a:buNone/>
            </a:pPr>
            <a:endParaRPr lang="es-CL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pPr marL="914400" lvl="2" indent="0">
              <a:buNone/>
            </a:pPr>
            <a:endParaRPr lang="es-CL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719421" y="160144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2" y="1792502"/>
            <a:ext cx="4747441" cy="801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3339525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¿La repetición de los </a:t>
            </a:r>
            <a:r>
              <a:rPr lang="es-CL" sz="2400" dirty="0">
                <a:latin typeface="Calibri Light" panose="020F0302020204030204" pitchFamily="34" charset="0"/>
              </a:rPr>
              <a:t>nombres de </a:t>
            </a:r>
            <a:r>
              <a:rPr lang="es-CL" sz="2400" dirty="0" smtClean="0">
                <a:latin typeface="Calibri Light" panose="020F0302020204030204" pitchFamily="34" charset="0"/>
              </a:rPr>
              <a:t>atributos en diferentes relaciones es un problema?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412030"/>
            <a:ext cx="73152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Calibri Light" panose="020F0302020204030204" pitchFamily="34" charset="0"/>
              </a:rPr>
              <a:t>No, pero si </a:t>
            </a:r>
            <a:r>
              <a:rPr lang="es-CL" sz="2000" dirty="0" smtClean="0">
                <a:latin typeface="Calibri Light" panose="020F0302020204030204" pitchFamily="34" charset="0"/>
              </a:rPr>
              <a:t>fuera, </a:t>
            </a:r>
            <a:r>
              <a:rPr lang="es-CL" sz="2000" dirty="0">
                <a:latin typeface="Calibri Light" panose="020F0302020204030204" pitchFamily="34" charset="0"/>
              </a:rPr>
              <a:t>podríamos desambiguar (implícitamente) cada atributo usando el nombre de la relación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algn="ctr"/>
            <a:endParaRPr lang="es-CL" sz="2000" dirty="0" smtClean="0">
              <a:latin typeface="Calibri Light" panose="020F0302020204030204" pitchFamily="34" charset="0"/>
            </a:endParaRPr>
          </a:p>
          <a:p>
            <a:pPr algn="ctr"/>
            <a:endParaRPr lang="es-CL" sz="2000" dirty="0">
              <a:latin typeface="Calibri Light" panose="020F0302020204030204" pitchFamily="34" charset="0"/>
            </a:endParaRPr>
          </a:p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(No se permiten atributos repetiditos en </a:t>
            </a:r>
            <a:r>
              <a:rPr lang="es-CL" sz="2000" i="1" dirty="0" smtClean="0">
                <a:latin typeface="Calibri Light" panose="020F0302020204030204" pitchFamily="34" charset="0"/>
              </a:rPr>
              <a:t>una</a:t>
            </a:r>
            <a:r>
              <a:rPr lang="es-CL" sz="2000" dirty="0" smtClean="0">
                <a:latin typeface="Calibri Light" panose="020F0302020204030204" pitchFamily="34" charset="0"/>
              </a:rPr>
              <a:t> relación.)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79" y="5133513"/>
            <a:ext cx="3427242" cy="2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4800600"/>
            <a:ext cx="7961683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Dominio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Asumimos que cada </a:t>
            </a:r>
            <a:r>
              <a:rPr lang="es-CL" sz="2800" dirty="0" smtClean="0">
                <a:solidFill>
                  <a:srgbClr val="0033CC"/>
                </a:solidFill>
              </a:rPr>
              <a:t>atributo </a:t>
            </a:r>
            <a:r>
              <a:rPr lang="es-CL" sz="2800" dirty="0" smtClean="0"/>
              <a:t>tiene un </a:t>
            </a:r>
            <a:r>
              <a:rPr lang="es-CL" sz="2800" dirty="0" smtClean="0">
                <a:solidFill>
                  <a:srgbClr val="C00000"/>
                </a:solidFill>
              </a:rPr>
              <a:t>dominio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5" y="4971599"/>
            <a:ext cx="7657929" cy="8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Todo el mundo tiene </a:t>
            </a:r>
            <a:br>
              <a:rPr lang="es-CL" dirty="0" smtClean="0"/>
            </a:br>
            <a:r>
              <a:rPr lang="es-CL" dirty="0" smtClean="0"/>
              <a:t>	la necesidad de manejar datos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5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1" y="25908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2780396"/>
            <a:ext cx="7657929" cy="80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2"/>
            <a:ext cx="4169344" cy="907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2"/>
            <a:ext cx="4169344" cy="907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37006" y="5679990"/>
            <a:ext cx="3200400" cy="55991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63054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el conjunto puede ser vacío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  <p:pic>
        <p:nvPicPr>
          <p:cNvPr id="13" name="Picture 2 2" descr="http://whiskeyreviewer.com/wp-content/uploads/2014/11/empty_liquor_shelv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68" y="1258938"/>
            <a:ext cx="5115864" cy="30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097332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¿Cuáles son las consecuencias de esta definición?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4227493"/>
            <a:ext cx="73152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hay orden en las filas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se pueden tener filas duplicadas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332994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(SQL hace algo diferente)</a:t>
            </a:r>
          </a:p>
        </p:txBody>
      </p:sp>
    </p:spTree>
    <p:extLst>
      <p:ext uri="{BB962C8B-B14F-4D97-AF65-F5344CB8AC3E}">
        <p14:creationId xmlns:p14="http://schemas.microsoft.com/office/powerpoint/2010/main" val="40925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2514600"/>
            <a:ext cx="8686798" cy="343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219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4" y="1408797"/>
            <a:ext cx="7660171" cy="801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5" y="4659634"/>
            <a:ext cx="4999746" cy="1085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01" y="5056538"/>
            <a:ext cx="3480235" cy="474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3" y="2594760"/>
            <a:ext cx="5016884" cy="19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 Modelo Relacional:</a:t>
            </a:r>
            <a:br>
              <a:rPr lang="es-CL" dirty="0" smtClean="0"/>
            </a:br>
            <a:r>
              <a:rPr lang="es-CL" dirty="0" smtClean="0"/>
              <a:t>	Restricciones de integridad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3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00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026" name="Picture 2" descr="Image result for k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94" y="1447800"/>
            <a:ext cx="499521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una</a:t>
            </a:r>
            <a:r>
              <a:rPr lang="es-CL" sz="2800" dirty="0" smtClean="0"/>
              <a:t> </a:t>
            </a:r>
            <a:r>
              <a:rPr lang="es-CL" sz="2800" b="1" u="sng" dirty="0" smtClean="0">
                <a:solidFill>
                  <a:schemeClr val="bg2">
                    <a:lumMod val="50000"/>
                  </a:schemeClr>
                </a:solidFill>
              </a:rPr>
              <a:t>súper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llave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</a:t>
            </a:r>
            <a:r>
              <a:rPr lang="es-CL" sz="2400" u="sng" dirty="0" smtClean="0"/>
              <a:t>no</a:t>
            </a:r>
            <a:r>
              <a:rPr lang="es-CL" sz="2400" dirty="0" smtClean="0"/>
              <a:t> permitimos que existan </a:t>
            </a:r>
            <a:endParaRPr lang="es-CL" sz="2800" dirty="0" smtClean="0"/>
          </a:p>
          <a:p>
            <a:pPr marL="0" indent="0">
              <a:buNone/>
            </a:pPr>
            <a:r>
              <a:rPr lang="es-CL" sz="2800" dirty="0" smtClean="0"/>
              <a:t>            dos </a:t>
            </a:r>
            <a:r>
              <a:rPr lang="es-CL" sz="2400" dirty="0" smtClean="0"/>
              <a:t>(o más)</a:t>
            </a:r>
            <a:r>
              <a:rPr lang="es-CL" sz="2800" dirty="0" smtClean="0"/>
              <a:t> tuplas </a:t>
            </a:r>
            <a:r>
              <a:rPr lang="es-CL" sz="2400" dirty="0" smtClean="0"/>
              <a:t>para esa </a:t>
            </a:r>
            <a:r>
              <a:rPr lang="es-CL" sz="2400" dirty="0" smtClean="0">
                <a:solidFill>
                  <a:srgbClr val="00B050"/>
                </a:solidFill>
              </a:rPr>
              <a:t>relación</a:t>
            </a:r>
          </a:p>
          <a:p>
            <a:pPr marL="0" indent="0">
              <a:buNone/>
            </a:pPr>
            <a:r>
              <a:rPr lang="es-CL" sz="2400" dirty="0"/>
              <a:t>	 </a:t>
            </a:r>
            <a:r>
              <a:rPr lang="es-CL" sz="2800" dirty="0" smtClean="0"/>
              <a:t>    </a:t>
            </a:r>
            <a:r>
              <a:rPr lang="es-CL" sz="2400" dirty="0" smtClean="0"/>
              <a:t>con</a:t>
            </a:r>
            <a:r>
              <a:rPr lang="es-CL" sz="2800" dirty="0" smtClean="0"/>
              <a:t> los mismos valores</a:t>
            </a:r>
          </a:p>
          <a:p>
            <a:pPr marL="0" indent="0">
              <a:buNone/>
            </a:pPr>
            <a:r>
              <a:rPr lang="es-CL" sz="2800" dirty="0"/>
              <a:t>	 </a:t>
            </a:r>
            <a:r>
              <a:rPr lang="es-CL" sz="2800" dirty="0" smtClean="0"/>
              <a:t>       </a:t>
            </a:r>
            <a:r>
              <a:rPr lang="es-CL" sz="2400" dirty="0" smtClean="0"/>
              <a:t>en </a:t>
            </a:r>
            <a:r>
              <a:rPr lang="es-CL" sz="2800" dirty="0" smtClean="0"/>
              <a:t>todos los atributos de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la llave</a:t>
            </a:r>
            <a:r>
              <a:rPr lang="es-CL" sz="2800" dirty="0" smtClean="0"/>
              <a:t>.</a:t>
            </a: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	</a:t>
            </a:r>
            <a:endParaRPr lang="es-CL" sz="2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" y="5562600"/>
            <a:ext cx="77266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Así, la súper llave </a:t>
            </a:r>
            <a:r>
              <a:rPr lang="es-CL" sz="28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identifica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la fila.</a:t>
            </a:r>
          </a:p>
        </p:txBody>
      </p:sp>
    </p:spTree>
    <p:extLst>
      <p:ext uri="{BB962C8B-B14F-4D97-AF65-F5344CB8AC3E}">
        <p14:creationId xmlns:p14="http://schemas.microsoft.com/office/powerpoint/2010/main" val="42593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8107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¿Una </a:t>
            </a:r>
            <a:r>
              <a:rPr lang="es-CL" sz="28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6" y="533132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50" y="4953000"/>
            <a:ext cx="1584695" cy="23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5" y="5474913"/>
            <a:ext cx="1004387" cy="236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7" y="6000696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0"/>
            <a:ext cx="4018696" cy="2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de Datos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¿Ok, 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06" y="5326500"/>
            <a:ext cx="3070788" cy="236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8600" y="2362200"/>
            <a:ext cx="332096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23622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7717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400" dirty="0" smtClean="0"/>
              <a:t>.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más natural aquí?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59" y="6019800"/>
            <a:ext cx="6105480" cy="248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6" y="5259173"/>
            <a:ext cx="1004387" cy="23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sz="2000" i="1" dirty="0">
                <a:latin typeface="Calibri Light" panose="020F0302020204030204" pitchFamily="34" charset="0"/>
              </a:rPr>
              <a:t>E</a:t>
            </a:r>
            <a:r>
              <a:rPr lang="es-CL" sz="2000" i="1" dirty="0" smtClean="0">
                <a:latin typeface="Calibri Light" panose="020F0302020204030204" pitchFamily="34" charset="0"/>
              </a:rPr>
              <a:t>s 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 pero hay un subconjunto propio que es una súper llave. 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Entonces no es 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334000"/>
            <a:ext cx="4640235" cy="24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970728"/>
            <a:ext cx="50093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 no es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 smtClean="0">
                <a:latin typeface="Calibri Light" panose="020F0302020204030204" pitchFamily="34" charset="0"/>
              </a:rPr>
              <a:t>.</a:t>
            </a:r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otra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550197"/>
            <a:ext cx="4642056" cy="2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6" y="1981199"/>
            <a:ext cx="5557841" cy="120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3"/>
            <a:ext cx="4751739" cy="252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453" y="617220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5118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7347" y="4724400"/>
            <a:ext cx="500930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 podría ser también …</a:t>
            </a:r>
          </a:p>
          <a:p>
            <a:pPr algn="ctr"/>
            <a:endParaRPr lang="es-CL" sz="24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llave es una restricción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definida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no es una descripción de los datos actuales!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7" y="5105400"/>
            <a:ext cx="4751075" cy="24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8" y="1981204"/>
            <a:ext cx="5561694" cy="1450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</p:spTree>
    <p:extLst>
      <p:ext uri="{BB962C8B-B14F-4D97-AF65-F5344CB8AC3E}">
        <p14:creationId xmlns:p14="http://schemas.microsoft.com/office/powerpoint/2010/main" val="4516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0200" y="2514600"/>
            <a:ext cx="58674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905000"/>
            <a:ext cx="58674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6" y="2036815"/>
            <a:ext cx="4751739" cy="250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4" y="2713544"/>
            <a:ext cx="5555273" cy="12064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</a:t>
            </a:r>
            <a:r>
              <a:rPr lang="es-CL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una instancia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del esquema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05000" y="3200400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520" y="2887719"/>
            <a:ext cx="772668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Probablemente, ¡sí!, si es que aceptamos que todos los atributos sin RUT formen una súper llave.</a:t>
            </a:r>
          </a:p>
          <a:p>
            <a:pPr algn="ctr"/>
            <a:endParaRPr lang="es-CL" sz="28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Pero lo que serían las otras llaves candidatas dependería de los supuestos que aceptemos.</a:t>
            </a:r>
          </a:p>
        </p:txBody>
      </p:sp>
    </p:spTree>
    <p:extLst>
      <p:ext uri="{BB962C8B-B14F-4D97-AF65-F5344CB8AC3E}">
        <p14:creationId xmlns:p14="http://schemas.microsoft.com/office/powerpoint/2010/main" val="38897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" y="44196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895600"/>
            <a:ext cx="76962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571999"/>
            <a:ext cx="7556559" cy="251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51816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333998"/>
            <a:ext cx="7556560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Modelos de cervezas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3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" y="56388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895600"/>
            <a:ext cx="7696200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no hay más de una persona con los mismos nombres, apellidos y fecha de nacimiento </a:t>
            </a:r>
            <a:r>
              <a:rPr lang="es-CL" sz="2400" i="1" dirty="0" smtClean="0">
                <a:latin typeface="Calibri Light" panose="020F0302020204030204" pitchFamily="34" charset="0"/>
              </a:rPr>
              <a:t>(pero que puede haber múltiples personas con los mismos nombres y apellidos, con los mismos nombres y fecha de nacimiento, o con los mismos apellidos y fecha de nacimiento)</a:t>
            </a:r>
            <a:endParaRPr lang="es-CL" sz="24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791198"/>
            <a:ext cx="7556560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s-CL" sz="2300" dirty="0" smtClean="0"/>
              <a:t>Una</a:t>
            </a:r>
            <a:r>
              <a:rPr lang="es-CL" sz="2300" i="1" dirty="0" smtClean="0"/>
              <a:t> súper-llave</a:t>
            </a:r>
            <a:r>
              <a:rPr lang="es-CL" sz="2300" dirty="0" smtClean="0"/>
              <a:t> identifica cada fila; p.ej.:</a:t>
            </a: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 smtClean="0"/>
          </a:p>
          <a:p>
            <a:r>
              <a:rPr lang="es-CL" sz="2300" dirty="0" smtClean="0"/>
              <a:t>Una </a:t>
            </a:r>
            <a:r>
              <a:rPr lang="es-CL" sz="2300" i="1" dirty="0" smtClean="0"/>
              <a:t>llave candidata</a:t>
            </a:r>
            <a:r>
              <a:rPr lang="es-CL" sz="2300" dirty="0" smtClean="0"/>
              <a:t> es una súper llave mínima; p.ej. (aceptando el último supuesto que vimos antes):</a:t>
            </a:r>
          </a:p>
          <a:p>
            <a:endParaRPr lang="es-CL" sz="2300" dirty="0" smtClean="0"/>
          </a:p>
          <a:p>
            <a:pPr marL="0" indent="0">
              <a:buNone/>
            </a:pPr>
            <a:endParaRPr lang="es-CL" sz="2300" dirty="0"/>
          </a:p>
          <a:p>
            <a:endParaRPr lang="es-CL" sz="2300" dirty="0" smtClean="0"/>
          </a:p>
          <a:p>
            <a:r>
              <a:rPr lang="es-CL" sz="2300" dirty="0" smtClean="0"/>
              <a:t>Se escoger</a:t>
            </a:r>
            <a:r>
              <a:rPr lang="es-CL" sz="2300" dirty="0"/>
              <a:t>á</a:t>
            </a:r>
            <a:r>
              <a:rPr lang="es-CL" sz="2300" dirty="0" smtClean="0"/>
              <a:t> </a:t>
            </a:r>
            <a:r>
              <a:rPr lang="es-CL" sz="2300" u="sng" dirty="0"/>
              <a:t>una</a:t>
            </a:r>
            <a:r>
              <a:rPr lang="es-CL" sz="2300" dirty="0"/>
              <a:t> de </a:t>
            </a:r>
            <a:r>
              <a:rPr lang="es-CL" sz="2300" dirty="0" smtClean="0"/>
              <a:t>las llaves candidatas como </a:t>
            </a:r>
            <a:r>
              <a:rPr lang="es-CL" sz="2300" i="1" dirty="0"/>
              <a:t>l</a:t>
            </a:r>
            <a:r>
              <a:rPr lang="es-CL" sz="2300" i="1" dirty="0" smtClean="0"/>
              <a:t>lave primaria</a:t>
            </a:r>
            <a:r>
              <a:rPr lang="es-CL" sz="2300" dirty="0" smtClean="0"/>
              <a:t>:</a:t>
            </a:r>
            <a:endParaRPr lang="es-CL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5619690"/>
            <a:ext cx="76962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1905000"/>
            <a:ext cx="7696200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034272"/>
            <a:ext cx="7556560" cy="251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9" y="2415272"/>
            <a:ext cx="7556561" cy="2517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8200" y="3962400"/>
            <a:ext cx="7696200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4091671"/>
            <a:ext cx="7556561" cy="25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9" y="4472671"/>
            <a:ext cx="7556562" cy="251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5715000"/>
            <a:ext cx="7556561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supuestos que vimos …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850410"/>
            <a:ext cx="76962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69610"/>
            <a:ext cx="7696200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no hay más de una persona con los mismos nombres, apellidos y fecha de nacimiento </a:t>
            </a:r>
            <a:r>
              <a:rPr lang="es-CL" sz="2400" i="1" dirty="0" smtClean="0">
                <a:latin typeface="Calibri Light" panose="020F0302020204030204" pitchFamily="34" charset="0"/>
              </a:rPr>
              <a:t>(pero que puede haber múltiples personas con los mismos nombres y apellidos, con los mismos nombres y fecha de nacimiento, o con los mismos apellidos y fecha de nacimiento)</a:t>
            </a:r>
            <a:endParaRPr lang="es-CL" sz="24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53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¿cómo las podemos </a:t>
            </a:r>
            <a:r>
              <a:rPr lang="es-CL" i="1" dirty="0" smtClean="0"/>
              <a:t>formalizar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24" y="304800"/>
            <a:ext cx="1529676" cy="126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9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 Modelo Relacional:</a:t>
            </a:r>
            <a:br>
              <a:rPr lang="es-CL" dirty="0" smtClean="0"/>
            </a:br>
            <a:r>
              <a:rPr lang="es-CL" dirty="0" smtClean="0"/>
              <a:t>	Dependencias Funcionales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3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dirty="0" smtClean="0"/>
              <a:t>Dada </a:t>
            </a:r>
            <a:r>
              <a:rPr lang="es-CL" sz="36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3600" dirty="0" smtClean="0"/>
              <a:t>    </a:t>
            </a:r>
            <a:r>
              <a:rPr lang="es-CL" dirty="0" smtClean="0"/>
              <a:t>y</a:t>
            </a:r>
            <a:r>
              <a:rPr lang="es-CL" sz="3600" dirty="0" smtClean="0"/>
              <a:t> dos conjuntos de </a:t>
            </a:r>
            <a:r>
              <a:rPr lang="es-CL" sz="3600" dirty="0" smtClean="0">
                <a:solidFill>
                  <a:srgbClr val="0033CC"/>
                </a:solidFill>
              </a:rPr>
              <a:t>atributos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3600" dirty="0" smtClean="0"/>
              <a:t>,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3600" dirty="0" smtClean="0"/>
              <a:t>       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3600" dirty="0" smtClean="0"/>
              <a:t> </a:t>
            </a:r>
            <a:r>
              <a:rPr lang="es-CL" sz="36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3600" dirty="0" smtClean="0"/>
              <a:t>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3600" dirty="0" smtClean="0"/>
              <a:t>            </a:t>
            </a:r>
            <a:r>
              <a:rPr lang="es-CL" dirty="0" smtClean="0"/>
              <a:t>si y solo si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     </a:t>
            </a:r>
            <a:r>
              <a:rPr lang="es-CL" sz="3600" dirty="0" smtClean="0"/>
              <a:t>cada valor de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3600" dirty="0" smtClean="0"/>
              <a:t>en </a:t>
            </a:r>
            <a:r>
              <a:rPr lang="es-CL" sz="36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             tiene asociado </a:t>
            </a:r>
            <a:r>
              <a:rPr lang="es-CL" sz="3600" dirty="0" smtClean="0"/>
              <a:t>un </a:t>
            </a:r>
            <a:r>
              <a:rPr lang="es-CL" sz="3600" dirty="0"/>
              <a:t>solo </a:t>
            </a:r>
            <a:r>
              <a:rPr lang="es-CL" sz="3600" dirty="0" smtClean="0"/>
              <a:t>valor de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  <a:r>
              <a:rPr lang="es-CL" sz="3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" y="5562600"/>
            <a:ext cx="772668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escribe </a:t>
            </a:r>
            <a:r>
              <a:rPr lang="es-CL" sz="2800" i="1" dirty="0" smtClean="0">
                <a:latin typeface="Calibri Light" panose="020F0302020204030204" pitchFamily="34" charset="0"/>
              </a:rPr>
              <a:t>X </a:t>
            </a:r>
            <a:r>
              <a:rPr lang="en-US" sz="2800" dirty="0"/>
              <a:t>→</a:t>
            </a:r>
            <a:r>
              <a:rPr lang="es-CL" sz="2800" i="1" dirty="0" smtClean="0">
                <a:latin typeface="Calibri Light" panose="020F0302020204030204" pitchFamily="34" charset="0"/>
              </a:rPr>
              <a:t> Y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 Si </a:t>
            </a:r>
            <a:r>
              <a:rPr lang="es-CL" sz="2800" i="1" dirty="0" smtClean="0">
                <a:latin typeface="Calibri Light" panose="020F0302020204030204" pitchFamily="34" charset="0"/>
              </a:rPr>
              <a:t>X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</a:t>
            </a:r>
            <a:r>
              <a:rPr lang="es-CL" sz="2800" i="1" dirty="0" smtClean="0">
                <a:latin typeface="Calibri Light" panose="020F0302020204030204" pitchFamily="34" charset="0"/>
              </a:rPr>
              <a:t> Y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no comparten elementos, </a:t>
            </a:r>
            <a:r>
              <a:rPr lang="es-CL" sz="2800" i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llama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</a:t>
            </a:r>
            <a:r>
              <a:rPr lang="es-CL" sz="2800" b="1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dependencia disjunta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29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6381" cy="2208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0674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 smtClean="0">
                <a:solidFill>
                  <a:schemeClr val="accent6">
                    <a:lumMod val="75000"/>
                  </a:schemeClr>
                </a:solidFill>
              </a:rPr>
              <a:t>(en estos datos)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  <p:bldP spid="19" grpId="0" animBg="1"/>
      <p:bldP spid="12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0674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 smtClean="0">
                <a:solidFill>
                  <a:schemeClr val="accent6">
                    <a:lumMod val="75000"/>
                  </a:schemeClr>
                </a:solidFill>
              </a:rPr>
              <a:t>(en estos datos)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4976" y="5293261"/>
            <a:ext cx="55745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dependencia funcional es una restricción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definida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no una descripción de los datos actuales!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6381" cy="22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38600" y="1981200"/>
            <a:ext cx="69142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1981200"/>
            <a:ext cx="142104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7347" y="389638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3" y="4075577"/>
            <a:ext cx="2725907" cy="238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7347" y="4842867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6381" cy="22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511558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4038600"/>
            <a:ext cx="708659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usando la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llave primaria</a:t>
            </a:r>
            <a:r>
              <a:rPr lang="es-CL" sz="2800" i="1" dirty="0" smtClean="0">
                <a:latin typeface="Calibri Light" panose="020F0302020204030204" pitchFamily="34" charset="0"/>
              </a:rPr>
              <a:t> (a la izquierda)?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423820"/>
            <a:ext cx="5807215" cy="2210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1" y="5252511"/>
            <a:ext cx="5144058" cy="24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561213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4" y="5775731"/>
            <a:ext cx="6801389" cy="249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324600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3600" dirty="0" smtClean="0"/>
              <a:t>Una </a:t>
            </a:r>
            <a:r>
              <a:rPr lang="es-CL" sz="3600" dirty="0"/>
              <a:t>llave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súper </a:t>
            </a:r>
            <a:r>
              <a:rPr lang="es-CL" dirty="0" smtClean="0"/>
              <a:t>o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dirty="0" smtClean="0"/>
              <a:t>)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de </a:t>
            </a:r>
            <a:r>
              <a:rPr lang="es-CL" dirty="0">
                <a:solidFill>
                  <a:srgbClr val="00B050"/>
                </a:solidFill>
              </a:rPr>
              <a:t>una relación </a:t>
            </a:r>
            <a:endParaRPr lang="es-CL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s-CL" sz="3600" dirty="0" smtClean="0">
                <a:solidFill>
                  <a:srgbClr val="00B050"/>
                </a:solidFill>
              </a:rPr>
              <a:t>        </a:t>
            </a:r>
            <a:r>
              <a:rPr lang="es-CL" sz="3600" u="sng" dirty="0">
                <a:solidFill>
                  <a:srgbClr val="7030A0"/>
                </a:solidFill>
              </a:rPr>
              <a:t>determina funcionalmente</a:t>
            </a:r>
            <a:r>
              <a:rPr lang="es-CL" sz="3600" dirty="0" smtClean="0">
                <a:solidFill>
                  <a:srgbClr val="7030A0"/>
                </a:solidFill>
              </a:rPr>
              <a:t> </a:t>
            </a:r>
            <a:r>
              <a:rPr lang="es-CL" dirty="0" smtClean="0">
                <a:solidFill>
                  <a:srgbClr val="7030A0"/>
                </a:solidFill>
              </a:rPr>
              <a:t>         </a:t>
            </a:r>
          </a:p>
          <a:p>
            <a:pPr marL="0" indent="0">
              <a:buNone/>
            </a:pPr>
            <a:r>
              <a:rPr lang="es-CL" sz="3600" dirty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00B050"/>
                </a:solidFill>
              </a:rPr>
              <a:t>            </a:t>
            </a:r>
            <a:r>
              <a:rPr lang="es-CL" sz="3600" dirty="0" smtClean="0"/>
              <a:t>todos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0033CC"/>
                </a:solidFill>
              </a:rPr>
              <a:t>los atributos</a:t>
            </a:r>
          </a:p>
          <a:p>
            <a:pPr marL="0" indent="0">
              <a:buNone/>
            </a:pPr>
            <a:r>
              <a:rPr lang="es-CL" dirty="0">
                <a:solidFill>
                  <a:srgbClr val="0033CC"/>
                </a:solidFill>
              </a:rPr>
              <a:t> </a:t>
            </a:r>
            <a:r>
              <a:rPr lang="es-CL" dirty="0" smtClean="0">
                <a:solidFill>
                  <a:srgbClr val="0033CC"/>
                </a:solidFill>
              </a:rPr>
              <a:t>                   </a:t>
            </a:r>
            <a:r>
              <a:rPr lang="es-CL" dirty="0" smtClean="0"/>
              <a:t>de</a:t>
            </a:r>
            <a:r>
              <a:rPr lang="es-CL" dirty="0" smtClean="0">
                <a:solidFill>
                  <a:srgbClr val="0033CC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la relación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" y="1461916"/>
            <a:ext cx="8879690" cy="2341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733800"/>
            <a:ext cx="8229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podemos encontrar </a:t>
            </a: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las llaves candidatas 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usando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las dependencias funcionales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295400"/>
            <a:ext cx="5807215" cy="22101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4564796"/>
            <a:ext cx="8229600" cy="2140804"/>
            <a:chOff x="457200" y="4564796"/>
            <a:chExt cx="8229600" cy="2140804"/>
          </a:xfrm>
        </p:grpSpPr>
        <p:sp>
          <p:nvSpPr>
            <p:cNvPr id="13" name="TextBox 12"/>
            <p:cNvSpPr txBox="1"/>
            <p:nvPr/>
          </p:nvSpPr>
          <p:spPr>
            <a:xfrm>
              <a:off x="457200" y="4564796"/>
              <a:ext cx="8229600" cy="2140804"/>
            </a:xfrm>
            <a:prstGeom prst="rect">
              <a:avLst/>
            </a:prstGeom>
            <a:solidFill>
              <a:srgbClr val="0A1930"/>
            </a:solidFill>
            <a:ln w="38100">
              <a:noFill/>
              <a:prstDash val="dash"/>
            </a:ln>
          </p:spPr>
          <p:txBody>
            <a:bodyPr wrap="square" rtlCol="0">
              <a:noAutofit/>
            </a:bodyPr>
            <a:lstStyle/>
            <a:p>
              <a:pPr algn="ctr"/>
              <a:endParaRPr lang="es-CL" sz="2800" i="1" dirty="0" smtClean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953" y="4591465"/>
              <a:ext cx="2818847" cy="211413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7200" y="4564796"/>
            <a:ext cx="8229600" cy="21408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564794"/>
            <a:ext cx="7619999" cy="2064605"/>
          </a:xfrm>
          <a:prstGeom prst="rect">
            <a:avLst/>
          </a:prstGeom>
          <a:pattFill prst="ltVert">
            <a:fgClr>
              <a:schemeClr val="bg2">
                <a:lumMod val="90000"/>
              </a:schemeClr>
            </a:fgClr>
            <a:bgClr>
              <a:schemeClr val="accent6">
                <a:lumMod val="20000"/>
                <a:lumOff val="80000"/>
              </a:schemeClr>
            </a:bgClr>
          </a:patt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Además, si la parte izquierda es mínima en este respecto, es …</a:t>
            </a:r>
          </a:p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564794"/>
            <a:ext cx="5410199" cy="137880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sz="20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Si la parte derecha contiene todos los atributos,</a:t>
            </a:r>
            <a:r>
              <a:rPr lang="es-CL" i="1" dirty="0">
                <a:latin typeface="Calibri Light" panose="020F0302020204030204" pitchFamily="34" charset="0"/>
              </a:rPr>
              <a:t> </a:t>
            </a:r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la parte izquierda es …</a:t>
            </a:r>
          </a:p>
          <a:p>
            <a:pPr algn="ctr"/>
            <a:r>
              <a:rPr lang="es-CL" sz="2000" i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05" y="4701411"/>
            <a:ext cx="6801389" cy="2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problema con el vino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4"/>
            <a:ext cx="4999746" cy="1085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5"/>
            <a:ext cx="4998591" cy="1084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22778"/>
            <a:ext cx="9144000" cy="5035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" y="4145339"/>
            <a:ext cx="898779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 este problema?</a:t>
            </a:r>
          </a:p>
        </p:txBody>
      </p:sp>
    </p:spTree>
    <p:extLst>
      <p:ext uri="{BB962C8B-B14F-4D97-AF65-F5344CB8AC3E}">
        <p14:creationId xmlns:p14="http://schemas.microsoft.com/office/powerpoint/2010/main" val="34963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1: </a:t>
            </a:r>
            <a:br>
              <a:rPr lang="es-CL" dirty="0" smtClean="0"/>
            </a:br>
            <a:r>
              <a:rPr lang="es-CL" dirty="0" smtClean="0"/>
              <a:t>	¿Un nombre de vino más especifico?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500"/>
            <a:ext cx="4748842" cy="81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294121"/>
            <a:ext cx="7081548" cy="12076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7" y="5744672"/>
            <a:ext cx="5360672" cy="7323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1" y="2983372"/>
            <a:ext cx="4813697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</a:t>
            </a:r>
            <a:r>
              <a:rPr lang="es-CL" dirty="0"/>
              <a:t>2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¿Una súper-llave para ambas?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500"/>
            <a:ext cx="4980384" cy="815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7" y="5744671"/>
            <a:ext cx="5538364" cy="97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1" y="2983372"/>
            <a:ext cx="4813697" cy="1207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30" y="4333063"/>
            <a:ext cx="5553343" cy="12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3: </a:t>
            </a:r>
            <a:br>
              <a:rPr lang="es-CL" dirty="0" smtClean="0"/>
            </a:br>
            <a:r>
              <a:rPr lang="es-CL" dirty="0" smtClean="0"/>
              <a:t>	¿Una llave artificial: </a:t>
            </a:r>
            <a:r>
              <a:rPr lang="es-CL" b="1" dirty="0" smtClean="0">
                <a:solidFill>
                  <a:srgbClr val="0033CC"/>
                </a:solidFill>
              </a:rPr>
              <a:t>id</a:t>
            </a:r>
            <a:r>
              <a:rPr lang="es-CL" dirty="0" smtClean="0"/>
              <a:t>?</a:t>
            </a:r>
            <a:endParaRPr lang="es-C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92500"/>
            <a:ext cx="5012226" cy="815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2" y="4333063"/>
            <a:ext cx="6700204" cy="12115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3" y="5702427"/>
            <a:ext cx="3868103" cy="97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7" y="3048000"/>
            <a:ext cx="5930999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3: </a:t>
            </a:r>
            <a:br>
              <a:rPr lang="es-CL" dirty="0" smtClean="0"/>
            </a:br>
            <a:r>
              <a:rPr lang="es-CL" dirty="0" smtClean="0"/>
              <a:t>	¿Una llave artificial: </a:t>
            </a:r>
            <a:r>
              <a:rPr lang="es-CL" b="1" dirty="0" smtClean="0">
                <a:solidFill>
                  <a:srgbClr val="0033CC"/>
                </a:solidFill>
              </a:rPr>
              <a:t>id</a:t>
            </a:r>
            <a:r>
              <a:rPr lang="es-CL" dirty="0" smtClean="0"/>
              <a:t>?</a:t>
            </a:r>
            <a:endParaRPr lang="es-C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92500"/>
            <a:ext cx="5012226" cy="815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2" y="4333063"/>
            <a:ext cx="6700204" cy="12115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3" y="5702427"/>
            <a:ext cx="3868103" cy="97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7" y="3048000"/>
            <a:ext cx="5930999" cy="12076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971800"/>
            <a:ext cx="9144000" cy="3886200"/>
          </a:xfrm>
          <a:prstGeom prst="rect">
            <a:avLst/>
          </a:prstGeom>
          <a:solidFill>
            <a:schemeClr val="bg1">
              <a:alpha val="8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TextBox 9"/>
          <p:cNvSpPr txBox="1"/>
          <p:nvPr/>
        </p:nvSpPr>
        <p:spPr>
          <a:xfrm>
            <a:off x="1371600" y="3200400"/>
            <a:ext cx="640079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 comentario de terminología: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una </a:t>
            </a:r>
            <a:r>
              <a:rPr lang="es-CL" sz="2400" b="1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llave natural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es una llave que tiene un significado fuera de la base de datos (como RUT, ISBN, celular personal, código de barras, etc.);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una </a:t>
            </a:r>
            <a:r>
              <a:rPr lang="es-CL" sz="2400" b="1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llave artificial</a:t>
            </a:r>
            <a:r>
              <a:rPr lang="es-CL" sz="24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 </a:t>
            </a:r>
            <a:r>
              <a:rPr lang="es-CL" sz="2400" b="1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llave sustituta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(“</a:t>
            </a:r>
            <a:r>
              <a:rPr lang="es-CL" sz="24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surrogate</a:t>
            </a:r>
            <a:r>
              <a:rPr lang="es-CL" sz="2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sz="24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key</a:t>
            </a:r>
            <a:r>
              <a:rPr lang="es-CL" sz="2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” en inglés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es una llave no natural, es decir, una llave inventada solo para el propósito de la base de datos particular.</a:t>
            </a:r>
            <a:endParaRPr lang="es-CL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</a:t>
            </a:r>
            <a:r>
              <a:rPr lang="es-CL" dirty="0"/>
              <a:t>4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¿Una tabla “</a:t>
            </a:r>
            <a:r>
              <a:rPr lang="es-CL" dirty="0" smtClean="0">
                <a:solidFill>
                  <a:srgbClr val="00B050"/>
                </a:solidFill>
              </a:rPr>
              <a:t>En-Stock</a:t>
            </a:r>
            <a:r>
              <a:rPr lang="es-CL" dirty="0" smtClean="0"/>
              <a:t>” para vino y cerveza?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1296960" y="1544288"/>
            <a:ext cx="6550072" cy="12589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47" y="1647188"/>
            <a:ext cx="6030525" cy="109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16" y="3292880"/>
            <a:ext cx="4443193" cy="96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2" y="4672251"/>
            <a:ext cx="3387336" cy="5873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290442"/>
            <a:ext cx="3850771" cy="965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38" y="4672251"/>
            <a:ext cx="4659702" cy="5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</a:t>
            </a:r>
            <a:r>
              <a:rPr lang="es-CL" dirty="0"/>
              <a:t>5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¿Combinemos las tablas?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762000" y="1524000"/>
            <a:ext cx="7620000" cy="835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3" y="1706580"/>
            <a:ext cx="7323886" cy="532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0" y="4291213"/>
            <a:ext cx="8268485" cy="1206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" y="2806177"/>
            <a:ext cx="7529645" cy="1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6: </a:t>
            </a:r>
            <a:br>
              <a:rPr lang="es-CL" dirty="0" smtClean="0"/>
            </a:br>
            <a:r>
              <a:rPr lang="es-CL" dirty="0" smtClean="0"/>
              <a:t>	¿Tomar todo el vino en stock?</a:t>
            </a:r>
            <a:endParaRPr lang="es-CL" dirty="0"/>
          </a:p>
        </p:txBody>
      </p:sp>
      <p:pic>
        <p:nvPicPr>
          <p:cNvPr id="14338" name="Picture 2" descr="http://media.vanityfair.com/photos/56c6044ba83b73a85ba3a6a7/master/w_900,c_limit/wine-oliv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000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¿Podemos </a:t>
            </a:r>
            <a:r>
              <a:rPr lang="es-CL" i="1" dirty="0" smtClean="0"/>
              <a:t>evitar</a:t>
            </a:r>
            <a:r>
              <a:rPr lang="es-CL" dirty="0" smtClean="0"/>
              <a:t> este tipo de </a:t>
            </a:r>
            <a:r>
              <a:rPr lang="es-CL" dirty="0" smtClean="0">
                <a:solidFill>
                  <a:srgbClr val="FF0000"/>
                </a:solidFill>
              </a:rPr>
              <a:t>problema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12" name="TextBox 11"/>
          <p:cNvSpPr txBox="1"/>
          <p:nvPr/>
        </p:nvSpPr>
        <p:spPr>
          <a:xfrm>
            <a:off x="2067344" y="3893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1676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3821434"/>
            <a:ext cx="4999746" cy="10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4218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1756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4419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4239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Diseño conceptual:</a:t>
            </a:r>
            <a:br>
              <a:rPr lang="es-CL" dirty="0" smtClean="0"/>
            </a:br>
            <a:r>
              <a:rPr lang="es-CL" dirty="0" smtClean="0"/>
              <a:t>	el diagrama Entidad</a:t>
            </a:r>
            <a:r>
              <a:rPr lang="es-CL" b="0" dirty="0" smtClean="0"/>
              <a:t>–</a:t>
            </a:r>
            <a:r>
              <a:rPr lang="es-CL" dirty="0" smtClean="0"/>
              <a:t>Relación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Una pregunta más general:</a:t>
            </a:r>
            <a:br>
              <a:rPr lang="es-CL" dirty="0" smtClean="0"/>
            </a:br>
            <a:r>
              <a:rPr lang="es-CL" dirty="0" smtClean="0"/>
              <a:t>Conceptualmente: ¿qué estamos describiendo?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 smtClean="0"/>
          </a:p>
          <a:p>
            <a:r>
              <a:rPr lang="es-CL" dirty="0" smtClean="0"/>
              <a:t>Entidades:</a:t>
            </a:r>
          </a:p>
          <a:p>
            <a:endParaRPr lang="es-CL" dirty="0" smtClean="0"/>
          </a:p>
          <a:p>
            <a:r>
              <a:rPr lang="es-CL" dirty="0" smtClean="0"/>
              <a:t>Atributos de entidades:</a:t>
            </a:r>
            <a:endParaRPr lang="es-CL" dirty="0"/>
          </a:p>
          <a:p>
            <a:endParaRPr lang="es-CL" dirty="0"/>
          </a:p>
          <a:p>
            <a:r>
              <a:rPr lang="es-CL" dirty="0" smtClean="0"/>
              <a:t>Relaciones entre entidades:</a:t>
            </a:r>
          </a:p>
          <a:p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70" y="1981200"/>
            <a:ext cx="1588230" cy="829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3419972"/>
            <a:ext cx="1473538" cy="576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4267200"/>
            <a:ext cx="1377055" cy="13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Diagramas: Entidad–Relación (ER)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</a:t>
            </a:r>
            <a:r>
              <a:rPr lang="es-CL" u="sng" dirty="0" smtClean="0"/>
              <a:t>Llaves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/>
              <a:t>(son obligatorias para cada entidad)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2178000"/>
            <a:ext cx="4302000" cy="8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/>
              <a:t>(Dos entidades relacionadas)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597216" cy="2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Atributos de Relaciones 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4"/>
            <a:ext cx="6611180" cy="224151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191000" y="4419600"/>
            <a:ext cx="2514600" cy="1219200"/>
          </a:xfrm>
          <a:prstGeom prst="wedgeRectCallout">
            <a:avLst>
              <a:gd name="adj1" fmla="val -43589"/>
              <a:gd name="adj2" fmla="val -999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Relaciones tienen</a:t>
            </a:r>
          </a:p>
          <a:p>
            <a:pPr algn="ctr"/>
            <a:r>
              <a:rPr lang="es-CL" b="1" dirty="0">
                <a:latin typeface="Calibri Light" panose="020F0302020204030204" pitchFamily="34" charset="0"/>
              </a:rPr>
              <a:t>a</a:t>
            </a:r>
            <a:r>
              <a:rPr lang="es-CL" b="1" dirty="0" smtClean="0">
                <a:latin typeface="Calibri Light" panose="020F0302020204030204" pitchFamily="34" charset="0"/>
              </a:rPr>
              <a:t>tributos descriptivos</a:t>
            </a:r>
          </a:p>
          <a:p>
            <a:pPr algn="ctr"/>
            <a:r>
              <a:rPr lang="es-CL" dirty="0" smtClean="0">
                <a:latin typeface="Calibri Light" panose="020F0302020204030204" pitchFamily="34" charset="0"/>
              </a:rPr>
              <a:t>(no se pueden usarlos como parte de una llave)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Binarias:</a:t>
            </a:r>
            <a:br>
              <a:rPr lang="es-CL" dirty="0" smtClean="0"/>
            </a:br>
            <a:r>
              <a:rPr lang="es-CL" dirty="0" smtClean="0"/>
              <a:t>Multiplicidad de relaciones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59" y="2865438"/>
            <a:ext cx="5370649" cy="1098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84638"/>
            <a:ext cx="5370908" cy="110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264703"/>
            <a:ext cx="5371166" cy="1113529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i="1" dirty="0" smtClean="0"/>
              <a:t>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 a </a:t>
            </a:r>
            <a:r>
              <a:rPr lang="es-CL" dirty="0" smtClean="0">
                <a:solidFill>
                  <a:srgbClr val="7030A0"/>
                </a:solidFill>
              </a:rPr>
              <a:t>0 o 1</a:t>
            </a:r>
            <a:r>
              <a:rPr lang="es-CL" dirty="0" smtClean="0"/>
              <a:t>:</a:t>
            </a:r>
          </a:p>
          <a:p>
            <a:endParaRPr lang="es-CL" dirty="0" smtClean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/>
              <a:t>a </a:t>
            </a:r>
            <a:r>
              <a:rPr lang="es-CL" dirty="0">
                <a:solidFill>
                  <a:srgbClr val="7030A0"/>
                </a:solidFill>
              </a:rPr>
              <a:t>0 o </a:t>
            </a:r>
            <a:r>
              <a:rPr lang="es-CL" dirty="0" smtClean="0">
                <a:solidFill>
                  <a:srgbClr val="7030A0"/>
                </a:solidFill>
              </a:rPr>
              <a:t>1</a:t>
            </a:r>
            <a:r>
              <a:rPr lang="es-CL" dirty="0" smtClean="0"/>
              <a:t>:</a:t>
            </a:r>
          </a:p>
          <a:p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74" y="1614644"/>
            <a:ext cx="5370649" cy="10983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2512982"/>
            <a:ext cx="22704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 </a:t>
            </a:r>
            <a:r>
              <a:rPr lang="es-CL" sz="2000" dirty="0">
                <a:latin typeface="Calibri Light" panose="020F0302020204030204" pitchFamily="34" charset="0"/>
              </a:rPr>
              <a:t>significa </a:t>
            </a:r>
            <a:r>
              <a:rPr lang="es-CL" sz="20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más</a:t>
            </a:r>
          </a:p>
        </p:txBody>
      </p:sp>
    </p:spTree>
    <p:extLst>
      <p:ext uri="{BB962C8B-B14F-4D97-AF65-F5344CB8AC3E}">
        <p14:creationId xmlns:p14="http://schemas.microsoft.com/office/powerpoint/2010/main" val="18249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De hecho, </a:t>
            </a:r>
            <a:br>
              <a:rPr lang="es-CL" dirty="0" smtClean="0"/>
            </a:br>
            <a:r>
              <a:rPr lang="es-CL" dirty="0" smtClean="0"/>
              <a:t>hay muchas convenciones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Según Wikipedia: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62768"/>
            <a:ext cx="39814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Pero </a:t>
            </a:r>
            <a:r>
              <a:rPr lang="es-CL" u="sng" dirty="0" smtClean="0"/>
              <a:t>sólo</a:t>
            </a:r>
            <a:r>
              <a:rPr lang="es-CL" dirty="0" smtClean="0"/>
              <a:t> </a:t>
            </a:r>
            <a:r>
              <a:rPr lang="es-CL" dirty="0"/>
              <a:t>u</a:t>
            </a:r>
            <a:r>
              <a:rPr lang="es-CL" dirty="0" smtClean="0"/>
              <a:t>tilizaremos esta convención: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64" y="1981200"/>
            <a:ext cx="6589590" cy="13324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rgbClr val="0066CC"/>
                </a:solidFill>
              </a:rPr>
              <a:t>Producto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por </a:t>
            </a:r>
            <a:r>
              <a:rPr lang="es-CL" sz="1800" dirty="0" smtClean="0"/>
              <a:t>como máximo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/>
              <a:t>una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</a:p>
          <a:p>
            <a:r>
              <a:rPr lang="es-CL" sz="2800" dirty="0" smtClean="0"/>
              <a:t>Una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puede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fabricar</a:t>
            </a:r>
            <a:r>
              <a:rPr lang="es-CL" sz="2800" dirty="0" smtClean="0"/>
              <a:t> varios </a:t>
            </a:r>
            <a:r>
              <a:rPr lang="es-CL" sz="2800" dirty="0" smtClean="0">
                <a:solidFill>
                  <a:srgbClr val="0066CC"/>
                </a:solidFill>
              </a:rPr>
              <a:t>Productos</a:t>
            </a:r>
          </a:p>
          <a:p>
            <a:pPr marL="0" indent="0">
              <a:buNone/>
            </a:pPr>
            <a:endParaRPr lang="es-CL" sz="2800" dirty="0">
              <a:solidFill>
                <a:srgbClr val="0066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214" y="5418277"/>
            <a:ext cx="756557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No significa que hay solo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0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Significa que </a:t>
            </a:r>
            <a:r>
              <a:rPr lang="es-CL" sz="2000" i="1" u="sng" dirty="0" smtClean="0">
                <a:latin typeface="Calibri Light" panose="020F0302020204030204" pitchFamily="34" charset="0"/>
              </a:rPr>
              <a:t>un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Producto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se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</a:t>
            </a:r>
            <a:r>
              <a:rPr lang="es-CL" sz="2000" i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abrica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por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0 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  </a:t>
            </a:r>
            <a:endParaRPr lang="es-CL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3962400"/>
            <a:ext cx="2748915" cy="27489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4" y="3962400"/>
            <a:ext cx="2748915" cy="274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5" y="982027"/>
            <a:ext cx="2748915" cy="274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flechas son difíciles de recordar, pero ...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982026"/>
            <a:ext cx="2748915" cy="2748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92" y="3460251"/>
            <a:ext cx="5370908" cy="951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144" y="6057969"/>
            <a:ext cx="6848053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2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Dice que un ciudadano puede tener al máximo un presidente</a:t>
            </a:r>
          </a:p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(Si consideráramos personas con dos ciudadanías, no aplicaría)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32" y="1470659"/>
            <a:ext cx="1428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09" y="1470659"/>
            <a:ext cx="1290638" cy="173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32" y="4540567"/>
            <a:ext cx="1447800" cy="159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8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49961"/>
            <a:ext cx="5029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¿Multiplicidad de atributos?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229938"/>
            <a:ext cx="308504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Siempre 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</a:p>
          <a:p>
            <a:pPr algn="ctr"/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</a:t>
            </a:r>
            <a:r>
              <a:rPr lang="es-CL" sz="2000" dirty="0" err="1" smtClean="0">
                <a:latin typeface="Calibri Light" panose="020F0302020204030204" pitchFamily="34" charset="0"/>
              </a:rPr>
              <a:t>rut</a:t>
            </a:r>
            <a:r>
              <a:rPr lang="es-CL" sz="2000" dirty="0" smtClean="0">
                <a:latin typeface="Calibri Light" panose="020F0302020204030204" pitchFamily="34" charset="0"/>
              </a:rPr>
              <a:t>)</a:t>
            </a:r>
          </a:p>
          <a:p>
            <a:pPr algn="ctr"/>
            <a:r>
              <a:rPr lang="es-CL" sz="28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s-CL" sz="2800" dirty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categoría)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 Entidad</a:t>
            </a:r>
            <a:r>
              <a:rPr lang="es-CL" b="0" dirty="0" smtClean="0"/>
              <a:t>–</a:t>
            </a:r>
            <a:r>
              <a:rPr lang="es-CL" dirty="0" smtClean="0"/>
              <a:t>Relación:</a:t>
            </a:r>
            <a:br>
              <a:rPr lang="es-CL" dirty="0" smtClean="0"/>
            </a:br>
            <a:r>
              <a:rPr lang="es-CL" dirty="0" smtClean="0"/>
              <a:t>	Restricciones Avanzadas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(Hemos visto) Valor único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1"/>
            <a:ext cx="6051760" cy="129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4440451"/>
            <a:ext cx="6052052" cy="13006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43350" y="3636368"/>
            <a:ext cx="12573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O?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382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9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/>
              <a:t>(Hemos visto) Valor </a:t>
            </a:r>
            <a:r>
              <a:rPr lang="es-CL" dirty="0" smtClean="0"/>
              <a:t>único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1"/>
            <a:ext cx="6051760" cy="1299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3733800"/>
            <a:ext cx="2895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... tiene más sentido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Participación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1"/>
            <a:ext cx="6051760" cy="129939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79435" y="602267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cada profesor trabaja en al menos una universidad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Participación + Valor Único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3"/>
            <a:ext cx="6052344" cy="1301977"/>
          </a:xfrm>
          <a:prstGeom prst="rect">
            <a:avLst/>
          </a:prstGeom>
        </p:spPr>
      </p:pic>
      <p:sp>
        <p:nvSpPr>
          <p:cNvPr id="5" name="Title 3 2"/>
          <p:cNvSpPr txBox="1">
            <a:spLocks/>
          </p:cNvSpPr>
          <p:nvPr/>
        </p:nvSpPr>
        <p:spPr>
          <a:xfrm>
            <a:off x="679435" y="602267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una (sola) universidad</a:t>
            </a:r>
            <a:endParaRPr lang="es-CL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36" y="4951708"/>
            <a:ext cx="6052344" cy="1301977"/>
          </a:xfrm>
          <a:prstGeom prst="rect">
            <a:avLst/>
          </a:prstGeom>
        </p:spPr>
      </p:pic>
      <p:sp>
        <p:nvSpPr>
          <p:cNvPr id="4" name="Title 3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Participación + Valor Único</a:t>
            </a:r>
            <a:endParaRPr lang="es-CL" dirty="0"/>
          </a:p>
        </p:txBody>
      </p:sp>
      <p:sp>
        <p:nvSpPr>
          <p:cNvPr id="5" name="Title 3 2"/>
          <p:cNvSpPr txBox="1">
            <a:spLocks/>
          </p:cNvSpPr>
          <p:nvPr/>
        </p:nvSpPr>
        <p:spPr>
          <a:xfrm>
            <a:off x="685800" y="2236311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0 o 1 universidad</a:t>
            </a:r>
            <a:endParaRPr lang="es-CL" sz="28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20" y="3048000"/>
            <a:ext cx="6051760" cy="1299395"/>
          </a:xfrm>
          <a:prstGeom prst="rect">
            <a:avLst/>
          </a:prstGeom>
        </p:spPr>
      </p:pic>
      <p:sp>
        <p:nvSpPr>
          <p:cNvPr id="9" name="Title 3 2"/>
          <p:cNvSpPr txBox="1">
            <a:spLocks/>
          </p:cNvSpPr>
          <p:nvPr/>
        </p:nvSpPr>
        <p:spPr>
          <a:xfrm>
            <a:off x="685800" y="4114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1 o más universidades</a:t>
            </a:r>
            <a:endParaRPr lang="es-CL" sz="2800" dirty="0">
              <a:latin typeface="Calibri Light" panose="020F0302020204030204" pitchFamily="34" charset="0"/>
            </a:endParaRPr>
          </a:p>
        </p:txBody>
      </p:sp>
      <p:sp>
        <p:nvSpPr>
          <p:cNvPr id="11" name="Title 3 2"/>
          <p:cNvSpPr txBox="1">
            <a:spLocks/>
          </p:cNvSpPr>
          <p:nvPr/>
        </p:nvSpPr>
        <p:spPr>
          <a:xfrm>
            <a:off x="6858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1 (sola) universidad</a:t>
            </a:r>
            <a:endParaRPr lang="es-CL" sz="2800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20" y="1111546"/>
            <a:ext cx="6051760" cy="12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962400"/>
            <a:ext cx="7772400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próxima vez, continuaremos con: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Modelo E</a:t>
            </a:r>
            <a:r>
              <a:rPr lang="es-CL" dirty="0"/>
              <a:t>–</a:t>
            </a:r>
            <a:r>
              <a:rPr lang="es-CL" dirty="0" smtClean="0"/>
              <a:t>R (II)</a:t>
            </a: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3,5 y 4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0221"/>
            <a:ext cx="5748259" cy="1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5,654"/>
  <p:tag name="ORIGINALWIDTH" val="4195,335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tipo}: Lager} &#10;             [.{\sch{origen}: Punta Arenas}       [.{Austral Lager} [ .{{\sch{grados}:} 4,6} ] ]  ] &#10;                  ]&#10;[.{\sch{tipo}: Ale}&#10;             [.{\sch{origen}: Punta Arenas}        [.{Austral Yagan} [ .{{\sch{grados}:} 5,0} ] ] [.{Austral Pale Ale} [ .{{\sch{grados}:} 5,0} ] ]  ] &#10;             [.{\sch{origen}: Valdivia}    [.{Kunstmann Tobobayo} [ .{{\sch{grados}:} 5,1} ] ] ] &#10;             [.{\sch{origen}: Curacaví}        [.{Kross 5} [ .{{\sch{grados}:} 7,2} ] ]  [.{Kross Golden} [ .{{\sch{grados}:} 5,3} ] ]   ] &#10;                  ]&#10;[.{\sch{tipo}: Pilsner}&#10;             [.{\sch{origen}: Curacaví}        [.{Kross Pilsner} [ .{{\sch{grados}:} 4,9} ] ]  ] &#10;                  ]&#10;]&#10;\end{tikzpicture}&#10;}&#10;\end{document}"/>
  <p:tag name="IGUANATEXSIZE" val="20"/>
  <p:tag name="IGUANATEXCURSOR" val="7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nuevo atributo?}}\\&#10;\ding{55} &amp; \textsf{\textbf{¿Si no sabemos los grados de algunas cervezas?}}\\&#10;\end{tabular}&#10;\end{document}"/>
  <p:tag name="IGUANATEXSIZE" val="25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&amp; \ldots &amp; \ldots \\&#10;\hline &#10;\end{tabular}&#10;&#10;\end{document}"/>
  <p:tag name="IGUANATEXSIZE" val="20"/>
  <p:tag name="IGUANATEXCURSOR" val="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4259"/>
  <p:tag name="ORIGINALWIDTH" val="2731.15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137,048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id},\sch{nombre},\sch{tipo},\sch{grados},\sch{ciudad-origen})\\&#10;\rlt{Vinos}(\schk{id},\sch{nombre,\sch{tipo}},\sch{año},\sch{grados},\sch{ciudad-origen})\\&#10;\rlt{En-Stock}(\schk{id},\sch{cantidad},\sch{precio-unitario})\\&#10;\end{center}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3.3328"/>
  <p:tag name="ORIGINALWIDTH" val="3295.2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l r r l}&#10;\textbf{\color{green!60!black} Vinos}\\&#10;\hline&#10;\sch{id} &amp; \sch{nombre} &amp; \sch{tipo} &amp; \sch{año} &amp; \sch{grados} &amp; \sch{ciudad-origen} \\&#10;\hline &#10;VTTC14 &amp; Tarapacá &amp; Carménère &amp; 2014 &amp; 13,5 &amp; Maipo \\&#10;VTTM14 &amp; Tarapacá &amp; Merlot &amp; 2014 &amp; 13,5 &amp; Maipo \\&#10;VTGM16 &amp; Gato &amp; Merlot &amp; 2016 &amp; 14,0 &amp; Maule \\\hline &#10;\end{tabular}&#10;&#10;\end{document}"/>
  <p:tag name="IGUANATEXSIZE" val="20"/>
  <p:tag name="IGUANATEXCURSOR" val="5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6,3165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id} &amp; \sch{cantidad} &amp; \sch{precio-unitario}\\&#10;\hline &#10;CAuL00 &amp; 600 &amp; 2000\\&#10;VTTC14 &amp; 200 &amp; 6000\\&#10;\hline &#10;\end{tabular}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918,65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sch{id} &amp; \sch{nombre} &amp; \sch{tipo} &amp; \sch{grados} &amp; \sch{ciudad-origen} \\&#10;\hline &#10;CAuL00 &amp; Austral Lager &amp; Lager &amp; 4,6 &amp; Punta Arenas \\ &#10;CAuY00 &amp; Austral Yagan &amp; Ale &amp; 5,0 &amp; Punta Arenas \\&#10;\ldots &amp; \ldots  &amp; \ldots  &amp; \ldots  \\&#10;\hline &#10;\end{tabular}&#10;&#10;\end{document}"/>
  <p:tag name="IGUANATEXSIZE" val="20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137,048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id},\sch{nombre},\sch{tipo},\sch{grados},\sch{ciudad-origen})\\&#10;\rlt{Vinos}(\schk{id},\sch{nombre,\sch{tipo}},\sch{año},\sch{grados},\sch{ciudad-origen})\\&#10;\rlt{En-Stock}(\schk{id},\sch{cantidad},\sch{precio-unitario})\\&#10;\end{center}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3.3328"/>
  <p:tag name="ORIGINALWIDTH" val="3295.2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l r r l}&#10;\textbf{\color{green!60!black} Vinos}\\&#10;\hline&#10;\sch{id} &amp; \sch{nombre} &amp; \sch{tipo} &amp; \sch{año} &amp; \sch{grados} &amp; \sch{ciudad-origen} \\&#10;\hline &#10;VTTC14 &amp; Tarapacá &amp; Carménère &amp; 2014 &amp; 13,5 &amp; Maipo \\&#10;VTTM14 &amp; Tarapacá &amp; Merlot &amp; 2014 &amp; 13,5 &amp; Maipo \\&#10;VTGM16 &amp; Gato &amp; Merlot &amp; 2016 &amp; 14,0 &amp; Maule \\\hline &#10;\end{tabular}&#10;&#10;\end{document}"/>
  <p:tag name="IGUANATEXSIZE" val="20"/>
  <p:tag name="IGUANATEXCURSOR" val="5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6,3165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id} &amp; \sch{cantidad} &amp; \sch{precio-unitario}\\&#10;\hline &#10;CAuL00 &amp; 600 &amp; 2000\\&#10;VTTC14 &amp; 200 &amp; 6000\\&#10;\hline &#10;\end{tabular}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918,65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sch{id} &amp; \sch{nombre} &amp; \sch{tipo} &amp; \sch{grados} &amp; \sch{ciudad-origen} \\&#10;\hline &#10;CAuL00 &amp; Austral Lager &amp; Lager &amp; 4,6 &amp; Punta Arenas \\ &#10;CAuY00 &amp; Austral Yagan &amp; Ale &amp; 5,0 &amp; Punta Arenas \\&#10;\ldots &amp; \ldots  &amp; \ldots  &amp; \ldots  \\&#10;\hline &#10;\end{tabular}&#10;&#10;\end{document}"/>
  <p:tag name="IGUANATEXSIZE" val="20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9,0641"/>
  <p:tag name="ORIGINALWIDTH" val="2570,609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k{tipo},\schk{año},\sch{grados},\sch{ciudad-origen})\\&#10;\rlt{Cerveza-En-Stock}(\schk{nombre},\sch{cantidad},\sch{precio-unitario})\\&#10;\rlt{Vino-En-Stock}(\schk{nombre},\schk{tipo},\schk{año},\sch{cantidad},\sch{precio-unitario})\\&#10;\end{center}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6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8.55"/>
  <p:tag name="ORIGINALWIDTH" val="2082.291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multicolumn{3}{l}{\textbf{\color{green!60!black} Cervezas-En-Stock}}\\&#10;\hline&#10;\sch{nombre} &amp; \sch{cantidad} &amp; \sch{precio-unitario}\\&#10;\hline &#10;Austral Lager &amp; 600 &amp; 2000\\&#10;\hline &#10;\end{tabular}&#10;&#10;\end{document}"/>
  <p:tag name="IGUANATEXSIZE" val="16"/>
  <p:tag name="IGUANATEXCURSOR" val="27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 &amp; \ldots  &amp; \ldots  \\&#10;\hline &#10;\end{tabular}&#10;&#10;\end{document}"/>
  <p:tag name="IGUANATEXSIZE" val="16"/>
  <p:tag name="IGUANATEXCURSOR" val="6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8.55"/>
  <p:tag name="ORIGINALWIDTH" val="2866.15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r r}&#10;\multicolumn{4}{l}{\textbf{\color{green!60!black} Vinos-En-Stock}}\\&#10;\hline&#10;\sch{nombre} &amp; \sch{tipo} &amp; \sch{año} &amp; \sch{cantidad} &amp; \sch{precio-unitario}\\&#10;\hline &#10;Tarapacá &amp; Carménère &amp; 2014 &amp; 200 &amp; 6000\\&#10;\hline &#10;\end{tabular}&#10;&#10;\end{document}"/>
  <p:tag name="IGUANATEXSIZE" val="16"/>
  <p:tag name="IGUANATEXCURSOR" val="2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3121,186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,\sch{cantidad},\sch{precio-unitario})\\&#10;\rlt{Vinos}(\schk{nombre},\schk{tipo},\schk{año},\sch{grados},\sch{ciudad-origen},\sch{cantidad},\sch{precio-unitario})\\&#10;\end{center}&#10;\end{document}"/>
  <p:tag name="IGUANATEXSIZE" val="20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3.3328"/>
  <p:tag name="ORIGINALWIDTH" val="4068.568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 r r}&#10;\textbf{\color{green!60!black} Vinos}\\&#10;\hline&#10;\sch{nombre} &amp; \sch{tipo} &amp; \sch{año} &amp; \sch{grados} &amp; \sch{ciudad-origen} &amp; \sch{cantidad} &amp; \sch{precio-unitario} \\&#10;\hline &#10;Tarapacá &amp; Carménère &amp; 2014 &amp; 13,5 &amp; Maipo &amp; 200 &amp; 6000 \\&#10;Tarapacá &amp; Merlot &amp; 2014 &amp; 13,5 &amp; Maipo &amp; 0 &amp; \color{red}? \\&#10;Gato &amp; Merlot &amp; 2016 &amp; 14,0 &amp; Maule &amp; 0 &amp; 3000 \\\hline &#10;\end{tabular}&#10;&#10;\end{document}"/>
  <p:tag name="IGUANATEXSIZE" val="20"/>
  <p:tag name="IGUANATEXCURSOR" val="53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3704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 r r}&#10;\textbf{\rlt{Cervezas}}\\&#10;\hline&#10;\sch{nombre} &amp; \sch{tipo} &amp; \sch{grados} &amp; \sch{ciudad-origen} &amp; \sch{cantidad} &amp; \sch{precio-unitario} \\&#10;\hline &#10;Austral Lager &amp; Lager &amp; 4,6 &amp; Punta Arenas &amp; 600 &amp; 2000 \\ &#10;Austral Yagan &amp; Ale &amp; 5,0 &amp; Punta Arenas &amp; 0 &amp; \color{red}? \\ &#10;\ldots &amp; \ldots  &amp; \ldots  &amp; \ldots  &amp; \ldots  &amp; \ldots \\&#10;\hline &#10;\end{tabular}&#10;&#10;\end{document}"/>
  <p:tag name="IGUANATEXSIZE" val="20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8,0569"/>
  <p:tag name="ORIGINALWIDTH" val="781,609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entity] (prod) {Producto};&#10;\end{tikzpicture}&#10;\end{document}"/>
  <p:tag name="IGUANATEXSIZE" val="20"/>
  <p:tag name="IGUANATEXCURSOR" val="2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724,601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attribute] (nom) {nombre};&#10;\end{tikzpicture}&#10;\end{document}"/>
  <p:tag name="IGUANATEXSIZE" val="20"/>
  <p:tag name="IGUANATEXCURSOR" val="2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676,594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relationship] (comp) {compra};&#10;\end{tikzpicture}&#10;\end{document}"/>
  <p:tag name="IGUANATEXSIZE" val="20"/>
  <p:tag name="IGUANATEXCURSOR" val="26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(fab);&#10;&#10;\end{tikzpicture}}&#10;\end{document}"/>
  <p:tag name="IGUANATEXSIZE" val="20"/>
  <p:tag name="IGUANATEXCURSOR" val="27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1,247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1,8662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\node[attribute] (fdesde) [below=0.65cm of fab] {desde} edge (fab);&#10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[&lt;-] edge (prod);&#10;  &#10;  \node[entity] (comp) [right=of fab] {Compañía} edge(fab);&#10;&#10;\end{tikzpicture}}&#10;\end{document}"/>
  <p:tag name="IGUANATEXSIZE" val="20"/>
  <p:tag name="IGUANATEXCURSOR" val="2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[-&gt;] (fab);&#10;&#10;\end{tikzpicture}}\end{document}"/>
  <p:tag name="IGUANATEXSIZE" val="20"/>
  <p:tag name="IGUANATEXCURSOR" val="27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[&lt;-] (prod);&#10;  &#10;  \node[entity] (comp) [right=of fab] {Compañía} edge [-&gt;] (fab);&#10;&#10;\end{tikzpicture}}\end{document}"/>
  <p:tag name="IGUANATEXSIZE" val="20"/>
  <p:tag name="IGUANATEXCURSOR" val="27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 [-] (fab);&#10;&#10;\end{tikzpicture}}&#10;\end{document}"/>
  <p:tag name="IGUANATEXSIZE" val="20"/>
  <p:tag name="IGUANATEXCURSOR" val="2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,3161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[&lt;-] (prod);&#10;  &#10;  \node[entity] (comp) [right=of fab] {Compañía} edge (fab);&#10;\end{tikzpicture}&#10;}&#10;\end{document}"/>
  <p:tag name="IGUANATEXSIZE" val="20"/>
  <p:tag name="IGUANATEXCURSOR" val="27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696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Ciudadano};&#10;&#10;  \node[relationship] (fab) [right=of prod] {tiene} [&lt;-] edge (prod);&#10;  &#10;  \node[entity] (comp) [right=of fab] {Presidente} edge(fab);&#10;&#10;\end{tikzpicture}}&#10;\end{document}"/>
  <p:tag name="IGUANATEXSIZE" val="20"/>
  <p:tag name="IGUANATEXCURSOR" val="27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&lt;-] (prof);&#10;  &#10;  \node[entity] (comp) [right=of trabaja] {Universidad} edge (trabaj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 (prof);&#10;  &#10;  \node[entity] (comp) [right=of trabaja] {Universidad} edge[-&gt;] (trabaja);&#10;&#10;\end{tikzpicture}}&#10;\end{document}"/>
  <p:tag name="IGUANATEXSIZE" val="20"/>
  <p:tag name="IGUANATEXCURSOR" val="28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&lt;-] (prof);&#10;  &#10;  \node[entity] (comp) [right=of trabaja] {Universidad} edge (trabaj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] (prof);&#10;  &#10;  \node[entity] (comp) [right=of trabaja] {Universidad} edge (trabaja);&#10;&#10;\end{tikzpicture}}&#10;\end{document}"/>
  <p:tag name="IGUANATEXSIZE" val="20"/>
  <p:tag name="IGUANATEXCURSOR" val="28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,latex-] (prof);&#10;  &#10;  \node[entity] (comp) [right=of trabaja] {Universidad} edge (trabaja);&#10;&#10;\end{tikzpicture}}&#10;\end{document}"/>
  <p:tag name="IGUANATEXSIZE" val="20"/>
  <p:tag name="IGUANATEXCURSOR" val="27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,latex-] (prof);&#10;  &#10;  \node[entity] (comp) [right=of trabaja] {Universidad} edge (trabaja);&#10;&#10;\end{tikzpicture}}&#10;\end{document}"/>
  <p:tag name="IGUANATEXSIZE" val="20"/>
  <p:tag name="IGUANATEXCURSOR" val="27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] (prof);&#10;  &#10;  \node[entity] (comp) [right=of trabaja] {Universidad} edge (trabaja);&#10;&#10;\end{tikzpicture}}&#10;\end{document}"/>
  <p:tag name="IGUANATEXSIZE" val="20"/>
  <p:tag name="IGUANATEXCURSOR" val="28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&lt;-] (prof);&#10;  &#10;  \node[entity] (comp) [right=of trabaja] {Universidad} edge (trabaj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6244"/>
  <p:tag name="ORIGINALWIDTH" val="2320,074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l}&#10;Kuntsmann Torobayo &amp; Ale~~~~~ &amp; 5,1 ~~~~&amp; Valdivia \\&#10;\end{tabular}&#10;&#10;\end{document}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978,77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(\sch{nombre},\sch{tipo},\sch{grados},\sch{ciudad-origen})\\&#10;\end{document}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,26165"/>
  <p:tag name="ORIGINALWIDTH" val="1459,704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\_\sch{nombre}, \rlt{Vinos}\_\sch{nombre}&#10;\end{document}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675,09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}\}&#10;\end{document}"/>
  <p:tag name="IGUANATEXSIZE" val="20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712,4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, grados, ciudad-origen}\}&#10;\end{document}"/>
  <p:tag name="IGUANATEXSIZE" val="20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308,18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tipo, grados, ciudad-origen}\}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603,61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Escribiremos: \rlt{Cervezas}(\uline{\sch{nombre}},\sch{tipo},\sch{grados},\sch{ciudad-origen})\\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Cervezas}(\uline{\sch{nombre}},\uline{\sch{tipo}},\sch{grados},\sch{ciudad-origen})\\&#10;\end{document}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textbf{\color{blue}#1}}}&#10;\sf&#10;\footnotesize&#10;\rlt{Cervezas}(\sch{nombre},\schk{tipo},\schk{grados},\schk{ciudad-origen})\\&#10;\end{document}"/>
  <p:tag name="IGUANATEXSIZE" val="20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%Tarapacá &amp; Merlot &amp; 2015 &amp; 13,5 &amp; 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2025.2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s}(\uline{\sch{nombre}},\uline{\sch{tipo}},\sch{año},\sch{grados},\sch{ciudad-origen})\\&#10;\end{document}"/>
  <p:tag name="IGUANATEXSIZE" val="20"/>
  <p:tag name="IGUANATEXCURSOR" val="2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2025.2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s}(\uline{\sch{nombre}},\uline{\sch{tipo}},\uline{\sch{año}},\sch{grados},\sch{ciudad-origen})\\&#10;\end{document}"/>
  <p:tag name="IGUANATEXSIZE" val="20"/>
  <p:tag name="IGUANATEXCURSOR" val="2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1.0992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\color{orange}Tarapacá &amp; \color{orange}Merlot &amp; \color{orange}2015 &amp; \color{orange}13,5 &amp; \color{orange}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2025.2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s}(\uline{\sch{nombre}},\sch{tipo},\sch{año},\sch{grados},\sch{ciudad-origen})\\&#10;\end{document}"/>
  <p:tag name="IGUANATEXSIZE" val="20"/>
  <p:tag name="IGUANATEXCURSOR" val="2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uline{\sch{celular}},\sch{correo-elect})\\&#10;\end{document}"/>
  <p:tag name="IGUANATEXSIZE" val="20"/>
  <p:tag name="IGUANATEXCURSOR" val="3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sch{celular},\uline{\sch{correo-elect}})\\&#10;\end{document}"/>
  <p:tag name="IGUANATEXSIZE" val="20"/>
  <p:tag name="IGUANATEXCURSOR" val="3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uline{\sch{nombres}},\uline{\sch{apellidos}},\uline{\sch{fecha-de-nacimiento}},\sch{celular},\sch{correo-elect})\\&#10;\end{document}"/>
  <p:tag name="IGUANATEXSIZE" val="20"/>
  <p:tag name="IGUANATEXCURSOR" val="3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uline{\sch{nombres}},\uline{\sch{apellidos}},\uline{\sch{fecha-de-nacimiento}},\uline{\sch{celular}},\uline{\sch{correo-elect}})\\&#10;\end{document}"/>
  <p:tag name="IGUANATEXSIZE" val="20"/>
  <p:tag name="IGUANATEXCURSOR" val="4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uline{\sch{apellidos}},\sch{fecha-de-nacimiento},\uline{\sch{celular}},\sch{correo-elect})\\&#10;\end{document}"/>
  <p:tag name="IGUANATEXSIZE" val="20"/>
  <p:tag name="IGUANATEXCURSOR" val="4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uline{\sch{nombres}},\uline{\sch{apellidos}},\uline{\sch{fecha-de-nacimiento}},\sch{celular},\sch{correo-elect})\\&#10;\end{document}"/>
  <p:tag name="IGUANATEXSIZE" val="20"/>
  <p:tag name="IGUANATEXCURSOR" val="3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.401"/>
  <p:tag name="ORIGINALWIDTH" val="2743.8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uline{\sch{nombre}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6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un esquema obvio)}\\&#10;\end{tabular}&#10;\end{document}"/>
  <p:tag name="IGUANATEXSIZE" val="3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.401"/>
  <p:tag name="ORIGINALWIDTH" val="2743.8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uline{\sch{nombre}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6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158,912"/>
  <p:tag name="OUTPUTDPI" val="1200"/>
  <p:tag name="LATEXADDIN" val="\documentclass{article}&#10;\usepackage[utf8]{inputenc}&#10;\usepackage{amsmath}&#10;\usepackage{xcolor}&#10;\usepackage[normalem]{ulem}&#10;\usepackage{pifont}&#10;\pagestyle{empty}&#10;&#10;&#10;\begin{document}&#10;&#10;\newcommand{\rlt}[1]{\textbf{\color{green!50!black}#1}}&#10;\newcommand{\sch}[1]{\ensuremath{\textbf{\color{blue}#1}}}&#10;\newcommand{\schk}[1]{\ensuremath{\textbf{\uline{\color{blue}#1}}}}&#10;\sf&#10;\footnotesize&#10;\{\sch{ciudad-origen}\} $\rightarrow$ $\{\sch{tipo}\}$ 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.401"/>
  <p:tag name="ORIGINALWIDTH" val="2743.8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uline{\sch{nombre}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6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191,0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{tipo},\sch{grados},\sch{ciudad-origen}\}$&#10;\end{document}"/>
  <p:tag name="IGUANATEXSIZE" val="20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 \sch{tipo},\sch{grados},\sch{ciudad-origen}\}$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\sch{tipo},\sch{grados},\sch{ciudad-origen}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025,282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{tipo},\sch{año},\sch{grados},\sch{ciudad-origen})\\&#10;\rlt{En-Stock}(\schk{nombre},\sch{cantidad},\sch{precio-unitario})\\&#10;\end{center}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3482.736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Carménère 2014 &amp; Carménère &amp; 2014 &amp; 13,5 &amp; Maipo \\&#10;Tarapacá Merlot 2014 &amp; Merlot &amp; 2014 &amp; 13,5 &amp; Maipo \\&#10;Gato Merlot 2016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637,368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nombre} &amp; \sch{cantidad} &amp; \sch{precio-unitario}\\&#10;\hline &#10;Tarapacá Carménère 2014 &amp; 200 &amp; 6000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&amp; \ldots &amp; \ldots \\&#10;\hline &#10;\end{tabular}&#10;&#10;\end{document}"/>
  <p:tag name="IGUANATEXSIZE" val="20"/>
  <p:tag name="IGUANATEXCURSOR" val="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2073"/>
  <p:tag name="ORIGINALWIDTH" val="2123.734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k{tipo},\sch{año},\sch{grados},\sch{ciudad-origen})\\&#10;\rlt{En-Stock}(\schk{nombre},\schk{tipo},\sch{cantidad},\sch{precio-unitario})\\&#10;\end{center}&#10;\end{document}"/>
  <p:tag name="IGUANATEXSIZE" val="20"/>
  <p:tag name="IGUANATEXCURSOR" val="4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6.9404"/>
  <p:tag name="ORIGINALWIDTH" val="2724.409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r}&#10;\textbf{\color{green!60!black} En-Stock}\\&#10;\hline&#10;\sch{nombre} &amp; \sch{tipo} &amp; \sch{cantidad} &amp; \sch{precio-unitario}\\&#10;\hline &#10;Tarapacá &amp; Carménère &amp; 200 &amp; 6000\\&#10;Austral Yagan &amp; Ale &amp; 400 &amp; 3000\\&#10;\hline &#10;\end{tabular}&#10;&#10;\end{document}"/>
  <p:tag name="IGUANATEXSIZE" val="20"/>
  <p:tag name="IGUANATEXCURSOR" val="2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32098</TotalTime>
  <Words>1623</Words>
  <Application>Microsoft Office PowerPoint</Application>
  <PresentationFormat>On-screen Show (4:3)</PresentationFormat>
  <Paragraphs>315</Paragraphs>
  <Slides>81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CC3201-1 Bases de Datos Otoño 2025  Clase 2: Modelo Relacional / Entidad-Relación</vt:lpstr>
      <vt:lpstr>Todo el mundo tiene   la necesidad de manejar datos</vt:lpstr>
      <vt:lpstr>Modelos de Datos</vt:lpstr>
      <vt:lpstr>Modelos de cervezas</vt:lpstr>
      <vt:lpstr>Modelo de datos (árbol/jerarquía)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 diferentes fortalezas y debilidades</vt:lpstr>
      <vt:lpstr>Pero el modelo (formal) más establecido es  el del modelo relacional</vt:lpstr>
      <vt:lpstr>El Modelo Relacional:  Conceptos</vt:lpstr>
      <vt:lpstr>Modelo Relacional</vt:lpstr>
      <vt:lpstr>Modelo Relacional: Conceptos</vt:lpstr>
      <vt:lpstr>Modelo Relacional: Esquema</vt:lpstr>
      <vt:lpstr>Modelo Relacional: Esquema</vt:lpstr>
      <vt:lpstr>Modelo Relacional: Dominio</vt:lpstr>
      <vt:lpstr>Modelo Relacional: Instancia</vt:lpstr>
      <vt:lpstr>Modelo Relacional: Instancia</vt:lpstr>
      <vt:lpstr>Modelo Relacional: Instancia</vt:lpstr>
      <vt:lpstr>Modelo Relacional: Instancia</vt:lpstr>
      <vt:lpstr>El Modelo Relacional:  Restricciones de integridad</vt:lpstr>
      <vt:lpstr>Modelo Relacional: Restricciones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Los supuestos que vimos …</vt:lpstr>
      <vt:lpstr>El Modelo Relacional:  Dependencias Funcionales</vt:lpstr>
      <vt:lpstr>Modelo Relacional: 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 Restricciones (Dependencias funcionales)</vt:lpstr>
      <vt:lpstr>Modelo Relacional: Restricciones (Dependencias funcionales)</vt:lpstr>
      <vt:lpstr>Un problema con el vino</vt:lpstr>
      <vt:lpstr>Modelo Relacional: Restricciones</vt:lpstr>
      <vt:lpstr>Modelo Relacional: Restricciones</vt:lpstr>
      <vt:lpstr>Solución 1:   ¿Un nombre de vino más especifico?</vt:lpstr>
      <vt:lpstr>Solución 2:   ¿Una súper-llave para ambas?</vt:lpstr>
      <vt:lpstr>Solución 3:   ¿Una llave artificial: id?</vt:lpstr>
      <vt:lpstr>Solución 3:   ¿Una llave artificial: id?</vt:lpstr>
      <vt:lpstr>Solución 4:   ¿Una tabla “En-Stock” para vino y cerveza?</vt:lpstr>
      <vt:lpstr>Solución 5:   ¿Combinemos las tablas?</vt:lpstr>
      <vt:lpstr>Solución 6:   ¿Tomar todo el vino en stock?</vt:lpstr>
      <vt:lpstr>¿Podemos evitar este tipo de problema?</vt:lpstr>
      <vt:lpstr>Diseño conceptual:  el diagrama Entidad–Relación</vt:lpstr>
      <vt:lpstr>Una pregunta más general: Conceptualmente: ¿qué estamos describiendo?</vt:lpstr>
      <vt:lpstr>Diagramas: Entidad–Relación (ER)</vt:lpstr>
      <vt:lpstr>ER: Llaves  (son obligatorias para cada entidad)</vt:lpstr>
      <vt:lpstr>ER: Relaciones Binarias (Dos entidades relacionadas)</vt:lpstr>
      <vt:lpstr>ER: Relaciones Binarias (Dos entidades relacionadas)</vt:lpstr>
      <vt:lpstr>ER: Relaciones Binarias Atributos de Relaciones </vt:lpstr>
      <vt:lpstr>ER: Relaciones Binarias: Multiplicidad de relaciones</vt:lpstr>
      <vt:lpstr>De hecho,  hay muchas convenciones</vt:lpstr>
      <vt:lpstr>Pero sólo utilizaremos esta convención:</vt:lpstr>
      <vt:lpstr>Las flechas son difíciles de recordar, pero ...</vt:lpstr>
      <vt:lpstr>ER: Relaciones Binarias (Dos entidades relacionadas)</vt:lpstr>
      <vt:lpstr>Diagrama Entidad–Relación:  Restricciones Avanzadas</vt:lpstr>
      <vt:lpstr>ER: Restricciones (Hemos visto) Valor único</vt:lpstr>
      <vt:lpstr>ER: Restricciones (Hemos visto) Valor único</vt:lpstr>
      <vt:lpstr>ER: Restricciones Participación</vt:lpstr>
      <vt:lpstr>ER: Restricciones Participación + Valor Único</vt:lpstr>
      <vt:lpstr>ER: Restricciones Participación + Valor Único</vt:lpstr>
      <vt:lpstr>La próxima vez, continuaremos con:  Modelo E–R (II)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1057</cp:revision>
  <cp:lastPrinted>2016-09-12T03:42:43Z</cp:lastPrinted>
  <dcterms:created xsi:type="dcterms:W3CDTF">2006-08-16T00:00:00Z</dcterms:created>
  <dcterms:modified xsi:type="dcterms:W3CDTF">2025-03-11T03:46:35Z</dcterms:modified>
</cp:coreProperties>
</file>