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9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0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3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32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34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35.xml" ContentType="application/vnd.openxmlformats-officedocument.presentationml.notesSlide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4" r:id="rId17"/>
    <p:sldId id="543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60" r:id="rId34"/>
    <p:sldId id="563" r:id="rId35"/>
    <p:sldId id="564" r:id="rId36"/>
    <p:sldId id="565" r:id="rId37"/>
    <p:sldId id="568" r:id="rId38"/>
    <p:sldId id="569" r:id="rId39"/>
    <p:sldId id="570" r:id="rId40"/>
    <p:sldId id="571" r:id="rId41"/>
    <p:sldId id="572" r:id="rId42"/>
    <p:sldId id="573" r:id="rId43"/>
    <p:sldId id="574" r:id="rId44"/>
    <p:sldId id="575" r:id="rId45"/>
    <p:sldId id="576" r:id="rId46"/>
    <p:sldId id="577" r:id="rId47"/>
    <p:sldId id="578" r:id="rId48"/>
    <p:sldId id="579" r:id="rId49"/>
    <p:sldId id="580" r:id="rId50"/>
    <p:sldId id="581" r:id="rId51"/>
    <p:sldId id="582" r:id="rId52"/>
    <p:sldId id="583" r:id="rId53"/>
    <p:sldId id="584" r:id="rId54"/>
    <p:sldId id="585" r:id="rId55"/>
    <p:sldId id="586" r:id="rId56"/>
    <p:sldId id="587" r:id="rId57"/>
    <p:sldId id="588" r:id="rId58"/>
    <p:sldId id="589" r:id="rId59"/>
    <p:sldId id="59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601" r:id="rId71"/>
    <p:sldId id="602" r:id="rId72"/>
    <p:sldId id="603" r:id="rId73"/>
    <p:sldId id="604" r:id="rId74"/>
    <p:sldId id="605" r:id="rId75"/>
    <p:sldId id="606" r:id="rId76"/>
    <p:sldId id="607" r:id="rId77"/>
    <p:sldId id="608" r:id="rId78"/>
    <p:sldId id="609" r:id="rId79"/>
    <p:sldId id="610" r:id="rId80"/>
    <p:sldId id="611" r:id="rId81"/>
    <p:sldId id="612" r:id="rId82"/>
    <p:sldId id="613" r:id="rId83"/>
    <p:sldId id="614" r:id="rId84"/>
    <p:sldId id="615" r:id="rId85"/>
    <p:sldId id="616" r:id="rId86"/>
    <p:sldId id="617" r:id="rId87"/>
    <p:sldId id="618" r:id="rId88"/>
    <p:sldId id="619" r:id="rId89"/>
    <p:sldId id="620" r:id="rId90"/>
    <p:sldId id="621" r:id="rId91"/>
    <p:sldId id="623" r:id="rId92"/>
    <p:sldId id="628" r:id="rId93"/>
    <p:sldId id="629" r:id="rId94"/>
    <p:sldId id="630" r:id="rId95"/>
    <p:sldId id="631" r:id="rId96"/>
    <p:sldId id="632" r:id="rId97"/>
    <p:sldId id="633" r:id="rId98"/>
    <p:sldId id="634" r:id="rId99"/>
    <p:sldId id="635" r:id="rId100"/>
    <p:sldId id="636" r:id="rId101"/>
    <p:sldId id="637" r:id="rId102"/>
    <p:sldId id="638" r:id="rId103"/>
    <p:sldId id="639" r:id="rId104"/>
    <p:sldId id="640" r:id="rId105"/>
    <p:sldId id="641" r:id="rId10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11"/>
    <a:srgbClr val="0D0B0C"/>
    <a:srgbClr val="488695"/>
    <a:srgbClr val="C60042"/>
    <a:srgbClr val="009900"/>
    <a:srgbClr val="B4F2C9"/>
    <a:srgbClr val="D55681"/>
    <a:srgbClr val="0066CC"/>
    <a:srgbClr val="E28AA7"/>
    <a:srgbClr val="468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502" autoAdjust="0"/>
  </p:normalViewPr>
  <p:slideViewPr>
    <p:cSldViewPr>
      <p:cViewPr varScale="1">
        <p:scale>
          <a:sx n="89" d="100"/>
          <a:sy n="89" d="100"/>
        </p:scale>
        <p:origin x="-129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14-06-2021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6518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504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177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2239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6586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0815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065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5365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3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1538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9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1033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9208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7262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4945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940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7462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427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4233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3507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26337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525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7870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6370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3018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6636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96498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6941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752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555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292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520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448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314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101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66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14-06-2021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openxmlformats.org/officeDocument/2006/relationships/tags" Target="../tags/tag18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7.jpe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3.png"/><Relationship Id="rId5" Type="http://schemas.openxmlformats.org/officeDocument/2006/relationships/image" Target="../media/image5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56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7.xml"/><Relationship Id="rId7" Type="http://schemas.openxmlformats.org/officeDocument/2006/relationships/image" Target="../media/image1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38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1.xml"/><Relationship Id="rId7" Type="http://schemas.openxmlformats.org/officeDocument/2006/relationships/image" Target="../media/image1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42.xml"/><Relationship Id="rId9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5.xml"/><Relationship Id="rId7" Type="http://schemas.openxmlformats.org/officeDocument/2006/relationships/image" Target="../media/image1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46.xml"/><Relationship Id="rId9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7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54.xml"/><Relationship Id="rId7" Type="http://schemas.openxmlformats.org/officeDocument/2006/relationships/image" Target="../media/image75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80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79.png"/><Relationship Id="rId5" Type="http://schemas.openxmlformats.org/officeDocument/2006/relationships/image" Target="../media/image73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8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79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8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79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9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tags" Target="../tags/tag66.xml"/><Relationship Id="rId16" Type="http://schemas.openxmlformats.org/officeDocument/2006/relationships/image" Target="../media/image92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87.png"/><Relationship Id="rId5" Type="http://schemas.openxmlformats.org/officeDocument/2006/relationships/tags" Target="../tags/tag69.xml"/><Relationship Id="rId15" Type="http://schemas.openxmlformats.org/officeDocument/2006/relationships/image" Target="../media/image91.png"/><Relationship Id="rId10" Type="http://schemas.openxmlformats.org/officeDocument/2006/relationships/image" Target="../media/image86.gif"/><Relationship Id="rId4" Type="http://schemas.openxmlformats.org/officeDocument/2006/relationships/tags" Target="../tags/tag68.xml"/><Relationship Id="rId9" Type="http://schemas.openxmlformats.org/officeDocument/2006/relationships/notesSlide" Target="../notesSlides/notesSlide29.xml"/><Relationship Id="rId1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image" Target="../media/image87.png"/><Relationship Id="rId18" Type="http://schemas.openxmlformats.org/officeDocument/2006/relationships/image" Target="../media/image93.png"/><Relationship Id="rId3" Type="http://schemas.openxmlformats.org/officeDocument/2006/relationships/tags" Target="../tags/tag74.xml"/><Relationship Id="rId21" Type="http://schemas.openxmlformats.org/officeDocument/2006/relationships/image" Target="../media/image95.png"/><Relationship Id="rId7" Type="http://schemas.openxmlformats.org/officeDocument/2006/relationships/tags" Target="../tags/tag78.xml"/><Relationship Id="rId12" Type="http://schemas.openxmlformats.org/officeDocument/2006/relationships/image" Target="../media/image86.gif"/><Relationship Id="rId17" Type="http://schemas.openxmlformats.org/officeDocument/2006/relationships/image" Target="../media/image91.png"/><Relationship Id="rId2" Type="http://schemas.openxmlformats.org/officeDocument/2006/relationships/tags" Target="../tags/tag73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15" Type="http://schemas.openxmlformats.org/officeDocument/2006/relationships/image" Target="../media/image89.png"/><Relationship Id="rId10" Type="http://schemas.openxmlformats.org/officeDocument/2006/relationships/tags" Target="../tags/tag81.xml"/><Relationship Id="rId19" Type="http://schemas.openxmlformats.org/officeDocument/2006/relationships/image" Target="../media/image92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9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101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102.png"/><Relationship Id="rId5" Type="http://schemas.openxmlformats.org/officeDocument/2006/relationships/image" Target="../media/image97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image" Target="../media/image104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03.png"/><Relationship Id="rId5" Type="http://schemas.openxmlformats.org/officeDocument/2006/relationships/image" Target="../media/image97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image" Target="../media/image105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97.png"/><Relationship Id="rId5" Type="http://schemas.openxmlformats.org/officeDocument/2006/relationships/image" Target="../media/image104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97.png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97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97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111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97.png"/><Relationship Id="rId5" Type="http://schemas.openxmlformats.org/officeDocument/2006/relationships/image" Target="../media/image110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97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0.png"/><Relationship Id="rId5" Type="http://schemas.openxmlformats.org/officeDocument/2006/relationships/image" Target="../media/image111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97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image" Target="../media/image97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16.png"/><Relationship Id="rId5" Type="http://schemas.openxmlformats.org/officeDocument/2006/relationships/image" Target="../media/image97.png"/><Relationship Id="rId4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126.xml"/><Relationship Id="rId7" Type="http://schemas.openxmlformats.org/officeDocument/2006/relationships/image" Target="../media/image118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9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129.xml"/><Relationship Id="rId7" Type="http://schemas.openxmlformats.org/officeDocument/2006/relationships/image" Target="../media/image120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97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32.xml"/><Relationship Id="rId7" Type="http://schemas.openxmlformats.org/officeDocument/2006/relationships/image" Target="../media/image122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9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35.xml"/><Relationship Id="rId7" Type="http://schemas.openxmlformats.org/officeDocument/2006/relationships/image" Target="../media/image124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9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notesSlide" Target="../notesSlides/notesSlide3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Relationship Id="rId4" Type="http://schemas.openxmlformats.org/officeDocument/2006/relationships/image" Target="../media/image13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13: Datos Semiestructurados: </a:t>
            </a:r>
            <a:r>
              <a:rPr lang="es-ES" dirty="0" smtClean="0"/>
              <a:t>Grafos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76341" cy="253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Grafo </a:t>
            </a:r>
            <a:r>
              <a:rPr lang="es-CL" dirty="0" smtClean="0"/>
              <a:t>con </a:t>
            </a:r>
            <a:r>
              <a:rPr lang="es-CL" dirty="0" smtClean="0">
                <a:solidFill>
                  <a:srgbClr val="0070C0"/>
                </a:solidFill>
              </a:rPr>
              <a:t>arcos etiquetados</a:t>
            </a:r>
            <a:endParaRPr lang="es-CL" noProof="0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¿El problema sin etiquetas sobre los arcos?</a:t>
            </a: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868382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sabemos la relación entre </a:t>
            </a:r>
            <a:r>
              <a:rPr lang="es-CL" sz="2000" i="1" dirty="0" smtClean="0">
                <a:latin typeface="Calibri Light" panose="020F0302020204030204" pitchFamily="34" charset="0"/>
              </a:rPr>
              <a:t>Ale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y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Kross</a:t>
            </a:r>
            <a:r>
              <a:rPr lang="es-CL" sz="2000" i="1" dirty="0" smtClean="0">
                <a:latin typeface="Calibri Light" panose="020F0302020204030204" pitchFamily="34" charset="0"/>
              </a:rPr>
              <a:t> Golden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, por ejemplo.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1524000"/>
            <a:ext cx="6934199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Servicio de consulta (SPARQL):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" y="4546067"/>
            <a:ext cx="2298621" cy="2311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6067"/>
            <a:ext cx="2303343" cy="2315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162" y="221775"/>
            <a:ext cx="1436438" cy="11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</a:t>
            </a:r>
            <a:r>
              <a:rPr lang="es-CL" dirty="0" err="1" smtClean="0"/>
              <a:t>Hidden</a:t>
            </a:r>
            <a:r>
              <a:rPr lang="es-CL" dirty="0" smtClean="0"/>
              <a:t> </a:t>
            </a:r>
            <a:r>
              <a:rPr lang="es-CL" dirty="0" err="1" smtClean="0"/>
              <a:t>slide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s-CL" dirty="0" smtClean="0"/>
              <a:t>PREFIX </a:t>
            </a:r>
            <a:r>
              <a:rPr lang="es-CL" dirty="0" err="1" smtClean="0"/>
              <a:t>wd</a:t>
            </a:r>
            <a:r>
              <a:rPr lang="es-CL" dirty="0" smtClean="0"/>
              <a:t>: &lt;http://www.wikidata.org/entity/&gt;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wdt</a:t>
            </a:r>
            <a:r>
              <a:rPr lang="es-CL" dirty="0" smtClean="0"/>
              <a:t>: &lt;http://www.wikidata.org/prop/direct/&gt;</a:t>
            </a:r>
          </a:p>
          <a:p>
            <a:r>
              <a:rPr lang="es-CL" dirty="0" smtClean="0"/>
              <a:t>PREFIX p: &lt;http://www.wikidata.org/prop/&gt;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ps</a:t>
            </a:r>
            <a:r>
              <a:rPr lang="es-CL" dirty="0" smtClean="0"/>
              <a:t>: &lt;http://www.wikidata.org/prop/statement/&gt;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pq</a:t>
            </a:r>
            <a:r>
              <a:rPr lang="es-CL" dirty="0" smtClean="0"/>
              <a:t>: &lt;http://www.wikidata.org/prop/qualifier/&gt;</a:t>
            </a:r>
          </a:p>
          <a:p>
            <a:r>
              <a:rPr lang="es-CL" dirty="0" smtClean="0"/>
              <a:t>PREFIX </a:t>
            </a:r>
            <a:r>
              <a:rPr lang="es-CL" dirty="0" err="1" smtClean="0"/>
              <a:t>rdfs</a:t>
            </a:r>
            <a:r>
              <a:rPr lang="es-CL" dirty="0" smtClean="0"/>
              <a:t>: &lt;http://www.w3.org/2000/01/rdf-schema#&gt;</a:t>
            </a:r>
          </a:p>
          <a:p>
            <a:endParaRPr lang="es-CL" dirty="0" smtClean="0"/>
          </a:p>
          <a:p>
            <a:r>
              <a:rPr lang="es-CL" dirty="0" smtClean="0"/>
              <a:t>SELECT DISTINCT ?</a:t>
            </a:r>
            <a:r>
              <a:rPr lang="es-CL" dirty="0" err="1" smtClean="0"/>
              <a:t>laureateName</a:t>
            </a:r>
            <a:r>
              <a:rPr lang="es-CL" dirty="0" smtClean="0"/>
              <a:t> ?</a:t>
            </a:r>
            <a:r>
              <a:rPr lang="es-CL" dirty="0" err="1" smtClean="0"/>
              <a:t>awardYear</a:t>
            </a:r>
            <a:r>
              <a:rPr lang="es-CL" dirty="0" smtClean="0"/>
              <a:t> ?</a:t>
            </a:r>
            <a:r>
              <a:rPr lang="es-CL" dirty="0" err="1" smtClean="0"/>
              <a:t>warName</a:t>
            </a:r>
            <a:r>
              <a:rPr lang="es-CL" dirty="0" smtClean="0"/>
              <a:t> ?</a:t>
            </a:r>
            <a:r>
              <a:rPr lang="es-CL" dirty="0" err="1" smtClean="0"/>
              <a:t>warYear</a:t>
            </a:r>
            <a:endParaRPr lang="es-CL" dirty="0" smtClean="0"/>
          </a:p>
          <a:p>
            <a:r>
              <a:rPr lang="es-CL" dirty="0" smtClean="0"/>
              <a:t>WHERE {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laureate</a:t>
            </a:r>
            <a:r>
              <a:rPr lang="es-CL" dirty="0" smtClean="0"/>
              <a:t> p:P166 ?</a:t>
            </a:r>
            <a:r>
              <a:rPr lang="es-CL" dirty="0" err="1" smtClean="0"/>
              <a:t>award</a:t>
            </a:r>
            <a:r>
              <a:rPr lang="es-CL" dirty="0" smtClean="0"/>
              <a:t> .            # </a:t>
            </a:r>
            <a:r>
              <a:rPr lang="es-CL" dirty="0" err="1" smtClean="0"/>
              <a:t>Winner</a:t>
            </a:r>
            <a:r>
              <a:rPr lang="es-CL" dirty="0" smtClean="0"/>
              <a:t> of </a:t>
            </a:r>
            <a:r>
              <a:rPr lang="es-CL" dirty="0" err="1" smtClean="0"/>
              <a:t>some</a:t>
            </a:r>
            <a:r>
              <a:rPr lang="es-CL" dirty="0" smtClean="0"/>
              <a:t> </a:t>
            </a:r>
            <a:r>
              <a:rPr lang="es-CL" dirty="0" err="1" smtClean="0"/>
              <a:t>prize</a:t>
            </a:r>
            <a:endParaRPr lang="es-CL" dirty="0" smtClean="0"/>
          </a:p>
          <a:p>
            <a:r>
              <a:rPr lang="es-CL" dirty="0" smtClean="0"/>
              <a:t>  ?</a:t>
            </a:r>
            <a:r>
              <a:rPr lang="es-CL" dirty="0" err="1" smtClean="0"/>
              <a:t>award</a:t>
            </a:r>
            <a:r>
              <a:rPr lang="es-CL" dirty="0" smtClean="0"/>
              <a:t> ps:P166 wd:Q37922 .           # </a:t>
            </a:r>
            <a:r>
              <a:rPr lang="es-CL" dirty="0" err="1" smtClean="0"/>
              <a:t>Prize</a:t>
            </a:r>
            <a:r>
              <a:rPr lang="es-CL" dirty="0" smtClean="0"/>
              <a:t> </a:t>
            </a:r>
            <a:r>
              <a:rPr lang="es-CL" dirty="0" err="1" smtClean="0"/>
              <a:t>is</a:t>
            </a:r>
            <a:r>
              <a:rPr lang="es-CL" dirty="0" smtClean="0"/>
              <a:t> Nobel Pr. in Lit.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award</a:t>
            </a:r>
            <a:r>
              <a:rPr lang="es-CL" dirty="0" smtClean="0"/>
              <a:t> pq:P585 ?</a:t>
            </a:r>
            <a:r>
              <a:rPr lang="es-CL" dirty="0" err="1" smtClean="0"/>
              <a:t>awardDate</a:t>
            </a:r>
            <a:r>
              <a:rPr lang="es-CL" dirty="0" smtClean="0"/>
              <a:t> .         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date of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award</a:t>
            </a:r>
            <a:endParaRPr lang="es-CL" dirty="0" smtClean="0"/>
          </a:p>
          <a:p>
            <a:r>
              <a:rPr lang="es-CL" dirty="0" smtClean="0"/>
              <a:t>  BIND(YEAR(?</a:t>
            </a:r>
            <a:r>
              <a:rPr lang="es-CL" dirty="0" err="1" smtClean="0"/>
              <a:t>awardDate</a:t>
            </a:r>
            <a:r>
              <a:rPr lang="es-CL" dirty="0" smtClean="0"/>
              <a:t>) as ?</a:t>
            </a:r>
            <a:r>
              <a:rPr lang="es-CL" dirty="0" err="1" smtClean="0"/>
              <a:t>awardYear</a:t>
            </a:r>
            <a:r>
              <a:rPr lang="es-CL" dirty="0" smtClean="0"/>
              <a:t>)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year</a:t>
            </a:r>
            <a:r>
              <a:rPr lang="es-CL" dirty="0" smtClean="0"/>
              <a:t> of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award</a:t>
            </a:r>
            <a:endParaRPr lang="es-CL" dirty="0" smtClean="0"/>
          </a:p>
          <a:p>
            <a:r>
              <a:rPr lang="es-CL" dirty="0" smtClean="0"/>
              <a:t>  ?</a:t>
            </a:r>
            <a:r>
              <a:rPr lang="es-CL" dirty="0" err="1" smtClean="0"/>
              <a:t>laureate</a:t>
            </a:r>
            <a:r>
              <a:rPr lang="es-CL" dirty="0" smtClean="0"/>
              <a:t> wdt:P607 ?</a:t>
            </a:r>
            <a:r>
              <a:rPr lang="es-CL" dirty="0" err="1" smtClean="0"/>
              <a:t>war</a:t>
            </a:r>
            <a:r>
              <a:rPr lang="es-CL" dirty="0" smtClean="0"/>
              <a:t> .            # </a:t>
            </a:r>
            <a:r>
              <a:rPr lang="es-CL" dirty="0" err="1" smtClean="0"/>
              <a:t>Find</a:t>
            </a:r>
            <a:r>
              <a:rPr lang="es-CL" dirty="0" smtClean="0"/>
              <a:t> </a:t>
            </a:r>
            <a:r>
              <a:rPr lang="es-CL" dirty="0" err="1" smtClean="0"/>
              <a:t>war</a:t>
            </a:r>
            <a:r>
              <a:rPr lang="es-CL" dirty="0" smtClean="0"/>
              <a:t>(s) </a:t>
            </a:r>
            <a:r>
              <a:rPr lang="es-CL" dirty="0" err="1" smtClean="0"/>
              <a:t>laureate</a:t>
            </a:r>
            <a:r>
              <a:rPr lang="es-CL" dirty="0" smtClean="0"/>
              <a:t> </a:t>
            </a:r>
            <a:r>
              <a:rPr lang="es-CL" dirty="0" err="1" smtClean="0"/>
              <a:t>was</a:t>
            </a:r>
            <a:r>
              <a:rPr lang="es-CL" dirty="0" smtClean="0"/>
              <a:t> in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war</a:t>
            </a:r>
            <a:r>
              <a:rPr lang="es-CL" dirty="0" smtClean="0"/>
              <a:t> </a:t>
            </a:r>
            <a:r>
              <a:rPr lang="es-CL" dirty="0" err="1" smtClean="0"/>
              <a:t>rdfs:label</a:t>
            </a:r>
            <a:r>
              <a:rPr lang="es-CL" dirty="0" smtClean="0"/>
              <a:t> ?</a:t>
            </a:r>
            <a:r>
              <a:rPr lang="es-CL" dirty="0" err="1" smtClean="0"/>
              <a:t>warName</a:t>
            </a:r>
            <a:r>
              <a:rPr lang="es-CL" dirty="0" smtClean="0"/>
              <a:t> .          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name</a:t>
            </a:r>
            <a:r>
              <a:rPr lang="es-CL" dirty="0" smtClean="0"/>
              <a:t>(s) of </a:t>
            </a:r>
            <a:r>
              <a:rPr lang="es-CL" dirty="0" err="1" smtClean="0"/>
              <a:t>war</a:t>
            </a:r>
            <a:r>
              <a:rPr lang="es-CL" dirty="0" smtClean="0"/>
              <a:t>(s)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war</a:t>
            </a:r>
            <a:r>
              <a:rPr lang="es-CL" dirty="0" smtClean="0"/>
              <a:t> wdt:P580 ?</a:t>
            </a:r>
            <a:r>
              <a:rPr lang="es-CL" dirty="0" err="1" smtClean="0"/>
              <a:t>warStart</a:t>
            </a:r>
            <a:r>
              <a:rPr lang="es-CL" dirty="0" smtClean="0"/>
              <a:t>  .			  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year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war</a:t>
            </a:r>
            <a:r>
              <a:rPr lang="es-CL" dirty="0" smtClean="0"/>
              <a:t> </a:t>
            </a:r>
            <a:r>
              <a:rPr lang="es-CL" dirty="0" err="1" smtClean="0"/>
              <a:t>started</a:t>
            </a:r>
            <a:endParaRPr lang="es-CL" dirty="0" smtClean="0"/>
          </a:p>
          <a:p>
            <a:r>
              <a:rPr lang="es-CL" dirty="0" smtClean="0"/>
              <a:t>  BIND(YEAR(?</a:t>
            </a:r>
            <a:r>
              <a:rPr lang="es-CL" dirty="0" err="1" smtClean="0"/>
              <a:t>warStart</a:t>
            </a:r>
            <a:r>
              <a:rPr lang="es-CL" dirty="0" smtClean="0"/>
              <a:t>) as ?</a:t>
            </a:r>
            <a:r>
              <a:rPr lang="es-CL" dirty="0" err="1" smtClean="0"/>
              <a:t>warYear</a:t>
            </a:r>
            <a:r>
              <a:rPr lang="es-CL" dirty="0" smtClean="0"/>
              <a:t>)</a:t>
            </a:r>
          </a:p>
          <a:p>
            <a:r>
              <a:rPr lang="es-CL" dirty="0" smtClean="0"/>
              <a:t>  ?</a:t>
            </a:r>
            <a:r>
              <a:rPr lang="es-CL" dirty="0" err="1" smtClean="0"/>
              <a:t>laureate</a:t>
            </a:r>
            <a:r>
              <a:rPr lang="es-CL" dirty="0" smtClean="0"/>
              <a:t> </a:t>
            </a:r>
            <a:r>
              <a:rPr lang="es-CL" dirty="0" err="1" smtClean="0"/>
              <a:t>rdfs:label</a:t>
            </a:r>
            <a:r>
              <a:rPr lang="es-CL" dirty="0" smtClean="0"/>
              <a:t> ?</a:t>
            </a:r>
            <a:r>
              <a:rPr lang="es-CL" dirty="0" err="1" smtClean="0"/>
              <a:t>laureateName</a:t>
            </a:r>
            <a:r>
              <a:rPr lang="es-CL" dirty="0" smtClean="0"/>
              <a:t> . # </a:t>
            </a:r>
            <a:r>
              <a:rPr lang="es-CL" dirty="0" err="1" smtClean="0"/>
              <a:t>Get</a:t>
            </a:r>
            <a:r>
              <a:rPr lang="es-CL" dirty="0" smtClean="0"/>
              <a:t> </a:t>
            </a:r>
            <a:r>
              <a:rPr lang="es-CL" dirty="0" err="1" smtClean="0"/>
              <a:t>name</a:t>
            </a:r>
            <a:r>
              <a:rPr lang="es-CL" dirty="0" smtClean="0"/>
              <a:t> of </a:t>
            </a:r>
            <a:r>
              <a:rPr lang="es-CL" dirty="0" err="1" smtClean="0"/>
              <a:t>laureate</a:t>
            </a:r>
            <a:endParaRPr lang="es-CL" dirty="0" smtClean="0"/>
          </a:p>
          <a:p>
            <a:r>
              <a:rPr lang="es-CL" dirty="0" smtClean="0"/>
              <a:t>  FILTER(</a:t>
            </a:r>
            <a:r>
              <a:rPr lang="es-CL" dirty="0" err="1" smtClean="0"/>
              <a:t>lang</a:t>
            </a:r>
            <a:r>
              <a:rPr lang="es-CL" dirty="0" smtClean="0"/>
              <a:t>(?</a:t>
            </a:r>
            <a:r>
              <a:rPr lang="es-CL" dirty="0" err="1" smtClean="0"/>
              <a:t>warName</a:t>
            </a:r>
            <a:r>
              <a:rPr lang="es-CL" dirty="0" smtClean="0"/>
              <a:t>)="en"           # </a:t>
            </a:r>
            <a:r>
              <a:rPr lang="es-CL" dirty="0" err="1" smtClean="0"/>
              <a:t>Filter</a:t>
            </a:r>
            <a:r>
              <a:rPr lang="es-CL" dirty="0" smtClean="0"/>
              <a:t> </a:t>
            </a:r>
            <a:r>
              <a:rPr lang="es-CL" dirty="0" err="1" smtClean="0"/>
              <a:t>for</a:t>
            </a:r>
            <a:r>
              <a:rPr lang="es-CL" dirty="0" smtClean="0"/>
              <a:t> English</a:t>
            </a:r>
          </a:p>
          <a:p>
            <a:r>
              <a:rPr lang="es-CL" dirty="0" smtClean="0"/>
              <a:t>    &amp;&amp; </a:t>
            </a:r>
            <a:r>
              <a:rPr lang="es-CL" dirty="0" err="1" smtClean="0"/>
              <a:t>lang</a:t>
            </a:r>
            <a:r>
              <a:rPr lang="es-CL" dirty="0" smtClean="0"/>
              <a:t>(?</a:t>
            </a:r>
            <a:r>
              <a:rPr lang="es-CL" dirty="0" err="1" smtClean="0"/>
              <a:t>laureateName</a:t>
            </a:r>
            <a:r>
              <a:rPr lang="es-CL" dirty="0" smtClean="0"/>
              <a:t>)="en")       #  ...  </a:t>
            </a:r>
            <a:r>
              <a:rPr lang="es-CL" dirty="0" err="1" smtClean="0"/>
              <a:t>names</a:t>
            </a:r>
            <a:r>
              <a:rPr lang="es-CL" dirty="0" smtClean="0"/>
              <a:t> </a:t>
            </a:r>
            <a:r>
              <a:rPr lang="es-CL" dirty="0" err="1" smtClean="0"/>
              <a:t>only</a:t>
            </a:r>
            <a:endParaRPr lang="es-CL" dirty="0" smtClean="0"/>
          </a:p>
          <a:p>
            <a:r>
              <a:rPr lang="es-CL" dirty="0" smtClean="0"/>
              <a:t>} ORDER BY ?</a:t>
            </a:r>
            <a:r>
              <a:rPr lang="es-CL" dirty="0" err="1" smtClean="0"/>
              <a:t>awardYear</a:t>
            </a:r>
            <a:r>
              <a:rPr lang="es-CL" dirty="0" smtClean="0"/>
              <a:t>                  # </a:t>
            </a:r>
            <a:r>
              <a:rPr lang="es-CL" dirty="0" err="1" smtClean="0"/>
              <a:t>Order</a:t>
            </a:r>
            <a:r>
              <a:rPr lang="es-CL" dirty="0" smtClean="0"/>
              <a:t> </a:t>
            </a:r>
            <a:r>
              <a:rPr lang="es-CL" dirty="0" err="1" smtClean="0"/>
              <a:t>by</a:t>
            </a:r>
            <a:r>
              <a:rPr lang="es-CL" dirty="0" smtClean="0"/>
              <a:t> </a:t>
            </a:r>
            <a:r>
              <a:rPr lang="es-CL" dirty="0" err="1" smtClean="0"/>
              <a:t>year</a:t>
            </a:r>
            <a:r>
              <a:rPr lang="es-CL" dirty="0" smtClean="0"/>
              <a:t> </a:t>
            </a:r>
            <a:r>
              <a:rPr lang="es-CL" dirty="0" err="1" smtClean="0"/>
              <a:t>or</a:t>
            </a:r>
            <a:r>
              <a:rPr lang="es-CL" dirty="0" smtClean="0"/>
              <a:t> </a:t>
            </a:r>
            <a:r>
              <a:rPr lang="es-CL" dirty="0" err="1" smtClean="0"/>
              <a:t>award</a:t>
            </a:r>
            <a:endParaRPr lang="es-CL" dirty="0" smtClean="0"/>
          </a:p>
          <a:p>
            <a:r>
              <a:rPr lang="es-CL" dirty="0" smtClean="0"/>
              <a:t>https://query.wikidata.org/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931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 conclusión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1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Una área de investigación aquí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5" y="1219200"/>
            <a:ext cx="7882535" cy="5181600"/>
          </a:xfrm>
          <a:prstGeom prst="rect">
            <a:avLst/>
          </a:prstGeom>
        </p:spPr>
      </p:pic>
      <p:pic>
        <p:nvPicPr>
          <p:cNvPr id="1026" name="Picture 2" descr="https://imfd.cl/wp-content/themes/understrap-child/images/header-logo-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5499735"/>
            <a:ext cx="3276599" cy="9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Datos ≠ Datos Relacionales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0" name="Picture 2" descr="https://s-media-cache-ak0.pinimg.com/564x/d7/de/70/d7de70d4bfac25f475be67cdf3457c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24000"/>
            <a:ext cx="41529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7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bg1">
                    <a:lumMod val="85000"/>
                  </a:schemeClr>
                </a:solidFill>
              </a:rPr>
              <a:t>¿</a:t>
            </a:r>
            <a:r>
              <a:rPr lang="es-CL" noProof="0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146" name="Picture 2" descr="http://www.appstechnews.com/media/img/news/iStock_connected235347.jpg.800x600_q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6" y="1519237"/>
            <a:ext cx="7620000" cy="3895725"/>
          </a:xfrm>
          <a:prstGeom prst="rect">
            <a:avLst/>
          </a:prstGeom>
          <a:solidFill>
            <a:srgbClr val="000C15"/>
          </a:solidFill>
        </p:spPr>
      </p:pic>
    </p:spTree>
    <p:extLst>
      <p:ext uri="{BB962C8B-B14F-4D97-AF65-F5344CB8AC3E}">
        <p14:creationId xmlns:p14="http://schemas.microsoft.com/office/powerpoint/2010/main" val="4046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Un grafo</a:t>
            </a:r>
            <a:r>
              <a:rPr lang="es-CL" dirty="0"/>
              <a:t> </a:t>
            </a:r>
            <a:r>
              <a:rPr lang="es-CL" dirty="0">
                <a:solidFill>
                  <a:srgbClr val="F00E4F"/>
                </a:solidFill>
              </a:rPr>
              <a:t>dirigido</a:t>
            </a:r>
            <a:r>
              <a:rPr lang="es-CL" dirty="0"/>
              <a:t> con </a:t>
            </a:r>
            <a:r>
              <a:rPr lang="es-CL" dirty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Un grafo</a:t>
            </a:r>
            <a:r>
              <a:rPr lang="es-CL" dirty="0"/>
              <a:t> </a:t>
            </a:r>
            <a:r>
              <a:rPr lang="es-CL" dirty="0">
                <a:solidFill>
                  <a:srgbClr val="F00E4F"/>
                </a:solidFill>
              </a:rPr>
              <a:t>dirigido</a:t>
            </a:r>
            <a:r>
              <a:rPr lang="es-CL" dirty="0"/>
              <a:t> con </a:t>
            </a:r>
            <a:r>
              <a:rPr lang="es-CL" dirty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8" y="1904999"/>
            <a:ext cx="5747456" cy="15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la estructura de datos</a:t>
            </a:r>
            <a:endParaRPr lang="es-CL" dirty="0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Á</a:t>
            </a:r>
            <a:r>
              <a:rPr lang="es-CL" dirty="0" smtClean="0">
                <a:latin typeface="Calibri Light" panose="020F0302020204030204" pitchFamily="34" charset="0"/>
              </a:rPr>
              <a:t>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Plano</a:t>
            </a: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Para 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á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rboles</a:t>
            </a:r>
            <a:r>
              <a:rPr lang="es-CL" dirty="0" smtClean="0"/>
              <a:t>, tenemos formatos como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4" y="1363203"/>
            <a:ext cx="3591709" cy="4090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5" y="4524173"/>
            <a:ext cx="6735929" cy="215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Para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r>
              <a:rPr lang="es-CL" dirty="0" smtClean="0"/>
              <a:t>, podemos usar </a:t>
            </a:r>
            <a:r>
              <a:rPr lang="es-CL" dirty="0" smtClean="0">
                <a:solidFill>
                  <a:srgbClr val="00B050"/>
                </a:solidFill>
              </a:rPr>
              <a:t>triples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No hay orden.</a:t>
            </a:r>
          </a:p>
        </p:txBody>
      </p:sp>
    </p:spTree>
    <p:extLst>
      <p:ext uri="{BB962C8B-B14F-4D97-AF65-F5344CB8AC3E}">
        <p14:creationId xmlns:p14="http://schemas.microsoft.com/office/powerpoint/2010/main" val="16957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Á</a:t>
            </a:r>
            <a:r>
              <a:rPr lang="es-CL" dirty="0" smtClean="0">
                <a:latin typeface="Calibri Light" panose="020F0302020204030204" pitchFamily="34" charset="0"/>
              </a:rPr>
              <a:t>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Plano</a:t>
            </a: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" y="381000"/>
            <a:ext cx="3613291" cy="4495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0741" y="1066800"/>
            <a:ext cx="2855546" cy="57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semiestructurados:</a:t>
            </a:r>
            <a:br>
              <a:rPr lang="es-CL" dirty="0" smtClean="0"/>
            </a:br>
            <a:r>
              <a:rPr lang="es-CL" dirty="0" smtClean="0"/>
              <a:t>Grafos (Triples)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13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Datos semiestructurados …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1185862"/>
            <a:ext cx="7229475" cy="4772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18" y="1300162"/>
            <a:ext cx="2905125" cy="4657725"/>
          </a:xfrm>
          <a:prstGeom prst="rect">
            <a:avLst/>
          </a:prstGeom>
        </p:spPr>
      </p:pic>
      <p:sp>
        <p:nvSpPr>
          <p:cNvPr id="6" name="Content Placeholder 6 2 2"/>
          <p:cNvSpPr txBox="1">
            <a:spLocks/>
          </p:cNvSpPr>
          <p:nvPr/>
        </p:nvSpPr>
        <p:spPr>
          <a:xfrm>
            <a:off x="1173560" y="2900362"/>
            <a:ext cx="4108052" cy="3043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Los usuarios pueden agregar más atributos.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Muchos atributos pueden tener cero o más valores.</a:t>
            </a:r>
          </a:p>
          <a:p>
            <a:pPr marL="0" indent="0" algn="ctr">
              <a:buNone/>
            </a:pPr>
            <a:endParaRPr lang="es-CL" sz="2400" i="1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Datos son incompletos.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0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Juego de Datos</a:t>
            </a:r>
            <a:r>
              <a:rPr lang="es-CL" dirty="0" smtClean="0"/>
              <a:t>:</a:t>
            </a:r>
            <a:r>
              <a:rPr lang="es-CL" i="1" dirty="0" smtClean="0"/>
              <a:t> </a:t>
            </a:r>
            <a:r>
              <a:rPr lang="es-CL" dirty="0" smtClean="0">
                <a:solidFill>
                  <a:schemeClr val="accent5"/>
                </a:solidFill>
              </a:rPr>
              <a:t>XML </a:t>
            </a:r>
            <a:r>
              <a:rPr lang="es-CL" dirty="0" smtClean="0"/>
              <a:t>(</a:t>
            </a:r>
            <a:r>
              <a:rPr lang="es-CL" dirty="0"/>
              <a:t>Á</a:t>
            </a:r>
            <a:r>
              <a:rPr lang="es-CL" dirty="0" smtClean="0"/>
              <a:t>rbol)</a:t>
            </a:r>
            <a:endParaRPr lang="es-CL" dirty="0"/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9" y="1210953"/>
            <a:ext cx="3505864" cy="562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868" y="4622583"/>
            <a:ext cx="2937932" cy="19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 smtClean="0"/>
              <a:t>Modelos de 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95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2"/>
            <a:ext cx="3939615" cy="11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0"/>
            <a:ext cx="3942037" cy="34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199"/>
            <a:ext cx="3945674" cy="4288545"/>
          </a:xfrm>
          <a:prstGeom prst="rect">
            <a:avLst/>
          </a:prstGeom>
        </p:spPr>
      </p:pic>
      <p:pic>
        <p:nvPicPr>
          <p:cNvPr id="7" name="Picture 4 2" descr="Br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15726"/>
            <a:ext cx="2089378" cy="32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915727"/>
            <a:ext cx="2111027" cy="3219191"/>
          </a:xfrm>
          <a:prstGeom prst="rect">
            <a:avLst/>
          </a:prstGeom>
        </p:spPr>
      </p:pic>
      <p:sp>
        <p:nvSpPr>
          <p:cNvPr id="12" name="Content Placeholder 6 2 2 1"/>
          <p:cNvSpPr txBox="1">
            <a:spLocks/>
          </p:cNvSpPr>
          <p:nvPr/>
        </p:nvSpPr>
        <p:spPr>
          <a:xfrm>
            <a:off x="228601" y="578594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Si no hay un valor, simplemente se puede omitir el valor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1" y="6368080"/>
            <a:ext cx="152399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¿H.A.P.A.?</a:t>
            </a:r>
          </a:p>
        </p:txBody>
      </p:sp>
      <p:sp>
        <p:nvSpPr>
          <p:cNvPr id="20" name="Content Placeholder 6 2 2 2"/>
          <p:cNvSpPr txBox="1">
            <a:spLocks/>
          </p:cNvSpPr>
          <p:nvPr/>
        </p:nvSpPr>
        <p:spPr>
          <a:xfrm>
            <a:off x="1752600" y="6368080"/>
            <a:ext cx="7216426" cy="4135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Usamos los nodos </a:t>
            </a:r>
            <a:r>
              <a:rPr lang="es-CL" sz="20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Bronn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y Drogo como nombre y personaje</a:t>
            </a:r>
          </a:p>
        </p:txBody>
      </p:sp>
      <p:sp>
        <p:nvSpPr>
          <p:cNvPr id="21" name="Content Placeholder 6 2 2 2"/>
          <p:cNvSpPr txBox="1">
            <a:spLocks/>
          </p:cNvSpPr>
          <p:nvPr/>
        </p:nvSpPr>
        <p:spPr>
          <a:xfrm>
            <a:off x="64914" y="5332526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Content Placeholder 6 2 2 2"/>
          <p:cNvSpPr txBox="1">
            <a:spLocks/>
          </p:cNvSpPr>
          <p:nvPr/>
        </p:nvSpPr>
        <p:spPr>
          <a:xfrm>
            <a:off x="64914" y="4944419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Content Placeholder 6 2 2 2"/>
          <p:cNvSpPr txBox="1">
            <a:spLocks/>
          </p:cNvSpPr>
          <p:nvPr/>
        </p:nvSpPr>
        <p:spPr>
          <a:xfrm>
            <a:off x="2748638" y="4944419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Content Placeholder 6 2 2 2"/>
          <p:cNvSpPr txBox="1">
            <a:spLocks/>
          </p:cNvSpPr>
          <p:nvPr/>
        </p:nvSpPr>
        <p:spPr>
          <a:xfrm>
            <a:off x="2754876" y="5317246"/>
            <a:ext cx="784571" cy="190498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9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199"/>
            <a:ext cx="3944461" cy="4287946"/>
          </a:xfrm>
          <a:prstGeom prst="rect">
            <a:avLst/>
          </a:prstGeom>
        </p:spPr>
      </p:pic>
      <p:pic>
        <p:nvPicPr>
          <p:cNvPr id="7" name="Picture 4 2" descr="Br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15726"/>
            <a:ext cx="2089378" cy="32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915727"/>
            <a:ext cx="2111027" cy="3219191"/>
          </a:xfrm>
          <a:prstGeom prst="rect">
            <a:avLst/>
          </a:prstGeom>
        </p:spPr>
      </p:pic>
      <p:sp>
        <p:nvSpPr>
          <p:cNvPr id="13" name="Content Placeholder 6 2 2 2"/>
          <p:cNvSpPr txBox="1">
            <a:spLocks/>
          </p:cNvSpPr>
          <p:nvPr/>
        </p:nvSpPr>
        <p:spPr>
          <a:xfrm>
            <a:off x="228601" y="628931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Podemos considerar varios tipos de nodos (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string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”</a:t>
            </a:r>
            <a:r>
              <a:rPr lang="es-CL" sz="2400" i="1" dirty="0" smtClean="0">
                <a:latin typeface="Calibri Light" panose="020F0302020204030204" pitchFamily="34" charset="0"/>
              </a:rPr>
              <a:t>, </a:t>
            </a:r>
            <a:r>
              <a:rPr lang="es-CL" sz="2400" dirty="0" smtClean="0">
                <a:latin typeface="Calibri Light" panose="020F0302020204030204" pitchFamily="34" charset="0"/>
              </a:rPr>
              <a:t>nodo complejo</a:t>
            </a:r>
            <a:r>
              <a:rPr lang="es-CL" sz="2400" i="1" dirty="0" smtClean="0">
                <a:latin typeface="Calibri Light" panose="020F03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58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228601" y="628931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Podemos considerar varios tipos de nodos (</a:t>
            </a:r>
            <a:r>
              <a:rPr lang="es-CL" sz="2400" i="1" dirty="0" err="1" smtClean="0">
                <a:latin typeface="Calibri Light" panose="020F0302020204030204" pitchFamily="34" charset="0"/>
              </a:rPr>
              <a:t>string</a:t>
            </a:r>
            <a:r>
              <a:rPr lang="es-CL" sz="2400" i="1" dirty="0" smtClean="0">
                <a:latin typeface="Calibri Light" panose="020F0302020204030204" pitchFamily="34" charset="0"/>
              </a:rPr>
              <a:t>,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int</a:t>
            </a:r>
            <a:r>
              <a:rPr lang="es-CL" sz="2400" i="1" dirty="0" smtClean="0">
                <a:latin typeface="Calibri Light" panose="020F0302020204030204" pitchFamily="34" charset="0"/>
              </a:rPr>
              <a:t>,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boolean</a:t>
            </a:r>
            <a:r>
              <a:rPr lang="es-CL" sz="2400" i="1" dirty="0" smtClean="0">
                <a:latin typeface="Calibri Light" panose="020F0302020204030204" pitchFamily="34" charset="0"/>
              </a:rPr>
              <a:t>, etc.)</a:t>
            </a:r>
          </a:p>
        </p:txBody>
      </p:sp>
      <p:pic>
        <p:nvPicPr>
          <p:cNvPr id="11" name="Picture 2 2" descr="Image re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37" y="1827125"/>
            <a:ext cx="4512446" cy="25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219202"/>
            <a:ext cx="3866224" cy="40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1219205"/>
            <a:ext cx="3933158" cy="2896092"/>
          </a:xfrm>
          <a:prstGeom prst="rect">
            <a:avLst/>
          </a:prstGeom>
        </p:spPr>
      </p:pic>
      <p:pic>
        <p:nvPicPr>
          <p:cNvPr id="14" name="Picture 2 3 2 1" descr="https://upload.wikimedia.org/wikipedia/commons/thumb/d/d9/Jason_Momoa_Supercon_2014.jpg/220px-Jason_Momoa_Supercon_2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2" y="2133600"/>
            <a:ext cx="2095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02" y="4676775"/>
            <a:ext cx="952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06"/>
            <a:ext cx="4048276" cy="4085649"/>
          </a:xfrm>
          <a:prstGeom prst="rect">
            <a:avLst/>
          </a:prstGeom>
        </p:spPr>
      </p:pic>
      <p:pic>
        <p:nvPicPr>
          <p:cNvPr id="11" name="Picture 2 2 2 1" descr="https://img.buzzfeed.com/buzzfeed-static/static/2014-06/14/13/enhanced/webdr05/enhanced-1248-1402768433-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64" y="2362200"/>
            <a:ext cx="3654668" cy="26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6 2 2 2"/>
          <p:cNvSpPr txBox="1">
            <a:spLocks/>
          </p:cNvSpPr>
          <p:nvPr/>
        </p:nvSpPr>
        <p:spPr>
          <a:xfrm>
            <a:off x="228601" y="6289316"/>
            <a:ext cx="8740425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Un nodo puede enlazar a varios nodos con el mismo etiqueta de arco</a:t>
            </a:r>
          </a:p>
        </p:txBody>
      </p:sp>
    </p:spTree>
    <p:extLst>
      <p:ext uri="{BB962C8B-B14F-4D97-AF65-F5344CB8AC3E}">
        <p14:creationId xmlns:p14="http://schemas.microsoft.com/office/powerpoint/2010/main" val="28720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09"/>
            <a:ext cx="4050968" cy="4485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2" y="1828800"/>
            <a:ext cx="2857500" cy="1609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2" y="3524607"/>
            <a:ext cx="2857500" cy="1609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2" y="5196746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09"/>
            <a:ext cx="4052764" cy="5281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316" y="5105400"/>
            <a:ext cx="3810000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4560" cy="5679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868" y="4622583"/>
            <a:ext cx="2937932" cy="19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</a:t>
            </a:r>
            <a:r>
              <a:rPr lang="es-CL" noProof="0" dirty="0"/>
              <a:t>tabla</a:t>
            </a:r>
            <a:r>
              <a:rPr lang="es-CL" noProof="0" dirty="0" smtClean="0"/>
              <a:t>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5459" cy="5680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1" y="2108141"/>
            <a:ext cx="436188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¿Cómo podemos decir que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Callum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Warry</a:t>
            </a:r>
            <a:r>
              <a:rPr lang="es-CL" sz="2000" i="1" dirty="0" smtClean="0">
                <a:latin typeface="Calibri Light" panose="020F0302020204030204" pitchFamily="34" charset="0"/>
              </a:rPr>
              <a:t> fue el primer actor de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Tommen</a:t>
            </a:r>
            <a:r>
              <a:rPr lang="es-CL" sz="2000" i="1" dirty="0" smtClean="0">
                <a:latin typeface="Calibri Light" panose="020F0302020204030204" pitchFamily="34" charset="0"/>
              </a:rPr>
              <a:t> y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Dean</a:t>
            </a:r>
            <a:r>
              <a:rPr lang="es-CL" sz="2000" i="1" dirty="0" smtClean="0">
                <a:latin typeface="Calibri Light" panose="020F0302020204030204" pitchFamily="34" charset="0"/>
              </a:rPr>
              <a:t> C. Chapman el segundo?</a:t>
            </a:r>
          </a:p>
        </p:txBody>
      </p:sp>
    </p:spTree>
    <p:extLst>
      <p:ext uri="{BB962C8B-B14F-4D97-AF65-F5344CB8AC3E}">
        <p14:creationId xmlns:p14="http://schemas.microsoft.com/office/powerpoint/2010/main" val="9527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6358" cy="5680475"/>
          </a:xfrm>
          <a:prstGeom prst="rect">
            <a:avLst/>
          </a:prstGeom>
        </p:spPr>
      </p:pic>
      <p:sp>
        <p:nvSpPr>
          <p:cNvPr id="8" name="Content Placeholder 6 2 2 2"/>
          <p:cNvSpPr txBox="1">
            <a:spLocks/>
          </p:cNvSpPr>
          <p:nvPr/>
        </p:nvSpPr>
        <p:spPr>
          <a:xfrm>
            <a:off x="4648201" y="3429000"/>
            <a:ext cx="4361886" cy="4219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Hay que representar orden “a mano”.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1" y="2108141"/>
            <a:ext cx="436188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¿Cómo podemos decir que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Callum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Warry</a:t>
            </a:r>
            <a:r>
              <a:rPr lang="es-CL" sz="2000" i="1" dirty="0" smtClean="0">
                <a:latin typeface="Calibri Light" panose="020F0302020204030204" pitchFamily="34" charset="0"/>
              </a:rPr>
              <a:t> fue el primer actor de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Tommen</a:t>
            </a:r>
            <a:r>
              <a:rPr lang="es-CL" sz="2000" i="1" dirty="0" smtClean="0">
                <a:latin typeface="Calibri Light" panose="020F0302020204030204" pitchFamily="34" charset="0"/>
              </a:rPr>
              <a:t> y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Dean</a:t>
            </a:r>
            <a:r>
              <a:rPr lang="es-CL" sz="2000" i="1" dirty="0" smtClean="0">
                <a:latin typeface="Calibri Light" panose="020F0302020204030204" pitchFamily="34" charset="0"/>
              </a:rPr>
              <a:t> C. Chapman el segundo?</a:t>
            </a:r>
          </a:p>
        </p:txBody>
      </p:sp>
    </p:spTree>
    <p:extLst>
      <p:ext uri="{BB962C8B-B14F-4D97-AF65-F5344CB8AC3E}">
        <p14:creationId xmlns:p14="http://schemas.microsoft.com/office/powerpoint/2010/main" val="40272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0"/>
            <a:ext cx="4055459" cy="568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1" y="2108141"/>
            <a:ext cx="436188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¿Cómo podemos decir que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Callum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Warry</a:t>
            </a:r>
            <a:r>
              <a:rPr lang="es-CL" sz="2000" i="1" dirty="0" smtClean="0">
                <a:latin typeface="Calibri Light" panose="020F0302020204030204" pitchFamily="34" charset="0"/>
              </a:rPr>
              <a:t> fue el actor de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Tommen</a:t>
            </a:r>
            <a:r>
              <a:rPr lang="es-CL" sz="2000" i="1" dirty="0" smtClean="0">
                <a:latin typeface="Calibri Light" panose="020F0302020204030204" pitchFamily="34" charset="0"/>
              </a:rPr>
              <a:t> desde el episodio 1 y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Dean</a:t>
            </a:r>
            <a:r>
              <a:rPr lang="es-CL" sz="2000" i="1" dirty="0" smtClean="0">
                <a:latin typeface="Calibri Light" panose="020F0302020204030204" pitchFamily="34" charset="0"/>
              </a:rPr>
              <a:t> C. Chapman fue el actor desde el episodio 31?</a:t>
            </a:r>
          </a:p>
        </p:txBody>
      </p:sp>
    </p:spTree>
    <p:extLst>
      <p:ext uri="{BB962C8B-B14F-4D97-AF65-F5344CB8AC3E}">
        <p14:creationId xmlns:p14="http://schemas.microsoft.com/office/powerpoint/2010/main" val="14688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/>
              <a:t>Juego de Datos</a:t>
            </a:r>
            <a:r>
              <a:rPr lang="es-CL" dirty="0"/>
              <a:t>:</a:t>
            </a:r>
            <a:r>
              <a:rPr lang="es-CL" i="1" dirty="0"/>
              <a:t> </a:t>
            </a:r>
            <a:r>
              <a:rPr lang="es-CL" dirty="0" smtClean="0">
                <a:solidFill>
                  <a:srgbClr val="00B050"/>
                </a:solidFill>
              </a:rPr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1219211"/>
            <a:ext cx="4091272" cy="5289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1" y="2108141"/>
            <a:ext cx="436188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¿Cómo podemos decir que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Callum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Warry</a:t>
            </a:r>
            <a:r>
              <a:rPr lang="es-CL" sz="2000" i="1" dirty="0" smtClean="0">
                <a:latin typeface="Calibri Light" panose="020F0302020204030204" pitchFamily="34" charset="0"/>
              </a:rPr>
              <a:t> fue el actor de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Tommen</a:t>
            </a:r>
            <a:r>
              <a:rPr lang="es-CL" sz="2000" i="1" dirty="0" smtClean="0">
                <a:latin typeface="Calibri Light" panose="020F0302020204030204" pitchFamily="34" charset="0"/>
              </a:rPr>
              <a:t> desde el episodio 1 y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Dean</a:t>
            </a:r>
            <a:r>
              <a:rPr lang="es-CL" sz="2000" i="1" dirty="0" smtClean="0">
                <a:latin typeface="Calibri Light" panose="020F0302020204030204" pitchFamily="34" charset="0"/>
              </a:rPr>
              <a:t> C. Chapman fue el actor desde el episodio 31?</a:t>
            </a:r>
          </a:p>
        </p:txBody>
      </p:sp>
      <p:sp>
        <p:nvSpPr>
          <p:cNvPr id="12" name="Content Placeholder 6 2 2 2"/>
          <p:cNvSpPr txBox="1">
            <a:spLocks/>
          </p:cNvSpPr>
          <p:nvPr/>
        </p:nvSpPr>
        <p:spPr>
          <a:xfrm>
            <a:off x="4648201" y="3789122"/>
            <a:ext cx="4361886" cy="101147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Si una relación no es binaria, se puede usar un nodo para representar la relación.</a:t>
            </a: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4648201" y="5158142"/>
            <a:ext cx="4361886" cy="70925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(Se puede representar orden de esta manera también.)</a:t>
            </a:r>
          </a:p>
        </p:txBody>
      </p:sp>
    </p:spTree>
    <p:extLst>
      <p:ext uri="{BB962C8B-B14F-4D97-AF65-F5344CB8AC3E}">
        <p14:creationId xmlns:p14="http://schemas.microsoft.com/office/powerpoint/2010/main" val="16853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¿Pero dónde de usan grafos?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36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 / La Web Semántica</a:t>
            </a:r>
            <a:endParaRPr lang="es-C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95400"/>
            <a:ext cx="4419600" cy="44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2999"/>
            <a:ext cx="6890400" cy="490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¡La Web es magnífica!</a:t>
            </a:r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248400"/>
            <a:ext cx="276497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¿Pero puede ser mejor?</a:t>
            </a:r>
          </a:p>
        </p:txBody>
      </p:sp>
      <p:sp>
        <p:nvSpPr>
          <p:cNvPr id="9" name="Content Placeholder 6 2 2 2"/>
          <p:cNvSpPr txBox="1">
            <a:spLocks/>
          </p:cNvSpPr>
          <p:nvPr/>
        </p:nvSpPr>
        <p:spPr>
          <a:xfrm>
            <a:off x="2917371" y="6248399"/>
            <a:ext cx="6031825" cy="40011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… a veces es difícil encontrar información relevante.</a:t>
            </a:r>
          </a:p>
        </p:txBody>
      </p:sp>
      <p:pic>
        <p:nvPicPr>
          <p:cNvPr id="12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88621" cy="4906963"/>
          </a:xfrm>
        </p:spPr>
      </p:pic>
    </p:spTree>
    <p:extLst>
      <p:ext uri="{BB962C8B-B14F-4D97-AF65-F5344CB8AC3E}">
        <p14:creationId xmlns:p14="http://schemas.microsoft.com/office/powerpoint/2010/main" val="3169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5" y="1216720"/>
            <a:ext cx="3320921" cy="259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02565" y="1440000"/>
            <a:ext cx="1950235" cy="11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Haciendo un informe para su clase …</a:t>
            </a:r>
            <a:endParaRPr lang="es-CL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962400" y="1744908"/>
            <a:ext cx="5181600" cy="32080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000" dirty="0" smtClean="0"/>
              <a:t>Quiere encontrar </a:t>
            </a:r>
            <a:r>
              <a:rPr lang="es-CL" sz="2000" i="1" dirty="0" smtClean="0"/>
              <a:t>cada</a:t>
            </a:r>
            <a:r>
              <a:rPr lang="es-CL" sz="2000" dirty="0" smtClean="0"/>
              <a:t>:</a:t>
            </a:r>
          </a:p>
          <a:p>
            <a:pPr lvl="1"/>
            <a:r>
              <a:rPr lang="es-CL" sz="1800" u="sng" dirty="0" smtClean="0"/>
              <a:t>Ganadores del Premio Nobel en Literatura</a:t>
            </a:r>
          </a:p>
          <a:p>
            <a:pPr lvl="1"/>
            <a:r>
              <a:rPr lang="es-CL" sz="1800" dirty="0" smtClean="0"/>
              <a:t>Que han luchado en </a:t>
            </a:r>
            <a:r>
              <a:rPr lang="es-CL" sz="1800" u="sng" dirty="0" smtClean="0"/>
              <a:t>una guerra</a:t>
            </a:r>
          </a:p>
          <a:p>
            <a:pPr lvl="1"/>
            <a:r>
              <a:rPr lang="es-CL" sz="1800" dirty="0" smtClean="0"/>
              <a:t>El </a:t>
            </a:r>
            <a:r>
              <a:rPr lang="es-CL" sz="1800" u="sng" dirty="0" smtClean="0"/>
              <a:t>año que ganaron el premio</a:t>
            </a:r>
          </a:p>
          <a:p>
            <a:pPr lvl="1"/>
            <a:r>
              <a:rPr lang="es-CL" sz="1800" dirty="0" smtClean="0"/>
              <a:t>Y el </a:t>
            </a:r>
            <a:r>
              <a:rPr lang="es-CL" sz="1800" u="sng" dirty="0" smtClean="0"/>
              <a:t>año que comenzó la guerra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27" y="4546067"/>
            <a:ext cx="2298621" cy="2311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298" y="1479845"/>
            <a:ext cx="988078" cy="988078"/>
          </a:xfrm>
          <a:prstGeom prst="rect">
            <a:avLst/>
          </a:prstGeom>
        </p:spPr>
      </p:pic>
      <p:pic>
        <p:nvPicPr>
          <p:cNvPr id="1026" name="Picture 2" descr="http://www.pd4pic.com/images/black-icon-outline-world-war-symbol-drawing-m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70" y="1544597"/>
            <a:ext cx="1004347" cy="87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00" y="5702033"/>
            <a:ext cx="41148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¿Cómo se puede encontrar esta información con la Web actual?</a:t>
            </a:r>
          </a:p>
        </p:txBody>
      </p:sp>
    </p:spTree>
    <p:extLst>
      <p:ext uri="{BB962C8B-B14F-4D97-AF65-F5344CB8AC3E}">
        <p14:creationId xmlns:p14="http://schemas.microsoft.com/office/powerpoint/2010/main" val="10761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Muchas pestañas de Wikipedia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08314"/>
            <a:ext cx="6324600" cy="4372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82913"/>
            <a:ext cx="6324600" cy="4379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1801103"/>
            <a:ext cx="6286500" cy="4335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00" y="2104987"/>
            <a:ext cx="6248400" cy="4295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47244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…</a:t>
            </a:r>
            <a:endParaRPr lang="es-CL" sz="9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27" y="4546067"/>
            <a:ext cx="2298621" cy="231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05" y="4546067"/>
            <a:ext cx="2303343" cy="2315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162" y="221775"/>
            <a:ext cx="1436438" cy="11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2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Web en el espectro de datos</a:t>
            </a:r>
            <a:endParaRPr lang="es-CL" dirty="0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Á</a:t>
            </a:r>
            <a:r>
              <a:rPr lang="es-CL" dirty="0" smtClean="0">
                <a:latin typeface="Calibri Light" panose="020F0302020204030204" pitchFamily="34" charset="0"/>
              </a:rPr>
              <a:t>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Plano</a:t>
            </a: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429" y="2195375"/>
            <a:ext cx="308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</a:rPr>
              <a:t>←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</a:rPr>
              <a:t>La Web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7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9530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¿Es un “verdadero” árbol?</a:t>
            </a:r>
          </a:p>
        </p:txBody>
      </p:sp>
      <p:sp>
        <p:nvSpPr>
          <p:cNvPr id="12" name="Content Placeholder 6 2 2 1"/>
          <p:cNvSpPr txBox="1">
            <a:spLocks/>
          </p:cNvSpPr>
          <p:nvPr/>
        </p:nvSpPr>
        <p:spPr>
          <a:xfrm>
            <a:off x="2251218" y="2561327"/>
            <a:ext cx="4682981" cy="277183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1600201" y="3581400"/>
            <a:ext cx="2137009" cy="249756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 3"/>
          <p:cNvSpPr txBox="1">
            <a:spLocks/>
          </p:cNvSpPr>
          <p:nvPr/>
        </p:nvSpPr>
        <p:spPr>
          <a:xfrm>
            <a:off x="4706373" y="5469924"/>
            <a:ext cx="3657600" cy="11594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err="1" smtClean="0">
                <a:latin typeface="Calibri Light" panose="020F0302020204030204" pitchFamily="34" charset="0"/>
              </a:rPr>
              <a:t>Umm</a:t>
            </a:r>
            <a:r>
              <a:rPr lang="es-CL" sz="2000" i="1" dirty="0" smtClean="0">
                <a:latin typeface="Calibri Light" panose="020F0302020204030204" pitchFamily="34" charset="0"/>
              </a:rPr>
              <a:t> … sí y no. </a:t>
            </a: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 feo tener tres nodos para Ale </a:t>
            </a: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(y es </a:t>
            </a:r>
            <a:r>
              <a:rPr lang="es-CL" sz="2000" i="1" dirty="0">
                <a:solidFill>
                  <a:srgbClr val="FF0000"/>
                </a:solidFill>
                <a:latin typeface="Calibri Light" panose="020F0302020204030204" pitchFamily="34" charset="0"/>
              </a:rPr>
              <a:t>más difícil 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de consultar</a:t>
            </a:r>
            <a:r>
              <a:rPr lang="es-CL" sz="2000" i="1" dirty="0">
                <a:solidFill>
                  <a:srgbClr val="FF0000"/>
                </a:solidFill>
                <a:latin typeface="Calibri Light" panose="020F0302020204030204" pitchFamily="34" charset="0"/>
              </a:rPr>
              <a:t>)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Semántica …</a:t>
            </a:r>
            <a:endParaRPr lang="es-CL" dirty="0"/>
          </a:p>
        </p:txBody>
      </p:sp>
      <p:grpSp>
        <p:nvGrpSpPr>
          <p:cNvPr id="3" name="Group 2"/>
          <p:cNvGrpSpPr/>
          <p:nvPr/>
        </p:nvGrpSpPr>
        <p:grpSpPr>
          <a:xfrm>
            <a:off x="3657600" y="762000"/>
            <a:ext cx="5562600" cy="5524500"/>
            <a:chOff x="3143250" y="990600"/>
            <a:chExt cx="6134100" cy="6134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3250" y="990600"/>
              <a:ext cx="6134100" cy="6134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725231" y="1923871"/>
              <a:ext cx="97013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prstMaterial="dkEdge">
                <a:bevelT w="31750" h="38100" prst="angle"/>
              </a:sp3d>
            </a:bodyPr>
            <a:lstStyle/>
            <a:p>
              <a:pPr algn="ctr"/>
              <a:r>
                <a:rPr lang="en-US" sz="7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2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Narkisim" panose="020E0502050101010101" pitchFamily="34" charset="-79"/>
                  <a:cs typeface="Narkisim" panose="020E0502050101010101" pitchFamily="34" charset="-79"/>
                </a:rPr>
                <a:t>W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2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25231" y="3676471"/>
              <a:ext cx="97013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prstMaterial="dkEdge">
                <a:bevelT w="31750" h="38100" prst="angle"/>
              </a:sp3d>
            </a:bodyPr>
            <a:lstStyle/>
            <a:p>
              <a:pPr algn="ctr"/>
              <a:r>
                <a:rPr lang="en-US" sz="7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2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Narkisim" panose="020E0502050101010101" pitchFamily="34" charset="-79"/>
                  <a:cs typeface="Narkisim" panose="020E0502050101010101" pitchFamily="34" charset="-79"/>
                </a:rPr>
                <a:t>W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2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5231" y="5505271"/>
              <a:ext cx="97013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prstMaterial="dkEdge">
                <a:bevelT w="31750" h="38100" prst="angle"/>
              </a:sp3d>
            </a:bodyPr>
            <a:lstStyle/>
            <a:p>
              <a:pPr algn="ctr"/>
              <a:r>
                <a:rPr lang="en-US" sz="72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2000"/>
                      </a:scheme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Narkisim" panose="020E0502050101010101" pitchFamily="34" charset="-79"/>
                  <a:cs typeface="Narkisim" panose="020E0502050101010101" pitchFamily="34" charset="-79"/>
                </a:rPr>
                <a:t>W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2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86784"/>
            <a:ext cx="3657600" cy="371178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38200" y="6108444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alibri Light" panose="020F0302020204030204" pitchFamily="34" charset="0"/>
              </a:rPr>
              <a:t>… una base de datos global usando la Web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Web de Datos en el espectro de datos</a:t>
            </a:r>
            <a:endParaRPr lang="es-CL" dirty="0"/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9183" y="1676399"/>
            <a:ext cx="334527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¿Y si quisiéramos estructurar los datos de la Web y crear una Web de Datos, donde la pondríamos en el espectro?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Á</a:t>
            </a:r>
            <a:r>
              <a:rPr lang="es-CL" dirty="0" smtClean="0">
                <a:latin typeface="Calibri Light" panose="020F0302020204030204" pitchFamily="34" charset="0"/>
              </a:rPr>
              <a:t>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Plano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429" y="2195375"/>
            <a:ext cx="308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</a:rPr>
              <a:t>←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</a:rPr>
              <a:t>La Web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32429" y="5635133"/>
            <a:ext cx="650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  <a:latin typeface="Calibri Light" panose="020F0302020204030204" pitchFamily="34" charset="0"/>
              </a:rPr>
              <a:t>← </a:t>
            </a:r>
            <a:r>
              <a:rPr lang="en-US" sz="5400" b="1" dirty="0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  <a:latin typeface="Calibri Light" panose="020F0302020204030204" pitchFamily="34" charset="0"/>
              </a:rPr>
              <a:t>¿La Web de </a:t>
            </a:r>
            <a:r>
              <a:rPr lang="en-US" sz="5400" b="1" dirty="0" err="1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  <a:latin typeface="Calibri Light" panose="020F0302020204030204" pitchFamily="34" charset="0"/>
              </a:rPr>
              <a:t>Datos</a:t>
            </a:r>
            <a:r>
              <a:rPr lang="en-US" sz="5400" b="1" dirty="0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  <a:latin typeface="Calibri Light" panose="020F0302020204030204" pitchFamily="34" charset="0"/>
              </a:rPr>
              <a:t>?</a:t>
            </a:r>
            <a:endParaRPr lang="en-US" sz="5400" b="1" cap="none" spc="0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5">
                    <a:lumMod val="50000"/>
                  </a:scheme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7" name="Content Placeholder 6 2 2 2"/>
          <p:cNvSpPr txBox="1">
            <a:spLocks/>
          </p:cNvSpPr>
          <p:nvPr/>
        </p:nvSpPr>
        <p:spPr>
          <a:xfrm>
            <a:off x="5399183" y="3276600"/>
            <a:ext cx="3345272" cy="76098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Imaginemos el 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esquema relacional. :/</a:t>
            </a:r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9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 animBg="1"/>
      <p:bldP spid="35" grpId="0"/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Web de Datos en el espectro de datos</a:t>
            </a:r>
            <a:endParaRPr lang="es-CL" dirty="0"/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n-GB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9183" y="1676399"/>
            <a:ext cx="334527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¿Y si quisiéramos estructurar los datos de la Web y crear una Web de Datos, donde la pondríamos en el espectro?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</a:t>
            </a:r>
            <a:r>
              <a:rPr lang="es-CL" sz="1600" dirty="0" err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Prop</a:t>
            </a:r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. Gs,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latin typeface="Calibri Light" panose="020F0302020204030204" pitchFamily="34" charset="0"/>
              </a:rPr>
              <a:t>Á</a:t>
            </a:r>
            <a:r>
              <a:rPr lang="es-CL" dirty="0" smtClean="0">
                <a:latin typeface="Calibri Light" panose="020F0302020204030204" pitchFamily="34" charset="0"/>
              </a:rPr>
              <a:t>rboles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Texto Plano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429" y="2195375"/>
            <a:ext cx="308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</a:rPr>
              <a:t>←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</a:rPr>
              <a:t>La Web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032429" y="4419600"/>
            <a:ext cx="65019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  <a:latin typeface="Calibri Light" panose="020F0302020204030204" pitchFamily="34" charset="0"/>
              </a:rPr>
              <a:t>← </a:t>
            </a:r>
            <a:r>
              <a:rPr lang="en-US" sz="5400" b="1" dirty="0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  <a:latin typeface="Calibri Light" panose="020F0302020204030204" pitchFamily="34" charset="0"/>
              </a:rPr>
              <a:t>La Web de </a:t>
            </a:r>
            <a:r>
              <a:rPr lang="en-US" sz="5400" b="1" dirty="0" err="1" smtClean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  <a:latin typeface="Calibri Light" panose="020F0302020204030204" pitchFamily="34" charset="0"/>
              </a:rPr>
              <a:t>Datos</a:t>
            </a:r>
            <a:endParaRPr lang="en-US" sz="5400" b="1" cap="none" spc="0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5">
                    <a:lumMod val="50000"/>
                  </a:scheme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8" name="Content Placeholder 6 2 2 2"/>
          <p:cNvSpPr txBox="1">
            <a:spLocks/>
          </p:cNvSpPr>
          <p:nvPr/>
        </p:nvSpPr>
        <p:spPr>
          <a:xfrm>
            <a:off x="5399183" y="3276600"/>
            <a:ext cx="3345272" cy="75986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Parece más razonable usar grafos dado su flexibilidad</a:t>
            </a:r>
            <a:endParaRPr lang="es-CL" sz="2000" i="1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99183" y="5429487"/>
            <a:ext cx="334527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¿Pero qué </a:t>
            </a:r>
            <a:r>
              <a:rPr lang="es-CL" sz="2000" i="1" u="sng" dirty="0" smtClean="0">
                <a:latin typeface="Calibri Light" panose="020F0302020204030204" pitchFamily="34" charset="0"/>
              </a:rPr>
              <a:t>formato</a:t>
            </a:r>
            <a:r>
              <a:rPr lang="es-CL" sz="2000" i="1" dirty="0" smtClean="0">
                <a:latin typeface="Calibri Light" panose="020F0302020204030204" pitchFamily="34" charset="0"/>
              </a:rPr>
              <a:t> de datos podemos ocupar entonces?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8134854" y="6316641"/>
            <a:ext cx="609601" cy="35724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…</a:t>
            </a:r>
            <a:endParaRPr lang="es-CL" sz="20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animBg="1"/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Resource</a:t>
            </a:r>
            <a:r>
              <a:rPr lang="es-CL" dirty="0" smtClean="0"/>
              <a:t> </a:t>
            </a:r>
            <a:r>
              <a:rPr lang="es-CL" dirty="0" err="1" smtClean="0"/>
              <a:t>Description</a:t>
            </a:r>
            <a:r>
              <a:rPr lang="es-CL" dirty="0" smtClean="0"/>
              <a:t> Framework</a:t>
            </a:r>
            <a:br>
              <a:rPr lang="es-CL" dirty="0" smtClean="0"/>
            </a:br>
            <a:r>
              <a:rPr lang="es-CL" dirty="0" smtClean="0"/>
              <a:t>(RDF)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i="1" dirty="0" smtClean="0"/>
              <a:t>Formato de Descripción de Recursos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10797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Modelando el mundo con triples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3" y="1371598"/>
            <a:ext cx="5175214" cy="19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¿Agregar información? Concatenar triples.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94698" cy="25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3" y="4389470"/>
            <a:ext cx="6592857" cy="203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Los triples representan un grafo</a:t>
            </a:r>
            <a:endParaRPr lang="es-CL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2" y="4144870"/>
            <a:ext cx="3041055" cy="432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94698" cy="25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3" y="4389470"/>
            <a:ext cx="6592857" cy="203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Los triples representan un grafo</a:t>
            </a:r>
            <a:endParaRPr lang="es-CL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2" y="4144870"/>
            <a:ext cx="3041055" cy="432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94698" cy="25351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990601"/>
            <a:ext cx="9144000" cy="5105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55764" y="2811347"/>
            <a:ext cx="2729650" cy="2667045"/>
          </a:xfrm>
          <a:prstGeom prst="cloudCallout">
            <a:avLst>
              <a:gd name="adj1" fmla="val 82974"/>
              <a:gd name="adj2" fmla="val 668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760914" y="3135360"/>
            <a:ext cx="2541707" cy="2451089"/>
          </a:xfrm>
          <a:prstGeom prst="cloudCallout">
            <a:avLst>
              <a:gd name="adj1" fmla="val -81445"/>
              <a:gd name="adj2" fmla="val 629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4" descr="https://upload.wikimedia.org/wikipedia/commons/d/d7/DublinM5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53" y="3538043"/>
            <a:ext cx="1614054" cy="134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fbcdn-profile-a.akamaihd.net/hprofile-ak-xap1/v/t1.0-1/p100x100/988800_10202913553537340_611864915_n.jpg?oh=ce70e68959e2bee328c95312d4a5444a&amp;oe=567AA552&amp;__gda__=1450512880_c6fb067f216e1fdc4ff40790995e4b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50" y="3838870"/>
            <a:ext cx="1355576" cy="13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Idea: Usar los identificadores de la Web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sz="3000" dirty="0" smtClean="0">
                <a:solidFill>
                  <a:schemeClr val="accent6">
                    <a:lumMod val="75000"/>
                  </a:schemeClr>
                </a:solidFill>
              </a:rPr>
              <a:t>URL: </a:t>
            </a:r>
            <a:r>
              <a:rPr lang="es-CL" sz="3000" i="1" dirty="0" err="1" smtClean="0">
                <a:solidFill>
                  <a:schemeClr val="accent6">
                    <a:lumMod val="75000"/>
                  </a:schemeClr>
                </a:solidFill>
              </a:rPr>
              <a:t>Uniform</a:t>
            </a:r>
            <a:r>
              <a:rPr lang="es-CL" sz="30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3000" i="1" dirty="0" err="1" smtClean="0">
                <a:solidFill>
                  <a:schemeClr val="accent6">
                    <a:lumMod val="75000"/>
                  </a:schemeClr>
                </a:solidFill>
              </a:rPr>
              <a:t>Resource</a:t>
            </a:r>
            <a:r>
              <a:rPr lang="es-CL" sz="30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3000" i="1" dirty="0" err="1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endParaRPr lang="es-CL" sz="30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s-CL" sz="2600" dirty="0" smtClean="0"/>
              <a:t>La ubicación de un recurso de la Web </a:t>
            </a:r>
          </a:p>
          <a:p>
            <a:pPr lvl="1"/>
            <a:r>
              <a:rPr lang="es-CL" sz="2600" dirty="0" smtClean="0"/>
              <a:t>(p.ej., </a:t>
            </a:r>
            <a:r>
              <a:rPr lang="es-CL" sz="2600" smtClean="0"/>
              <a:t>una </a:t>
            </a:r>
            <a:r>
              <a:rPr lang="es-CL" sz="2600" smtClean="0"/>
              <a:t>página </a:t>
            </a:r>
            <a:r>
              <a:rPr lang="es-CL" sz="2600" dirty="0" smtClean="0"/>
              <a:t>Web)</a:t>
            </a:r>
          </a:p>
          <a:p>
            <a:pPr lvl="1"/>
            <a:r>
              <a:rPr lang="es-CL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http://ex.org/Dubl%C3%ADn.html</a:t>
            </a:r>
          </a:p>
          <a:p>
            <a:endParaRPr lang="es-CL" sz="3000" dirty="0" smtClean="0"/>
          </a:p>
          <a:p>
            <a:r>
              <a:rPr lang="es-CL" sz="3000" dirty="0" smtClean="0">
                <a:solidFill>
                  <a:srgbClr val="0070C0"/>
                </a:solidFill>
              </a:rPr>
              <a:t>URI: </a:t>
            </a:r>
            <a:r>
              <a:rPr lang="es-CL" sz="3000" i="1" dirty="0" err="1" smtClean="0">
                <a:solidFill>
                  <a:srgbClr val="0070C0"/>
                </a:solidFill>
              </a:rPr>
              <a:t>Uniform</a:t>
            </a:r>
            <a:r>
              <a:rPr lang="es-CL" sz="3000" i="1" dirty="0" smtClean="0">
                <a:solidFill>
                  <a:srgbClr val="0070C0"/>
                </a:solidFill>
              </a:rPr>
              <a:t> </a:t>
            </a:r>
            <a:r>
              <a:rPr lang="es-CL" sz="3000" i="1" dirty="0" err="1" smtClean="0">
                <a:solidFill>
                  <a:srgbClr val="0070C0"/>
                </a:solidFill>
              </a:rPr>
              <a:t>Resource</a:t>
            </a:r>
            <a:r>
              <a:rPr lang="es-CL" sz="3000" i="1" dirty="0" smtClean="0">
                <a:solidFill>
                  <a:srgbClr val="0070C0"/>
                </a:solidFill>
              </a:rPr>
              <a:t> </a:t>
            </a:r>
            <a:r>
              <a:rPr lang="es-CL" sz="3000" i="1" dirty="0" err="1" smtClean="0">
                <a:solidFill>
                  <a:srgbClr val="0070C0"/>
                </a:solidFill>
              </a:rPr>
              <a:t>Identifier</a:t>
            </a:r>
            <a:r>
              <a:rPr lang="es-CL" sz="3000" i="1" dirty="0" smtClean="0">
                <a:solidFill>
                  <a:srgbClr val="0070C0"/>
                </a:solidFill>
              </a:rPr>
              <a:t> </a:t>
            </a:r>
            <a:r>
              <a:rPr lang="es-CL" sz="3000" dirty="0" smtClean="0">
                <a:solidFill>
                  <a:srgbClr val="0070C0"/>
                </a:solidFill>
              </a:rPr>
              <a:t>(RDF 1.0)</a:t>
            </a:r>
          </a:p>
          <a:p>
            <a:pPr lvl="1"/>
            <a:r>
              <a:rPr lang="es-CL" sz="2600" dirty="0" smtClean="0"/>
              <a:t>Un identificador de un recurso general</a:t>
            </a:r>
          </a:p>
          <a:p>
            <a:pPr lvl="1"/>
            <a:r>
              <a:rPr lang="es-CL" sz="2600" dirty="0" smtClean="0"/>
              <a:t>(p.ej., una ciudad)</a:t>
            </a:r>
          </a:p>
          <a:p>
            <a:pPr lvl="1"/>
            <a:r>
              <a:rPr lang="es-CL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http://ex.org/Dubl%C3%ADn</a:t>
            </a:r>
          </a:p>
          <a:p>
            <a:endParaRPr lang="es-CL" sz="3000" dirty="0" smtClean="0"/>
          </a:p>
          <a:p>
            <a:r>
              <a:rPr lang="es-CL" sz="3000" dirty="0" smtClean="0">
                <a:solidFill>
                  <a:srgbClr val="00B050"/>
                </a:solidFill>
              </a:rPr>
              <a:t>IRI: </a:t>
            </a:r>
            <a:r>
              <a:rPr lang="es-CL" sz="3000" i="1" dirty="0" err="1" smtClean="0">
                <a:solidFill>
                  <a:srgbClr val="00B050"/>
                </a:solidFill>
              </a:rPr>
              <a:t>Internationalised</a:t>
            </a:r>
            <a:r>
              <a:rPr lang="es-CL" sz="3000" i="1" dirty="0" smtClean="0">
                <a:solidFill>
                  <a:srgbClr val="00B050"/>
                </a:solidFill>
              </a:rPr>
              <a:t> </a:t>
            </a:r>
            <a:r>
              <a:rPr lang="es-CL" sz="3000" i="1" dirty="0" err="1" smtClean="0">
                <a:solidFill>
                  <a:srgbClr val="00B050"/>
                </a:solidFill>
              </a:rPr>
              <a:t>Resource</a:t>
            </a:r>
            <a:r>
              <a:rPr lang="es-CL" sz="3000" i="1" dirty="0" smtClean="0">
                <a:solidFill>
                  <a:srgbClr val="00B050"/>
                </a:solidFill>
              </a:rPr>
              <a:t> </a:t>
            </a:r>
            <a:r>
              <a:rPr lang="es-CL" sz="3000" i="1" dirty="0" err="1" smtClean="0">
                <a:solidFill>
                  <a:srgbClr val="00B050"/>
                </a:solidFill>
              </a:rPr>
              <a:t>Identifier</a:t>
            </a:r>
            <a:r>
              <a:rPr lang="es-CL" sz="3000" i="1" dirty="0" smtClean="0">
                <a:solidFill>
                  <a:srgbClr val="00B050"/>
                </a:solidFill>
              </a:rPr>
              <a:t> </a:t>
            </a:r>
            <a:r>
              <a:rPr lang="es-CL" sz="3000" dirty="0" smtClean="0">
                <a:solidFill>
                  <a:srgbClr val="00B050"/>
                </a:solidFill>
              </a:rPr>
              <a:t>(RDF 1.1)</a:t>
            </a:r>
          </a:p>
          <a:p>
            <a:pPr lvl="1"/>
            <a:r>
              <a:rPr lang="es-CL" sz="2600" dirty="0" smtClean="0"/>
              <a:t>Una URI que permite caracteres en </a:t>
            </a:r>
            <a:r>
              <a:rPr lang="es-CL" sz="2600" i="1" dirty="0" smtClean="0"/>
              <a:t>Unicode</a:t>
            </a:r>
          </a:p>
          <a:p>
            <a:pPr lvl="1"/>
            <a:r>
              <a:rPr lang="es-CL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http://ex.org/Dublín</a:t>
            </a:r>
            <a:endParaRPr lang="es-CL" sz="2600" dirty="0">
              <a:solidFill>
                <a:schemeClr val="tx1">
                  <a:lumMod val="50000"/>
                  <a:lumOff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Usaremos </a:t>
            </a:r>
            <a:r>
              <a:rPr lang="es-CL" dirty="0" err="1" smtClean="0"/>
              <a:t>IRIs</a:t>
            </a:r>
            <a:r>
              <a:rPr lang="es-CL" dirty="0" smtClean="0"/>
              <a:t> con prefijos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pPr marL="0" lvl="1" indent="0">
              <a:buNone/>
            </a:pP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http://ex.org/Dublín </a:t>
            </a:r>
            <a:r>
              <a:rPr lang="es-CL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s-CL" dirty="0" err="1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</a:t>
            </a:r>
            <a:r>
              <a:rPr lang="es-CL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s-CL" dirty="0" smtClean="0">
              <a:solidFill>
                <a:srgbClr val="00B050"/>
              </a:solidFill>
            </a:endParaRPr>
          </a:p>
          <a:p>
            <a:pPr marL="742950" lvl="2" indent="-342900"/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ex: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” denota un </a:t>
            </a:r>
            <a:r>
              <a:rPr lang="es-CL" u="sng" dirty="0" smtClean="0">
                <a:solidFill>
                  <a:schemeClr val="accent6">
                    <a:lumMod val="75000"/>
                  </a:schemeClr>
                </a:solidFill>
              </a:rPr>
              <a:t>prefijo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s-CL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http://ex.org/</a:t>
            </a:r>
          </a:p>
          <a:p>
            <a:pPr marL="742950" lvl="2" indent="-342900"/>
            <a:r>
              <a:rPr lang="es-CL" dirty="0" smtClean="0">
                <a:solidFill>
                  <a:srgbClr val="00B050"/>
                </a:solidFill>
                <a:cs typeface="Courier New" panose="02070309020205020404" pitchFamily="49" charset="0"/>
              </a:rPr>
              <a:t>“</a:t>
            </a:r>
            <a:r>
              <a:rPr lang="es-CL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r>
              <a:rPr lang="es-CL" dirty="0" smtClean="0">
                <a:solidFill>
                  <a:srgbClr val="00B050"/>
                </a:solidFill>
                <a:cs typeface="Courier New" panose="02070309020205020404" pitchFamily="49" charset="0"/>
              </a:rPr>
              <a:t>” en un </a:t>
            </a:r>
            <a:r>
              <a:rPr lang="es-CL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nombre local</a:t>
            </a:r>
          </a:p>
          <a:p>
            <a:pPr marL="742950" lvl="2" indent="-342900"/>
            <a:endParaRPr lang="es-CL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lvl="1" indent="0">
              <a:buNone/>
            </a:pPr>
            <a:r>
              <a:rPr lang="es-CL" u="sng" dirty="0" smtClean="0">
                <a:solidFill>
                  <a:schemeClr val="accent6">
                    <a:lumMod val="75000"/>
                  </a:schemeClr>
                </a:solidFill>
              </a:rPr>
              <a:t>Prefijos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comunes: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6" y="4492677"/>
            <a:ext cx="5653088" cy="16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49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7244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¿Es un árbol ahora?</a:t>
            </a:r>
          </a:p>
        </p:txBody>
      </p:sp>
      <p:sp>
        <p:nvSpPr>
          <p:cNvPr id="22" name="Content Placeholder 6 2 2"/>
          <p:cNvSpPr txBox="1">
            <a:spLocks/>
          </p:cNvSpPr>
          <p:nvPr/>
        </p:nvSpPr>
        <p:spPr>
          <a:xfrm>
            <a:off x="4706373" y="5116574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Hay ciclos, entonces ¡no!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6373" y="5803403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¿Aparte de eso, H.A.P.A.?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4706373" y="6203513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¿De dónde es </a:t>
            </a:r>
            <a:r>
              <a:rPr lang="es-CL" sz="20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Kross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5?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3" y="4389470"/>
            <a:ext cx="6592857" cy="203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Desde </a:t>
            </a:r>
            <a:r>
              <a:rPr lang="es-CL" dirty="0" err="1" smtClean="0"/>
              <a:t>strings</a:t>
            </a:r>
            <a:r>
              <a:rPr lang="es-CL" dirty="0" smtClean="0"/>
              <a:t> …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4144870"/>
            <a:ext cx="3039963" cy="4320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546576" cy="25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5" y="4389471"/>
            <a:ext cx="6599831" cy="1996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… hasta identificadores de la Web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4144870"/>
            <a:ext cx="3039963" cy="43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460082" cy="25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5" y="4389471"/>
            <a:ext cx="6599831" cy="1996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¿y qué pasa con números, etc.? …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4144870"/>
            <a:ext cx="3039963" cy="43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460082" cy="250566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216130" y="5874908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4422128"/>
            <a:ext cx="334527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¿Deberíamos asignar </a:t>
            </a:r>
            <a:r>
              <a:rPr lang="es-CL" sz="2000" i="1" dirty="0" err="1" smtClean="0">
                <a:latin typeface="Calibri Light" panose="020F0302020204030204" pitchFamily="34" charset="0"/>
              </a:rPr>
              <a:t>IRIs</a:t>
            </a:r>
            <a:r>
              <a:rPr lang="es-CL" sz="2000" i="1" dirty="0" smtClean="0">
                <a:latin typeface="Calibri Light" panose="020F0302020204030204" pitchFamily="34" charset="0"/>
              </a:rPr>
              <a:t> a números, booleanos, etc.?</a:t>
            </a:r>
          </a:p>
        </p:txBody>
      </p:sp>
    </p:spTree>
    <p:extLst>
      <p:ext uri="{BB962C8B-B14F-4D97-AF65-F5344CB8AC3E}">
        <p14:creationId xmlns:p14="http://schemas.microsoft.com/office/powerpoint/2010/main" val="206379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err="1" smtClean="0"/>
              <a:t>Literals</a:t>
            </a:r>
            <a:r>
              <a:rPr lang="es-CL" dirty="0" smtClean="0"/>
              <a:t> representan “valores”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 smtClean="0"/>
              <a:t>… como </a:t>
            </a:r>
            <a:r>
              <a:rPr lang="es-CL" dirty="0" err="1" smtClean="0"/>
              <a:t>strings</a:t>
            </a:r>
            <a:r>
              <a:rPr lang="es-CL" dirty="0" smtClean="0"/>
              <a:t>, números, booleanos, fechas …</a:t>
            </a:r>
          </a:p>
          <a:p>
            <a:endParaRPr lang="es-CL" dirty="0" smtClean="0"/>
          </a:p>
          <a:p>
            <a:r>
              <a:rPr lang="es-CL" dirty="0" smtClean="0"/>
              <a:t>Pero solo se permiten </a:t>
            </a:r>
            <a:r>
              <a:rPr lang="es-CL" i="1" dirty="0" err="1" smtClean="0"/>
              <a:t>literals</a:t>
            </a:r>
            <a:r>
              <a:rPr lang="es-CL" dirty="0" smtClean="0"/>
              <a:t> como objetos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7" y="3665220"/>
            <a:ext cx="6843147" cy="2128098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38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 usan los tipos de XML </a:t>
            </a:r>
            <a:r>
              <a:rPr lang="es-CL" dirty="0" err="1" smtClean="0"/>
              <a:t>Schema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7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 usan los tipos de XML </a:t>
            </a:r>
            <a:r>
              <a:rPr lang="es-CL" dirty="0" err="1" smtClean="0"/>
              <a:t>Schema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0" y="1349700"/>
            <a:ext cx="1814934" cy="167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22" y="1850896"/>
            <a:ext cx="2499452" cy="16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35" y="3209839"/>
            <a:ext cx="2621730" cy="169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74" y="3542877"/>
            <a:ext cx="2890126" cy="171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2" y="4670966"/>
            <a:ext cx="5435712" cy="2324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63" y="6477000"/>
            <a:ext cx="300437" cy="348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6" y="5432701"/>
            <a:ext cx="1406081" cy="176093"/>
          </a:xfrm>
          <a:prstGeom prst="rect">
            <a:avLst/>
          </a:prstGeom>
        </p:spPr>
      </p:pic>
      <p:sp>
        <p:nvSpPr>
          <p:cNvPr id="26" name="Content Placeholder 6 2 2 2"/>
          <p:cNvSpPr txBox="1">
            <a:spLocks/>
          </p:cNvSpPr>
          <p:nvPr/>
        </p:nvSpPr>
        <p:spPr>
          <a:xfrm>
            <a:off x="2085690" y="5301983"/>
            <a:ext cx="3345272" cy="793399"/>
          </a:xfrm>
          <a:prstGeom prst="rect">
            <a:avLst/>
          </a:prstGeom>
          <a:solidFill>
            <a:srgbClr val="FFFF00">
              <a:alpha val="1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Por defecto un </a:t>
            </a:r>
            <a:r>
              <a:rPr lang="es-CL" sz="2000" dirty="0" err="1" smtClean="0">
                <a:latin typeface="Calibri Light" panose="020F0302020204030204" pitchFamily="34" charset="0"/>
              </a:rPr>
              <a:t>string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Se pueden usar etiquetas de idioma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990600"/>
            <a:ext cx="9144000" cy="58673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0" y="1349700"/>
            <a:ext cx="1814934" cy="167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22" y="1850896"/>
            <a:ext cx="2499452" cy="16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35" y="3209839"/>
            <a:ext cx="2621730" cy="169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74" y="3542877"/>
            <a:ext cx="2890126" cy="171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2" y="4670966"/>
            <a:ext cx="5435712" cy="2324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6" y="5432701"/>
            <a:ext cx="1406081" cy="1760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63" y="6477000"/>
            <a:ext cx="300437" cy="34878"/>
          </a:xfrm>
          <a:prstGeom prst="rect">
            <a:avLst/>
          </a:prstGeom>
        </p:spPr>
      </p:pic>
      <p:sp>
        <p:nvSpPr>
          <p:cNvPr id="22" name="Content Placeholder 6 2 2 2"/>
          <p:cNvSpPr txBox="1">
            <a:spLocks/>
          </p:cNvSpPr>
          <p:nvPr/>
        </p:nvSpPr>
        <p:spPr>
          <a:xfrm>
            <a:off x="726642" y="5764029"/>
            <a:ext cx="7388657" cy="636771"/>
          </a:xfrm>
          <a:prstGeom prst="rect">
            <a:avLst/>
          </a:prstGeom>
          <a:solidFill>
            <a:srgbClr val="FFFF00">
              <a:alpha val="1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400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Etiquetas de idioma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67" y="5843846"/>
            <a:ext cx="1437182" cy="176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842021"/>
            <a:ext cx="1833584" cy="177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25" y="5809728"/>
            <a:ext cx="2913157" cy="2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SPARQL: SPARQL </a:t>
            </a:r>
            <a:r>
              <a:rPr lang="es-CL" dirty="0" err="1" smtClean="0"/>
              <a:t>Protocol</a:t>
            </a:r>
            <a:r>
              <a:rPr lang="es-CL" dirty="0" smtClean="0"/>
              <a:t> and RDF </a:t>
            </a:r>
            <a:r>
              <a:rPr lang="es-CL" dirty="0" err="1" smtClean="0"/>
              <a:t>Query</a:t>
            </a:r>
            <a:r>
              <a:rPr lang="es-CL" dirty="0" smtClean="0"/>
              <a:t> </a:t>
            </a:r>
            <a:r>
              <a:rPr lang="es-CL" dirty="0" err="1"/>
              <a:t>L</a:t>
            </a:r>
            <a:r>
              <a:rPr lang="es-CL" dirty="0" err="1" smtClean="0"/>
              <a:t>angauge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i="1" dirty="0" smtClean="0"/>
              <a:t>Protocolo y Lenguaje de Consulta de RDF: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10042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Consultar Grafos en RDF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dirty="0" smtClean="0"/>
              <a:t> “¿Quién protagoniza en la película ‘</a:t>
            </a:r>
            <a:r>
              <a:rPr lang="es-CL" sz="2000" dirty="0" err="1" smtClean="0"/>
              <a:t>Sharknado</a:t>
            </a:r>
            <a:r>
              <a:rPr lang="es-CL" sz="2000" dirty="0" smtClean="0"/>
              <a:t>’?”</a:t>
            </a:r>
            <a:endParaRPr lang="es-CL" sz="20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Consultar Grafos en RDF</a:t>
            </a:r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5181606"/>
            <a:ext cx="1540488" cy="753671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9050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endParaRPr lang="es-CL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2590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Soluciones: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3" y="5105400"/>
            <a:ext cx="3397746" cy="123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Prefijos</a:t>
            </a:r>
            <a:r>
              <a:rPr lang="es-CL" dirty="0" smtClean="0"/>
              <a:t>: Abreviaturas de </a:t>
            </a:r>
            <a:r>
              <a:rPr lang="es-CL" dirty="0" err="1" smtClean="0"/>
              <a:t>IRIs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2" y="5105405"/>
            <a:ext cx="3400310" cy="12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56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clausula de </a:t>
            </a:r>
            <a:r>
              <a:rPr lang="es-CL" sz="32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sz="3200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Especifica un grafo de consulta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8" y="5105404"/>
            <a:ext cx="3401244" cy="12428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800" y="5835134"/>
            <a:ext cx="2971800" cy="21588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Patrón triple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 flipV="1">
            <a:off x="3657600" y="5943074"/>
            <a:ext cx="1752600" cy="767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(un triple con variables)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9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4"/>
            <a:ext cx="1531881" cy="7451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9" y="5105404"/>
            <a:ext cx="3402527" cy="12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dirty="0" smtClean="0">
                <a:latin typeface="Calibri Light" panose="020F0302020204030204" pitchFamily="34" charset="0"/>
              </a:rPr>
              <a:t> “¿En cuáles (otras) películas </a:t>
            </a:r>
            <a:r>
              <a:rPr lang="es-CL" sz="2000" dirty="0">
                <a:latin typeface="Calibri Light" panose="020F0302020204030204" pitchFamily="34" charset="0"/>
              </a:rPr>
              <a:t>han actuado los </a:t>
            </a:r>
            <a:r>
              <a:rPr lang="es-CL" sz="2000" dirty="0" smtClean="0">
                <a:latin typeface="Calibri Light" panose="020F0302020204030204" pitchFamily="34" charset="0"/>
              </a:rPr>
              <a:t>actores de </a:t>
            </a:r>
            <a:r>
              <a:rPr lang="es-CL" sz="2000" dirty="0" err="1" smtClean="0">
                <a:latin typeface="Calibri Light" panose="020F0302020204030204" pitchFamily="34" charset="0"/>
              </a:rPr>
              <a:t>Sharknado</a:t>
            </a:r>
            <a:r>
              <a:rPr lang="es-CL" sz="2000" dirty="0" smtClean="0">
                <a:latin typeface="Calibri Light" panose="020F0302020204030204" pitchFamily="34" charset="0"/>
              </a:rPr>
              <a:t>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2" y="5105404"/>
            <a:ext cx="3115279" cy="9933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8" name="Rectangle 17"/>
          <p:cNvSpPr/>
          <p:nvPr/>
        </p:nvSpPr>
        <p:spPr>
          <a:xfrm>
            <a:off x="609600" y="5791200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286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n-IE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886200" y="6033016"/>
            <a:ext cx="1219200" cy="19478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3581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(un conjunto de patrones triples)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3" y="4602941"/>
            <a:ext cx="2256130" cy="1288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72201" y="4495800"/>
            <a:ext cx="2514600" cy="1469043"/>
          </a:xfrm>
          <a:prstGeom prst="rect">
            <a:avLst/>
          </a:prstGeom>
          <a:solidFill>
            <a:schemeClr val="accent1">
              <a:alpha val="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</a:t>
            </a:r>
            <a:r>
              <a:rPr lang="es-CL" i="1" dirty="0" err="1" smtClean="0"/>
              <a:t>Joins</a:t>
            </a:r>
            <a:endParaRPr lang="es-CL" i="1" dirty="0"/>
          </a:p>
        </p:txBody>
      </p:sp>
      <p:sp>
        <p:nvSpPr>
          <p:cNvPr id="13" name="Rectangle 12"/>
          <p:cNvSpPr/>
          <p:nvPr/>
        </p:nvSpPr>
        <p:spPr>
          <a:xfrm>
            <a:off x="3168000" y="5832000"/>
            <a:ext cx="2520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5835134"/>
            <a:ext cx="2133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Variable de </a:t>
            </a:r>
            <a:r>
              <a:rPr lang="es-CL" dirty="0" err="1" smtClean="0">
                <a:solidFill>
                  <a:srgbClr val="FFC000"/>
                </a:solidFill>
                <a:latin typeface="Calibri Light" panose="020F0302020204030204" pitchFamily="34" charset="0"/>
              </a:rPr>
              <a:t>Join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 flipV="1">
            <a:off x="3420000" y="5952908"/>
            <a:ext cx="1990200" cy="6689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0200" y="6204466"/>
            <a:ext cx="3657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(una variable en múltiples lugares)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6000" y="6033016"/>
            <a:ext cx="252000" cy="241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2448000" y="6019800"/>
            <a:ext cx="2962200" cy="13381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dirty="0" smtClean="0">
                <a:latin typeface="Calibri Light" panose="020F0302020204030204" pitchFamily="34" charset="0"/>
              </a:rPr>
              <a:t> “¿Qué son los títulos de </a:t>
            </a:r>
            <a:r>
              <a:rPr lang="es-CL" sz="2000" dirty="0">
                <a:latin typeface="Calibri Light" panose="020F0302020204030204" pitchFamily="34" charset="0"/>
              </a:rPr>
              <a:t>las dos primeras pel</a:t>
            </a:r>
            <a:r>
              <a:rPr lang="es-CL" sz="2000" dirty="0" smtClean="0">
                <a:latin typeface="Calibri Light" panose="020F0302020204030204" pitchFamily="34" charset="0"/>
              </a:rPr>
              <a:t>ículas en la serie </a:t>
            </a:r>
            <a:r>
              <a:rPr lang="es-CL" sz="2000" dirty="0" err="1" smtClean="0">
                <a:latin typeface="Calibri Light" panose="020F0302020204030204" pitchFamily="34" charset="0"/>
              </a:rPr>
              <a:t>Sharknado</a:t>
            </a:r>
            <a:r>
              <a:rPr lang="es-CL" sz="2000" dirty="0" smtClean="0">
                <a:latin typeface="Calibri Light" panose="020F0302020204030204" pitchFamily="34" charset="0"/>
              </a:rPr>
              <a:t>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Unión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85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Unión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5105402"/>
            <a:ext cx="3741149" cy="5654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105402"/>
            <a:ext cx="4355326" cy="1685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4"/>
            <a:ext cx="9144000" cy="559316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 descr="http://thereforenow.com/wp-content/uploads/2014/11/glorious_mes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77" y="4433511"/>
            <a:ext cx="1907882" cy="21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dirty="0" smtClean="0">
                <a:latin typeface="Calibri Light" panose="020F0302020204030204" pitchFamily="34" charset="0"/>
              </a:rPr>
              <a:t> “¿Los títulos de películas y </a:t>
            </a:r>
            <a:r>
              <a:rPr lang="es-CL" sz="1700" dirty="0" smtClean="0">
                <a:latin typeface="Calibri Light" panose="020F0302020204030204" pitchFamily="34" charset="0"/>
              </a:rPr>
              <a:t>(de estar disponible)</a:t>
            </a:r>
            <a:r>
              <a:rPr lang="es-CL" sz="2000" dirty="0" smtClean="0">
                <a:latin typeface="Calibri Light" panose="020F0302020204030204" pitchFamily="34" charset="0"/>
              </a:rPr>
              <a:t> sus fechas de estreno?”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CL" dirty="0" smtClean="0"/>
              <a:t>SPARQL: </a:t>
            </a:r>
            <a:r>
              <a:rPr lang="es-CL" i="1" dirty="0" err="1" smtClean="0"/>
              <a:t>Left-join</a:t>
            </a:r>
            <a:r>
              <a:rPr lang="es-CL" dirty="0" smtClean="0"/>
              <a:t> (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i="1" dirty="0" err="1" smtClean="0"/>
              <a:t>Left-join</a:t>
            </a:r>
            <a:r>
              <a:rPr lang="es-CL" dirty="0" smtClean="0"/>
              <a:t> (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5029208"/>
            <a:ext cx="4985395" cy="507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029205"/>
            <a:ext cx="3697705" cy="1581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0" y="5835134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Variable UNBOUND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6204466"/>
            <a:ext cx="28193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(una variable sin una solución)</a:t>
            </a:r>
            <a:endParaRPr lang="es-CL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2"/>
          </p:cNvCxnSpPr>
          <p:nvPr/>
        </p:nvCxnSpPr>
        <p:spPr>
          <a:xfrm flipV="1">
            <a:off x="7620000" y="5486400"/>
            <a:ext cx="586380" cy="5334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Filtros</a:t>
            </a:r>
            <a:endParaRPr lang="es-CL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dirty="0" smtClean="0">
                <a:latin typeface="Calibri Light" panose="020F0302020204030204" pitchFamily="34" charset="0"/>
              </a:rPr>
              <a:t> “¿Cuáles películas estrenaron en 2014?”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</a:t>
            </a:r>
            <a:r>
              <a:rPr lang="es-CL" dirty="0"/>
              <a:t>: </a:t>
            </a:r>
            <a:r>
              <a:rPr lang="es-CL" dirty="0" smtClean="0"/>
              <a:t>Filtros</a:t>
            </a:r>
            <a:endParaRPr lang="es-CL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3570" cy="247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Resultados vacíos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0571" y="4984045"/>
            <a:ext cx="1066800" cy="32206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4923971" y="5306113"/>
            <a:ext cx="1942286" cy="291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4"/>
            <a:ext cx="3644828" cy="15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4"/>
            <a:ext cx="3644828" cy="1581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</a:t>
            </a:r>
            <a:r>
              <a:rPr lang="es-CL" dirty="0"/>
              <a:t>: </a:t>
            </a:r>
            <a:r>
              <a:rPr lang="es-CL" dirty="0" smtClean="0"/>
              <a:t>Filtros</a:t>
            </a:r>
            <a:endParaRPr lang="es-CL" dirty="0"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2686" cy="245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Una abreviatura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9855" y="5638800"/>
            <a:ext cx="170745" cy="205785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0" y="2309706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2332454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866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7144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dirty="0" smtClean="0"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sz="40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602941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602942"/>
            <a:ext cx="4203228" cy="410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clausula de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dirty="0"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dirty="0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3118695" cy="15863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66" y="4648201"/>
            <a:ext cx="1697135" cy="447814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490164" y="6278563"/>
            <a:ext cx="3345272" cy="381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000" dirty="0">
                <a:latin typeface="Calibri Light" panose="020F0302020204030204" pitchFamily="34" charset="0"/>
              </a:rPr>
              <a:t>Como</a:t>
            </a:r>
            <a:r>
              <a:rPr lang="en-IE" sz="2000" dirty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NOT EXISTS</a:t>
            </a:r>
            <a:r>
              <a:rPr lang="en-IE" sz="1600" dirty="0">
                <a:latin typeface="Calibri Light" panose="020F0302020204030204" pitchFamily="34" charset="0"/>
              </a:rPr>
              <a:t>/</a:t>
            </a:r>
            <a:r>
              <a:rPr lang="en-IE" sz="1600" dirty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EXCEPT</a:t>
            </a:r>
            <a:r>
              <a:rPr lang="en-IE" sz="2000" dirty="0">
                <a:solidFill>
                  <a:srgbClr val="002060"/>
                </a:solidFill>
                <a:latin typeface="Calibri Light" panose="020F0302020204030204" pitchFamily="34" charset="0"/>
              </a:rPr>
              <a:t>!</a:t>
            </a: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2647622" cy="842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68735" cy="121170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dirty="0" smtClean="0">
                <a:solidFill>
                  <a:srgbClr val="FFC000"/>
                </a:solidFill>
              </a:rPr>
              <a:t> </a:t>
            </a:r>
            <a:r>
              <a:rPr lang="es-CL" dirty="0" smtClean="0"/>
              <a:t>con </a:t>
            </a:r>
            <a:r>
              <a:rPr lang="es-CL" dirty="0" smtClean="0"/>
              <a:t>*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17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dirty="0" smtClean="0">
                <a:solidFill>
                  <a:srgbClr val="FFC000"/>
                </a:solidFill>
              </a:rPr>
              <a:t> </a:t>
            </a:r>
            <a:r>
              <a:rPr lang="es-CL" dirty="0" smtClean="0"/>
              <a:t>con proyección</a:t>
            </a:r>
            <a:endParaRPr lang="es-CL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4974709"/>
            <a:ext cx="1981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Devuelve</a:t>
            </a:r>
          </a:p>
          <a:p>
            <a:pPr algn="ctr"/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duplicados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903" y="5185671"/>
            <a:ext cx="1326599" cy="3824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502" y="5297875"/>
            <a:ext cx="737098" cy="79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0252" cy="12122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1326599" cy="8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dirty="0" smtClean="0">
                <a:solidFill>
                  <a:srgbClr val="FFC000"/>
                </a:solidFill>
              </a:rPr>
              <a:t> </a:t>
            </a:r>
            <a:r>
              <a:rPr lang="es-CL" dirty="0" smtClean="0"/>
              <a:t>con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DISTINCT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4945801"/>
            <a:ext cx="213531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(no hay </a:t>
            </a:r>
            <a:r>
              <a:rPr lang="en-I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duplicados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533" y="5142966"/>
            <a:ext cx="1327115" cy="227003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648" y="5130467"/>
            <a:ext cx="584552" cy="12600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1770" cy="121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2"/>
            <a:ext cx="1327115" cy="6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3507721" y="5637189"/>
            <a:ext cx="5239773" cy="381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latin typeface="Calibri Light" panose="020F0302020204030204" pitchFamily="34" charset="0"/>
              </a:rPr>
              <a:t>Un grafo </a:t>
            </a:r>
            <a:r>
              <a:rPr lang="es-CL" sz="2000" i="1" dirty="0" smtClean="0">
                <a:solidFill>
                  <a:srgbClr val="F00E4F"/>
                </a:solidFill>
                <a:latin typeface="Calibri Light" panose="020F0302020204030204" pitchFamily="34" charset="0"/>
              </a:rPr>
              <a:t>dirigido</a:t>
            </a:r>
            <a:r>
              <a:rPr lang="es-CL" sz="2000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con </a:t>
            </a:r>
            <a:r>
              <a:rPr lang="es-CL" sz="20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arcos etiquetados</a:t>
            </a:r>
            <a:endParaRPr lang="es-CL" sz="20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21229"/>
            <a:ext cx="634365" cy="2443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ASK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I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si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hay al </a:t>
            </a:r>
            <a:r>
              <a:rPr lang="en-I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menos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un </a:t>
            </a:r>
            <a:r>
              <a:rPr lang="en-I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resultado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</a:t>
            </a:r>
          </a:p>
          <a:p>
            <a:pPr algn="ctr"/>
            <a:endParaRPr lang="en-IE" dirty="0">
              <a:solidFill>
                <a:schemeClr val="bg1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dirty="0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I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si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no.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4735125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587365" y="4850335"/>
            <a:ext cx="1055443" cy="85523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3289" cy="12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800600" y="4738292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724400"/>
            <a:ext cx="3988864" cy="8931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CONSTRUCT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0799" y="5798909"/>
            <a:ext cx="3733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Devuelve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un </a:t>
            </a:r>
            <a:r>
              <a:rPr lang="en-IE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grafo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de 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4724400"/>
            <a:ext cx="3004182" cy="12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Modificadores: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</a:t>
            </a:r>
            <a:r>
              <a:rPr lang="es-CL" dirty="0" smtClean="0"/>
              <a:t>,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LIMIT</a:t>
            </a:r>
            <a:r>
              <a:rPr lang="es-CL" dirty="0" smtClean="0"/>
              <a:t>, </a:t>
            </a:r>
            <a:r>
              <a:rPr lang="es-CL" sz="3200" dirty="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OFFSET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7" y="3200400"/>
            <a:ext cx="5434569" cy="161634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04800" y="23622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dirty="0" smtClean="0">
                <a:latin typeface="Calibri Light" panose="020F0302020204030204" pitchFamily="34" charset="0"/>
              </a:rPr>
              <a:t> “</a:t>
            </a:r>
            <a:r>
              <a:rPr lang="es-CL" sz="2000" dirty="0">
                <a:latin typeface="Calibri Light" panose="020F0302020204030204" pitchFamily="34" charset="0"/>
              </a:rPr>
              <a:t>La segunda película </a:t>
            </a:r>
            <a:r>
              <a:rPr lang="es-CL" sz="2000" dirty="0" smtClean="0">
                <a:latin typeface="Calibri Light" panose="020F0302020204030204" pitchFamily="34" charset="0"/>
              </a:rPr>
              <a:t>y la tercera película más recientes”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Expresiones de Caminos:</a:t>
            </a:r>
            <a:r>
              <a:rPr lang="es-CL" i="1" dirty="0" smtClean="0"/>
              <a:t> “</a:t>
            </a:r>
            <a:r>
              <a:rPr lang="es-CL" i="1" dirty="0" err="1" smtClean="0"/>
              <a:t>Property</a:t>
            </a:r>
            <a:r>
              <a:rPr lang="es-CL" i="1" dirty="0" smtClean="0"/>
              <a:t> </a:t>
            </a:r>
            <a:r>
              <a:rPr lang="es-CL" i="1" dirty="0" err="1" smtClean="0"/>
              <a:t>paths</a:t>
            </a:r>
            <a:r>
              <a:rPr lang="es-CL" i="1" dirty="0" smtClean="0"/>
              <a:t>”</a:t>
            </a:r>
            <a:endParaRPr lang="es-CL" i="1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31" y="1143000"/>
            <a:ext cx="6782137" cy="2987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38" y="5093140"/>
            <a:ext cx="5439898" cy="1379764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228598" y="4307151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dirty="0" smtClean="0">
                <a:latin typeface="Calibri Light" panose="020F0302020204030204" pitchFamily="34" charset="0"/>
              </a:rPr>
              <a:t> “Los actores con un ‘Número de Bacon’ finito”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Datos… hoy en </a:t>
            </a:r>
            <a:r>
              <a:rPr lang="es-CL" dirty="0"/>
              <a:t>d</a:t>
            </a:r>
            <a:r>
              <a:rPr lang="es-CL" dirty="0" smtClean="0"/>
              <a:t>ía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71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Google’s</a:t>
            </a:r>
            <a:r>
              <a:rPr lang="es-CL" dirty="0" smtClean="0"/>
              <a:t> “</a:t>
            </a:r>
            <a:r>
              <a:rPr lang="es-CL" i="1" dirty="0" err="1" smtClean="0"/>
              <a:t>Rich</a:t>
            </a:r>
            <a:r>
              <a:rPr lang="es-CL" i="1" dirty="0" smtClean="0"/>
              <a:t> </a:t>
            </a:r>
            <a:r>
              <a:rPr lang="es-CL" i="1" dirty="0" err="1" smtClean="0"/>
              <a:t>Snippets</a:t>
            </a:r>
            <a:r>
              <a:rPr lang="es-CL" dirty="0" smtClean="0"/>
              <a:t>”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3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Resultados lujosos …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4686"/>
            <a:ext cx="7648575" cy="527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702033"/>
            <a:ext cx="41148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¿Pero cómo sabe Google del rating, calorías, duración, etc.?</a:t>
            </a:r>
          </a:p>
        </p:txBody>
      </p:sp>
    </p:spTree>
    <p:extLst>
      <p:ext uri="{BB962C8B-B14F-4D97-AF65-F5344CB8AC3E}">
        <p14:creationId xmlns:p14="http://schemas.microsoft.com/office/powerpoint/2010/main" val="17375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3400" y="1219200"/>
            <a:ext cx="8153400" cy="3886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anidados en los documentos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16139"/>
            <a:ext cx="7620000" cy="4906963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solidFill>
                  <a:srgbClr val="00B050"/>
                </a:solidFill>
              </a:rPr>
              <a:t>La pública recibe más clics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solidFill>
                  <a:srgbClr val="00B050"/>
                </a:solidFill>
              </a:rPr>
              <a:t>Google puede crear resultados lujosos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6" y="2443242"/>
            <a:ext cx="7816467" cy="24335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196" y="1374021"/>
            <a:ext cx="3386137" cy="8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schema.org (Bing, Google, </a:t>
            </a:r>
            <a:r>
              <a:rPr lang="es-CL" dirty="0" err="1" smtClean="0"/>
              <a:t>Yahoo</a:t>
            </a:r>
            <a:r>
              <a:rPr lang="es-CL" dirty="0" smtClean="0"/>
              <a:t>!, </a:t>
            </a:r>
            <a:r>
              <a:rPr lang="es-CL" dirty="0" err="1" smtClean="0"/>
              <a:t>Yandex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88</a:t>
            </a:fld>
            <a:endParaRPr lang="de-DE"/>
          </a:p>
        </p:txBody>
      </p:sp>
      <p:pic>
        <p:nvPicPr>
          <p:cNvPr id="9" name="Picture 8" descr="schema.rdfs.org   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Google's</a:t>
            </a:r>
            <a:r>
              <a:rPr lang="es-CL" dirty="0" smtClean="0"/>
              <a:t> </a:t>
            </a:r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Graph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00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8" y="1296104"/>
            <a:ext cx="6676299" cy="2532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dirty="0" smtClean="0"/>
              <a:t>Grafo </a:t>
            </a:r>
            <a:r>
              <a:rPr lang="es-CL" noProof="0" dirty="0" smtClean="0">
                <a:solidFill>
                  <a:srgbClr val="F00E4F"/>
                </a:solidFill>
              </a:rPr>
              <a:t>dirigido</a:t>
            </a:r>
            <a:r>
              <a:rPr lang="es-CL" noProof="0" dirty="0" smtClean="0"/>
              <a:t> …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¿El problema sin dirección?</a:t>
            </a: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637189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¿</a:t>
            </a:r>
            <a:r>
              <a:rPr lang="es-CL" sz="20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Curacaví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es el </a:t>
            </a:r>
            <a:r>
              <a:rPr lang="es-CL" sz="20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origen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</a:t>
            </a:r>
            <a:r>
              <a:rPr lang="es-CL" sz="20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Kross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5 o </a:t>
            </a:r>
            <a:r>
              <a:rPr lang="es-CL" sz="20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Kross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5 es el </a:t>
            </a:r>
            <a:r>
              <a:rPr lang="es-CL" sz="20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origen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de </a:t>
            </a:r>
            <a:r>
              <a:rPr lang="es-CL" sz="20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Curacavía</a:t>
            </a:r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?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0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Google</a:t>
            </a:r>
            <a:r>
              <a:rPr lang="es-CL" dirty="0"/>
              <a:t>:</a:t>
            </a:r>
            <a:r>
              <a:rPr lang="es-CL" dirty="0" smtClean="0"/>
              <a:t> “</a:t>
            </a:r>
            <a:r>
              <a:rPr lang="es-CL" i="1" dirty="0" err="1"/>
              <a:t>I</a:t>
            </a:r>
            <a:r>
              <a:rPr lang="es-CL" i="1" dirty="0" err="1" smtClean="0"/>
              <a:t>nfo</a:t>
            </a:r>
            <a:r>
              <a:rPr lang="es-CL" i="1" dirty="0" smtClean="0"/>
              <a:t>-box</a:t>
            </a:r>
            <a:r>
              <a:rPr lang="es-CL" dirty="0" smtClean="0"/>
              <a:t>”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990600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37382"/>
            <a:ext cx="4624132" cy="58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Datos estructurados como grafos …</a:t>
            </a:r>
            <a:endParaRPr lang="es-CL" dirty="0"/>
          </a:p>
        </p:txBody>
      </p:sp>
      <p:pic>
        <p:nvPicPr>
          <p:cNvPr id="11268" name="Picture 4" descr="https://pbs.twimg.com/profile_images/2498571390/cizdiwz4oiiq1zae94j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8562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5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Wikipedia de Datos:</a:t>
            </a:r>
            <a:br>
              <a:rPr lang="es-CL" dirty="0" smtClean="0"/>
            </a:br>
            <a:r>
              <a:rPr lang="es-CL" dirty="0" err="1" smtClean="0"/>
              <a:t>Wikidata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50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es </a:t>
            </a:r>
            <a:r>
              <a:rPr lang="es-CL" dirty="0" err="1" smtClean="0"/>
              <a:t>Wikidata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8696325" cy="364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9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Wikipedia: Varios Idiomas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104" y="1480210"/>
            <a:ext cx="2900496" cy="391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98" y="5999835"/>
            <a:ext cx="2893002" cy="62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62" y="1430107"/>
            <a:ext cx="2583338" cy="379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62" y="5836302"/>
            <a:ext cx="2583338" cy="77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86621"/>
            <a:ext cx="2666999" cy="42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38504"/>
            <a:ext cx="2666999" cy="56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6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Wikipedia: Listas, etc.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971800"/>
            <a:ext cx="7067550" cy="482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6" y="1332949"/>
            <a:ext cx="6586538" cy="136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6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Alexis marca un </a:t>
            </a:r>
            <a:r>
              <a:rPr lang="es-CL" dirty="0" smtClean="0"/>
              <a:t>gol </a:t>
            </a:r>
            <a:r>
              <a:rPr lang="es-CL" dirty="0" smtClean="0"/>
              <a:t>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1506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371600"/>
            <a:ext cx="61722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05" y="4546067"/>
            <a:ext cx="2303343" cy="2315562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2891834" y="5245895"/>
            <a:ext cx="5513752" cy="1447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Ahora un </a:t>
            </a:r>
            <a:r>
              <a:rPr lang="es-CL" sz="2800" i="1" dirty="0">
                <a:solidFill>
                  <a:srgbClr val="00B0F0"/>
                </a:solidFill>
                <a:latin typeface="Calibri Light" panose="020F0302020204030204" pitchFamily="34" charset="0"/>
              </a:rPr>
              <a:t>ejército de </a:t>
            </a:r>
            <a:r>
              <a:rPr lang="es-CL" sz="2800" i="1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personas tienen que actualizar Wikipedia</a:t>
            </a:r>
          </a:p>
          <a:p>
            <a:pPr marL="0" indent="0" algn="ctr">
              <a:buNone/>
            </a:pPr>
            <a:r>
              <a:rPr lang="es-CL" sz="2800" i="1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(texto, listas, idiomas, etc.)</a:t>
            </a:r>
            <a:endParaRPr lang="es-CL" sz="2800" i="1" dirty="0">
              <a:solidFill>
                <a:srgbClr val="00B0F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solución: </a:t>
            </a:r>
            <a:r>
              <a:rPr lang="es-CL" dirty="0" err="1" smtClean="0"/>
              <a:t>Wikidata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1" y="1905000"/>
            <a:ext cx="7959437" cy="333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0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Wikidata</a:t>
            </a:r>
            <a:r>
              <a:rPr lang="es-CL" dirty="0" smtClean="0"/>
              <a:t>: datos estructurados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95399"/>
            <a:ext cx="1702236" cy="189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399"/>
            <a:ext cx="5791200" cy="134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54382" y="4114800"/>
            <a:ext cx="6102297" cy="2089872"/>
            <a:chOff x="1600200" y="3929929"/>
            <a:chExt cx="6102297" cy="2089872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3929929"/>
              <a:ext cx="1984247" cy="2089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447" y="3929929"/>
              <a:ext cx="4118050" cy="2089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2775329"/>
            <a:ext cx="6102297" cy="83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35" y="3655372"/>
            <a:ext cx="2971724" cy="318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2" y="4932374"/>
            <a:ext cx="590550" cy="45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Servicio de consulta (SPARQL):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162" y="221775"/>
            <a:ext cx="1436438" cy="1149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6067"/>
            <a:ext cx="2303343" cy="2315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58" y="1524001"/>
            <a:ext cx="694504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,3325"/>
  <p:tag name="ORIGINALWIDTH" val="719,7074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t}} \\\hline\hline&#10;ex:Sharknado &amp; &quot;Sharknado&quot;@en\\&#10;ex:Sharknado2 &amp; &quot;Sharknado 2:\ The Second One&quot;@en\\\hline&#10;\end{tabular}&#10;\end{document}"/>
  <p:tag name="IGUANATEXSIZE" val="14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3cm}&#10;~~\begin{lstlisting}[]&#10;PREFIX ex: &lt;http://ex.org/voc#&gt;&#10;SELECT *&#10;WHERE {&#10;  !{ ex:SharknadoSeries ex:primeraPelícula ?p . }!&#10;  !UNION!&#10;  !{ ex:SharknadoSeries ex:segundaPelícula ?p . }!&#10;  ?p ex:título ?t .&#10;}&#10;\end{lstlisting}&#10;\end{minipage}&#10;\end{document}"/>
  <p:tag name="IGUANATEXSIZE" val="16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,65804"/>
  <p:tag name="ORIGINALWIDTH" val="719,3802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13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422.197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6cm}&#10;~~\begin{lstlisting}[]&#10;PREFIX ex: &lt;http://ex.org/voc#&gt;&#10;SELECT *&#10;WHERE {&#10;  ?p a ex:Película .&#10;  ?p ex:título ?t .&#10;  !OPTIONAL !&#10;     !{ ?p ex:fechaDeEstreno ?f }!&#10;}&#10;\end{lstlisting}&#10;\end{minipage}&#10;\end{document}"/>
  <p:tag name="IGUANATEXSIZE" val="15"/>
  <p:tag name="IGUANATEXCURSOR" val="3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386.952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DeEstreno ?f .&#10;  !FILTER(?f &gt; &quot;2013-12-31&quot;^^xsd:date! &#10;     !&amp;&amp; ?f &lt;= &quot;2014-12-31&quot;^^xsd:date)!&#10;}&#10;\end{lstlisting}&#10;\end{minipage}&#10;\end{document}"/>
  <p:tag name="IGUANATEXSIZE" val="15"/>
  <p:tag name="IGUANATEXCURSOR" val="4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386.952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DeEstreno ?f .&#10;  !FILTER(?f &gt; &quot;2013-12-31&quot;^^xsd:date! &#10;     !&amp;&amp; ?f &lt;= &quot;2014-12-31&quot;^^xsd:date)!&#10;}&#10;\end{lstlisting}&#10;\end{minipage}&#10;\end{document}"/>
  <p:tag name="IGUANATEXSIZE" val="15"/>
  <p:tag name="IGUANATEXCURSOR" val="4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033,53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5cm}&#10;~~\begin{lstlisting}[]&#10;PREFIX ex: &lt;http://ex.org/voc#&gt;&#10;SELECT *&#10;WHERE {&#10;  ?p a ex:Película .&#10;  OPTIONAL&#10;  { ?p ex:fechaDeEstreno ?f . }&#10;  FILTER(`!`BOUND(?f))&#10;}&#10;\end{lstlisting}&#10;\end{minipage}&#10;\end{document}"/>
  <p:tag name="IGUANATEXSIZE" val="15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1284,929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f}} \\\hline\hline&#10;ex:Sharknado2 &amp;  \\\hline&#10;\end{tabular}&#10;\end{document}"/>
  <p:tag name="IGUANATEXSIZE" val="13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e}} \\\hline\hline&#10;ex:Sharknado &amp; ex:JohnHeard \\&#10;ex:Sharknado &amp; ex:IanZiering\\&#10;ex:Sharknado2 &amp; ex:IanZiering\\\hline&#10;\end{tabular}&#10;\end{document}"/>
  <p:tag name="IGUANATEXSIZE" val="13"/>
  <p:tag name="IGUANATEXCURSOR" val="1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*!&#10;WHERE {&#10;  ?p a ex:Película .&#10;  ?p ex:estrella ?e .&#10;}&#10;\end{lstlisting}&#10;\end{minipage}&#10;\end{document}"/>
  <p:tag name="IGUANATEXSIZE" val="15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?e!&#10;WHERE {&#10;  ?p a ex:Película .&#10;  ?p ex:estrella ?e .&#10;}&#10;\end{lstlisting}&#10;\end{minipage}&#10;\end{document}"/>
  <p:tag name="IGUANATEXSIZE" val="15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&#10;ex:IanZiering\\\hline&#10;\end{tabular}&#10;\end{document}"/>
  <p:tag name="IGUANATEXSIZE" val="13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DISTINCT ?e!&#10;WHERE {&#10;  ?p a ex:Película .&#10;  ?p ex:estrella ?e .&#10;}&#10;\end{lstlisting}&#10;\end{minipage}&#10;\end{document}"/>
  <p:tag name="IGUANATEXSIZE" val="15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3"/>
  <p:tag name="IGUANATEXCURSOR" val="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4,873"/>
  <p:tag name="ORIGINALWIDTH" val="2353,078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&gt;&#10;  &lt;origen&gt;&#10;    &lt;nombre&gt;Punta Arenas&lt;/nombre&gt;&#10;    &lt;cerveza&gt;&#10;      &lt;nombre&gt;Austral Lager&lt;/nombre&gt;&#10;      &lt;tipo&gt;Lager&lt;/tipo&gt;&#10;      &lt;grados&gt;4.6&lt;/grados&gt;&#10;    &lt;/cerveza&gt;&#10;    &lt;cerveza&gt;&#10;      &lt;nombre&gt;Austral Yagan&lt;/nombre&gt;&#10;      &lt;tipo&gt;Ale&lt;/tipo&gt;&#10;      &lt;grados&gt;5&lt;/grados&gt;&#10;    &lt;/cerveza&gt;&#10;    ^\elip^&#10;  &lt;/origen&gt;&#10;  &lt;origen&gt;&#10;     &lt;nombre&gt;Curacaví&lt;/nombre&gt;&#10;     ^\elip^&#10;  &lt;/origen&gt;&#10;&lt;/cervezas&gt;&#10;\end{lstlisting}&#10;\end{document}"/>
  <p:tag name="IGUANATEXSIZE" val="15"/>
  <p:tag name="IGUANATEXCURSOR" val="6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ASK!&#10;WHERE {&#10;  ?p a ex:Película .&#10;  ?p ex:estrella ?e .&#10;}&#10;\end{lstlisting}&#10;\end{minipage}&#10;\end{document}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1963,02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empleo ex:Actor .&#10;ex:IanZiering ex:empleo ex:Actor .&#10;\end{lstlisting}&#10;\end{minipage}&#10;\end{document}"/>
  <p:tag name="IGUANATEXSIZE" val="20"/>
  <p:tag name="IGUANATEXCURSOR" val="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63,02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3cm}&#10;~~\begin{lstlisting}[]&#10;PREFIX ex: &lt;http://ex.org/voc#&gt;&#10;!CONSTRUCT { ?e ex:empleo ex:Actor }!&#10;WHERE {&#10;  ?p a ex:Película .&#10;  ?p ex:estrella ?e .&#10;}&#10;\end{lstlisting}&#10;\end{minipage}&#10;\end{document}"/>
  <p:tag name="IGUANATEXSIZE" val="15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p&#10;WHERE { ?p ex:fechaDeEstreno ?f . }&#10;!ORDER BY DESC(?f)!&#10;!LIMIT 2!&#10;!OFFSET 1!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3,728"/>
  <p:tag name="ORIGINALWIDTH" val="3708,518"/>
  <p:tag name="OUTPUTDPI" val="1200"/>
  <p:tag name="LATEXADDIN" val="\documentclass{article}&#10;\usepackage{amsmath}&#10;\usepackage{booktabs}&#10;\usepackage[utf8]{inputenc}&#10;\pagestyle{empty}&#10;\begin{document}\sf&#10;\newcommand{\mcir}{\text{\textasciicircum}}&#10;&#10;\begin{tabular}{ll}&#10;\toprule&#10;$e$ es definido recursivamente como &amp; \\&#10;\midrule&#10;$p$ &amp; un predicado simple \\&#10;$\mcir e$ &amp; un camino inverso\\&#10;$e_1 / e_2$ &amp; $e_1$ seguido por $e_2$\\&#10;$e_1 | e_2$ &amp; $e_1$ o $e_2$\\&#10;$e*$ &amp; cero o más de $e$\\&#10;$e+$ &amp; uno o más de $e$\\&#10;$e?$ &amp; cero o uno de $e$\\&#10;$!p$ &amp; no $p$\\&#10;%$!(p_1|\ldots|p_k|\mcir  p_{k+1}|\ldots|\mcir  p_n)$ &amp; any (inverse) predicate not listed\\&#10;(e) &amp; parénthesis indican precedencia&#10;\\\bottomrule&#10;\end{tabular}&#10;\end{document}"/>
  <p:tag name="IGUANATEXSIZE" val="18"/>
  <p:tag name="IGUANATEXCURSOR" val="93"/>
  <p:tag name="TRANSPARENCY" val="Fals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k&#10;WHERE { &#10;  ex:KevinBacon !(ex:estrella/^ex:estrella)*! ?k . &#10;}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0,686"/>
  <p:tag name="ORIGINALWIDTH" val="4274,0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HTML5,style=htmld}&#10;\begin{lstlisting}&#10;^\elip^&#10;&lt;ul class=&quot;nutrition&quot; itemprop=&quot;nutrition&quot; itemscope&#10;   itemtype=&quot;http://schema.org/NutritionInformation&quot;&gt;&#10;  &lt;li&gt;&#10;    &lt;span class=&quot;nutrition__label&quot;&gt;kcal&lt;/span&gt;&#10;    &lt;span class=&quot;nutrition__value&quot; itemprop=&quot;calories&quot;&gt;480&lt;/span&gt;&#10;    ^\elip^&#10;  &lt;/li&gt;&#10;&lt;/ul&gt;&#10;^\elip^&#10;\end{lstlisting}&#10;\end{document}&#10;"/>
  <p:tag name="IGUANATEXSIZE" val="18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6,185"/>
  <p:tag name="ORIGINALWIDTH" val="4142,82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.1cm,level 1/.style={level distance=1.2cm}]&#10;\Tree&#10;[.\sch{cervezas}&#10; [.\sch{origen} &#10;   [.\sch{nombre}       [.{Punta Arenas} ] ]&#10;   [.\sch{cerveza} &#10;     [.\sch{nombre}       [.{Austral Lager} ] ]&#10;     [.\sch{tipo}       [.{Lager} ] ]&#10;     [.\sch{grados}       [.{4,6} ] ]&#10;   ]&#10;   [.\sch{cerveza} &#10;     [.\sch{nombre}       [.{Austral Yagan} ] ]&#10;     [.\sch{tipo}       [.{Ale} ] ]&#10;     [.\sch{grados}       [.{5} ] ]&#10;   ]&#10;   [.{...} ]&#10; ]&#10; [.\sch{origen} &#10;   [.\sch{nombre}       [.{Curacaví} ] ]&#10;   [.{...} ]&#10; ]&#10;]&#10;\end{tikzpicture}&#10;}&#10;\end{document}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&gt;&#10;    &lt;nombre&gt;Joffrey&lt;/nombre&gt;&#10;    &lt;apellido&gt;Baratheon&lt;/apellido&gt;&#10;    &lt;actor&gt;&#10;      &lt;nombre&gt;Jack&lt;/nombre&gt;&#10;      &lt;apellido&gt;Gleeson&lt;/apellido&gt;&#10;      &lt;pais&gt;Irlanda&lt;/pais&gt;&#10;    &lt;/actor&gt;&#10;    &lt;debut&gt;1&lt;/debut&gt;&#10;    &lt;cultura&gt;Andal&lt;/cultura&gt;&#10;    &lt;casa&gt;Baratheon&lt;/casa&gt;&#10;    &lt;casa&gt;Lannister&lt;/casa&gt;&#10;    &lt;origen&gt;King's Landing&lt;/origen&gt;&#10;  &lt;/personaje&gt;&#10;  &lt;personaje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's Landing&lt;/origen&gt;&#10;  &lt;/personaje&gt;^\elip^&#10;&lt;/juego-de-tronos&gt;&#10;\end{lstlisting}&#10;\end{document}"/>
  <p:tag name="IGUANATEXSIZE" val="15"/>
  <p:tag name="IGUANATEXCURSOR" val="9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Tommen\_Baratheon &amp; \tpc personaje &amp; Juego\_de\_Tronos\\&#10;Cersei\_Lannister &amp; \tpc personaje &amp; Juego\_de\_Tronos\\&#10;Tyrion\_Lannister &amp; \tpc personaje &amp; Juego\_de\_Tronos\\&#10;Podrick\_Payne &amp; \tpc personaje &amp; Juego\_de\_Tronos\\&#10;Daenerys\_Targaryen &amp; \tpc personaje &amp; Juego\_de\_Tronos\\&#10;\end{tabular}&#10;\end{document}"/>
  <p:tag name="IGUANATEXSIZE" val="13"/>
  <p:tag name="IGUANATEXCURSOR" val="5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5,619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\unc Joffrey\_Baratheon &amp; \upc nombre &amp; \unc Joffrey\\&#10;\unc Joffrey\_Baratheon &amp; \upc apellido &amp; \unc Baratheon\\&#10;Tommen\_Baratheon &amp; \tpc personaje &amp; Juego\_de\_Tronos\\&#10;\unc Tommen\_Baratheon &amp; \upc nombre &amp; \unc Tommen\\&#10;\unc Tommen\_Baratheon &amp; \upc apellido &amp; \unc Baratheon\\&#10;Cersei\_Lannister &amp; \tpc personaje &amp; Juego\_de\_Tronos\\&#10;\unc Cersei\_Lannister &amp; \upc nombre &amp; \unc Cersei\\&#10;\unc Cersei\_Lannister &amp; \upc apellido &amp; \unc Lannister\\&#10;Tyrion\_Lannister &amp; \tpc personaje &amp; Juego\_de\_Tronos\\&#10;\unc Tyrion\_Lannister &amp; \upc nombre &amp; \unc Tyrion\\&#10;\unc Tyrion\_Lannister &amp; \upc apellido &amp; \unc Lannister\\&#10;Podrick\_Payne &amp; \tpc personaje &amp; Juego\_de\_Tronos\\&#10;\unc Podrick\_Payne  &amp; \upc nombre &amp; \unc Podrick\\&#10;\unc Podrick\_Payne  &amp; \upc apellido &amp; \unc Payne\\&#10;Daenerys\_Targaryen &amp; \tpc personaje &amp; Juego\_de\_Tronos\\&#10;\unc Daenerys\_Targaryen &amp; \upc nombre &amp; \unc Daenerys\\&#10;\unc Daenerys\_Targaryen &amp; \upc apellido &amp; \unc Targaryen \\&#10;\end{tabular}&#10;\end{document}"/>
  <p:tag name="IGUANATEXSIZE" val="13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43,453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Joffrey\\&#10;Joffrey\_Baratheon &amp; \tpc apellido &amp; Baratheon\\&#10;Tommen\_Baratheon &amp; \tpc personaje &amp; Juego\_de\_Tronos\\&#10;Tommen\_Baratheon &amp; \tpc nombre &amp; Tommen\\&#10;Tommen\_Baratheon &amp; \tpc apellido &amp; Baratheon\\&#10;Cersei\_Lannister &amp; \tpc personaje &amp; Juego\_de\_Tronos\\&#10;Cersei\_Lannister &amp; \tpc nombre &amp; Cersei\\&#10;Cersei\_Lannister &amp; \tpc apellido &amp; Lannister\\&#10;Tyrion\_Lannister &amp; \tpc personaje &amp; Juego\_de\_Tronos\\&#10;Tyrion\_Lannister &amp; \tpc nombre &amp; Tyrion\\&#10;Tyrion\_Lannister &amp; \tpc apellido &amp; Lannister\\&#10;Podrick\_Payne &amp; \tpc personaje &amp; Juego\_de\_Tronos\\&#10;Podrick\_Payne  &amp; \tpc nombre &amp; Podrick\\&#10;Podrick\_Payne  &amp; \tpc apellido &amp; Payne\\&#10;Daenerys\_Targaryen &amp; \tpc personaje &amp; Juego\_de\_Tronos\\&#10;Daenerys\_Targaryen &amp; \tpc nombre &amp; Daenerys\\&#10;Daenerys\_Targaryen &amp; \tpc apellido &amp; Targaryen \\&#10;\unc Bronn &amp; \upc personaje &amp; \unc Juego\_de\_Tronos\\&#10;\unc Bronn &amp; \upc nombre &amp; \unc Bronn\\&#10;\unc Drogo &amp; \upc personaje &amp; \unc Juego\_de\_Tronos\\&#10;\unc Drogo &amp; \upc nombre &amp; \unc Drogo\\\end{tabular}&#10;\end{document}"/>
  <p:tag name="IGUANATEXSIZE" val="13"/>
  <p:tag name="IGUANATEXCURSOR" val="1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43,453"/>
  <p:tag name="ORIGINALWIDTH" val="2980,916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Tommen\_Baratheon &amp; \tpc personaje &amp; Juego\_de\_Tronos\\&#10;Tommen\_Baratheon &amp; \tpc nombre &amp; \tlc &quot;Tommen&quot;\\&#10;Tommen\_Baratheon &amp; \tpc apellido &amp; \tlc &quot;Baratheon&quot;\\&#10;Cersei\_Lannister &amp; \tpc personaje &amp; Juego\_de\_Tronos\\&#10;Cersei\_Lannister &amp; \tpc nombre &amp; \tlc &quot;Cersei&quot;\\&#10;Cersei\_Lannister &amp; \tpc apellido &amp; \tlc &quot;Lannister&quot;\\&#10;Tyrion\_Lannister &amp; \tpc personaje &amp; Juego\_de\_Tronos\\&#10;Tyrion\_Lannister &amp; \tpc nombre &amp; \tlc &quot;Tyrion&quot;\\&#10;Tyrion\_Lannister &amp; \tpc apellido &amp; \tlc &quot;Lannister&quot;\\&#10;Podrick\_Payne &amp; \tpc personaje &amp; Juego\_de\_Tronos\\&#10;Podrick\_Payne  &amp; \tpc nombre &amp; \tlc &quot;Podrick&quot;\\&#10;Podrick\_Payne  &amp; \tpc apellido &amp; \tlc &quot;Payne&quot;\\&#10;Daenerys\_Targaryen &amp; \tpc personaje &amp; Juego\_de\_Tronos\\&#10;Daenerys\_Targaryen &amp; \tpc nombre &amp; \tlc &quot;Daenerys&quot;\\&#10;Daenerys\_Targaryen &amp; \tpc apellido &amp; \tlc &quot;Targaryen&quot; \\&#10;\unc Bronn &amp; \upc personaje &amp; \unc Juego\_de\_Tronos\\&#10;\unc Bronn &amp; \upc nombre &amp; \ulc &quot;Bronn&quot;\\&#10;\unc Drogo &amp; \upc personaje &amp; \unc Juego\_de\_Tronos\\&#10;\unc Drogo &amp; \upc nombre &amp; \ulc &quot;Drogo&quot;\\\end{tabular}&#10;\end{document}"/>
  <p:tag name="IGUANATEXSIZE" val="13"/>
  <p:tag name="IGUANATEXCURSOR" val="14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7,431"/>
  <p:tag name="ORIGINALWIDTH" val="2916,40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\unc Joffrey\_Baratheon &amp; \upc debut &amp; \ulc 1\dtint\\&#10;Tommen\_Baratheon &amp; \tpc personaje &amp; Juego\_de\_Tronos\\&#10;Tommen\_Baratheon &amp; \tpc nombre &amp; \tlc &quot;Tommen&quot;\\&#10;Tommen\_Baratheon &amp; \tpc apellido &amp; \tlc &quot;Baratheon&quot;\\&#10;\unc Tommen\_Baratheon &amp; \upc debut &amp; \ulc 1\dtint\\&#10;Cersei\_Lannister &amp; \tpc personaje &amp; Juego\_de\_Tronos\\&#10;Cersei\_Lannister &amp; \tpc nombre &amp; \tlc &quot;Cersei&quot;\\&#10;Cersei\_Lannister &amp; \tpc apellido &amp; \tlc &quot;Lannister&quot;\\&#10;\unc Cersei\_Lannister &amp; \upc debut &amp; \ulc 1\dtint\\&#10;Tyrion\_Lannister &amp; \tpc personaje &amp; Juego\_de\_Tronos\\&#10;Tyrion\_Lannister &amp; \tpc nombre &amp; \tlc &quot;Tyrion&quot;\\&#10;Tyrion\_Lannister &amp; \tpc apellido &amp; \tlc &quot;Lannister&quot;\\&#10;\unc Tyrion\_Lannister &amp; \upc debut &amp; \ulc 1\dtint\\&#10;Podrick\_Payne &amp; \tpc personaje &amp; Juego\_de\_Tronos\\&#10;Podrick\_Payne  &amp; \tpc nombre &amp; \tlc &quot;Podrick&quot;\\&#10;Podrick\_Payne  &amp; \tpc apellido &amp; \tlc &quot;Payne&quot;\\&#10;\unc Podrick\_Payne  &amp; \upc debut &amp; \ulc 12\dtint\\&#10;\elip&#10;\end{tabular}&#10;\end{document}"/>
  <p:tag name="IGUANATEXSIZE" val="13"/>
  <p:tag name="IGUANATEXCURSOR" val="13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87,305"/>
  <p:tag name="ORIGINALWIDTH" val="2963,66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\unc Joffrey\_Baratheon &amp; \upc a\_nombre &amp; \ulc &quot;Jack&quot;\\&#10;\unc Joffrey\_Baratheon &amp; \upc a\_apellido &amp; \ulc &quot;Gleeson&quot;\\&#10;\unc Joffrey\_Baratheon &amp; \upc a\_pais &amp; \unc Irlanda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\unc Tommen\_Baratheon &amp; \upc a\_nombre &amp; \ulc &quot;Dean C.&quot;\\&#10;\unc Tommen\_Baratheon &amp; \upc a\_apellido &amp; \ulc &quot;Chapman&quot;\\&#10;\unc Tommen\_Baratheon &amp; \upc a\_pais &amp; \unc Inglaterra\\&#10;\elip&#10;\end{tabular}&#10;\end{document}"/>
  <p:tag name="IGUANATEXSIZE" val="13"/>
  <p:tag name="IGUANATEXCURSOR" val="10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3,68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\unc Joffrey\_Baratheon &amp; \upc actor &amp; \unc Jack\_Gleeson\\&#10;\unc Jack\_Gleeson &amp; \upc nombre &amp; \ulc &quot;Jack&quot;\\&#10;\unc Jack\_Gleeson  &amp; \upc apellido &amp; \ulc &quot;Gleeson&quot;\\&#10;\unc Jack\_Gleeson  &amp; \upc pais &amp; \unc Irlanda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\unc Tommen\_Baratheon &amp; \upc actor &amp; \unc Dean\_C\_Chapman\\&#10;\unc Dean\_C\_Chapman &amp; \upc nombre &amp; \ulc &quot;Dean C.&quot;\\&#10;\unc Dean\_C\_Chapman  &amp; \upc apellido &amp; \ulc &quot;Chapman&quot;\\&#10;\unc Dean\_C\_Chapman  &amp; \upc pais &amp; \unc Inglaterra\\&#10;\unc Tommen\_Baratheon &amp; \upc actor &amp; \unc Callum\_Wharry\\&#10;\unc Callum\_Wharry &amp; \upc nombre &amp; \ulc &quot;Callum&quot;\\&#10;\unc Callum\_Wharry &amp; \upc apellido &amp; \ulc &quot;Wharry&quot;\\&#10;\unc Callum\_Wharry &amp; \upc pais &amp; \unc Irlanda\_del\_Norte\\&#10;&#10;\elip&#10;\end{tabular}&#10;\end{document}"/>
  <p:tag name="IGUANATEXSIZE" val="13"/>
  <p:tag name="IGUANATEXCURSOR" val="1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82,972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\unc Joffrey\_Baratheon &amp; \upc cultura &amp; \unc Andal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\unc Tommen\_Baratheon &amp; \upc cultura &amp; \unc Andal\\&#10;\elip&#10;\end{tabular}&#10;\end{document}"/>
  <p:tag name="IGUANATEXSIZE" val="13"/>
  <p:tag name="IGUANATEXCURSOR" val="1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0,806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\unc Joffrey\_Baratheon &amp; \upc casa &amp; \unc Baratheon\\&#10;\unc Joffrey\_Baratheon &amp; \upc casa &amp; \unc Lannister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\unc Tommen\_Baratheon &amp; \upc casa &amp; \unc Baratheon\\&#10;\unc Tommen\_Baratheon &amp; \upc casa &amp; \unc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\elip&#10;\end{tabular}&#10;\end{document}"/>
  <p:tag name="IGUANATEXSIZE" val="13"/>
  <p:tag name="IGUANATEXCURSOR" val="11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\unc Joffrey\_Baratheon &amp; \upc casa &amp; \unc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\unc Tommen\_Baratheon &amp; \upc casa &amp; \unc Kings\_Landing\\&#10;\elip&#10;\end{tabular}&#10;\end{document}"/>
  <p:tag name="IGUANATEXSIZE" val="13"/>
  <p:tag name="IGUANATEXCURSOR" val="8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Joffrey\_Baratheon &amp; \tpc casa &amp;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Tommen\_Baratheon &amp; \tpc casa &amp; Kings\_Landing\\&#10;\elip&#10;\end{tabular}&#10;\end{document}"/>
  <p:tag name="IGUANATEXSIZE" val="13"/>
  <p:tag name="IGUANATEXCURSOR" val="8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upc actor\_1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Joffrey\_Baratheon &amp; \tpc casa &amp;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upc actor\_2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upc actor\_1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Tommen\_Baratheon &amp; \tpc casa &amp; Kings\_Landing\\&#10;\elip&#10;\end{tabular}&#10;\end{document}"/>
  <p:tag name="IGUANATEXSIZE" val="13"/>
  <p:tag name="IGUANATEXCURSOR" val="5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79,347"/>
  <p:tag name="ORIGINALWIDTH" val="3047,67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Joffrey\_Baratheon &amp; \tpc actor &amp; Jack\_Gleeson\\&#10;Jack\_Gleeson &amp; \tpc nombre &amp; \tlc &quot;Jack&quot;\\&#10;Jack\_Gleeson  &amp; \tpc apellido &amp; \tlc &quot;Gleeson&quot;\\&#10;Jack\_Gleeson  &amp; \tpc pais &amp; Irlanda\\&#10;Joffrey\_Baratheon &amp; \tpc cultura &amp; Andal\\&#10;Joffrey\_Baratheon &amp; \tpc casa &amp; Baratheon\\&#10;Joffrey\_Baratheon &amp; \tpc casa &amp; Lannister\\&#10;Joffrey\_Baratheon &amp; \tpc casa &amp; Kings\_Landing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Tommen\_Baratheon &amp; \tpc actor &amp; Dean\_C\_Chapman\\&#10;Tommen\_Baratheon &amp; \tpc casa &amp; Baratheon\\&#10;Tommen\_Baratheon &amp; \tpc casa &amp; Lannister\\&#10;Dean\_C\_Chapman &amp; \tpc nombre &amp; \tlc &quot;Dean C.&quot;\\&#10;Dean\_C\_Chapman  &amp; \tpc apellido &amp; \tlc &quot;Chapman&quot;\\&#10;Dean\_C\_Chapman  &amp; \tpc pais &amp; Inglaterra\\&#10;Tommen\_Baratheon &amp; \tpc actor &amp; Callum\_Wharry\\&#10;Callum\_Wharry &amp; \tpc nombre &amp; \tlc &quot;Callum&quot;\\&#10;Callum\_Wharry &amp; \tpc apellido &amp; \tlc &quot;Wharry&quot;\\&#10;Callum\_Wharry &amp; \tpc pais &amp; Irlanda\_del\_Norte\\&#10;Tommen\_Baratheon &amp; \tpc cultura &amp; Andal\\&#10;Tommen\_Baratheon &amp; \tpc casa &amp; Kings\_Landing\\&#10;\elip&#10;\end{tabular}&#10;\end{document}"/>
  <p:tag name="IGUANATEXSIZE" val="13"/>
  <p:tag name="IGUANATEXCURSOR" val="8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83,806"/>
  <p:tag name="ORIGINALWIDTH" val="3072,42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Joffrey\_Baratheon &amp; \tpc personaje &amp; Juego\_de\_Tronos\\&#10;Joffrey\_Baratheon &amp; \tpc nombre &amp; \tlc &quot;Joffrey&quot;\\&#10;Joffrey\_Baratheon &amp; \tpc apellido &amp; \tlc &quot;Baratheon&quot;\\&#10;Joffrey\_Baratheon &amp; \tpc debut &amp; \tlc 1\dtint\\&#10;\unc JB\_JG &amp; \upc caracter &amp; \unc Joffrey\_Baratheon \\&#10;\unc JB\_JG &amp; \upc actor &amp; \unc Jack\_Gleeson\\&#10;\unc JB\_JG &amp; \upc desde &amp; \ulc 1\dtint\\&#10;Jack\_Gleeson &amp; \tpc nombre &amp; \tlc &quot;Jack&quot;\\&#10;Jack\_Gleeson  &amp; \tpc apellido &amp; \tlc &quot;Gleeson&quot;\\&#10;\elip\\&#10;Tommen\_Baratheon &amp; \tpc personaje &amp; Juego\_de\_Tronos\\&#10;Tommen\_Baratheon &amp; \tpc nombre &amp; \tlc &quot;Tommen&quot;\\&#10;Tommen\_Baratheon &amp; \tpc apellido &amp; \tlc &quot;Baratheon&quot;\\&#10;Tommen\_Baratheon &amp; \tpc debut &amp; \tlc 1\dtint\\&#10;\unc TB\_DCC &amp; \upc caracter &amp; \unc Tommen\_Baratheon \\&#10;\unc TB\_DCC &amp; \upc actor &amp; \unc Dean\_C\_Chapman\\&#10;\unc TB\_DCC &amp; \upc desde &amp; \ulc 31\dtint\\&#10;\elip \\&#10;Dean\_C\_Chapman &amp; \tpc nombre &amp; \tlc &quot;Dean C.&quot;\\&#10;Dean\_C\_Chapman  &amp; \tpc apellido &amp; \tlc &quot;Chapman&quot;\\&#10;\elip \\&#10;\unc TB\_CW &amp; \upc caracter &amp; \unc Callum\_Wharry \\&#10;\unc TB\_CW &amp; \upc actor &amp; \unc Callum\_Wharry\\&#10;\unc TB\_CW &amp; \upc desde &amp; \ulc 1\dtint\\&#10;Callum\_Wharry &amp; \tpc nombre &amp; \tlc &quot;Callum&quot;\\&#10;Callum\_Wharry &amp; \tpc apellido &amp; \tlc &quot;Wharry&quot;\\&#10;\elip&#10;\end{tabular}&#10;\end{document}"/>
  <p:tag name="IGUANATEXSIZE" val="13"/>
  <p:tag name="IGUANATEXCURSOR" val="14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purple,&#10;  thick,&#10;  text=blue,&#10;  font=\sf\footnotesize\hsp},&#10; arrin/.style={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0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2,8397"/>
  <p:tag name="ORIGINALWIDTH" val="1694,48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&#10;\end{tabular}&#10;&#10;\end{document}"/>
  <p:tag name="IGUANATEXSIZE" val="30"/>
  <p:tag name="IGUANATEXCURSOR" val="2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7,3654"/>
  <p:tag name="ORIGINALWIDTH" val="1831,75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2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landa};&#10;\node[iri, right=\hgap of p1.center,anchor=center] (p2) {Europa}&#10;  edge[arrin] node[fill=white] {parteDe} (p1.east);&#10;\node[iri, above=\vgap of p2.center,anchor=center] (p3) {País}&#10; edge[arrin] node[fill=white] {tipo} (p1.east);&#10;\node[iri, below=\vgap of p2.center,anchor=center] (p4) {Dublín}&#10; edge[arrin] node[fill=white] {capital} (p1.east);&#10;\node[lit,right=\hgap of p4.center,anchor=center,blue,bottom color=blue!20] (p5)&#10; {\color{blue}1000000}&#10;  edge[arrin,blue] node[fill=white] {\color{blue}población} (p4.east);&#10;&#10;%\node [below right] at (current bounding box.north west) {\large ($G$)};&#10;\end{tikzpicture}&#10;\end{document}"/>
  <p:tag name="IGUANATEXSIZE" val="20"/>
  <p:tag name="IGUANATEXCURSOR" val="2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,&#10;  text opacity=0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\usepackage{C:/Users/ahogan/Documents/Teaching/Databases/macros/bdd}&#10;&#10;\pagestyle{empty}&#10;&#10;\begin{document}&#10;\noindent&#10;\color{gray} $\mathsf{sujeto} \xrightarrow{\mathsf{predicado}} \mathsf{objeto}$&#10;\end{document}"/>
  <p:tag name="IGUANATEXSIZE" val="30"/>
  <p:tag name="IGUANATEXCURSOR" val="2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7,3654"/>
  <p:tag name="ORIGINALWIDTH" val="1831,75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2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landa};&#10;\node[iri, right=\hgap of p1.center,anchor=center] (p2) {Europa}&#10;  edge[arrin] node[fill=white] {parteDe} (p1.east);&#10;\node[iri, above=\vgap of p2.center,anchor=center] (p3) {País}&#10; edge[arrin] node[fill=white] {tipo} (p1.east);&#10;\node[iri, below=\vgap of p2.center,anchor=center] (p4) {Dublín}&#10; edge[arrin] node[fill=white] {capital} (p1.east);&#10;\node[lit,right=\hgap of p4.center,anchor=center,blue,bottom color=blue!20] (p5)&#10; {\color{blue}1000000}&#10;  edge[arrin,blue] node[fill=white] {\color{blue}población} (p4.east);&#10;&#10;%\node [below right] at (current bounding box.north west) {\large ($G$)};&#10;\end{tikzpicture}&#10;\end{document}"/>
  <p:tag name="IGUANATEXSIZE" val="20"/>
  <p:tag name="IGUANATEXCURSOR" val="2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\usepackage{C:/Users/ahogan/Documents/Teaching/Databases/macros/bdd}&#10;&#10;\pagestyle{empty}&#10;&#10;\begin{document}&#10;\noindent&#10;\color{gray} $\mathsf{sujeto} \xrightarrow{\mathsf{predicado}} \mathsf{objeto}$&#10;\end{document}"/>
  <p:tag name="IGUANATEXSIZE" val="30"/>
  <p:tag name="IGUANATEXCURSOR" val="2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7,3654"/>
  <p:tag name="ORIGINALWIDTH" val="1831,756"/>
  <p:tag name="OUTPUTDPI" val="1200"/>
  <p:tag name="LATEXADDIN" val="\documentclass{article}&#10;\usepackage{amsmath}&#10;\usepackage{listings}&#10;\usepackage{xcolor}&#10;\usepackage{textcomp}&#10;\usepackage{wasysym}&#10;\usepackage[utf8]{inputenc}&#10;\usepackage{C:/Users/ahogan/Documents/Teaching/Databases/macros/bdd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2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landa};&#10;\node[iri, right=\hgap of p1.center,anchor=center] (p2) {Europa}&#10;  edge[arrin] node[fill=white] {parteDe} (p1.east);&#10;\node[iri, above=\vgap of p2.center,anchor=center] (p3) {País}&#10; edge[arrin] node[fill=white] {tipo} (p1.east);&#10;\node[iri, below=\vgap of p2.center,anchor=center] (p4) {Dublín}&#10; edge[arrin] node[fill=white] {capital} (p1.east);&#10;\node[lit,right=\hgap of p4.center,anchor=center,blue,bottom color=blue!20] (p5)&#10; {\color{blue}1000000}&#10;  edge[arrin,blue] node[fill=white] {\color{blue}población} (p4.east);&#10;&#10;%\node [below right] at (current bounding box.north west) {\large ($G$)};&#10;\end{tikzpicture}&#10;\end{document}"/>
  <p:tag name="IGUANATEXSIZE" val="20"/>
  <p:tag name="IGUANATEXCURSOR" val="2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jeto} \xrightarrow{\mathsf{predicado}} \mathsf{objeto}$&#10;\end{document}"/>
  <p:tag name="IGUANATEXSIZE" val="30"/>
  <p:tag name="IGUANATEXCURSOR" val="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6,864"/>
  <p:tag name="ORIGINALWIDTH" val="1816,754"/>
  <p:tag name="OUTPUTDPI" val="1200"/>
  <p:tag name="LATEXADDIN" val="\documentclass{article}&#10;\usepackage{amsmath}&#10;\usepackage{listings}&#10;\usepackage{xcolor}&#10;\usepackage{textcomp}&#10;\usepackage{wasysym}&#10;\usepackage[utf8]{inputenc}&#10;&#10;\pagestyle{empty}&#10;&#10;\begin{document}&#10;\noindent&#10;\sf&#10;\begin{tabular}{|l|l|l|}&#10;\hline&#10;\color{gray} \textit{sujeto} &amp; \color{gray} \textit{predicado} &amp; \color{gray} \textit{objeto}\\\hline\hline&#10;Irlanda &amp; parteDe &amp; Europa \\&#10;Irlanda &amp; tipo &amp; País \\&#10;Irlanda &amp; capital &amp; Dublín \\\hline\hline&#10;\color{blue}Dublín &amp; \color{blue}población &amp; \color{blue}1,000,000\\\hline&#10;\end{tabular}&#10;&#10;\end{document}"/>
  <p:tag name="IGUANATEXSIZE" val="30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landa};&#10;\node[iri, right=\hgap of p1.center,anchor=center] (p2) {ex:Europa}&#10;  edge[arrin] node[fill=white] {ex:parteDe} (p1.east);&#10;\node[iri, above=\vgap of p2.center,anchor=center] (p3) {ex:País}&#10; edge[arrin] node[fill=white] {rdf:type} (p1.east);&#10;\node[iri, below=\vgap of p2.center,anchor=center] (p4) {ex:Dublín}&#10; edge[arrin] node[fill=white] {ex:capital} (p1.east);&#10;\node[lit,right=\hgap of p4.center,anchor=center,blue,bottom color=blue!20] (p5)&#10; {\color{blue}1000000}&#10;  edge[arrin,blue] node[fill=white] {\color{blue}ex:población} (p4.east);&#10;&#10;%\node [below right] at (current bounding box.north west) {\large ($G$)};&#10;\end{tikzpicture}&#10;\end{document}"/>
  <p:tag name="IGUANATEXSIZE" val="20"/>
  <p:tag name="IGUANATEXCURSOR" val="20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jeto} \xrightarrow{\mathsf{predicado}} \mathsf{objeto}$&#10;\end{document}"/>
  <p:tag name="IGUANATEXSIZE" val="30"/>
  <p:tag name="IGUANATEXCURSOR" val="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6,864"/>
  <p:tag name="ORIGINALWIDTH" val="2114,545"/>
  <p:tag name="OUTPUTDPI" val="1200"/>
  <p:tag name="LATEXADDIN" val="\documentclass{article}&#10;\usepackage{amsmath}&#10;\usepackage{listings}&#10;\usepackage{xcolor}&#10;\usepackage{textcomp}&#10;\usepackage{wasysym}&#10;\usepackage[utf8]{inputenc}&#10;&#10;\pagestyle{empty}&#10;&#10;\begin{document}&#10;\noindent&#10;\sf&#10;\begin{tabular}{|l|l|l|}&#10;\hline&#10;\color{gray} \textit{sujeto} &amp; \color{gray} \textit{predicado} &amp; \color{gray} \textit{objeto}\\\hline\hline&#10;ex:Irlanda &amp; ex:parteDe &amp; ex:Europa \\&#10;ex:Irlanda &amp; rdf:type &amp; ex:País \\&#10;ex:Irlanda &amp; ex:capital &amp; ex:Dublín \\\hline\hline&#10;\color{blue}ex:Dublín &amp; \color{blue}ex:población &amp; \color{blue}1,000,000\\\hline&#10;\end{tabular}&#10;&#10;\end{document}"/>
  <p:tag name="IGUANATEXSIZE" val="30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[utf8]{inputenc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landa};&#10;\node[iri, right=\hgap of p1.center,anchor=center] (p2) {ex:Europa}&#10;  edge[arrin] node[fill=white] {ex:parteDe} (p1.east);&#10;\node[iri, above=\vgap of p2.center,anchor=center] (p3) {ex:País}&#10; edge[arrin] node[fill=white] {rdf:type} (p1.east);&#10;\node[iri, below=\vgap of p2.center,anchor=center] (p4) {ex:Dublín}&#10; edge[arrin] node[fill=white] {ex:capital} (p1.east);&#10;\node[lit,right=\hgap of p4.center,anchor=center,blue,bottom color=blue!20] (p5)&#10; {\color{blue}1000000}&#10;  edge[arrin,blue] node[fill=white] {\color{blue}ex:población} (p4.east);&#10;&#10;%\node [below right] at (current bounding box.north west) {\large ($G$)};&#10;\end{tikzpicture}&#10;\end{document}"/>
  <p:tag name="IGUANATEXSIZE" val="20"/>
  <p:tag name="IGUANATEXCURSOR" val="20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2,0226"/>
  <p:tag name="ORIGINALWIDTH" val="1139,409"/>
  <p:tag name="OUTPUTDPI" val="1200"/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jeto} \xrightarrow{\mathsf{predicado}} \mathsf{objeto}$&#10;\end{document}"/>
  <p:tag name="IGUANATEXSIZE" val="30"/>
  <p:tag name="IGUANATEXCURSOR" val="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6,864"/>
  <p:tag name="ORIGINALWIDTH" val="2114,545"/>
  <p:tag name="OUTPUTDPI" val="1200"/>
  <p:tag name="LATEXADDIN" val="\documentclass{article}&#10;\usepackage{amsmath}&#10;\usepackage{listings}&#10;\usepackage{xcolor}&#10;\usepackage{textcomp}&#10;\usepackage{wasysym}&#10;\usepackage[utf8]{inputenc}&#10;&#10;\pagestyle{empty}&#10;&#10;\begin{document}&#10;\noindent&#10;\sf&#10;\begin{tabular}{|l|l|l|}&#10;\hline&#10;\color{gray} \textit{sujeto} &amp; \color{gray} \textit{predicado} &amp; \color{gray} \textit{objeto}\\\hline\hline&#10;ex:Irlanda &amp; ex:parteDe &amp; ex:Europa \\&#10;ex:Irlanda &amp; rdf:type &amp; ex:País \\&#10;ex:Irlanda &amp; ex:capital &amp; ex:Dublín \\\hline\hline&#10;\color{blue}ex:Dublín &amp; \color{blue}ex:población &amp; \color{blue}1,000,000\\\hline&#10;\end{tabular}&#10;&#10;\end{document}"/>
  <p:tag name="IGUANATEXSIZE" val="30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7,5974"/>
  <p:tag name="ORIGINALWIDTH" val="2245,063"/>
  <p:tag name="OUTPUTDPI" val="1200"/>
  <p:tag name="LATEXADDIN" val="\documentclass{article}&#10;\usepackage{amsmath}&#10;\usepackage{listings}&#10;\usepackage{xcolor}&#10;\usepackage[utf8]{inputenc}&#10;\usepackage{textcomp}&#10;\usepackage{wasysym}&#10;&#10;\pagestyle{empty}&#10;&#10;\begin{document}&#10;\noindent&#10;\sf&#10;\begin{tabular}{|l|l|l|}&#10;\hline&#10;\color{gray} \textit{sujeto} &amp; \color{gray} \textit{predicado} &amp; \color{gray} \textit{objeto}\\\hline\hline&#10;ex:Dublín &amp; ex:población &amp; \color{green!50!black}1,000,000\\\hline\hline&#10;\color{red}1,000,000 &amp; ex:población &amp; ex:Dublín\\\hline\hline&#10;ex:Dublín &amp; \color{red}1,000,000 &amp; ex:población\\\hline&#10;\end{tabular}&#10;&#10;\end{document}"/>
  <p:tag name="IGUANATEXSIZE" val="30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890,3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0}{xsd:int}&#10;}&#10;\end{document}&#10;"/>
  <p:tag name="IGUANATEXSIZE" val="20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1225,6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true}{xsd:boolean}&#10;}&#10;\end{document}&#10;"/>
  <p:tag name="IGUANATEXSIZE" val="20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284,9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4.065}{xsd:decimal}&#10;}&#10;\end{document}&#10;"/>
  <p:tag name="IGUANATEXSIZE" val="20"/>
  <p:tag name="IGUANATEXCURSOR" val="3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415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}{xsd:date}&#10;}&#10;\end{document}&#10;"/>
  <p:tag name="IGUANATEXSIZE" val="20"/>
  <p:tag name="IGUANATEXCURSOR" val="3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2660,6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T12:41:10Z}{xsd:dateTimeStamp}&#10;}&#10;\end{document}&#10;"/>
  <p:tag name="IGUANATEXSIZE" val="20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,7522"/>
  <p:tag name="ORIGINALWIDTH" val="147,0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...&#10;}&#10;\end{document}&#10;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687,8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texttt{\color{red!40!black} &quot;Sharknado&quot;}&#10;}&#10;\end{document}&#10;"/>
  <p:tag name="IGUANATEXSIZE" val="20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890,3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0}{xsd:int}&#10;}&#10;\end{document}&#10;"/>
  <p:tag name="IGUANATEXSIZE" val="20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1225,6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true}{xsd:boolean}&#10;}&#10;\end{document}&#10;"/>
  <p:tag name="IGUANATEXSIZE" val="20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284,9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4.065}{xsd:decimal}&#10;}&#10;\end{document}&#10;"/>
  <p:tag name="IGUANATEXSIZE" val="20"/>
  <p:tag name="IGUANATEXCURSOR" val="3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415,4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}{xsd:date}&#10;}&#10;\end{document}&#10;"/>
  <p:tag name="IGUANATEXSIZE" val="20"/>
  <p:tag name="IGUANATEXCURSOR" val="3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2660,6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dty{2020-02-20T12:41:10Z}{xsd:dateTimeStamp}&#10;}&#10;\end{document}&#10;"/>
  <p:tag name="IGUANATEXSIZE" val="20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687,8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\texttt{\color{red!40!black} &quot;Sharknado&quot;}&#10;}&#10;\end{document}&#10;"/>
  <p:tag name="IGUANATEXSIZE" val="20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,7522"/>
  <p:tag name="ORIGINALWIDTH" val="147,0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\begin{document}&#10;\texttt{&#10;...&#10;}&#10;\end{document}&#10;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702,0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&#10;\newcommand{\ltl}[2]{\texttt{{\color{red!40!black}&quot;#1&quot;}@{\color{orange!80!black} #2}}}&#10;\begin{document}&#10;\texttt{&#10;\ltl{Dublin}{en}&#10;}&#10;\end{document}&#10;"/>
  <p:tag name="IGUANATEXSIZE" val="20"/>
  <p:tag name="IGUANATEXCURSOR" val="4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de resumir los datos}}\\&#10; &amp; ~~~~~~\textsf{(no hay un esquema obvio)}\\&#10;\end{tabular}&#10;\end{document}"/>
  <p:tag name="IGUANATEXSIZE" val="30"/>
  <p:tag name="IGUANATEXCURSOR" val="4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895,62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&#10;\newcommand{\ltl}[2]{\texttt{{\color{red!40!black}&quot;#1&quot;}@{\color{orange!80!black} #2}}}&#10;\begin{document}&#10;\texttt{&#10;\ltl{Dublín}{es-CL}&#10;}&#10;\end{document}&#10;"/>
  <p:tag name="IGUANATEXSIZE" val="20"/>
  <p:tag name="IGUANATEXCURSOR" val="4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,7677"/>
  <p:tag name="ORIGINALWIDTH" val="1422,9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dty}[2]{\texttt{{\color{red!40!black}&quot;#1&quot;}\textasciicircum\textasciicircum {\color{green!40!black} #2}}}&#10;&#10;\newcommand{\ltl}[2]{\texttt{{\color{red!40!black}&quot;#1&quot;}@{\color{orange!80!black} #2}}}&#10;\begin{document}&#10;\texttt{&#10;\ltl{Baile Átha Cliath}{ga}&#10;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3,5689"/>
  <p:tag name="ORIGINALWIDTH" val="1009,641"/>
  <p:tag name="OUTPUTDPI" val="1200"/>
  <p:tag name="LATEXADDIN" val="\documentclass{article}&#10;\usepackage{amsmath}&#10;\usepackage{C:/Users/ahogan/Documents/Teaching/Databases/macros/bdd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WHERE {&#10;  ex:Sharknado ex:estrella ?e .&#10;}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!PREFIX ex: &lt;http://ex.org/voc#&gt;!&#10;SELECT *&#10;WHERE {&#10;  !ex!:Sharknado !ex!:estrella ?e .&#10;}&#10;\end{lstlisting}&#10;\end{minipage}&#10;\end{document}"/>
  <p:tag name="IGUANATEXSIZE" val="18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?e} &amp; \textbf{?p} \\\hline\hline&#10;ex:IanZiering &amp; ex:Sharknado2\\&#10;ex:IanZiering &amp; ex:Sharknado \\&#10;ex:JohnHeard &amp; ex:Sharknado\\\hline&#10;\end{tabular}&#10;\end{document}"/>
  <p:tag name="IGUANATEXSIZE" val="20"/>
  <p:tag name="IGUANATEXCURSOR" val="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4,8749"/>
  <p:tag name="ORIGINALWIDTH" val="1567,719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    var/.style={&#10;      draw=black!50!white, &#10;      rectangle,&#10;            rounded corners,&#10;            thick,&#10;            dashed,&#10;            text centered,&#10;      top color=gray, &#10;      bottom color=black, &#10;      %opacity=0.7,&#10;      %text opacity=1,&#10;      font=\tt\small\hsp,&#10;      text=white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cm}&#10;\newcommand{\hgap}{3cm}&#10;\begin{document}&#10;\begin{tikzpicture}&#10;&#10;\node[anchor=center] (p1) {};&#10;&#10;\node [right=\hgap of p1.center,anchor=center] (v1) {};&#10;&#10;\node[iri,above=\vgap of v1.center,anchor=center] (p2) {ex:Sharknado};&#10;&#10;\node[right=\hgap of p2.center,anchor=center] (p5) {};&#10; &#10;\node[below=\vgap of p5.center,anchor=center] (a) {}; &#10;&#10;\node[var,below=\vgap of a.center,anchor=center] (p6) {?e}&#10;  edge[arrin] node[fill=white] {ex:estrella} (p2.east);&#10;    &#10;\node[var,below=\vgap of v1.center,anchor=center] (p7) {?p}&#10;  edge[arrout] node[fill=white] {ex:estrella} (p6);&#10;%\node [below right] at (current bounding box.north west) {\large ($G$)};&#10;\end{tikzpicture}&#10;\end{document}"/>
  <p:tag name="IGUANATEXSIZE" val="20"/>
  <p:tag name="IGUANATEXCURSOR" val="19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36946</TotalTime>
  <Words>1809</Words>
  <Application>Microsoft Office PowerPoint</Application>
  <PresentationFormat>On-screen Show (4:3)</PresentationFormat>
  <Paragraphs>372</Paragraphs>
  <Slides>105</Slides>
  <Notes>35</Notes>
  <HiddenSlides>21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Office Theme</vt:lpstr>
      <vt:lpstr>CC3201-1 Bases de Datos Otoño 2021  Clase 13: Datos Semiestructurados: Grafos</vt:lpstr>
      <vt:lpstr>Modelos de Datos</vt:lpstr>
      <vt:lpstr>Modelo de datos (tabla)</vt:lpstr>
      <vt:lpstr>Modelo de datos (árbol/jerarquía)</vt:lpstr>
      <vt:lpstr>Modelo de datos (árbol/jerarquía)</vt:lpstr>
      <vt:lpstr>Modelo de datos (árbol/jerarquía)</vt:lpstr>
      <vt:lpstr>Modelo de datos (árbol/jerarquía)</vt:lpstr>
      <vt:lpstr>Modelo de datos (grafo)</vt:lpstr>
      <vt:lpstr>Grafo dirigido …</vt:lpstr>
      <vt:lpstr>Grafo con arcos etiquetados</vt:lpstr>
      <vt:lpstr>Un grafo dirigido con arcos etiquetados</vt:lpstr>
      <vt:lpstr>Un grafo dirigido con arcos etiquetados</vt:lpstr>
      <vt:lpstr>El espectro de la estructura de datos</vt:lpstr>
      <vt:lpstr>Para árboles, tenemos formatos como XML</vt:lpstr>
      <vt:lpstr>Para grafos, podemos usar triples</vt:lpstr>
      <vt:lpstr>PowerPoint Presentation</vt:lpstr>
      <vt:lpstr>Datos semiestructurados: Grafos (Triples)</vt:lpstr>
      <vt:lpstr>Datos semiestructurados …</vt:lpstr>
      <vt:lpstr>Juego de Datos: XML (Árbol)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Juego de Datos: Grafos</vt:lpstr>
      <vt:lpstr>¿Pero dónde de usan grafos?</vt:lpstr>
      <vt:lpstr>La Web de Datos / La Web Semántica</vt:lpstr>
      <vt:lpstr>¡La Web es magnífica!</vt:lpstr>
      <vt:lpstr>Haciendo un informe para su clase …</vt:lpstr>
      <vt:lpstr>Muchas pestañas de Wikipedia …</vt:lpstr>
      <vt:lpstr>La Web en el espectro de datos</vt:lpstr>
      <vt:lpstr>La Web Semántica …</vt:lpstr>
      <vt:lpstr>La Web de Datos en el espectro de datos</vt:lpstr>
      <vt:lpstr>La Web de Datos en el espectro de datos</vt:lpstr>
      <vt:lpstr>Resource Description Framework (RDF)</vt:lpstr>
      <vt:lpstr>Modelando el mundo con triples</vt:lpstr>
      <vt:lpstr>¿Agregar información? Concatenar triples.</vt:lpstr>
      <vt:lpstr>Los triples representan un grafo</vt:lpstr>
      <vt:lpstr>Los triples representan un grafo</vt:lpstr>
      <vt:lpstr>Idea: Usar los identificadores de la Web</vt:lpstr>
      <vt:lpstr>Usaremos IRIs con prefijos</vt:lpstr>
      <vt:lpstr>Desde strings …</vt:lpstr>
      <vt:lpstr>… hasta identificadores de la Web …</vt:lpstr>
      <vt:lpstr>… ¿y qué pasa con números, etc.? …</vt:lpstr>
      <vt:lpstr>Literals representan “valores” …</vt:lpstr>
      <vt:lpstr>Se usan los tipos de XML Schema</vt:lpstr>
      <vt:lpstr>Se usan los tipos de XML Schema</vt:lpstr>
      <vt:lpstr>Se pueden usar etiquetas de idioma</vt:lpstr>
      <vt:lpstr>SPARQL: SPARQL Protocol and RDF Query Langauge</vt:lpstr>
      <vt:lpstr>PowerPoint Presentation</vt:lpstr>
      <vt:lpstr>SPARQL: Consultar Grafos en RDF</vt:lpstr>
      <vt:lpstr>SPARQL: Consultar Grafos en RDF</vt:lpstr>
      <vt:lpstr>SPARQL Prefijos: Abreviaturas de IRIs</vt:lpstr>
      <vt:lpstr>SPARQL: clausula de WHERE</vt:lpstr>
      <vt:lpstr>SPARQL: clausula de WHERE</vt:lpstr>
      <vt:lpstr>SPARQL: clausula de WHERE</vt:lpstr>
      <vt:lpstr>SPARQL: clausula de WHERE</vt:lpstr>
      <vt:lpstr>SPARQL: clausula de WHERE</vt:lpstr>
      <vt:lpstr>SPARQL: Joins</vt:lpstr>
      <vt:lpstr>SPARQL: Unión</vt:lpstr>
      <vt:lpstr>SPARQL: Unión</vt:lpstr>
      <vt:lpstr>SPARQL: Left-join (OPTIONAL)</vt:lpstr>
      <vt:lpstr>SPARQL: Left-join (OPTIONAL)</vt:lpstr>
      <vt:lpstr>SPARQL: Filtros</vt:lpstr>
      <vt:lpstr>SPARQL: Filtros</vt:lpstr>
      <vt:lpstr>SPARQL: Filtros</vt:lpstr>
      <vt:lpstr>SPARQL: clausula de WHERE (otro ejemplo)</vt:lpstr>
      <vt:lpstr>SPARQL: clausula de WHERE (otro ejemplo)</vt:lpstr>
      <vt:lpstr>SPARQL: SELECT con *</vt:lpstr>
      <vt:lpstr>SPARQL: SELECT con proyección</vt:lpstr>
      <vt:lpstr>SPARQL: SELECT con DISTINCT</vt:lpstr>
      <vt:lpstr>SPARQL: ASK</vt:lpstr>
      <vt:lpstr>SPARQL: CONSTRUCT</vt:lpstr>
      <vt:lpstr>Modificadores: ORDER BY, LIMIT, OFFSET</vt:lpstr>
      <vt:lpstr>Expresiones de Caminos: “Property paths”</vt:lpstr>
      <vt:lpstr>La Web de Datos… hoy en día</vt:lpstr>
      <vt:lpstr>Google’s “Rich Snippets”</vt:lpstr>
      <vt:lpstr>Resultados lujosos …</vt:lpstr>
      <vt:lpstr>Datos anidados en los documentos</vt:lpstr>
      <vt:lpstr>schema.org (Bing, Google, Yahoo!, Yandex)</vt:lpstr>
      <vt:lpstr>Google's Knowledge Graph</vt:lpstr>
      <vt:lpstr>Google: “Info-box”</vt:lpstr>
      <vt:lpstr>Datos estructurados como grafos …</vt:lpstr>
      <vt:lpstr>La Wikipedia de Datos: Wikidata</vt:lpstr>
      <vt:lpstr>¿Qué es Wikidata?</vt:lpstr>
      <vt:lpstr>Wikipedia: Varios Idiomas</vt:lpstr>
      <vt:lpstr>Wikipedia: Listas, etc.</vt:lpstr>
      <vt:lpstr>Alexis marca un gol …</vt:lpstr>
      <vt:lpstr>Una solución: Wikidata</vt:lpstr>
      <vt:lpstr>Wikidata: datos estructurados</vt:lpstr>
      <vt:lpstr>Servicio de consulta (SPARQL):</vt:lpstr>
      <vt:lpstr>Servicio de consulta (SPARQL):</vt:lpstr>
      <vt:lpstr>(Hidden slide)</vt:lpstr>
      <vt:lpstr>En conclusión</vt:lpstr>
      <vt:lpstr>Una área de investigación aquí …</vt:lpstr>
      <vt:lpstr>Datos ≠ Datos Relacionales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1538</cp:revision>
  <cp:lastPrinted>2016-09-12T03:42:43Z</cp:lastPrinted>
  <dcterms:created xsi:type="dcterms:W3CDTF">2006-08-16T00:00:00Z</dcterms:created>
  <dcterms:modified xsi:type="dcterms:W3CDTF">2021-06-14T18:08:24Z</dcterms:modified>
</cp:coreProperties>
</file>