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28" r:id="rId2"/>
    <p:sldId id="567" r:id="rId3"/>
    <p:sldId id="568" r:id="rId4"/>
    <p:sldId id="569" r:id="rId5"/>
    <p:sldId id="570" r:id="rId6"/>
    <p:sldId id="571" r:id="rId7"/>
    <p:sldId id="572" r:id="rId8"/>
    <p:sldId id="529" r:id="rId9"/>
    <p:sldId id="530" r:id="rId10"/>
    <p:sldId id="531" r:id="rId11"/>
    <p:sldId id="532" r:id="rId12"/>
    <p:sldId id="573" r:id="rId13"/>
    <p:sldId id="533" r:id="rId14"/>
    <p:sldId id="553" r:id="rId15"/>
    <p:sldId id="534" r:id="rId16"/>
    <p:sldId id="550" r:id="rId17"/>
    <p:sldId id="536" r:id="rId18"/>
    <p:sldId id="549" r:id="rId19"/>
    <p:sldId id="552" r:id="rId20"/>
    <p:sldId id="537" r:id="rId21"/>
    <p:sldId id="538" r:id="rId22"/>
    <p:sldId id="539" r:id="rId23"/>
    <p:sldId id="554" r:id="rId24"/>
    <p:sldId id="540" r:id="rId25"/>
    <p:sldId id="551" r:id="rId26"/>
    <p:sldId id="542" r:id="rId27"/>
    <p:sldId id="543" r:id="rId28"/>
    <p:sldId id="544" r:id="rId29"/>
    <p:sldId id="545" r:id="rId30"/>
    <p:sldId id="546" r:id="rId31"/>
    <p:sldId id="564" r:id="rId32"/>
    <p:sldId id="565" r:id="rId33"/>
    <p:sldId id="566" r:id="rId34"/>
    <p:sldId id="548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88695"/>
    <a:srgbClr val="457E8F"/>
    <a:srgbClr val="009900"/>
    <a:srgbClr val="437B8A"/>
    <a:srgbClr val="D2DEC6"/>
    <a:srgbClr val="58AA58"/>
    <a:srgbClr val="0101FF"/>
    <a:srgbClr val="FFFF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4" autoAdjust="0"/>
    <p:restoredTop sz="95501" autoAdjust="0"/>
  </p:normalViewPr>
  <p:slideViewPr>
    <p:cSldViewPr>
      <p:cViewPr varScale="1">
        <p:scale>
          <a:sx n="84" d="100"/>
          <a:sy n="84" d="100"/>
        </p:scale>
        <p:origin x="-8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7E9F-4CE6-43CC-9F21-B70389480E0F}" type="datetimeFigureOut">
              <a:rPr lang="es-CL" smtClean="0">
                <a:latin typeface="Calibri Light" panose="020F0302020204030204" pitchFamily="34" charset="0"/>
              </a:rPr>
              <a:t>03-05-2021</a:t>
            </a:fld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3EF1C-3BA7-4AE0-9D93-DD87BB2AD288}" type="slidenum">
              <a:rPr lang="es-CL" smtClean="0">
                <a:latin typeface="Calibri Light" panose="020F0302020204030204" pitchFamily="34" charset="0"/>
              </a:rPr>
              <a:t>‹#›</a:t>
            </a:fld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s-CL" smtClean="0"/>
              <a:pPr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s-CL" smtClean="0"/>
              <a:pPr/>
              <a:t>03-05-2021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.xml"/><Relationship Id="rId7" Type="http://schemas.openxmlformats.org/officeDocument/2006/relationships/image" Target="../media/image1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ucuri.net/guides/owasp-top-10-security-vulnerabilities-2020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ucuri.net/guides/owasp-top-10-security-vulnerabilities-202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n.wikipedia.org/wiki/SQL_inje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hyperlink" Target="https://en.wikipedia.org/wiki/SQL_inj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gif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4.xml"/><Relationship Id="rId7" Type="http://schemas.openxmlformats.org/officeDocument/2006/relationships/image" Target="../media/image4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8.xml"/><Relationship Id="rId7" Type="http://schemas.openxmlformats.org/officeDocument/2006/relationships/image" Target="../media/image4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2.xml"/><Relationship Id="rId7" Type="http://schemas.openxmlformats.org/officeDocument/2006/relationships/image" Target="../media/image4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tags" Target="../tags/tag24.xml"/><Relationship Id="rId10" Type="http://schemas.openxmlformats.org/officeDocument/2006/relationships/image" Target="../media/image45.png"/><Relationship Id="rId4" Type="http://schemas.openxmlformats.org/officeDocument/2006/relationships/tags" Target="../tags/tag23.xml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4400" dirty="0" smtClean="0"/>
              <a:t>CC3201-1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cap="small" dirty="0" smtClean="0"/>
              <a:t>Bases de Datos</a:t>
            </a:r>
            <a:br>
              <a:rPr lang="es-CL" cap="small" dirty="0" smtClean="0"/>
            </a:br>
            <a:r>
              <a:rPr lang="es-CL" cap="small" dirty="0" smtClean="0"/>
              <a:t>Otoño </a:t>
            </a:r>
            <a:r>
              <a:rPr lang="es-CL" dirty="0" smtClean="0"/>
              <a:t>2021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8: SQL: Acceso Programático, 					Inyecciones, Seguridad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aidhog@gmail.com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Veremos el ejemplo </a:t>
            </a:r>
            <a:r>
              <a:rPr lang="es-CL" sz="3200" dirty="0" smtClean="0">
                <a:solidFill>
                  <a:schemeClr val="tx1"/>
                </a:solidFill>
                <a:cs typeface="Segoe UI Semilight" panose="020B0402040204020203" pitchFamily="34" charset="0"/>
              </a:rPr>
              <a:t>ApellidoApp.java</a:t>
            </a:r>
            <a:endParaRPr lang="es-CL" sz="3200" dirty="0">
              <a:solidFill>
                <a:schemeClr val="tx1"/>
              </a:solidFill>
              <a:cs typeface="Segoe UI Semilight" panose="020B04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7247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11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Consulta vs. Actualización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Para hacer consultas (SELECT):</a:t>
            </a:r>
          </a:p>
          <a:p>
            <a:endParaRPr lang="es-CL" sz="2800" dirty="0"/>
          </a:p>
          <a:p>
            <a:endParaRPr lang="es-CL" sz="2800" dirty="0" smtClean="0"/>
          </a:p>
          <a:p>
            <a:endParaRPr lang="es-CL" sz="2800" dirty="0"/>
          </a:p>
          <a:p>
            <a:endParaRPr lang="es-CL" sz="2800" dirty="0" smtClean="0"/>
          </a:p>
          <a:p>
            <a:r>
              <a:rPr lang="es-CL" sz="2800" dirty="0" smtClean="0"/>
              <a:t>Para hacer actualizaciones (INSERT; UPDATE, …)</a:t>
            </a:r>
            <a:endParaRPr lang="es-CL" sz="28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5378340" cy="444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4572000"/>
            <a:ext cx="6843781" cy="4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Inyección SQL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322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 problema …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768404" y="5560873"/>
            <a:ext cx="34987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¿Hay algún problema aquí?</a:t>
            </a:r>
          </a:p>
        </p:txBody>
      </p:sp>
      <p:sp>
        <p:nvSpPr>
          <p:cNvPr id="7" name="Content Placeholder 6 2 2 2"/>
          <p:cNvSpPr txBox="1">
            <a:spLocks/>
          </p:cNvSpPr>
          <p:nvPr/>
        </p:nvSpPr>
        <p:spPr>
          <a:xfrm>
            <a:off x="4267200" y="5562600"/>
            <a:ext cx="4031149" cy="367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900" dirty="0">
                <a:solidFill>
                  <a:srgbClr val="FF0000"/>
                </a:solidFill>
                <a:latin typeface="Calibri Light" panose="020F0302020204030204" pitchFamily="34" charset="0"/>
              </a:rPr>
              <a:t>… </a:t>
            </a:r>
            <a:r>
              <a:rPr lang="es-CL" sz="19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hemos “verificado” el input.</a:t>
            </a:r>
            <a:endParaRPr lang="es-CL" sz="19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7800"/>
            <a:ext cx="4876800" cy="32057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81600" y="3587014"/>
            <a:ext cx="457200" cy="152400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 descr="https://i.gifer.com/w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19200"/>
            <a:ext cx="3590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edia.giphy.com/media/MGaacoiAlAti0/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98905"/>
            <a:ext cx="3581400" cy="20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66.media.tumblr.com/f26278a9fe26386463225af451084cf2/tumblr_p4z5qpa6po1wzvt9qo1_400.gif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4" y="3594603"/>
            <a:ext cx="3594190" cy="17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edia1.tenor.com/images/02e672703fda926c6b1aabac0853dad4/tenor.gif?itemid=38991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0999"/>
            <a:ext cx="3581400" cy="19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45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</a:t>
            </a:r>
            <a:r>
              <a:rPr lang="es-CL" dirty="0"/>
              <a:t>SQL</a:t>
            </a:r>
            <a:endParaRPr lang="es-C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Un usuario </a:t>
            </a:r>
            <a:r>
              <a:rPr lang="es-CL" sz="2800" dirty="0"/>
              <a:t>malintencionado </a:t>
            </a:r>
            <a:r>
              <a:rPr lang="es-CL" sz="2800" dirty="0" smtClean="0"/>
              <a:t>puede ingresar un </a:t>
            </a:r>
            <a:r>
              <a:rPr lang="es-CL" sz="2800" dirty="0" err="1" smtClean="0"/>
              <a:t>string</a:t>
            </a:r>
            <a:r>
              <a:rPr lang="es-CL" sz="2800" dirty="0" smtClean="0"/>
              <a:t> de entrada para hacer algo inesperado</a:t>
            </a:r>
            <a:endParaRPr lang="es-CL" sz="2800" dirty="0"/>
          </a:p>
        </p:txBody>
      </p:sp>
      <p:pic>
        <p:nvPicPr>
          <p:cNvPr id="3074" name="Picture 2" descr="Exploits of a M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5" y="6316100"/>
            <a:ext cx="2577176" cy="204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8" y="5161714"/>
            <a:ext cx="5674971" cy="19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8" y="5522999"/>
            <a:ext cx="8616367" cy="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</a:t>
            </a:r>
            <a:r>
              <a:rPr lang="es-CL" dirty="0"/>
              <a:t>SQL</a:t>
            </a:r>
            <a:endParaRPr lang="es-C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Un usuario </a:t>
            </a:r>
            <a:r>
              <a:rPr lang="es-CL" sz="2800" dirty="0"/>
              <a:t>malintencionado </a:t>
            </a:r>
            <a:r>
              <a:rPr lang="es-CL" sz="2800" dirty="0" smtClean="0"/>
              <a:t>puede ingresar un </a:t>
            </a:r>
            <a:r>
              <a:rPr lang="es-CL" sz="2800" dirty="0" err="1" smtClean="0"/>
              <a:t>string</a:t>
            </a:r>
            <a:r>
              <a:rPr lang="es-CL" sz="2800" dirty="0" smtClean="0"/>
              <a:t> de entrada para hacer algo inesperado</a:t>
            </a:r>
            <a:endParaRPr lang="es-CL" sz="2800" dirty="0"/>
          </a:p>
        </p:txBody>
      </p:sp>
      <p:pic>
        <p:nvPicPr>
          <p:cNvPr id="3074" name="Picture 2" descr="Exploits of a M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8" y="5161714"/>
            <a:ext cx="5674971" cy="19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8" y="5522999"/>
            <a:ext cx="6625652" cy="144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199883"/>
            <a:ext cx="26793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¿Qué hace el ejemplo?</a:t>
            </a:r>
          </a:p>
        </p:txBody>
      </p:sp>
      <p:sp>
        <p:nvSpPr>
          <p:cNvPr id="11" name="Content Placeholder 6 2 2 2"/>
          <p:cNvSpPr txBox="1">
            <a:spLocks/>
          </p:cNvSpPr>
          <p:nvPr/>
        </p:nvSpPr>
        <p:spPr>
          <a:xfrm>
            <a:off x="2988333" y="6199883"/>
            <a:ext cx="5698467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 w="3175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¡Devolverá toda la tabla!</a:t>
            </a:r>
            <a:endParaRPr lang="es-CL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Parece estúpido pero …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44762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50" y="4002386"/>
            <a:ext cx="728807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3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Parece estúpido </a:t>
            </a:r>
            <a:r>
              <a:rPr lang="es-CL" dirty="0" smtClean="0"/>
              <a:t>pero ...</a:t>
            </a:r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228600" y="580286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hlinkClick r:id="rId2"/>
              </a:rPr>
              <a:t>https://sucuri.net/guides/owasp-top-10-security-vulnerabilities-2020/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9" y="1371600"/>
            <a:ext cx="8002007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49092" y="5433536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/>
              <a:t>OWASP: Open Web </a:t>
            </a:r>
            <a:r>
              <a:rPr lang="es-CL" dirty="0" err="1" smtClean="0"/>
              <a:t>Application</a:t>
            </a:r>
            <a:r>
              <a:rPr lang="es-CL" dirty="0" smtClean="0"/>
              <a:t> Security Project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40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Parece estúpido </a:t>
            </a:r>
            <a:r>
              <a:rPr lang="es-CL" dirty="0" smtClean="0"/>
              <a:t>pero ...</a:t>
            </a:r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228600" y="580286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hlinkClick r:id="rId2"/>
              </a:rPr>
              <a:t>https://sucuri.net/guides/owasp-top-10-security-vulnerabilities-2020/</a:t>
            </a:r>
            <a:endParaRPr lang="es-CL" dirty="0"/>
          </a:p>
        </p:txBody>
      </p:sp>
      <p:sp>
        <p:nvSpPr>
          <p:cNvPr id="3" name="Rectangle 2"/>
          <p:cNvSpPr/>
          <p:nvPr/>
        </p:nvSpPr>
        <p:spPr>
          <a:xfrm>
            <a:off x="1349092" y="5433536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/>
              <a:t>OWASP: Open Web </a:t>
            </a:r>
            <a:r>
              <a:rPr lang="es-CL" dirty="0" err="1" smtClean="0"/>
              <a:t>Application</a:t>
            </a:r>
            <a:r>
              <a:rPr lang="es-CL" dirty="0" smtClean="0"/>
              <a:t> Security Project</a:t>
            </a:r>
            <a:endParaRPr lang="es-C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9" y="1290970"/>
            <a:ext cx="7994900" cy="373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Proyectos: Acceso Programático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29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Más ejemplos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7" y="1219200"/>
            <a:ext cx="8229600" cy="4466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en.wikipedia.org/wiki/SQL_injection</a:t>
            </a:r>
            <a:endParaRPr lang="es-CL" dirty="0" smtClean="0"/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9" y="2139863"/>
            <a:ext cx="8722501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9600"/>
            <a:ext cx="401052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Más ejemplos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7" y="1219200"/>
            <a:ext cx="8229600" cy="4466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en.wikipedia.org/wiki/SQL_injection</a:t>
            </a:r>
            <a:endParaRPr lang="es-CL" dirty="0" smtClean="0"/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9" y="2139863"/>
            <a:ext cx="8722501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098" name="Picture 2" descr="http://www.sony.net/template/2012/v50/en/img/h1_sonylogo_x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7" y="2312750"/>
            <a:ext cx="2857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u88jj3r4db2x4txp44yqfj1.wpengine.netdna-cdn.com/wp-content/uploads/2014/12/the_pirate_bay_logo-930x5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307599"/>
            <a:ext cx="2675455" cy="16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-media-cache-ak0.pinimg.com/originals/81/fa/1e/81fa1e5097a7ddcf65029cb9cb775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57" y="5280121"/>
            <a:ext cx="1227843" cy="13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.yimg.com/dh/ap/default/130909/y_200_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99" y="2307599"/>
            <a:ext cx="2264401" cy="22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hotos.prnewswire.com/prnvar/20140108/NE42259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23476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edx.org/sites/default/files/microsoft_banner1200x53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6" y="3892464"/>
            <a:ext cx="2819249" cy="12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lh5.ggpht.com/ybomDVOGzBDt2gaYXglRxICoKih95zFz_oPvRJSvZCDe5gXeKbib9rtOdV8sBSpmA6o=w3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73" y="5310391"/>
            <a:ext cx="1301627" cy="1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prashantblog.com/wp-content/uploads/2013/10/mysql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4136480"/>
            <a:ext cx="2684851" cy="11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historia de </a:t>
            </a:r>
            <a:r>
              <a:rPr lang="es-CL" dirty="0" err="1" smtClean="0"/>
              <a:t>HBGary</a:t>
            </a:r>
            <a:r>
              <a:rPr lang="es-CL" dirty="0" smtClean="0"/>
              <a:t> y </a:t>
            </a:r>
            <a:r>
              <a:rPr lang="es-CL" dirty="0" err="1" smtClean="0"/>
              <a:t>Anonymous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5334000" cy="4724400"/>
          </a:xfrm>
        </p:spPr>
        <p:txBody>
          <a:bodyPr>
            <a:normAutofit lnSpcReduction="10000"/>
          </a:bodyPr>
          <a:lstStyle/>
          <a:p>
            <a:r>
              <a:rPr lang="es-CL" sz="2000" dirty="0" smtClean="0"/>
              <a:t>2010/12/08: </a:t>
            </a:r>
            <a:r>
              <a:rPr lang="es-CL" sz="2000" dirty="0" err="1" smtClean="0"/>
              <a:t>Anonymous</a:t>
            </a:r>
            <a:r>
              <a:rPr lang="es-CL" sz="2000" dirty="0" smtClean="0"/>
              <a:t> empiezan un “</a:t>
            </a:r>
            <a:r>
              <a:rPr lang="es-CL" sz="2000" dirty="0" err="1" smtClean="0"/>
              <a:t>DDoS</a:t>
            </a:r>
            <a:r>
              <a:rPr lang="es-CL" sz="2000" dirty="0" smtClean="0"/>
              <a:t>” (denegación de servicio distribuido) contra MasterCard, Visa, etc., por no aceptar donaciones a WikiLeaks</a:t>
            </a:r>
          </a:p>
          <a:p>
            <a:endParaRPr lang="es-CL" sz="2000" dirty="0" smtClean="0"/>
          </a:p>
          <a:p>
            <a:r>
              <a:rPr lang="es-CL" sz="2000" dirty="0" smtClean="0"/>
              <a:t>2011/02/05: </a:t>
            </a:r>
            <a:r>
              <a:rPr lang="es-CL" sz="2000" dirty="0" err="1" smtClean="0"/>
              <a:t>Aaron</a:t>
            </a:r>
            <a:r>
              <a:rPr lang="es-CL" sz="2000" dirty="0" smtClean="0"/>
              <a:t> </a:t>
            </a:r>
            <a:r>
              <a:rPr lang="es-CL" sz="2000" dirty="0" err="1" smtClean="0"/>
              <a:t>Barr</a:t>
            </a:r>
            <a:r>
              <a:rPr lang="es-CL" sz="2000" dirty="0"/>
              <a:t> </a:t>
            </a:r>
            <a:r>
              <a:rPr lang="es-CL" sz="2000" dirty="0" smtClean="0"/>
              <a:t>(CEO de </a:t>
            </a:r>
            <a:r>
              <a:rPr lang="es-CL" sz="2000" dirty="0" err="1" smtClean="0"/>
              <a:t>HBGary</a:t>
            </a:r>
            <a:r>
              <a:rPr lang="es-CL" sz="2000" dirty="0" smtClean="0"/>
              <a:t> Federal, una empresa de </a:t>
            </a:r>
            <a:r>
              <a:rPr lang="es-CL" sz="2000" dirty="0" err="1" smtClean="0"/>
              <a:t>ciberseguridad</a:t>
            </a:r>
            <a:r>
              <a:rPr lang="es-CL" sz="2000" dirty="0" smtClean="0"/>
              <a:t>) dice al </a:t>
            </a:r>
            <a:r>
              <a:rPr lang="es-CL" sz="2000" dirty="0" err="1" smtClean="0"/>
              <a:t>Financial</a:t>
            </a:r>
            <a:r>
              <a:rPr lang="es-CL" sz="2000" dirty="0" smtClean="0"/>
              <a:t> Times que ha logrado obtener información sobre las identidades de miembros de </a:t>
            </a:r>
            <a:r>
              <a:rPr lang="es-CL" sz="2000" dirty="0" err="1" smtClean="0"/>
              <a:t>Anonymous</a:t>
            </a:r>
            <a:endParaRPr lang="es-CL" sz="2000" dirty="0" smtClean="0"/>
          </a:p>
          <a:p>
            <a:endParaRPr lang="es-CL" sz="2000" dirty="0"/>
          </a:p>
          <a:p>
            <a:r>
              <a:rPr lang="es-CL" sz="2000" dirty="0" smtClean="0"/>
              <a:t>2011/02/05-06: </a:t>
            </a:r>
            <a:r>
              <a:rPr lang="es-CL" sz="2000" dirty="0" err="1" smtClean="0"/>
              <a:t>Anonymous</a:t>
            </a:r>
            <a:r>
              <a:rPr lang="es-CL" sz="2000" dirty="0" smtClean="0"/>
              <a:t> usa inyecciones SQL para obtener todos los datos de usuarios de </a:t>
            </a:r>
            <a:r>
              <a:rPr lang="es-CL" sz="2000" dirty="0" err="1" smtClean="0"/>
              <a:t>HBGary</a:t>
            </a:r>
            <a:r>
              <a:rPr lang="es-CL" sz="2000" dirty="0" smtClean="0"/>
              <a:t>, incluyendo hashes de contraseñas, con los cuales (y una tabla arcoíris) pueden </a:t>
            </a:r>
            <a:r>
              <a:rPr lang="es-CL" sz="2000" dirty="0" err="1" smtClean="0"/>
              <a:t>hackear</a:t>
            </a:r>
            <a:r>
              <a:rPr lang="es-CL" sz="2000" dirty="0" smtClean="0"/>
              <a:t> las cuentas sociales de </a:t>
            </a:r>
            <a:r>
              <a:rPr lang="es-CL" sz="2000" dirty="0" err="1" smtClean="0"/>
              <a:t>Aaron</a:t>
            </a:r>
            <a:r>
              <a:rPr lang="es-CL" sz="2000" dirty="0" smtClean="0"/>
              <a:t> </a:t>
            </a:r>
            <a:r>
              <a:rPr lang="es-CL" sz="2000" dirty="0" err="1" smtClean="0"/>
              <a:t>Barr</a:t>
            </a:r>
            <a:r>
              <a:rPr lang="es-CL" sz="2000" dirty="0" smtClean="0"/>
              <a:t> …</a:t>
            </a:r>
            <a:endParaRPr lang="es-CL" sz="2000" dirty="0"/>
          </a:p>
        </p:txBody>
      </p:sp>
      <p:pic>
        <p:nvPicPr>
          <p:cNvPr id="9220" name="Picture 4" descr="http://blogs-images.forbes.com/andygreenberg/files/2011/02/aaronbar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21760"/>
            <a:ext cx="27749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photos.prnewswire.com/prnvar/20140108/NE42259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80" y="1524000"/>
            <a:ext cx="2743200" cy="8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1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historia de </a:t>
            </a:r>
            <a:r>
              <a:rPr lang="es-CL" dirty="0" err="1" smtClean="0"/>
              <a:t>HBGary</a:t>
            </a:r>
            <a:r>
              <a:rPr lang="es-CL" dirty="0"/>
              <a:t> y </a:t>
            </a:r>
            <a:r>
              <a:rPr lang="es-CL" dirty="0" err="1"/>
              <a:t>Anonymous</a:t>
            </a:r>
            <a:endParaRPr lang="es-CL" dirty="0"/>
          </a:p>
        </p:txBody>
      </p:sp>
      <p:pic>
        <p:nvPicPr>
          <p:cNvPr id="9218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9626"/>
            <a:ext cx="4152616" cy="50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logs-images.forbes.com/andygreenberg/files/2011/02/aaronbar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21760"/>
            <a:ext cx="27749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photos.prnewswire.com/prnvar/20140108/NE42259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80" y="1524000"/>
            <a:ext cx="2743200" cy="8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2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</a:t>
            </a:r>
            <a:endParaRPr lang="es-CL" i="1" dirty="0"/>
          </a:p>
        </p:txBody>
      </p:sp>
      <p:pic>
        <p:nvPicPr>
          <p:cNvPr id="12" name="Picture 2" descr="Exploits of a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8714" y="4507468"/>
            <a:ext cx="83465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¿Cómo podemos resolver el problema?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3733800"/>
            <a:ext cx="7755026" cy="4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¿</a:t>
            </a:r>
            <a:r>
              <a:rPr lang="es-CL" i="1" dirty="0" smtClean="0">
                <a:solidFill>
                  <a:schemeClr val="accent6">
                    <a:lumMod val="75000"/>
                  </a:schemeClr>
                </a:solidFill>
              </a:rPr>
              <a:t>escapar</a:t>
            </a:r>
            <a:r>
              <a:rPr lang="es-CL" i="1" dirty="0" smtClean="0"/>
              <a:t> los </a:t>
            </a:r>
            <a:r>
              <a:rPr lang="es-CL" i="1" dirty="0" err="1" smtClean="0"/>
              <a:t>strings</a:t>
            </a:r>
            <a:r>
              <a:rPr lang="es-CL" i="1" dirty="0" smtClean="0"/>
              <a:t>?</a:t>
            </a:r>
            <a:endParaRPr lang="es-CL" i="1" dirty="0"/>
          </a:p>
        </p:txBody>
      </p:sp>
      <p:pic>
        <p:nvPicPr>
          <p:cNvPr id="12" name="Picture 2" descr="Exploits of a M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8714" y="4507468"/>
            <a:ext cx="83465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¿Cómo podemos resolver el problema?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3733800"/>
            <a:ext cx="7755026" cy="444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102229"/>
            <a:ext cx="8767320" cy="460371"/>
          </a:xfrm>
          <a:prstGeom prst="rect">
            <a:avLst/>
          </a:prstGeom>
        </p:spPr>
      </p:pic>
      <p:sp>
        <p:nvSpPr>
          <p:cNvPr id="8" name="Content Placeholder 6 2 2 2 1"/>
          <p:cNvSpPr txBox="1">
            <a:spLocks/>
          </p:cNvSpPr>
          <p:nvPr/>
        </p:nvSpPr>
        <p:spPr>
          <a:xfrm>
            <a:off x="398714" y="5809333"/>
            <a:ext cx="8346571" cy="896267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Mejor</a:t>
            </a:r>
            <a:r>
              <a:rPr lang="es-CL" sz="1800" dirty="0" smtClean="0">
                <a:latin typeface="Calibri Light" panose="020F0302020204030204" pitchFamily="34" charset="0"/>
              </a:rPr>
              <a:t>, pero </a:t>
            </a:r>
            <a:r>
              <a:rPr lang="es-CL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sería complicado implementar la función </a:t>
            </a:r>
            <a:r>
              <a:rPr lang="es-CL" sz="1800" dirty="0" smtClean="0">
                <a:solidFill>
                  <a:srgbClr val="FAA306"/>
                </a:solidFill>
                <a:latin typeface="Calibri Light" panose="020F0302020204030204" pitchFamily="34" charset="0"/>
              </a:rPr>
              <a:t>escapar</a:t>
            </a:r>
            <a:r>
              <a:rPr lang="es-CL" sz="18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</a:t>
            </a:r>
            <a:r>
              <a:rPr lang="es-CL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en un lenguaje de programación general y garantizar que prevente cada tipo de inyección en cada versión (futura) de cada sistema de </a:t>
            </a:r>
            <a:r>
              <a:rPr lang="es-CL" sz="18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BdD</a:t>
            </a:r>
            <a:r>
              <a:rPr lang="es-CL" sz="18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dado cualquier tipo de consulta y entrada! </a:t>
            </a:r>
            <a:endParaRPr lang="es-CL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/>
              <a:t>¡sentencias </a:t>
            </a:r>
            <a:r>
              <a:rPr lang="es-CL" i="1" dirty="0" smtClean="0"/>
              <a:t>pre-compiladas</a:t>
            </a:r>
            <a:r>
              <a:rPr lang="es-CL" i="1" dirty="0"/>
              <a:t>!</a:t>
            </a:r>
          </a:p>
        </p:txBody>
      </p:sp>
      <p:pic>
        <p:nvPicPr>
          <p:cNvPr id="3074" name="Picture 2 1" descr="Exploits of a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3" y="3886199"/>
            <a:ext cx="8245096" cy="1256894"/>
          </a:xfrm>
          <a:prstGeom prst="rect">
            <a:avLst/>
          </a:prstGeom>
        </p:spPr>
      </p:pic>
      <p:sp>
        <p:nvSpPr>
          <p:cNvPr id="27" name="Content Placeholder 6 2 2 2 1"/>
          <p:cNvSpPr txBox="1">
            <a:spLocks/>
          </p:cNvSpPr>
          <p:nvPr/>
        </p:nvSpPr>
        <p:spPr>
          <a:xfrm>
            <a:off x="494303" y="5715000"/>
            <a:ext cx="8136158" cy="709565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latin typeface="Calibri Light" panose="020F0302020204030204" pitchFamily="34" charset="0"/>
              </a:rPr>
              <a:t>Mandamos la consulta al sistema de bases de datos y después se reemplazarán los parámetros con la entrada del usuario</a:t>
            </a:r>
            <a:endParaRPr lang="es-CL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pre-compiladas!</a:t>
            </a:r>
            <a:endParaRPr lang="es-CL" i="1" dirty="0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El sistema de base de datos</a:t>
            </a:r>
            <a:endParaRPr lang="es-CL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9"/>
            <a:ext cx="6426081" cy="1969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83001"/>
            <a:ext cx="7542872" cy="925045"/>
          </a:xfrm>
          <a:prstGeom prst="rect">
            <a:avLst/>
          </a:prstGeom>
        </p:spPr>
      </p:pic>
      <p:sp>
        <p:nvSpPr>
          <p:cNvPr id="33" name="Content Placeholder 6 2 2 2 1"/>
          <p:cNvSpPr txBox="1">
            <a:spLocks/>
          </p:cNvSpPr>
          <p:nvPr/>
        </p:nvSpPr>
        <p:spPr>
          <a:xfrm>
            <a:off x="494303" y="6179729"/>
            <a:ext cx="8136158" cy="373471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latin typeface="Calibri Light" panose="020F0302020204030204" pitchFamily="34" charset="0"/>
              </a:rPr>
              <a:t>La consulta es compilada por el sistema </a:t>
            </a:r>
            <a:r>
              <a:rPr lang="es-CL" sz="1800" b="1" i="1" dirty="0" smtClean="0">
                <a:latin typeface="Calibri Light" panose="020F0302020204030204" pitchFamily="34" charset="0"/>
              </a:rPr>
              <a:t>sin </a:t>
            </a:r>
            <a:r>
              <a:rPr lang="es-CL" sz="1800" i="1" dirty="0" smtClean="0">
                <a:latin typeface="Calibri Light" panose="020F0302020204030204" pitchFamily="34" charset="0"/>
              </a:rPr>
              <a:t>la entrada</a:t>
            </a:r>
            <a:endParaRPr lang="es-CL" sz="2400" b="1" dirty="0">
              <a:latin typeface="Calibri Light" panose="020F03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pre-compiladas!</a:t>
            </a:r>
            <a:endParaRPr lang="es-CL" i="1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El sistema de base de datos</a:t>
            </a:r>
            <a:endParaRPr lang="es-CL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482996"/>
            <a:ext cx="7543439" cy="928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8"/>
            <a:ext cx="7894019" cy="196982"/>
          </a:xfrm>
          <a:prstGeom prst="rect">
            <a:avLst/>
          </a:prstGeom>
        </p:spPr>
      </p:pic>
      <p:sp>
        <p:nvSpPr>
          <p:cNvPr id="20" name="Content Placeholder 6 2 2 2 1"/>
          <p:cNvSpPr txBox="1">
            <a:spLocks/>
          </p:cNvSpPr>
          <p:nvPr/>
        </p:nvSpPr>
        <p:spPr>
          <a:xfrm>
            <a:off x="494303" y="6019800"/>
            <a:ext cx="8136158" cy="678271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latin typeface="Calibri Light" panose="020F0302020204030204" pitchFamily="34" charset="0"/>
              </a:rPr>
              <a:t>Se reemplaza el parámetro en la sentencia pre-compilada </a:t>
            </a:r>
          </a:p>
          <a:p>
            <a:pPr marL="0" indent="0" algn="ctr">
              <a:buNone/>
            </a:pPr>
            <a:r>
              <a:rPr lang="es-CL" sz="1800" i="1" dirty="0" smtClean="0">
                <a:latin typeface="Calibri Light" panose="020F0302020204030204" pitchFamily="34" charset="0"/>
              </a:rPr>
              <a:t>(que es un plan en memoria, no un </a:t>
            </a:r>
            <a:r>
              <a:rPr lang="es-CL" sz="1800" i="1" dirty="0" err="1" smtClean="0">
                <a:latin typeface="Calibri Light" panose="020F0302020204030204" pitchFamily="34" charset="0"/>
              </a:rPr>
              <a:t>string</a:t>
            </a:r>
            <a:r>
              <a:rPr lang="es-CL" sz="1800" i="1" dirty="0" smtClean="0">
                <a:latin typeface="Calibri Light" panose="020F0302020204030204" pitchFamily="34" charset="0"/>
              </a:rPr>
              <a:t>)</a:t>
            </a:r>
            <a:endParaRPr lang="es-CL" sz="2400" b="1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6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pre-compiladas!</a:t>
            </a:r>
            <a:endParaRPr lang="es-CL" i="1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El sistema de base de datos</a:t>
            </a:r>
            <a:endParaRPr lang="es-CL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7"/>
            <a:ext cx="5861712" cy="1983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59" y="6014071"/>
            <a:ext cx="667702" cy="557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482996"/>
            <a:ext cx="7543439" cy="9280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Tres opciones para la aplicación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Java </a:t>
            </a:r>
            <a:r>
              <a:rPr lang="es-CL" dirty="0" err="1" smtClean="0"/>
              <a:t>Servlets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PHP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Django (Python)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  <p:pic>
        <p:nvPicPr>
          <p:cNvPr id="2050" name="Picture 2" descr="Do the Gospels disagree about Jesus and God? Part 1 – Three Options –  Trin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9814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Sentencias pre-compiladas</a:t>
            </a:r>
            <a:endParaRPr lang="es-CL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3" y="1841028"/>
            <a:ext cx="7397357" cy="2121372"/>
          </a:xfrm>
          <a:prstGeom prst="rect">
            <a:avLst/>
          </a:prstGeom>
        </p:spPr>
      </p:pic>
      <p:sp>
        <p:nvSpPr>
          <p:cNvPr id="19" name="Content Placeholder 6 2 2 2 1"/>
          <p:cNvSpPr txBox="1">
            <a:spLocks/>
          </p:cNvSpPr>
          <p:nvPr/>
        </p:nvSpPr>
        <p:spPr>
          <a:xfrm>
            <a:off x="494303" y="4800600"/>
            <a:ext cx="8136158" cy="762000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>
                <a:latin typeface="Calibri Light" panose="020F0302020204030204" pitchFamily="34" charset="0"/>
              </a:rPr>
              <a:t>Se puede reutilizar el </a:t>
            </a:r>
            <a:r>
              <a:rPr lang="es-CL" sz="1800" dirty="0" err="1">
                <a:latin typeface="Inconsolata" panose="020B0609030003000000" pitchFamily="49" charset="0"/>
              </a:rPr>
              <a:t>PreparedStatement</a:t>
            </a:r>
            <a:r>
              <a:rPr lang="es-CL" sz="1800" dirty="0">
                <a:latin typeface="Calibri Light" panose="020F0302020204030204" pitchFamily="34" charset="0"/>
              </a:rPr>
              <a:t> varias </a:t>
            </a:r>
            <a:r>
              <a:rPr lang="es-CL" sz="1800" dirty="0" smtClean="0">
                <a:latin typeface="Calibri Light" panose="020F0302020204030204" pitchFamily="34" charset="0"/>
              </a:rPr>
              <a:t>veces</a:t>
            </a:r>
          </a:p>
          <a:p>
            <a:pPr marL="0" indent="0" algn="ctr">
              <a:buNone/>
            </a:pPr>
            <a:r>
              <a:rPr lang="es-CL" sz="1800" dirty="0" smtClean="0">
                <a:latin typeface="Calibri Light" panose="020F0302020204030204" pitchFamily="34" charset="0"/>
              </a:rPr>
              <a:t>(es más eficiente también: se compila la sentencia </a:t>
            </a:r>
            <a:r>
              <a:rPr lang="es-CL" sz="1800" dirty="0" smtClean="0">
                <a:latin typeface="Calibri Light" panose="020F0302020204030204" pitchFamily="34" charset="0"/>
              </a:rPr>
              <a:t>solo </a:t>
            </a:r>
            <a:r>
              <a:rPr lang="es-CL" sz="1800" dirty="0" smtClean="0">
                <a:latin typeface="Calibri Light" panose="020F0302020204030204" pitchFamily="34" charset="0"/>
              </a:rPr>
              <a:t>una vez)</a:t>
            </a:r>
            <a:endParaRPr lang="es-CL" sz="1800" dirty="0">
              <a:latin typeface="Calibri Light" panose="020F0302020204030204" pitchFamily="34" charset="0"/>
            </a:endParaRPr>
          </a:p>
        </p:txBody>
      </p:sp>
      <p:sp>
        <p:nvSpPr>
          <p:cNvPr id="21" name="Content Placeholder 6 2 2 2 1"/>
          <p:cNvSpPr txBox="1">
            <a:spLocks/>
          </p:cNvSpPr>
          <p:nvPr/>
        </p:nvSpPr>
        <p:spPr>
          <a:xfrm>
            <a:off x="503921" y="5791200"/>
            <a:ext cx="8136158" cy="381000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 smtClean="0">
                <a:latin typeface="Calibri Light" panose="020F0302020204030204" pitchFamily="34" charset="0"/>
              </a:rPr>
              <a:t>Se puede tener varios parámetros con varios tipos</a:t>
            </a:r>
            <a:endParaRPr lang="es-CL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>
            <a:normAutofit/>
          </a:bodyPr>
          <a:lstStyle/>
          <a:p>
            <a:r>
              <a:rPr lang="es-CL" dirty="0"/>
              <a:t>¡</a:t>
            </a:r>
            <a:r>
              <a:rPr lang="es-CL" dirty="0" smtClean="0"/>
              <a:t>Interfaces restringidas de HTML no ayudan!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8467"/>
            <a:ext cx="8839200" cy="525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2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>
            <a:normAutofit/>
          </a:bodyPr>
          <a:lstStyle/>
          <a:p>
            <a:r>
              <a:rPr lang="es-CL" dirty="0"/>
              <a:t>¡Interfaces restringidas de HTML no ayudan!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8467"/>
            <a:ext cx="8839200" cy="525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72" y="1066800"/>
            <a:ext cx="4386263" cy="223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4956048"/>
            <a:ext cx="1719072" cy="21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i.gifer.com/wI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53" y="2515807"/>
            <a:ext cx="1483347" cy="7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/>
              <a:t>¡Interfaces restringidas de HTML no ayudan!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562600" cy="4906963"/>
          </a:xfrm>
        </p:spPr>
        <p:txBody>
          <a:bodyPr/>
          <a:lstStyle/>
          <a:p>
            <a:r>
              <a:rPr lang="es-CL" dirty="0" smtClean="0"/>
              <a:t>Se puede editar la página HTML para cambiar la interfaz</a:t>
            </a:r>
          </a:p>
          <a:p>
            <a:endParaRPr lang="es-CL" dirty="0"/>
          </a:p>
          <a:p>
            <a:r>
              <a:rPr lang="es-CL" dirty="0" smtClean="0"/>
              <a:t>Se puede mandar cualquiera petición HTTP sin usar la interfaz HTML</a:t>
            </a:r>
            <a:endParaRPr lang="es-CL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2770185" cy="335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bg1">
                    <a:lumMod val="85000"/>
                  </a:schemeClr>
                </a:solidFill>
              </a:rPr>
              <a:t>Preguntas?</a:t>
            </a:r>
            <a:endParaRPr lang="es-CL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https://upload.wikimedia.org/wikipedia/en/0/03/Aybab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867400" cy="39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(1) Java </a:t>
            </a:r>
            <a:r>
              <a:rPr lang="es-CL" dirty="0" err="1" smtClean="0"/>
              <a:t>Servlets</a:t>
            </a:r>
            <a:endParaRPr lang="es-C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362200"/>
          </a:xfrm>
        </p:spPr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Servidor Web:</a:t>
            </a:r>
            <a:r>
              <a:rPr lang="es-CL" dirty="0" smtClean="0"/>
              <a:t>	Apache </a:t>
            </a:r>
            <a:r>
              <a:rPr lang="es-CL" dirty="0" err="1" smtClean="0"/>
              <a:t>Tomcat</a:t>
            </a:r>
            <a:endParaRPr lang="es-CL" dirty="0" smtClean="0"/>
          </a:p>
          <a:p>
            <a:r>
              <a:rPr lang="es-CL" dirty="0" smtClean="0">
                <a:solidFill>
                  <a:srgbClr val="0070C0"/>
                </a:solidFill>
              </a:rPr>
              <a:t>Aplicación:</a:t>
            </a:r>
            <a:r>
              <a:rPr lang="es-CL" dirty="0" smtClean="0"/>
              <a:t>	Java </a:t>
            </a:r>
            <a:r>
              <a:rPr lang="es-CL" dirty="0" err="1" smtClean="0"/>
              <a:t>Servlets</a:t>
            </a:r>
            <a:endParaRPr lang="es-CL" dirty="0" smtClean="0"/>
          </a:p>
          <a:p>
            <a:r>
              <a:rPr lang="es-CL" dirty="0" smtClean="0">
                <a:solidFill>
                  <a:srgbClr val="0070C0"/>
                </a:solidFill>
              </a:rPr>
              <a:t>Conector:</a:t>
            </a:r>
            <a:r>
              <a:rPr lang="es-CL" dirty="0" smtClean="0"/>
              <a:t>	JDBC</a:t>
            </a:r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4512839" y="3810000"/>
            <a:ext cx="463116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4512839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3962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Hay que programar en Java.</a:t>
            </a:r>
          </a:p>
          <a:p>
            <a:pPr algn="ctr"/>
            <a:endParaRPr lang="es-CL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Un poco desactualizado.</a:t>
            </a:r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9051" y="3962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¡Se puede programa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r en Java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!</a:t>
            </a:r>
          </a:p>
          <a:p>
            <a:pPr algn="ctr"/>
            <a:endParaRPr lang="es-CL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¡Se usa en muchos sistemas!</a:t>
            </a:r>
            <a:endParaRPr lang="es-CL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3809999"/>
            <a:ext cx="1388638" cy="3023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747" y="3785362"/>
            <a:ext cx="1587386" cy="3044949"/>
          </a:xfrm>
          <a:prstGeom prst="rect">
            <a:avLst/>
          </a:prstGeom>
        </p:spPr>
      </p:pic>
      <p:pic>
        <p:nvPicPr>
          <p:cNvPr id="3074" name="Picture 2" descr="PROSELYTE – Page 2 – Software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152400"/>
            <a:ext cx="30670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3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(2) PHP</a:t>
            </a:r>
            <a:endParaRPr lang="es-C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362200"/>
          </a:xfrm>
        </p:spPr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Servidor Web:</a:t>
            </a:r>
            <a:r>
              <a:rPr lang="es-CL" dirty="0" smtClean="0"/>
              <a:t>	Apache2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Aplicación:</a:t>
            </a:r>
            <a:r>
              <a:rPr lang="es-CL" dirty="0" smtClean="0"/>
              <a:t>	PHP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Conector:</a:t>
            </a:r>
            <a:r>
              <a:rPr lang="es-CL" dirty="0" smtClean="0"/>
              <a:t>	PDO</a:t>
            </a:r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4512839" y="3810000"/>
            <a:ext cx="463116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4512839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3962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Hay que programar en PHP.</a:t>
            </a:r>
          </a:p>
          <a:p>
            <a:pPr algn="ctr"/>
            <a:endParaRPr lang="es-CL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Un poco desactualizado.</a:t>
            </a:r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9051" y="3962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¡Se puede programa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r en PHP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!</a:t>
            </a:r>
          </a:p>
          <a:p>
            <a:pPr algn="ctr"/>
            <a:endParaRPr lang="es-CL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¡Liviano y fácil de instalar!</a:t>
            </a:r>
          </a:p>
          <a:p>
            <a:pPr algn="ctr"/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¡Todavía se usa bastante!</a:t>
            </a:r>
            <a:endParaRPr lang="es-CL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3809999"/>
            <a:ext cx="1388638" cy="3023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747" y="3785362"/>
            <a:ext cx="1587386" cy="3044949"/>
          </a:xfrm>
          <a:prstGeom prst="rect">
            <a:avLst/>
          </a:prstGeom>
        </p:spPr>
      </p:pic>
      <p:sp>
        <p:nvSpPr>
          <p:cNvPr id="3" name="AutoShape 2" descr="PHP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4" descr="PHP - Wikipedia, la enciclopedia lib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2" y="76200"/>
            <a:ext cx="3767138" cy="203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9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(3) Django (Python)</a:t>
            </a:r>
            <a:endParaRPr lang="es-C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362200"/>
          </a:xfrm>
        </p:spPr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Servidor Web:</a:t>
            </a:r>
            <a:r>
              <a:rPr lang="es-CL" dirty="0" smtClean="0"/>
              <a:t>	Django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Aplicación:</a:t>
            </a:r>
            <a:r>
              <a:rPr lang="es-CL" dirty="0" smtClean="0"/>
              <a:t>	Django/Python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Conector:</a:t>
            </a:r>
            <a:r>
              <a:rPr lang="es-CL" dirty="0" smtClean="0"/>
              <a:t>	Django</a:t>
            </a:r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4512839" y="3810000"/>
            <a:ext cx="463116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4512839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1" y="39624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Hay que programar en Python.</a:t>
            </a:r>
          </a:p>
          <a:p>
            <a:pPr algn="ctr"/>
            <a:endParaRPr lang="es-CL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Difícil de instalar inicialmente.</a:t>
            </a:r>
          </a:p>
          <a:p>
            <a:pPr algn="ctr"/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Más indirecto.</a:t>
            </a:r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962400"/>
            <a:ext cx="3233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¡Se puede programa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r en Python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!</a:t>
            </a:r>
          </a:p>
          <a:p>
            <a:pPr algn="ctr"/>
            <a:endParaRPr lang="es-CL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¡Un marco moderno!</a:t>
            </a:r>
          </a:p>
          <a:p>
            <a:pPr algn="ctr"/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¡Da varias abstracciones!</a:t>
            </a:r>
            <a:endParaRPr lang="es-CL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3809999"/>
            <a:ext cx="1388638" cy="3023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747" y="3785362"/>
            <a:ext cx="1587386" cy="3044949"/>
          </a:xfrm>
          <a:prstGeom prst="rect">
            <a:avLst/>
          </a:prstGeom>
        </p:spPr>
      </p:pic>
      <p:pic>
        <p:nvPicPr>
          <p:cNvPr id="5122" name="Picture 2" descr="Integrando Django &amp; Celery ejecutando tareas en segundo pl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39" y="152400"/>
            <a:ext cx="36837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6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7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Acceso programático (Java):</a:t>
            </a:r>
            <a:br>
              <a:rPr lang="es-CL" dirty="0" smtClean="0"/>
            </a:br>
            <a:r>
              <a:rPr lang="es-CL" i="1" dirty="0" smtClean="0"/>
              <a:t>Java </a:t>
            </a:r>
            <a:r>
              <a:rPr lang="es-CL" i="1" dirty="0" err="1" smtClean="0"/>
              <a:t>Database</a:t>
            </a:r>
            <a:r>
              <a:rPr lang="es-CL" i="1" dirty="0" smtClean="0"/>
              <a:t> </a:t>
            </a:r>
            <a:r>
              <a:rPr lang="es-CL" i="1" dirty="0" err="1" smtClean="0"/>
              <a:t>Connectivity</a:t>
            </a:r>
            <a:r>
              <a:rPr lang="es-CL" dirty="0" smtClean="0"/>
              <a:t> (JDBC)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6019800"/>
            <a:ext cx="567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6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Java </a:t>
            </a:r>
            <a:r>
              <a:rPr lang="es-CL" dirty="0" err="1"/>
              <a:t>Database</a:t>
            </a:r>
            <a:r>
              <a:rPr lang="es-CL" dirty="0"/>
              <a:t> </a:t>
            </a:r>
            <a:r>
              <a:rPr lang="es-CL" dirty="0" err="1"/>
              <a:t>Connectivity</a:t>
            </a:r>
            <a:r>
              <a:rPr lang="es-CL" dirty="0"/>
              <a:t> (JDBC)</a:t>
            </a:r>
          </a:p>
        </p:txBody>
      </p:sp>
      <p:pic>
        <p:nvPicPr>
          <p:cNvPr id="1026" name="Picture 2" descr="https://avaldes.com/wp-content/uploads/2011/05/Java_jdbc.png?x434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1371600"/>
            <a:ext cx="6067425" cy="47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5029199"/>
            <a:ext cx="5334000" cy="145646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Externas</a:t>
            </a:r>
            <a:endParaRPr lang="es-CL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3111,43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...&quot;;\\&#10;ResultSet rs = statement.executeQuery(consulta);\\&#10;\end{tabular}&#10;\end{document}&#10;"/>
  <p:tag name="IGUANATEXSIZE" val="17"/>
  <p:tag name="IGUANATEXCURSOR" val="2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4,0369"/>
  <p:tag name="ORIGINALWIDTH" val="5072,9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&quot;+{\color{orange}escapar}({\color{blue}input})+&quot;\verb|'|&quot;;\\&#10;ResultSet rs = statement.executeQuery(consulta);\\&#10;\end{tabular}&#10;\end{document}&#10;"/>
  <p:tag name="IGUANATEXSIZE" val="17"/>
  <p:tag name="IGUANATEXCURSOR" val="3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764,6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{\color{green}?}\verb|'|&quot;;\\&#10;\color{gray}// donde {\color{green}?} es un parámetro que reemplezaremos con la entrada del usuario\\&#10;PreparedStatement ps = conn.prepareStatement(consulta);\\&#10;ps.setString(1, {\color{blue}input});\\&#10;ResultSet rs = ps.executeQuery();\\&#10;\end{tabular}&#10;\end{document}&#10;"/>
  <p:tag name="IGUANATEXSIZE" val="17"/>
  <p:tag name="IGUANATEXCURSOR" val="5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3720,5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1 : El sistema de bases de datos compila la sentencia &#10;\end{tabular}&#10;\end{document}&#10;"/>
  <p:tag name="IGUANATEXSIZE" val="17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emph={%  &#10;    Robert, for%&#10;    },&#10;    emphstyle={\color{red}}%&#10;}&#10;\begin{lstlisting}[style=sqlq]&#10;                            QUERY PLAN&#10;-------------------------------------------------------------------&#10; Seq Scan on Students  (cost=0.00..9654.67 rows=57 width=132)&#10;   Filter: ((name)::text = ^{\color{green}?}^::text)\end{lstlisting}&#10;\end{document}&#10;"/>
  <p:tag name="IGUANATEXSIZE" val="17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lstlisting}[style=sqlq]&#10;                            QUERY PLAN&#10;-------------------------------------------------------------------&#10; Seq Scan on Students  (cost=0.00..9654.67 rows=57 width=132)&#10;   Filter: ((name)::text = ^{\color{orange}\verb|'|Robert\verb|'|}^::text)\end{lstlisting}&#10;\end{document}&#10;"/>
  <p:tag name="IGUANATEXSIZE" val="17"/>
  <p:tag name="IGUANATEXCURSOR" val="4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4568,8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2 : El sistema de bases de datos reempleza el parametro en el plan&#10;\end{tabular}&#10;\end{document}&#10;"/>
  <p:tag name="IGUANATEXSIZE" val="17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3957,55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actualizacion = &quot;{\ckw UPDATE} ...&quot;;\\&#10;{\color{blue}int} tuplasAfectadas = statement.executeUpdate(actualizacion);\\&#10;\end{tabular}&#10;\end{document}&#10;"/>
  <p:tag name="IGUANATEXSIZE" val="17"/>
  <p:tag name="IGUANATEXCURSOR" val="3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391,9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3 : El sistema de bases de datos ejecuta el plan&#10;\end{tabular}&#10;\end{document}&#10;"/>
  <p:tag name="IGUANATEXSIZE" val="17"/>
  <p:tag name="IGUANATEXCURSOR" val="2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27,79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\hline&#10;\sch{nota}\\[0.5ex]&#10;\hline &#10;3,7\\\hline&#10;\end{tabular}&#10;&#10;&#10;&#10;&#10;&#10;\end{document}"/>
  <p:tag name="IGUANATEXSIZE" val="20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lstlisting}[style=sqlq]&#10;                            QUERY PLAN&#10;-------------------------------------------------------------------&#10; Seq Scan on Students  (cost=0.00..9654.67 rows=57 width=132)&#10;   Filter: ((name)::text = ^{\color{orange}\verb|'|Robert\verb|'|}^::text)\end{lstlisting}&#10;\end{document}&#10;"/>
  <p:tag name="IGUANATEXSIZE" val="17"/>
  <p:tag name="IGUANATEXCURSOR" val="4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4,432"/>
  <p:tag name="ORIGINALWIDTH" val="4550,13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{\color{green}?}\ {\ckw AND}\ year={\color{green}?}&quot;;\\&#10;\\&#10;PreparedStatement ps = conn.prepareStatement(consulta);\\&#10;{\color{blue} for}(String[] input:inputs)\{\\&#10;\quad ps.setString(1, input[1]);\\&#10;\quad ps.setInt(2, Integer.parseInt(input[2]));\\&#10;\quad ResultSet rs = ps.executeQuery();\\&#10;\quad ...\\&#10;\}&#10;\end{tabular}&#10;\end{document}&#10;"/>
  <p:tag name="IGUANATEXSIZE" val="16"/>
  <p:tag name="IGUANATEXCURSOR" val="6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83,47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\color{gray}&#10;(\verb|'|\texttt{\color{blue}--}\verb|'| empieza un comentario)&#10;\end{document}&#10;"/>
  <p:tag name="IGUANATEXSIZE" val="16"/>
  <p:tag name="IGUANATEXCURSOR" val="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103.112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{\ckw SELECT} nota {\ckw FROM} Students {\ckw WHERE} name=\verb|'|&quot;+{\color{orange}input}+&quot;\verb|'|\\&#10;\end{tabular}&#10;\end{document}&#10;"/>
  <p:tag name="IGUANATEXSIZE" val="18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.03716"/>
  <p:tag name="ORIGINALWIDTH" val="719.70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{\ckw SELECT} nota {\ckw FROM} Students {\ckw WHERE} name=\verb|'|{\color{blue}Robert\verb|'|); DROP TABLE Students; --} \color{gray}\verb|'|&#10;\end{tabular}&#10;\end{document}&#10;"/>
  <p:tag name="IGUANATEXSIZE" val="18"/>
  <p:tag name="IGUANATEXCURSOR" val="3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103.112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{\ckw SELECT} nota {\ckw FROM} Students {\ckw WHERE} name=\verb|'|&quot;+{\color{orange}input}+&quot;\verb|'|\\&#10;\end{tabular}&#10;\end{document}&#10;"/>
  <p:tag name="IGUANATEXSIZE" val="18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.70984"/>
  <p:tag name="ORIGINALWIDTH" val="719.3802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{\ckw SELECT} nota {\ckw FROM} Students {\ckw WHERE} name=\verb|'|{\color{blue}Robert\verb|'| OR 1=1 --}\verb|'|&#10;\end{tabular}&#10;\end{document}&#10;"/>
  <p:tag name="IGUANATEXSIZE" val="18"/>
  <p:tag name="IGUANATEXCURSOR" val="3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4486,3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&quot;+{\color{blue}input}+&quot;\verb|'|&quot;;\\&#10;ResultSet rs = statement.executeQuery(consulta);\\&#10;\end{tabular}&#10;\end{document}&#10;"/>
  <p:tag name="IGUANATEXSIZE" val="17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4486,3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&quot;+{\color{blue}input}+&quot;\verb|'|&quot;;\\&#10;ResultSet rs = statement.executeQuery(consulta);\\&#10;\end{tabular}&#10;\end{document}&#10;"/>
  <p:tag name="IGUANATEXSIZE" val="17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36867</TotalTime>
  <Words>605</Words>
  <Application>Microsoft Office PowerPoint</Application>
  <PresentationFormat>On-screen Show (4:3)</PresentationFormat>
  <Paragraphs>111</Paragraphs>
  <Slides>34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CC3201-1 Bases de Datos Otoño 2021  Clase 8: SQL: Acceso Programático,      Inyecciones, Seguridad</vt:lpstr>
      <vt:lpstr>Proyectos: Acceso Programático</vt:lpstr>
      <vt:lpstr>Tres opciones para la aplicación</vt:lpstr>
      <vt:lpstr>(1) Java Servlets</vt:lpstr>
      <vt:lpstr>(2) PHP</vt:lpstr>
      <vt:lpstr>(3) Django (Python)</vt:lpstr>
      <vt:lpstr>PowerPoint Presentation</vt:lpstr>
      <vt:lpstr>Acceso programático (Java): Java Database Connectivity (JDBC)</vt:lpstr>
      <vt:lpstr>Java Database Connectivity (JDBC)</vt:lpstr>
      <vt:lpstr>Veremos el ejemplo ApellidoApp.java</vt:lpstr>
      <vt:lpstr>Consulta vs. Actualización</vt:lpstr>
      <vt:lpstr>Inyección SQL</vt:lpstr>
      <vt:lpstr>Un problema …</vt:lpstr>
      <vt:lpstr>PowerPoint Presentation</vt:lpstr>
      <vt:lpstr>Inyección SQL</vt:lpstr>
      <vt:lpstr>Inyección SQL</vt:lpstr>
      <vt:lpstr>Parece estúpido pero …</vt:lpstr>
      <vt:lpstr>Parece estúpido pero ...</vt:lpstr>
      <vt:lpstr>Parece estúpido pero ...</vt:lpstr>
      <vt:lpstr>Más ejemplos …</vt:lpstr>
      <vt:lpstr>Más ejemplos …</vt:lpstr>
      <vt:lpstr>La historia de HBGary y Anonymous</vt:lpstr>
      <vt:lpstr>La historia de HBGary y Anonymous</vt:lpstr>
      <vt:lpstr>Inyección SQL</vt:lpstr>
      <vt:lpstr>Inyección SQL: ¿escapar los strings?</vt:lpstr>
      <vt:lpstr>Inyección SQL: ¡sentencias pre-compiladas!</vt:lpstr>
      <vt:lpstr>Inyección SQL: ¡sentencias pre-compiladas!</vt:lpstr>
      <vt:lpstr>Inyección SQL: ¡sentencias pre-compiladas!</vt:lpstr>
      <vt:lpstr>Inyección SQL: ¡sentencias pre-compiladas!</vt:lpstr>
      <vt:lpstr>Sentencias pre-compiladas</vt:lpstr>
      <vt:lpstr>¡Interfaces restringidas de HTML no ayudan!</vt:lpstr>
      <vt:lpstr>¡Interfaces restringidas de HTML no ayudan!</vt:lpstr>
      <vt:lpstr>¡Interfaces restringidas de HTML no ayudan!</vt:lpstr>
      <vt:lpstr>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CC3201 Bases de Datos</dc:title>
  <dc:creator>Aidan Hogan</dc:creator>
  <cp:lastModifiedBy>aidhog</cp:lastModifiedBy>
  <cp:revision>1330</cp:revision>
  <cp:lastPrinted>2016-09-12T03:42:43Z</cp:lastPrinted>
  <dcterms:created xsi:type="dcterms:W3CDTF">2006-08-16T00:00:00Z</dcterms:created>
  <dcterms:modified xsi:type="dcterms:W3CDTF">2021-05-03T08:56:18Z</dcterms:modified>
</cp:coreProperties>
</file>