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528" r:id="rId2"/>
    <p:sldId id="840" r:id="rId3"/>
    <p:sldId id="841" r:id="rId4"/>
    <p:sldId id="854" r:id="rId5"/>
    <p:sldId id="842" r:id="rId6"/>
    <p:sldId id="844" r:id="rId7"/>
    <p:sldId id="855" r:id="rId8"/>
    <p:sldId id="856" r:id="rId9"/>
    <p:sldId id="857" r:id="rId10"/>
    <p:sldId id="858" r:id="rId11"/>
    <p:sldId id="859" r:id="rId12"/>
    <p:sldId id="860" r:id="rId13"/>
    <p:sldId id="861" r:id="rId14"/>
    <p:sldId id="862" r:id="rId15"/>
    <p:sldId id="863" r:id="rId16"/>
    <p:sldId id="864" r:id="rId17"/>
    <p:sldId id="865" r:id="rId18"/>
    <p:sldId id="866" r:id="rId19"/>
    <p:sldId id="867" r:id="rId20"/>
    <p:sldId id="868" r:id="rId21"/>
    <p:sldId id="869" r:id="rId22"/>
    <p:sldId id="870" r:id="rId23"/>
    <p:sldId id="871" r:id="rId24"/>
    <p:sldId id="872" r:id="rId25"/>
    <p:sldId id="873" r:id="rId26"/>
    <p:sldId id="946" r:id="rId27"/>
    <p:sldId id="874" r:id="rId28"/>
    <p:sldId id="875" r:id="rId29"/>
    <p:sldId id="876" r:id="rId30"/>
    <p:sldId id="877" r:id="rId31"/>
    <p:sldId id="878" r:id="rId32"/>
    <p:sldId id="879" r:id="rId33"/>
    <p:sldId id="880" r:id="rId34"/>
    <p:sldId id="881" r:id="rId35"/>
    <p:sldId id="882" r:id="rId36"/>
    <p:sldId id="883" r:id="rId37"/>
    <p:sldId id="884" r:id="rId38"/>
    <p:sldId id="885" r:id="rId39"/>
    <p:sldId id="886" r:id="rId40"/>
    <p:sldId id="887" r:id="rId41"/>
    <p:sldId id="888" r:id="rId42"/>
    <p:sldId id="889" r:id="rId43"/>
    <p:sldId id="890" r:id="rId44"/>
    <p:sldId id="891" r:id="rId45"/>
    <p:sldId id="892" r:id="rId46"/>
    <p:sldId id="893" r:id="rId47"/>
    <p:sldId id="894" r:id="rId48"/>
    <p:sldId id="895" r:id="rId49"/>
    <p:sldId id="898" r:id="rId50"/>
    <p:sldId id="899" r:id="rId51"/>
    <p:sldId id="900" r:id="rId52"/>
    <p:sldId id="902" r:id="rId53"/>
    <p:sldId id="901" r:id="rId54"/>
    <p:sldId id="903" r:id="rId55"/>
    <p:sldId id="947" r:id="rId56"/>
    <p:sldId id="948" r:id="rId57"/>
    <p:sldId id="904" r:id="rId58"/>
    <p:sldId id="905" r:id="rId59"/>
    <p:sldId id="906" r:id="rId60"/>
    <p:sldId id="907" r:id="rId61"/>
    <p:sldId id="908" r:id="rId62"/>
    <p:sldId id="909" r:id="rId63"/>
    <p:sldId id="910" r:id="rId64"/>
    <p:sldId id="911" r:id="rId65"/>
    <p:sldId id="912" r:id="rId66"/>
    <p:sldId id="913" r:id="rId67"/>
    <p:sldId id="914" r:id="rId68"/>
    <p:sldId id="915" r:id="rId69"/>
    <p:sldId id="916" r:id="rId70"/>
    <p:sldId id="917" r:id="rId71"/>
    <p:sldId id="918" r:id="rId72"/>
    <p:sldId id="919" r:id="rId73"/>
    <p:sldId id="920" r:id="rId74"/>
    <p:sldId id="921" r:id="rId75"/>
    <p:sldId id="922" r:id="rId76"/>
    <p:sldId id="923" r:id="rId77"/>
    <p:sldId id="924" r:id="rId78"/>
    <p:sldId id="925" r:id="rId79"/>
    <p:sldId id="926" r:id="rId80"/>
    <p:sldId id="927" r:id="rId81"/>
    <p:sldId id="928" r:id="rId82"/>
    <p:sldId id="929" r:id="rId83"/>
    <p:sldId id="930" r:id="rId84"/>
    <p:sldId id="931" r:id="rId85"/>
    <p:sldId id="932" r:id="rId86"/>
    <p:sldId id="933" r:id="rId87"/>
    <p:sldId id="934" r:id="rId88"/>
    <p:sldId id="935" r:id="rId89"/>
    <p:sldId id="936" r:id="rId90"/>
    <p:sldId id="937" r:id="rId91"/>
    <p:sldId id="938" r:id="rId92"/>
    <p:sldId id="939" r:id="rId93"/>
    <p:sldId id="940" r:id="rId94"/>
    <p:sldId id="941" r:id="rId95"/>
    <p:sldId id="942" r:id="rId96"/>
    <p:sldId id="943" r:id="rId97"/>
    <p:sldId id="944" r:id="rId98"/>
    <p:sldId id="945" r:id="rId9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437C8D"/>
    <a:srgbClr val="2B2B45"/>
    <a:srgbClr val="010101"/>
    <a:srgbClr val="192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0" autoAdjust="0"/>
    <p:restoredTop sz="95501" autoAdjust="0"/>
  </p:normalViewPr>
  <p:slideViewPr>
    <p:cSldViewPr>
      <p:cViewPr varScale="1">
        <p:scale>
          <a:sx n="84" d="100"/>
          <a:sy n="84" d="100"/>
        </p:scale>
        <p:origin x="-127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27-04-2020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27-04-2020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.xml"/><Relationship Id="rId7" Type="http://schemas.openxmlformats.org/officeDocument/2006/relationships/image" Target="../media/image2.gif"/><Relationship Id="rId12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21.xml"/><Relationship Id="rId10" Type="http://schemas.openxmlformats.org/officeDocument/2006/relationships/image" Target="../media/image16.png"/><Relationship Id="rId4" Type="http://schemas.openxmlformats.org/officeDocument/2006/relationships/tags" Target="../tags/tag20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4.xml"/><Relationship Id="rId7" Type="http://schemas.openxmlformats.org/officeDocument/2006/relationships/image" Target="../media/image1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tags" Target="../tags/tag25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tags" Target="../tags/tag28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29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s.wikipedia.org/wiki/Null_(SQL)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3.xml"/><Relationship Id="rId7" Type="http://schemas.openxmlformats.org/officeDocument/2006/relationships/image" Target="../media/image30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6.xml"/><Relationship Id="rId7" Type="http://schemas.openxmlformats.org/officeDocument/2006/relationships/image" Target="../media/image3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9.xml"/><Relationship Id="rId7" Type="http://schemas.openxmlformats.org/officeDocument/2006/relationships/image" Target="../media/image3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2.xml"/><Relationship Id="rId7" Type="http://schemas.openxmlformats.org/officeDocument/2006/relationships/image" Target="../media/image3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7.xml"/><Relationship Id="rId7" Type="http://schemas.openxmlformats.org/officeDocument/2006/relationships/image" Target="../media/image39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38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50.xml"/><Relationship Id="rId7" Type="http://schemas.openxmlformats.org/officeDocument/2006/relationships/image" Target="../media/image5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0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3.xml"/><Relationship Id="rId7" Type="http://schemas.openxmlformats.org/officeDocument/2006/relationships/image" Target="../media/image4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tags" Target="../tags/tag54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57.xml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2.gif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58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1.xml"/><Relationship Id="rId7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2.gif"/><Relationship Id="rId11" Type="http://schemas.openxmlformats.org/officeDocument/2006/relationships/image" Target="../media/image46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tags" Target="../tags/tag62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65.xml"/><Relationship Id="rId7" Type="http://schemas.openxmlformats.org/officeDocument/2006/relationships/image" Target="../media/image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66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3.png"/><Relationship Id="rId12" Type="http://schemas.openxmlformats.org/officeDocument/2006/relationships/image" Target="../media/image5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2.gif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70.xml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3.xml"/><Relationship Id="rId7" Type="http://schemas.openxmlformats.org/officeDocument/2006/relationships/image" Target="../media/image3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74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7.xml"/><Relationship Id="rId7" Type="http://schemas.openxmlformats.org/officeDocument/2006/relationships/image" Target="../media/image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78.xml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81.xml"/><Relationship Id="rId7" Type="http://schemas.openxmlformats.org/officeDocument/2006/relationships/image" Target="../media/image3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82.xml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85.xml"/><Relationship Id="rId7" Type="http://schemas.openxmlformats.org/officeDocument/2006/relationships/image" Target="../media/image3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86.xml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89.xml"/><Relationship Id="rId7" Type="http://schemas.openxmlformats.org/officeDocument/2006/relationships/image" Target="../media/image3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90.xml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3.xml"/><Relationship Id="rId7" Type="http://schemas.openxmlformats.org/officeDocument/2006/relationships/image" Target="../media/image3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62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6.xml"/><Relationship Id="rId7" Type="http://schemas.openxmlformats.org/officeDocument/2006/relationships/image" Target="../media/image62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3.png"/><Relationship Id="rId4" Type="http://schemas.openxmlformats.org/officeDocument/2006/relationships/tags" Target="../tags/tag97.xm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2.xml"/><Relationship Id="rId7" Type="http://schemas.openxmlformats.org/officeDocument/2006/relationships/image" Target="../media/image65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64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66.png"/><Relationship Id="rId5" Type="http://schemas.openxmlformats.org/officeDocument/2006/relationships/image" Target="../media/image4.png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7.xml"/><Relationship Id="rId7" Type="http://schemas.openxmlformats.org/officeDocument/2006/relationships/image" Target="../media/image67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66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.xml"/><Relationship Id="rId7" Type="http://schemas.openxmlformats.org/officeDocument/2006/relationships/image" Target="../media/image2.gif"/><Relationship Id="rId12" Type="http://schemas.openxmlformats.org/officeDocument/2006/relationships/image" Target="../media/image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openxmlformats.org/officeDocument/2006/relationships/tags" Target="../tags/tag9.xml"/><Relationship Id="rId10" Type="http://schemas.openxmlformats.org/officeDocument/2006/relationships/image" Target="../media/image7.png"/><Relationship Id="rId4" Type="http://schemas.openxmlformats.org/officeDocument/2006/relationships/tags" Target="../tags/tag8.xml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0.xml"/><Relationship Id="rId7" Type="http://schemas.openxmlformats.org/officeDocument/2006/relationships/image" Target="../media/image70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69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3.xml"/><Relationship Id="rId7" Type="http://schemas.openxmlformats.org/officeDocument/2006/relationships/image" Target="../media/image72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image" Target="../media/image7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6.xml"/><Relationship Id="rId7" Type="http://schemas.openxmlformats.org/officeDocument/2006/relationships/image" Target="../media/image74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7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9.xml"/><Relationship Id="rId7" Type="http://schemas.openxmlformats.org/officeDocument/2006/relationships/image" Target="../media/image76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75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22.xml"/><Relationship Id="rId7" Type="http://schemas.openxmlformats.org/officeDocument/2006/relationships/image" Target="../media/image5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77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25.xml"/><Relationship Id="rId7" Type="http://schemas.openxmlformats.org/officeDocument/2006/relationships/image" Target="../media/image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79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28.xml"/><Relationship Id="rId7" Type="http://schemas.openxmlformats.org/officeDocument/2006/relationships/image" Target="../media/image5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80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31.xml"/><Relationship Id="rId7" Type="http://schemas.openxmlformats.org/officeDocument/2006/relationships/image" Target="../media/image81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132.xml"/><Relationship Id="rId9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6.xml"/><Relationship Id="rId7" Type="http://schemas.openxmlformats.org/officeDocument/2006/relationships/image" Target="../media/image85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84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9.xml"/><Relationship Id="rId7" Type="http://schemas.openxmlformats.org/officeDocument/2006/relationships/image" Target="../media/image87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86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2.xml"/><Relationship Id="rId7" Type="http://schemas.openxmlformats.org/officeDocument/2006/relationships/image" Target="../media/image90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89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5.xml"/><Relationship Id="rId7" Type="http://schemas.openxmlformats.org/officeDocument/2006/relationships/image" Target="../media/image85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9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148.xml"/><Relationship Id="rId7" Type="http://schemas.openxmlformats.org/officeDocument/2006/relationships/image" Target="../media/image5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92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151.xml"/><Relationship Id="rId7" Type="http://schemas.openxmlformats.org/officeDocument/2006/relationships/image" Target="../media/image5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94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54.xml"/><Relationship Id="rId7" Type="http://schemas.openxmlformats.org/officeDocument/2006/relationships/image" Target="../media/image96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8.png"/><Relationship Id="rId4" Type="http://schemas.openxmlformats.org/officeDocument/2006/relationships/tags" Target="../tags/tag155.xml"/><Relationship Id="rId9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158.xml"/><Relationship Id="rId7" Type="http://schemas.openxmlformats.org/officeDocument/2006/relationships/image" Target="../media/image2.gif"/><Relationship Id="rId12" Type="http://schemas.openxmlformats.org/officeDocument/2006/relationships/image" Target="../media/image10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1.png"/><Relationship Id="rId5" Type="http://schemas.openxmlformats.org/officeDocument/2006/relationships/tags" Target="../tags/tag160.xml"/><Relationship Id="rId10" Type="http://schemas.openxmlformats.org/officeDocument/2006/relationships/image" Target="../media/image4.png"/><Relationship Id="rId4" Type="http://schemas.openxmlformats.org/officeDocument/2006/relationships/tags" Target="../tags/tag159.xml"/><Relationship Id="rId9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63.xml"/><Relationship Id="rId7" Type="http://schemas.openxmlformats.org/officeDocument/2006/relationships/image" Target="../media/image4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0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6.xml"/><Relationship Id="rId7" Type="http://schemas.openxmlformats.org/officeDocument/2006/relationships/image" Target="../media/image105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04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9.xml"/><Relationship Id="rId7" Type="http://schemas.openxmlformats.org/officeDocument/2006/relationships/image" Target="../media/image107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06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172.xml"/><Relationship Id="rId7" Type="http://schemas.openxmlformats.org/officeDocument/2006/relationships/image" Target="../media/image4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08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175.xml"/><Relationship Id="rId7" Type="http://schemas.openxmlformats.org/officeDocument/2006/relationships/image" Target="../media/image4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10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178.xml"/><Relationship Id="rId7" Type="http://schemas.openxmlformats.org/officeDocument/2006/relationships/image" Target="../media/image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12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181.xml"/><Relationship Id="rId7" Type="http://schemas.openxmlformats.org/officeDocument/2006/relationships/image" Target="../media/image4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14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184.xml"/><Relationship Id="rId7" Type="http://schemas.openxmlformats.org/officeDocument/2006/relationships/image" Target="../media/image4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16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7.xml"/><Relationship Id="rId7" Type="http://schemas.openxmlformats.org/officeDocument/2006/relationships/image" Target="../media/image118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0.png"/><Relationship Id="rId4" Type="http://schemas.openxmlformats.org/officeDocument/2006/relationships/tags" Target="../tags/tag188.xml"/><Relationship Id="rId9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5.png"/><Relationship Id="rId5" Type="http://schemas.openxmlformats.org/officeDocument/2006/relationships/image" Target="../media/image121.png"/><Relationship Id="rId4" Type="http://schemas.openxmlformats.org/officeDocument/2006/relationships/image" Target="../media/image2.gi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3.xml"/><Relationship Id="rId7" Type="http://schemas.openxmlformats.org/officeDocument/2006/relationships/image" Target="../media/image122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2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96.xml"/><Relationship Id="rId7" Type="http://schemas.openxmlformats.org/officeDocument/2006/relationships/image" Target="../media/image3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2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199.xml"/><Relationship Id="rId7" Type="http://schemas.openxmlformats.org/officeDocument/2006/relationships/image" Target="../media/image123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tags" Target="../tags/tag200.xml"/><Relationship Id="rId9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Select_(SQL)#Limiting_result_rows" TargetMode="Externa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db-engines.com/en/ranking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203.xml"/><Relationship Id="rId7" Type="http://schemas.openxmlformats.org/officeDocument/2006/relationships/image" Target="../media/image127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26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206.xml"/><Relationship Id="rId7" Type="http://schemas.openxmlformats.org/officeDocument/2006/relationships/image" Target="../media/image127.pn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image" Target="../media/image129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209.xml"/><Relationship Id="rId7" Type="http://schemas.openxmlformats.org/officeDocument/2006/relationships/image" Target="../media/image127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3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212.xml"/><Relationship Id="rId7" Type="http://schemas.openxmlformats.org/officeDocument/2006/relationships/image" Target="../media/image127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32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tags" Target="../tags/tag215.xml"/><Relationship Id="rId7" Type="http://schemas.openxmlformats.org/officeDocument/2006/relationships/image" Target="../media/image127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13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218.xml"/><Relationship Id="rId7" Type="http://schemas.openxmlformats.org/officeDocument/2006/relationships/image" Target="../media/image127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35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tags" Target="../tags/tag221.xml"/><Relationship Id="rId7" Type="http://schemas.openxmlformats.org/officeDocument/2006/relationships/image" Target="../media/image127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37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39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226.xml"/><Relationship Id="rId7" Type="http://schemas.openxmlformats.org/officeDocument/2006/relationships/image" Target="../media/image139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image" Target="../media/image141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tags" Target="../tags/tag231.xml"/><Relationship Id="rId7" Type="http://schemas.openxmlformats.org/officeDocument/2006/relationships/image" Target="../media/image141.png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236.xml"/><Relationship Id="rId7" Type="http://schemas.openxmlformats.org/officeDocument/2006/relationships/image" Target="../media/image145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4.xml"/><Relationship Id="rId7" Type="http://schemas.openxmlformats.org/officeDocument/2006/relationships/image" Target="../media/image2.gif"/><Relationship Id="rId12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16.xml"/><Relationship Id="rId10" Type="http://schemas.openxmlformats.org/officeDocument/2006/relationships/image" Target="../media/image14.png"/><Relationship Id="rId4" Type="http://schemas.openxmlformats.org/officeDocument/2006/relationships/tags" Target="../tags/tag15.xml"/><Relationship Id="rId9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Relationship Id="rId9" Type="http://schemas.openxmlformats.org/officeDocument/2006/relationships/image" Target="../media/image15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" Type="http://schemas.openxmlformats.org/officeDocument/2006/relationships/tags" Target="../tags/tag240.xml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image" Target="../media/image157.png"/><Relationship Id="rId5" Type="http://schemas.openxmlformats.org/officeDocument/2006/relationships/tags" Target="../tags/tag243.xml"/><Relationship Id="rId15" Type="http://schemas.openxmlformats.org/officeDocument/2006/relationships/image" Target="../media/image16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65.png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16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tags" Target="../tags/tag260.xml"/><Relationship Id="rId18" Type="http://schemas.openxmlformats.org/officeDocument/2006/relationships/image" Target="../media/image160.png"/><Relationship Id="rId26" Type="http://schemas.openxmlformats.org/officeDocument/2006/relationships/image" Target="../media/image169.png"/><Relationship Id="rId3" Type="http://schemas.openxmlformats.org/officeDocument/2006/relationships/tags" Target="../tags/tag250.xml"/><Relationship Id="rId21" Type="http://schemas.openxmlformats.org/officeDocument/2006/relationships/image" Target="../media/image163.png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image" Target="../media/image159.png"/><Relationship Id="rId25" Type="http://schemas.openxmlformats.org/officeDocument/2006/relationships/image" Target="../media/image168.png"/><Relationship Id="rId2" Type="http://schemas.openxmlformats.org/officeDocument/2006/relationships/tags" Target="../tags/tag249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24" Type="http://schemas.openxmlformats.org/officeDocument/2006/relationships/image" Target="../media/image166.png"/><Relationship Id="rId5" Type="http://schemas.openxmlformats.org/officeDocument/2006/relationships/tags" Target="../tags/tag252.xml"/><Relationship Id="rId15" Type="http://schemas.openxmlformats.org/officeDocument/2006/relationships/image" Target="../media/image167.png"/><Relationship Id="rId23" Type="http://schemas.openxmlformats.org/officeDocument/2006/relationships/image" Target="../media/image165.png"/><Relationship Id="rId28" Type="http://schemas.openxmlformats.org/officeDocument/2006/relationships/image" Target="../media/image171.png"/><Relationship Id="rId10" Type="http://schemas.openxmlformats.org/officeDocument/2006/relationships/tags" Target="../tags/tag257.xml"/><Relationship Id="rId19" Type="http://schemas.openxmlformats.org/officeDocument/2006/relationships/image" Target="../media/image161.png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64.png"/><Relationship Id="rId27" Type="http://schemas.openxmlformats.org/officeDocument/2006/relationships/image" Target="../media/image17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62.png"/><Relationship Id="rId3" Type="http://schemas.openxmlformats.org/officeDocument/2006/relationships/tags" Target="../tags/tag263.xml"/><Relationship Id="rId21" Type="http://schemas.openxmlformats.org/officeDocument/2006/relationships/image" Target="../media/image165.png"/><Relationship Id="rId7" Type="http://schemas.openxmlformats.org/officeDocument/2006/relationships/tags" Target="../tags/tag267.xml"/><Relationship Id="rId12" Type="http://schemas.openxmlformats.org/officeDocument/2006/relationships/tags" Target="../tags/tag272.xml"/><Relationship Id="rId17" Type="http://schemas.openxmlformats.org/officeDocument/2006/relationships/image" Target="../media/image175.png"/><Relationship Id="rId25" Type="http://schemas.openxmlformats.org/officeDocument/2006/relationships/image" Target="../media/image179.png"/><Relationship Id="rId2" Type="http://schemas.openxmlformats.org/officeDocument/2006/relationships/tags" Target="../tags/tag262.xml"/><Relationship Id="rId16" Type="http://schemas.openxmlformats.org/officeDocument/2006/relationships/image" Target="../media/image174.png"/><Relationship Id="rId20" Type="http://schemas.openxmlformats.org/officeDocument/2006/relationships/image" Target="../media/image164.png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tags" Target="../tags/tag271.xml"/><Relationship Id="rId24" Type="http://schemas.openxmlformats.org/officeDocument/2006/relationships/image" Target="../media/image178.png"/><Relationship Id="rId5" Type="http://schemas.openxmlformats.org/officeDocument/2006/relationships/tags" Target="../tags/tag265.xml"/><Relationship Id="rId15" Type="http://schemas.openxmlformats.org/officeDocument/2006/relationships/image" Target="../media/image173.png"/><Relationship Id="rId23" Type="http://schemas.openxmlformats.org/officeDocument/2006/relationships/image" Target="../media/image177.png"/><Relationship Id="rId10" Type="http://schemas.openxmlformats.org/officeDocument/2006/relationships/tags" Target="../tags/tag270.xml"/><Relationship Id="rId19" Type="http://schemas.openxmlformats.org/officeDocument/2006/relationships/image" Target="../media/image163.png"/><Relationship Id="rId4" Type="http://schemas.openxmlformats.org/officeDocument/2006/relationships/tags" Target="../tags/tag264.xml"/><Relationship Id="rId9" Type="http://schemas.openxmlformats.org/officeDocument/2006/relationships/tags" Target="../tags/tag269.xml"/><Relationship Id="rId14" Type="http://schemas.openxmlformats.org/officeDocument/2006/relationships/image" Target="../media/image172.png"/><Relationship Id="rId22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tags" Target="../tags/tag275.xml"/><Relationship Id="rId21" Type="http://schemas.openxmlformats.org/officeDocument/2006/relationships/image" Target="../media/image190.png"/><Relationship Id="rId7" Type="http://schemas.openxmlformats.org/officeDocument/2006/relationships/tags" Target="../tags/tag279.xml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tags" Target="../tags/tag274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image" Target="../media/image180.png"/><Relationship Id="rId5" Type="http://schemas.openxmlformats.org/officeDocument/2006/relationships/tags" Target="../tags/tag277.xml"/><Relationship Id="rId15" Type="http://schemas.openxmlformats.org/officeDocument/2006/relationships/image" Target="../media/image18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8.png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image" Target="../media/image182.png"/><Relationship Id="rId18" Type="http://schemas.openxmlformats.org/officeDocument/2006/relationships/image" Target="../media/image187.png"/><Relationship Id="rId3" Type="http://schemas.openxmlformats.org/officeDocument/2006/relationships/tags" Target="../tags/tag284.xml"/><Relationship Id="rId21" Type="http://schemas.openxmlformats.org/officeDocument/2006/relationships/image" Target="../media/image190.png"/><Relationship Id="rId7" Type="http://schemas.openxmlformats.org/officeDocument/2006/relationships/tags" Target="../tags/tag288.xml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" Type="http://schemas.openxmlformats.org/officeDocument/2006/relationships/tags" Target="../tags/tag283.xml"/><Relationship Id="rId16" Type="http://schemas.openxmlformats.org/officeDocument/2006/relationships/image" Target="../media/image185.png"/><Relationship Id="rId20" Type="http://schemas.openxmlformats.org/officeDocument/2006/relationships/image" Target="../media/image189.png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180.png"/><Relationship Id="rId5" Type="http://schemas.openxmlformats.org/officeDocument/2006/relationships/tags" Target="../tags/tag286.xml"/><Relationship Id="rId15" Type="http://schemas.openxmlformats.org/officeDocument/2006/relationships/image" Target="../media/image184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88.png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image" Target="../media/image183.png"/><Relationship Id="rId22" Type="http://schemas.openxmlformats.org/officeDocument/2006/relationships/image" Target="../media/image1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2020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6: SQL (II)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RIGHT [OUTER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]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derecha si no hay datos desde la izquierda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4060502" cy="738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5466909"/>
            <a:ext cx="4777949" cy="738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FULL OUTER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3" y="4115253"/>
            <a:ext cx="2976970" cy="2639355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derecha y la izquierda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1"/>
            <a:ext cx="4774918" cy="741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Join</a:t>
            </a:r>
            <a:r>
              <a:rPr lang="es-CL" dirty="0" smtClean="0"/>
              <a:t> Interno versus </a:t>
            </a:r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0" y="3037657"/>
            <a:ext cx="2288670" cy="1579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30" y="3037656"/>
            <a:ext cx="2286870" cy="1579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2616"/>
            <a:ext cx="2289956" cy="1580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1222616"/>
            <a:ext cx="2294690" cy="158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035283"/>
            <a:ext cx="2291243" cy="158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5064" y="3035284"/>
            <a:ext cx="2296413" cy="158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00" y="4847951"/>
            <a:ext cx="2293819" cy="1572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700" y="4847950"/>
            <a:ext cx="2287777" cy="15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Valores nulos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https://es.wikipedia.org/wiki/Null_(SQL</a:t>
            </a:r>
            <a:r>
              <a:rPr lang="es-CL" dirty="0" smtClean="0">
                <a:hlinkClick r:id="rId2"/>
              </a:rPr>
              <a:t>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 smtClean="0">
                <a:latin typeface="Calibri Light" panose="020F0302020204030204" pitchFamily="34" charset="0"/>
              </a:rPr>
              <a:t>6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0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Nulos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90" y="2819400"/>
            <a:ext cx="6151819" cy="853678"/>
          </a:xfrm>
          <a:prstGeom prst="rect">
            <a:avLst/>
          </a:prstGeom>
        </p:spPr>
      </p:pic>
      <p:sp>
        <p:nvSpPr>
          <p:cNvPr id="11" name="Content Placeholder 6 2"/>
          <p:cNvSpPr txBox="1">
            <a:spLocks/>
          </p:cNvSpPr>
          <p:nvPr/>
        </p:nvSpPr>
        <p:spPr>
          <a:xfrm>
            <a:off x="2133599" y="4678400"/>
            <a:ext cx="4876800" cy="8841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b="1" dirty="0" smtClean="0">
                <a:latin typeface="Calibri Light" panose="020F0302020204030204" pitchFamily="34" charset="0"/>
              </a:rPr>
              <a:t>DESCONOCIDO </a:t>
            </a:r>
            <a:r>
              <a:rPr lang="es-CL" sz="1800" dirty="0" smtClean="0">
                <a:latin typeface="Calibri Light" panose="020F0302020204030204" pitchFamily="34" charset="0"/>
              </a:rPr>
              <a:t>o</a:t>
            </a:r>
            <a:r>
              <a:rPr lang="es-CL" sz="1800" b="1" dirty="0" smtClean="0">
                <a:latin typeface="Calibri Light" panose="020F0302020204030204" pitchFamily="34" charset="0"/>
              </a:rPr>
              <a:t> INAPLICABLE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(No significa FALSO)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1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IS NULL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715674" cy="394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2"/>
            <a:ext cx="2982410" cy="69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IS NOT NULL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928414" cy="1343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2"/>
            <a:ext cx="3462332" cy="694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0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Comparación con nulos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4"/>
            <a:ext cx="717335" cy="395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1"/>
            <a:ext cx="1903440" cy="696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5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Comparación con nulos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5"/>
            <a:ext cx="719867" cy="241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5" y="4178131"/>
            <a:ext cx="1907832" cy="6966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516066" y="3456183"/>
            <a:ext cx="8170734" cy="506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200" dirty="0">
                <a:latin typeface="Calibri Light" panose="020F0302020204030204" pitchFamily="34" charset="0"/>
              </a:rPr>
              <a:t>¡</a:t>
            </a:r>
            <a:r>
              <a:rPr lang="es-CL" sz="2200" dirty="0" smtClean="0">
                <a:latin typeface="Calibri Light" panose="020F0302020204030204" pitchFamily="34" charset="0"/>
              </a:rPr>
              <a:t>El nulo en la consulta y el nulo en los datos son distintos!</a:t>
            </a:r>
          </a:p>
        </p:txBody>
      </p:sp>
    </p:spTree>
    <p:extLst>
      <p:ext uri="{BB962C8B-B14F-4D97-AF65-F5344CB8AC3E}">
        <p14:creationId xmlns:p14="http://schemas.microsoft.com/office/powerpoint/2010/main" val="41392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Comparación con nulos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09800"/>
            <a:ext cx="8135147" cy="2641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2" y="3600271"/>
            <a:ext cx="489483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???</a:t>
            </a:r>
          </a:p>
          <a:p>
            <a:pPr algn="ctr"/>
            <a:endParaRPr lang="es-CL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/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6 2"/>
          <p:cNvSpPr txBox="1">
            <a:spLocks/>
          </p:cNvSpPr>
          <p:nvPr/>
        </p:nvSpPr>
        <p:spPr>
          <a:xfrm>
            <a:off x="457201" y="5334001"/>
            <a:ext cx="8170734" cy="73638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>
                <a:latin typeface="Calibri Light" panose="020F0302020204030204" pitchFamily="34" charset="0"/>
              </a:rPr>
              <a:t>Cuando no importa el valor del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se mantiene. </a:t>
            </a:r>
          </a:p>
          <a:p>
            <a:pPr marL="0" indent="0" algn="ctr">
              <a:buNone/>
            </a:pPr>
            <a:r>
              <a:rPr lang="es-CL" sz="2800" dirty="0">
                <a:latin typeface="Calibri Light" panose="020F0302020204030204" pitchFamily="34" charset="0"/>
              </a:rPr>
              <a:t>Cuando </a:t>
            </a:r>
            <a:r>
              <a:rPr lang="es-CL" sz="2800" dirty="0" smtClean="0">
                <a:latin typeface="Calibri Light" panose="020F0302020204030204" pitchFamily="34" charset="0"/>
              </a:rPr>
              <a:t>importa </a:t>
            </a:r>
            <a:r>
              <a:rPr lang="es-CL" sz="2800" dirty="0">
                <a:latin typeface="Calibri Light" panose="020F0302020204030204" pitchFamily="34" charset="0"/>
              </a:rPr>
              <a:t>el valor del </a:t>
            </a:r>
            <a:r>
              <a:rPr lang="es-CL" sz="2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es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71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Forma básica de una consulta de SQL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90800"/>
            <a:ext cx="3959528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Comparación con nulos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209800"/>
            <a:ext cx="8135147" cy="2641380"/>
          </a:xfrm>
          <a:prstGeom prst="rect">
            <a:avLst/>
          </a:prstGeom>
        </p:spPr>
      </p:pic>
      <p:sp>
        <p:nvSpPr>
          <p:cNvPr id="7" name="Content Placeholder 6 2"/>
          <p:cNvSpPr txBox="1">
            <a:spLocks/>
          </p:cNvSpPr>
          <p:nvPr/>
        </p:nvSpPr>
        <p:spPr>
          <a:xfrm>
            <a:off x="457201" y="5334001"/>
            <a:ext cx="8170734" cy="73638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>
                <a:latin typeface="Calibri Light" panose="020F0302020204030204" pitchFamily="34" charset="0"/>
              </a:rPr>
              <a:t>Cuando no importa el valor del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se mantiene. </a:t>
            </a:r>
          </a:p>
          <a:p>
            <a:pPr marL="0" indent="0" algn="ctr">
              <a:buNone/>
            </a:pPr>
            <a:r>
              <a:rPr lang="es-CL" sz="2800" dirty="0">
                <a:latin typeface="Calibri Light" panose="020F0302020204030204" pitchFamily="34" charset="0"/>
              </a:rPr>
              <a:t>Cuando </a:t>
            </a:r>
            <a:r>
              <a:rPr lang="es-CL" sz="2800" dirty="0" smtClean="0">
                <a:latin typeface="Calibri Light" panose="020F0302020204030204" pitchFamily="34" charset="0"/>
              </a:rPr>
              <a:t>importa </a:t>
            </a:r>
            <a:r>
              <a:rPr lang="es-CL" sz="2800" dirty="0">
                <a:latin typeface="Calibri Light" panose="020F0302020204030204" pitchFamily="34" charset="0"/>
              </a:rPr>
              <a:t>el valor del </a:t>
            </a:r>
            <a:r>
              <a:rPr lang="es-CL" sz="28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, el resultado es </a:t>
            </a:r>
            <a:r>
              <a:rPr lang="es-CL" sz="28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desconocido</a:t>
            </a:r>
            <a:r>
              <a:rPr lang="es-CL" sz="2800" dirty="0" smtClean="0"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68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Nulos: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COALESCE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1451497" cy="1534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6" y="4178132"/>
            <a:ext cx="4535743" cy="731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516066" y="3456183"/>
            <a:ext cx="8170734" cy="506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dirty="0" smtClean="0">
                <a:latin typeface="Calibri Light" panose="020F0302020204030204" pitchFamily="34" charset="0"/>
              </a:rPr>
              <a:t>Elegir el primer valor que no sea </a:t>
            </a:r>
            <a:r>
              <a:rPr lang="es-CL" sz="28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NULL</a:t>
            </a:r>
          </a:p>
        </p:txBody>
      </p:sp>
    </p:spTree>
    <p:extLst>
      <p:ext uri="{BB962C8B-B14F-4D97-AF65-F5344CB8AC3E}">
        <p14:creationId xmlns:p14="http://schemas.microsoft.com/office/powerpoint/2010/main" val="104378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8396" y="3962400"/>
            <a:ext cx="4065603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resultados devolverá la consulta?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62401"/>
            <a:ext cx="5078397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58"/>
            <a:ext cx="4680345" cy="201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69" y="1323812"/>
            <a:ext cx="3706797" cy="1711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" y="1225010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5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8396" y="3962400"/>
            <a:ext cx="4065603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5" y="4110941"/>
            <a:ext cx="776328" cy="946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¿Cuáles resultados devolverá la consulta?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62401"/>
            <a:ext cx="5078397" cy="2895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58"/>
            <a:ext cx="4680345" cy="2017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69" y="1323812"/>
            <a:ext cx="3706797" cy="17114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" y="1225010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anidadas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 smtClean="0">
                <a:latin typeface="Calibri Light" panose="020F0302020204030204" pitchFamily="34" charset="0"/>
              </a:rPr>
              <a:t>4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57046" cy="39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2052" name="Picture 4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221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6 2 2"/>
          <p:cNvSpPr txBox="1">
            <a:spLocks/>
          </p:cNvSpPr>
          <p:nvPr/>
        </p:nvSpPr>
        <p:spPr>
          <a:xfrm>
            <a:off x="381000" y="4613729"/>
            <a:ext cx="3962400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b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0" y="4225498"/>
            <a:ext cx="6096000" cy="2632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14" y="4616778"/>
            <a:ext cx="2966344" cy="1101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0" y="3810000"/>
            <a:ext cx="60960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¿Necesitamos una consulta anidada aquí?</a:t>
            </a:r>
          </a:p>
        </p:txBody>
      </p:sp>
      <p:pic>
        <p:nvPicPr>
          <p:cNvPr id="2050" name="Picture 2 2" descr="Image result for n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00600"/>
            <a:ext cx="3541825" cy="205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1"/>
            <a:ext cx="1697704" cy="57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r>
              <a:rPr lang="es-CL" dirty="0" smtClean="0">
                <a:cs typeface="Courier New" panose="02070309020205020404" pitchFamily="49" charset="0"/>
              </a:rPr>
              <a:t>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221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2623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WHERE/EXISTS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5"/>
            <a:ext cx="4644646" cy="1588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280806" cy="76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1295400" y="5957241"/>
            <a:ext cx="3090217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Correlación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depende de la consulta exterior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Content Placeholder 6 2 2 2"/>
          <p:cNvSpPr txBox="1">
            <a:spLocks/>
          </p:cNvSpPr>
          <p:nvPr/>
        </p:nvSpPr>
        <p:spPr>
          <a:xfrm>
            <a:off x="2971800" y="5086808"/>
            <a:ext cx="685800" cy="2988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8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457200" y="1371600"/>
            <a:ext cx="10058400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EXISTS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4644887" cy="15891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41321" cy="1131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WHERE/(NOT) UNIQUE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2942118" cy="15893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64718" cy="131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75343" y="5930900"/>
            <a:ext cx="4401457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UNIQUE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(no suportado por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)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1 resultados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WHERE/ANY (</a:t>
            </a:r>
            <a:r>
              <a:rPr lang="es-CL" sz="3200" dirty="0" smtClean="0">
                <a:cs typeface="Segoe UI Semilight" panose="020B0402040204020203" pitchFamily="34" charset="0"/>
              </a:rPr>
              <a:t>o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SOME)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734168" cy="1590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6682" cy="1317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990600" y="5957241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ANY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y</a:t>
            </a: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SOME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son sinónimos</a:t>
            </a:r>
          </a:p>
        </p:txBody>
      </p:sp>
    </p:spTree>
    <p:extLst>
      <p:ext uri="{BB962C8B-B14F-4D97-AF65-F5344CB8AC3E}">
        <p14:creationId xmlns:p14="http://schemas.microsoft.com/office/powerpoint/2010/main" val="38606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WHERE/ALL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2734550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7953" cy="948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un planeta con (un) anillo(s)?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un planeta con (un) anillo(s)?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62"/>
            <a:ext cx="2654459" cy="160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aterrizajes de la URRS que </a:t>
            </a:r>
            <a:r>
              <a:rPr lang="es-CL" i="1" dirty="0"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latin typeface="Calibri Light" panose="020F0302020204030204" pitchFamily="34" charset="0"/>
              </a:rPr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el primer aterrizaje de los EEUU?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aterrizajes de la URRS que </a:t>
            </a:r>
            <a:r>
              <a:rPr lang="es-CL" i="1" dirty="0"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latin typeface="Calibri Light" panose="020F0302020204030204" pitchFamily="34" charset="0"/>
              </a:rPr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el primer aterrizaje de los EEUU?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60"/>
            <a:ext cx="2826802" cy="1847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cada país?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cada país?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189361"/>
            <a:ext cx="2963091" cy="160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INNER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4384995" cy="83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CB3165"/>
                </a:solidFill>
                <a:latin typeface="Calibri Light" panose="020F0302020204030204" pitchFamily="34" charset="0"/>
              </a:rPr>
              <a:t>INNER JOIN</a:t>
            </a:r>
            <a:r>
              <a:rPr lang="es-CL" sz="2100" i="1" dirty="0" smtClean="0">
                <a:latin typeface="Calibri Light" panose="020F0302020204030204" pitchFamily="34" charset="0"/>
              </a:rPr>
              <a:t> por defecto …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562600"/>
            <a:ext cx="3986546" cy="82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</a:t>
            </a:r>
            <a:r>
              <a:rPr lang="es-CL" dirty="0"/>
              <a:t>c</a:t>
            </a:r>
            <a:r>
              <a:rPr lang="es-CL" dirty="0" smtClean="0"/>
              <a:t>onsultas anidadas</a:t>
            </a:r>
            <a:endParaRPr lang="es-CL" dirty="0"/>
          </a:p>
        </p:txBody>
      </p:sp>
      <p:pic>
        <p:nvPicPr>
          <p:cNvPr id="8" name="Picture 2" descr="https://i.stack.imgur.com/0Da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4837113" cy="32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Consultas Anidadas: Valor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7762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777953" cy="578083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57200" y="5957241"/>
            <a:ext cx="3928417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tiene que devolver un valor y una columna –si no…</a:t>
            </a: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522105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8218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120984"/>
            <a:ext cx="2903234" cy="285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Fila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05954" cy="136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Fila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4578591" cy="13928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9" y="4120984"/>
            <a:ext cx="3519761" cy="27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Fila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85630" cy="13926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Fila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517646" cy="139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0"/>
            <a:ext cx="3830774" cy="23714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5"/>
            <a:ext cx="1217560" cy="581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7" name="Content Placeholder 6 2 2 1 1"/>
          <p:cNvSpPr txBox="1">
            <a:spLocks/>
          </p:cNvSpPr>
          <p:nvPr/>
        </p:nvSpPr>
        <p:spPr>
          <a:xfrm>
            <a:off x="2209800" y="6035279"/>
            <a:ext cx="2666405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alias </a:t>
            </a:r>
            <a:r>
              <a:rPr lang="es-CL" sz="2100" dirty="0" err="1" smtClean="0">
                <a:latin typeface="Calibri Light" panose="020F0302020204030204" pitchFamily="34" charset="0"/>
              </a:rPr>
              <a:t>Multi</a:t>
            </a:r>
            <a:r>
              <a:rPr lang="es-CL" sz="2100" dirty="0" smtClean="0">
                <a:latin typeface="Calibri Light" panose="020F0302020204030204" pitchFamily="34" charset="0"/>
              </a:rPr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es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obligatorio</a:t>
            </a:r>
            <a:endParaRPr lang="es-CL" sz="2100" dirty="0" smtClean="0">
              <a:latin typeface="Calibri Light" panose="020F0302020204030204" pitchFamily="34" charset="0"/>
            </a:endParaRPr>
          </a:p>
        </p:txBody>
      </p:sp>
      <p:sp>
        <p:nvSpPr>
          <p:cNvPr id="18" name="Content Placeholder 6 2 2 1 2"/>
          <p:cNvSpPr txBox="1">
            <a:spLocks/>
          </p:cNvSpPr>
          <p:nvPr/>
        </p:nvSpPr>
        <p:spPr>
          <a:xfrm>
            <a:off x="2971800" y="5050338"/>
            <a:ext cx="634644" cy="26252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 smtClean="0">
                <a:latin typeface="Calibri Light" panose="020F0302020204030204" pitchFamily="34" charset="0"/>
              </a:rPr>
              <a:t>5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tema de hoy…</a:t>
            </a:r>
            <a:br>
              <a:rPr lang="es-CL" dirty="0" smtClean="0"/>
            </a:br>
            <a:r>
              <a:rPr lang="es-CL" dirty="0"/>
              <a:t> </a:t>
            </a:r>
            <a:r>
              <a:rPr lang="es-CL" dirty="0" smtClean="0"/>
              <a:t>                       … más SQL!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6019800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 smtClean="0">
                <a:latin typeface="Calibri Light" panose="020F0302020204030204" pitchFamily="34" charset="0"/>
              </a:rPr>
              <a:t>4-5.6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Operadores de agregación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6" y="2173656"/>
            <a:ext cx="3854048" cy="29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3291957" cy="4308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69932" cy="394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Segoe UI Semilight" panose="020B0402040204020203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DISTINCT</a:t>
            </a:r>
            <a:r>
              <a:rPr lang="es-CL" sz="2800" dirty="0" smtClean="0"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cs typeface="Segoe UI Semilight" panose="020B0402040204020203" pitchFamily="34" charset="0"/>
              </a:rPr>
              <a:t>afuera</a:t>
            </a:r>
            <a:r>
              <a:rPr lang="es-CL" sz="2800" dirty="0" smtClean="0">
                <a:cs typeface="Segoe UI Semilight" panose="020B0402040204020203" pitchFamily="34" charset="0"/>
              </a:rPr>
              <a:t>)</a:t>
            </a:r>
            <a:endParaRPr lang="es-CL" sz="2800" dirty="0"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4"/>
            <a:ext cx="4252005" cy="4310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2464" cy="395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2" name="Content Placeholder 6 2 2 2"/>
          <p:cNvSpPr txBox="1">
            <a:spLocks/>
          </p:cNvSpPr>
          <p:nvPr/>
        </p:nvSpPr>
        <p:spPr>
          <a:xfrm>
            <a:off x="914399" y="3840162"/>
            <a:ext cx="962699" cy="3109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7" y="4607159"/>
            <a:ext cx="2138363" cy="226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7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4251820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1197" cy="394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COUNT(*)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2651726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69932" cy="394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Calibri Light" panose="020F0302020204030204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NULL</a:t>
            </a:r>
            <a:r>
              <a:rPr lang="es-CL" sz="2800" dirty="0" smtClean="0">
                <a:cs typeface="Calibri Light" panose="020F0302020204030204" pitchFamily="34" charset="0"/>
              </a:rPr>
              <a:t>)</a:t>
            </a:r>
            <a:endParaRPr lang="es-CL" sz="2800" dirty="0"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3638" cy="421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3718048" cy="388087"/>
          </a:xfrm>
          <a:prstGeom prst="rect">
            <a:avLst/>
          </a:prstGeom>
        </p:spPr>
      </p:pic>
      <p:sp>
        <p:nvSpPr>
          <p:cNvPr id="16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ignoran los nulos</a:t>
            </a:r>
          </a:p>
        </p:txBody>
      </p:sp>
    </p:spTree>
    <p:extLst>
      <p:ext uri="{BB962C8B-B14F-4D97-AF65-F5344CB8AC3E}">
        <p14:creationId xmlns:p14="http://schemas.microsoft.com/office/powerpoint/2010/main" val="11623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Calibri Light" panose="020F0302020204030204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NULL</a:t>
            </a:r>
            <a:r>
              <a:rPr lang="es-CL" sz="2800" dirty="0" smtClean="0">
                <a:cs typeface="Calibri Light" panose="020F0302020204030204" pitchFamily="34" charset="0"/>
              </a:rPr>
              <a:t>)</a:t>
            </a:r>
            <a:endParaRPr lang="es-CL" sz="2800" dirty="0"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3638" cy="421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6"/>
            <a:ext cx="3721721" cy="6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8"/>
            <a:ext cx="2865747" cy="4311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7"/>
            <a:ext cx="850724" cy="4220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8"/>
            <a:ext cx="853413" cy="422532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</a:t>
            </a:r>
          </a:p>
        </p:txBody>
      </p:sp>
      <p:sp>
        <p:nvSpPr>
          <p:cNvPr id="22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827653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850200" cy="421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9"/>
            <a:ext cx="851805" cy="4220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05400" y="59667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6125309"/>
            <a:ext cx="851805" cy="422053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</a:t>
            </a:r>
          </a:p>
        </p:txBody>
      </p:sp>
      <p:sp>
        <p:nvSpPr>
          <p:cNvPr id="16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</a:t>
            </a:r>
            <a:r>
              <a:rPr lang="es-CL" sz="3200" dirty="0" smtClean="0">
                <a:cs typeface="Segoe UI Semilight" panose="020B0402040204020203" pitchFamily="34" charset="0"/>
              </a:rPr>
              <a:t> (con casting)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191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4468249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6"/>
            <a:ext cx="850724" cy="42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Image result for fis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5791200"/>
            <a:ext cx="8956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c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019800"/>
            <a:ext cx="758825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(Internos)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3571618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 (Externos)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Nulos</a:t>
            </a:r>
            <a:endParaRPr lang="es-CL" sz="2000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Consultas 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Agregación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Límites</a:t>
            </a:r>
          </a:p>
        </p:txBody>
      </p:sp>
    </p:spTree>
    <p:extLst>
      <p:ext uri="{BB962C8B-B14F-4D97-AF65-F5344CB8AC3E}">
        <p14:creationId xmlns:p14="http://schemas.microsoft.com/office/powerpoint/2010/main" val="30899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66667E-6 1.11111E-6 L 1.15938 -0.2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1.66667E-6 0.00555 L 1.15729 -0.2444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2652566" cy="431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726550" cy="421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3627563" cy="4313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2890798" cy="881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7"/>
            <a:ext cx="2660285" cy="1368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241826" cy="3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594956" cy="28277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1237" cy="7696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Agregación por planeta: explícitamente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41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3620451" cy="6770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2619" cy="9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BY/HAVING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HAVING/EVERY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4139784" cy="898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796" cy="3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HAVING/ANY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3939757"/>
            <a:ext cx="3926923" cy="900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2"/>
            <a:ext cx="1393383" cy="585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5507245"/>
            <a:ext cx="4355066" cy="904006"/>
          </a:xfrm>
          <a:prstGeom prst="rect">
            <a:avLst/>
          </a:prstGeom>
        </p:spPr>
      </p:pic>
      <p:sp>
        <p:nvSpPr>
          <p:cNvPr id="16" name="Content Placeholder 6 2 2 1 2"/>
          <p:cNvSpPr txBox="1">
            <a:spLocks/>
          </p:cNvSpPr>
          <p:nvPr/>
        </p:nvSpPr>
        <p:spPr>
          <a:xfrm>
            <a:off x="3465553" y="5768558"/>
            <a:ext cx="1335047" cy="34766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mismo planeta?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mismo planeta?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3" y="4189359"/>
            <a:ext cx="3070374" cy="870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06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por tres o más países?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por tres o más países?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" y="4189360"/>
            <a:ext cx="2966187" cy="2093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Limitar resultados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Más detalles: </a:t>
            </a:r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en.wikipedia.org/wiki/Select_(SQL)#Limiting_result_rows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195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86400" y="647915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latin typeface="Calibri Light" panose="020F0302020204030204" pitchFamily="34" charset="0"/>
                <a:hlinkClick r:id="rId2"/>
              </a:rPr>
              <a:t>http://</a:t>
            </a:r>
            <a:r>
              <a:rPr lang="es-CL" dirty="0" smtClean="0">
                <a:latin typeface="Calibri Light" panose="020F0302020204030204" pitchFamily="34" charset="0"/>
                <a:hlinkClick r:id="rId2"/>
              </a:rPr>
              <a:t>db-engines.com/en/ranking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20" y="990600"/>
            <a:ext cx="6900959" cy="526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de bases de datos (con SQL)</a:t>
            </a:r>
            <a:endParaRPr lang="es-CL" dirty="0"/>
          </a:p>
        </p:txBody>
      </p:sp>
      <p:sp>
        <p:nvSpPr>
          <p:cNvPr id="5" name="Content Placeholder 6 2"/>
          <p:cNvSpPr txBox="1">
            <a:spLocks/>
          </p:cNvSpPr>
          <p:nvPr/>
        </p:nvSpPr>
        <p:spPr>
          <a:xfrm>
            <a:off x="3429000" y="4724400"/>
            <a:ext cx="4876800" cy="13716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¡Varios sistemas pueden tener varias interpretaciones del estándar de SQL!</a:t>
            </a:r>
          </a:p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Pero normalmente el “</a:t>
            </a:r>
            <a:r>
              <a:rPr lang="es-CL" sz="2100" i="1" dirty="0" err="1" smtClean="0">
                <a:latin typeface="Calibri Light" panose="020F0302020204030204" pitchFamily="34" charset="0"/>
              </a:rPr>
              <a:t>core</a:t>
            </a:r>
            <a:r>
              <a:rPr lang="es-CL" sz="2100" i="1" dirty="0" smtClean="0">
                <a:latin typeface="Calibri Light" panose="020F0302020204030204" pitchFamily="34" charset="0"/>
              </a:rPr>
              <a:t>” de SQL es compatible en los sistemas más populares.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Ordenar 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 [DESC|ASC]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2253" cy="805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3041846" cy="14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FETCH FIRST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4178130"/>
            <a:ext cx="3067767" cy="10834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Una versión estándar (desde SQL:2008) que se usa en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r>
              <a:rPr lang="es-CL" sz="2100" i="1" dirty="0">
                <a:latin typeface="Calibri Light" panose="020F0302020204030204" pitchFamily="34" charset="0"/>
              </a:rPr>
              <a:t> </a:t>
            </a:r>
            <a:r>
              <a:rPr lang="es-CL" sz="2100" i="1" dirty="0" smtClean="0">
                <a:latin typeface="Calibri Light" panose="020F0302020204030204" pitchFamily="34" charset="0"/>
              </a:rPr>
              <a:t>y DB2.</a:t>
            </a:r>
          </a:p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2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LIMIT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7" y="4178130"/>
            <a:ext cx="3053190" cy="10799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Una versión no estándar que se </a:t>
            </a:r>
            <a:r>
              <a:rPr lang="es-CL" sz="2100" i="1" dirty="0">
                <a:latin typeface="Calibri Light" panose="020F0302020204030204" pitchFamily="34" charset="0"/>
              </a:rPr>
              <a:t>usa </a:t>
            </a:r>
            <a:r>
              <a:rPr lang="es-CL" sz="2100" i="1" dirty="0" smtClean="0">
                <a:latin typeface="Calibri Light" panose="020F0302020204030204" pitchFamily="34" charset="0"/>
              </a:rPr>
              <a:t>en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latin typeface="Calibri Light" panose="020F0302020204030204" pitchFamily="34" charset="0"/>
              </a:rPr>
              <a:t>,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SQLite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  <a:r>
              <a:rPr lang="es-CL" sz="2100" i="1" dirty="0">
                <a:latin typeface="Calibri Light" panose="020F0302020204030204" pitchFamily="34" charset="0"/>
              </a:rPr>
              <a:t>y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MySQL</a:t>
            </a:r>
            <a:r>
              <a:rPr lang="es-CL" sz="2100" i="1" dirty="0" smtClean="0">
                <a:latin typeface="Calibri Light" panose="020F0302020204030204" pitchFamily="34" charset="0"/>
              </a:rPr>
              <a:t>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TOP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0"/>
            <a:ext cx="3056003" cy="807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4"/>
            <a:ext cx="2810993" cy="756933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Una versión no estándar que se </a:t>
            </a:r>
            <a:r>
              <a:rPr lang="es-CL" sz="2100" i="1" dirty="0">
                <a:latin typeface="Calibri Light" panose="020F0302020204030204" pitchFamily="34" charset="0"/>
              </a:rPr>
              <a:t>usa </a:t>
            </a:r>
            <a:r>
              <a:rPr lang="es-CL" sz="2100" i="1" dirty="0" smtClean="0">
                <a:latin typeface="Calibri Light" panose="020F0302020204030204" pitchFamily="34" charset="0"/>
              </a:rPr>
              <a:t>en SQL Server </a:t>
            </a:r>
            <a:r>
              <a:rPr lang="es-CL" sz="2100" i="1" dirty="0">
                <a:latin typeface="Calibri Light" panose="020F0302020204030204" pitchFamily="34" charset="0"/>
              </a:rPr>
              <a:t>y </a:t>
            </a:r>
            <a:r>
              <a:rPr lang="es-CL" sz="2100" i="1" dirty="0" smtClean="0">
                <a:latin typeface="Calibri Light" panose="020F0302020204030204" pitchFamily="34" charset="0"/>
              </a:rPr>
              <a:t>MS Access.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Devolver </a:t>
            </a:r>
            <a:r>
              <a:rPr lang="es-CL" i="1" dirty="0" smtClean="0">
                <a:cs typeface="Courier New" panose="02070309020205020404" pitchFamily="49" charset="0"/>
              </a:rPr>
              <a:t>n </a:t>
            </a:r>
            <a:r>
              <a:rPr lang="es-CL" dirty="0" smtClean="0">
                <a:cs typeface="Courier New" panose="02070309020205020404" pitchFamily="49" charset="0"/>
              </a:rPr>
              <a:t>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ROW_NUMBER()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4"/>
            <a:ext cx="4640184" cy="2032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3"/>
            <a:ext cx="3253697" cy="757920"/>
          </a:xfrm>
          <a:prstGeom prst="rect">
            <a:avLst/>
          </a:prstGeom>
        </p:spPr>
      </p:pic>
      <p:sp>
        <p:nvSpPr>
          <p:cNvPr id="13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Una versión estándar (desde SQL:2003) que se usa en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latin typeface="Calibri Light" panose="020F0302020204030204" pitchFamily="34" charset="0"/>
              </a:rPr>
              <a:t>, DB2, MS Access, Oracle</a:t>
            </a:r>
          </a:p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7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Devolver empates: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RANK()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0" y="4178132"/>
            <a:ext cx="3846125" cy="2033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3" y="4115253"/>
            <a:ext cx="3226186" cy="757920"/>
          </a:xfrm>
          <a:prstGeom prst="rect">
            <a:avLst/>
          </a:prstGeom>
        </p:spPr>
      </p:pic>
      <p:sp>
        <p:nvSpPr>
          <p:cNvPr id="13" name="Content Placeholder 6 2 1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Una versión estándar (desde SQL:2003) que devuelva </a:t>
            </a:r>
            <a:r>
              <a:rPr lang="es-CL" sz="21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empates</a:t>
            </a:r>
            <a:r>
              <a:rPr lang="es-CL" sz="2100" i="1" dirty="0" smtClean="0">
                <a:latin typeface="Calibri Light" panose="020F0302020204030204" pitchFamily="34" charset="0"/>
              </a:rPr>
              <a:t> en el orden.</a:t>
            </a:r>
          </a:p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"/>
          <p:cNvSpPr txBox="1">
            <a:spLocks/>
          </p:cNvSpPr>
          <p:nvPr/>
        </p:nvSpPr>
        <p:spPr>
          <a:xfrm>
            <a:off x="7772400" y="4477532"/>
            <a:ext cx="574689" cy="394656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5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Externos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269754"/>
            <a:ext cx="91440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¿Todos los planetas (y sus aterrizajes si hay datos disponibles)?</a:t>
            </a:r>
          </a:p>
        </p:txBody>
      </p:sp>
    </p:spTree>
    <p:extLst>
      <p:ext uri="{BB962C8B-B14F-4D97-AF65-F5344CB8AC3E}">
        <p14:creationId xmlns:p14="http://schemas.microsoft.com/office/powerpoint/2010/main" val="37847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Saltar </a:t>
            </a:r>
            <a:r>
              <a:rPr lang="es-CL" i="1" dirty="0" smtClean="0">
                <a:cs typeface="Courier New" panose="02070309020205020404" pitchFamily="49" charset="0"/>
              </a:rPr>
              <a:t>n</a:t>
            </a:r>
            <a:r>
              <a:rPr lang="es-CL" dirty="0" smtClean="0">
                <a:cs typeface="Courier New" panose="02070309020205020404" pitchFamily="49" charset="0"/>
              </a:rPr>
              <a:t> resultados: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LIMIT + OFFSET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9" y="4178130"/>
            <a:ext cx="3055065" cy="10822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89" y="1360762"/>
            <a:ext cx="3041422" cy="16853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62" y="4115253"/>
            <a:ext cx="2604598" cy="757426"/>
          </a:xfrm>
          <a:prstGeom prst="rect">
            <a:avLst/>
          </a:prstGeom>
        </p:spPr>
      </p:pic>
      <p:sp>
        <p:nvSpPr>
          <p:cNvPr id="14" name="Content Placeholder 6 2"/>
          <p:cNvSpPr txBox="1">
            <a:spLocks/>
          </p:cNvSpPr>
          <p:nvPr/>
        </p:nvSpPr>
        <p:spPr>
          <a:xfrm>
            <a:off x="0" y="3455042"/>
            <a:ext cx="9144000" cy="41642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Una versión no estándar que se </a:t>
            </a:r>
            <a:r>
              <a:rPr lang="es-CL" sz="2100" i="1" dirty="0">
                <a:latin typeface="Calibri Light" panose="020F0302020204030204" pitchFamily="34" charset="0"/>
              </a:rPr>
              <a:t>usa </a:t>
            </a:r>
            <a:r>
              <a:rPr lang="es-CL" sz="2100" i="1" dirty="0" smtClean="0">
                <a:latin typeface="Calibri Light" panose="020F0302020204030204" pitchFamily="34" charset="0"/>
              </a:rPr>
              <a:t>en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Postgres</a:t>
            </a:r>
            <a:r>
              <a:rPr lang="es-CL" sz="2100" i="1" dirty="0" smtClean="0">
                <a:latin typeface="Calibri Light" panose="020F0302020204030204" pitchFamily="34" charset="0"/>
              </a:rPr>
              <a:t>,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SQLite</a:t>
            </a:r>
            <a:r>
              <a:rPr lang="es-CL" sz="2100" i="1" dirty="0" smtClean="0">
                <a:latin typeface="Calibri Light" panose="020F0302020204030204" pitchFamily="34" charset="0"/>
              </a:rPr>
              <a:t> </a:t>
            </a:r>
            <a:r>
              <a:rPr lang="es-CL" sz="2100" i="1" dirty="0">
                <a:latin typeface="Calibri Light" panose="020F0302020204030204" pitchFamily="34" charset="0"/>
              </a:rPr>
              <a:t>y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MySQL</a:t>
            </a:r>
            <a:r>
              <a:rPr lang="es-CL" sz="2100" i="1" dirty="0" smtClean="0">
                <a:latin typeface="Calibri Light" panose="020F0302020204030204" pitchFamily="34" charset="0"/>
              </a:rPr>
              <a:t>.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74520" cy="759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nombres de los tres planetas con los años más largos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estén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74520" cy="759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¿Los nombres de los tres planetas con los años más largos </a:t>
            </a:r>
          </a:p>
          <a:p>
            <a:pPr algn="ctr"/>
            <a:r>
              <a:rPr lang="es-CL" i="1" dirty="0" smtClean="0">
                <a:latin typeface="Calibri Light" panose="020F0302020204030204" pitchFamily="34" charset="0"/>
              </a:rPr>
              <a:t>que estén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58"/>
            <a:ext cx="2388386" cy="13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28243" cy="39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nombre del planeta con el tercer año más largo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 más lejos del Sol que la Tierra?</a:t>
            </a:r>
          </a:p>
        </p:txBody>
      </p:sp>
    </p:spTree>
    <p:extLst>
      <p:ext uri="{BB962C8B-B14F-4D97-AF65-F5344CB8AC3E}">
        <p14:creationId xmlns:p14="http://schemas.microsoft.com/office/powerpoint/2010/main" val="232324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1"/>
            <a:ext cx="728243" cy="3912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¿El nombre del planeta con el tercer año más largo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esté más lejos del Sol que la Tierra?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0" y="4189358"/>
            <a:ext cx="2392117" cy="138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Más funciones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Content Placeholder 6 2"/>
          <p:cNvSpPr txBox="1">
            <a:spLocks/>
          </p:cNvSpPr>
          <p:nvPr/>
        </p:nvSpPr>
        <p:spPr>
          <a:xfrm>
            <a:off x="1027113" y="5448091"/>
            <a:ext cx="7162800" cy="6417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i="1" dirty="0" smtClean="0">
                <a:latin typeface="Calibri Light" panose="020F0302020204030204" pitchFamily="34" charset="0"/>
              </a:rPr>
              <a:t>¡Dependen mucho del sistema particular!</a:t>
            </a:r>
            <a:endParaRPr lang="es-CL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8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Aritmético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92" y="1371600"/>
            <a:ext cx="3623816" cy="632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13" y="2667000"/>
            <a:ext cx="5279317" cy="39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Aritmético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231180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1"/>
            <a:ext cx="3300480" cy="8608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4" y="4120983"/>
            <a:ext cx="1880966" cy="169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7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Strings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7" y="2057400"/>
            <a:ext cx="8549046" cy="33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1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Condicionales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8" y="2590800"/>
            <a:ext cx="7874083" cy="11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LEFT [OUTER]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izquierda si no hay datos desde la derecha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3927439" cy="73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5466909"/>
            <a:ext cx="4645710" cy="740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consultas anidadas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21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SQL tiene mucha redundancia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https://k39.kn3.net/taringa/1/8/8/0/3/4/98/mikarichan39/851.jpg?6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97" y="2936081"/>
            <a:ext cx="5673644" cy="2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nualidades.photos/ejemplosorg/uploads/2015/08/redundan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" y="1157795"/>
            <a:ext cx="2394827" cy="17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orrectoraprofesional.files.wordpress.com/2015/03/images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66" y="1157794"/>
            <a:ext cx="2189834" cy="173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606" y="4545799"/>
            <a:ext cx="4772025" cy="228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" y="5142290"/>
            <a:ext cx="3950081" cy="1660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3" y="3364002"/>
            <a:ext cx="3929605" cy="159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789" y="1157793"/>
            <a:ext cx="2564211" cy="1737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188" y="1156851"/>
            <a:ext cx="1341443" cy="1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47" y="1514064"/>
            <a:ext cx="9144000" cy="47569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-8446" y="1511831"/>
            <a:ext cx="4576224" cy="235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los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Liv</a:t>
            </a:r>
            <a:r>
              <a:rPr lang="es-CL" sz="2400" i="1" dirty="0" smtClean="0">
                <a:latin typeface="Calibri Light" panose="020F0302020204030204" pitchFamily="34" charset="0"/>
              </a:rPr>
              <a:t> Tyler.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2013939"/>
            <a:ext cx="2702160" cy="12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5" y="2013938"/>
            <a:ext cx="3656923" cy="157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2803" cy="176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1353" cy="1939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6448902"/>
            <a:ext cx="2446748" cy="26709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048000" y="6324600"/>
            <a:ext cx="6087553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Son equivalentes pero ¿cuál es más eficiente?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7" grpId="0" animBg="1"/>
      <p:bldP spid="46" grpId="0" animBg="1"/>
      <p:bldP spid="5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46" y="1511832"/>
            <a:ext cx="9160891" cy="475802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8446" y="1511831"/>
            <a:ext cx="4576224" cy="235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los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Liv</a:t>
            </a:r>
            <a:r>
              <a:rPr lang="es-CL" sz="2400" i="1" dirty="0" smtClean="0">
                <a:latin typeface="Calibri Light" panose="020F0302020204030204" pitchFamily="34" charset="0"/>
              </a:rPr>
              <a:t> Tyler.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2013939"/>
            <a:ext cx="2702160" cy="12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5" y="2013938"/>
            <a:ext cx="3656923" cy="157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2803" cy="176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1353" cy="1939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6448902"/>
            <a:ext cx="2446748" cy="267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8" y="3587300"/>
            <a:ext cx="609836" cy="179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12" y="3581400"/>
            <a:ext cx="495688" cy="179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8" y="5995979"/>
            <a:ext cx="610431" cy="1762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19" y="5993368"/>
            <a:ext cx="610516" cy="176246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-8446" y="6317521"/>
            <a:ext cx="9144000" cy="5404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latin typeface="Calibri Light" panose="020F0302020204030204" pitchFamily="34" charset="0"/>
              </a:rPr>
              <a:t>¡Hay poca diferencia!</a:t>
            </a:r>
          </a:p>
        </p:txBody>
      </p:sp>
    </p:spTree>
    <p:extLst>
      <p:ext uri="{BB962C8B-B14F-4D97-AF65-F5344CB8AC3E}">
        <p14:creationId xmlns:p14="http://schemas.microsoft.com/office/powerpoint/2010/main" val="5784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1511831"/>
            <a:ext cx="4567777" cy="2362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personas con una apellida “L%”.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2" y="2013939"/>
            <a:ext cx="2702491" cy="1219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6" y="2013937"/>
            <a:ext cx="3657433" cy="1571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3618" cy="1767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2168" cy="19410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87301"/>
            <a:ext cx="737413" cy="179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20" y="3581272"/>
            <a:ext cx="737515" cy="179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94" y="5985786"/>
            <a:ext cx="738133" cy="180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72" y="5983061"/>
            <a:ext cx="626428" cy="180418"/>
          </a:xfrm>
          <a:prstGeom prst="rect">
            <a:avLst/>
          </a:prstGeom>
        </p:spPr>
      </p:pic>
      <p:sp>
        <p:nvSpPr>
          <p:cNvPr id="27" name="Content Placeholder 6 2"/>
          <p:cNvSpPr txBox="1">
            <a:spLocks/>
          </p:cNvSpPr>
          <p:nvPr/>
        </p:nvSpPr>
        <p:spPr>
          <a:xfrm>
            <a:off x="-8446" y="6317521"/>
            <a:ext cx="9144000" cy="5404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latin typeface="Calibri Light" panose="020F0302020204030204" pitchFamily="34" charset="0"/>
              </a:rPr>
              <a:t>¡Hay una diferencia (pero es poco predecible)!</a:t>
            </a:r>
          </a:p>
        </p:txBody>
      </p:sp>
    </p:spTree>
    <p:extLst>
      <p:ext uri="{BB962C8B-B14F-4D97-AF65-F5344CB8AC3E}">
        <p14:creationId xmlns:p14="http://schemas.microsoft.com/office/powerpoint/2010/main" val="2889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 algn="ctr">
              <a:buClr>
                <a:schemeClr val="bg1"/>
              </a:buClr>
            </a:pP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Idealmente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el motor puede elegir el mejor plan de ejecución independientemente de su expresión particular</a:t>
            </a:r>
          </a:p>
          <a:p>
            <a:pPr lvl="2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Pero, esto es caro, entonces </a:t>
            </a: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 la práctica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hay diferencias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Regresaremos al tema de rendimiento y optimización más adelante en el curso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 en general, se puede expresar una consulta en la forma “más natural” y dejar la ejecución al motor 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</p:txBody>
      </p:sp>
    </p:spTree>
    <p:extLst>
      <p:ext uri="{BB962C8B-B14F-4D97-AF65-F5344CB8AC3E}">
        <p14:creationId xmlns:p14="http://schemas.microsoft.com/office/powerpoint/2010/main" val="5045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(Internos)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3571618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 (Externos)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Nulos</a:t>
            </a:r>
            <a:endParaRPr lang="es-CL" sz="2000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Consultas 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Agregación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Límites</a:t>
            </a:r>
            <a:endParaRPr lang="es-CL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2" descr="Image result for titanic end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65" y="5251690"/>
            <a:ext cx="3903818" cy="17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7C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5,3052"/>
  <p:tag name="ORIGINALWIDTH" val="1148,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[atributos]&#10;FROM [tablas]&#10;WHERE [condición]&#10;\end{lstlisting}&#10;\end{document}&#10;"/>
  <p:tag name="IGUANATEXSIZE" val="15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3,408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país = 'URRS'&#10;AND A1.año &lt; ALL&#10;  (  SELECT A2.año&#10;     FROM Aterrizaje A2&#10;     WHERE A2.país = 'EEUU'&#10;  )    &#10;\end{lstlisting}&#10;\end{document}&#10;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21,2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año &lt;= ALL&#10;  (  SELECT A2.año&#10;     FROM Aterrizaje A2&#10;     WHERE A2.país = A1.país&#10;  )    &#10;\end{lstlisting}&#10;\end{document}&#10;"/>
  <p:tag name="IGUANATEXSIZE" val="16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nombre = 'Tierra' )&#10;ORDER BY P1.dist DESC&#10;\end{lstlisting}&#10;\end{document}&#10;"/>
  <p:tag name="IGUANATEXSIZE" val="16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Júpiter\\\hline&#10;\end{tabular}&#10;&#10;&#10;&#10;&#10;&#10;\end{document}"/>
  <p:tag name="IGUANATEXSIZE" val="15"/>
  <p:tag name="IGUANATEXCURSOR" val="3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546,7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temp &gt; 300 )&#10;ORDER BY P1.dist DESC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, P2.nombre&#10;   FROM Planeta P2&#10;   WHERE P2.nombre = 'Tierra' )&#10;ORDER BY P1.dist DESC&#10;\end{lstlisting}&#10;\end{document}&#10;"/>
  <p:tag name="IGUANATEXSIZE" val="16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851,2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columna&#10;\end{tabular}&#10;&#10;&#10;&#10;&#10;&#10;\end{document}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2086,7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nombre = 'Ío' )&#10;\end{lstlisting}&#10;\end{document}&#10;"/>
  <p:tag name="IGUANATEXSIZE" val="16"/>
  <p:tag name="IGUANATEXCURSOR" val="4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803,1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, S2.nombre&#10;   FROM Satélite S2&#10;   WHERE S2.planeta = 'Júpiter' )&#10;\end{lstlisting}&#10;\end{document}&#10;"/>
  <p:tag name="IGUANATEXSIZE" val="16"/>
  <p:tag name="IGUANATEXCURSOR" val="4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.9775"/>
  <p:tag name="ORIGINALWIDTH" val="2266.9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subconsulta devolvió demasiadas columnas&#10;\end{tabular}&#10;&#10;&#10;&#10;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34,7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planeta = 'Júpiter' )&#10;\end{lstlisting}&#10;\end{document}&#10;"/>
  <p:tag name="IGUANATEXSIZE" val="16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52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IN&#10; ( SELECT S2.año, S2.descubridor&#10;   FROM Satélite S2&#10;   WHERE S2.planeta = 'Júpiter' )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0,702"/>
  <p:tag name="ORIGINALWIDTH" val="2346,3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grav&#10;FROM&#10; ( SELECT A1.planeta&#10;   FROM Aterrizaje A1, Aterrizaje A2 &#10;   WHERE A1.planeta=A2.planeta &#10;   AND A1.país&lt;&gt;A2.país ) Multi,&#10; Planeta&#10;WHERE nombre=Multi.planeta&#10;  AND grav &gt; 8.0&#10;ORDER BY grav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80,85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grav}\\%&amp; \sch{radio} &amp; \sch{grav} &amp; \sch{días} &amp; \sch{años} &amp; \sch{temp}  &amp; \sch{anillo} \\&#10;\hline &#10;Venus &amp; 8.9 \\&#10;Venus &amp; 8.9 \\\hline&#10;\end{tabular}&#10;&#10;&#10;&#10;&#10;&#10;\end{document}"/>
  <p:tag name="IGUANATEXSIZE" val="1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902"/>
  <p:tag name="ORIGINALWIDTH" val="1404,9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\texttt{{\ckw COUNT} ([{\ckw DISTINCT}] \sch{A})}&#10;\item \texttt{{\ckw SUM} ([{\ckw DISTINCT}] \sch{A})}&#10;\item \texttt{{\ckw AVG} ([{\ckw DISTINCT}] \sch{A})}&#10;\item \texttt{{\ckw MAX} (\sch{A})}&#10;\item \texttt{{\ckw MIN} (\sch{A})}&#10;\end{itemize}&#10;\end{document}&#10;"/>
  <p:tag name="IGUANATEXSIZE" val="27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017,0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planeta) AS conte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7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COUNT(planeta) AS conteo&#10;FROM Aterrizaje&#10;\end{lstlisting}&#10;\end{document}&#10;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7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7,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JOIN Aterrizaje&#10;ON nombre = planeta&#10;\end{lstlisting}&#10;\end{document}"/>
  <p:tag name="IGUANATEXSIZE" val="18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ISTINCT planeta) AS conteo&#10;FROM Aterrizaje&#10;\end{lstlisting}&#10;\end{document}&#10;"/>
  <p:tag name="IGUANATEXSIZE" val="16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4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*) AS conteo&#10;FROM Aterrizaje&#10;\end{lstlisting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7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6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7.7203"/>
  <p:tag name="ORIGINALWIDTH" val="2277.46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escubridor) AS conteo&#10;FROM Satélite&#10;\end{lstlisting}&#10;\end{document}&#10;"/>
  <p:tag name="IGUANATEXSIZE" val="20"/>
  <p:tag name="IGUANATEXCURSOR" val="3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0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OUTER JOIN Aterrizaje&#10;ON nombre = planeta&#10;\end{lstlisting}&#10;\end{document}"/>
  <p:tag name="IGUANATEXSIZE" val="18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.9517"/>
  <p:tag name="ORIGINALWIDTH" val="2279.7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escubridor) AS conteo&#10;FROM Satélite&#10;WHERE nombre = 'Luna'&#10;\end{lstlisting}&#10;\end{document}&#10;"/>
  <p:tag name="IGUANATEXSIZE" val="20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755,2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año) AS promedio&#10;FROM Aterrizaje&#10;\end{lstlisting}&#10;\end{document}&#10;"/>
  <p:tag name="IGUANATEXSIZE" val="16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7,429\\&#10;\hline&#10;\end{tabular}&#10;&#10;&#10;&#10;&#10;&#10;\end{document}"/>
  <p:tag name="IGUANATEXSIZE" val="15"/>
  <p:tag name="IGUANATEXCURSOR" val="271"/>
  <p:tag name="TRANSPARENCY" val="True"/>
  <p:tag name="FILENAME" val=""/>
  <p:tag name="LATEXENGINEID" val="1"/>
  <p:tag name="TEMPFOLDER" val="C:\temp\"/>
  <p:tag name="LATEXFORMHEIGHT" val="315"/>
  <p:tag name="LATEXFORMWIDTH" val="381.6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7\\&#10;\hline&#10;\end{tabular}&#10;&#10;&#10;&#10;&#10;&#10;\end{document}"/>
  <p:tag name="IGUANATEXSIZE" val="15"/>
  <p:tag name="IGUANATEXCURSOR" val="2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344,0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DISTINCT año) AS promedi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,833\\&#10;\hline&#10;\end{tabular}&#10;&#10;&#10;&#10;&#10;&#10;\end{document}"/>
  <p:tag name="IGUANATEXSIZE" val="15"/>
  <p:tag name="IGUANATEXCURSOR" val="2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\\&#10;\hline&#10;\end{tabular}&#10;&#10;&#10;&#10;&#10;&#10;\end{document}"/>
  <p:tag name="IGUANATEXSIZE" val="15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5\\&#10;\hline&#10;\end{tabular}&#10;&#10;&#10;&#10;&#10;&#10;\end{document}"/>
  <p:tag name="IGUANATEXSIZE" val="15"/>
  <p:tag name="IGUANATEXCURSOR" val="2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736,3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CAST(año as Float)) AS promedio&#10;FROM Aterrizaje&#10;\end{lstlisting}&#10;\end{document}&#10;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7,429\\&#10;\hline&#10;\end{tabular}&#10;&#10;&#10;&#10;&#10;&#10;\end{document}"/>
  <p:tag name="IGUANATEXSIZE" val="15"/>
  <p:tag name="IGUANATEXCURSOR" val="2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&#10;FROM Aterrizaje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64.314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mínimo}\\\hline &#10;1966\\&#10;\hline&#10;\end{tabular}&#10;&#10;&#10;&#10;&#10;&#10;\end{document}"/>
  <p:tag name="IGUANATEXSIZE" val="15"/>
  <p:tag name="IGUANATEXCURSOR" val="2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, planeta&#10;FROM Aterrizaje&#10;\end{lstlisting}&#10;\end{document}&#10;"/>
  <p:tag name="IGUANATEXSIZE" val="16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6,5776"/>
  <p:tag name="ORIGINALWIDTH" val="1846,0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Si hay un operador de agregación\\&#10;solo se puede devolver el resultado\\&#10;de ese operador \\&#10;(o de un operador (GROUP BY))\\&#10;\end{tabular}&#10;&#10;&#10;&#10;&#10;&#10;\end{document}"/>
  <p:tag name="IGUANATEXSIZE" val="15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1626,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A1.año&#10;FROM Aterrizaje A1&#10;WHERE A1.año =&#10;  (  SELECT MIN(A2.año)     &#10;     FROM Aterrizaje A2&#10;  )&#10;\end{lstlisting}&#10;\end{document}&#10;"/>
  <p:tag name="IGUANATEXSIZE" val="16"/>
  <p:tag name="IGUANATEXCURSOR" val="3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93,6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año}\\\hline &#10;Venus &amp; 1966\\&#10;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2197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conteo&#10;FROM Aterrizaje A1,&#10;  (  SELECT COUNT(*) AS conteo     &#10;     FROM Aterrizaje A2&#10;     WHERE A2.planeta = 'Mercurio'&#10;  ) Mercurio&#10;WHERE A1.planeta = 'Mercurio'&#10;UNION&#10;SELECT A1.planeta, conteo&#10;FROM Aterrizaje A1,&#10;  (  SELECT COUNT(*) AS conteo     &#10;    ...&#10;\end{lstlisting}&#10;\end{document}&#10;"/>
  <p:tag name="IGUANATEXSIZE" val="16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945,8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2\\&#10;\ldots &amp; \ldots\\&#10;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2,5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\end{lstlisting}&#10;\end{document}&#10;"/>
  <p:tag name="IGUANATEXSIZE" val="16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945,8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2\\&#10;Marte &amp; 3\\&#10;Júpiter &amp; 1\\&#10;\hline&#10;\end{tabular}&#10;&#10;&#10;&#10;&#10;&#10;\end{document}"/>
  <p:tag name="IGUANATEXSIZE" val="15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525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EVERY(año BETWEEN 2000 AND 2005)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395,0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ANY(año BETWEEN 2000 AND 2005)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Marte &amp; 3\\&#10;\hline&#10;\end{tabular}&#10;&#10;&#10;&#10;&#10;&#10;\end{document}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6,0762"/>
  <p:tag name="ORIGINALWIDTH" val="2656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bool_or(año BETWEEN 2000 AND 2005)&#10;\end{lstlisting}&#10;\end{document}&#10;"/>
  <p:tag name="IGUANATEXSIZE" val="16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JOIN Planeta&#10;ON nombre = planeta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1888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descubridor&#10;FROM Satélite&#10;GROUP BY planeta, descubridor&#10;HAVING COUNT(*)&gt;2&#10;\end{lstlisting}&#10;\end{document}&#10;"/>
  <p:tag name="IGUANATEXSIZE" val="16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2,679"/>
  <p:tag name="ORIGINALWIDTH" val="1820,5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nombre, dist&#10;FROM Planeta&#10;WHERE nombre IN &#10;  (  SELECT planeta&#10;     FROM Aterrizaje&#10;     GROUP BY planeta&#10;     HAVING ( COUNT&#10;       (DISTINCT país)&gt;=3)&#10;  )&#10;\end{lstlisting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12,6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OUTER JOIN Planeta&#10;ON nombre = planeta&#10;\end{lstlisting}&#10;\end{document}"/>
  <p:tag name="IGUANATEXSIZE" val="18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 &#10;\end{lstlisting}&#10;\end{document}&#10;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&#10;Pioneer &amp; Venus  &amp; EEUU  &amp; 1978 \\&#10;%Pioneer &amp; Venus  &amp; EEUU  &amp; 1978 \\&#10;Viking 1 &amp; Marte &amp; EEUU &amp; 1976 \\&#10;Mars 2 lander &amp; Marte &amp; URRS &amp; 1971\\&#10;%Venera 4 &amp; Venus  &amp; URRS  &amp; 1967 \\&#10;Venera 3 &amp; Venus  &amp; URRS  &amp; 1966 \\&#10;\hline&#10;\end{tabular}&#10;&#10;&#10;&#10;&#10;&#10;\end{document}"/>
  <p:tag name="IGUANATEXSIZE" val="15"/>
  <p:tag name="IGUANATEXCURSOR" val="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8,7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FETCH FIRST 3 ROWS ONLY&#10;\end{lstlisting}&#10;\end{document}&#10;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LIMIT 3&#10;\end{lstlisting}&#10;\end{document}&#10;"/>
  <p:tag name="IGUANATEXSIZE" val="20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0549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TOP 3 *&#10;FROM Aterrizaje&#10;ORDER BY año DESC, nave&#10;\end{lstlisting}&#10;\end{document}&#10;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832,5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Messenger &amp; Mercurio &amp; EEUU &amp; 2015\\&#10;Beagle 2 &amp; Marte &amp; ESA &amp; 2003\\&#10;Galileo &amp; Júpiter &amp; EEUU &amp; 2003 \\\hline&#10;\end{tabular}&#10;&#10;&#10;&#10;&#10;&#10;\end{document}"/>
  <p:tag name="IGUANATEXSIZE" val="15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66,0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 FROM (&#10;  SELECT ROW_NUMBER() &#10;     OVER (ORDER BY año DESC, nave) &#10;     AS row, *&#10;  FROM Aterrizaje &#10;) AS Ans&#10;WHERE row &lt;= 3\end{lstlisting}&#10;\end{document}&#10;"/>
  <p:tag name="IGUANATEXSIZE" val="20"/>
  <p:tag name="IGUANATEXCURSOR" val="3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2119,7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 l l r}&#10;\hline&#10;\sch{row} &amp; \sch{nave} &amp; \sch{planeta} &amp; \sch{pais} &amp; \sch{año}\\&#10;\hline &#10;1 &amp; Messenger &amp; Mercurio &amp; EEUU &amp; 2015\\&#10;2 &amp; Beagle 2 &amp; Marte &amp; ESA &amp; 2003\\&#10;3 &amp; Galileo &amp; Júpiter &amp; EEUU &amp; 2003 \\\hline&#10;\end{tabular}&#10;&#10;&#10;&#10;&#10;&#10;\end{document}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73,7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 FROM (&#10;  SELECT RANK() &#10;     OVER (ORDER BY año DESC) &#10;     AS rnk, *&#10;  FROM Aterrizaje &#10;) AS Ans&#10;WHERE rnk &lt;= 2\end{lstlisting}&#10;\end{document}&#10;"/>
  <p:tag name="IGUANATEXSIZE" val="20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2102,5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 l l r}&#10;\hline&#10;\sch{rnk} &amp;  \sch{nave} &amp; \sch{planeta} &amp; \sch{pais} &amp; \sch{año}\\&#10;\hline &#10;1 &amp; Messenger &amp; Mercurio &amp; EEUU &amp; 2015\\&#10;2 &amp; Beagle 2 &amp; Marte &amp; ESA &amp; 2003\\&#10;2 &amp; Galileo &amp; Júpiter &amp; EEUU &amp; 2003 \\\hline&#10;\end{tabular}&#10;&#10;&#10;&#10;&#10;&#10;\end{document}"/>
  <p:tag name="IGUANATEXSIZE" val="15"/>
  <p:tag name="IGUANATEXCURSOR" val="2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1493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&#10;ORDER BY año DESC, nave&#10;OFFSET 1 LIMIT 3&#10;\end{lstlisting}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2,485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planeta} &amp; \sch{nave} &amp; \sch{satélite}\\&#10;\hline&#10;Tierra &amp; \nulo  &amp; Luna\\&#10;Júpiter &amp; Galileo &amp; Ganímedes \\&#10;Júpiter &amp; Galileo &amp; Calisto\\&#10;Júpiter &amp; Galileo &amp; Europa \\&#10;Júpiter &amp; Galileo &amp; Ío \\&#10;Saturno &amp; \nulo &amp; Titán  \\&#10;Neptuno &amp; \nulo &amp; Tritón \\&#10;Mercurio &amp; Messenger  &amp; \nulo \\&#10;Venus &amp; Venera 3 &amp; \nulo \\&#10;Venus &amp; Pioneer &amp; \nulo \\&#10;Marte &amp; Mars 2 lander &amp; \nulo \\&#10;Marte &amp; Viking 1 &amp; \nulo \\&#10;Marte &amp; Beagle 2 lander &amp; \nulo \\&#10;\hline&#10;\end{tabular}&#10;&#10;&#10;&#10;&#10;&#10;\end{document}"/>
  <p:tag name="IGUANATEXSIZE" val="15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i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697,4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\\&#10;\hline &#10;Beagle 2 &amp; Marte &amp; ESA &amp; 2003\\&#10;Galileo &amp; Júpiter &amp; EEUU &amp; 2003 \\&#10;Pioneer &amp; Venus &amp; EEUU &amp; 1978\\&#10;\hline&#10;\end{tabular}&#10;&#10;&#10;&#10;&#10;&#10;\end{document}"/>
  <p:tag name="IGUANATEXSIZE" val="15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Neptuno\\&#10;Urano\\&#10;Saturno\\&#10;\hline&#10;\end{tabular}&#10;&#10;&#10;&#10;&#10;&#10;\end{document}"/>
  <p:tag name="IGUANATEXSIZE" val="1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Neptuno\\&#10;Urano\\&#10;Saturno\\&#10;\hline&#10;\end{tabular}&#10;&#10;&#10;&#10;&#10;&#10;\end{document}"/>
  <p:tag name="IGUANATEXSIZE" val="1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170,9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radio &gt; 1.0&#10;ORDER BY años DESC&#10;LIMIT 3&#10;\end{lstlisting}&#10;\end{document}&#10;"/>
  <p:tag name="IGUANATEXSIZE" val="20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71,0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Saturno\\&#10;\hline&#10;\end{tabular}&#10;&#10;&#10;&#10;&#10;&#10;\end{document}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08,8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nave, nombre AS satélite &#10;FROM Satélite FULL OUTER JOIN Aterrizaje&#10;USING (planeta)&#10;\end{lstlisting}&#10;\end{document}"/>
  <p:tag name="IGUANATEXSIZE" val="18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71,0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Saturno\\&#10;\hline&#10;\end{tabular}&#10;&#10;&#10;&#10;&#10;&#10;\end{document}"/>
  <p:tag name="IGUANATEXSIZE" val="15"/>
  <p:tag name="IGUANATEXCURSOR" val="3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170,9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&#10;WHERE radio &gt; 1.0&#10;ORDER BY años DESC&#10;LIMIT 1 OFFSET 2&#10;\end{lstlisting}&#10;\end{document}&#10;"/>
  <p:tag name="IGUANATEXSIZE" val="20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13,34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+$, $-$, $/$, $*$, $\%$&#10;\end{document}&#10;"/>
  <p:tag name="IGUANATEXSIZE" val="5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2,6371"/>
  <p:tag name="ORIGINALWIDTH" val="1297,6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ABS}(a)}\\&#10;\texttt{{\ckw CEIL}(a)} o \texttt{{\ckw CEILING}(a)}\\&#10;\texttt{{\ckw FLOOR}(a)}\\&#10;\texttt{{\ckw EXP}(a,b)} o \texttt{{\ckw POWER}(a,b)}\\&#10;\texttt{{\ckw ROUND}(a)} o \texttt{{\ckw ROUND}(a,b)}\\&#10;\texttt{{\ckw SQRT}(a)}\\&#10;\ldots&#10;\end{tabular}&#10;\end{document}&#10;"/>
  <p:tag name="IGUANATEXSIZE" val="40"/>
  <p:tag name="IGUANATEXCURSOR" val="4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&#10;  ABS(dist-1.0) AS distDeTierra&#10;FROM Planeta&#10;ORDER BY distDeTierra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0,151"/>
  <p:tag name="ORIGINALWIDTH" val="1210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ombre} &amp; \sch{distDeTierra}\\&#10;\hline &#10;Tierra  &amp; 0,00\\&#10;Venus &amp; 0,28\\&#10;Martes &amp; 0,52\\&#10;Mercurio &amp; 0,61\\&#10;Júpiter &amp; 4,20\\&#10;Saturno &amp; 8,54\\&#10;Urano &amp; 18,19\\&#10;Neptuno &amp; 29,07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3,3663"/>
  <p:tag name="ORIGINALWIDTH" val="2100,2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LOWER}(a)} o \texttt{{\ckw LOWERCASE}(a)} o \texttt{{\ckw LCASE}(a)}\\&#10;\texttt{{\ckw UPPER}(a)} o \texttt{{\ckw UPPERCASE}(a)} o \texttt{{\ckw UCASE}(a)}\\&#10;\texttt{{\ckw TRIM}(a)}\\&#10;\texttt{{\ckw SUBSTRING}(a,b)} o \texttt{{\ckw SUBSTRING}(a,b,c)}\\&#10;\texttt{{\ckw STARTSWITH}(a,b)}\\&#10;\ldots&#10;\end{tabular}&#10;\end{document}&#10;"/>
  <p:tag name="IGUANATEXSIZE" val="40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5,5538"/>
  <p:tag name="ORIGINALWIDTH" val="2583,3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begin{tabular}{c}&#10;\texttt{{\ckw IF} \ldots\ {\ckw THEN} \ldots\ [ ELSE IF \ldots]*\ [{\ckw ELSE}]}\\&#10;\texttt{{\ckw CASE} \ldots\ [{\ckw WHEN} \ldots\ {\ckw THEN} \ldots]* [{\ckw ELSE} \ldots]}\\&#10;\ldots&#10;\end{tabular}&#10;\end{document}&#10;"/>
  <p:tag name="IGUANATEXSIZE" val="30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197,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ay}(5) [\textit{Hay más opciones}]&#10;\end{document}&#10;"/>
  <p:tag name="IGUANATEXSIZE" val="20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197,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ay}(5) [\textit{Hay más opciones}]&#10;\end{document}&#10;"/>
  <p:tag name="IGUANATEXSIZE" val="20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0 ms&#10;\end{document}&#10;"/>
  <p:tag name="IGUANATEXSIZE" val="20"/>
  <p:tag name="IGUANATEXCURSOR" val="2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243,03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9 ms&#10;\end{document}&#10;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1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[INNER] JOIN}}&#10;\end{center}&#10;\end{document}"/>
  <p:tag name="IGUANATEXSIZE" val="20"/>
  <p:tag name="IGUANATEXCURSOR" val="5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2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 LIKE '%, L%' &#10;   AND P1.p_nombre = P2.p_nombre &#10;   AND P1.p_anho = p2.p_anho &#10;   AND A.nombre = P2.a_nombre&#10;\end{lstlisting}&#10;\end{document}"/>
  <p:tag name="IGUANATEXSIZE" val="12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 LIKE '%, L%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 LIKE '%, L%'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 LIKE '%, L%' &#10;      )&#10;  )&#10;\end{lstlisting}&#10;\end{document}"/>
  <p:tag name="IGUANATEXSIZE" val="12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0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LEFT [OUTER] JOIN}}&#10;\end{center}&#10;\end{document}"/>
  <p:tag name="IGUANATEXSIZE" val="20"/>
  <p:tag name="IGUANATEXCURSOR" val="6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9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7 ms&#10;\end{document}&#10;"/>
  <p:tag name="IGUANATEXSIZE" val="20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06,7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48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RIGHT [OUTER]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8,92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FULL OUTER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,0168"/>
  <p:tag name="ORIGINALWIDTH" val="864,8707"/>
  <p:tag name="OUTPUTDPI" val="1200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bot$, $\emptyset$, $\textvisiblespace$, $\varnothing$, \ckw{\texttt{NULL}}&#10;\end{document}&#10;"/>
  <p:tag name="IGUANATEXSIZE" val="70"/>
  <p:tag name="IGUANATEXCURSOR" val="2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Luna \\&#10;\hline&#10;\end{tabular}&#10;&#10;&#10;&#10;&#10;&#10;\end{document}"/>
  <p:tag name="IGUANATEXSIZE" val="15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628,4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descubridor IS NULL&#10;\end{lstlisting}&#10;\end{document}"/>
  <p:tag name="IGUANATEXSIZE" val="18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4,3692"/>
  <p:tag name="ORIGINALWIDTH" val="599,33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Ganímedes \\&#10;Calisto \\&#10;Europa \\&#10;Ío \\&#10;Titán \\&#10;Tritón 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890,2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descubridor IS NOT NULL&#10;\end{lstlisting}&#10;\end{document}"/>
  <p:tag name="IGUANATEXSIZE" val="18"/>
  <p:tag name="IGUANATEXCURSOR" val="3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Tritón \\&#10;\hline&#10;\end{tabular}&#10;&#10;&#10;&#10;&#10;&#10;\end{document}"/>
  <p:tag name="IGUANATEXSIZE" val="15"/>
  <p:tag name="IGUANATEXCURSOR" val="2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038,8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año &gt; 1800&#10;\end{lstlisting}&#10;\end{document}"/>
  <p:tag name="IGUANATEXSIZE" val="18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,0213"/>
  <p:tag name="ORIGINALWIDTH" val="462,81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nombre}\\\hline&#10;\hline&#10;\end{tabular}&#10;&#10;&#10;&#10;&#10;&#10;\end{document}"/>
  <p:tag name="IGUANATEXSIZE" val="15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7,3027"/>
  <p:tag name="ORIGINALWIDTH" val="1040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Satélite&#10;WHERE año = NULL&#10;\end{lstlisting}&#10;\end{document}"/>
  <p:tag name="IGUANATEXSIZE" val="18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9,211"/>
  <p:tag name="ORIGINALWIDTH" val="4651,3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c&#10;\begin{tabular}{c c c c c}&#10;\hline&#10;$p$ &amp; $q$ &amp; $p$ \texttt{\ckw{OR}} $q$ &amp; $p$ \texttt{\ckw{AND}} $q$ &amp; $p = q$\\&#10;\hline&#10;{\color{green!50!black}verdadero} &amp; {\color{green!50!black}verdadero} &amp; {\color{green!50!black}verdadero} &amp; {\color{green!50!black}verdadero} &amp; {\color{green!50!black}verdadero}\\&#10;{\color{green!50!black}verdadero} &amp; {\color{red}falso} &amp; {\color{green!50!black}verdadero} &amp; {\color{red}falso} &amp; {\color{red}falso}\\&#10;{\color{red}falso} &amp; {\color{green!50!black}verdadero} &amp; {\color{green!50!black}verdadero} &amp; {\color{red}falso} &amp; {\color{red}falso}\\&#10;{\color{red}falso} &amp; {\color{red}falso} &amp; {\color{red}falso} &amp; {\color{red}falso} &amp; {\color{green!50!black}verdadero}\\&#10;{\color{green!50!black}verdadero} &amp; {\color{gray}desconocido} &amp; {\color{green!50!black}verdadero} &amp; {\color{gray}desconocido} &amp; {\color{gray}desconocido}\\&#10;{\color{red}falso} &amp; {\color{gray}desconocido} &amp; {\color{gray}desconocido} &amp; {\color{red}falso} &amp; {\color{gray}desconocido}\\&#10;{\color{gray}desconocido} &amp; {\color{green!50!black}verdadero} &amp; {\color{green!50!black}verdadero} &amp; {\color{gray}desconocido} &amp; {\color{gray}desconocido}\\&#10;{\color{gray}desconocido} &amp; {\color{red}falso} &amp; {\color{gray}desconocido} &amp; {\color{red}falso} &amp; {\color{gray}desconocido}\\&#10;{\color{gray}desconocido} &amp; {\color{gray}desconocido} &amp; {\color{gray}desconocido} &amp; {\color{gray}desconocido} &amp; {\color{gray}desconocido}\\&#10;\hline&#10;\end{tabular}&#10;\end{document}&#10;"/>
  <p:tag name="IGUANATEXSIZE" val="20"/>
  <p:tag name="IGUANATEXCURSOR" val="9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9,211"/>
  <p:tag name="ORIGINALWIDTH" val="4651,39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c&#10;\begin{tabular}{c c c c c}&#10;\hline&#10;$p$ &amp; $q$ &amp; $p$ \texttt{\ckw{OR}} $q$ &amp; $p$ \texttt{\ckw{AND}} $q$ &amp; $p = q$\\&#10;\hline&#10;{\color{green!50!black}verdadero} &amp; {\color{green!50!black}verdadero} &amp; {\color{green!50!black}verdadero} &amp; {\color{green!50!black}verdadero} &amp; {\color{green!50!black}verdadero}\\&#10;{\color{green!50!black}verdadero} &amp; {\color{red}falso} &amp; {\color{green!50!black}verdadero} &amp; {\color{red}falso} &amp; {\color{red}falso}\\&#10;{\color{red}falso} &amp; {\color{green!50!black}verdadero} &amp; {\color{green!50!black}verdadero} &amp; {\color{red}falso} &amp; {\color{red}falso}\\&#10;{\color{red}falso} &amp; {\color{red}falso} &amp; {\color{red}falso} &amp; {\color{red}falso} &amp; {\color{green!50!black}verdadero}\\&#10;{\color{green!50!black}verdadero} &amp; {\color{gray}desconocido} &amp; {\color{green!50!black}verdadero} &amp; {\color{gray}desconocido} &amp; {\color{gray}desconocido}\\&#10;{\color{red}falso} &amp; {\color{gray}desconocido} &amp; {\color{gray}desconocido} &amp; {\color{red}falso} &amp; {\color{gray}desconocido}\\&#10;{\color{gray}desconocido} &amp; {\color{green!50!black}verdadero} &amp; {\color{green!50!black}verdadero} &amp; {\color{gray}desconocido} &amp; {\color{gray}desconocido}\\&#10;{\color{gray}desconocido} &amp; {\color{red}falso} &amp; {\color{gray}desconocido} &amp; {\color{red}falso} &amp; {\color{gray}desconocido}\\&#10;{\color{gray}desconocido} &amp; {\color{gray}desconocido} &amp; {\color{gray}desconocido} &amp; {\color{gray}desconocido} &amp; {\color{gray}desconocido}\\&#10;\hline&#10;\end{tabular}&#10;\end{document}&#10;"/>
  <p:tag name="IGUANATEXSIZE" val="20"/>
  <p:tag name="IGUANATEXCURSOR" val="9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2,8857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ombre} &amp; \sch{\_año}\\\hline&#10;Luna &amp; 0\\&#10;Ganímedes &amp; 1610\\&#10;Calisto &amp; 1610 \\&#10;Europa &amp; 1610 \\&#10;Ío &amp; 1610 \\&#10;Titán &amp; 1655 \\&#10;Tritón &amp; 1846 \\&#10;\hline&#10;\end{tabular}&#10;&#10;&#10;&#10;&#10;&#10;\end{document}"/>
  <p:tag name="IGUANATEXSIZE" val="15"/>
  <p:tag name="IGUANATEXCURSOR" val="2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6,8054"/>
  <p:tag name="ORIGINALWIDTH" val="2474,5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COALESCE(año,0) AS _año&#10;FROM Satélite&#10;ORDER BY _año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87,0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&#10;FROM Planeta&#10;WHERE EXISTS &#10;  (  SELECT descubridor&#10;     FROM Satélite&#10;     WHERE Planeta.nombre = planeta&#10;  )  &#10;\end{lstlisting}&#10;\end{document}&#10;"/>
  <p:tag name="IGUANATEXSIZE" val="20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6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 INNER JOIN Aterrizaje&#10;ON nombre = planeta&#10;\end{lstlisting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\\%&amp; \sch{radio} &amp; \sch{grav} &amp; \sch{días} &amp; \sch{años} &amp; \sch{temp}  &amp; \sch{anillo} \\&#10;\hline &#10;Tierra\\&#10;Júpiter\\&#10;Saturno\\&#10;Neptuno\\&#10;\hline&#10;\end{tabular}&#10;&#10;&#10;&#10;&#10;&#10;\end{document}"/>
  <p:tag name="IGUANATEXSIZE" val="15"/>
  <p:tag name="IGUANATEXCURSOR" val="4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2287,0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 &#10;FROM Planeta&#10;WHERE EXISTS &#10;  (  SELECT descubridor&#10;     FROM Satélite&#10;     WHERE Planeta.nombre = planeta&#10;  )  &#10;\end{lstlisting}&#10;\end{document}&#10;"/>
  <p:tag name="IGUANATEXSIZE" val="20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79,1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Galileo &amp; Júpiter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23,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.planeta&#10;FROM Aterrizaje A, Planeta P&#10;WHERE A.planeta=P.nombre&#10;  AND P.grav &gt; 9.8&#10;  AND año &gt; 2000&#10;\end{lstlisting}&#10;\end{document}&#10;"/>
  <p:tag name="IGUANATEXSIZE" val="16"/>
  <p:tag name="IGUANATEXCURSOR" val="3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)&#10;AND año &gt; 2000&#10;\end{lstlisting}&#10;\end{document}&#10;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Beagle 2 &amp; Marte\\&#10;Messenger &amp; Mercuri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EXISTS &#10;  ( SELECT *&#10;    FROM Aterrizaje&#10;    WHERE año &gt;= 2000 AND nombre = planeta )&#10;ORDER BY dist DESC&#10;\end{lstlisting}&#10;\end{document}&#10;"/>
  <p:tag name="IGUANATEXSIZE" val="16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828,8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Júpiter &amp; 5,20\\&#10;Marte &amp; 1,52\\&#10;Mercurio &amp; 0,39\\&#10;\hline&#10;\end{tabular}&#10;&#10;&#10;&#10;&#10;&#10;\end{document}"/>
  <p:tag name="IGUANATEXSIZE" val="15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NOT EXISTS &#10;  ( SELECT *&#10;    FROM Aterrizaje&#10;    WHERE año &gt;= 2000 AND nombre = planeta )&#10;ORDER BY dist DESC&#10;\end{lstlisting}&#10;\end{document}&#10;"/>
  <p:tag name="IGUANATEXSIZE" val="16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867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Tierra &amp; 1,00\\&#10;Venus &amp; 0,72\\&#10;\hline&#10;\end{tabular}&#10;&#10;&#10;&#10;&#10;&#10;\end{document}"/>
  <p:tag name="IGUANATEXSIZE" val="15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JOIN Aterrizaje&#10;ON nombre = planeta&#10;\end{lstlisting}&#10;\end{document}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UNIQUE&#10;  ( SELECT *&#10;    FROM Aterrizaje&#10;    WHERE nombre = planeta )&#10;ORDER BY dist DESC&#10;\end{lstlisting}&#10;\end{document}&#10;"/>
  <p:tag name="IGUANATEXSIZE" val="16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Júpiter &amp; 5,20\\&#10;Tierra &amp; 1,00\\&#10;Mercurio &amp; 0,39\\&#10;\hline&#10;\end{tabular}&#10;&#10;&#10;&#10;&#10;&#10;\end{document}"/>
  <p:tag name="IGUANATEXSIZE" val="15"/>
  <p:tag name="IGUANATEXCURSOR" val="4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NY&#10;  ( SELECT P2.grav&#10;    FROM Planeta P2&#10;    WHERE P2.dist &g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Urano\\&#10;Saturno\\&#10;Júpiter\\&#10;Tierra\\&#10;Venus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LL&#10;  ( SELECT P2.grav&#10;    FROM Planeta P2&#10;    WHERE P2.dist &l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Saturno\\&#10;Júpiter\\&#10;Tierra\\&#10;\hline&#10;\end{tabular}&#10;&#10;&#10;&#10;&#10;&#10;\end{document}"/>
  <p:tag name="IGUANATEXSIZE" val="15"/>
  <p:tag name="IGUANATEXCURSOR" val="4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630,7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&#10;FROM Aterrizaje&#10;WHERE planeta IN&#10;  (  SELECT nombre&#10;     FROM Planeta&#10;     WHERE anillo IS TRUE&#10;  )    &#10;\end{lstlisting}&#10;\end{document}&#10;"/>
  <p:tag name="IGUANATEXSIZE" val="16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32299</TotalTime>
  <Words>1213</Words>
  <Application>Microsoft Office PowerPoint</Application>
  <PresentationFormat>On-screen Show (4:3)</PresentationFormat>
  <Paragraphs>216</Paragraphs>
  <Slides>98</Slides>
  <Notes>0</Notes>
  <HiddenSlides>17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CC3201-1 Bases de Datos Otoño 2020  Clase 6: SQL (II)</vt:lpstr>
      <vt:lpstr>Forma básica de una consulta de SQL</vt:lpstr>
      <vt:lpstr>Los planetas</vt:lpstr>
      <vt:lpstr>Cruzar tablas: INNER JOIN</vt:lpstr>
      <vt:lpstr>El tema de hoy…                         … más SQL!</vt:lpstr>
      <vt:lpstr>PowerPoint Presentation</vt:lpstr>
      <vt:lpstr>Joins externos</vt:lpstr>
      <vt:lpstr>Joins Externos</vt:lpstr>
      <vt:lpstr>Joins Externos: LEFT [OUTER] JOIN</vt:lpstr>
      <vt:lpstr>Joins Externos: RIGHT [OUTER] JOIN</vt:lpstr>
      <vt:lpstr>Joins Externos: FULL OUTER JOIN</vt:lpstr>
      <vt:lpstr>Join Interno versus Joins Externos</vt:lpstr>
      <vt:lpstr>Valores nulos</vt:lpstr>
      <vt:lpstr>Nulos</vt:lpstr>
      <vt:lpstr>Nulos: IS NULL</vt:lpstr>
      <vt:lpstr>Nulos: IS NOT NULL</vt:lpstr>
      <vt:lpstr>Comparación con nulos</vt:lpstr>
      <vt:lpstr>Comparación con nulos</vt:lpstr>
      <vt:lpstr>Comparación con nulos</vt:lpstr>
      <vt:lpstr>Comparación con nulos</vt:lpstr>
      <vt:lpstr>Nulos: COALESCE</vt:lpstr>
      <vt:lpstr>Ejercicio interactivo</vt:lpstr>
      <vt:lpstr>Ejercicio interactivo</vt:lpstr>
      <vt:lpstr>Consultas anidadas</vt:lpstr>
      <vt:lpstr>Consultas Anidadas: WHERE/IN</vt:lpstr>
      <vt:lpstr>Consultas Anidadas: WHERE/IN</vt:lpstr>
      <vt:lpstr>Consultas Anidadas: WHERE/NOT IN</vt:lpstr>
      <vt:lpstr>Consultas AnidAnidadasadas: WHERE/NOT IN</vt:lpstr>
      <vt:lpstr>Consultas Anidadas: WHERE/EXISTS</vt:lpstr>
      <vt:lpstr>Consultas Anidadas: WHERE/NOT EXISTS</vt:lpstr>
      <vt:lpstr>Consultas Anidadas: WHERE/(NOT) UNIQUE</vt:lpstr>
      <vt:lpstr>Consultas Anidadas: WHERE/ANY (o SOME)</vt:lpstr>
      <vt:lpstr>Consultas Anidadas: WHERE/ALL</vt:lpstr>
      <vt:lpstr>Ejercicio interactivo</vt:lpstr>
      <vt:lpstr>Ejercicio interactivo</vt:lpstr>
      <vt:lpstr>Ejercicio interactivo</vt:lpstr>
      <vt:lpstr>Ejercicio interactivo</vt:lpstr>
      <vt:lpstr>Ejercicio interactivo</vt:lpstr>
      <vt:lpstr>Ejercicio interactivo</vt:lpstr>
      <vt:lpstr>Más consultas anidadas</vt:lpstr>
      <vt:lpstr>Consultas Anidadas: Valor</vt:lpstr>
      <vt:lpstr>Consultas Anidadas: Valor</vt:lpstr>
      <vt:lpstr>Consultas Anidadas: Valor</vt:lpstr>
      <vt:lpstr>Consultas Anidadas: Fila</vt:lpstr>
      <vt:lpstr>Consultas Anidadas: Fila</vt:lpstr>
      <vt:lpstr>Consultas Anidadas: Fila</vt:lpstr>
      <vt:lpstr>Consultas Anidadas: Fila</vt:lpstr>
      <vt:lpstr>Consultas Anidadas: FROM</vt:lpstr>
      <vt:lpstr>Agregación</vt:lpstr>
      <vt:lpstr>Operadores de agregación</vt:lpstr>
      <vt:lpstr>Agregación: COUNT</vt:lpstr>
      <vt:lpstr>Agregación: COUNT (DISTINCT afuera)</vt:lpstr>
      <vt:lpstr>Agregación: COUNT DISTINCT</vt:lpstr>
      <vt:lpstr>Agregación: COUNT(*)</vt:lpstr>
      <vt:lpstr>Agregación: COUNT (NULL)</vt:lpstr>
      <vt:lpstr>Agregación: COUNT (NULL)</vt:lpstr>
      <vt:lpstr>Agregación: AVG</vt:lpstr>
      <vt:lpstr>Agregación: AVG DISTINCT</vt:lpstr>
      <vt:lpstr>Agregación: AVG (con casting)</vt:lpstr>
      <vt:lpstr>Agregación: MIN</vt:lpstr>
      <vt:lpstr>Agregación: MIN</vt:lpstr>
      <vt:lpstr>Agregación: MIN</vt:lpstr>
      <vt:lpstr>Agregación por planeta: explícitamente</vt:lpstr>
      <vt:lpstr>Agregación por planeta: GROUP BY</vt:lpstr>
      <vt:lpstr>Agregación por planeta: GROUP BY/HAVING</vt:lpstr>
      <vt:lpstr>Agregación por planeta: HAVING/EVERY</vt:lpstr>
      <vt:lpstr>Agregación por planeta: HAVING/ANY</vt:lpstr>
      <vt:lpstr>Ejercicio interactivo</vt:lpstr>
      <vt:lpstr>Ejercicio interactivo</vt:lpstr>
      <vt:lpstr>Ejercicio interactivo</vt:lpstr>
      <vt:lpstr>Ejercicio interactivo</vt:lpstr>
      <vt:lpstr>Limitar resultados</vt:lpstr>
      <vt:lpstr>Sistemas de bases de datos (con SQL)</vt:lpstr>
      <vt:lpstr>Ordenar resultados: ORDER BY [DESC|ASC]</vt:lpstr>
      <vt:lpstr>Devolver n resultados: FETCH FIRST</vt:lpstr>
      <vt:lpstr>Devolver n resultados: LIMIT</vt:lpstr>
      <vt:lpstr>Devolver n resultados: TOP</vt:lpstr>
      <vt:lpstr>Devolver n resultados: ROW_NUMBER()</vt:lpstr>
      <vt:lpstr>Devolver empates: RANK()</vt:lpstr>
      <vt:lpstr>Saltar n resultados: LIMIT + OFFSET</vt:lpstr>
      <vt:lpstr>Ejercicio interactivo</vt:lpstr>
      <vt:lpstr>Ejercicio interactivo</vt:lpstr>
      <vt:lpstr>Ejercicio interactivo</vt:lpstr>
      <vt:lpstr>Ejercicio interactivo</vt:lpstr>
      <vt:lpstr>Más funciones</vt:lpstr>
      <vt:lpstr>Aritmético</vt:lpstr>
      <vt:lpstr>Aritmético</vt:lpstr>
      <vt:lpstr>Strings</vt:lpstr>
      <vt:lpstr>Condicionales</vt:lpstr>
      <vt:lpstr>Consultas directas vs.   consultas anidadas</vt:lpstr>
      <vt:lpstr>SQL tiene mucha redundancia</vt:lpstr>
      <vt:lpstr>Consultas directas vs. consultas anidadas</vt:lpstr>
      <vt:lpstr>Consultas directas vs. consultas anidadas</vt:lpstr>
      <vt:lpstr>Consultas directas vs. consultas anidadas</vt:lpstr>
      <vt:lpstr>SQL es un lenguaje declarativo</vt:lpstr>
      <vt:lpstr>SQL es un lenguaje declarativo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1150</cp:revision>
  <cp:lastPrinted>2016-09-12T03:42:43Z</cp:lastPrinted>
  <dcterms:created xsi:type="dcterms:W3CDTF">2006-08-16T00:00:00Z</dcterms:created>
  <dcterms:modified xsi:type="dcterms:W3CDTF">2020-04-27T08:36:29Z</dcterms:modified>
</cp:coreProperties>
</file>