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3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570" r:id="rId44"/>
    <p:sldId id="571" r:id="rId45"/>
    <p:sldId id="572" r:id="rId46"/>
    <p:sldId id="573" r:id="rId47"/>
    <p:sldId id="574" r:id="rId48"/>
    <p:sldId id="575" r:id="rId49"/>
    <p:sldId id="576" r:id="rId50"/>
    <p:sldId id="577" r:id="rId51"/>
    <p:sldId id="578" r:id="rId52"/>
    <p:sldId id="579" r:id="rId53"/>
    <p:sldId id="580" r:id="rId54"/>
    <p:sldId id="581" r:id="rId55"/>
    <p:sldId id="582" r:id="rId56"/>
    <p:sldId id="583" r:id="rId57"/>
    <p:sldId id="584" r:id="rId58"/>
    <p:sldId id="585" r:id="rId59"/>
    <p:sldId id="586" r:id="rId60"/>
    <p:sldId id="587" r:id="rId61"/>
    <p:sldId id="588" r:id="rId62"/>
    <p:sldId id="589" r:id="rId63"/>
    <p:sldId id="590" r:id="rId64"/>
    <p:sldId id="591" r:id="rId65"/>
    <p:sldId id="592" r:id="rId66"/>
    <p:sldId id="593" r:id="rId67"/>
    <p:sldId id="594" r:id="rId68"/>
    <p:sldId id="595" r:id="rId69"/>
    <p:sldId id="596" r:id="rId70"/>
    <p:sldId id="597" r:id="rId71"/>
    <p:sldId id="598" r:id="rId72"/>
    <p:sldId id="599" r:id="rId73"/>
    <p:sldId id="600" r:id="rId74"/>
    <p:sldId id="601" r:id="rId75"/>
    <p:sldId id="602" r:id="rId76"/>
    <p:sldId id="603" r:id="rId77"/>
    <p:sldId id="604" r:id="rId78"/>
    <p:sldId id="605" r:id="rId79"/>
    <p:sldId id="606" r:id="rId80"/>
    <p:sldId id="607" r:id="rId81"/>
    <p:sldId id="608" r:id="rId82"/>
    <p:sldId id="609" r:id="rId83"/>
    <p:sldId id="610" r:id="rId84"/>
    <p:sldId id="611" r:id="rId85"/>
    <p:sldId id="612" r:id="rId86"/>
    <p:sldId id="613" r:id="rId87"/>
    <p:sldId id="614" r:id="rId88"/>
    <p:sldId id="615" r:id="rId89"/>
    <p:sldId id="616" r:id="rId90"/>
    <p:sldId id="617" r:id="rId91"/>
    <p:sldId id="618" r:id="rId92"/>
    <p:sldId id="619" r:id="rId93"/>
    <p:sldId id="620" r:id="rId94"/>
    <p:sldId id="621" r:id="rId95"/>
    <p:sldId id="622" r:id="rId96"/>
    <p:sldId id="623" r:id="rId97"/>
    <p:sldId id="624" r:id="rId9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291"/>
    <a:srgbClr val="447D8E"/>
    <a:srgbClr val="43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5501" autoAdjust="0"/>
  </p:normalViewPr>
  <p:slideViewPr>
    <p:cSldViewPr>
      <p:cViewPr varScale="1">
        <p:scale>
          <a:sx n="84" d="100"/>
          <a:sy n="84" d="100"/>
        </p:scale>
        <p:origin x="2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7E9F-4CE6-43CC-9F21-B70389480E0F}" type="datetimeFigureOut">
              <a:rPr lang="es-CL" smtClean="0">
                <a:latin typeface="Calibri Light" panose="020F0302020204030204" pitchFamily="34" charset="0"/>
              </a:rPr>
              <a:t>25-03-2019</a:t>
            </a:fld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3EF1C-3BA7-4AE0-9D93-DD87BB2AD288}" type="slidenum">
              <a:rPr lang="es-CL" smtClean="0">
                <a:latin typeface="Calibri Light" panose="020F0302020204030204" pitchFamily="34" charset="0"/>
              </a:rPr>
              <a:t>‹#›</a:t>
            </a:fld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s-CL" smtClean="0"/>
              <a:pPr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757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297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258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95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4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96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7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s-CL" smtClean="0"/>
              <a:pPr/>
              <a:t>25-03-2019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3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6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9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2.xml"/><Relationship Id="rId7" Type="http://schemas.openxmlformats.org/officeDocument/2006/relationships/image" Target="../media/image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5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8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1.xml"/><Relationship Id="rId7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4.xml"/><Relationship Id="rId7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7.xml"/><Relationship Id="rId7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0.xml"/><Relationship Id="rId7" Type="http://schemas.openxmlformats.org/officeDocument/2006/relationships/image" Target="../media/image5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3.xml"/><Relationship Id="rId7" Type="http://schemas.openxmlformats.org/officeDocument/2006/relationships/image" Target="../media/image2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56.xml"/><Relationship Id="rId7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9.xml"/><Relationship Id="rId7" Type="http://schemas.openxmlformats.org/officeDocument/2006/relationships/image" Target="../media/image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image" Target="../media/image6.png"/><Relationship Id="rId26" Type="http://schemas.openxmlformats.org/officeDocument/2006/relationships/image" Target="../media/image13.png"/><Relationship Id="rId3" Type="http://schemas.openxmlformats.org/officeDocument/2006/relationships/tags" Target="../tags/tag62.xml"/><Relationship Id="rId21" Type="http://schemas.openxmlformats.org/officeDocument/2006/relationships/image" Target="../media/image9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6.png"/><Relationship Id="rId33" Type="http://schemas.openxmlformats.org/officeDocument/2006/relationships/image" Target="../media/image22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image" Target="../media/image8.png"/><Relationship Id="rId29" Type="http://schemas.openxmlformats.org/officeDocument/2006/relationships/image" Target="../media/image1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25.png"/><Relationship Id="rId32" Type="http://schemas.openxmlformats.org/officeDocument/2006/relationships/image" Target="../media/image27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tags" Target="../tags/tag69.xml"/><Relationship Id="rId19" Type="http://schemas.openxmlformats.org/officeDocument/2006/relationships/image" Target="../media/image7.png"/><Relationship Id="rId31" Type="http://schemas.openxmlformats.org/officeDocument/2006/relationships/image" Target="../media/image20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9.png"/><Relationship Id="rId8" Type="http://schemas.openxmlformats.org/officeDocument/2006/relationships/tags" Target="../tags/tag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8.xml"/><Relationship Id="rId7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79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2.xml"/><Relationship Id="rId7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83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7.xml"/><Relationship Id="rId7" Type="http://schemas.openxmlformats.org/officeDocument/2006/relationships/image" Target="../media/image2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4" Type="http://schemas.openxmlformats.org/officeDocument/2006/relationships/tags" Target="../tags/tag88.xml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1.xml"/><Relationship Id="rId7" Type="http://schemas.openxmlformats.org/officeDocument/2006/relationships/image" Target="../media/image5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92.xml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95.xml"/><Relationship Id="rId7" Type="http://schemas.openxmlformats.org/officeDocument/2006/relationships/image" Target="../media/image32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9.xml"/><Relationship Id="rId7" Type="http://schemas.openxmlformats.org/officeDocument/2006/relationships/image" Target="../media/image5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00.xml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3.xml"/><Relationship Id="rId7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04.xml"/><Relationship Id="rId9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7.xml"/><Relationship Id="rId7" Type="http://schemas.openxmlformats.org/officeDocument/2006/relationships/image" Target="../media/image5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108.xml"/><Relationship Id="rId9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1.xml"/><Relationship Id="rId7" Type="http://schemas.openxmlformats.org/officeDocument/2006/relationships/image" Target="../media/image5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12.xml"/><Relationship Id="rId9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5.xml"/><Relationship Id="rId7" Type="http://schemas.openxmlformats.org/officeDocument/2006/relationships/image" Target="../media/image5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tags" Target="../tags/tag116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9.xml"/><Relationship Id="rId7" Type="http://schemas.openxmlformats.org/officeDocument/2006/relationships/image" Target="../media/image9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20.xml"/><Relationship Id="rId9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5.xml"/><Relationship Id="rId7" Type="http://schemas.openxmlformats.org/officeDocument/2006/relationships/image" Target="../media/image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126.xml"/><Relationship Id="rId9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9.xml"/><Relationship Id="rId7" Type="http://schemas.openxmlformats.org/officeDocument/2006/relationships/image" Target="../media/image39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30.xml"/><Relationship Id="rId9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33.xml"/><Relationship Id="rId7" Type="http://schemas.openxmlformats.org/officeDocument/2006/relationships/image" Target="../media/image5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134.xml"/><Relationship Id="rId9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1.pn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2.png"/><Relationship Id="rId17" Type="http://schemas.openxmlformats.org/officeDocument/2006/relationships/image" Target="../media/image39.png"/><Relationship Id="rId2" Type="http://schemas.openxmlformats.org/officeDocument/2006/relationships/tags" Target="../tags/tag136.xml"/><Relationship Id="rId16" Type="http://schemas.openxmlformats.org/officeDocument/2006/relationships/image" Target="../media/image40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1.png"/><Relationship Id="rId5" Type="http://schemas.openxmlformats.org/officeDocument/2006/relationships/tags" Target="../tags/tag139.xml"/><Relationship Id="rId15" Type="http://schemas.openxmlformats.org/officeDocument/2006/relationships/image" Target="../media/image43.png"/><Relationship Id="rId10" Type="http://schemas.openxmlformats.org/officeDocument/2006/relationships/image" Target="../media/image5.png"/><Relationship Id="rId4" Type="http://schemas.openxmlformats.org/officeDocument/2006/relationships/tags" Target="../tags/tag138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39.png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5" Type="http://schemas.openxmlformats.org/officeDocument/2006/relationships/image" Target="../media/image45.png"/><Relationship Id="rId10" Type="http://schemas.openxmlformats.org/officeDocument/2006/relationships/image" Target="../media/image1.png"/><Relationship Id="rId4" Type="http://schemas.openxmlformats.org/officeDocument/2006/relationships/tags" Target="../tags/tag145.xml"/><Relationship Id="rId9" Type="http://schemas.openxmlformats.org/officeDocument/2006/relationships/image" Target="../media/image5.png"/><Relationship Id="rId1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50.xml"/><Relationship Id="rId7" Type="http://schemas.openxmlformats.org/officeDocument/2006/relationships/image" Target="../media/image46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51.xml"/><Relationship Id="rId9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4.xml"/><Relationship Id="rId7" Type="http://schemas.openxmlformats.org/officeDocument/2006/relationships/image" Target="../media/image1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6.png"/><Relationship Id="rId4" Type="http://schemas.openxmlformats.org/officeDocument/2006/relationships/tags" Target="../tags/tag155.xml"/><Relationship Id="rId9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58.xml"/><Relationship Id="rId7" Type="http://schemas.openxmlformats.org/officeDocument/2006/relationships/image" Target="../media/image5.png"/><Relationship Id="rId12" Type="http://schemas.openxmlformats.org/officeDocument/2006/relationships/image" Target="../media/image47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5" Type="http://schemas.openxmlformats.org/officeDocument/2006/relationships/tags" Target="../tags/tag160.xml"/><Relationship Id="rId10" Type="http://schemas.openxmlformats.org/officeDocument/2006/relationships/image" Target="../media/image48.png"/><Relationship Id="rId4" Type="http://schemas.openxmlformats.org/officeDocument/2006/relationships/tags" Target="../tags/tag159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63.xml"/><Relationship Id="rId7" Type="http://schemas.openxmlformats.org/officeDocument/2006/relationships/image" Target="../media/image2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164.xml"/><Relationship Id="rId9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9.xml"/><Relationship Id="rId7" Type="http://schemas.openxmlformats.org/officeDocument/2006/relationships/image" Target="../media/image2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4" Type="http://schemas.openxmlformats.org/officeDocument/2006/relationships/tags" Target="../tags/tag170.xml"/><Relationship Id="rId9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image" Target="../media/image5.png"/><Relationship Id="rId18" Type="http://schemas.openxmlformats.org/officeDocument/2006/relationships/image" Target="../media/image51.png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2.png"/><Relationship Id="rId17" Type="http://schemas.openxmlformats.org/officeDocument/2006/relationships/image" Target="../media/image54.png"/><Relationship Id="rId2" Type="http://schemas.openxmlformats.org/officeDocument/2006/relationships/tags" Target="../tags/tag172.xml"/><Relationship Id="rId16" Type="http://schemas.openxmlformats.org/officeDocument/2006/relationships/image" Target="../media/image53.png"/><Relationship Id="rId20" Type="http://schemas.openxmlformats.org/officeDocument/2006/relationships/image" Target="../media/image56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5" Type="http://schemas.openxmlformats.org/officeDocument/2006/relationships/image" Target="../media/image5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5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2.xml"/><Relationship Id="rId7" Type="http://schemas.openxmlformats.org/officeDocument/2006/relationships/image" Target="../media/image2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7.png"/><Relationship Id="rId4" Type="http://schemas.openxmlformats.org/officeDocument/2006/relationships/tags" Target="../tags/tag183.xml"/><Relationship Id="rId9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86.xml"/><Relationship Id="rId7" Type="http://schemas.openxmlformats.org/officeDocument/2006/relationships/image" Target="../media/image2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187.xml"/><Relationship Id="rId9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7" Type="http://schemas.openxmlformats.org/officeDocument/2006/relationships/image" Target="../media/image60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3.xml"/><Relationship Id="rId7" Type="http://schemas.openxmlformats.org/officeDocument/2006/relationships/image" Target="../media/image2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1.png"/><Relationship Id="rId4" Type="http://schemas.openxmlformats.org/officeDocument/2006/relationships/tags" Target="../tags/tag194.xml"/><Relationship Id="rId9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5.png"/><Relationship Id="rId18" Type="http://schemas.openxmlformats.org/officeDocument/2006/relationships/image" Target="../media/image62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image" Target="../media/image2.png"/><Relationship Id="rId17" Type="http://schemas.openxmlformats.org/officeDocument/2006/relationships/image" Target="../media/image55.png"/><Relationship Id="rId2" Type="http://schemas.openxmlformats.org/officeDocument/2006/relationships/tags" Target="../tags/tag196.xml"/><Relationship Id="rId16" Type="http://schemas.openxmlformats.org/officeDocument/2006/relationships/image" Target="../media/image54.png"/><Relationship Id="rId20" Type="http://schemas.openxmlformats.org/officeDocument/2006/relationships/image" Target="../media/image14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image" Target="../media/image1.png"/><Relationship Id="rId5" Type="http://schemas.openxmlformats.org/officeDocument/2006/relationships/tags" Target="../tags/tag199.xml"/><Relationship Id="rId15" Type="http://schemas.openxmlformats.org/officeDocument/2006/relationships/image" Target="../media/image5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1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06.xml"/><Relationship Id="rId7" Type="http://schemas.openxmlformats.org/officeDocument/2006/relationships/image" Target="../media/image2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207.xml"/><Relationship Id="rId9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10.xml"/><Relationship Id="rId7" Type="http://schemas.openxmlformats.org/officeDocument/2006/relationships/image" Target="../media/image2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4.png"/><Relationship Id="rId4" Type="http://schemas.openxmlformats.org/officeDocument/2006/relationships/tags" Target="../tags/tag211.xml"/><Relationship Id="rId9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14.xml"/><Relationship Id="rId7" Type="http://schemas.openxmlformats.org/officeDocument/2006/relationships/image" Target="../media/image2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1.png"/><Relationship Id="rId11" Type="http://schemas.openxmlformats.org/officeDocument/2006/relationships/image" Target="../media/image65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4.png"/><Relationship Id="rId4" Type="http://schemas.openxmlformats.org/officeDocument/2006/relationships/tags" Target="../tags/tag215.xml"/><Relationship Id="rId9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18.xml"/><Relationship Id="rId7" Type="http://schemas.openxmlformats.org/officeDocument/2006/relationships/image" Target="../media/image2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6.png"/><Relationship Id="rId4" Type="http://schemas.openxmlformats.org/officeDocument/2006/relationships/tags" Target="../tags/tag219.xml"/><Relationship Id="rId9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22.xml"/><Relationship Id="rId7" Type="http://schemas.openxmlformats.org/officeDocument/2006/relationships/image" Target="../media/image2.png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tags" Target="../tags/tag223.xml"/><Relationship Id="rId9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4" Type="http://schemas.openxmlformats.org/officeDocument/2006/relationships/image" Target="../media/image6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28.xml"/><Relationship Id="rId7" Type="http://schemas.openxmlformats.org/officeDocument/2006/relationships/image" Target="../media/image2.pn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8.png"/><Relationship Id="rId4" Type="http://schemas.openxmlformats.org/officeDocument/2006/relationships/tags" Target="../tags/tag229.xml"/><Relationship Id="rId9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2.xml"/><Relationship Id="rId7" Type="http://schemas.openxmlformats.org/officeDocument/2006/relationships/image" Target="../media/image2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9.png"/><Relationship Id="rId4" Type="http://schemas.openxmlformats.org/officeDocument/2006/relationships/tags" Target="../tags/tag233.xml"/><Relationship Id="rId9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36.xml"/><Relationship Id="rId7" Type="http://schemas.openxmlformats.org/officeDocument/2006/relationships/image" Target="../media/image2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0.png"/><Relationship Id="rId4" Type="http://schemas.openxmlformats.org/officeDocument/2006/relationships/tags" Target="../tags/tag237.xml"/><Relationship Id="rId9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40.xml"/><Relationship Id="rId7" Type="http://schemas.openxmlformats.org/officeDocument/2006/relationships/image" Target="../media/image72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image" Target="../media/image7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1.xml"/><Relationship Id="rId9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46.xml"/><Relationship Id="rId7" Type="http://schemas.openxmlformats.org/officeDocument/2006/relationships/image" Target="../media/image2.pn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6.png"/><Relationship Id="rId4" Type="http://schemas.openxmlformats.org/officeDocument/2006/relationships/tags" Target="../tags/tag247.xml"/><Relationship Id="rId9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9.png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image" Target="../media/image76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81.png"/><Relationship Id="rId5" Type="http://schemas.openxmlformats.org/officeDocument/2006/relationships/image" Target="../media/image76.png"/><Relationship Id="rId4" Type="http://schemas.openxmlformats.org/officeDocument/2006/relationships/image" Target="../media/image8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76.png"/><Relationship Id="rId4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56.xml"/><Relationship Id="rId7" Type="http://schemas.openxmlformats.org/officeDocument/2006/relationships/image" Target="../media/image2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257.xml"/><Relationship Id="rId9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60.xml"/><Relationship Id="rId7" Type="http://schemas.openxmlformats.org/officeDocument/2006/relationships/image" Target="../media/image2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3.png"/><Relationship Id="rId4" Type="http://schemas.openxmlformats.org/officeDocument/2006/relationships/tags" Target="../tags/tag261.xml"/><Relationship Id="rId9" Type="http://schemas.openxmlformats.org/officeDocument/2006/relationships/image" Target="../media/image8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65.xml"/><Relationship Id="rId7" Type="http://schemas.openxmlformats.org/officeDocument/2006/relationships/image" Target="../media/image1.png"/><Relationship Id="rId12" Type="http://schemas.openxmlformats.org/officeDocument/2006/relationships/image" Target="../media/image86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5" Type="http://schemas.openxmlformats.org/officeDocument/2006/relationships/tags" Target="../tags/tag267.xml"/><Relationship Id="rId10" Type="http://schemas.openxmlformats.org/officeDocument/2006/relationships/image" Target="../media/image70.png"/><Relationship Id="rId4" Type="http://schemas.openxmlformats.org/officeDocument/2006/relationships/tags" Target="../tags/tag266.xml"/><Relationship Id="rId9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70.xml"/><Relationship Id="rId7" Type="http://schemas.openxmlformats.org/officeDocument/2006/relationships/image" Target="../media/image1.png"/><Relationship Id="rId12" Type="http://schemas.openxmlformats.org/officeDocument/2006/relationships/image" Target="../media/image89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8.png"/><Relationship Id="rId5" Type="http://schemas.openxmlformats.org/officeDocument/2006/relationships/tags" Target="../tags/tag272.xml"/><Relationship Id="rId10" Type="http://schemas.openxmlformats.org/officeDocument/2006/relationships/image" Target="../media/image87.png"/><Relationship Id="rId4" Type="http://schemas.openxmlformats.org/officeDocument/2006/relationships/tags" Target="../tags/tag271.xml"/><Relationship Id="rId9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75.xml"/><Relationship Id="rId7" Type="http://schemas.openxmlformats.org/officeDocument/2006/relationships/image" Target="../media/image2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76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image" Target="../media/image90.png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12" Type="http://schemas.openxmlformats.org/officeDocument/2006/relationships/image" Target="../media/image49.png"/><Relationship Id="rId17" Type="http://schemas.openxmlformats.org/officeDocument/2006/relationships/image" Target="../media/image75.png"/><Relationship Id="rId2" Type="http://schemas.openxmlformats.org/officeDocument/2006/relationships/tags" Target="../tags/tag278.xml"/><Relationship Id="rId16" Type="http://schemas.openxmlformats.org/officeDocument/2006/relationships/image" Target="../media/image93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image" Target="../media/image31.png"/><Relationship Id="rId5" Type="http://schemas.openxmlformats.org/officeDocument/2006/relationships/tags" Target="../tags/tag281.xml"/><Relationship Id="rId15" Type="http://schemas.openxmlformats.org/officeDocument/2006/relationships/image" Target="../media/image92.png"/><Relationship Id="rId10" Type="http://schemas.openxmlformats.org/officeDocument/2006/relationships/image" Target="../media/image37.png"/><Relationship Id="rId4" Type="http://schemas.openxmlformats.org/officeDocument/2006/relationships/tags" Target="../tags/tag2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287.xml"/><Relationship Id="rId7" Type="http://schemas.openxmlformats.org/officeDocument/2006/relationships/image" Target="../media/image94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8.png"/><Relationship Id="rId5" Type="http://schemas.openxmlformats.org/officeDocument/2006/relationships/tags" Target="../tags/tag289.xml"/><Relationship Id="rId10" Type="http://schemas.openxmlformats.org/officeDocument/2006/relationships/image" Target="../media/image97.png"/><Relationship Id="rId4" Type="http://schemas.openxmlformats.org/officeDocument/2006/relationships/tags" Target="../tags/tag288.xml"/><Relationship Id="rId9" Type="http://schemas.openxmlformats.org/officeDocument/2006/relationships/image" Target="../media/image9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0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image" Target="../media/image90.png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image" Target="../media/image49.png"/><Relationship Id="rId17" Type="http://schemas.openxmlformats.org/officeDocument/2006/relationships/image" Target="../media/image75.png"/><Relationship Id="rId2" Type="http://schemas.openxmlformats.org/officeDocument/2006/relationships/tags" Target="../tags/tag292.xml"/><Relationship Id="rId16" Type="http://schemas.openxmlformats.org/officeDocument/2006/relationships/image" Target="../media/image93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image" Target="../media/image31.png"/><Relationship Id="rId5" Type="http://schemas.openxmlformats.org/officeDocument/2006/relationships/tags" Target="../tags/tag295.xml"/><Relationship Id="rId15" Type="http://schemas.openxmlformats.org/officeDocument/2006/relationships/image" Target="../media/image92.png"/><Relationship Id="rId10" Type="http://schemas.openxmlformats.org/officeDocument/2006/relationships/image" Target="../media/image37.png"/><Relationship Id="rId4" Type="http://schemas.openxmlformats.org/officeDocument/2006/relationships/tags" Target="../tags/tag29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01.xml"/><Relationship Id="rId7" Type="http://schemas.openxmlformats.org/officeDocument/2006/relationships/image" Target="../media/image5.png"/><Relationship Id="rId12" Type="http://schemas.openxmlformats.org/officeDocument/2006/relationships/image" Target="../media/image46.pn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2.png"/><Relationship Id="rId5" Type="http://schemas.openxmlformats.org/officeDocument/2006/relationships/tags" Target="../tags/tag303.xml"/><Relationship Id="rId10" Type="http://schemas.openxmlformats.org/officeDocument/2006/relationships/image" Target="../media/image101.png"/><Relationship Id="rId4" Type="http://schemas.openxmlformats.org/officeDocument/2006/relationships/tags" Target="../tags/tag302.xml"/><Relationship Id="rId9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06.xml"/><Relationship Id="rId7" Type="http://schemas.openxmlformats.org/officeDocument/2006/relationships/image" Target="../media/image5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09.xml"/><Relationship Id="rId7" Type="http://schemas.openxmlformats.org/officeDocument/2006/relationships/image" Target="../media/image5.png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12.xml"/><Relationship Id="rId7" Type="http://schemas.openxmlformats.org/officeDocument/2006/relationships/image" Target="../media/image27.pn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15.xml"/><Relationship Id="rId7" Type="http://schemas.openxmlformats.org/officeDocument/2006/relationships/image" Target="../media/image5.png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318.xml"/><Relationship Id="rId7" Type="http://schemas.openxmlformats.org/officeDocument/2006/relationships/image" Target="../media/image5.png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321.xml"/><Relationship Id="rId7" Type="http://schemas.openxmlformats.org/officeDocument/2006/relationships/image" Target="../media/image5.png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4400" dirty="0" smtClean="0"/>
              <a:t>CC3201-1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cap="small" dirty="0" smtClean="0"/>
              <a:t>Bases de Datos</a:t>
            </a:r>
            <a:br>
              <a:rPr lang="es-CL" cap="small" dirty="0" smtClean="0"/>
            </a:br>
            <a:r>
              <a:rPr lang="es-CL" cap="small" dirty="0" smtClean="0"/>
              <a:t>Otoño </a:t>
            </a:r>
            <a:r>
              <a:rPr lang="es-CL" dirty="0" smtClean="0"/>
              <a:t>2019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</a:t>
            </a:r>
            <a:r>
              <a:rPr lang="es-CL" dirty="0" smtClean="0"/>
              <a:t>4: El Álgebra Relacional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aidhog@gmail.com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muchas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</a:t>
            </a:r>
            <a:r>
              <a:rPr lang="es-CL" sz="2000" b="1" dirty="0" smtClean="0">
                <a:latin typeface="Bodoni MT Condensed" panose="02070606080606020203" pitchFamily="18" charset="0"/>
              </a:rPr>
              <a:t>odio la cerveza.</a:t>
            </a:r>
            <a:endParaRPr lang="es-CL" sz="2000" b="1" dirty="0" smtClean="0">
              <a:latin typeface="Bodoni MT Condensed" panose="02070606080606020203" pitchFamily="18" charset="0"/>
            </a:endParaRP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12241"/>
            <a:ext cx="2451780" cy="7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muchas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1"/>
            <a:ext cx="5617943" cy="5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8045" cy="5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bebida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3"/>
            <a:ext cx="1188379" cy="7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4"/>
            <a:ext cx="5465936" cy="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tienen un vino de cada región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</a:t>
            </a:r>
            <a:br>
              <a:rPr lang="es-CL" dirty="0" smtClean="0"/>
            </a:br>
            <a:r>
              <a:rPr lang="es-CL" dirty="0" smtClean="0"/>
              <a:t>	El Álgebra Relacional?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62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¿Cuántos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661816" cy="3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¿Cuántas cervezas hay por tipo?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1230077" cy="5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09683"/>
            <a:ext cx="4749212" cy="761104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las cervezas </a:t>
            </a:r>
          </a:p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en orden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ascendente </a:t>
            </a:r>
            <a:r>
              <a:rPr lang="es-CL" sz="2000" b="1" i="1" dirty="0">
                <a:latin typeface="Bodoni MT Condensed" panose="02070606080606020203" pitchFamily="18" charset="0"/>
              </a:rPr>
              <a:t>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grados?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</a:rPr>
              <a:t>Se acabó!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es la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la bebida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con el </a:t>
            </a:r>
            <a:r>
              <a:rPr lang="es-CL" sz="2000" b="1" i="1" dirty="0">
                <a:latin typeface="Bodoni MT Condensed" panose="02070606080606020203" pitchFamily="18" charset="0"/>
              </a:rPr>
              <a:t>mejor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cociente entre volumen total de alcohol y precio?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3"/>
            <a:ext cx="5622809" cy="4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la última pregunta?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¿Debería comprar este vino?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09687"/>
            <a:ext cx="2815823" cy="4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85825" y="19284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cervezas “Austral” hay?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5250" y="121892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85825" y="269350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876550" y="261551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57400" y="207024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tienen una cerveza más fuerte que 6,0?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4300" y="221546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dirty="0" smtClean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Ay! Entonces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volúmenes de botellas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lager hay?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343150" y="1097442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</a:t>
            </a:r>
            <a:r>
              <a:rPr lang="es-CL" sz="2000" b="1" dirty="0" smtClean="0">
                <a:latin typeface="Bodoni MT Condensed" panose="02070606080606020203" pitchFamily="18" charset="0"/>
              </a:rPr>
              <a:t>odio la cerveza.</a:t>
            </a:r>
            <a:endParaRPr lang="es-CL" sz="2000" b="1" dirty="0" smtClean="0">
              <a:latin typeface="Bodoni MT Condensed" panose="02070606080606020203" pitchFamily="18" charset="0"/>
            </a:endParaRP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04825" y="144159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9075" y="248450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bebida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038225" y="20808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0" y="2021368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190875" y="1361341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14300" y="1040539"/>
            <a:ext cx="7620000" cy="3836261"/>
          </a:xfrm>
          <a:prstGeom prst="cloudCallout">
            <a:avLst>
              <a:gd name="adj1" fmla="val 33187"/>
              <a:gd name="adj2" fmla="val 56694"/>
            </a:avLst>
          </a:prstGeom>
          <a:solidFill>
            <a:schemeClr val="lt1">
              <a:alpha val="99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¿Cómo se pueden generalizar y formalizar estos tipos de preguntas</a:t>
            </a:r>
          </a:p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con respecto </a:t>
            </a:r>
            <a:r>
              <a:rPr lang="es-CL" sz="3200" b="1" dirty="0">
                <a:latin typeface="Bodoni MT Condensed" panose="02070606080606020203" pitchFamily="18" charset="0"/>
              </a:rPr>
              <a:t>a</a:t>
            </a:r>
            <a:r>
              <a:rPr lang="es-CL" sz="3200" b="1" dirty="0" smtClean="0">
                <a:latin typeface="Bodoni MT Condensed" panose="02070606080606020203" pitchFamily="18" charset="0"/>
              </a:rPr>
              <a:t>l </a:t>
            </a:r>
            <a:r>
              <a:rPr lang="es-CL" sz="3200" b="1" dirty="0" smtClean="0">
                <a:latin typeface="Bodoni MT Condensed" panose="02070606080606020203" pitchFamily="18" charset="0"/>
              </a:rPr>
              <a:t>modelo relacional?</a:t>
            </a:r>
            <a:endParaRPr lang="es-CL" sz="3200" b="1" dirty="0">
              <a:latin typeface="Bodoni MT Condensed" panose="02070606080606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pregunta (de </a:t>
            </a:r>
            <a:r>
              <a:rPr lang="es-CL" dirty="0" err="1" smtClean="0"/>
              <a:t>Codd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4076700"/>
            <a:ext cx="42386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71600"/>
            <a:ext cx="8458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¿Cómo </a:t>
            </a:r>
            <a:r>
              <a:rPr lang="es-CL" dirty="0" smtClean="0"/>
              <a:t>se </a:t>
            </a:r>
            <a:r>
              <a:rPr lang="es-CL" dirty="0" smtClean="0"/>
              <a:t>pueden </a:t>
            </a:r>
            <a:r>
              <a:rPr lang="es-CL" dirty="0" smtClean="0"/>
              <a:t>generalizar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  estas </a:t>
            </a:r>
            <a:r>
              <a:rPr lang="es-CL" dirty="0" smtClean="0"/>
              <a:t>preguntas?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1958892"/>
            <a:ext cx="4743213" cy="568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4900285"/>
            <a:ext cx="4643608" cy="569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43" y="5638278"/>
            <a:ext cx="4645342" cy="38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03" y="1443286"/>
            <a:ext cx="566982" cy="573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5" y="2672930"/>
            <a:ext cx="2451780" cy="758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5" y="3579471"/>
            <a:ext cx="5617943" cy="570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38" y="2154992"/>
            <a:ext cx="435547" cy="389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30" y="4772727"/>
            <a:ext cx="1187881" cy="761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5631445"/>
            <a:ext cx="676910" cy="39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26" y="5631000"/>
            <a:ext cx="611377" cy="392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9" y="4285754"/>
            <a:ext cx="5465936" cy="393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00" y="1976985"/>
            <a:ext cx="1189549" cy="3943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4312661"/>
            <a:ext cx="661816" cy="395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34" y="3572098"/>
            <a:ext cx="1230077" cy="581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2" y="2700188"/>
            <a:ext cx="4747783" cy="7948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1438088"/>
            <a:ext cx="5622809" cy="427002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30766" y="5943600"/>
            <a:ext cx="8056034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(Las respuestas son tablas.)</a:t>
            </a:r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85825" y="19284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cervezas “Austral” hay?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5250" y="121892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85825" y="269350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876550" y="261551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57400" y="207024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tienen una cerveza más fuerte que 6,0?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4300" y="221546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dirty="0" smtClean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Ay! Entonces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volúmenes de botellas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lager hay?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343150" y="1097442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</a:t>
            </a:r>
            <a:r>
              <a:rPr lang="es-CL" sz="2000" b="1" dirty="0" smtClean="0">
                <a:latin typeface="Bodoni MT Condensed" panose="02070606080606020203" pitchFamily="18" charset="0"/>
              </a:rPr>
              <a:t>odio la cerveza.</a:t>
            </a:r>
            <a:endParaRPr lang="es-CL" sz="2000" b="1" dirty="0" smtClean="0">
              <a:latin typeface="Bodoni MT Condensed" panose="02070606080606020203" pitchFamily="18" charset="0"/>
            </a:endParaRP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04825" y="144159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9075" y="248450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bebida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038225" y="20808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0" y="2021368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190875" y="1361341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14300" y="1040539"/>
            <a:ext cx="7620000" cy="3836261"/>
          </a:xfrm>
          <a:prstGeom prst="cloudCallout">
            <a:avLst>
              <a:gd name="adj1" fmla="val 33187"/>
              <a:gd name="adj2" fmla="val 56694"/>
            </a:avLst>
          </a:prstGeom>
          <a:solidFill>
            <a:schemeClr val="lt1">
              <a:alpha val="99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¿Cómo se pueden generalizar y formalizar estos tipos de preguntas</a:t>
            </a:r>
          </a:p>
          <a:p>
            <a:pPr algn="ctr"/>
            <a:r>
              <a:rPr lang="es-CL" sz="3200" b="1" dirty="0">
                <a:latin typeface="Bodoni MT Condensed" panose="02070606080606020203" pitchFamily="18" charset="0"/>
              </a:rPr>
              <a:t>con respecto al modelo </a:t>
            </a:r>
            <a:r>
              <a:rPr lang="es-CL" sz="3200" b="1" dirty="0" smtClean="0">
                <a:latin typeface="Bodoni MT Condensed" panose="02070606080606020203" pitchFamily="18" charset="0"/>
              </a:rPr>
              <a:t>relacional?</a:t>
            </a:r>
            <a:endParaRPr lang="es-CL" sz="3200" b="1" dirty="0">
              <a:latin typeface="Bodoni MT Condensed" panose="02070606080606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pregunta (de </a:t>
            </a:r>
            <a:r>
              <a:rPr lang="es-CL" dirty="0" err="1" smtClean="0"/>
              <a:t>Codd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4076700"/>
            <a:ext cx="4238625" cy="2781300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-407194" y="3555437"/>
            <a:ext cx="6453188" cy="3187409"/>
          </a:xfrm>
          <a:prstGeom prst="cloudCallout">
            <a:avLst>
              <a:gd name="adj1" fmla="val 57823"/>
              <a:gd name="adj2" fmla="val -4700"/>
            </a:avLst>
          </a:prstGeom>
          <a:solidFill>
            <a:schemeClr val="lt1">
              <a:alpha val="97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800" b="1" dirty="0" smtClean="0">
                <a:solidFill>
                  <a:srgbClr val="0033CC"/>
                </a:solidFill>
                <a:latin typeface="Bodoni MT Condensed" panose="02070606080606020203" pitchFamily="18" charset="0"/>
              </a:rPr>
              <a:t>Entonces ¿podríamos formalizar preguntas/consultas sobre tablas como una secuencia de operadores que transformen una tabla </a:t>
            </a:r>
            <a:r>
              <a:rPr lang="es-CL" sz="2800" b="1" dirty="0" smtClean="0">
                <a:solidFill>
                  <a:srgbClr val="0033CC"/>
                </a:solidFill>
                <a:latin typeface="Bodoni MT Condensed" panose="02070606080606020203" pitchFamily="18" charset="0"/>
              </a:rPr>
              <a:t>en </a:t>
            </a:r>
            <a:r>
              <a:rPr lang="es-CL" sz="2800" b="1" dirty="0" smtClean="0">
                <a:solidFill>
                  <a:srgbClr val="0033CC"/>
                </a:solidFill>
                <a:latin typeface="Bodoni MT Condensed" panose="02070606080606020203" pitchFamily="18" charset="0"/>
              </a:rPr>
              <a:t>otra?</a:t>
            </a:r>
            <a:endParaRPr lang="es-CL" sz="2800" b="1" dirty="0">
              <a:solidFill>
                <a:srgbClr val="0033CC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033CC"/>
                </a:solidFill>
              </a:rPr>
              <a:t>El Álgebra Relacional </a:t>
            </a:r>
            <a:r>
              <a:rPr lang="es-CL" dirty="0" smtClean="0">
                <a:solidFill>
                  <a:schemeClr val="tx1"/>
                </a:solidFill>
              </a:rPr>
              <a:t>(Clásico)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3429000" y="6019800"/>
            <a:ext cx="567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4.1, 4.2.1</a:t>
            </a:r>
            <a:r>
              <a:rPr lang="es-CL" dirty="0" smtClean="0">
                <a:latin typeface="Calibri Light" panose="020F0302020204030204" pitchFamily="34" charset="0"/>
              </a:rPr>
              <a:t>–4.2.3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s-CL" dirty="0" smtClean="0"/>
              <a:t>¿Para qué necesitamos tablas?</a:t>
            </a:r>
            <a:endParaRPr lang="es-CL" dirty="0"/>
          </a:p>
        </p:txBody>
      </p:sp>
      <p:sp>
        <p:nvSpPr>
          <p:cNvPr id="11" name="Rectangle 10"/>
          <p:cNvSpPr/>
          <p:nvPr/>
        </p:nvSpPr>
        <p:spPr>
          <a:xfrm>
            <a:off x="1447800" y="2286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9" y="3505192"/>
            <a:ext cx="6026863" cy="948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6" y="2400672"/>
            <a:ext cx="4804676" cy="9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Relaciones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523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es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</a:t>
            </a:r>
            <a:r>
              <a:rPr lang="es-CL" i="1" dirty="0" smtClean="0"/>
              <a:t>relación</a:t>
            </a:r>
            <a:r>
              <a:rPr lang="es-CL" dirty="0" smtClean="0"/>
              <a:t> (una referencia a una tabla).</a:t>
            </a:r>
          </a:p>
          <a:p>
            <a:pPr marL="0" indent="0">
              <a:buNone/>
            </a:pPr>
            <a:r>
              <a:rPr lang="es-CL" dirty="0" smtClean="0"/>
              <a:t>			Devuelve las filas de la tabla.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43" y="1650739"/>
            <a:ext cx="284713" cy="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Referencia a tablas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84" y="4198354"/>
            <a:ext cx="706168" cy="1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preguntas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352283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Selección</a:t>
            </a:r>
            <a:r>
              <a:rPr lang="es-CL" dirty="0" smtClean="0"/>
              <a:t> (de </a:t>
            </a:r>
            <a:r>
              <a:rPr lang="es-CL" dirty="0" err="1" smtClean="0"/>
              <a:t>tuplas</a:t>
            </a:r>
            <a:r>
              <a:rPr lang="es-CL" dirty="0" smtClean="0"/>
              <a:t>/filas)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relación (una referencia a una tabla).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</a:t>
            </a:r>
            <a:r>
              <a:rPr lang="es-CL" dirty="0"/>
              <a:t>que </a:t>
            </a:r>
            <a:r>
              <a:rPr lang="es-CL" dirty="0" smtClean="0"/>
              <a:t>deje </a:t>
            </a:r>
            <a:r>
              <a:rPr lang="es-CL" dirty="0"/>
              <a:t>solo las </a:t>
            </a:r>
            <a:r>
              <a:rPr lang="es-CL" dirty="0" smtClean="0"/>
              <a:t>tuplas en </a:t>
            </a:r>
            <a:r>
              <a:rPr lang="es-CL" b="1" dirty="0">
                <a:solidFill>
                  <a:srgbClr val="008000"/>
                </a:solidFill>
              </a:rPr>
              <a:t>R</a:t>
            </a:r>
            <a:r>
              <a:rPr lang="es-CL" dirty="0" smtClean="0"/>
              <a:t> que</a:t>
            </a:r>
          </a:p>
          <a:p>
            <a:pPr marL="0" indent="0">
              <a:buNone/>
            </a:pPr>
            <a:r>
              <a:rPr lang="es-CL" dirty="0" smtClean="0"/>
              <a:t>			satisfagan </a:t>
            </a:r>
            <a:r>
              <a:rPr lang="es-CL" dirty="0"/>
              <a:t>la </a:t>
            </a:r>
            <a:r>
              <a:rPr lang="es-CL" dirty="0" smtClean="0"/>
              <a:t>condición.</a:t>
            </a:r>
            <a:endParaRPr lang="es-CL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03242"/>
            <a:ext cx="2631648" cy="510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60430"/>
            <a:ext cx="2438400" cy="473370"/>
          </a:xfrm>
          <a:prstGeom prst="rect">
            <a:avLst/>
          </a:prstGeom>
        </p:spPr>
      </p:pic>
      <p:sp>
        <p:nvSpPr>
          <p:cNvPr id="17" name="Content Placeholder 6 2"/>
          <p:cNvSpPr txBox="1">
            <a:spLocks/>
          </p:cNvSpPr>
          <p:nvPr/>
        </p:nvSpPr>
        <p:spPr>
          <a:xfrm>
            <a:off x="457200" y="5558274"/>
            <a:ext cx="8229600" cy="968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dirty="0" smtClean="0">
                <a:latin typeface="Calibri Light" panose="020F0302020204030204" pitchFamily="34" charset="0"/>
              </a:rPr>
              <a:t>Las condiciones pueden utilizar </a:t>
            </a:r>
          </a:p>
          <a:p>
            <a:pPr marL="0" indent="0">
              <a:buFont typeface="Arial" pitchFamily="34" charset="0"/>
              <a:buNone/>
            </a:pPr>
            <a:r>
              <a:rPr lang="es-CL" dirty="0" smtClean="0">
                <a:latin typeface="Calibri Light" panose="020F0302020204030204" pitchFamily="34" charset="0"/>
              </a:rPr>
              <a:t>Se pueden combinar condiciones con  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19857"/>
            <a:ext cx="2191118" cy="2829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25" y="6096000"/>
            <a:ext cx="2082475" cy="2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¡Sí! Selección</a:t>
            </a:r>
            <a:r>
              <a:rPr lang="es-CL" dirty="0"/>
              <a:t> (de </a:t>
            </a:r>
            <a:r>
              <a:rPr lang="es-CL" dirty="0" err="1" smtClean="0"/>
              <a:t>tuplas</a:t>
            </a:r>
            <a:r>
              <a:rPr lang="es-CL" dirty="0" smtClean="0"/>
              <a:t>/filas)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71" y="4108970"/>
            <a:ext cx="2566393" cy="2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</p:spTree>
    <p:extLst>
      <p:ext uri="{BB962C8B-B14F-4D97-AF65-F5344CB8AC3E}">
        <p14:creationId xmlns:p14="http://schemas.microsoft.com/office/powerpoint/2010/main" val="4265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La selección </a:t>
            </a:r>
            <a:r>
              <a:rPr lang="es-CL" dirty="0" smtClean="0"/>
              <a:t>basta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81" y="4120034"/>
            <a:ext cx="2056578" cy="2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La </a:t>
            </a:r>
            <a:r>
              <a:rPr lang="es-CL" dirty="0"/>
              <a:t>s</a:t>
            </a:r>
            <a:r>
              <a:rPr lang="es-CL" dirty="0" smtClean="0"/>
              <a:t>elección </a:t>
            </a:r>
            <a:r>
              <a:rPr lang="es-CL" dirty="0"/>
              <a:t>basta (con </a:t>
            </a:r>
            <a:r>
              <a:rPr lang="es-CL" dirty="0" smtClean="0">
                <a:solidFill>
                  <a:schemeClr val="tx1"/>
                </a:solidFill>
              </a:rPr>
              <a:t>&gt; </a:t>
            </a:r>
            <a:r>
              <a:rPr lang="es-CL" dirty="0" smtClean="0"/>
              <a:t>y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∧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8" y="4153212"/>
            <a:ext cx="3435652" cy="2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5263"/>
            <a:ext cx="9753600" cy="7248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¿… para colgarlas en la pared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y reflexionar sobre ellas?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(Puede ser.)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105400" y="1981200"/>
            <a:ext cx="3581400" cy="838200"/>
          </a:xfrm>
          <a:prstGeom prst="cloudCallout">
            <a:avLst>
              <a:gd name="adj1" fmla="val 31402"/>
              <a:gd name="adj2" fmla="val 106133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Una obra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maravillosa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066800" y="3662362"/>
            <a:ext cx="5753100" cy="1887538"/>
          </a:xfrm>
          <a:prstGeom prst="cloudCallout">
            <a:avLst>
              <a:gd name="adj1" fmla="val 67725"/>
              <a:gd name="adj2" fmla="val -33706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personalmente yo definiría el atributo ‘</a:t>
            </a:r>
            <a:r>
              <a:rPr lang="es-CL" b="1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ml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’ como parte de la llave porque si hay el mismo tipo de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bebida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con distintos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volúmenes, tendremos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problemas.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572000" y="2764631"/>
            <a:ext cx="1762125" cy="838200"/>
          </a:xfrm>
          <a:prstGeom prst="cloudCallout">
            <a:avLst>
              <a:gd name="adj1" fmla="val 138786"/>
              <a:gd name="adj2" fmla="val 47042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pero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Proyección</a:t>
            </a:r>
            <a:r>
              <a:rPr lang="es-CL" dirty="0" smtClean="0"/>
              <a:t> (de atributos/columnas)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relación (una referencia a una tabla).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        </a:t>
            </a:r>
            <a:r>
              <a:rPr lang="es-CL" dirty="0" smtClean="0"/>
              <a:t>d</a:t>
            </a:r>
            <a:r>
              <a:rPr lang="es-CL" dirty="0"/>
              <a:t>evuelve</a:t>
            </a:r>
            <a:r>
              <a:rPr lang="es-CL" dirty="0" smtClean="0"/>
              <a:t> una nueva relación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</a:t>
            </a:r>
            <a:r>
              <a:rPr lang="es-CL" dirty="0"/>
              <a:t>que </a:t>
            </a:r>
            <a:r>
              <a:rPr lang="es-CL" dirty="0" smtClean="0"/>
              <a:t>deje </a:t>
            </a:r>
            <a:r>
              <a:rPr lang="es-CL" dirty="0"/>
              <a:t>solo </a:t>
            </a:r>
            <a:r>
              <a:rPr lang="es-CL" dirty="0" smtClean="0"/>
              <a:t>los atributos </a:t>
            </a:r>
            <a:r>
              <a:rPr lang="es-CL" b="1" dirty="0" smtClean="0">
                <a:solidFill>
                  <a:srgbClr val="0033CC"/>
                </a:solidFill>
              </a:rPr>
              <a:t>A</a:t>
            </a:r>
            <a:r>
              <a:rPr lang="es-CL" baseline="-25000" dirty="0" smtClean="0">
                <a:solidFill>
                  <a:srgbClr val="0033CC"/>
                </a:solidFill>
              </a:rPr>
              <a:t>1 </a:t>
            </a:r>
            <a:r>
              <a:rPr lang="es-CL" dirty="0" smtClean="0"/>
              <a:t>, … , </a:t>
            </a:r>
            <a:r>
              <a:rPr lang="es-CL" b="1" dirty="0" err="1" smtClean="0">
                <a:solidFill>
                  <a:srgbClr val="0033CC"/>
                </a:solidFill>
              </a:rPr>
              <a:t>A</a:t>
            </a:r>
            <a:r>
              <a:rPr lang="es-CL" i="1" baseline="-25000" dirty="0" err="1" smtClean="0">
                <a:solidFill>
                  <a:srgbClr val="0033CC"/>
                </a:solidFill>
                <a:latin typeface="Century Schoolbook" panose="02040604050505020304" pitchFamily="18" charset="0"/>
              </a:rPr>
              <a:t>n</a:t>
            </a:r>
            <a:endParaRPr lang="es-CL" i="1" baseline="-25000" dirty="0" smtClean="0">
              <a:solidFill>
                <a:srgbClr val="0033CC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s-CL" dirty="0" smtClean="0"/>
              <a:t>			de </a:t>
            </a:r>
            <a:r>
              <a:rPr lang="es-CL" b="1" dirty="0" smtClean="0">
                <a:solidFill>
                  <a:srgbClr val="008000"/>
                </a:solidFill>
              </a:rPr>
              <a:t>R.</a:t>
            </a:r>
            <a:endParaRPr lang="es-CL" dirty="0" smtClean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03242"/>
            <a:ext cx="2893156" cy="551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58896"/>
            <a:ext cx="2590800" cy="4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¡Sí!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18" y="4255327"/>
            <a:ext cx="1611164" cy="2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1" y="3725977"/>
            <a:ext cx="3079305" cy="313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Selección + 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199821"/>
            <a:ext cx="6248400" cy="60077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8" y="4288797"/>
            <a:ext cx="4641928" cy="426916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28535" y="4860156"/>
            <a:ext cx="6753266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9" y="4984727"/>
            <a:ext cx="777002" cy="282969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30160"/>
            <a:ext cx="6753266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49777"/>
            <a:ext cx="2326513" cy="282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47" y="6354442"/>
            <a:ext cx="3079305" cy="313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1" y="3725977"/>
            <a:ext cx="3079305" cy="313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6788" cy="2380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23190" y="4229100"/>
            <a:ext cx="3890162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400" i="1" dirty="0" smtClean="0">
                <a:latin typeface="Calibri Light" panose="020F0302020204030204" pitchFamily="34" charset="0"/>
              </a:rPr>
              <a:t>¿Y                                               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15" y="4309799"/>
            <a:ext cx="3080372" cy="3137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3352" y="4191000"/>
            <a:ext cx="377824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No! Así </a:t>
            </a:r>
            <a:r>
              <a:rPr lang="es-CL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l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 proyección va a borrar el atributo </a:t>
            </a:r>
            <a:r>
              <a:rPr lang="es-CL" sz="2400" b="1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grados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antes de que la selección pueda usarlo. (</a:t>
            </a:r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¡Error!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)</a:t>
            </a:r>
            <a:endParaRPr lang="es-CL" b="1" dirty="0" smtClean="0">
              <a:solidFill>
                <a:srgbClr val="0033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muchas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vino tienen un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vino tienen un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7021"/>
            <a:ext cx="5015281" cy="3962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vino tienen un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485" y="4471679"/>
            <a:ext cx="5919617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400" i="1" dirty="0" smtClean="0">
                <a:latin typeface="Calibri Light" panose="020F0302020204030204" pitchFamily="34" charset="0"/>
              </a:rPr>
              <a:t>¿Y                                                                            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486965"/>
            <a:ext cx="24920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¡Sí, funciona igual!</a:t>
            </a:r>
            <a:endParaRPr lang="es-CL" b="1" i="1" dirty="0" smtClean="0">
              <a:solidFill>
                <a:srgbClr val="0099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1" y="4544927"/>
            <a:ext cx="5074659" cy="315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7021"/>
            <a:ext cx="5015281" cy="3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5263"/>
            <a:ext cx="9753600" cy="7248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pero más probablemente queramos</a:t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contestar preguntas prácticas!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(Por ejemplo.)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Cuál</a:t>
            </a:r>
            <a:r>
              <a:rPr lang="es-CL" sz="2000" b="1" i="1" dirty="0">
                <a:latin typeface="Bodoni MT Condensed" panose="02070606080606020203" pitchFamily="18" charset="0"/>
              </a:rPr>
              <a:t> es la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forma más económica de emborracharme esta noche?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Intersección</a:t>
            </a:r>
            <a:r>
              <a:rPr lang="es-CL" dirty="0" smtClean="0"/>
              <a:t> (de relaciones)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828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y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6" y="1614309"/>
            <a:ext cx="1733841" cy="43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352801"/>
            <a:ext cx="1733841" cy="431661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</p:spTree>
    <p:extLst>
      <p:ext uri="{BB962C8B-B14F-4D97-AF65-F5344CB8AC3E}">
        <p14:creationId xmlns:p14="http://schemas.microsoft.com/office/powerpoint/2010/main" val="23653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</a:t>
            </a:r>
            <a:r>
              <a:rPr lang="es-CL" dirty="0" smtClean="0"/>
              <a:t>Proyección + </a:t>
            </a:r>
            <a:r>
              <a:rPr lang="es-CL" dirty="0" smtClean="0">
                <a:solidFill>
                  <a:schemeClr val="tx1"/>
                </a:solidFill>
              </a:rPr>
              <a:t>Intersección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0520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3581400"/>
            <a:ext cx="5585634" cy="2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6582" y="4267151"/>
            <a:ext cx="1003300" cy="68584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536" y="3530160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>
                <a:solidFill>
                  <a:schemeClr val="tx1"/>
                </a:solidFill>
              </a:rPr>
              <a:t>Intersección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3" y="3580860"/>
            <a:ext cx="2527315" cy="2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3" y="4321202"/>
            <a:ext cx="677005" cy="5777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5799" y="4270439"/>
            <a:ext cx="1003300" cy="5394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24490"/>
            <a:ext cx="677100" cy="3934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" y="6313456"/>
            <a:ext cx="5585634" cy="266304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8535" y="5024972"/>
            <a:ext cx="6753266" cy="537627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435829" y="3530053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0753"/>
            <a:ext cx="2692095" cy="2680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2" y="5174880"/>
            <a:ext cx="216395" cy="2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2" grpId="0" animBg="1"/>
      <p:bldP spid="17" grpId="0" animBg="1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Intersección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77000" y="3907383"/>
            <a:ext cx="249209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</a:t>
            </a:r>
          </a:p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(Resultado vacío)</a:t>
            </a:r>
            <a:endParaRPr lang="es-CL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97186"/>
            <a:ext cx="5429502" cy="2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¡Sí! Diferencia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752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que </a:t>
            </a:r>
            <a:r>
              <a:rPr lang="es-CL" i="1" dirty="0" smtClean="0"/>
              <a:t>no</a:t>
            </a:r>
            <a:r>
              <a:rPr lang="es-CL" dirty="0" smtClean="0"/>
              <a:t> estén en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7" y="1614309"/>
            <a:ext cx="1794202" cy="434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76600"/>
            <a:ext cx="1792564" cy="434354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47527"/>
            <a:ext cx="1726933" cy="2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>
                <a:solidFill>
                  <a:schemeClr val="tx1"/>
                </a:solidFill>
              </a:rPr>
              <a:t>Diferencia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0520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3581401"/>
            <a:ext cx="5610030" cy="2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6582" y="4267151"/>
            <a:ext cx="1003300" cy="68584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536" y="3530160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Diferencia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3" y="3580860"/>
            <a:ext cx="2527315" cy="2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3" y="4321202"/>
            <a:ext cx="677005" cy="5777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5799" y="4270439"/>
            <a:ext cx="1003300" cy="5394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24490"/>
            <a:ext cx="677100" cy="39344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8535" y="5024972"/>
            <a:ext cx="6753266" cy="537627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435829" y="3530053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0753"/>
            <a:ext cx="2692095" cy="268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3" y="5318662"/>
            <a:ext cx="239379" cy="153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" y="6362499"/>
            <a:ext cx="5610030" cy="266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4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2" grpId="0" animBg="1"/>
      <p:bldP spid="17" grpId="0" animBg="1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Diferencia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Y</a:t>
            </a:r>
            <a:r>
              <a:rPr lang="es-CL" sz="2000" b="1" i="1" dirty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marcas de cerveza tienen un ale pero no un lager?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8" y="3997281"/>
            <a:ext cx="5377552" cy="2890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3907383"/>
            <a:ext cx="249209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</a:t>
            </a:r>
          </a:p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(Devolverá todos los ales)</a:t>
            </a:r>
            <a:endParaRPr lang="es-CL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41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-13140"/>
            <a:ext cx="9753600" cy="7239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6" name="Picture 2" descr="https://www.acidodivertido.com/wp-content/uploads/2014/04/%C2%A1Es-una-trampa-%C2%A1Huyan-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210332"/>
            <a:ext cx="4343400" cy="28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55" y="3722461"/>
            <a:ext cx="4315545" cy="3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</a:t>
            </a:r>
            <a:r>
              <a:rPr lang="es-CL" dirty="0" smtClean="0"/>
              <a:t>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bebida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¡Sí</a:t>
            </a:r>
            <a:r>
              <a:rPr lang="es-CL" b="1" dirty="0">
                <a:solidFill>
                  <a:schemeClr val="tx1"/>
                </a:solidFill>
              </a:rPr>
              <a:t>!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dirty="0" smtClean="0">
                <a:solidFill>
                  <a:schemeClr val="tx1"/>
                </a:solidFill>
              </a:rPr>
              <a:t>Unión</a:t>
            </a:r>
            <a:r>
              <a:rPr lang="es-CL" dirty="0" smtClean="0"/>
              <a:t> (de tablas)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828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o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b="1" dirty="0"/>
              <a:t> </a:t>
            </a:r>
            <a:r>
              <a:rPr lang="es-CL" sz="2000" dirty="0" smtClean="0"/>
              <a:t>(o ambas)</a:t>
            </a:r>
            <a:r>
              <a:rPr lang="es-CL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5" y="1614308"/>
            <a:ext cx="1732329" cy="428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0"/>
            <a:ext cx="1732329" cy="428985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</p:spTree>
    <p:extLst>
      <p:ext uri="{BB962C8B-B14F-4D97-AF65-F5344CB8AC3E}">
        <p14:creationId xmlns:p14="http://schemas.microsoft.com/office/powerpoint/2010/main" val="33425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</a:t>
            </a:r>
            <a:r>
              <a:rPr lang="es-CL" dirty="0" smtClean="0"/>
              <a:t>Proyección + </a:t>
            </a:r>
            <a:r>
              <a:rPr lang="es-CL" dirty="0" smtClean="0">
                <a:solidFill>
                  <a:schemeClr val="tx1"/>
                </a:solidFill>
              </a:rPr>
              <a:t>Unión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bebida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5" y="3909577"/>
            <a:ext cx="5632651" cy="2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1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Unión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bebida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4" y="3909577"/>
            <a:ext cx="5083366" cy="2598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3907383"/>
            <a:ext cx="249209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 Los atributos no son los mismos en ambas relaciones.</a:t>
            </a:r>
          </a:p>
          <a:p>
            <a:pPr algn="ctr"/>
            <a:r>
              <a:rPr lang="es-CL" sz="2000" b="1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(¡Error!)</a:t>
            </a:r>
          </a:p>
        </p:txBody>
      </p:sp>
    </p:spTree>
    <p:extLst>
      <p:ext uri="{BB962C8B-B14F-4D97-AF65-F5344CB8AC3E}">
        <p14:creationId xmlns:p14="http://schemas.microsoft.com/office/powerpoint/2010/main" val="22754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son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los pares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nombres de cervezas donde la primera cerveza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es más fuerte que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¡Sí</a:t>
            </a:r>
            <a:r>
              <a:rPr lang="es-CL" b="1" dirty="0">
                <a:solidFill>
                  <a:schemeClr val="tx1"/>
                </a:solidFill>
              </a:rPr>
              <a:t>!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dirty="0" smtClean="0">
                <a:solidFill>
                  <a:schemeClr val="tx1"/>
                </a:solidFill>
              </a:rPr>
              <a:t>Producto cartesiano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3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			tal que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5" y="1614309"/>
            <a:ext cx="1791001" cy="43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1"/>
            <a:ext cx="1791001" cy="431661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625786"/>
            <a:ext cx="8229600" cy="47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>
                <a:latin typeface="Calibri Light" panose="020F0302020204030204" pitchFamily="34" charset="0"/>
              </a:rPr>
              <a:t>y</a:t>
            </a:r>
            <a:r>
              <a:rPr lang="es-CL" sz="2400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sz="2400" dirty="0" smtClean="0">
                <a:latin typeface="Calibri Light" panose="020F0302020204030204" pitchFamily="34" charset="0"/>
              </a:rPr>
              <a:t> no pueden tener atributos en </a:t>
            </a:r>
            <a:r>
              <a:rPr lang="es-CL" sz="2400" dirty="0" smtClean="0">
                <a:latin typeface="Calibri Light" panose="020F0302020204030204" pitchFamily="34" charset="0"/>
              </a:rPr>
              <a:t>común </a:t>
            </a:r>
            <a:r>
              <a:rPr lang="es-CL" sz="2400" dirty="0" smtClean="0">
                <a:latin typeface="Calibri Light" panose="020F0302020204030204" pitchFamily="34" charset="0"/>
              </a:rPr>
              <a:t>...</a:t>
            </a:r>
            <a:endParaRPr lang="es-CL" sz="240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964523"/>
            <a:ext cx="1143000" cy="3788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37" y="4572000"/>
            <a:ext cx="2786926" cy="3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¡También! </a:t>
            </a:r>
            <a:r>
              <a:rPr lang="es-CL" dirty="0">
                <a:solidFill>
                  <a:schemeClr val="tx1"/>
                </a:solidFill>
              </a:rPr>
              <a:t>Renombramiento</a:t>
            </a:r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904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 </a:t>
            </a:r>
            <a:r>
              <a:rPr lang="es-CL" dirty="0" smtClean="0"/>
              <a:t>una relación.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</a:t>
            </a:r>
            <a:r>
              <a:rPr lang="es-CL" sz="4000" dirty="0" smtClean="0"/>
              <a:t> </a:t>
            </a:r>
            <a:r>
              <a:rPr lang="es-CL" dirty="0" smtClean="0"/>
              <a:t>igual </a:t>
            </a:r>
            <a:r>
              <a:rPr lang="es-CL" dirty="0" smtClean="0"/>
              <a:t>a </a:t>
            </a:r>
            <a:r>
              <a:rPr lang="es-CL" b="1" dirty="0" smtClean="0">
                <a:solidFill>
                  <a:srgbClr val="008000"/>
                </a:solidFill>
              </a:rPr>
              <a:t>R </a:t>
            </a:r>
            <a:r>
              <a:rPr lang="es-CL" dirty="0" smtClean="0"/>
              <a:t>pero con </a:t>
            </a:r>
            <a:r>
              <a:rPr lang="es-CL" b="1" dirty="0" err="1" smtClean="0">
                <a:solidFill>
                  <a:srgbClr val="0033CC"/>
                </a:solidFill>
              </a:rPr>
              <a:t>A</a:t>
            </a:r>
            <a:r>
              <a:rPr lang="es-CL" i="1" baseline="-25000" dirty="0" err="1" smtClean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es-CL" dirty="0" smtClean="0"/>
              <a:t> renombrado </a:t>
            </a:r>
            <a:r>
              <a:rPr lang="es-CL" dirty="0" smtClean="0"/>
              <a:t>como </a:t>
            </a:r>
            <a:r>
              <a:rPr lang="es-CL" b="1" dirty="0" smtClean="0">
                <a:solidFill>
                  <a:srgbClr val="0033CC"/>
                </a:solidFill>
              </a:rPr>
              <a:t>A</a:t>
            </a:r>
            <a:r>
              <a:rPr lang="es-CL" i="1" baseline="-25000" dirty="0" smtClean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</a:t>
            </a:r>
            <a:endParaRPr lang="es-CL" i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021156"/>
            <a:ext cx="8229600" cy="1532043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 smtClean="0">
                <a:latin typeface="Calibri Light" panose="020F0302020204030204" pitchFamily="34" charset="0"/>
              </a:rPr>
              <a:t>Formalmente es necesario, pero no vamos a utilizar esta forma aquí. Utilizaremos</a:t>
            </a:r>
            <a:r>
              <a:rPr lang="es-CL" sz="21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 </a:t>
            </a:r>
            <a:r>
              <a:rPr lang="es-CL" sz="2100" i="1" dirty="0" smtClean="0">
                <a:latin typeface="Calibri Light" panose="020F0302020204030204" pitchFamily="34" charset="0"/>
              </a:rPr>
              <a:t>subíndices simples para distinguir nombres de atributos en </a:t>
            </a:r>
            <a:r>
              <a:rPr lang="es-CL" sz="2100" i="1" dirty="0" smtClean="0">
                <a:latin typeface="Calibri Light" panose="020F0302020204030204" pitchFamily="34" charset="0"/>
              </a:rPr>
              <a:t>una consulta para </a:t>
            </a:r>
            <a:r>
              <a:rPr lang="es-CL" sz="2100" i="1" dirty="0" smtClean="0">
                <a:latin typeface="Calibri Light" panose="020F0302020204030204" pitchFamily="34" charset="0"/>
              </a:rPr>
              <a:t>evitar ser innecesariamente verbosos. Implícitamente, cuando </a:t>
            </a:r>
            <a:r>
              <a:rPr lang="es-CL" sz="2100" i="1" dirty="0" smtClean="0">
                <a:latin typeface="Calibri Light" panose="020F0302020204030204" pitchFamily="34" charset="0"/>
              </a:rPr>
              <a:t>usemos </a:t>
            </a:r>
            <a:r>
              <a:rPr lang="es-CL" sz="2100" i="1" dirty="0" smtClean="0">
                <a:latin typeface="Calibri Light" panose="020F0302020204030204" pitchFamily="34" charset="0"/>
              </a:rPr>
              <a:t>subíndices, </a:t>
            </a:r>
            <a:r>
              <a:rPr lang="es-CL" sz="2100" i="1" dirty="0" smtClean="0">
                <a:latin typeface="Calibri Light" panose="020F0302020204030204" pitchFamily="34" charset="0"/>
              </a:rPr>
              <a:t>implicará </a:t>
            </a:r>
            <a:r>
              <a:rPr lang="es-CL" sz="2100" i="1" dirty="0" smtClean="0">
                <a:latin typeface="Calibri Light" panose="020F0302020204030204" pitchFamily="34" charset="0"/>
              </a:rPr>
              <a:t>el uso de este operador.</a:t>
            </a:r>
            <a:endParaRPr lang="es-CL" sz="2100" i="1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36" y="1392586"/>
            <a:ext cx="2252728" cy="661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2" y="3276600"/>
            <a:ext cx="2252728" cy="6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</p:spTree>
    <p:extLst>
      <p:ext uri="{BB962C8B-B14F-4D97-AF65-F5344CB8AC3E}">
        <p14:creationId xmlns:p14="http://schemas.microsoft.com/office/powerpoint/2010/main" val="25648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Producto </a:t>
            </a:r>
            <a:r>
              <a:rPr lang="es-CL" dirty="0" smtClean="0">
                <a:solidFill>
                  <a:schemeClr val="tx1"/>
                </a:solidFill>
              </a:rPr>
              <a:t>Cartesiano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son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los pares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nombres de cervezas donde la primera cerveza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es más fuerte que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43400"/>
            <a:ext cx="6922930" cy="654588"/>
          </a:xfrm>
          <a:prstGeom prst="rect">
            <a:avLst/>
          </a:prstGeom>
        </p:spPr>
      </p:pic>
      <p:sp>
        <p:nvSpPr>
          <p:cNvPr id="13" name="Content Placeholder 6 2"/>
          <p:cNvSpPr txBox="1">
            <a:spLocks/>
          </p:cNvSpPr>
          <p:nvPr/>
        </p:nvSpPr>
        <p:spPr>
          <a:xfrm>
            <a:off x="457200" y="5939454"/>
            <a:ext cx="8229600" cy="470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 smtClean="0">
                <a:latin typeface="Calibri Light" panose="020F0302020204030204" pitchFamily="34" charset="0"/>
              </a:rPr>
              <a:t>x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sz="2400" dirty="0" smtClean="0">
                <a:latin typeface="Calibri Light" panose="020F0302020204030204" pitchFamily="34" charset="0"/>
              </a:rPr>
              <a:t>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pueden tener atributos en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común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...</a:t>
            </a:r>
            <a:endParaRPr lang="es-CL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130" y="4335409"/>
            <a:ext cx="683365" cy="804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pic>
        <p:nvPicPr>
          <p:cNvPr id="1026" name="Picture 2" descr="Image result for uh o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5521805"/>
            <a:ext cx="2438400" cy="9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5409"/>
            <a:ext cx="8288762" cy="655778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3900" y="4509754"/>
            <a:ext cx="685800" cy="7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5409"/>
            <a:ext cx="8288762" cy="655778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sp>
        <p:nvSpPr>
          <p:cNvPr id="6" name="Content Placeholder 6 2"/>
          <p:cNvSpPr txBox="1">
            <a:spLocks/>
          </p:cNvSpPr>
          <p:nvPr/>
        </p:nvSpPr>
        <p:spPr>
          <a:xfrm>
            <a:off x="609600" y="1676400"/>
            <a:ext cx="8229600" cy="1532043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>
                <a:latin typeface="Calibri Light" panose="020F0302020204030204" pitchFamily="34" charset="0"/>
              </a:rPr>
              <a:t>Formalmente es necesario, pero no vamos a utilizar esta forma aquí. Utilizaremos</a:t>
            </a:r>
            <a:r>
              <a:rPr lang="es-CL" sz="2100" b="1" i="1" dirty="0">
                <a:solidFill>
                  <a:srgbClr val="008000"/>
                </a:solidFill>
                <a:latin typeface="Calibri Light" panose="020F0302020204030204" pitchFamily="34" charset="0"/>
              </a:rPr>
              <a:t> </a:t>
            </a:r>
            <a:r>
              <a:rPr lang="es-CL" sz="2100" i="1" dirty="0">
                <a:latin typeface="Calibri Light" panose="020F0302020204030204" pitchFamily="34" charset="0"/>
              </a:rPr>
              <a:t>subíndices simples para distinguir nombres de atributos en una consulta para evitar ser innecesariamente verbosos. Implícitamente, cuando usemos subíndices, implicará el uso de este operador.</a:t>
            </a:r>
            <a:endParaRPr lang="es-CL" sz="2100" i="1" dirty="0"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4191000"/>
            <a:ext cx="8517362" cy="1143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34200" y="6111558"/>
            <a:ext cx="2133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solidFill>
                  <a:schemeClr val="tx1"/>
                </a:solidFill>
              </a:rPr>
              <a:t>(De nada.)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4"/>
            <a:ext cx="5465936" cy="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Producto </a:t>
            </a:r>
            <a:r>
              <a:rPr lang="es-CL" dirty="0" smtClean="0"/>
              <a:t>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6"/>
            <a:ext cx="5468230" cy="394821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" y="3752895"/>
            <a:ext cx="2928189" cy="2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 smtClean="0"/>
              <a:t> (</a:t>
            </a:r>
            <a:r>
              <a:rPr lang="es-CL" i="1" dirty="0" smtClean="0"/>
              <a:t>Reuniones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31" y="1447800"/>
            <a:ext cx="4196337" cy="1740222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4406586"/>
            <a:ext cx="8229600" cy="775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latin typeface="Calibri Light" panose="020F0302020204030204" pitchFamily="34" charset="0"/>
              </a:rPr>
              <a:t>En </a:t>
            </a:r>
            <a:r>
              <a:rPr lang="es-CL" sz="2000" dirty="0" smtClean="0">
                <a:latin typeface="Calibri Light" panose="020F0302020204030204" pitchFamily="34" charset="0"/>
              </a:rPr>
              <a:t>rigor</a:t>
            </a:r>
            <a:r>
              <a:rPr lang="es-CL" sz="2000" dirty="0">
                <a:latin typeface="Calibri Light" panose="020F0302020204030204" pitchFamily="34" charset="0"/>
              </a:rPr>
              <a:t>, no es un </a:t>
            </a:r>
            <a:r>
              <a:rPr lang="es-CL" sz="2000" dirty="0" smtClean="0">
                <a:latin typeface="Calibri Light" panose="020F0302020204030204" pitchFamily="34" charset="0"/>
              </a:rPr>
              <a:t>operador, porque </a:t>
            </a:r>
            <a:r>
              <a:rPr lang="es-CL" sz="2000" dirty="0" smtClean="0">
                <a:latin typeface="Calibri Light" panose="020F0302020204030204" pitchFamily="34" charset="0"/>
              </a:rPr>
              <a:t>está </a:t>
            </a:r>
            <a:r>
              <a:rPr lang="es-CL" sz="2000" dirty="0" smtClean="0">
                <a:latin typeface="Calibri Light" panose="020F0302020204030204" pitchFamily="34" charset="0"/>
              </a:rPr>
              <a:t>cubierto por los operadores de producto y selección, pero </a:t>
            </a:r>
            <a:r>
              <a:rPr lang="es-CL" sz="2000" i="1" dirty="0" err="1" smtClean="0">
                <a:latin typeface="Calibri Light" panose="020F0302020204030204" pitchFamily="34" charset="0"/>
              </a:rPr>
              <a:t>join</a:t>
            </a:r>
            <a:r>
              <a:rPr lang="es-CL" sz="2000" dirty="0" smtClean="0">
                <a:latin typeface="Calibri Light" panose="020F0302020204030204" pitchFamily="34" charset="0"/>
              </a:rPr>
              <a:t> es tan común que se abrevia así.</a:t>
            </a:r>
          </a:p>
        </p:txBody>
      </p:sp>
    </p:spTree>
    <p:extLst>
      <p:ext uri="{BB962C8B-B14F-4D97-AF65-F5344CB8AC3E}">
        <p14:creationId xmlns:p14="http://schemas.microsoft.com/office/powerpoint/2010/main" val="19231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/>
              <a:t> = Selección + </a:t>
            </a:r>
            <a:r>
              <a:rPr lang="es-CL" dirty="0" smtClean="0"/>
              <a:t>Producto </a:t>
            </a:r>
            <a:r>
              <a:rPr lang="es-CL" dirty="0" smtClean="0"/>
              <a:t>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son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los pares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nombres de cervezas donde la primera cerveza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es más fuerte que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3" y="3736036"/>
            <a:ext cx="5179448" cy="260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1" y="4143584"/>
            <a:ext cx="4913286" cy="4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 smtClean="0"/>
              <a:t> = Selección </a:t>
            </a:r>
            <a:r>
              <a:rPr lang="es-CL" dirty="0"/>
              <a:t>+ Producto </a:t>
            </a:r>
            <a:r>
              <a:rPr lang="es-CL" dirty="0" smtClean="0"/>
              <a:t>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5"/>
            <a:ext cx="5471694" cy="394373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40" y="3733800"/>
            <a:ext cx="2928456" cy="23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23" y="4120348"/>
            <a:ext cx="2671690" cy="4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tienen un vino de cada origen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81371" y="5618724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Una tarea.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</p:spTree>
    <p:extLst>
      <p:ext uri="{BB962C8B-B14F-4D97-AF65-F5344CB8AC3E}">
        <p14:creationId xmlns:p14="http://schemas.microsoft.com/office/powerpoint/2010/main" val="5935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Operadores unarios vs. binarios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Operadores unarios</a:t>
            </a:r>
            <a:r>
              <a:rPr lang="es-CL" dirty="0" smtClean="0">
                <a:solidFill>
                  <a:srgbClr val="7030A0"/>
                </a:solidFill>
              </a:rPr>
              <a:t>: </a:t>
            </a:r>
          </a:p>
          <a:p>
            <a:pPr lvl="1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Mencionan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solo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una relación:</a:t>
            </a:r>
          </a:p>
          <a:p>
            <a:pPr lvl="1"/>
            <a:endParaRPr lang="es-CL" dirty="0"/>
          </a:p>
          <a:p>
            <a:pPr marL="457200" lvl="1" indent="0">
              <a:buNone/>
            </a:pPr>
            <a:endParaRPr lang="es-CL" dirty="0"/>
          </a:p>
          <a:p>
            <a:r>
              <a:rPr lang="es-CL" dirty="0" smtClean="0"/>
              <a:t>Operadores binarios:</a:t>
            </a:r>
          </a:p>
          <a:p>
            <a:pPr lvl="1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Mencionan dos relaciones: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52" y="2458509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5" y="5418433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5" y="4737617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1" y="4754680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1" y="5410151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07" y="6325219"/>
            <a:ext cx="3503385" cy="458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38401" y="6045851"/>
            <a:ext cx="4343400" cy="81214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7888" y="3359872"/>
            <a:ext cx="3352801" cy="8309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necesitan todos estos operadores?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72" y="2453638"/>
            <a:ext cx="2252728" cy="6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Modelando </a:t>
            </a:r>
            <a:r>
              <a:rPr lang="es-CL" dirty="0" smtClean="0"/>
              <a:t>la Intersección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con otros operadores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19535"/>
            <a:ext cx="82296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</a:t>
            </a:r>
            <a:r>
              <a:rPr lang="es-CL" sz="2400" i="1" dirty="0" smtClean="0">
                <a:latin typeface="Calibri Light" panose="020F0302020204030204" pitchFamily="34" charset="0"/>
              </a:rPr>
              <a:t>hacer?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7" y="3377576"/>
            <a:ext cx="4054482" cy="4137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18" y="3090292"/>
            <a:ext cx="3233050" cy="19373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92" y="3908895"/>
            <a:ext cx="1126808" cy="11203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08895"/>
            <a:ext cx="1122700" cy="11187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02" y="4425371"/>
            <a:ext cx="268438" cy="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la Intersección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con otros operadores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19535"/>
            <a:ext cx="82296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</a:t>
            </a:r>
            <a:r>
              <a:rPr lang="es-CL" sz="2400" i="1" dirty="0" smtClean="0">
                <a:latin typeface="Calibri Light" panose="020F0302020204030204" pitchFamily="34" charset="0"/>
              </a:rPr>
              <a:t>hacer?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8" y="4381773"/>
            <a:ext cx="8645303" cy="5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Álgebra Relacional (Mínimo / Clásico)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77509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3" y="5388705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59499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57169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72" y="3554064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80" y="5375110"/>
            <a:ext cx="3503385" cy="458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72" y="2072638"/>
            <a:ext cx="2252728" cy="6613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6223" y="5167474"/>
            <a:ext cx="8200577" cy="81214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 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>
                <a:solidFill>
                  <a:srgbClr val="0033CC"/>
                </a:solidFill>
              </a:rPr>
              <a:t>El Álgebra relacional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4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1" y="-180515"/>
            <a:ext cx="9753601" cy="7248145"/>
          </a:xfrm>
          <a:prstGeom prst="rect">
            <a:avLst/>
          </a:prstGeom>
        </p:spPr>
      </p:pic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¿… para 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colgarla </a:t>
            </a:r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 la pared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y reflexionar sobre ella?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(Puede ser.)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05400" y="1981200"/>
            <a:ext cx="3581400" cy="838200"/>
          </a:xfrm>
          <a:prstGeom prst="cloudCallout">
            <a:avLst>
              <a:gd name="adj1" fmla="val 31402"/>
              <a:gd name="adj2" fmla="val 106133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Una obra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maravillosa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657600" y="3662362"/>
            <a:ext cx="3162300" cy="931069"/>
          </a:xfrm>
          <a:prstGeom prst="cloudCallout">
            <a:avLst>
              <a:gd name="adj1" fmla="val 67725"/>
              <a:gd name="adj2" fmla="val -33706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no entiendo nada.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572000" y="2764631"/>
            <a:ext cx="1762125" cy="838200"/>
          </a:xfrm>
          <a:prstGeom prst="cloudCallout">
            <a:avLst>
              <a:gd name="adj1" fmla="val 138786"/>
              <a:gd name="adj2" fmla="val 47042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pero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</a:t>
            </a:r>
            <a:r>
              <a:rPr lang="es-CL" dirty="0" smtClean="0"/>
              <a:t>está el </a:t>
            </a:r>
            <a:r>
              <a:rPr lang="es-CL" dirty="0" smtClean="0"/>
              <a:t>álgebra?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Para definir preguntas </a:t>
            </a:r>
            <a:r>
              <a:rPr lang="es-CL" dirty="0" smtClean="0"/>
              <a:t>de </a:t>
            </a:r>
            <a:r>
              <a:rPr lang="es-CL" dirty="0" smtClean="0"/>
              <a:t>una forma general</a:t>
            </a:r>
          </a:p>
          <a:p>
            <a:r>
              <a:rPr lang="es-CL" dirty="0" smtClean="0"/>
              <a:t>Para definir preguntas sin ambigüedad</a:t>
            </a:r>
          </a:p>
          <a:p>
            <a:r>
              <a:rPr lang="es-CL" dirty="0" smtClean="0"/>
              <a:t>Provee </a:t>
            </a:r>
            <a:r>
              <a:rPr lang="es-CL" dirty="0" smtClean="0"/>
              <a:t>las bases de los </a:t>
            </a:r>
            <a:r>
              <a:rPr lang="es-CL" dirty="0" smtClean="0"/>
              <a:t>lenguajes de </a:t>
            </a:r>
            <a:r>
              <a:rPr lang="es-CL" dirty="0" smtClean="0"/>
              <a:t>consulta</a:t>
            </a:r>
          </a:p>
          <a:p>
            <a:r>
              <a:rPr lang="es-CL" dirty="0" smtClean="0"/>
              <a:t>Optimizaciones </a:t>
            </a:r>
            <a:r>
              <a:rPr lang="es-CL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28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Ejemplo de una optimización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marcas de vino tienen un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2003322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6" y="3733800"/>
            <a:ext cx="4980131" cy="54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6" y="4247006"/>
            <a:ext cx="4108451" cy="796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No en </a:t>
            </a:r>
            <a:br>
              <a:rPr lang="es-CL" i="1" dirty="0" smtClean="0">
                <a:solidFill>
                  <a:srgbClr val="FF0000"/>
                </a:solidFill>
              </a:rPr>
            </a:br>
            <a:r>
              <a:rPr lang="es-CL" i="1" dirty="0" smtClean="0">
                <a:solidFill>
                  <a:srgbClr val="FF0000"/>
                </a:solidFill>
              </a:rPr>
              <a:t>	</a:t>
            </a:r>
            <a:r>
              <a:rPr lang="es-CL" dirty="0" smtClean="0">
                <a:solidFill>
                  <a:srgbClr val="0033CC"/>
                </a:solidFill>
              </a:rPr>
              <a:t>El Álgebra Relacional </a:t>
            </a:r>
            <a:r>
              <a:rPr lang="es-CL" dirty="0" smtClean="0">
                <a:solidFill>
                  <a:schemeClr val="tx1"/>
                </a:solidFill>
              </a:rPr>
              <a:t>(Clásico)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3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¿Cuántos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661816" cy="395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¿4,5?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¿Cuántas cervezas hay por tipo?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1230077" cy="5816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09683"/>
            <a:ext cx="4747783" cy="794898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las cervezas </a:t>
            </a:r>
          </a:p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en orden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ascendente </a:t>
            </a:r>
            <a:r>
              <a:rPr lang="es-CL" sz="2000" b="1" i="1" dirty="0">
                <a:latin typeface="Bodoni MT Condensed" panose="02070606080606020203" pitchFamily="18" charset="0"/>
              </a:rPr>
              <a:t>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grados?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</a:rPr>
              <a:t>Se acabó!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es la bebida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con el </a:t>
            </a:r>
            <a:r>
              <a:rPr lang="es-CL" sz="2000" b="1" i="1" dirty="0">
                <a:latin typeface="Bodoni MT Condensed" panose="02070606080606020203" pitchFamily="18" charset="0"/>
              </a:rPr>
              <a:t>mejor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cociente entre volumen total de alcohol y precio?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3"/>
            <a:ext cx="5622809" cy="427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la última pregunta?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¿Debería comprar este vino?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6"/>
            <a:ext cx="3292336" cy="430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en SQL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 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</a:t>
            </a:r>
            <a:endParaRPr lang="es-CL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 </a:t>
            </a:r>
            <a:r>
              <a:rPr lang="es-CL" sz="2000" b="1" i="1" dirty="0">
                <a:latin typeface="Bodoni MT Condensed" panose="02070606080606020203" pitchFamily="18" charset="0"/>
              </a:rPr>
              <a:t>es el significado de la vida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6"/>
            <a:ext cx="1650193" cy="430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en SQL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 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</a:t>
            </a:r>
            <a:endParaRPr lang="es-CL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¿Una más?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8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3962400"/>
            <a:ext cx="8116887" cy="1806575"/>
          </a:xfrm>
        </p:spPr>
        <p:txBody>
          <a:bodyPr>
            <a:normAutofit/>
          </a:bodyPr>
          <a:lstStyle/>
          <a:p>
            <a:r>
              <a:rPr lang="es-CL" sz="2700" i="1" dirty="0" smtClean="0"/>
              <a:t>La próxima vez, continuaremos con un poco de: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El Cálculo Relacional</a:t>
            </a: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4.3 |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3962400"/>
            <a:ext cx="8116887" cy="1806575"/>
          </a:xfrm>
        </p:spPr>
        <p:txBody>
          <a:bodyPr>
            <a:normAutofit/>
          </a:bodyPr>
          <a:lstStyle/>
          <a:p>
            <a:r>
              <a:rPr lang="es-CL" sz="2700" i="1" dirty="0" smtClean="0"/>
              <a:t>La próxima vez, empezaremos con el</a:t>
            </a:r>
            <a:r>
              <a:rPr lang="es-CL" sz="2700" dirty="0" smtClean="0"/>
              <a:t>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err="1" smtClean="0"/>
              <a:t>Structured</a:t>
            </a:r>
            <a:r>
              <a:rPr lang="es-CL" dirty="0" smtClean="0"/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Language</a:t>
            </a:r>
            <a:r>
              <a:rPr lang="es-CL" dirty="0"/>
              <a:t> </a:t>
            </a:r>
            <a:r>
              <a:rPr lang="es-CL" dirty="0" smtClean="0"/>
              <a:t>(SQL)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5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9942"/>
            <a:ext cx="8839200" cy="5090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71883"/>
            <a:ext cx="885825" cy="101991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48200" y="1535865"/>
            <a:ext cx="4800600" cy="5517397"/>
            <a:chOff x="4648200" y="1535865"/>
            <a:chExt cx="4800600" cy="55173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3150" y="3328987"/>
              <a:ext cx="3295650" cy="3724275"/>
            </a:xfrm>
            <a:prstGeom prst="rect">
              <a:avLst/>
            </a:prstGeom>
          </p:spPr>
        </p:pic>
        <p:sp>
          <p:nvSpPr>
            <p:cNvPr id="8" name="Cloud Callout 7"/>
            <p:cNvSpPr/>
            <p:nvPr/>
          </p:nvSpPr>
          <p:spPr>
            <a:xfrm>
              <a:off x="4648200" y="1535865"/>
              <a:ext cx="4800600" cy="1295400"/>
            </a:xfrm>
            <a:prstGeom prst="cloudCallout">
              <a:avLst>
                <a:gd name="adj1" fmla="val 21562"/>
                <a:gd name="adj2" fmla="val 103927"/>
              </a:avLst>
            </a:prstGeom>
            <a:solidFill>
              <a:schemeClr val="lt1">
                <a:alpha val="67000"/>
              </a:schemeClr>
            </a:solidFill>
            <a:ln w="4445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CL" sz="2000" b="1" i="1" dirty="0" smtClean="0">
                  <a:solidFill>
                    <a:prstClr val="black"/>
                  </a:solidFill>
                  <a:latin typeface="Bodoni MT Condensed" panose="02070606080606020203" pitchFamily="18" charset="0"/>
                </a:rPr>
                <a:t>¿Preguntas?</a:t>
              </a:r>
              <a:endParaRPr lang="es-CL" sz="2000" b="1" i="1" dirty="0">
                <a:solidFill>
                  <a:prstClr val="black"/>
                </a:solidFill>
                <a:latin typeface="Bodoni MT Condensed" panose="020706060806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0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1010,3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marca}=\text{Austral}}(\rlt{Cerveza})$&#10;\end{document}&#10;"/>
  <p:tag name="IGUANATEXSIZE" val="25"/>
  <p:tag name="IGUANATEXCURSOR" val="2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809,362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tipo}=\text{Ale}}(\rlt{Cerveza})$&#10;\end{document}&#10;"/>
  <p:tag name="IGUANATEXSIZE" val="25"/>
  <p:tag name="IGUANATEXCURSOR" val="2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1350,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tipo}=\text{Ale}\,\,\wedge\,\,\sch{grados}&gt;4,8}(\rlt{Cerveza})$&#10;\end{document}&#10;"/>
  <p:tag name="IGUANATEXSIZE" val="25"/>
  <p:tag name="IGUANATEXCURSOR" val="2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633,088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tipo}}(\rlt{Cerveza})$&#10;\end{document}&#10;"/>
  <p:tag name="IGUANATEXSIZE" val="25"/>
  <p:tag name="IGUANATEXCURSOR" val="2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8,2888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[\ksg]&#10;\hline &#10;%Austral &amp; Lager &amp; Lager &amp; 4,6 &amp; Punta Arenas &amp; 330 &amp; 2000 \\ &#10;Austral &amp; Yagan &amp; Ale &amp; 5,0 &amp; Punta Arenas &amp; 330 &amp; 2400 \\&#10;%Raco &amp; Amber &amp; Ale &amp; 4,5 &amp; Maipo &amp; 500 &amp; 3000 \\&#10;\hline &#10;\end{tabular}&#10;&#10;\end{document}"/>
  <p:tag name="IGUANATEXSIZE" val="15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(\rlt{\ensuremath{\cdot}})$\\&#10;\end{tabular}&#10;\end{document}&#10;"/>
  <p:tag name="IGUANATEXSIZE" val="25"/>
  <p:tag name="IGUANATEXCURSOR" val="2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912,12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grados}&gt;4,8}(\rlt{Cerveza})$\\&#10;\end{tabular}&#10;\end{document}&#10;"/>
  <p:tag name="IGUANATEXSIZE" val="25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,0213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\hline &#10;\end{tabular}&#10;&#10;\end{document}"/>
  <p:tag name="IGUANATEXSIZE" val="15"/>
  <p:tag name="IGUANATEXCURSOR" val="3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grados}&gt;4,8}\big(\rao{\pi}_{\sch{tipo}}(\rlt{Cerveza})\big)$\\&#10;\end{tabular}&#10;\end{document}&#10;"/>
  <p:tag name="IGUANATEXSIZE" val="25"/>
  <p:tag name="IGUANATEXCURSOR" val="2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1965,2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951,77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tipo}=\text{Carménère}\,\,\vee\,\,\sch{tipo}=\text{Syrah}}\big(\rao{\pi}_{\sch{marca},\sch{tipo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1965,2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02,1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\cap\, \rao{\pi}_{\sch{marca}}\big(\rao{\sigma}_{\sch{tipo}=\text{Lager}}(\rlt{Cerveza})\big)$\\&#10;\end{tabular}&#10;\end{document}&#10;"/>
  <p:tag name="IGUANATEXSIZE" val="25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176,9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$\\&#10;\end{tabular}&#10;\end{document}&#10;"/>
  <p:tag name="IGUANATEXSIZE" val="25"/>
  <p:tag name="IGUANATEXCURSOR" val="3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Raco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02,1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\cap\, \rao{\pi}_{\sch{marca}}\big(\rao{\sigma}_{\sch{tipo}=\text{Lager}}(\rlt{Cerveza})\big)$\\&#10;\end{tabular}&#10;\end{document}&#10;"/>
  <p:tag name="IGUANATEXSIZE" val="25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52,67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Lager}}(\rlt{Cerveza})\big)$\\&#10;\end{tabular}&#10;\end{document}&#10;"/>
  <p:tag name="IGUANATEXSIZE" val="2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0155"/>
  <p:tag name="ORIGINALWIDTH" val="99,76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\Large$\cap$\\&#10;\end{tabular}&#10;\end{document}&#10;"/>
  <p:tag name="IGUANATEXSIZE" val="2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335,82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tipo}=\text{Ale}}(\rlt{Cerveza})\,\cap\,\rao{\sigma}_{\sch{tipo}=\text{Lager}}(\rlt{Cerveza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849,868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(o a veces $\rlt{R$_1$} \setminus \rlt{R$_2$}$)&#10;\end{document}&#10;"/>
  <p:tag name="IGUANATEXSIZE" val="20"/>
  <p:tag name="IGUANATEXCURSOR" val="27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13,3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-\, \rao{\pi}_{\sch{marca}}\big(\rao{\sigma}_{\sch{tipo}=\text{Lager}}(\rlt{Cerveza})\big)$\\&#10;\end{tabular}&#10;\end{document}&#10;"/>
  <p:tag name="IGUANATEXSIZE" val="25"/>
  <p:tag name="IGUANATEXCURSOR" val="3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176,9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$\\&#10;\end{tabular}&#10;\end{document}&#10;"/>
  <p:tag name="IGUANATEXSIZE" val="25"/>
  <p:tag name="IGUANATEXCURSOR" val="3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Raco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52,67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Lager}}(\rlt{Cerveza})\big)$\\&#10;\end{tabular}&#10;\end{document}&#10;"/>
  <p:tag name="IGUANATEXSIZE" val="2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50945"/>
  <p:tag name="ORIGINALWIDTH" val="109,515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\Large$-$\\&#10;\end{tabular}&#10;\end{document}&#10;"/>
  <p:tag name="IGUANATEXSIZE" val="25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13,3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-\, \rao{\pi}_{\sch{marca}}\big(\rao{\sigma}_{\sch{tipo}=\text{Lager}}(\rlt{Cerveza})\big)$\\&#10;\end{tabular}&#10;\end{document}&#10;"/>
  <p:tag name="IGUANATEXSIZE" val="25"/>
  <p:tag name="IGUANATEXCURSOR" val="3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312,5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tipo}=\text{Ale}}(\rlt{Cerveza})-\rao{\sigma}_{\sch{tipo}=\text{Lager}}(\rlt{Cerveza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690,73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\,\,\vee\,\,\sch{tipo}=\text{Lager}}(\rlt{Cerveza})\big)$\\&#10;\end{tabular}&#10;\end{document}&#10;"/>
  <p:tag name="IGUANATEXSIZE" val="25"/>
  <p:tag name="IGUANATEXCURSOR" val="3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725,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origen}=\text{Maipo}}(\rlt{Cerveza})\big) \,\cup\, \rao{\pi}_{\sch{marca}}\big(\rao{\sigma}_{\sch{origen}=\text{Maipo}}(\rlt{Vino})\big)$\\&#10;\end{tabular}&#10;\end{document}&#10;"/>
  <p:tag name="IGUANATEXSIZE" val="25"/>
  <p:tag name="IGUANATEXCURSOR" val="3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598,4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 l}&#10;%\rlt{Vino}\\&#10;\hline&#10;\sch{marca} &amp; \sch{año} &amp; \sch{origen}\\&#10;\hline &#10;Casablanca &amp; 2016 &amp; Chardonnay\\&#10;Maipo &amp; 2015 &amp; Syrah\\&#10;Maipo &amp; 2014 &amp; Carménère \\\hline &#10;\end{tabular}&#10;&#10;\end{document}"/>
  <p:tag name="IGUANATEXSIZE" val="1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58,8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origen}=\text{Maipo}}(\rlt{Cerveza}) \,\cup\, \rao{\sigma}_{\sch{origen}=\text{Maipo}}(\rlt{Vino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309,04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(r_1,r_2)$&#10;\end{document}&#10;"/>
  <p:tag name="IGUANATEXSIZE" val="20"/>
  <p:tag name="IGUANATEXCURSOR" val="2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752,3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r_1 \in \rlt{R$_1$}$, $r_2 \in \rlt{R$_2$}$&#10;\end{document}&#10;"/>
  <p:tag name="IGUANATEXSIZE" val="20"/>
  <p:tag name="IGUANATEXCURSOR" val="2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338,7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lt{Cerveza})) \times$\\~~~~~~~~~~~~~~~~~~ $\rao{\rho}_{\sch{grados}/\sch{grados$_2$}}(\rao{\rho}_{\sch{nombre}/\sch{nombre$_2$}}(\rlt{Cerveza})))\big)$&#10;\end{tabular}&#10;\end{document}"/>
  <p:tag name="IGUANATEXSIZE" val="25"/>
  <p:tag name="IGUANATEXCURSOR" val="4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996,5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ao{\pi}_{\sch{nombre},\sch{grados}}(\rlt{Cerveza}))) \times$\\~~~~~~~~~~~~~~~~~~ $\rao{\rho}_{\sch{grados}/\sch{grados$_2$}}(\rao{\rho}_{\sch{nombre}/\sch{nombre$_2$}}(\rao{\pi}_{\sch{nombre},\sch{grados}}(\rlt{Cerveza}))))\big)$&#10;\end{tabular}&#10;\end{document}"/>
  <p:tag name="IGUANATEXSIZE" val="25"/>
  <p:tag name="IGUANATEXCURSOR" val="4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996,5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ao{\pi}_{\sch{nombre},\sch{grados}}(\rlt{Cerveza}))) \times$\\~~~~~~~~~~~~~~~~~~ $\rao{\rho}_{\sch{grados}/\sch{grados$_2$}}(\rao{\rho}_{\sch{nombre}/\sch{nombre$_2$}}(\rao{\pi}_{\sch{nombre},\sch{grados}}(\rlt{Cerveza}))))\big)$&#10;\end{tabular}&#10;\end{document}"/>
  <p:tag name="IGUANATEXSIZE" val="25"/>
  <p:tag name="IGUANATEXCURSOR" val="4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68,0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año} &amp; \sch{tipo} &amp; \sch{grados} &amp; \sch{origen}  &amp; \sch{ml} &amp; \sch{precio} \\&#10;\hline &#10;Tarapacá &amp; Gran &amp; 2014 &amp; Carménère &amp; 13,5 &amp; Maipo &amp; 750 &amp; 4500 \\&#10;%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3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1410,9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precio$_v$}=\sch{precio$_c$}}(\rlt{Vino} \times \rlt{Cerveza})$%(\rlt{Cerveza}\,\times\, \rao{\pi}_{\sch{marca}}\big(\rao{\sigma}_{\sch{origen}=\text{Maipo}}(\rlt{Vino})\big)$\\&#10;\end{tabular}&#10;\end{document}&#10;"/>
  <p:tag name="IGUANATEXSIZE" val="25"/>
  <p:tag name="IGUANATEXCURSOR" val="3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0,0461"/>
  <p:tag name="ORIGINALWIDTH" val="823,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lt{R$_1$} \bowtie_{\text{condición}} \rlt{R$_2$}$\\&#10;{\scriptsize(\textsc{equivalente a})}\\&#10;$\rao{\sigma}_{\text{condición}}(\rlt{R$_1$} \times \rlt{R$_2$})$\\&#10;\end{tabular}&#10;\end{document}&#10;"/>
  <p:tag name="IGUANATEXSIZE" val="20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,278"/>
  <p:tag name="ORIGINALWIDTH" val="2369,5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o \\&#10;$\rao{\pi}_{\sch{nombre$_1$},\sch{nombre$_2$}}\big(\rlt{Cerveza$_1$} \bowtie_{\sch{grados$_1$}&gt;\sch{grados$_2$}} \rlt{Cerveza$_2$}\big)$&#10;\end{tabular}&#10;\end{document}&#10;"/>
  <p:tag name="IGUANATEXSIZE" val="25"/>
  <p:tag name="IGUANATEXCURSOR" val="3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60,7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v} &amp; \sch{nombrev} &amp; ... &amp; \sch{preciov} &amp; \sch{marcac} &amp; \sch{nombrec} &amp; ... &amp; \sch{precioc}\\&#10;\hline &#10;Concha y Toro &amp; Amelie &amp; ... &amp; 3000 &amp; Raco &amp; Amber &amp; ... &amp; 3000\\\hline &#10;\end{tabular}&#10;&#10;\end{document}"/>
  <p:tag name="IGUANATEXSIZE" val="15"/>
  <p:tag name="IGUANATEXCURSOR" val="3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1410,9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precio$_v$}=\sch{precio$_c$}}(\rlt{Vino} \times \rlt{Cerveza})$%(\rlt{Cerveza}\,\times\, \rao{\pi}_{\sch{marca}}\big(\rao{\sigma}_{\sch{origen}=\text{Maipo}}(\rlt{Vino})\big)$\\&#10;\end{tabular}&#10;\end{document}&#10;"/>
  <p:tag name="IGUANATEXSIZE" val="25"/>
  <p:tag name="IGUANATEXCURSOR" val="3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5,7773"/>
  <p:tag name="ORIGINALWIDTH" val="1287,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o \\&#10;$\rlt{Vino} \bowtie_{\sch{precio$_v$}=\sch{precio$_c$}} \rlt{Cerveza}$&#10;\end{tabular}&#10;\end{document}&#10;"/>
  <p:tag name="IGUANATEXSIZE" val="25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,2641"/>
  <p:tag name="ORIGINALWIDTH" val="997,63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 \cap \rlt{R$'$} \equiv \rlt{R} -  (\rlt{R} - \rlt{R$'$})$ &#10;\end{document}&#10;"/>
  <p:tag name="IGUANATEXSIZE" val="40"/>
  <p:tag name="IGUANATEXCURSOR" val="29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776,998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\fill[blue] \thirdcircle;&#10;        \draw \firstcircle node {\Large\rlt{R}};&#10;        %\draw \secondcircle node {$$};&#10;        \draw \thirdcircle node {\Large\rlt{R$'$}};&#10;    \end{scope}&#10;\end{tikzpicture}&#10;\end{document}"/>
  <p:tag name="IGUANATEXSIZE" val="20"/>
  <p:tag name="IGUANATEXCURSOR" val="6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068,149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\draw \firstcircle node[xshift=-0.4cm] {\Large$\rlt{R}-\rlt{R$'$}$};&#10;        %\draw \secondcircle node {$$};&#10;        \draw[white] \thirdcircle;&#10;        \fill[white,fill opacity=1] \thirdcircle;&#10;    \end{scope}&#10;\end{tikzpicture}&#10;\end{document}"/>
  <p:tag name="IGUANATEXSIZE" val="20"/>
  <p:tag name="IGUANATEXCURSOR" val="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068,149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%\fill[blue] \thirdcircle;&#10;        \draw \firstcircle node {\Large\rlt{R}};&#10;        %\draw \secondcircle node {$$};&#10;        %\draw \thirdcircle node {\Large\rlt{R$'$}};&#10;    \end{scope}&#10;\end{tikzpicture}&#10;\end{document}"/>
  <p:tag name="IGUANATEXSIZE" val="20"/>
  <p:tag name="IGUANATEXCURSOR" val="6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063"/>
  <p:tag name="ORIGINALWIDTH" val="66,0092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-$&#10;\end{document}&#10;"/>
  <p:tag name="IGUANATEXSIZE" val="4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698"/>
  <p:tag name="ORIGINALWIDTH" val="2179,80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 \cap \rlt{R$'$} \equiv \rao{\pi}_{\sch{A$_1$},...,\sch{A$_n$}}\big(\rao{\sigma}_{\sch{A$_1$}=\sch{A$_1'$}\wedge...\wedge\sch{A$_n$}=\sch{A$_n'$}}(\rlt{R} \times \rlt{R$'$})\big)$ &#10;\end{document}&#10;"/>
  <p:tag name="IGUANATEXSIZE" val="40"/>
  <p:tag name="IGUANATEXCURSOR" val="3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4,0285"/>
  <p:tag name="ORIGINALWIDTH" val="1951,77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o&#10;\end{tabular}&#10;\end{document}&#10;"/>
  <p:tag name="IGUANATEXSIZE" val="25"/>
  <p:tag name="IGUANATEXCURSOR" val="3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1578,2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tipo}=\text{Carménère}}\big(\rao{\pi}_{\sch{marca},\sch{tipo}}(\rlt{Vino})\big) \cup $\\~~~~~~~~~~$\rao{\sigma}_{\sch{tipo}=\text{Syrah}}\big(\rao{\pi}_{\sch{marca},\sch{tipo}}(\rlt{Vino})\big)$\\&#10;\end{tabular}&#10;\end{document}&#10;"/>
  <p:tag name="IGUANATEXSIZE" val="25"/>
  <p:tag name="IGUANATEXCURSOR" val="3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,0712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[0.5ex]&#10;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4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147,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debería-usted-comprar-el-vino}\\[0.5ex]&#10;\hline  &#10;Sí, si lo hace dejar de hacer preguntas tontas.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076,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significado-de-la-vida}\\[0.5ex]&#10;\hline  &#10;42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Concha y Toro \\&#10;Tarapacá \\&#10;Raco \\\hline &#10;\end{tabular}&#10;&#10;\end{document}"/>
  <p:tag name="IGUANATEXSIZE" val="15"/>
  <p:tag name="IGUANATEXCURSOR" val="3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3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836,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debería-usted-comprar-el-vino}\\[0.5ex]&#10;\hline  &#10;Sí, si lo hace dejar de hacer preguntas.\\\hline &#10;\end{tabular}&#10;&#10;\end{document}"/>
  <p:tag name="IGUANATEXSIZE" val="15"/>
  <p:tag name="IGUANATEXCURSOR" val="3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598,4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 l}&#10;%\rlt{Vino}\\&#10;\hline&#10;\sch{marca} &amp; \sch{año} &amp; \sch{origen}\\&#10;\hline &#10;Casablanca &amp; 2016 &amp; Chardonnay\\&#10;Maipo &amp; 2015 &amp; Syrah\\&#10;Maipo &amp; 2014 &amp; Carménère \\\hline &#10;\end{tabular}&#10;&#10;\end{document}"/>
  <p:tag name="IGUANATEXSIZE" val="1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68,0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año} &amp; \sch{tipo} &amp; \sch{grados} &amp; \sch{origen}  &amp; \sch{ml} &amp; \sch{precio} \\&#10;\hline &#10;Tarapacá &amp; Gran &amp; 2014 &amp; Carménère &amp; 13,5 &amp; Maipo &amp; 750 &amp; 4500 \\&#10;%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283,539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ml}\\&#10;\hline &#10;330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,0712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[0.5ex]&#10;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4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00961"/>
  <p:tag name="ORIGINALWIDTH" val="56,257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,25992"/>
  <p:tag name="ORIGINALWIDTH" val="347,298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Cerveza}$&#10;\end{document}&#10;"/>
  <p:tag name="IGUANATEXSIZE" val="20"/>
  <p:tag name="IGUANATEXCURSOR" val="2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,26292"/>
  <p:tag name="ORIGINALWIDTH" val="717,850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=, &gt;, \geq, &lt;, \leq, \neq$&#10;\end{document}&#10;"/>
  <p:tag name="IGUANATEXSIZE" val="30"/>
  <p:tag name="IGUANATEXCURSOR" val="25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1,845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wedge$ \textsc{\scriptsize (and)}, $\vee$ \textsc{\scriptsize (or)} &#10;\end{document}&#10;"/>
  <p:tag name="IGUANATEXSIZE" val="30"/>
  <p:tag name="IGUANATEXCURSOR" val="2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28210</TotalTime>
  <Words>2282</Words>
  <Application>Microsoft Office PowerPoint</Application>
  <PresentationFormat>On-screen Show (4:3)</PresentationFormat>
  <Paragraphs>315</Paragraphs>
  <Slides>97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5" baseType="lpstr">
      <vt:lpstr>Aparajita</vt:lpstr>
      <vt:lpstr>Arial</vt:lpstr>
      <vt:lpstr>Bodoni MT Condensed</vt:lpstr>
      <vt:lpstr>Calibri</vt:lpstr>
      <vt:lpstr>Calibri Light</vt:lpstr>
      <vt:lpstr>Century Schoolbook</vt:lpstr>
      <vt:lpstr>Wingdings</vt:lpstr>
      <vt:lpstr>Office Theme</vt:lpstr>
      <vt:lpstr>CC3201-1 Bases de Datos Otoño 2019  Clase 4: El Álgebra Relacional</vt:lpstr>
      <vt:lpstr>¿Para qué necesitamos  El Álgebra Relacional?</vt:lpstr>
      <vt:lpstr>¿Para qué necesitamos tablas?</vt:lpstr>
      <vt:lpstr>¿… para colgarlas en la pared                            y reflexionar sobre ellas?</vt:lpstr>
      <vt:lpstr>… pero más probablemente queramos                       contestar preguntas prácticas!</vt:lpstr>
      <vt:lpstr>Consideremos algunas preguntas</vt:lpstr>
      <vt:lpstr>Consideremos algunas preguntas</vt:lpstr>
      <vt:lpstr>Consideremos algunas preguntas</vt:lpstr>
      <vt:lpstr>Consideremos algunas preguntas</vt:lpstr>
      <vt:lpstr>Consideremos algunas preguntas</vt:lpstr>
      <vt:lpstr>Consideremos algunas preguntas</vt:lpstr>
      <vt:lpstr>Consideremos muchas preguntas</vt:lpstr>
      <vt:lpstr>Consideremos muchas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¿Consideremos todas las preguntas?</vt:lpstr>
      <vt:lpstr>¿Consideremos todas las preguntas?</vt:lpstr>
      <vt:lpstr>¿Consideremos todas las preguntas?</vt:lpstr>
      <vt:lpstr>¿Consideremos la última pregunta?</vt:lpstr>
      <vt:lpstr>Una pregunta (de Codd)</vt:lpstr>
      <vt:lpstr>¿Cómo se pueden generalizar        estas preguntas?</vt:lpstr>
      <vt:lpstr>Una pregunta (de Codd)</vt:lpstr>
      <vt:lpstr>El Álgebra Relacional (Clásico)</vt:lpstr>
      <vt:lpstr>Formalizando algunas preguntas</vt:lpstr>
      <vt:lpstr>Formalizando algunas preguntas</vt:lpstr>
      <vt:lpstr>Relaciones</vt:lpstr>
      <vt:lpstr>Referencia a tablas</vt:lpstr>
      <vt:lpstr>Formalizando algunas preguntas</vt:lpstr>
      <vt:lpstr>¡Sí! Selección (de tuplas/filas)</vt:lpstr>
      <vt:lpstr>¡Sí! Selección (de tuplas/filas)</vt:lpstr>
      <vt:lpstr>Formalizando algunas preguntas</vt:lpstr>
      <vt:lpstr>¡No! La selección basta</vt:lpstr>
      <vt:lpstr>Formalizando algunas preguntas</vt:lpstr>
      <vt:lpstr>¡No! La selección basta (con &gt; y ∧)</vt:lpstr>
      <vt:lpstr>Formalizando algunas preguntas</vt:lpstr>
      <vt:lpstr>¡Sí! Proyección (de atributos/columnas)</vt:lpstr>
      <vt:lpstr>¡Sí! Proyección</vt:lpstr>
      <vt:lpstr>Formalizando algunas preguntas</vt:lpstr>
      <vt:lpstr>¡No! Selección + Proyección</vt:lpstr>
      <vt:lpstr>Selección + Proyección</vt:lpstr>
      <vt:lpstr>Selección + Proyección</vt:lpstr>
      <vt:lpstr>Formalizando muchas preguntas</vt:lpstr>
      <vt:lpstr>¡No! Selección + Proyección</vt:lpstr>
      <vt:lpstr>Selección + Proyección</vt:lpstr>
      <vt:lpstr>Formalizando demasiadas preguntas</vt:lpstr>
      <vt:lpstr>¡Sí! Intersección (de relaciones)</vt:lpstr>
      <vt:lpstr>Selección + Proyección + Intersección</vt:lpstr>
      <vt:lpstr>Selección + Proyección + Intersección</vt:lpstr>
      <vt:lpstr>Selección + Proyección + Intersección</vt:lpstr>
      <vt:lpstr>Formalizando demasiadas preguntas</vt:lpstr>
      <vt:lpstr>¡Sí! Diferencia</vt:lpstr>
      <vt:lpstr>Selección + Proyección + Diferencia</vt:lpstr>
      <vt:lpstr>Selección + Proyección + Diferencia</vt:lpstr>
      <vt:lpstr>Selección + Proyección + Diferencia</vt:lpstr>
      <vt:lpstr>Formalizando demasiadas preguntas</vt:lpstr>
      <vt:lpstr>Formalizando demasiadas preguntas</vt:lpstr>
      <vt:lpstr>¡No! Selección + Proyección</vt:lpstr>
      <vt:lpstr>Formalizando demasiadas preguntas</vt:lpstr>
      <vt:lpstr>¡Sí! Unión (de tablas)</vt:lpstr>
      <vt:lpstr>Selección + Proyección + Unión</vt:lpstr>
      <vt:lpstr>Selección + Proyección + Unión</vt:lpstr>
      <vt:lpstr>Formalizando demasiadas preguntas</vt:lpstr>
      <vt:lpstr>¡Sí! Producto cartesiano</vt:lpstr>
      <vt:lpstr>¡También! Renombramiento</vt:lpstr>
      <vt:lpstr>Selección + Proyección + Producto Cartesiano</vt:lpstr>
      <vt:lpstr>Formalmente, con renombramiento ...</vt:lpstr>
      <vt:lpstr>Formalmente, con renombramiento ...</vt:lpstr>
      <vt:lpstr>Formalmente, con renombramiento ...</vt:lpstr>
      <vt:lpstr>Formalizando demasiadas preguntas</vt:lpstr>
      <vt:lpstr>¡No! Selección + Producto Cartesiano</vt:lpstr>
      <vt:lpstr>Join (Reuniones)</vt:lpstr>
      <vt:lpstr>Join = Selección + Producto Cartesiano</vt:lpstr>
      <vt:lpstr>Join = Selección + Producto Cartesiano</vt:lpstr>
      <vt:lpstr>Formalizando demasiadas preguntas</vt:lpstr>
      <vt:lpstr>Operadores unarios vs. binarios</vt:lpstr>
      <vt:lpstr>Modelando la Intersección      con otros operadores</vt:lpstr>
      <vt:lpstr>Modelando la Intersección     con otros operadores</vt:lpstr>
      <vt:lpstr>El Álgebra Relacional (Mínimo / Clásico)</vt:lpstr>
      <vt:lpstr>¿Para qué necesitamos   El Álgebra relacional?</vt:lpstr>
      <vt:lpstr>¿… para colgarla en la pared                            y reflexionar sobre ella?</vt:lpstr>
      <vt:lpstr>¿Para qué está el álgebra?</vt:lpstr>
      <vt:lpstr>Ejemplo de una optimización</vt:lpstr>
      <vt:lpstr>No en   El Álgebra Relacional (Clásico)</vt:lpstr>
      <vt:lpstr>Consideremos demasiadas preguntas</vt:lpstr>
      <vt:lpstr>¿Consideremos todas las preguntas?</vt:lpstr>
      <vt:lpstr>¿Consideremos todas las preguntas?</vt:lpstr>
      <vt:lpstr>¿Consideremos todas las preguntas?</vt:lpstr>
      <vt:lpstr>¿Consideremos la última pregunta?</vt:lpstr>
      <vt:lpstr>¿Una más?</vt:lpstr>
      <vt:lpstr>La próxima vez, continuaremos con un poco de: El Cálculo Relacional</vt:lpstr>
      <vt:lpstr>La próxima vez, empezaremos con el: Structured Query Language (SQL)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CC3201 Bases de Datos</dc:title>
  <dc:creator>Aidan Hogan</dc:creator>
  <cp:lastModifiedBy>ahogan</cp:lastModifiedBy>
  <cp:revision>1066</cp:revision>
  <cp:lastPrinted>2016-09-12T03:42:43Z</cp:lastPrinted>
  <dcterms:created xsi:type="dcterms:W3CDTF">2006-08-16T00:00:00Z</dcterms:created>
  <dcterms:modified xsi:type="dcterms:W3CDTF">2019-03-25T07:24:50Z</dcterms:modified>
</cp:coreProperties>
</file>