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621" r:id="rId15"/>
    <p:sldId id="541" r:id="rId16"/>
    <p:sldId id="542" r:id="rId17"/>
    <p:sldId id="543" r:id="rId18"/>
    <p:sldId id="615" r:id="rId19"/>
    <p:sldId id="545" r:id="rId20"/>
    <p:sldId id="546" r:id="rId21"/>
    <p:sldId id="547" r:id="rId22"/>
    <p:sldId id="548" r:id="rId23"/>
    <p:sldId id="549" r:id="rId24"/>
    <p:sldId id="550" r:id="rId25"/>
    <p:sldId id="551" r:id="rId26"/>
    <p:sldId id="552" r:id="rId27"/>
    <p:sldId id="553" r:id="rId28"/>
    <p:sldId id="554" r:id="rId29"/>
    <p:sldId id="555" r:id="rId30"/>
    <p:sldId id="556" r:id="rId31"/>
    <p:sldId id="557" r:id="rId32"/>
    <p:sldId id="558" r:id="rId33"/>
    <p:sldId id="559" r:id="rId34"/>
    <p:sldId id="560" r:id="rId35"/>
    <p:sldId id="561" r:id="rId36"/>
    <p:sldId id="562" r:id="rId37"/>
    <p:sldId id="563" r:id="rId38"/>
    <p:sldId id="564" r:id="rId39"/>
    <p:sldId id="565" r:id="rId40"/>
    <p:sldId id="566" r:id="rId41"/>
    <p:sldId id="568" r:id="rId42"/>
    <p:sldId id="569" r:id="rId43"/>
    <p:sldId id="570" r:id="rId44"/>
    <p:sldId id="571" r:id="rId45"/>
    <p:sldId id="572" r:id="rId46"/>
    <p:sldId id="574" r:id="rId47"/>
    <p:sldId id="575" r:id="rId48"/>
    <p:sldId id="616" r:id="rId49"/>
    <p:sldId id="577" r:id="rId50"/>
    <p:sldId id="578" r:id="rId51"/>
    <p:sldId id="579" r:id="rId52"/>
    <p:sldId id="580" r:id="rId53"/>
    <p:sldId id="581" r:id="rId54"/>
    <p:sldId id="582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591" r:id="rId64"/>
    <p:sldId id="592" r:id="rId65"/>
    <p:sldId id="593" r:id="rId66"/>
    <p:sldId id="594" r:id="rId67"/>
    <p:sldId id="595" r:id="rId68"/>
    <p:sldId id="617" r:id="rId69"/>
    <p:sldId id="598" r:id="rId70"/>
    <p:sldId id="599" r:id="rId71"/>
    <p:sldId id="600" r:id="rId72"/>
    <p:sldId id="601" r:id="rId73"/>
    <p:sldId id="602" r:id="rId74"/>
    <p:sldId id="603" r:id="rId75"/>
    <p:sldId id="604" r:id="rId76"/>
    <p:sldId id="605" r:id="rId77"/>
    <p:sldId id="607" r:id="rId78"/>
    <p:sldId id="608" r:id="rId79"/>
    <p:sldId id="609" r:id="rId80"/>
    <p:sldId id="610" r:id="rId81"/>
    <p:sldId id="611" r:id="rId82"/>
    <p:sldId id="612" r:id="rId83"/>
    <p:sldId id="614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042"/>
    <a:srgbClr val="009900"/>
    <a:srgbClr val="B4F2C9"/>
    <a:srgbClr val="D55681"/>
    <a:srgbClr val="0066CC"/>
    <a:srgbClr val="E28AA7"/>
    <a:srgbClr val="468191"/>
    <a:srgbClr val="FFFF00"/>
    <a:srgbClr val="000000"/>
    <a:srgbClr val="488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88" d="100"/>
          <a:sy n="88" d="100"/>
        </p:scale>
        <p:origin x="8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30-07-2018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30-07-2018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tags" Target="../tags/tag30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32.xml"/><Relationship Id="rId10" Type="http://schemas.openxmlformats.org/officeDocument/2006/relationships/image" Target="../media/image26.png"/><Relationship Id="rId4" Type="http://schemas.openxmlformats.org/officeDocument/2006/relationships/tags" Target="../tags/tag31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tags" Target="../tags/tag35.xml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37.xml"/><Relationship Id="rId10" Type="http://schemas.openxmlformats.org/officeDocument/2006/relationships/image" Target="../media/image21.png"/><Relationship Id="rId4" Type="http://schemas.openxmlformats.org/officeDocument/2006/relationships/tags" Target="../tags/tag36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openxmlformats.org/officeDocument/2006/relationships/tags" Target="../tags/tag40.xml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42.xml"/><Relationship Id="rId10" Type="http://schemas.openxmlformats.org/officeDocument/2006/relationships/image" Target="../media/image12.png"/><Relationship Id="rId4" Type="http://schemas.openxmlformats.org/officeDocument/2006/relationships/tags" Target="../tags/tag4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openxmlformats.org/officeDocument/2006/relationships/tags" Target="../tags/tag45.xml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47.xml"/><Relationship Id="rId10" Type="http://schemas.openxmlformats.org/officeDocument/2006/relationships/image" Target="../media/image4.png"/><Relationship Id="rId4" Type="http://schemas.openxmlformats.org/officeDocument/2006/relationships/tags" Target="../tags/tag46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tags" Target="../tags/tag49.xml"/><Relationship Id="rId16" Type="http://schemas.openxmlformats.org/officeDocument/2006/relationships/image" Target="../media/image17.gi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4.png"/><Relationship Id="rId5" Type="http://schemas.openxmlformats.org/officeDocument/2006/relationships/tags" Target="../tags/tag52.xml"/><Relationship Id="rId1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tags" Target="../tags/tag51.xml"/><Relationship Id="rId9" Type="http://schemas.openxmlformats.org/officeDocument/2006/relationships/image" Target="../media/image30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6.xml"/><Relationship Id="rId7" Type="http://schemas.openxmlformats.org/officeDocument/2006/relationships/image" Target="../media/image3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9.xml"/><Relationship Id="rId7" Type="http://schemas.openxmlformats.org/officeDocument/2006/relationships/image" Target="../media/image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60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3.xml"/><Relationship Id="rId7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64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2.png"/><Relationship Id="rId18" Type="http://schemas.openxmlformats.org/officeDocument/2006/relationships/image" Target="../media/image50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tags" Target="../tags/tag66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44.png"/><Relationship Id="rId5" Type="http://schemas.openxmlformats.org/officeDocument/2006/relationships/tags" Target="../tags/tag69.xml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tags" Target="../tags/tag74.xml"/><Relationship Id="rId16" Type="http://schemas.openxmlformats.org/officeDocument/2006/relationships/image" Target="../media/image56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.png"/><Relationship Id="rId5" Type="http://schemas.openxmlformats.org/officeDocument/2006/relationships/tags" Target="../tags/tag77.xml"/><Relationship Id="rId15" Type="http://schemas.openxmlformats.org/officeDocument/2006/relationships/image" Target="../media/image55.png"/><Relationship Id="rId10" Type="http://schemas.openxmlformats.org/officeDocument/2006/relationships/image" Target="../media/image45.png"/><Relationship Id="rId4" Type="http://schemas.openxmlformats.org/officeDocument/2006/relationships/tags" Target="../tags/tag76.xml"/><Relationship Id="rId9" Type="http://schemas.openxmlformats.org/officeDocument/2006/relationships/image" Target="../media/image44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tags" Target="../tags/tag86.xml"/><Relationship Id="rId21" Type="http://schemas.openxmlformats.org/officeDocument/2006/relationships/image" Target="../media/image69.png"/><Relationship Id="rId7" Type="http://schemas.openxmlformats.org/officeDocument/2006/relationships/tags" Target="../tags/tag9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5.png"/><Relationship Id="rId2" Type="http://schemas.openxmlformats.org/officeDocument/2006/relationships/tags" Target="../tags/tag85.xml"/><Relationship Id="rId16" Type="http://schemas.openxmlformats.org/officeDocument/2006/relationships/image" Target="../media/image14.png"/><Relationship Id="rId20" Type="http://schemas.openxmlformats.org/officeDocument/2006/relationships/image" Target="../media/image68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24" Type="http://schemas.openxmlformats.org/officeDocument/2006/relationships/image" Target="../media/image72.png"/><Relationship Id="rId5" Type="http://schemas.openxmlformats.org/officeDocument/2006/relationships/tags" Target="../tags/tag88.xml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10" Type="http://schemas.openxmlformats.org/officeDocument/2006/relationships/tags" Target="../tags/tag93.xml"/><Relationship Id="rId19" Type="http://schemas.openxmlformats.org/officeDocument/2006/relationships/image" Target="../media/image67.pn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image" Target="../media/image63.png"/><Relationship Id="rId22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4.png"/><Relationship Id="rId5" Type="http://schemas.openxmlformats.org/officeDocument/2006/relationships/image" Target="../media/image59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10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1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80.png"/><Relationship Id="rId2" Type="http://schemas.openxmlformats.org/officeDocument/2006/relationships/tags" Target="../tags/tag98.xml"/><Relationship Id="rId16" Type="http://schemas.openxmlformats.org/officeDocument/2006/relationships/image" Target="../media/image84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79.png"/><Relationship Id="rId5" Type="http://schemas.openxmlformats.org/officeDocument/2006/relationships/tags" Target="../tags/tag101.xml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tags" Target="../tags/tag100.xml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06.xml"/><Relationship Id="rId7" Type="http://schemas.openxmlformats.org/officeDocument/2006/relationships/image" Target="../media/image81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5.png"/><Relationship Id="rId4" Type="http://schemas.openxmlformats.org/officeDocument/2006/relationships/tags" Target="../tags/tag107.xml"/><Relationship Id="rId9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8.png"/><Relationship Id="rId3" Type="http://schemas.openxmlformats.org/officeDocument/2006/relationships/tags" Target="../tags/tag110.xml"/><Relationship Id="rId7" Type="http://schemas.openxmlformats.org/officeDocument/2006/relationships/image" Target="../media/image80.png"/><Relationship Id="rId12" Type="http://schemas.openxmlformats.org/officeDocument/2006/relationships/image" Target="../media/image8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6.png"/><Relationship Id="rId5" Type="http://schemas.openxmlformats.org/officeDocument/2006/relationships/tags" Target="../tags/tag112.xml"/><Relationship Id="rId15" Type="http://schemas.openxmlformats.org/officeDocument/2006/relationships/image" Target="../media/image90.gif"/><Relationship Id="rId10" Type="http://schemas.openxmlformats.org/officeDocument/2006/relationships/image" Target="../media/image83.png"/><Relationship Id="rId4" Type="http://schemas.openxmlformats.org/officeDocument/2006/relationships/tags" Target="../tags/tag111.xml"/><Relationship Id="rId9" Type="http://schemas.openxmlformats.org/officeDocument/2006/relationships/image" Target="../media/image82.png"/><Relationship Id="rId1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tags" Target="../tags/tag1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17" Type="http://schemas.openxmlformats.org/officeDocument/2006/relationships/image" Target="../media/image92.png"/><Relationship Id="rId2" Type="http://schemas.openxmlformats.org/officeDocument/2006/relationships/tags" Target="../tags/tag114.xml"/><Relationship Id="rId16" Type="http://schemas.openxmlformats.org/officeDocument/2006/relationships/image" Target="../media/image82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87.png"/><Relationship Id="rId5" Type="http://schemas.openxmlformats.org/officeDocument/2006/relationships/tags" Target="../tags/tag117.xml"/><Relationship Id="rId1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tags" Target="../tags/tag116.xml"/><Relationship Id="rId9" Type="http://schemas.openxmlformats.org/officeDocument/2006/relationships/image" Target="../media/image81.png"/><Relationship Id="rId14" Type="http://schemas.openxmlformats.org/officeDocument/2006/relationships/image" Target="../media/image9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2.xml"/><Relationship Id="rId16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.png"/><Relationship Id="rId5" Type="http://schemas.openxmlformats.org/officeDocument/2006/relationships/tags" Target="../tags/tag15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gif"/><Relationship Id="rId4" Type="http://schemas.openxmlformats.org/officeDocument/2006/relationships/tags" Target="../tags/tag14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tags" Target="../tags/tag121.xml"/><Relationship Id="rId21" Type="http://schemas.openxmlformats.org/officeDocument/2006/relationships/image" Target="../media/image69.png"/><Relationship Id="rId7" Type="http://schemas.openxmlformats.org/officeDocument/2006/relationships/tags" Target="../tags/tag12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5.png"/><Relationship Id="rId2" Type="http://schemas.openxmlformats.org/officeDocument/2006/relationships/tags" Target="../tags/tag120.xml"/><Relationship Id="rId16" Type="http://schemas.openxmlformats.org/officeDocument/2006/relationships/image" Target="../media/image14.png"/><Relationship Id="rId20" Type="http://schemas.openxmlformats.org/officeDocument/2006/relationships/image" Target="../media/image68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image" Target="../media/image72.png"/><Relationship Id="rId5" Type="http://schemas.openxmlformats.org/officeDocument/2006/relationships/tags" Target="../tags/tag123.xml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10" Type="http://schemas.openxmlformats.org/officeDocument/2006/relationships/tags" Target="../tags/tag128.xml"/><Relationship Id="rId19" Type="http://schemas.openxmlformats.org/officeDocument/2006/relationships/image" Target="../media/image67.pn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96.png"/><Relationship Id="rId2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tags" Target="../tags/tag132.xml"/><Relationship Id="rId7" Type="http://schemas.openxmlformats.org/officeDocument/2006/relationships/image" Target="../media/image90.gif"/><Relationship Id="rId12" Type="http://schemas.openxmlformats.org/officeDocument/2006/relationships/image" Target="../media/image99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134.xml"/><Relationship Id="rId10" Type="http://schemas.openxmlformats.org/officeDocument/2006/relationships/image" Target="../media/image82.png"/><Relationship Id="rId4" Type="http://schemas.openxmlformats.org/officeDocument/2006/relationships/tags" Target="../tags/tag133.xml"/><Relationship Id="rId9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tags" Target="../tags/tag137.xml"/><Relationship Id="rId7" Type="http://schemas.openxmlformats.org/officeDocument/2006/relationships/image" Target="../media/image90.gif"/><Relationship Id="rId12" Type="http://schemas.openxmlformats.org/officeDocument/2006/relationships/image" Target="../media/image99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139.xml"/><Relationship Id="rId10" Type="http://schemas.openxmlformats.org/officeDocument/2006/relationships/image" Target="../media/image82.png"/><Relationship Id="rId4" Type="http://schemas.openxmlformats.org/officeDocument/2006/relationships/tags" Target="../tags/tag138.xml"/><Relationship Id="rId9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94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83.png"/><Relationship Id="rId17" Type="http://schemas.openxmlformats.org/officeDocument/2006/relationships/image" Target="../media/image104.png"/><Relationship Id="rId2" Type="http://schemas.openxmlformats.org/officeDocument/2006/relationships/tags" Target="../tags/tag141.xml"/><Relationship Id="rId16" Type="http://schemas.openxmlformats.org/officeDocument/2006/relationships/image" Target="../media/image103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image" Target="../media/image98.png"/><Relationship Id="rId5" Type="http://schemas.openxmlformats.org/officeDocument/2006/relationships/tags" Target="../tags/tag144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tags" Target="../tags/tag143.xml"/><Relationship Id="rId9" Type="http://schemas.openxmlformats.org/officeDocument/2006/relationships/image" Target="../media/image90.gif"/><Relationship Id="rId1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1.png"/><Relationship Id="rId18" Type="http://schemas.openxmlformats.org/officeDocument/2006/relationships/image" Target="../media/image105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tags" Target="../tags/tag148.xml"/><Relationship Id="rId16" Type="http://schemas.openxmlformats.org/officeDocument/2006/relationships/image" Target="../media/image103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98.png"/><Relationship Id="rId5" Type="http://schemas.openxmlformats.org/officeDocument/2006/relationships/tags" Target="../tags/tag151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tags" Target="../tags/tag150.xml"/><Relationship Id="rId9" Type="http://schemas.openxmlformats.org/officeDocument/2006/relationships/image" Target="../media/image90.gif"/><Relationship Id="rId1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7.png"/><Relationship Id="rId3" Type="http://schemas.openxmlformats.org/officeDocument/2006/relationships/tags" Target="../tags/tag156.xml"/><Relationship Id="rId7" Type="http://schemas.openxmlformats.org/officeDocument/2006/relationships/image" Target="../media/image90.gif"/><Relationship Id="rId12" Type="http://schemas.openxmlformats.org/officeDocument/2006/relationships/image" Target="../media/image100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9.png"/><Relationship Id="rId5" Type="http://schemas.openxmlformats.org/officeDocument/2006/relationships/tags" Target="../tags/tag158.xml"/><Relationship Id="rId10" Type="http://schemas.openxmlformats.org/officeDocument/2006/relationships/image" Target="../media/image83.png"/><Relationship Id="rId4" Type="http://schemas.openxmlformats.org/officeDocument/2006/relationships/tags" Target="../tags/tag157.xml"/><Relationship Id="rId9" Type="http://schemas.openxmlformats.org/officeDocument/2006/relationships/image" Target="../media/image82.png"/><Relationship Id="rId1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7.png"/><Relationship Id="rId3" Type="http://schemas.openxmlformats.org/officeDocument/2006/relationships/tags" Target="../tags/tag161.xml"/><Relationship Id="rId7" Type="http://schemas.openxmlformats.org/officeDocument/2006/relationships/image" Target="../media/image90.gif"/><Relationship Id="rId12" Type="http://schemas.openxmlformats.org/officeDocument/2006/relationships/image" Target="../media/image100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9.png"/><Relationship Id="rId5" Type="http://schemas.openxmlformats.org/officeDocument/2006/relationships/tags" Target="../tags/tag163.xml"/><Relationship Id="rId10" Type="http://schemas.openxmlformats.org/officeDocument/2006/relationships/image" Target="../media/image83.png"/><Relationship Id="rId4" Type="http://schemas.openxmlformats.org/officeDocument/2006/relationships/tags" Target="../tags/tag162.xml"/><Relationship Id="rId9" Type="http://schemas.openxmlformats.org/officeDocument/2006/relationships/image" Target="../media/image82.png"/><Relationship Id="rId1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07.pn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165.xml"/><Relationship Id="rId16" Type="http://schemas.openxmlformats.org/officeDocument/2006/relationships/image" Target="../media/image106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97.png"/><Relationship Id="rId5" Type="http://schemas.openxmlformats.org/officeDocument/2006/relationships/tags" Target="../tags/tag168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167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07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172.xml"/><Relationship Id="rId16" Type="http://schemas.openxmlformats.org/officeDocument/2006/relationships/image" Target="../media/image106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97.png"/><Relationship Id="rId5" Type="http://schemas.openxmlformats.org/officeDocument/2006/relationships/tags" Target="../tags/tag175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174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1.png"/><Relationship Id="rId3" Type="http://schemas.openxmlformats.org/officeDocument/2006/relationships/tags" Target="../tags/tag180.xml"/><Relationship Id="rId21" Type="http://schemas.openxmlformats.org/officeDocument/2006/relationships/image" Target="../media/image104.png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image" Target="../media/image99.png"/><Relationship Id="rId25" Type="http://schemas.openxmlformats.org/officeDocument/2006/relationships/image" Target="../media/image95.png"/><Relationship Id="rId2" Type="http://schemas.openxmlformats.org/officeDocument/2006/relationships/tags" Target="../tags/tag179.xml"/><Relationship Id="rId16" Type="http://schemas.openxmlformats.org/officeDocument/2006/relationships/image" Target="../media/image108.png"/><Relationship Id="rId20" Type="http://schemas.openxmlformats.org/officeDocument/2006/relationships/image" Target="../media/image103.png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24" Type="http://schemas.openxmlformats.org/officeDocument/2006/relationships/image" Target="../media/image94.png"/><Relationship Id="rId5" Type="http://schemas.openxmlformats.org/officeDocument/2006/relationships/tags" Target="../tags/tag182.xml"/><Relationship Id="rId15" Type="http://schemas.openxmlformats.org/officeDocument/2006/relationships/image" Target="../media/image98.png"/><Relationship Id="rId23" Type="http://schemas.openxmlformats.org/officeDocument/2006/relationships/image" Target="../media/image107.png"/><Relationship Id="rId10" Type="http://schemas.openxmlformats.org/officeDocument/2006/relationships/tags" Target="../tags/tag187.xml"/><Relationship Id="rId19" Type="http://schemas.openxmlformats.org/officeDocument/2006/relationships/image" Target="../media/image102.png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image" Target="../media/image90.gif"/><Relationship Id="rId22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1.png"/><Relationship Id="rId3" Type="http://schemas.openxmlformats.org/officeDocument/2006/relationships/tags" Target="../tags/tag192.xml"/><Relationship Id="rId21" Type="http://schemas.openxmlformats.org/officeDocument/2006/relationships/image" Target="../media/image104.png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image" Target="../media/image99.png"/><Relationship Id="rId25" Type="http://schemas.openxmlformats.org/officeDocument/2006/relationships/image" Target="../media/image95.png"/><Relationship Id="rId2" Type="http://schemas.openxmlformats.org/officeDocument/2006/relationships/tags" Target="../tags/tag191.xml"/><Relationship Id="rId16" Type="http://schemas.openxmlformats.org/officeDocument/2006/relationships/image" Target="../media/image108.png"/><Relationship Id="rId20" Type="http://schemas.openxmlformats.org/officeDocument/2006/relationships/image" Target="../media/image103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image" Target="../media/image94.png"/><Relationship Id="rId5" Type="http://schemas.openxmlformats.org/officeDocument/2006/relationships/tags" Target="../tags/tag194.xml"/><Relationship Id="rId15" Type="http://schemas.openxmlformats.org/officeDocument/2006/relationships/image" Target="../media/image98.png"/><Relationship Id="rId23" Type="http://schemas.openxmlformats.org/officeDocument/2006/relationships/image" Target="../media/image107.png"/><Relationship Id="rId10" Type="http://schemas.openxmlformats.org/officeDocument/2006/relationships/tags" Target="../tags/tag199.xml"/><Relationship Id="rId19" Type="http://schemas.openxmlformats.org/officeDocument/2006/relationships/image" Target="../media/image102.png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90.gif"/><Relationship Id="rId22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07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203.xml"/><Relationship Id="rId16" Type="http://schemas.openxmlformats.org/officeDocument/2006/relationships/image" Target="../media/image106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09.png"/><Relationship Id="rId5" Type="http://schemas.openxmlformats.org/officeDocument/2006/relationships/tags" Target="../tags/tag206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05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07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210.xml"/><Relationship Id="rId16" Type="http://schemas.openxmlformats.org/officeDocument/2006/relationships/image" Target="../media/image106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109.png"/><Relationship Id="rId5" Type="http://schemas.openxmlformats.org/officeDocument/2006/relationships/tags" Target="../tags/tag213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12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.pn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9.png"/><Relationship Id="rId2" Type="http://schemas.openxmlformats.org/officeDocument/2006/relationships/tags" Target="../tags/tag217.xml"/><Relationship Id="rId16" Type="http://schemas.openxmlformats.org/officeDocument/2006/relationships/image" Target="../media/image113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98.png"/><Relationship Id="rId5" Type="http://schemas.openxmlformats.org/officeDocument/2006/relationships/tags" Target="../tags/tag220.xml"/><Relationship Id="rId15" Type="http://schemas.openxmlformats.org/officeDocument/2006/relationships/image" Target="../media/image112.png"/><Relationship Id="rId10" Type="http://schemas.openxmlformats.org/officeDocument/2006/relationships/image" Target="../media/image90.gif"/><Relationship Id="rId4" Type="http://schemas.openxmlformats.org/officeDocument/2006/relationships/tags" Target="../tags/tag219.xml"/><Relationship Id="rId9" Type="http://schemas.openxmlformats.org/officeDocument/2006/relationships/image" Target="../media/image95.png"/><Relationship Id="rId1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.png"/><Relationship Id="rId3" Type="http://schemas.openxmlformats.org/officeDocument/2006/relationships/tags" Target="../tags/tag2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9.png"/><Relationship Id="rId2" Type="http://schemas.openxmlformats.org/officeDocument/2006/relationships/tags" Target="../tags/tag223.xml"/><Relationship Id="rId16" Type="http://schemas.openxmlformats.org/officeDocument/2006/relationships/image" Target="../media/image113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98.png"/><Relationship Id="rId5" Type="http://schemas.openxmlformats.org/officeDocument/2006/relationships/tags" Target="../tags/tag226.xml"/><Relationship Id="rId15" Type="http://schemas.openxmlformats.org/officeDocument/2006/relationships/image" Target="../media/image112.png"/><Relationship Id="rId10" Type="http://schemas.openxmlformats.org/officeDocument/2006/relationships/image" Target="../media/image90.gif"/><Relationship Id="rId4" Type="http://schemas.openxmlformats.org/officeDocument/2006/relationships/tags" Target="../tags/tag225.xml"/><Relationship Id="rId9" Type="http://schemas.openxmlformats.org/officeDocument/2006/relationships/image" Target="../media/image95.png"/><Relationship Id="rId1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18.pn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98.png"/><Relationship Id="rId17" Type="http://schemas.openxmlformats.org/officeDocument/2006/relationships/image" Target="../media/image117.png"/><Relationship Id="rId2" Type="http://schemas.openxmlformats.org/officeDocument/2006/relationships/tags" Target="../tags/tag229.xml"/><Relationship Id="rId16" Type="http://schemas.openxmlformats.org/officeDocument/2006/relationships/image" Target="../media/image116.png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image" Target="../media/image114.png"/><Relationship Id="rId5" Type="http://schemas.openxmlformats.org/officeDocument/2006/relationships/tags" Target="../tags/tag232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31.xml"/><Relationship Id="rId9" Type="http://schemas.openxmlformats.org/officeDocument/2006/relationships/image" Target="../media/image95.png"/><Relationship Id="rId1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18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98.png"/><Relationship Id="rId17" Type="http://schemas.openxmlformats.org/officeDocument/2006/relationships/image" Target="../media/image117.png"/><Relationship Id="rId2" Type="http://schemas.openxmlformats.org/officeDocument/2006/relationships/tags" Target="../tags/tag236.xml"/><Relationship Id="rId16" Type="http://schemas.openxmlformats.org/officeDocument/2006/relationships/image" Target="../media/image116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114.png"/><Relationship Id="rId5" Type="http://schemas.openxmlformats.org/officeDocument/2006/relationships/tags" Target="../tags/tag239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38.xml"/><Relationship Id="rId9" Type="http://schemas.openxmlformats.org/officeDocument/2006/relationships/image" Target="../media/image95.png"/><Relationship Id="rId1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image" Target="../media/image90.gif"/><Relationship Id="rId18" Type="http://schemas.openxmlformats.org/officeDocument/2006/relationships/image" Target="../media/image112.png"/><Relationship Id="rId3" Type="http://schemas.openxmlformats.org/officeDocument/2006/relationships/tags" Target="../tags/tag244.xml"/><Relationship Id="rId21" Type="http://schemas.openxmlformats.org/officeDocument/2006/relationships/image" Target="../media/image102.png"/><Relationship Id="rId7" Type="http://schemas.openxmlformats.org/officeDocument/2006/relationships/tags" Target="../tags/tag24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9.png"/><Relationship Id="rId2" Type="http://schemas.openxmlformats.org/officeDocument/2006/relationships/tags" Target="../tags/tag243.xml"/><Relationship Id="rId16" Type="http://schemas.openxmlformats.org/officeDocument/2006/relationships/image" Target="../media/image111.png"/><Relationship Id="rId20" Type="http://schemas.openxmlformats.org/officeDocument/2006/relationships/image" Target="../media/image101.pn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image" Target="../media/image99.png"/><Relationship Id="rId23" Type="http://schemas.openxmlformats.org/officeDocument/2006/relationships/image" Target="../media/image104.png"/><Relationship Id="rId10" Type="http://schemas.openxmlformats.org/officeDocument/2006/relationships/tags" Target="../tags/tag251.xml"/><Relationship Id="rId19" Type="http://schemas.openxmlformats.org/officeDocument/2006/relationships/image" Target="../media/image113.png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90.gif"/><Relationship Id="rId18" Type="http://schemas.openxmlformats.org/officeDocument/2006/relationships/image" Target="../media/image112.png"/><Relationship Id="rId3" Type="http://schemas.openxmlformats.org/officeDocument/2006/relationships/tags" Target="../tags/tag255.xml"/><Relationship Id="rId21" Type="http://schemas.openxmlformats.org/officeDocument/2006/relationships/image" Target="../media/image102.png"/><Relationship Id="rId7" Type="http://schemas.openxmlformats.org/officeDocument/2006/relationships/tags" Target="../tags/tag25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9.png"/><Relationship Id="rId2" Type="http://schemas.openxmlformats.org/officeDocument/2006/relationships/tags" Target="../tags/tag254.xml"/><Relationship Id="rId16" Type="http://schemas.openxmlformats.org/officeDocument/2006/relationships/image" Target="../media/image111.png"/><Relationship Id="rId20" Type="http://schemas.openxmlformats.org/officeDocument/2006/relationships/image" Target="../media/image101.png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5" Type="http://schemas.openxmlformats.org/officeDocument/2006/relationships/tags" Target="../tags/tag257.xml"/><Relationship Id="rId15" Type="http://schemas.openxmlformats.org/officeDocument/2006/relationships/image" Target="../media/image99.png"/><Relationship Id="rId23" Type="http://schemas.openxmlformats.org/officeDocument/2006/relationships/image" Target="../media/image104.png"/><Relationship Id="rId10" Type="http://schemas.openxmlformats.org/officeDocument/2006/relationships/tags" Target="../tags/tag262.xml"/><Relationship Id="rId19" Type="http://schemas.openxmlformats.org/officeDocument/2006/relationships/image" Target="../media/image113.png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21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265.xml"/><Relationship Id="rId16" Type="http://schemas.openxmlformats.org/officeDocument/2006/relationships/image" Target="../media/image102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109.png"/><Relationship Id="rId5" Type="http://schemas.openxmlformats.org/officeDocument/2006/relationships/tags" Target="../tags/tag268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67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21.pn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272.xml"/><Relationship Id="rId16" Type="http://schemas.openxmlformats.org/officeDocument/2006/relationships/image" Target="../media/image102.png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109.png"/><Relationship Id="rId5" Type="http://schemas.openxmlformats.org/officeDocument/2006/relationships/tags" Target="../tags/tag275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274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3.png"/><Relationship Id="rId3" Type="http://schemas.openxmlformats.org/officeDocument/2006/relationships/tags" Target="../tags/tag280.xml"/><Relationship Id="rId7" Type="http://schemas.openxmlformats.org/officeDocument/2006/relationships/image" Target="../media/image90.gif"/><Relationship Id="rId12" Type="http://schemas.openxmlformats.org/officeDocument/2006/relationships/image" Target="../media/image112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9.png"/><Relationship Id="rId5" Type="http://schemas.openxmlformats.org/officeDocument/2006/relationships/tags" Target="../tags/tag282.xml"/><Relationship Id="rId10" Type="http://schemas.openxmlformats.org/officeDocument/2006/relationships/image" Target="../media/image111.png"/><Relationship Id="rId4" Type="http://schemas.openxmlformats.org/officeDocument/2006/relationships/tags" Target="../tags/tag281.xml"/><Relationship Id="rId9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9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111.png"/><Relationship Id="rId17" Type="http://schemas.openxmlformats.org/officeDocument/2006/relationships/image" Target="../media/image124.png"/><Relationship Id="rId2" Type="http://schemas.openxmlformats.org/officeDocument/2006/relationships/tags" Target="../tags/tag284.xml"/><Relationship Id="rId16" Type="http://schemas.openxmlformats.org/officeDocument/2006/relationships/image" Target="../media/image123.png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99.png"/><Relationship Id="rId5" Type="http://schemas.openxmlformats.org/officeDocument/2006/relationships/tags" Target="../tags/tag287.xml"/><Relationship Id="rId15" Type="http://schemas.openxmlformats.org/officeDocument/2006/relationships/image" Target="../media/image113.png"/><Relationship Id="rId10" Type="http://schemas.openxmlformats.org/officeDocument/2006/relationships/image" Target="../media/image98.png"/><Relationship Id="rId4" Type="http://schemas.openxmlformats.org/officeDocument/2006/relationships/tags" Target="../tags/tag286.xml"/><Relationship Id="rId9" Type="http://schemas.openxmlformats.org/officeDocument/2006/relationships/image" Target="../media/image90.gif"/><Relationship Id="rId1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9.png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image" Target="../media/image111.png"/><Relationship Id="rId17" Type="http://schemas.openxmlformats.org/officeDocument/2006/relationships/image" Target="../media/image124.png"/><Relationship Id="rId2" Type="http://schemas.openxmlformats.org/officeDocument/2006/relationships/tags" Target="../tags/tag291.xml"/><Relationship Id="rId16" Type="http://schemas.openxmlformats.org/officeDocument/2006/relationships/image" Target="../media/image123.png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image" Target="../media/image99.png"/><Relationship Id="rId5" Type="http://schemas.openxmlformats.org/officeDocument/2006/relationships/tags" Target="../tags/tag294.xml"/><Relationship Id="rId15" Type="http://schemas.openxmlformats.org/officeDocument/2006/relationships/image" Target="../media/image113.png"/><Relationship Id="rId10" Type="http://schemas.openxmlformats.org/officeDocument/2006/relationships/image" Target="../media/image98.png"/><Relationship Id="rId4" Type="http://schemas.openxmlformats.org/officeDocument/2006/relationships/tags" Target="../tags/tag293.xml"/><Relationship Id="rId9" Type="http://schemas.openxmlformats.org/officeDocument/2006/relationships/image" Target="../media/image90.gif"/><Relationship Id="rId1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18" Type="http://schemas.openxmlformats.org/officeDocument/2006/relationships/image" Target="../media/image107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298.xml"/><Relationship Id="rId16" Type="http://schemas.openxmlformats.org/officeDocument/2006/relationships/image" Target="../media/image106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image" Target="../media/image109.png"/><Relationship Id="rId5" Type="http://schemas.openxmlformats.org/officeDocument/2006/relationships/tags" Target="../tags/tag301.xml"/><Relationship Id="rId15" Type="http://schemas.openxmlformats.org/officeDocument/2006/relationships/image" Target="../media/image83.png"/><Relationship Id="rId10" Type="http://schemas.openxmlformats.org/officeDocument/2006/relationships/image" Target="../media/image90.gif"/><Relationship Id="rId4" Type="http://schemas.openxmlformats.org/officeDocument/2006/relationships/tags" Target="../tags/tag300.xml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13" Type="http://schemas.openxmlformats.org/officeDocument/2006/relationships/image" Target="../media/image127.png"/><Relationship Id="rId3" Type="http://schemas.openxmlformats.org/officeDocument/2006/relationships/tags" Target="../tags/tag30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305.xml"/><Relationship Id="rId16" Type="http://schemas.openxmlformats.org/officeDocument/2006/relationships/image" Target="../media/image14.png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125.png"/><Relationship Id="rId5" Type="http://schemas.openxmlformats.org/officeDocument/2006/relationships/tags" Target="../tags/tag308.xml"/><Relationship Id="rId15" Type="http://schemas.openxmlformats.org/officeDocument/2006/relationships/image" Target="../media/image129.png"/><Relationship Id="rId10" Type="http://schemas.openxmlformats.org/officeDocument/2006/relationships/image" Target="../media/image99.png"/><Relationship Id="rId4" Type="http://schemas.openxmlformats.org/officeDocument/2006/relationships/tags" Target="../tags/tag307.xml"/><Relationship Id="rId9" Type="http://schemas.openxmlformats.org/officeDocument/2006/relationships/image" Target="../media/image98.png"/><Relationship Id="rId1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13" Type="http://schemas.openxmlformats.org/officeDocument/2006/relationships/image" Target="../media/image131.png"/><Relationship Id="rId3" Type="http://schemas.openxmlformats.org/officeDocument/2006/relationships/tags" Target="../tags/tag3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130.png"/><Relationship Id="rId5" Type="http://schemas.openxmlformats.org/officeDocument/2006/relationships/tags" Target="../tags/tag314.xml"/><Relationship Id="rId15" Type="http://schemas.openxmlformats.org/officeDocument/2006/relationships/image" Target="../media/image133.png"/><Relationship Id="rId10" Type="http://schemas.openxmlformats.org/officeDocument/2006/relationships/image" Target="../media/image99.png"/><Relationship Id="rId4" Type="http://schemas.openxmlformats.org/officeDocument/2006/relationships/tags" Target="../tags/tag313.xml"/><Relationship Id="rId9" Type="http://schemas.openxmlformats.org/officeDocument/2006/relationships/image" Target="../media/image98.png"/><Relationship Id="rId1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36.png"/><Relationship Id="rId3" Type="http://schemas.openxmlformats.org/officeDocument/2006/relationships/tags" Target="../tags/tag318.xml"/><Relationship Id="rId7" Type="http://schemas.openxmlformats.org/officeDocument/2006/relationships/image" Target="../media/image90.gif"/><Relationship Id="rId12" Type="http://schemas.openxmlformats.org/officeDocument/2006/relationships/image" Target="../media/image135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6.png"/><Relationship Id="rId5" Type="http://schemas.openxmlformats.org/officeDocument/2006/relationships/tags" Target="../tags/tag320.xml"/><Relationship Id="rId10" Type="http://schemas.openxmlformats.org/officeDocument/2006/relationships/image" Target="../media/image134.png"/><Relationship Id="rId4" Type="http://schemas.openxmlformats.org/officeDocument/2006/relationships/tags" Target="../tags/tag319.xml"/><Relationship Id="rId9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323.xml"/><Relationship Id="rId7" Type="http://schemas.openxmlformats.org/officeDocument/2006/relationships/image" Target="../media/image98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90.gif"/><Relationship Id="rId11" Type="http://schemas.openxmlformats.org/officeDocument/2006/relationships/image" Target="../media/image1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4" Type="http://schemas.openxmlformats.org/officeDocument/2006/relationships/tags" Target="../tags/tag324.xml"/><Relationship Id="rId9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41.png"/><Relationship Id="rId3" Type="http://schemas.openxmlformats.org/officeDocument/2006/relationships/tags" Target="../tags/tag327.xml"/><Relationship Id="rId7" Type="http://schemas.openxmlformats.org/officeDocument/2006/relationships/image" Target="../media/image90.gif"/><Relationship Id="rId12" Type="http://schemas.openxmlformats.org/officeDocument/2006/relationships/image" Target="../media/image140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6.png"/><Relationship Id="rId5" Type="http://schemas.openxmlformats.org/officeDocument/2006/relationships/tags" Target="../tags/tag329.xml"/><Relationship Id="rId10" Type="http://schemas.openxmlformats.org/officeDocument/2006/relationships/image" Target="../media/image139.png"/><Relationship Id="rId4" Type="http://schemas.openxmlformats.org/officeDocument/2006/relationships/tags" Target="../tags/tag328.xml"/><Relationship Id="rId9" Type="http://schemas.openxmlformats.org/officeDocument/2006/relationships/image" Target="../media/image99.png"/><Relationship Id="rId14" Type="http://schemas.openxmlformats.org/officeDocument/2006/relationships/image" Target="../media/image1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332.xml"/><Relationship Id="rId7" Type="http://schemas.openxmlformats.org/officeDocument/2006/relationships/image" Target="../media/image98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90.gif"/><Relationship Id="rId11" Type="http://schemas.openxmlformats.org/officeDocument/2006/relationships/image" Target="../media/image1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4" Type="http://schemas.openxmlformats.org/officeDocument/2006/relationships/tags" Target="../tags/tag333.xml"/><Relationship Id="rId9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336.xml"/><Relationship Id="rId7" Type="http://schemas.openxmlformats.org/officeDocument/2006/relationships/image" Target="../media/image98.pn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90.gif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3.png"/><Relationship Id="rId4" Type="http://schemas.openxmlformats.org/officeDocument/2006/relationships/tags" Target="../tags/tag337.xml"/><Relationship Id="rId9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2.xml"/><Relationship Id="rId10" Type="http://schemas.openxmlformats.org/officeDocument/2006/relationships/image" Target="../media/image20.png"/><Relationship Id="rId4" Type="http://schemas.openxmlformats.org/officeDocument/2006/relationships/tags" Target="../tags/tag21.xml"/><Relationship Id="rId9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tags" Target="../tags/tag25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7.xml"/><Relationship Id="rId10" Type="http://schemas.openxmlformats.org/officeDocument/2006/relationships/image" Target="../media/image24.png"/><Relationship Id="rId4" Type="http://schemas.openxmlformats.org/officeDocument/2006/relationships/tags" Target="../tags/tag2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2018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11: </a:t>
            </a:r>
            <a:r>
              <a:rPr lang="es-ES" dirty="0" smtClean="0"/>
              <a:t>Transacciones y ACID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" y="4495797"/>
            <a:ext cx="7402562" cy="77416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944" cy="1222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9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deshace/borra los cambios desde el inicio de la transacción</a:t>
            </a:r>
            <a:endParaRPr lang="es-CL" sz="14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puede deshacer/borrar los cambios desde un punto especifico con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sz="14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" y="4495802"/>
            <a:ext cx="7493856" cy="183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9" name="Content Placeholder 6 2 1"/>
          <p:cNvSpPr txBox="1">
            <a:spLocks/>
          </p:cNvSpPr>
          <p:nvPr/>
        </p:nvSpPr>
        <p:spPr>
          <a:xfrm>
            <a:off x="3733800" y="6483854"/>
            <a:ext cx="5422400" cy="3741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Inconsolata" panose="020B0609030003000000" pitchFamily="49" charset="0"/>
              </a:rPr>
              <a:t>−268,28</a:t>
            </a:r>
            <a:r>
              <a:rPr lang="es-CL" sz="1800" dirty="0" smtClean="0">
                <a:latin typeface="Calibri Light" panose="020F0302020204030204" pitchFamily="34" charset="0"/>
              </a:rPr>
              <a:t> (Se lee el valor actual de la misma transacción)</a:t>
            </a:r>
            <a:endParaRPr lang="es-CL" sz="18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8152" cy="6334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</a:rPr>
              <a:t>CHECK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7979" y="6262241"/>
            <a:ext cx="8198221" cy="620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00801"/>
            <a:ext cx="7825376" cy="3483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264" y="5428445"/>
            <a:ext cx="26667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¿Funciona?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74594" y="5813120"/>
            <a:ext cx="2666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5008915"/>
            <a:ext cx="374597" cy="374597"/>
          </a:xfrm>
          <a:prstGeom prst="rect">
            <a:avLst/>
          </a:prstGeom>
        </p:spPr>
      </p:pic>
      <p:pic>
        <p:nvPicPr>
          <p:cNvPr id="27" name="Picture 2 2" descr="1. The basic box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05" y="4330156"/>
            <a:ext cx="1502395" cy="10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IMMEDIATE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3300"/>
            <a:ext cx="3827317" cy="2524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3981" cy="10758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810001" y="4333301"/>
            <a:ext cx="5321348" cy="2524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2551" cy="1562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5088191" y="6150750"/>
            <a:ext cx="3903409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Por defecto, se aplica la restricción inmediatamente después de cada sentencia</a:t>
            </a:r>
            <a:endParaRPr lang="es-CL" sz="1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30157"/>
            <a:ext cx="5321348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1912" cy="1796477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5213676" y="6229508"/>
            <a:ext cx="3903409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DEFERRED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difiere la restricción hasta el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 la transacción actual</a:t>
            </a:r>
            <a:endParaRPr lang="es-CL" sz="16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827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4741" cy="1311637"/>
          </a:xfrm>
          <a:prstGeom prst="rect">
            <a:avLst/>
          </a:prstGeom>
        </p:spPr>
      </p:pic>
      <p:sp>
        <p:nvSpPr>
          <p:cNvPr id="24" name="Content Placeholder 6 2 1"/>
          <p:cNvSpPr txBox="1">
            <a:spLocks/>
          </p:cNvSpPr>
          <p:nvPr/>
        </p:nvSpPr>
        <p:spPr>
          <a:xfrm>
            <a:off x="-12533" y="6226950"/>
            <a:ext cx="3809883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se puede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diferir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42275"/>
            <a:ext cx="5321348" cy="2515725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0"/>
            <a:ext cx="4872208" cy="1562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38273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3194117" cy="1312987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119" y="5959841"/>
            <a:ext cx="3733682" cy="86141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 INITIALLY DEFERRED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sea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diferido por defecto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3276600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>
                <a:solidFill>
                  <a:schemeClr val="tx1"/>
                </a:solidFill>
                <a:latin typeface="Calibri Light" panose="020F0302020204030204" pitchFamily="34" charset="0"/>
              </a:rPr>
              <a:t>Restricciones diferibles son estándares </a:t>
            </a:r>
          </a:p>
          <a:p>
            <a:pPr algn="ctr"/>
            <a:endParaRPr lang="es-CL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Pero </a:t>
            </a:r>
            <a:r>
              <a:rPr lang="es-CL" sz="3200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no permite diferir restricciones usando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NOT NULL</a:t>
            </a:r>
            <a:r>
              <a:rPr lang="es-CL" sz="30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endParaRPr lang="es-CL" sz="3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garantías de ACID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Atomicidad, Consistencia, Aislamiento, Durabilidad</a:t>
            </a:r>
          </a:p>
          <a:p>
            <a:r>
              <a:rPr lang="es-CL" dirty="0" smtClean="0"/>
              <a:t>(</a:t>
            </a:r>
            <a:r>
              <a:rPr lang="es-CL" i="1" dirty="0" err="1" smtClean="0"/>
              <a:t>Atomicity</a:t>
            </a:r>
            <a:r>
              <a:rPr lang="es-CL" i="1" dirty="0" smtClean="0"/>
              <a:t>, </a:t>
            </a:r>
            <a:r>
              <a:rPr lang="es-CL" i="1" dirty="0" err="1" smtClean="0"/>
              <a:t>Consistency</a:t>
            </a:r>
            <a:r>
              <a:rPr lang="es-CL" i="1" dirty="0" smtClean="0"/>
              <a:t>, </a:t>
            </a:r>
            <a:r>
              <a:rPr lang="es-CL" i="1" dirty="0" err="1" smtClean="0"/>
              <a:t>Isolation</a:t>
            </a:r>
            <a:r>
              <a:rPr lang="es-CL" i="1" dirty="0" smtClean="0"/>
              <a:t>, </a:t>
            </a:r>
            <a:r>
              <a:rPr lang="es-CL" i="1" dirty="0" err="1" smtClean="0"/>
              <a:t>Durability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8.1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Una cuenta bancaria …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 hay un solo usuario …</a:t>
            </a:r>
            <a:endParaRPr lang="es-CL" dirty="0"/>
          </a:p>
        </p:txBody>
      </p:sp>
      <p:pic>
        <p:nvPicPr>
          <p:cNvPr id="24578" name="Picture 2" descr="snow 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19200"/>
            <a:ext cx="6172200" cy="4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838200" y="6142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hay que tener cuidado con la concurrencia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cuenta con varios usuarios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049971" cy="124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032176"/>
            <a:ext cx="2049685" cy="1232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558"/>
            <a:ext cx="1666409" cy="1256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561932"/>
            <a:ext cx="1667408" cy="1269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 …</a:t>
            </a:r>
          </a:p>
        </p:txBody>
      </p:sp>
    </p:spTree>
    <p:extLst>
      <p:ext uri="{BB962C8B-B14F-4D97-AF65-F5344CB8AC3E}">
        <p14:creationId xmlns:p14="http://schemas.microsoft.com/office/powerpoint/2010/main" val="14012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0" grpId="0" animBg="1"/>
      <p:bldP spid="25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b="1" i="1" dirty="0" smtClean="0">
                <a:solidFill>
                  <a:srgbClr val="FF0000"/>
                </a:solidFill>
              </a:rPr>
              <a:t>Caos</a:t>
            </a:r>
            <a:endParaRPr lang="es-CL" b="1" i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http://0.media.dorkly.cvcdn.com/36/68/45cfe8c1ac811cb35317672258a66901-zombie-snowmen-att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70073" cy="45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Esta vez con transacciones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259736" cy="866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45179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</a:t>
            </a: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4630884" y="6488667"/>
            <a:ext cx="4513116" cy="3411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 rechazará una transacción.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79" y="4812648"/>
            <a:ext cx="2259736" cy="8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La ejecución de cada transacción es atómica:</a:t>
            </a:r>
          </a:p>
          <a:p>
            <a:pPr lvl="2"/>
            <a:r>
              <a:rPr lang="es-CL" dirty="0" smtClean="0"/>
              <a:t>Se realizan todas las acciones o no se realiza ninguna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Consistencia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Cada transacción debe preservar la integridad</a:t>
            </a:r>
          </a:p>
          <a:p>
            <a:pPr lvl="2"/>
            <a:r>
              <a:rPr lang="es-CL" dirty="0" smtClean="0"/>
              <a:t>La base de datos satisfacen todas las restricciones después de una transacción</a:t>
            </a:r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 smtClean="0"/>
              <a:t> (</a:t>
            </a:r>
            <a:r>
              <a:rPr lang="es-CL" i="1" dirty="0" err="1" smtClean="0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 smtClean="0"/>
              <a:t>):</a:t>
            </a:r>
          </a:p>
          <a:p>
            <a:pPr lvl="1"/>
            <a:r>
              <a:rPr lang="es-CL" dirty="0" smtClean="0"/>
              <a:t>Una transacción no puede afectar otra</a:t>
            </a:r>
          </a:p>
          <a:p>
            <a:r>
              <a:rPr lang="es-CL" dirty="0" smtClean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Una vez que haya un </a:t>
            </a:r>
            <a:r>
              <a:rPr lang="es-CL" sz="2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dirty="0" smtClean="0"/>
              <a:t>, la base de datos debe persistir los cambios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655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r>
              <a:rPr lang="es-CL" dirty="0">
                <a:solidFill>
                  <a:schemeClr val="tx1"/>
                </a:solidFill>
              </a:rPr>
              <a:t>: </a:t>
            </a:r>
            <a:r>
              <a:rPr lang="es-CL" dirty="0" smtClean="0"/>
              <a:t>Un ejemplo más limpio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7" name="Content Placeholder 6 2 2"/>
          <p:cNvSpPr txBox="1">
            <a:spLocks/>
          </p:cNvSpPr>
          <p:nvPr/>
        </p:nvSpPr>
        <p:spPr>
          <a:xfrm>
            <a:off x="457200" y="4648200"/>
            <a:ext cx="8229600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Usaré restricciones con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dan ejemplos más claros pero es importante tener en cuenta que 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no suporte </a:t>
            </a:r>
            <a:r>
              <a:rPr lang="es-CL" sz="2000" dirty="0" err="1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diferibles.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rgbClr val="009900"/>
                </a:solidFill>
              </a:rPr>
              <a:t>Atomicidad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410200"/>
            <a:ext cx="8229600" cy="1163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009900"/>
                </a:solidFill>
              </a:rPr>
              <a:t>Atomicidad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se puede actualizar el saldo sin actualizar el gasto directamente después.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(Si alguna actualización falla, ambas fallan.)</a:t>
            </a:r>
            <a:r>
              <a:rPr lang="es-CL" sz="1800" b="1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7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rgbClr val="0066CC"/>
                </a:solidFill>
              </a:rPr>
              <a:t>Consistencia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80432" cy="868074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638800"/>
            <a:ext cx="8229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066CC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0066CC"/>
                </a:solidFill>
              </a:rPr>
              <a:t>Consistencia</a:t>
            </a:r>
            <a:endParaRPr lang="es-CL" sz="2000" dirty="0" smtClean="0">
              <a:solidFill>
                <a:srgbClr val="0066CC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el resultado de la transacción no satisface todas las restricciones, fallará.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203" y="3136247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4279" y="4340824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 smtClean="0">
                <a:solidFill>
                  <a:srgbClr val="7030A0"/>
                </a:solidFill>
              </a:rPr>
              <a:t>Durabilidad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0" name="Content Placeholder 6 2 2"/>
          <p:cNvSpPr txBox="1">
            <a:spLocks/>
          </p:cNvSpPr>
          <p:nvPr/>
        </p:nvSpPr>
        <p:spPr>
          <a:xfrm>
            <a:off x="457200" y="5029200"/>
            <a:ext cx="8229600" cy="1717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rgbClr val="7030A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7030A0"/>
                </a:solidFill>
              </a:rPr>
              <a:t>Durabilidad</a:t>
            </a:r>
            <a:endParaRPr lang="es-CL" sz="2400" dirty="0" smtClean="0">
              <a:solidFill>
                <a:srgbClr val="7030A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vez que haya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exitoso, se persisten los cambios.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(Normalmente la persistencia aquí significa en el disco duro. Sin persistencia, </a:t>
            </a:r>
            <a:r>
              <a:rPr lang="es-CL" sz="1800" dirty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 el caso de que la máquina falla y toda la evidencia de los cambios está en memoria principal, el sistema de base de datos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olvidaré los cambios </a:t>
            </a:r>
            <a:r>
              <a:rPr lang="es-CL" sz="1800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silenciosamente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.)</a:t>
            </a:r>
          </a:p>
        </p:txBody>
      </p:sp>
      <p:pic>
        <p:nvPicPr>
          <p:cNvPr id="36866" name="Picture 2" descr="http://icons.iconarchive.com/icons/oxygen-icons.org/oxygen/256/Actions-document-save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21" y="373380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Una cuenta bancaria </a:t>
            </a:r>
            <a:r>
              <a:rPr lang="es-CL" dirty="0" smtClean="0"/>
              <a:t>…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endParaRPr lang="es-C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Entonces con las 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 </a:t>
            </a:r>
            <a:r>
              <a:rPr lang="es-CL" dirty="0" smtClean="0"/>
              <a:t>…</a:t>
            </a:r>
            <a:endParaRPr lang="es-CL" dirty="0"/>
          </a:p>
        </p:txBody>
      </p:sp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6164263"/>
            <a:ext cx="8001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todo está tranquilo.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pero si uno tiene que </a:t>
            </a:r>
            <a:r>
              <a:rPr lang="es-CL" i="1" dirty="0" smtClean="0"/>
              <a:t>implementar</a:t>
            </a:r>
            <a:r>
              <a:rPr lang="es-CL" dirty="0" smtClean="0"/>
              <a:t> ACID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6164263"/>
            <a:ext cx="8001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… es más difícil ...</a:t>
            </a:r>
            <a:endParaRPr lang="es-CL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http://iruntheinternet.com/lulzdump/images/sad-unhappy-snowman-kill-me-snow-1360763797t.jpg?id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24781"/>
            <a:ext cx="57531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Cuándo </a:t>
            </a:r>
            <a:r>
              <a:rPr lang="es-CL" b="1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 tenemos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ejecutan solamente a medias pero afecta el estado de la base de datos</a:t>
            </a:r>
          </a:p>
          <a:p>
            <a:r>
              <a:rPr lang="es-CL" dirty="0">
                <a:solidFill>
                  <a:srgbClr val="0066CC"/>
                </a:solidFill>
              </a:rPr>
              <a:t>Consistencia</a:t>
            </a:r>
            <a:r>
              <a:rPr lang="es-CL" dirty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correr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23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6 2 2"/>
          <p:cNvSpPr txBox="1">
            <a:spLocks/>
          </p:cNvSpPr>
          <p:nvPr/>
        </p:nvSpPr>
        <p:spPr>
          <a:xfrm>
            <a:off x="588530" y="1320173"/>
            <a:ext cx="8250670" cy="168891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una transacción</a:t>
            </a:r>
            <a:endParaRPr lang="es-CL" dirty="0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800"/>
            <a:ext cx="7214432" cy="2615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30425"/>
            <a:ext cx="7736596" cy="2605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11977"/>
            <a:ext cx="5725309" cy="2365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" y="38862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1" y="3974450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" y="3488112"/>
            <a:ext cx="4124084" cy="237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" y="4076233"/>
            <a:ext cx="1478423" cy="1817235"/>
          </a:xfrm>
          <a:prstGeom prst="rect">
            <a:avLst/>
          </a:prstGeom>
        </p:spPr>
      </p:pic>
      <p:pic>
        <p:nvPicPr>
          <p:cNvPr id="2050" name="Picture 2 1" descr="Image resul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60" y="464944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 2" descr="Image resul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91" y="5588959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40991"/>
            <a:ext cx="6032314" cy="2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Cuándo </a:t>
            </a:r>
            <a:r>
              <a:rPr lang="es-CL" b="1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 tenemos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r>
              <a:rPr lang="es-CL" dirty="0" smtClean="0"/>
              <a:t>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ejecutan sólo a medias pero afecta el estado de la base de datos</a:t>
            </a:r>
          </a:p>
          <a:p>
            <a:r>
              <a:rPr lang="es-CL" dirty="0">
                <a:solidFill>
                  <a:srgbClr val="0066CC"/>
                </a:solidFill>
              </a:rPr>
              <a:t>Consistencia</a:t>
            </a:r>
            <a:r>
              <a:rPr lang="es-CL" dirty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Aislamiento (</a:t>
            </a:r>
            <a:r>
              <a:rPr lang="es-CL" i="1" dirty="0" err="1">
                <a:solidFill>
                  <a:schemeClr val="bg1"/>
                </a:solidFill>
              </a:rPr>
              <a:t>Isolation</a:t>
            </a:r>
            <a:r>
              <a:rPr lang="es-CL" dirty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El resultado final de dos transacciones no es equivalente a correr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puede una implementación evitar estos tipos de problemas? …</a:t>
            </a:r>
          </a:p>
        </p:txBody>
      </p:sp>
    </p:spTree>
    <p:extLst>
      <p:ext uri="{BB962C8B-B14F-4D97-AF65-F5344CB8AC3E}">
        <p14:creationId xmlns:p14="http://schemas.microsoft.com/office/powerpoint/2010/main" val="15965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ejecutan solamente a medias pero afecta el estado de la base de datos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Consistencia: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Al ejecutar la transacción, la base de datos no satisface las restricciones de integridad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Aislamiento (</a:t>
            </a:r>
            <a:r>
              <a:rPr lang="es-CL" i="1" dirty="0" err="1" smtClean="0">
                <a:solidFill>
                  <a:schemeClr val="bg1"/>
                </a:solidFill>
              </a:rPr>
              <a:t>Isolation</a:t>
            </a:r>
            <a:r>
              <a:rPr lang="es-CL" dirty="0" smtClean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El resultado final de dos transacciones no es equivalente a correr cada transacción en serie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Durabilidad: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La base de datos se actualiza momentáneamente y luego vuelve al estado anterior.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una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762000" y="38862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1" y="3974450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" y="3488112"/>
            <a:ext cx="4124084" cy="237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" y="4076233"/>
            <a:ext cx="1478423" cy="1817235"/>
          </a:xfrm>
          <a:prstGeom prst="rect">
            <a:avLst/>
          </a:prstGeom>
        </p:spPr>
      </p:pic>
      <p:pic>
        <p:nvPicPr>
          <p:cNvPr id="2050" name="Picture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60" y="464944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91" y="5588959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2050" idx="3"/>
          </p:cNvCxnSpPr>
          <p:nvPr/>
        </p:nvCxnSpPr>
        <p:spPr>
          <a:xfrm flipH="1" flipV="1">
            <a:off x="2796673" y="4801049"/>
            <a:ext cx="2080127" cy="163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792006" y="5502062"/>
            <a:ext cx="2092580" cy="235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6 2 2"/>
          <p:cNvSpPr txBox="1">
            <a:spLocks/>
          </p:cNvSpPr>
          <p:nvPr/>
        </p:nvSpPr>
        <p:spPr>
          <a:xfrm>
            <a:off x="4876800" y="4855173"/>
            <a:ext cx="3962400" cy="733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C0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30" y="4952654"/>
            <a:ext cx="3777770" cy="5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100" dirty="0" smtClean="0"/>
              <a:t>Implementando ACID: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Registros (</a:t>
            </a:r>
            <a:r>
              <a:rPr lang="es-CL" i="1" dirty="0" err="1" smtClean="0"/>
              <a:t>Logging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64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Mantener un registro de la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6919" y="3272191"/>
            <a:ext cx="1756445" cy="1817235"/>
            <a:chOff x="1040228" y="4076233"/>
            <a:chExt cx="1756445" cy="1817235"/>
          </a:xfrm>
        </p:grpSpPr>
        <p:pic>
          <p:nvPicPr>
            <p:cNvPr id="32" name="Picture 3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28" y="4076233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460" y="46494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791" y="558895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59"/>
            <a:ext cx="2122851" cy="1728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4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Si hay un problema, revertir el registro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60"/>
            <a:ext cx="2124317" cy="172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06919" y="3272191"/>
            <a:ext cx="1756445" cy="1817235"/>
            <a:chOff x="906919" y="3272191"/>
            <a:chExt cx="1756445" cy="1817235"/>
          </a:xfrm>
        </p:grpSpPr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482" y="47849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19" y="3272191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151" y="3845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62200" y="4783621"/>
              <a:ext cx="285750" cy="285750"/>
            </a:xfrm>
            <a:prstGeom prst="rect">
              <a:avLst/>
            </a:prstGeom>
          </p:spPr>
        </p:pic>
      </p:grpSp>
      <p:sp>
        <p:nvSpPr>
          <p:cNvPr id="22" name="Content Placeholder 6 2 2"/>
          <p:cNvSpPr txBox="1">
            <a:spLocks/>
          </p:cNvSpPr>
          <p:nvPr/>
        </p:nvSpPr>
        <p:spPr>
          <a:xfrm>
            <a:off x="906919" y="1330126"/>
            <a:ext cx="6040870" cy="8679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2" y="1457753"/>
            <a:ext cx="5590800" cy="5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Registros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ejecutan sólo a medias pero afecta el estado de la base de datos</a:t>
            </a:r>
          </a:p>
          <a:p>
            <a:r>
              <a:rPr lang="es-CL" dirty="0">
                <a:solidFill>
                  <a:srgbClr val="0066CC"/>
                </a:solidFill>
              </a:rPr>
              <a:t>Consistencia</a:t>
            </a:r>
            <a:r>
              <a:rPr lang="es-CL" dirty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correr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problemas podemos evitar con alguna forma de registro?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6113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 (!!)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5757275" cy="224965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638392"/>
            <a:ext cx="4917315" cy="630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219200"/>
            <a:ext cx="7198325" cy="841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0547"/>
            <a:ext cx="7192365" cy="12166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434227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A.? 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5998" y="4800600"/>
            <a:ext cx="3060201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50" y="4936831"/>
            <a:ext cx="2242417" cy="168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0570" y="4668284"/>
            <a:ext cx="374597" cy="3745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4082" y="5313916"/>
            <a:ext cx="3059918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450147"/>
            <a:ext cx="2044123" cy="1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3" y="5181600"/>
            <a:ext cx="374597" cy="3745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84081" y="5801663"/>
            <a:ext cx="3072118" cy="548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884795"/>
            <a:ext cx="1662301" cy="4122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2" y="5669347"/>
            <a:ext cx="374597" cy="3745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096000" y="648866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S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.? …</a:t>
            </a:r>
          </a:p>
        </p:txBody>
      </p:sp>
      <p:pic>
        <p:nvPicPr>
          <p:cNvPr id="5122" name="Picture 2 2" descr="1. The basic box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63" y="4444018"/>
            <a:ext cx="2256132" cy="14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9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Concurrencia/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 smtClean="0">
                <a:solidFill>
                  <a:srgbClr val="FF0000"/>
                </a:solidFill>
              </a:rPr>
              <a:t>: un problema abierto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6961" cy="1539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4279" y="4340824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  <p:sp>
        <p:nvSpPr>
          <p:cNvPr id="20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0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100" dirty="0" smtClean="0"/>
              <a:t>Implementando ACID: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/>
              <a:t>Secuenciabilidad</a:t>
            </a:r>
            <a:r>
              <a:rPr lang="es-CL" dirty="0" smtClean="0"/>
              <a:t> (</a:t>
            </a:r>
            <a:r>
              <a:rPr lang="es-CL" i="1" dirty="0" err="1"/>
              <a:t>S</a:t>
            </a:r>
            <a:r>
              <a:rPr lang="es-CL" i="1" dirty="0" err="1" smtClean="0"/>
              <a:t>erializability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Right Arrow 1"/>
          <p:cNvSpPr/>
          <p:nvPr/>
        </p:nvSpPr>
        <p:spPr>
          <a:xfrm rot="7861115">
            <a:off x="4572000" y="762000"/>
            <a:ext cx="106680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019800"/>
            <a:ext cx="613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8.3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es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)/16.3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Registros no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ejecutan sólo a medias pero afecta el estado de la base de datos</a:t>
            </a:r>
          </a:p>
          <a:p>
            <a:r>
              <a:rPr lang="es-CL" dirty="0">
                <a:solidFill>
                  <a:srgbClr val="0066CC"/>
                </a:solidFill>
              </a:rPr>
              <a:t>Consistencia</a:t>
            </a:r>
            <a:r>
              <a:rPr lang="es-CL" dirty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correr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 entonces que podemos hacer con respecto a aislamiento/concurrencia?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" y="4724400"/>
            <a:ext cx="8991600" cy="1143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61328"/>
            <a:ext cx="8991600" cy="236539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más simple: ejecución serial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380552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389377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3963708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4876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58163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5198905" y="239827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5198905" y="276761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44126" y="432996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 problema aquí?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44126" y="471668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¡Ejecución serial es lenta! 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0378" y="5373469"/>
            <a:ext cx="30517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ejecutar partes de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1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paralelo? …</a:t>
            </a:r>
          </a:p>
        </p:txBody>
      </p:sp>
    </p:spTree>
    <p:extLst>
      <p:ext uri="{BB962C8B-B14F-4D97-AF65-F5344CB8AC3E}">
        <p14:creationId xmlns:p14="http://schemas.microsoft.com/office/powerpoint/2010/main" val="15507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2" grpId="0" animBg="1"/>
      <p:bldP spid="53" grpId="0" animBg="1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092300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180551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250483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163575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410309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037826" y="4724400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1022929" y="5093731"/>
            <a:ext cx="3062897" cy="129693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n-US" altLang="ja-JP" sz="1900" dirty="0">
                <a:latin typeface="Calibri Light" panose="020F0302020204030204" pitchFamily="34" charset="0"/>
              </a:rPr>
              <a:t>¯\_(</a:t>
            </a:r>
            <a:r>
              <a:rPr lang="ja-JP" altLang="en-US" sz="1900" dirty="0">
                <a:latin typeface="Calibri Light" panose="020F0302020204030204" pitchFamily="34" charset="0"/>
              </a:rPr>
              <a:t>ツ</a:t>
            </a:r>
            <a:r>
              <a:rPr lang="en-US" altLang="ja-JP" sz="1900" dirty="0" smtClean="0">
                <a:latin typeface="Calibri Light" panose="020F0302020204030204" pitchFamily="34" charset="0"/>
              </a:rPr>
              <a:t>)_/¯</a:t>
            </a:r>
            <a:endParaRPr lang="es-CL" sz="1900" dirty="0"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Por simplicidad asumiremos un orden de ejecución en el caso paralelo …</a:t>
            </a:r>
            <a:endParaRPr lang="es-CL" sz="19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1037826" y="5330409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699742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810" y="157685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89" y="3067188"/>
            <a:ext cx="3810000" cy="1066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3155437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9843" y="1799551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3" y="1902509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16" y="1847998"/>
            <a:ext cx="1373780" cy="1197233"/>
          </a:xfrm>
          <a:prstGeom prst="rect">
            <a:avLst/>
          </a:prstGeom>
        </p:spPr>
      </p:pic>
      <p:pic>
        <p:nvPicPr>
          <p:cNvPr id="36" name="Picture 2 1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86" y="2742018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 2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6" y="3141124"/>
            <a:ext cx="1449607" cy="88266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249525"/>
            <a:ext cx="3810000" cy="100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413125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4222100"/>
            <a:ext cx="1384501" cy="884980"/>
          </a:xfrm>
          <a:prstGeom prst="rect">
            <a:avLst/>
          </a:prstGeom>
        </p:spPr>
      </p:pic>
      <p:pic>
        <p:nvPicPr>
          <p:cNvPr id="37" name="Picture 2 2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85" y="480386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5313314"/>
            <a:ext cx="1475574" cy="882661"/>
          </a:xfrm>
          <a:prstGeom prst="rect">
            <a:avLst/>
          </a:prstGeom>
        </p:spPr>
      </p:pic>
      <p:pic>
        <p:nvPicPr>
          <p:cNvPr id="10" name="Picture 2 2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5891175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253385" y="540083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5238488" y="577017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pic>
        <p:nvPicPr>
          <p:cNvPr id="9" name="Picture 2 1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3702923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importe!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importe!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Content Placeholder 6 2 2"/>
          <p:cNvSpPr txBox="1">
            <a:spLocks/>
          </p:cNvSpPr>
          <p:nvPr/>
        </p:nvSpPr>
        <p:spPr>
          <a:xfrm>
            <a:off x="1694522" y="3015924"/>
            <a:ext cx="5783768" cy="166625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No tenemos ningún problema con la restricción, pero el orden de ejecución puede afectar el resultado.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Dependiendo de la aplicación, a veces puede ser necesario preservar el orden de transacciones y/o aplicar ejecución serial.</a:t>
            </a:r>
            <a:endParaRPr lang="es-CL" sz="16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</p:spTree>
    <p:extLst>
      <p:ext uri="{BB962C8B-B14F-4D97-AF65-F5344CB8AC3E}">
        <p14:creationId xmlns:p14="http://schemas.microsoft.com/office/powerpoint/2010/main" val="38983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91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4488" y="1766562"/>
            <a:ext cx="7896111" cy="2392112"/>
          </a:xfrm>
          <a:prstGeom prst="rect">
            <a:avLst/>
          </a:prstGeom>
          <a:solidFill>
            <a:srgbClr val="FF0000">
              <a:alpha val="15000"/>
            </a:srgbClr>
          </a:solidFill>
          <a:ln w="349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57" grpId="0" animBg="1"/>
      <p:bldP spid="5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1044363"/>
            <a:ext cx="9144000" cy="581363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2" name="Content Placeholder 6 2 2"/>
          <p:cNvSpPr txBox="1">
            <a:spLocks/>
          </p:cNvSpPr>
          <p:nvPr/>
        </p:nvSpPr>
        <p:spPr>
          <a:xfrm>
            <a:off x="818338" y="1752600"/>
            <a:ext cx="7620000" cy="90574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planificación</a:t>
            </a: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es una lista de acciones de un conjunto de transacciones en el orden de ejecución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3" name="Content Placeholder 6 2 2"/>
          <p:cNvSpPr txBox="1">
            <a:spLocks/>
          </p:cNvSpPr>
          <p:nvPr/>
        </p:nvSpPr>
        <p:spPr>
          <a:xfrm>
            <a:off x="818338" y="3496544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400" b="1" i="1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b="1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tendrá el mismo efecto que una planificación serial 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(en </a:t>
            </a:r>
            <a:r>
              <a:rPr lang="es-CL" sz="2000" i="1" u="sng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algún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orden de las transacciones)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  <a:endParaRPr lang="es-CL" sz="24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8338" y="5111019"/>
            <a:ext cx="76200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 puede identificar una planificación </a:t>
            </a:r>
            <a:r>
              <a:rPr lang="es-CL" sz="24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white">
                    <a:lumMod val="65000"/>
                  </a:prstClr>
                </a:solidFill>
                <a:latin typeface="Calibri Light" panose="020F0302020204030204" pitchFamily="34" charset="0"/>
              </a:rPr>
              <a:t>(sin ejecutarla y compararla con todas las posibles planificaciones seriales)? …</a:t>
            </a:r>
          </a:p>
        </p:txBody>
      </p:sp>
      <p:sp>
        <p:nvSpPr>
          <p:cNvPr id="65" name="Content Placeholder 6 2 2"/>
          <p:cNvSpPr txBox="1">
            <a:spLocks/>
          </p:cNvSpPr>
          <p:nvPr/>
        </p:nvSpPr>
        <p:spPr>
          <a:xfrm>
            <a:off x="818338" y="5870107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Seguiremos con la pregunta inversa … </a:t>
            </a:r>
            <a:r>
              <a:rPr lang="es-CL" sz="2400" i="1" dirty="0" smtClean="0">
                <a:latin typeface="Calibri Light" panose="020F0302020204030204" pitchFamily="34" charset="0"/>
              </a:rPr>
              <a:t>¿cuándo </a:t>
            </a: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puede garantizar que una planificación sea </a:t>
            </a:r>
            <a:r>
              <a:rPr lang="es-CL" sz="24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(1) Conflicto de Lectura–Escritura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8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(1) </a:t>
            </a:r>
            <a:r>
              <a:rPr lang="es-CL" dirty="0" smtClean="0"/>
              <a:t>Conflicto de </a:t>
            </a:r>
            <a:r>
              <a:rPr lang="es-CL" dirty="0"/>
              <a:t>Lectura–Escritura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078171" y="3808726"/>
            <a:ext cx="3942715" cy="133694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Lectura–Escritura: </a:t>
            </a: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(Lecturas no repetibles)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cambia el valor de A que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ha leído pero todavía no ha escrito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1" grpId="0" animBg="1"/>
      <p:bldP spid="42" grpId="0" animBg="1"/>
      <p:bldP spid="45" grpId="0" animBg="1"/>
      <p:bldP spid="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5221450" y="1564404"/>
            <a:ext cx="3671479" cy="17883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Escritura–Lectura: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orden de cambio de A es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mientras el orden de B es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entonces el orden de ambos no es ni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ni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6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5130411" y="5730894"/>
            <a:ext cx="3942715" cy="109827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Escritura–Escritura:</a:t>
            </a:r>
            <a:endParaRPr lang="es-CL" sz="1800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problema con lecturas aquí)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/>
              <a:t>Una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transacción</a:t>
            </a:r>
            <a:r>
              <a:rPr lang="es-CL" dirty="0" smtClean="0">
                <a:solidFill>
                  <a:srgbClr val="FF0000"/>
                </a:solidFill>
              </a:rPr>
              <a:t> </a:t>
            </a:r>
            <a:r>
              <a:rPr lang="es-CL" sz="2400" dirty="0" smtClean="0"/>
              <a:t>es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un</a:t>
            </a:r>
            <a:r>
              <a:rPr lang="es-CL" dirty="0" smtClean="0"/>
              <a:t>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conjunto de operaciones</a:t>
            </a:r>
            <a:r>
              <a:rPr lang="es-CL" dirty="0" smtClean="0"/>
              <a:t> </a:t>
            </a:r>
            <a:r>
              <a:rPr lang="es-CL" sz="2400" dirty="0" smtClean="0"/>
              <a:t>que</a:t>
            </a:r>
          </a:p>
          <a:p>
            <a:pPr marL="0" indent="0">
              <a:buNone/>
            </a:pPr>
            <a:r>
              <a:rPr lang="es-CL" sz="2400" dirty="0" smtClean="0"/>
              <a:t>		se ejecutan de </a:t>
            </a:r>
            <a:r>
              <a:rPr lang="es-CL" dirty="0" smtClean="0">
                <a:solidFill>
                  <a:srgbClr val="009900"/>
                </a:solidFill>
              </a:rPr>
              <a:t>manera atómica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/>
              <a:t>	</a:t>
            </a:r>
            <a:r>
              <a:rPr lang="es-CL" sz="2400" dirty="0" smtClean="0"/>
              <a:t>	</a:t>
            </a:r>
            <a:r>
              <a:rPr lang="es-CL" sz="2000" dirty="0" smtClean="0"/>
              <a:t>(es decir, </a:t>
            </a:r>
            <a:r>
              <a:rPr lang="es-CL" sz="2000" dirty="0" smtClean="0">
                <a:solidFill>
                  <a:srgbClr val="009900"/>
                </a:solidFill>
              </a:rPr>
              <a:t>como si fuera una sola operación</a:t>
            </a:r>
            <a:r>
              <a:rPr lang="es-CL" sz="2000" dirty="0" smtClean="0"/>
              <a:t>)</a:t>
            </a:r>
            <a:endParaRPr lang="es-CL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682671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Content Placeholder 6 2 2"/>
          <p:cNvSpPr txBox="1">
            <a:spLocks/>
          </p:cNvSpPr>
          <p:nvPr/>
        </p:nvSpPr>
        <p:spPr>
          <a:xfrm>
            <a:off x="312821" y="3273606"/>
            <a:ext cx="8458199" cy="467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¡Los casos son parecidos pero uno es </a:t>
            </a:r>
            <a:r>
              <a:rPr lang="es-CL" sz="2400" i="1" dirty="0" err="1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y el otro no!</a:t>
            </a:r>
            <a:endParaRPr lang="es-CL" sz="18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anulaciones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</a:t>
            </a:r>
            <a:r>
              <a:rPr lang="es-CL" dirty="0"/>
              <a:t>anulaciones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228600" y="2057400"/>
            <a:ext cx="8844527" cy="41821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En </a:t>
            </a: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una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recuperable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se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compromete (</a:t>
            </a:r>
            <a:r>
              <a:rPr lang="es-CL" sz="2000" dirty="0" smtClean="0">
                <a:solidFill>
                  <a:srgbClr val="C00000"/>
                </a:solidFill>
                <a:latin typeface="Segoe UI Light" panose="020B0502040204020203" pitchFamily="34" charset="0"/>
              </a:rPr>
              <a:t>COMMIT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solo después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que se comprometan a su vez todas las transacciones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desde las cuáles T haya leído algo.</a:t>
            </a:r>
          </a:p>
          <a:p>
            <a:pPr>
              <a:buClr>
                <a:prstClr val="black"/>
              </a:buClr>
            </a:pPr>
            <a:endParaRPr lang="es-CL" sz="20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buClr>
                <a:prstClr val="black"/>
              </a:buClr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Si 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solamente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lee cambios de transacciones comprometidas,  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se pueden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evitar </a:t>
            </a:r>
            <a:r>
              <a:rPr lang="es-CL" sz="2000" b="1" dirty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anulaciones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en cascada</a:t>
            </a:r>
            <a:r>
              <a:rPr lang="es-CL" sz="2000" b="1" dirty="0" smtClean="0">
                <a:solidFill>
                  <a:srgbClr val="006600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 lo 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contrario, si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lee algo de una transacción no comprometida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T’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hay que anular T’, entonces puede ser que haya que anular T también (</a:t>
            </a:r>
            <a:r>
              <a:rPr lang="es-CL" sz="20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anulación en casada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para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</a:p>
          <a:p>
            <a:pPr>
              <a:buClr>
                <a:prstClr val="black"/>
              </a:buClr>
            </a:pPr>
            <a:endParaRPr lang="es-CL" sz="20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Para cumplir con ACID, un sistema de bases de datos debe garantizar que solamente se permitan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planificaciones recuperables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CL" sz="20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Solución: Bloqueos (</a:t>
            </a:r>
            <a:r>
              <a:rPr lang="es-CL" i="1" dirty="0" err="1" smtClean="0"/>
              <a:t>Locks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53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problema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1022929" y="4639258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¿Han visto un problema así antes de este curso?</a:t>
            </a:r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1022929" y="5008590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Multihilos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(</a:t>
            </a:r>
            <a:r>
              <a:rPr lang="es-CL" sz="19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Multithreading</a:t>
            </a:r>
            <a:r>
              <a:rPr lang="es-CL" sz="19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6667" y="5674970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qué era la solución (en Java por ejemplo)?</a:t>
            </a: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1016667" y="6044302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Bloques sincronizados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2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3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4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Down Arrow 4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4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59408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4" grpId="0" animBg="1"/>
      <p:bldP spid="25" grpId="0" animBg="1"/>
      <p:bldP spid="26" grpId="0" animBg="1"/>
      <p:bldP spid="27" grpId="0" animBg="1"/>
      <p:bldP spid="4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40652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04713" y="1361194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podrías mejorar el rendimiento del código abajo?</a:t>
            </a:r>
          </a:p>
        </p:txBody>
      </p:sp>
      <p:sp>
        <p:nvSpPr>
          <p:cNvPr id="30" name="Content Placeholder 6 2 2 2"/>
          <p:cNvSpPr txBox="1">
            <a:spLocks/>
          </p:cNvSpPr>
          <p:nvPr/>
        </p:nvSpPr>
        <p:spPr>
          <a:xfrm>
            <a:off x="1204713" y="1743783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Minimizar el código sincronizado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tanto como sea posible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Content Placeholder 6 2 2 3"/>
          <p:cNvSpPr txBox="1">
            <a:spLocks/>
          </p:cNvSpPr>
          <p:nvPr/>
        </p:nvSpPr>
        <p:spPr>
          <a:xfrm>
            <a:off x="1204713" y="2132449"/>
            <a:ext cx="6734574" cy="9408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Usar objetos de bloqueos tan especifico que sea posible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(por ejemplo, usar un valor de la tabla o una fila de la tabla como el objeto de bloqueo, no la entera tabla, si es posible)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Content Placeholder 6 2 2"/>
          <p:cNvSpPr txBox="1">
            <a:spLocks/>
          </p:cNvSpPr>
          <p:nvPr/>
        </p:nvSpPr>
        <p:spPr>
          <a:xfrm>
            <a:off x="1204713" y="4612092"/>
            <a:ext cx="6734574" cy="163117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transacción tiene que conseguir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bloqueos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para los objetos (valores, filas, vista, tablas) que quiere modificar.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Cuando haya terminado con el bloque, lo libera.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protocolo de bloqueo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especifica las reglas que las transacciones tienen que seguir con respecto a bloqueos. </a:t>
            </a:r>
          </a:p>
        </p:txBody>
      </p:sp>
      <p:sp>
        <p:nvSpPr>
          <p:cNvPr id="37" name="Content Placeholder 6 2 2"/>
          <p:cNvSpPr txBox="1">
            <a:spLocks/>
          </p:cNvSpPr>
          <p:nvPr/>
        </p:nvSpPr>
        <p:spPr>
          <a:xfrm>
            <a:off x="1204713" y="3722007"/>
            <a:ext cx="6734574" cy="90483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¡Los mismos conceptos aplican a sistemas de bases de datos!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Salvo que es el sistema, no el programador, que tiene que decidir (automáticamente) el nivel de sincronización, el nivel de bloqueo, etc.</a:t>
            </a:r>
          </a:p>
        </p:txBody>
      </p:sp>
    </p:spTree>
    <p:extLst>
      <p:ext uri="{BB962C8B-B14F-4D97-AF65-F5344CB8AC3E}">
        <p14:creationId xmlns:p14="http://schemas.microsoft.com/office/powerpoint/2010/main" val="104642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protocolo: Bloqueo </a:t>
            </a:r>
            <a:r>
              <a:rPr lang="es-CL" dirty="0"/>
              <a:t>en </a:t>
            </a:r>
            <a:r>
              <a:rPr lang="es-CL" dirty="0" smtClean="0"/>
              <a:t>2 fases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 una transacción T quiere leer un objeto O, tiene que conseguir un </a:t>
            </a:r>
            <a:r>
              <a:rPr lang="es-CL" sz="2800" dirty="0" smtClean="0">
                <a:solidFill>
                  <a:schemeClr val="accent6"/>
                </a:solidFill>
              </a:rPr>
              <a:t>bloqueo compartido</a:t>
            </a:r>
            <a:r>
              <a:rPr lang="es-CL" sz="2800" dirty="0" smtClean="0"/>
              <a:t> sobre O</a:t>
            </a:r>
          </a:p>
          <a:p>
            <a:pPr lvl="1"/>
            <a:r>
              <a:rPr lang="es-CL" sz="2400" dirty="0" smtClean="0">
                <a:solidFill>
                  <a:schemeClr val="accent6"/>
                </a:solidFill>
              </a:rPr>
              <a:t>Varias transacciones pueden leer el mismo objeto al mismo tiempo</a:t>
            </a:r>
          </a:p>
          <a:p>
            <a:r>
              <a:rPr lang="es-CL" sz="2800" dirty="0" smtClean="0"/>
              <a:t>Si una transacción T quiere modificar un objeto O,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O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Un bloqueo exclusivo excluye bloqueos compartidos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T puede leer O (por supuesto)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Así nadie (aparte de T) puede ni leer ni modificar O mientras T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O</a:t>
            </a:r>
            <a:endParaRPr lang="es-CL" dirty="0" smtClean="0"/>
          </a:p>
          <a:p>
            <a:pPr lvl="1"/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2660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Vacaciones …</a:t>
            </a:r>
            <a:endParaRPr lang="es-CL" dirty="0"/>
          </a:p>
        </p:txBody>
      </p:sp>
      <p:pic>
        <p:nvPicPr>
          <p:cNvPr id="20482" name="Picture 2" descr="BBQ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324600" cy="42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Conflicto de Lectura–Escritura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3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</a:t>
            </a:r>
            <a:endParaRPr lang="es-CL" dirty="0"/>
          </a:p>
        </p:txBody>
      </p:sp>
      <p:sp>
        <p:nvSpPr>
          <p:cNvPr id="35" name="TextBox 34"/>
          <p:cNvSpPr txBox="1"/>
          <p:nvPr/>
        </p:nvSpPr>
        <p:spPr>
          <a:xfrm>
            <a:off x="867692" y="5611684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sería la planificación final?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711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17558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514600"/>
            <a:ext cx="959458" cy="1241282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361518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2535" cy="56121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3810000"/>
            <a:ext cx="3810000" cy="1562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1" y="5410200"/>
            <a:ext cx="964792" cy="1028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1" y="3873789"/>
            <a:ext cx="1033242" cy="1455132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3263" y="2442412"/>
            <a:ext cx="280245" cy="280245"/>
          </a:xfrm>
          <a:prstGeom prst="rect">
            <a:avLst/>
          </a:prstGeom>
        </p:spPr>
      </p:pic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3821776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67226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895600"/>
            <a:ext cx="959458" cy="1241282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4956" cy="10294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4191000"/>
            <a:ext cx="3810000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1" y="5410200"/>
            <a:ext cx="964792" cy="1028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1" y="4254789"/>
            <a:ext cx="1034100" cy="1030105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876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4489" y="5660983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P. A.?</a:t>
            </a:r>
          </a:p>
        </p:txBody>
      </p:sp>
      <p:sp>
        <p:nvSpPr>
          <p:cNvPr id="23" name="Content Placeholder 6 2 2"/>
          <p:cNvSpPr txBox="1">
            <a:spLocks/>
          </p:cNvSpPr>
          <p:nvPr/>
        </p:nvSpPr>
        <p:spPr>
          <a:xfrm>
            <a:off x="714489" y="6061983"/>
            <a:ext cx="3356439" cy="412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Todavía permite conflictos …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conflicto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895600"/>
            <a:ext cx="969934" cy="2306272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4956" cy="10294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272460"/>
            <a:ext cx="3810000" cy="11554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1" y="5294995"/>
            <a:ext cx="1034100" cy="1030105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78471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1660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32477" y="5418191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solución?</a:t>
            </a:r>
          </a:p>
        </p:txBody>
      </p:sp>
      <p:sp>
        <p:nvSpPr>
          <p:cNvPr id="25" name="Content Placeholder 6 2 2 1"/>
          <p:cNvSpPr txBox="1">
            <a:spLocks/>
          </p:cNvSpPr>
          <p:nvPr/>
        </p:nvSpPr>
        <p:spPr>
          <a:xfrm>
            <a:off x="5232477" y="5819191"/>
            <a:ext cx="3356439" cy="3490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8297" y="3512148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hay?</a:t>
            </a:r>
          </a:p>
        </p:txBody>
      </p:sp>
      <p:sp>
        <p:nvSpPr>
          <p:cNvPr id="33" name="Content Placeholder 6 2 2 2"/>
          <p:cNvSpPr txBox="1">
            <a:spLocks/>
          </p:cNvSpPr>
          <p:nvPr/>
        </p:nvSpPr>
        <p:spPr>
          <a:xfrm>
            <a:off x="868297" y="3913148"/>
            <a:ext cx="3356439" cy="3734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¡Escritura-lectura!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0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bloqueo </a:t>
            </a:r>
            <a:r>
              <a:rPr lang="es-CL" u="sng" dirty="0" smtClean="0"/>
              <a:t>estricto</a:t>
            </a:r>
            <a:endParaRPr lang="es-CL" u="sng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2235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4075256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199606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4075256"/>
            <a:ext cx="969934" cy="2306272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91305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36803" cy="2096620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576137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3276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6 2 2"/>
          <p:cNvSpPr txBox="1">
            <a:spLocks/>
          </p:cNvSpPr>
          <p:nvPr/>
        </p:nvSpPr>
        <p:spPr>
          <a:xfrm>
            <a:off x="1284514" y="1038372"/>
            <a:ext cx="6934200" cy="6909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Solución: Liberar los bloqueos solo cuando la transacción haya terminado (bloqueo estricto) …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protocolo: Bloqueo </a:t>
            </a:r>
            <a:r>
              <a:rPr lang="es-CL" dirty="0"/>
              <a:t>en </a:t>
            </a:r>
            <a:r>
              <a:rPr lang="es-CL" dirty="0" smtClean="0"/>
              <a:t>2 fases </a:t>
            </a:r>
            <a:r>
              <a:rPr lang="es-CL" dirty="0" smtClean="0">
                <a:solidFill>
                  <a:srgbClr val="E618EB"/>
                </a:solidFill>
              </a:rPr>
              <a:t>estricto</a:t>
            </a:r>
            <a:endParaRPr lang="es-CL" dirty="0">
              <a:solidFill>
                <a:srgbClr val="E618E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 una transacción T quiere leer un objeto O, tiene que conseguir un </a:t>
            </a:r>
            <a:r>
              <a:rPr lang="es-CL" sz="2800" dirty="0" smtClean="0">
                <a:solidFill>
                  <a:schemeClr val="accent6"/>
                </a:solidFill>
              </a:rPr>
              <a:t>bloqueo compartido</a:t>
            </a:r>
            <a:r>
              <a:rPr lang="es-CL" sz="2800" dirty="0" smtClean="0"/>
              <a:t> sobre O</a:t>
            </a:r>
          </a:p>
          <a:p>
            <a:pPr lvl="1"/>
            <a:r>
              <a:rPr lang="es-CL" sz="2400" dirty="0" smtClean="0">
                <a:solidFill>
                  <a:schemeClr val="accent6"/>
                </a:solidFill>
              </a:rPr>
              <a:t>Varias transacciones pueden leer el mismo objeto al mismo tiempo</a:t>
            </a:r>
          </a:p>
          <a:p>
            <a:r>
              <a:rPr lang="es-CL" sz="2800" dirty="0" smtClean="0"/>
              <a:t>Si una transacción T quiere modificar un objeto O,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O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Un bloqueo exclusivo excluye bloqueos compartidos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T puede leer O (por supuesto)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Así nadie (aparte de T) puede ni leer ni modificar O mientras T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O</a:t>
            </a:r>
          </a:p>
          <a:p>
            <a:r>
              <a:rPr lang="es-CL" sz="2800" dirty="0" smtClean="0">
                <a:solidFill>
                  <a:srgbClr val="E618EB"/>
                </a:solidFill>
              </a:rPr>
              <a:t>(Solo) cuando T haya terminado, libará sus bloqueos</a:t>
            </a:r>
          </a:p>
          <a:p>
            <a:endParaRPr lang="es-CL" dirty="0" smtClean="0"/>
          </a:p>
          <a:p>
            <a:pPr lvl="1"/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41134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protocolo: Bloqueo </a:t>
            </a:r>
            <a:r>
              <a:rPr lang="es-CL" dirty="0"/>
              <a:t>en </a:t>
            </a:r>
            <a:r>
              <a:rPr lang="es-CL" dirty="0" smtClean="0"/>
              <a:t>2 fases </a:t>
            </a:r>
            <a:r>
              <a:rPr lang="es-CL" dirty="0" smtClean="0">
                <a:solidFill>
                  <a:srgbClr val="E618EB"/>
                </a:solidFill>
              </a:rPr>
              <a:t>estricto</a:t>
            </a:r>
            <a:endParaRPr lang="es-CL" dirty="0">
              <a:solidFill>
                <a:srgbClr val="E618E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 una transacción T quiere leer un objeto O, tiene que conseguir un </a:t>
            </a:r>
            <a:r>
              <a:rPr lang="es-CL" sz="2800" dirty="0" smtClean="0">
                <a:solidFill>
                  <a:schemeClr val="accent6"/>
                </a:solidFill>
              </a:rPr>
              <a:t>bloqueo compartido</a:t>
            </a:r>
            <a:r>
              <a:rPr lang="es-CL" sz="2800" dirty="0" smtClean="0"/>
              <a:t> sobre O</a:t>
            </a:r>
          </a:p>
          <a:p>
            <a:pPr lvl="1"/>
            <a:r>
              <a:rPr lang="es-CL" sz="2400" dirty="0" smtClean="0">
                <a:solidFill>
                  <a:schemeClr val="accent6"/>
                </a:solidFill>
              </a:rPr>
              <a:t>Varias transacciones pueden leer el mismo objeto al mismo tiempo</a:t>
            </a:r>
          </a:p>
          <a:p>
            <a:r>
              <a:rPr lang="es-CL" sz="2800" dirty="0" smtClean="0"/>
              <a:t>Si una transacción T quiere modificar un objeto O,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O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Un bloqueo exclusivo excluye bloqueos compartidos</a:t>
            </a:r>
          </a:p>
          <a:p>
            <a:pPr lvl="1"/>
            <a:r>
              <a:rPr lang="es-CL" sz="2400" dirty="0" smtClean="0">
                <a:solidFill>
                  <a:schemeClr val="bg1">
                    <a:lumMod val="75000"/>
                  </a:schemeClr>
                </a:solidFill>
              </a:rPr>
              <a:t>T puede leer O (por supuesto)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Así nadie (aparte de T) puede ni leer ni modificar O mientras T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O</a:t>
            </a:r>
          </a:p>
          <a:p>
            <a:r>
              <a:rPr lang="es-CL" sz="2800" dirty="0" smtClean="0">
                <a:solidFill>
                  <a:srgbClr val="E618EB"/>
                </a:solidFill>
              </a:rPr>
              <a:t>(Solo) cuando T haya terminado, libará sus bloqueos</a:t>
            </a:r>
          </a:p>
          <a:p>
            <a:endParaRPr lang="es-CL" dirty="0" smtClean="0"/>
          </a:p>
          <a:p>
            <a:pPr lvl="1"/>
            <a:endParaRPr lang="es-CL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975882"/>
            <a:ext cx="9144000" cy="58821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6 2 2"/>
          <p:cNvSpPr txBox="1">
            <a:spLocks/>
          </p:cNvSpPr>
          <p:nvPr/>
        </p:nvSpPr>
        <p:spPr>
          <a:xfrm>
            <a:off x="1204713" y="3267113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forma más popular de garantizar </a:t>
            </a:r>
            <a:r>
              <a:rPr lang="es-CL" sz="20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secuenciabilidad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</a:t>
            </a:r>
            <a:endParaRPr lang="es-CL" sz="19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pero cuidado!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940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743200"/>
            <a:ext cx="3810000" cy="2337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46158"/>
            <a:ext cx="257923" cy="219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743200"/>
            <a:ext cx="972003" cy="2309327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6168" cy="81662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080675"/>
            <a:ext cx="3810000" cy="13581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5157828"/>
            <a:ext cx="1036678" cy="1245635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366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209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431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131084" y="312346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P. A.?</a:t>
            </a:r>
          </a:p>
        </p:txBody>
      </p:sp>
      <p:sp>
        <p:nvSpPr>
          <p:cNvPr id="40" name="Content Placeholder 6 2 2 1"/>
          <p:cNvSpPr txBox="1">
            <a:spLocks/>
          </p:cNvSpPr>
          <p:nvPr/>
        </p:nvSpPr>
        <p:spPr>
          <a:xfrm>
            <a:off x="5131084" y="713346"/>
            <a:ext cx="3356439" cy="65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evitar interbloqueos (</a:t>
            </a:r>
            <a:r>
              <a:rPr lang="es-CL" sz="19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deadlocks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7591" y="2895515"/>
            <a:ext cx="280245" cy="280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6674" y="5080675"/>
            <a:ext cx="280245" cy="280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21466" y="3168487"/>
            <a:ext cx="3768267" cy="1926274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4212" y="5577460"/>
            <a:ext cx="3830277" cy="860803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Content Placeholder 6 2 2 2"/>
          <p:cNvSpPr txBox="1">
            <a:spLocks/>
          </p:cNvSpPr>
          <p:nvPr/>
        </p:nvSpPr>
        <p:spPr>
          <a:xfrm>
            <a:off x="2252870" y="6060223"/>
            <a:ext cx="6737279" cy="736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1: Plazos para terminar o …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2: Detectar ciclos en transacciones esperando o …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24" grpId="0" animBg="1"/>
      <p:bldP spid="25" grpId="0" animBg="1"/>
      <p:bldP spid="2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2 fases </a:t>
            </a:r>
            <a:r>
              <a:rPr lang="es-CL" dirty="0" smtClean="0">
                <a:solidFill>
                  <a:srgbClr val="009900"/>
                </a:solidFill>
              </a:rPr>
              <a:t>conservativo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0"/>
            <a:ext cx="3810000" cy="2198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4" y="3619275"/>
            <a:ext cx="972003" cy="2095725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6"/>
            <a:ext cx="1039571" cy="1676442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257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6 2 2"/>
          <p:cNvSpPr txBox="1">
            <a:spLocks/>
          </p:cNvSpPr>
          <p:nvPr/>
        </p:nvSpPr>
        <p:spPr>
          <a:xfrm>
            <a:off x="1312204" y="1048792"/>
            <a:ext cx="6700679" cy="6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3: La transacción adquieren todos los bloqueos necesarios al inicio y de una forma atómica …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564727" y="5984477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¿Es estricto?</a:t>
            </a:r>
          </a:p>
        </p:txBody>
      </p:sp>
      <p:sp>
        <p:nvSpPr>
          <p:cNvPr id="42" name="Content Placeholder 6 2 2 1"/>
          <p:cNvSpPr txBox="1">
            <a:spLocks/>
          </p:cNvSpPr>
          <p:nvPr/>
        </p:nvSpPr>
        <p:spPr>
          <a:xfrm>
            <a:off x="5564727" y="6385477"/>
            <a:ext cx="3356439" cy="335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2 fases </a:t>
            </a:r>
            <a:r>
              <a:rPr lang="es-CL" dirty="0" smtClean="0">
                <a:solidFill>
                  <a:srgbClr val="E618EB"/>
                </a:solidFill>
              </a:rPr>
              <a:t>estricto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9900"/>
                </a:solidFill>
              </a:rPr>
              <a:t>conservativo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1"/>
            <a:ext cx="3810000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3619276"/>
            <a:ext cx="972854" cy="1883419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6"/>
            <a:ext cx="1039571" cy="1676442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1049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6 2 2"/>
          <p:cNvSpPr txBox="1">
            <a:spLocks/>
          </p:cNvSpPr>
          <p:nvPr/>
        </p:nvSpPr>
        <p:spPr>
          <a:xfrm>
            <a:off x="1371601" y="997074"/>
            <a:ext cx="6815062" cy="70590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Solo se pueden paralelizar transacciones que no compartan objetos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(lo más “fácil” pero lo menos </a:t>
            </a:r>
            <a:r>
              <a:rPr lang="es-CL" sz="16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paralelizable</a:t>
            </a: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dirty="0" smtClean="0"/>
              <a:t>/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8"/>
            <a:ext cx="7494193" cy="98655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45" name="Content Placeholder 6 2"/>
          <p:cNvSpPr txBox="1">
            <a:spLocks/>
          </p:cNvSpPr>
          <p:nvPr/>
        </p:nvSpPr>
        <p:spPr>
          <a:xfrm>
            <a:off x="2895600" y="6137576"/>
            <a:ext cx="6106622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(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o a veces </a:t>
            </a: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BEGIN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)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inicia la transacción</a:t>
            </a:r>
          </a:p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realiza/guarda los cambios</a:t>
            </a:r>
          </a:p>
        </p:txBody>
      </p:sp>
    </p:spTree>
    <p:extLst>
      <p:ext uri="{BB962C8B-B14F-4D97-AF65-F5344CB8AC3E}">
        <p14:creationId xmlns:p14="http://schemas.microsoft.com/office/powerpoint/2010/main" val="16038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2" y="1447799"/>
            <a:ext cx="2509681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Pero para un usuario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9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Hemos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terminado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con bases de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datos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relacionales</a:t>
            </a:r>
            <a:endParaRPr lang="en-IE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2532" name="Picture 4" descr="http://www.everyjoe.com/wp-content/uploads/2013/05/arvind-mahankali-celebr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19" y="1524000"/>
            <a:ext cx="6381750" cy="32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Preguntas?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41986" name="Picture 2" descr="upside down snow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03" y="1447800"/>
            <a:ext cx="7324725" cy="46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Transacciones (por defecto)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4495795"/>
            <a:ext cx="7319762" cy="12005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7" name="Content Placeholder 6 2"/>
          <p:cNvSpPr txBox="1">
            <a:spLocks/>
          </p:cNvSpPr>
          <p:nvPr/>
        </p:nvSpPr>
        <p:spPr>
          <a:xfrm>
            <a:off x="3429000" y="5833314"/>
            <a:ext cx="5573222" cy="9699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Si no hay una transacción explicita, por defecto, </a:t>
            </a:r>
            <a:r>
              <a:rPr lang="es-CL" sz="18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hace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después de cada sentencia </a:t>
            </a:r>
          </a:p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(pero se puede cambiar la configuración) </a:t>
            </a:r>
            <a:endParaRPr lang="es-CL" sz="1800" dirty="0" smtClean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957,6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leftarrow$ Dejamos el \commit\ implicito al fin de la transacción.&#10;\end{document}&#10;"/>
  <p:tag name="IGUANATEXSIZE" val="20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852,0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\noindent&#10;\color{red}No se pueden realizar dos escrituras\\&#10;\textit{exactamente} al mismo tiempo&#10;\end{document}&#10;"/>
  <p:tag name="IGUANATEXSIZE" val="20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8,954"/>
  <p:tag name="ORIGINALWIDTH" val="3766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 PRIMARY KEY,&#10;  rut varchar (12) NOT NULL,&#10;  tipo varchar (12) NOT NULL, &#10;  saldo_clp bigint NOT NULL,&#10;  saldo_usd float NOT NULL,&#10;  CHECK ( &#10;   ( SELECT SUM(monto) FROM Ingreso WHERE cuenta=número )&#10;    - ( SELECT SUM(monto) FROM Gasto WHERE cuenta=número ) &#10;      = saldo_clp ) )\end{lstlisting}&#10;\end{document}&#10;"/>
  <p:tag name="IGUANATEXSIZE" val="15"/>
  <p:tag name="IGUANATEXCURSOR" val="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commit\\\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rollback\\&#10;\end{tabular}&#10;\end{document}&#10;"/>
  <p:tag name="IGUANATEXSIZE" val="20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2,5366"/>
  <p:tag name="ORIGINALWIDTH" val="2743,8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center}&#10;La información en el registro debe bastar para\\&#10;revertir el estado de la base de datos sin ambigüedad&#10;\end{center}&#10;\end{document}&#10;"/>
  <p:tag name="IGUANATEXSIZE" val="20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INTEGER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1468,7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...&#10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&#10;SET saldo_clp ...&#10;\end{lstlisting}&#10;\end{document}&#10;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2,3466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-175000, saldo_usd=-268.29 WHERE número=7873698669;&#10;COMMIT;&#10;\end{lstlisting}&#10;\end{document}&#10;"/>
  <p:tag name="IGUANATEXSIZE" val="14"/>
  <p:tag name="IGUANATEXCURSOR" val="4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2,3676"/>
  <p:tag name="ORIGINALWIDTH" val="5141,9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VALUES&#10;  (7873698669,'Noruega','2020-02-12','02:14:20',400000,-175000,'TRCLK9K24KS');&#10;   -- COMMIT;&#10;&#10;UPDATE Cuenta SET saldo_clp=-175000, saldo_usd=-268.29 WHERE número=7873698669;&#10;   -- COMMIT;&#10;\end{lstlisting}&#10;\end{document}&#10;"/>
  <p:tag name="IGUANATEXSIZE" val="14"/>
  <p:tag name="IGUANATEXCURSOR" val="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5203,4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ROLLBACK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40,3533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%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8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4,555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nd{tabular}&#10;\end{document}&#10;"/>
  <p:tag name="IGUANATEXSIZE" val="14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brel{A}\\&#10;\bexc{B}\\&#10;\leer{B}\\&#10;$B \leftarrow B + 100$\\&#10;\escribir{B}\\&#10;\brel{B}\\&#10;\end{tabular}&#10;\end{document}&#10;"/>
  <p:tag name="IGUANATEXSIZE" val="14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8,726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bexc{B}\\&#10;\leer{B}\\&#10;$B \leftarrow B + v$\\&#10;\escribir{B}\\&#10;\brel{B}\\&#10;\end{tabular}&#10;\end{document}&#10;"/>
  <p:tag name="IGUANATEXSIZE" val="14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,350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8,726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exc{B}\\&#10;\leer{B}\\&#10;$B \leftarrow B + v$\\&#10;\escribir{B}\\&#10;\brel{B}\\&#10;\brel{A}\\&#10;\end{tabular}&#10;\end{document}&#10;"/>
  <p:tag name="IGUANATEXSIZE" val="14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exc{B}\\&#10;\leer{B}\\&#10;$B \leftarrow B + 100$\\&#10;\escribir{B}\\&#10;\brel{B}\\&#10;\brel{A}\\&#10;\end{tabular}&#10;\end{document}&#10;"/>
  <p:tag name="IGUANATEXSIZE" val="14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8,726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bexc{A}\\&#10;\leer{A}\\&#10;$v \leftarrow A \times 0{,}1$\\&#10;$A \leftarrow A - v$\\&#10;\escribir{A}\\&#10;\leer{B}\\&#10;$B \leftarrow B + v$\\&#10;\escribir{B}\\&#10;\brel{A}\\&#10;\brel{B}\\&#10;\end{tabular}&#10;\end{document}&#10;"/>
  <p:tag name="IGUANATEXSIZE" val="14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end{tabular}&#10;\end{document}&#10;"/>
  <p:tag name="IGUANATEXSIZE" val="14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brel{A}\\&#10;\end{tabular}&#10;\end{document}&#10;"/>
  <p:tag name="IGUANATEXSIZE" val="14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brel{A}\\&#10;\leer{B}\\&#10;$B \leftarrow B + v$\\&#10;\escribir{B}\\&#10;\brel{B}\\&#10;\end{tabular}&#10;\end{document}&#10;"/>
  <p:tag name="IGUANATEXSIZE" val="14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$A$,$B$}\\&#10;\end{tabular}&#10;\end{document}&#10;"/>
  <p:tag name="IGUANATEXSIZE" val="14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leer{B}\\&#10;$B \leftarrow B + v$\\&#10;\escribir{B}\\&#10;\brel{A,B}\\&#10;\end{tabular}&#10;\end{document}&#10;"/>
  <p:tag name="IGUANATEXSIZE" val="14"/>
  <p:tag name="IGUANATEXCURSOR" val="3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$A$,$B$}\\&#10;\end{tabular}&#10;\end{document}&#10;"/>
  <p:tag name="IGUANATEXSIZE" val="14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(7873698669,'Noruega','2020-02-12','02:14:20',400000,-175000,'TRCLK9K24KS');&#10;  UPDATE Cuenta SET saldo_clp=-175000, saldo_usd=-268.25 WHERE número=7873698669;&#10;  SAVEPOINT CompraNoruega;&#10;  INSERT INTO Gasto VALUES&#10;   (7873698669,'BOSE','2020-02-12',200000,-375000,'TRCASD8PNAK');&#10;  ROLLBACK TO SAVEPOINT CompraNoruega;&#10;COMMIT;&#10;\end{lstlisting}&#10;\end{document}&#10;"/>
  <p:tag name="IGUANATEXSIZE" val="14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{\color{green!80!black}$-$175000} &amp; {\color{green!80!black}$-$268,28}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923,5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  &#10; CHECK ( saldo_clp = saldo_usd * (SELECT valor FROM Divisa WHERE d1='USD' AND d2='CLP') ) )\end{lstlisting}&#10;\end{document}&#10;"/>
  <p:tag name="IGUANATEXSIZE" val="13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3,8469"/>
  <p:tag name="ORIGINALWIDTH" val="1477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&#10;)&#10;\end{lstlisting}&#10;\end{document}&#10;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VALUES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SET CONSTRAINT Cuenta_PK DEFERRED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476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&#10;)&#10;\end{lstlisting}&#10;\end{document}&#10;"/>
  <p:tag name="IGUANATEXSIZE" val="15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2082,2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INITIALLY DEFERRED&#10;)&#10;\end{lstlisting}&#10;\end{document}&#10;"/>
  <p:tag name="IGUANATEXSIZE" val="15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542,7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eer{X}: leer un objeto $X$ de la base de datos a memoria principal&#10;\end{document}&#10;"/>
  <p:tag name="IGUANATEXSIZE" val="20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799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escribir{X}: escribir un objeto de memoria principal a la base de datos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811,3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Un objeto $X$ puede ser un valor, una fila, una tabla ...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34497</TotalTime>
  <Words>2593</Words>
  <Application>Microsoft Office PowerPoint</Application>
  <PresentationFormat>On-screen Show (4:3)</PresentationFormat>
  <Paragraphs>354</Paragraphs>
  <Slides>83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ＭＳ Ｐゴシック</vt:lpstr>
      <vt:lpstr>Arial</vt:lpstr>
      <vt:lpstr>Calibri</vt:lpstr>
      <vt:lpstr>Calibri Light</vt:lpstr>
      <vt:lpstr>Courier New</vt:lpstr>
      <vt:lpstr>Inconsolata</vt:lpstr>
      <vt:lpstr>Segoe UI Light</vt:lpstr>
      <vt:lpstr>Segoe UI Semilight</vt:lpstr>
      <vt:lpstr>Office Theme</vt:lpstr>
      <vt:lpstr>CC3201-1 Bases de Datos Otoño 2018  Clase 11: Transacciones y ACID</vt:lpstr>
      <vt:lpstr>Una cuenta bancaria …</vt:lpstr>
      <vt:lpstr>Una cuenta bancaria … integridad</vt:lpstr>
      <vt:lpstr>Restricciones sobre varias tablas (!!)</vt:lpstr>
      <vt:lpstr>Transacciones</vt:lpstr>
      <vt:lpstr>Transacciones</vt:lpstr>
      <vt:lpstr>Vacaciones …</vt:lpstr>
      <vt:lpstr>Transacciones: START TRANSACTION/COMMIT</vt:lpstr>
      <vt:lpstr>Transacciones (por defecto)</vt:lpstr>
      <vt:lpstr>Transacciones: ROLLBACK</vt:lpstr>
      <vt:lpstr>Transacciones: SAVEPOINT</vt:lpstr>
      <vt:lpstr>Una transacción con valores dinámicos</vt:lpstr>
      <vt:lpstr>Una transacción con valores dinámicos</vt:lpstr>
      <vt:lpstr>Una transacción con CHECK</vt:lpstr>
      <vt:lpstr>Transacciones / Restricciones: IMMEDIATE</vt:lpstr>
      <vt:lpstr>Transacciones / Restricciones: DEFERRABLE</vt:lpstr>
      <vt:lpstr>Transacciones / Restricciones: DEFERRABLE</vt:lpstr>
      <vt:lpstr>PowerPoint Presentation</vt:lpstr>
      <vt:lpstr>Las garantías de ACID</vt:lpstr>
      <vt:lpstr>No hay un solo usuario …</vt:lpstr>
      <vt:lpstr>Una cuenta con varios usuarios</vt:lpstr>
      <vt:lpstr>Caos</vt:lpstr>
      <vt:lpstr>Esta vez con transacciones …</vt:lpstr>
      <vt:lpstr>Garantías de ACID</vt:lpstr>
      <vt:lpstr>ACID: Un ejemplo más limpio</vt:lpstr>
      <vt:lpstr>ACID: Atomicidad</vt:lpstr>
      <vt:lpstr>ACID: Consistencia</vt:lpstr>
      <vt:lpstr>ACID: Aislamiento (Isolation)</vt:lpstr>
      <vt:lpstr>ACID: Durabilidad</vt:lpstr>
      <vt:lpstr>Entonces con las garantías de ACID …</vt:lpstr>
      <vt:lpstr>… pero si uno tiene que implementar ACID</vt:lpstr>
      <vt:lpstr>¿Cuándo no tenemos ACID?</vt:lpstr>
      <vt:lpstr>Modelando una transacción</vt:lpstr>
      <vt:lpstr>Cuándo no tenemos ACID …</vt:lpstr>
      <vt:lpstr>Modelando una transacción</vt:lpstr>
      <vt:lpstr>Implementando ACID: Registros (Logging) </vt:lpstr>
      <vt:lpstr>Mantener un registro de la transacción</vt:lpstr>
      <vt:lpstr>Si hay un problema, revertir el registro</vt:lpstr>
      <vt:lpstr>Registros ayudan con …</vt:lpstr>
      <vt:lpstr>Concurrencia/Aislamiento: un problema abierto</vt:lpstr>
      <vt:lpstr>Implementando ACID: Secuenciabilidad (Serializability) </vt:lpstr>
      <vt:lpstr>Registros no ayudan con …</vt:lpstr>
      <vt:lpstr>La solución más simple: ejecución serial</vt:lpstr>
      <vt:lpstr>¿Ejecución paralela?</vt:lpstr>
      <vt:lpstr>¿Ejecución paralela?</vt:lpstr>
      <vt:lpstr>¿Ejecución paralela?</vt:lpstr>
      <vt:lpstr>¡Cuidado cuando el orden importe!</vt:lpstr>
      <vt:lpstr>¡Cuidado cuando el orden importe!</vt:lpstr>
      <vt:lpstr>¿Ejecución paralela?</vt:lpstr>
      <vt:lpstr>¿Ejecución paralela?</vt:lpstr>
      <vt:lpstr>Planificaciones:    Secuenciables vs. No Secuenciables</vt:lpstr>
      <vt:lpstr>Planificaciones:    Secuenciables vs. No Secuenciables</vt:lpstr>
      <vt:lpstr>(1) Conflicto de Lectura–Escritura</vt:lpstr>
      <vt:lpstr>(1) Conflicto de Lectura–Escritura</vt:lpstr>
      <vt:lpstr>(2) Conflicto de Escritura–Lectura</vt:lpstr>
      <vt:lpstr>(2) Conflicto de Escritura–Lectura</vt:lpstr>
      <vt:lpstr>(3) Conflicto de Escritura–Escritura</vt:lpstr>
      <vt:lpstr>(3) Conflicto de Escritura–Escritura</vt:lpstr>
      <vt:lpstr>PowerPoint Presentation</vt:lpstr>
      <vt:lpstr>PowerPoint Presentation</vt:lpstr>
      <vt:lpstr>PowerPoint Presentation</vt:lpstr>
      <vt:lpstr>(*) Conflictos parecidos con anulaciones</vt:lpstr>
      <vt:lpstr>(*) Conflictos parecidos con anulaciones</vt:lpstr>
      <vt:lpstr>PowerPoint Presentation</vt:lpstr>
      <vt:lpstr>Solución: Bloqueos (Locks)</vt:lpstr>
      <vt:lpstr>El problema</vt:lpstr>
      <vt:lpstr>Una solución en Java</vt:lpstr>
      <vt:lpstr>Una solución en Java</vt:lpstr>
      <vt:lpstr>Un protocolo: Bloqueo en 2 fases</vt:lpstr>
      <vt:lpstr>Conflicto de Lectura–Escritura</vt:lpstr>
      <vt:lpstr>… con bloqueos</vt:lpstr>
      <vt:lpstr>… con bloqueos</vt:lpstr>
      <vt:lpstr>… conflicto</vt:lpstr>
      <vt:lpstr>… bloqueo estricto</vt:lpstr>
      <vt:lpstr>Un protocolo: Bloqueo en 2 fases estricto</vt:lpstr>
      <vt:lpstr>Un protocolo: Bloqueo en 2 fases estricto</vt:lpstr>
      <vt:lpstr>… pero cuidado!</vt:lpstr>
      <vt:lpstr>Bloqueo en 2 fases conservativo</vt:lpstr>
      <vt:lpstr>Bloqueo en 2 fases estricto/conservativo</vt:lpstr>
      <vt:lpstr>PowerPoint Presentation</vt:lpstr>
      <vt:lpstr>Pero para un usuario …</vt:lpstr>
      <vt:lpstr>PowerPoint Presentation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ahogan</cp:lastModifiedBy>
  <cp:revision>1461</cp:revision>
  <cp:lastPrinted>2016-09-12T03:42:43Z</cp:lastPrinted>
  <dcterms:created xsi:type="dcterms:W3CDTF">2006-08-16T00:00:00Z</dcterms:created>
  <dcterms:modified xsi:type="dcterms:W3CDTF">2018-07-31T21:50:28Z</dcterms:modified>
</cp:coreProperties>
</file>