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528" r:id="rId2"/>
    <p:sldId id="776" r:id="rId3"/>
    <p:sldId id="777" r:id="rId4"/>
    <p:sldId id="778" r:id="rId5"/>
    <p:sldId id="779" r:id="rId6"/>
    <p:sldId id="780" r:id="rId7"/>
    <p:sldId id="781" r:id="rId8"/>
    <p:sldId id="783" r:id="rId9"/>
    <p:sldId id="784" r:id="rId10"/>
    <p:sldId id="785" r:id="rId11"/>
    <p:sldId id="786" r:id="rId12"/>
    <p:sldId id="787" r:id="rId13"/>
    <p:sldId id="788" r:id="rId14"/>
    <p:sldId id="789" r:id="rId15"/>
    <p:sldId id="790" r:id="rId16"/>
    <p:sldId id="791" r:id="rId17"/>
    <p:sldId id="792" r:id="rId18"/>
    <p:sldId id="793" r:id="rId19"/>
    <p:sldId id="794" r:id="rId20"/>
    <p:sldId id="795" r:id="rId21"/>
    <p:sldId id="796" r:id="rId22"/>
    <p:sldId id="797" r:id="rId23"/>
    <p:sldId id="798" r:id="rId24"/>
    <p:sldId id="799" r:id="rId25"/>
    <p:sldId id="800" r:id="rId26"/>
    <p:sldId id="801" r:id="rId27"/>
    <p:sldId id="802" r:id="rId28"/>
    <p:sldId id="803" r:id="rId29"/>
    <p:sldId id="804" r:id="rId30"/>
    <p:sldId id="805" r:id="rId31"/>
    <p:sldId id="806" r:id="rId32"/>
    <p:sldId id="807" r:id="rId33"/>
    <p:sldId id="808" r:id="rId34"/>
    <p:sldId id="809" r:id="rId35"/>
    <p:sldId id="810" r:id="rId36"/>
    <p:sldId id="811" r:id="rId37"/>
    <p:sldId id="812" r:id="rId38"/>
    <p:sldId id="813" r:id="rId39"/>
    <p:sldId id="814" r:id="rId40"/>
    <p:sldId id="815" r:id="rId41"/>
    <p:sldId id="816" r:id="rId42"/>
    <p:sldId id="817" r:id="rId43"/>
    <p:sldId id="818" r:id="rId44"/>
    <p:sldId id="819" r:id="rId45"/>
    <p:sldId id="820" r:id="rId46"/>
    <p:sldId id="821" r:id="rId47"/>
    <p:sldId id="822" r:id="rId48"/>
    <p:sldId id="823" r:id="rId49"/>
    <p:sldId id="824" r:id="rId50"/>
    <p:sldId id="825" r:id="rId51"/>
    <p:sldId id="826" r:id="rId52"/>
    <p:sldId id="827" r:id="rId53"/>
    <p:sldId id="828" r:id="rId54"/>
    <p:sldId id="829" r:id="rId55"/>
    <p:sldId id="830" r:id="rId56"/>
    <p:sldId id="831" r:id="rId57"/>
    <p:sldId id="832" r:id="rId58"/>
    <p:sldId id="833" r:id="rId59"/>
    <p:sldId id="834" r:id="rId60"/>
    <p:sldId id="835" r:id="rId61"/>
    <p:sldId id="836" r:id="rId62"/>
    <p:sldId id="837" r:id="rId63"/>
    <p:sldId id="838" r:id="rId6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45"/>
    <a:srgbClr val="010101"/>
    <a:srgbClr val="19224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5501" autoAdjust="0"/>
  </p:normalViewPr>
  <p:slideViewPr>
    <p:cSldViewPr>
      <p:cViewPr varScale="1">
        <p:scale>
          <a:sx n="88" d="100"/>
          <a:sy n="88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02-04-2018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805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967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68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62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02-04-2018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8.xml"/><Relationship Id="rId7" Type="http://schemas.openxmlformats.org/officeDocument/2006/relationships/image" Target="../media/image1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29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2.xml"/><Relationship Id="rId7" Type="http://schemas.openxmlformats.org/officeDocument/2006/relationships/image" Target="../media/image1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33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6.xml"/><Relationship Id="rId7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37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0.xml"/><Relationship Id="rId7" Type="http://schemas.openxmlformats.org/officeDocument/2006/relationships/image" Target="../media/image2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4.xml"/><Relationship Id="rId7" Type="http://schemas.openxmlformats.org/officeDocument/2006/relationships/image" Target="../media/image1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5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8.xml"/><Relationship Id="rId7" Type="http://schemas.openxmlformats.org/officeDocument/2006/relationships/image" Target="../media/image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tags" Target="../tags/tag49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2.xml"/><Relationship Id="rId7" Type="http://schemas.openxmlformats.org/officeDocument/2006/relationships/image" Target="../media/image1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6.xml"/><Relationship Id="rId7" Type="http://schemas.openxmlformats.org/officeDocument/2006/relationships/image" Target="../media/image10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57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0.xml"/><Relationship Id="rId7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6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4.xml"/><Relationship Id="rId7" Type="http://schemas.openxmlformats.org/officeDocument/2006/relationships/image" Target="../media/image1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65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8.xml"/><Relationship Id="rId7" Type="http://schemas.openxmlformats.org/officeDocument/2006/relationships/image" Target="../media/image10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tags" Target="../tags/tag69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2.xml"/><Relationship Id="rId7" Type="http://schemas.openxmlformats.org/officeDocument/2006/relationships/image" Target="../media/image1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73.xml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6.xml"/><Relationship Id="rId7" Type="http://schemas.openxmlformats.org/officeDocument/2006/relationships/image" Target="../media/image1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77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8.pn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46.png"/><Relationship Id="rId5" Type="http://schemas.openxmlformats.org/officeDocument/2006/relationships/tags" Target="../tags/tag82.xml"/><Relationship Id="rId10" Type="http://schemas.openxmlformats.org/officeDocument/2006/relationships/image" Target="../media/image45.png"/><Relationship Id="rId4" Type="http://schemas.openxmlformats.org/officeDocument/2006/relationships/tags" Target="../tags/tag81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6.xml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88.xml"/><Relationship Id="rId10" Type="http://schemas.openxmlformats.org/officeDocument/2006/relationships/image" Target="../media/image50.png"/><Relationship Id="rId4" Type="http://schemas.openxmlformats.org/officeDocument/2006/relationships/tags" Target="../tags/tag87.xml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png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53.png"/><Relationship Id="rId5" Type="http://schemas.openxmlformats.org/officeDocument/2006/relationships/tags" Target="../tags/tag93.xml"/><Relationship Id="rId10" Type="http://schemas.openxmlformats.org/officeDocument/2006/relationships/image" Target="../media/image12.png"/><Relationship Id="rId4" Type="http://schemas.openxmlformats.org/officeDocument/2006/relationships/tags" Target="../tags/tag92.xml"/><Relationship Id="rId9" Type="http://schemas.openxmlformats.org/officeDocument/2006/relationships/image" Target="../media/image10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b-engines.com/en/ranking/relational+dbm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99.xml"/><Relationship Id="rId7" Type="http://schemas.openxmlformats.org/officeDocument/2006/relationships/image" Target="../media/image7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103.xml"/><Relationship Id="rId7" Type="http://schemas.openxmlformats.org/officeDocument/2006/relationships/image" Target="../media/image7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12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07.xml"/><Relationship Id="rId7" Type="http://schemas.openxmlformats.org/officeDocument/2006/relationships/image" Target="../media/image79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0.xml"/><Relationship Id="rId7" Type="http://schemas.openxmlformats.org/officeDocument/2006/relationships/image" Target="../media/image81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113.xml"/><Relationship Id="rId7" Type="http://schemas.openxmlformats.org/officeDocument/2006/relationships/image" Target="../media/image83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16.xml"/><Relationship Id="rId7" Type="http://schemas.openxmlformats.org/officeDocument/2006/relationships/image" Target="../media/image86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85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19.xml"/><Relationship Id="rId7" Type="http://schemas.openxmlformats.org/officeDocument/2006/relationships/image" Target="../media/image90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89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22.xml"/><Relationship Id="rId7" Type="http://schemas.openxmlformats.org/officeDocument/2006/relationships/image" Target="../media/image9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1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25.xml"/><Relationship Id="rId7" Type="http://schemas.openxmlformats.org/officeDocument/2006/relationships/image" Target="../media/image93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126.xml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29.xml"/><Relationship Id="rId7" Type="http://schemas.openxmlformats.org/officeDocument/2006/relationships/image" Target="../media/image96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tags" Target="../tags/tag130.xml"/><Relationship Id="rId9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133.xml"/><Relationship Id="rId7" Type="http://schemas.openxmlformats.org/officeDocument/2006/relationships/image" Target="../media/image97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99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36.xml"/><Relationship Id="rId7" Type="http://schemas.openxmlformats.org/officeDocument/2006/relationships/image" Target="../media/image101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37.xml"/><Relationship Id="rId9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0.xml"/><Relationship Id="rId7" Type="http://schemas.openxmlformats.org/officeDocument/2006/relationships/image" Target="../media/image104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1.xml"/><Relationship Id="rId9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4.xml"/><Relationship Id="rId7" Type="http://schemas.openxmlformats.org/officeDocument/2006/relationships/image" Target="../media/image106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5.xml"/><Relationship Id="rId9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8.xml"/><Relationship Id="rId7" Type="http://schemas.openxmlformats.org/officeDocument/2006/relationships/image" Target="../media/image108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9.xml"/><Relationship Id="rId9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52.xml"/><Relationship Id="rId7" Type="http://schemas.openxmlformats.org/officeDocument/2006/relationships/image" Target="../media/image110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53.xml"/><Relationship Id="rId9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56.xml"/><Relationship Id="rId7" Type="http://schemas.openxmlformats.org/officeDocument/2006/relationships/image" Target="../media/image113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12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59.xml"/><Relationship Id="rId7" Type="http://schemas.openxmlformats.org/officeDocument/2006/relationships/image" Target="../media/image115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14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163.xml"/><Relationship Id="rId7" Type="http://schemas.openxmlformats.org/officeDocument/2006/relationships/image" Target="../media/image118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17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6.png"/><Relationship Id="rId5" Type="http://schemas.openxmlformats.org/officeDocument/2006/relationships/tags" Target="../tags/tag20.xml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166.xml"/><Relationship Id="rId7" Type="http://schemas.openxmlformats.org/officeDocument/2006/relationships/image" Target="../media/image121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2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2018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5: El Cálculo Relacional + SQL (I)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err="1" smtClean="0"/>
              <a:t>Tuplas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3"/>
            <a:ext cx="4744641" cy="752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hay</a:t>
            </a:r>
            <a:r>
              <a:rPr lang="es-CL" sz="2000" b="1" i="1" dirty="0">
                <a:latin typeface="Bodoni MT Condensed" panose="02070606080606020203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" y="3677094"/>
            <a:ext cx="2567797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2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2"/>
            <a:ext cx="4743213" cy="5685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de la marca </a:t>
            </a:r>
            <a:r>
              <a:rPr lang="es-CL" sz="2000" b="1" i="1" dirty="0">
                <a:latin typeface="Bodoni MT Condensed" panose="02070606080606020203" pitchFamily="18" charset="0"/>
              </a:rPr>
              <a:t>“Austral” hay?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77091"/>
            <a:ext cx="4312005" cy="5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2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 smtClean="0"/>
              <a:t>	Selección (</a:t>
            </a:r>
            <a:r>
              <a:rPr lang="es-CL" dirty="0" smtClean="0">
                <a:solidFill>
                  <a:schemeClr val="tx1"/>
                </a:solidFill>
              </a:rPr>
              <a:t>&gt;</a:t>
            </a:r>
            <a:r>
              <a:rPr lang="es-CL" dirty="0" smtClean="0"/>
              <a:t>,</a:t>
            </a:r>
            <a:r>
              <a:rPr lang="es-CL" dirty="0" smtClean="0">
                <a:solidFill>
                  <a:schemeClr val="tx1"/>
                </a:solidFill>
              </a:rPr>
              <a:t> ∧</a:t>
            </a:r>
            <a:r>
              <a:rPr lang="es-CL" dirty="0" smtClean="0"/>
              <a:t>, etc.)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2241"/>
            <a:ext cx="4645342" cy="386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>
                <a:latin typeface="Bodoni MT Condensed" panose="02070606080606020203" pitchFamily="18" charset="0"/>
              </a:rPr>
              <a:t>C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uáles ales son 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más fuertes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6" y="3677094"/>
            <a:ext cx="5280865" cy="5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566982" cy="573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Un paso atrás …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tipos de cerveza hay?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3"/>
            <a:ext cx="4115609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</a:t>
            </a:r>
            <a:r>
              <a:rPr lang="es-CL" dirty="0" smtClean="0"/>
              <a:t>Relacional: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tipos tienen una cerveza más fuerte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468009" cy="390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4"/>
            <a:ext cx="5573178" cy="5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5"/>
            <a:ext cx="5811208" cy="729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 + Intersección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Estoy curioso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 tienen un ale y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2"/>
            <a:ext cx="676910" cy="3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Diferencia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pero no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3"/>
            <a:ext cx="611377" cy="392587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0" y="3677095"/>
            <a:ext cx="5936313" cy="7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9795" cy="957692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¿</a:t>
            </a:r>
            <a:r>
              <a:rPr lang="es-CL" i="1" dirty="0" smtClean="0">
                <a:latin typeface="Calibri Light" panose="020F0302020204030204" pitchFamily="34" charset="0"/>
              </a:rPr>
              <a:t>En el cálculo</a:t>
            </a:r>
            <a:r>
              <a:rPr lang="es-CL" dirty="0" smtClean="0">
                <a:latin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6208" cy="959947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err="1" smtClean="0"/>
              <a:t>Join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son los pares de nombres de cervezas donde la primera cerveza sea más fuerte que la segunda?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590129" cy="766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2" y="3677096"/>
            <a:ext cx="5634797" cy="11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última vez ...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9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2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División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</a:t>
            </a:r>
            <a:r>
              <a:rPr lang="es-CL" sz="2000" b="1" i="1" dirty="0">
                <a:latin typeface="Bodoni MT Condensed" panose="02070606080606020203" pitchFamily="18" charset="0"/>
              </a:rPr>
              <a:t>marcas de vino que tienen un vino de cada origen de vinos?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6"/>
            <a:ext cx="3776257" cy="243294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¿</a:t>
            </a:r>
            <a:r>
              <a:rPr lang="es-CL" i="1" dirty="0" smtClean="0">
                <a:latin typeface="Calibri Light" panose="020F0302020204030204" pitchFamily="34" charset="0"/>
              </a:rPr>
              <a:t>En el cálculo</a:t>
            </a:r>
            <a:r>
              <a:rPr lang="es-CL" dirty="0" smtClean="0">
                <a:latin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7"/>
            <a:ext cx="4815128" cy="18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5"/>
            <a:ext cx="4923398" cy="1851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4573594"/>
            <a:ext cx="1600200" cy="304800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 (de </a:t>
            </a:r>
            <a:r>
              <a:rPr lang="es-CL" dirty="0" err="1" smtClean="0"/>
              <a:t>tuplas</a:t>
            </a:r>
            <a:r>
              <a:rPr lang="es-CL" dirty="0" smtClean="0"/>
              <a:t>)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5072232"/>
            <a:ext cx="83820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7888" y="3359872"/>
            <a:ext cx="3352801" cy="83099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¿Se necesitan todos estos operadores?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0" y="1581877"/>
            <a:ext cx="132945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8425" y="2168405"/>
            <a:ext cx="110274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5"/>
            <a:ext cx="4817145" cy="1850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24265" y="6128917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¿Sin      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12" y="6290397"/>
            <a:ext cx="224059" cy="138703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6462734" y="6454890"/>
            <a:ext cx="428664" cy="3367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…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1371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4"/>
            <a:ext cx="4817817" cy="1851542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3305134" y="6292625"/>
            <a:ext cx="3171866" cy="3367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equivalente 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95" y="6373373"/>
            <a:ext cx="648079" cy="18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1" y="6362194"/>
            <a:ext cx="683039" cy="2061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76600" y="4573594"/>
            <a:ext cx="1752600" cy="304800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(</a:t>
            </a:r>
            <a:r>
              <a:rPr lang="es-CL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) </a:t>
            </a:r>
            <a:r>
              <a:rPr lang="es-CL" dirty="0" smtClean="0">
                <a:solidFill>
                  <a:srgbClr val="92D050"/>
                </a:solidFill>
              </a:rPr>
              <a:t>seguras</a:t>
            </a:r>
            <a:endParaRPr lang="es-CL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Sintácticamente correcta </a:t>
            </a:r>
            <a:r>
              <a:rPr lang="es-CL" i="1" dirty="0" smtClean="0"/>
              <a:t>pero</a:t>
            </a:r>
            <a:r>
              <a:rPr lang="es-CL" dirty="0" smtClean="0"/>
              <a:t> …</a:t>
            </a:r>
          </a:p>
          <a:p>
            <a:r>
              <a:rPr lang="es-CL" dirty="0" smtClean="0"/>
              <a:t>Pide todas las </a:t>
            </a:r>
            <a:r>
              <a:rPr lang="es-CL" dirty="0" err="1" smtClean="0"/>
              <a:t>tuplas</a:t>
            </a:r>
            <a:r>
              <a:rPr lang="es-CL" dirty="0" smtClean="0"/>
              <a:t> que no estén en </a:t>
            </a:r>
            <a:r>
              <a:rPr lang="es-CL" dirty="0" smtClean="0">
                <a:solidFill>
                  <a:srgbClr val="008000"/>
                </a:solidFill>
              </a:rPr>
              <a:t>Cerveza </a:t>
            </a:r>
            <a:r>
              <a:rPr lang="es-CL" dirty="0" smtClean="0"/>
              <a:t>(pero que satisfagan el esquema de </a:t>
            </a:r>
            <a:r>
              <a:rPr lang="es-CL" dirty="0" smtClean="0">
                <a:solidFill>
                  <a:srgbClr val="008000"/>
                </a:solidFill>
              </a:rPr>
              <a:t>Cerveza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¡Puede ser infinito! (“</a:t>
            </a:r>
            <a:r>
              <a:rPr lang="es-CL" i="1" dirty="0" smtClean="0">
                <a:solidFill>
                  <a:srgbClr val="FF0000"/>
                </a:solidFill>
              </a:rPr>
              <a:t>No segura</a:t>
            </a:r>
            <a:r>
              <a:rPr lang="es-CL" dirty="0" smtClean="0"/>
              <a:t>”)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79" y="1371600"/>
            <a:ext cx="3003188" cy="301836"/>
          </a:xfrm>
          <a:prstGeom prst="rect">
            <a:avLst/>
          </a:prstGeom>
        </p:spPr>
      </p:pic>
      <p:sp>
        <p:nvSpPr>
          <p:cNvPr id="10" name="Content Placeholder 6 1"/>
          <p:cNvSpPr txBox="1">
            <a:spLocks/>
          </p:cNvSpPr>
          <p:nvPr/>
        </p:nvSpPr>
        <p:spPr>
          <a:xfrm>
            <a:off x="685800" y="4591278"/>
            <a:ext cx="7924800" cy="17525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dirty="0" smtClean="0">
                <a:latin typeface="Calibri Light" panose="020F0302020204030204" pitchFamily="34" charset="0"/>
              </a:rPr>
              <a:t>Una consulta es </a:t>
            </a:r>
            <a:r>
              <a:rPr lang="es-CL" dirty="0" smtClean="0">
                <a:solidFill>
                  <a:srgbClr val="92D050"/>
                </a:solidFill>
                <a:latin typeface="Calibri Light" panose="020F0302020204030204" pitchFamily="34" charset="0"/>
              </a:rPr>
              <a:t>segura</a:t>
            </a:r>
            <a:r>
              <a:rPr lang="es-CL" dirty="0" smtClean="0">
                <a:latin typeface="Calibri Light" panose="020F0302020204030204" pitchFamily="34" charset="0"/>
              </a:rPr>
              <a:t> si puede generar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>
                <a:latin typeface="Calibri Light" panose="020F0302020204030204" pitchFamily="34" charset="0"/>
              </a:rPr>
              <a:t>	</a:t>
            </a:r>
            <a:r>
              <a:rPr lang="es-CL" dirty="0" smtClean="0">
                <a:latin typeface="Calibri Light" panose="020F0302020204030204" pitchFamily="34" charset="0"/>
              </a:rPr>
              <a:t>todas las soluciones considerando solo las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 smtClean="0">
                <a:latin typeface="Calibri Light" panose="020F0302020204030204" pitchFamily="34" charset="0"/>
              </a:rPr>
              <a:t>		constantes en los datos y la consulta.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419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definición aproximada</a:t>
            </a:r>
            <a:endParaRPr lang="es-CL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tienen la misma expresividad.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038600"/>
            <a:ext cx="434065" cy="228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tienen la misma expresividad.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9" y="5065693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>
                <a:latin typeface="Calibri Light" panose="020F0302020204030204" pitchFamily="34" charset="0"/>
              </a:rPr>
              <a:t>¿</a:t>
            </a:r>
            <a:r>
              <a:rPr lang="es-CL" sz="32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¿Cuál es mejor … el álgebra o el cálculo?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77000" y="4038600"/>
            <a:ext cx="434065" cy="228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Structured</a:t>
            </a:r>
            <a:r>
              <a:rPr lang="es-CL" i="1" dirty="0" smtClean="0"/>
              <a:t> </a:t>
            </a:r>
            <a:r>
              <a:rPr lang="es-CL" i="1" dirty="0" err="1" smtClean="0"/>
              <a:t>Query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/>
            </a:r>
            <a:br>
              <a:rPr lang="es-CL" i="1" dirty="0" smtClean="0"/>
            </a:br>
            <a:r>
              <a:rPr lang="es-CL" dirty="0" smtClean="0"/>
              <a:t>(SQL)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lenguaje estructurado de consulta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Database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Systems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(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Third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Edition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y el cálculo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4486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5638800"/>
            <a:ext cx="8229600" cy="116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¿cómo se pueden expresar estos lenguajes matemáticos en un lenguaje computacional?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inicios de SQL …</a:t>
            </a:r>
            <a:endParaRPr lang="es-CL" dirty="0"/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ymond F. Boyce wwwcsumdeduhcilmembersbshneidermanPhotos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08881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4267200"/>
            <a:ext cx="7956216" cy="1858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Conceptualizado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 smtClean="0"/>
              <a:t>       </a:t>
            </a:r>
            <a:r>
              <a:rPr lang="es-CL" dirty="0"/>
              <a:t>Donald </a:t>
            </a:r>
            <a:r>
              <a:rPr lang="es-CL" dirty="0" err="1" smtClean="0"/>
              <a:t>Chamberlin</a:t>
            </a:r>
            <a:r>
              <a:rPr lang="es-CL" dirty="0" smtClean="0"/>
              <a:t> </a:t>
            </a:r>
            <a:r>
              <a:rPr lang="es-CL" sz="2400" dirty="0" smtClean="0"/>
              <a:t>(IBM)      y     </a:t>
            </a:r>
            <a:r>
              <a:rPr lang="es-CL" dirty="0" smtClean="0"/>
              <a:t>Raymond </a:t>
            </a:r>
            <a:r>
              <a:rPr lang="es-CL" dirty="0"/>
              <a:t>F. </a:t>
            </a:r>
            <a:r>
              <a:rPr lang="es-CL" dirty="0" err="1" smtClean="0"/>
              <a:t>Boyce</a:t>
            </a:r>
            <a:r>
              <a:rPr lang="es-CL" dirty="0" smtClean="0"/>
              <a:t> </a:t>
            </a:r>
            <a:r>
              <a:rPr lang="es-CL" sz="2500" dirty="0" smtClean="0"/>
              <a:t>(IBM)</a:t>
            </a:r>
            <a:endParaRPr lang="es-CL" sz="2500" dirty="0"/>
          </a:p>
          <a:p>
            <a:pPr marL="0" indent="0">
              <a:buNone/>
            </a:pPr>
            <a:r>
              <a:rPr lang="es-CL" dirty="0" smtClean="0"/>
              <a:t>	 </a:t>
            </a:r>
            <a:r>
              <a:rPr lang="es-CL" sz="2400" dirty="0" smtClean="0"/>
              <a:t>en </a:t>
            </a:r>
            <a:r>
              <a:rPr lang="es-CL" dirty="0" smtClean="0"/>
              <a:t>1974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137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1974 …</a:t>
            </a:r>
            <a:endParaRPr lang="es-CL" dirty="0"/>
          </a:p>
        </p:txBody>
      </p:sp>
      <p:pic>
        <p:nvPicPr>
          <p:cNvPr id="4" name="Picture 6" descr="https://s-media-cache-ak0.pinimg.com/236x/72/d5/e1/72d5e130c5ba0dafa25786e10ea51c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78" y="1354486"/>
            <a:ext cx="3276600" cy="48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-media-cache-ak0.pinimg.com/564x/85/b3/cc/85b3ccc480db70391a59079255f312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1365372"/>
            <a:ext cx="2848022" cy="19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3998562"/>
            <a:ext cx="2848022" cy="21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.bp.blogspot.com/-tTXEI5IiQh4/VQqaJz4LtSI/AAAAAAAAEL8/n5AwTVNI-Us/s1600/Introduction%2Bto%2BSQ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9016"/>
            <a:ext cx="3670300" cy="12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evolución de SQL</a:t>
            </a:r>
            <a:endParaRPr lang="es-CL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4" y="2133600"/>
            <a:ext cx="8020251" cy="36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1" y="1045545"/>
            <a:ext cx="7577138" cy="5225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6446837"/>
            <a:ext cx="4953000" cy="48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1800" dirty="0">
                <a:hlinkClick r:id="rId3"/>
              </a:rPr>
              <a:t>http://</a:t>
            </a:r>
            <a:r>
              <a:rPr lang="es-CL" sz="1800" dirty="0" smtClean="0">
                <a:hlinkClick r:id="rId3"/>
              </a:rPr>
              <a:t>db-engines.com/en/ranking/relational+dbms</a:t>
            </a:r>
            <a:endParaRPr lang="es-CL" sz="1800" dirty="0"/>
          </a:p>
        </p:txBody>
      </p:sp>
      <p:sp>
        <p:nvSpPr>
          <p:cNvPr id="5" name="Content Placeholder 6 2"/>
          <p:cNvSpPr txBox="1">
            <a:spLocks/>
          </p:cNvSpPr>
          <p:nvPr/>
        </p:nvSpPr>
        <p:spPr>
          <a:xfrm>
            <a:off x="3429000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Pero normalmente el “</a:t>
            </a:r>
            <a:r>
              <a:rPr lang="es-CL" sz="2100" i="1" dirty="0" err="1" smtClean="0">
                <a:latin typeface="Calibri Light" panose="020F0302020204030204" pitchFamily="34" charset="0"/>
              </a:rPr>
              <a:t>core</a:t>
            </a:r>
            <a:r>
              <a:rPr lang="es-CL" sz="2100" i="1" dirty="0" smtClean="0">
                <a:latin typeface="Calibri Light" panose="020F0302020204030204" pitchFamily="34" charset="0"/>
              </a:rPr>
              <a:t>” de SQL es compatible en los sistemas más populares.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 en alto nivel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Lenguaje de Manipulación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rgbClr val="0070C0"/>
                </a:solidFill>
              </a:rPr>
              <a:t>LMD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DML: Data </a:t>
            </a:r>
            <a:r>
              <a:rPr lang="es-CL" i="1" dirty="0" err="1" smtClean="0"/>
              <a:t>Manipulation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Actualizar filas, consultar tablas, etc.</a:t>
            </a:r>
          </a:p>
          <a:p>
            <a:endParaRPr lang="es-CL" dirty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Lenguaje de Definición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LDD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DDL: Data </a:t>
            </a:r>
            <a:r>
              <a:rPr lang="es-CL" i="1" dirty="0" err="1" smtClean="0"/>
              <a:t>Definition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Crear y definir tablas</a:t>
            </a:r>
          </a:p>
          <a:p>
            <a:pPr lvl="1"/>
            <a:endParaRPr lang="es-CL" dirty="0"/>
          </a:p>
          <a:p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Disparadores (</a:t>
            </a:r>
            <a:r>
              <a:rPr lang="es-CL" i="1" dirty="0" err="1" smtClean="0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), transacciones, seguridad, SQL dinámico, etcétera</a:t>
            </a:r>
          </a:p>
        </p:txBody>
      </p:sp>
    </p:spTree>
    <p:extLst>
      <p:ext uri="{BB962C8B-B14F-4D97-AF65-F5344CB8AC3E}">
        <p14:creationId xmlns:p14="http://schemas.microsoft.com/office/powerpoint/2010/main" val="1190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1371600"/>
            <a:ext cx="100584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85000"/>
                  </a:schemeClr>
                </a:solidFill>
              </a:rPr>
              <a:t>Mientras tanto en Plutón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Proyectar todo: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*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88" y="4119233"/>
            <a:ext cx="5018012" cy="167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1590036" cy="4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67" y="3620049"/>
            <a:ext cx="5638801" cy="461665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¿Se necesita un operador nuevo aquí?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73" y="4199630"/>
            <a:ext cx="280878" cy="1435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Formalizando demasiadas preguntas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¿marcas de vino que tienen un vino de cada origen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81371" y="561872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Una tarea.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¡Cuidado!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52" y="2514599"/>
            <a:ext cx="5869628" cy="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Proyectar </a:t>
            </a:r>
            <a:r>
              <a:rPr lang="es-CL" dirty="0" smtClean="0">
                <a:cs typeface="Courier New" panose="02070309020205020404" pitchFamily="49" charset="0"/>
              </a:rPr>
              <a:t>algo: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[v</a:t>
            </a:r>
            <a:r>
              <a:rPr lang="es-CL" sz="28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</a:t>
            </a:r>
            <a:r>
              <a:rPr lang="es-CL" sz="2800" baseline="-25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28"/>
            <a:ext cx="2503251" cy="46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81" y="4120979"/>
            <a:ext cx="1355401" cy="16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(=|&lt;&gt;|&lt;|&lt;=|etc.)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2878940" cy="7734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1043180" cy="3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… AND … (OR|NOT)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2526952" cy="10775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1157566" cy="2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6012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Duplicados: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575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1980358" cy="5213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794986" cy="1494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3680" y="4766102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¿Algún problema aquí?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uston tenemos un probl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610600" cy="25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Distinto: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DISTINCT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3064322" cy="521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795097" cy="943731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4800" y="5035551"/>
            <a:ext cx="4876800" cy="10604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SQL “torce las reglas” del álgebra relacional a veces, por ejemplo, para permitir duplicados, orden, extensiones, etcétera.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1" y="6096000"/>
            <a:ext cx="4876800" cy="73866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i="1" dirty="0">
                <a:latin typeface="Calibri Light" panose="020F0302020204030204" pitchFamily="34" charset="0"/>
              </a:rPr>
              <a:t>¿</a:t>
            </a:r>
            <a:r>
              <a:rPr lang="es-CL" sz="24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¿Duplicados en tablas/resultados son </a:t>
            </a:r>
            <a:r>
              <a:rPr lang="es-CL" i="1" dirty="0">
                <a:latin typeface="Calibri Light" panose="020F0302020204030204" pitchFamily="34" charset="0"/>
              </a:rPr>
              <a:t>ú</a:t>
            </a:r>
            <a:r>
              <a:rPr lang="es-CL" i="1" dirty="0" smtClean="0">
                <a:latin typeface="Calibri Light" panose="020F0302020204030204" pitchFamily="34" charset="0"/>
              </a:rPr>
              <a:t>tiles?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 [DESC|ASC]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3041846" cy="1489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3"/>
            <a:ext cx="3872448" cy="8347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72229" cy="951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intuición: los pares que no existen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¿Cómo se pueden computar los pares que no existen?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4704278"/>
            <a:ext cx="1758136" cy="3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8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tablas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2"/>
            <a:ext cx="3728247" cy="13955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1234522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4" y="4113392"/>
            <a:ext cx="1855985" cy="13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5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(distinta):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8899"/>
            <a:ext cx="1723079" cy="139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97738" cy="133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(con alias):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+ 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5221"/>
            <a:ext cx="3211422" cy="139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4"/>
            <a:ext cx="797960" cy="1693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7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(bruta):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ALL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6448"/>
            <a:ext cx="3209440" cy="139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8182" cy="1509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3210719" cy="170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9438" cy="582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Intersección: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INTERSECT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5368"/>
            <a:ext cx="3212192" cy="1711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777097" cy="767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Patrones simples: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2892591" cy="8028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800475" cy="581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Patrones simples: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NOT 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3563923" cy="10952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5"/>
            <a:ext cx="719234" cy="583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376774" cy="753377"/>
          </a:xfrm>
          <a:prstGeom prst="rect">
            <a:avLst/>
          </a:prstGeom>
        </p:spPr>
      </p:pic>
      <p:sp>
        <p:nvSpPr>
          <p:cNvPr id="12" name="Content Placeholder 6 2"/>
          <p:cNvSpPr txBox="1">
            <a:spLocks/>
          </p:cNvSpPr>
          <p:nvPr/>
        </p:nvSpPr>
        <p:spPr>
          <a:xfrm>
            <a:off x="1866900" y="4081598"/>
            <a:ext cx="5410200" cy="79520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rgbClr val="FFC000"/>
                </a:solidFill>
                <a:latin typeface="Calibri Light" panose="020F0302020204030204" pitchFamily="34" charset="0"/>
              </a:rPr>
              <a:t>¡Distinción de mayúsculas depende de </a:t>
            </a:r>
          </a:p>
          <a:p>
            <a:pPr marL="0" indent="0" algn="ctr">
              <a:buNone/>
            </a:pPr>
            <a:r>
              <a:rPr lang="es-CL" sz="2000" i="1" dirty="0">
                <a:solidFill>
                  <a:srgbClr val="FFC000"/>
                </a:solidFill>
                <a:latin typeface="Calibri Light" panose="020F0302020204030204" pitchFamily="34" charset="0"/>
              </a:rPr>
              <a:t>la configuración de un sistema en particular!</a:t>
            </a:r>
          </a:p>
        </p:txBody>
      </p:sp>
    </p:spTree>
    <p:extLst>
      <p:ext uri="{BB962C8B-B14F-4D97-AF65-F5344CB8AC3E}">
        <p14:creationId xmlns:p14="http://schemas.microsoft.com/office/powerpoint/2010/main" val="26342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7161"/>
            <a:ext cx="3707269" cy="8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9167" cy="113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completa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5" y="2666427"/>
            <a:ext cx="2136045" cy="9287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4544770"/>
            <a:ext cx="1756738" cy="5497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11" y="2573604"/>
            <a:ext cx="2556039" cy="11139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5963497"/>
            <a:ext cx="1896925" cy="5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BETWEEN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4143182" cy="7844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8663" cy="768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2" y="2874879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tarea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Pensar en la forma de representar estas consultas usando el álgebra y el cálculo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2880121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67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962400"/>
            <a:ext cx="8116887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</a:t>
            </a:r>
            <a:r>
              <a:rPr lang="es-CL" sz="2700" i="1" dirty="0" smtClean="0"/>
              <a:t>Continuaremos con </a:t>
            </a:r>
            <a:r>
              <a:rPr lang="es-CL" sz="2700" i="1" dirty="0" smtClean="0"/>
              <a:t>más: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i="1" dirty="0" err="1" smtClean="0"/>
              <a:t>Structured</a:t>
            </a:r>
            <a:r>
              <a:rPr lang="es-CL" i="1" dirty="0" smtClean="0"/>
              <a:t> </a:t>
            </a:r>
            <a:r>
              <a:rPr lang="es-CL" i="1" dirty="0" err="1" smtClean="0"/>
              <a:t>Query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dirty="0" smtClean="0"/>
              <a:t> (SQL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6019800"/>
            <a:ext cx="476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4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&amp; 5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7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16386" name="Picture 2" descr="http://i.imgur.com/vVrHJk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60" y="1815158"/>
            <a:ext cx="6642411" cy="33010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0" y="1815158"/>
            <a:ext cx="6642413" cy="33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División (una abreviatura)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05" y="3733088"/>
            <a:ext cx="3183590" cy="2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(</a:t>
            </a:r>
            <a:r>
              <a:rPr lang="en-IE" i="1" dirty="0" err="1" smtClean="0"/>
              <a:t>En</a:t>
            </a:r>
            <a:r>
              <a:rPr lang="en-IE" i="1" dirty="0" smtClean="0"/>
              <a:t> breve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4.</a:t>
            </a:r>
            <a:r>
              <a:rPr lang="es-CL" dirty="0" smtClean="0">
                <a:latin typeface="Calibri Light" panose="020F0302020204030204" pitchFamily="34" charset="0"/>
              </a:rPr>
              <a:t>3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1" y="-180515"/>
            <a:ext cx="9753601" cy="724814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57600" y="3662362"/>
            <a:ext cx="3162300" cy="931069"/>
          </a:xfrm>
          <a:prstGeom prst="cloudCallout">
            <a:avLst>
              <a:gd name="adj1" fmla="val 67725"/>
              <a:gd name="adj2" fmla="val -33706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solidFill>
                  <a:schemeClr val="tx1"/>
                </a:solidFill>
                <a:latin typeface="Bodoni MT Condensed" panose="02070606080606020203" pitchFamily="18" charset="0"/>
              </a:rPr>
              <a:t>¿hay otra forma de formalizar consultas?</a:t>
            </a:r>
            <a:endParaRPr lang="es-CL" sz="2000" b="1" i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&amp; \sch{radio} &amp; \sch{grav} &amp; \sch{días} &amp; \sch{años} &amp; \sch{temp}  &amp; \sch{anillo} \\&#10;\hline &#10;Saturno &amp; 9,54 &amp; 9,14  &amp; 9,1 &amp; 0,444  &amp; 29,447 &amp; 134 &amp; true\\&#10;Urano &amp; 19,19 &amp; 3,98  &amp; 7,8 &amp; -0,719 &amp; 84,017 &amp; 76 &amp; true\\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Neptuno &amp; 30,07 &amp; 3,86  &amp; 11,0 &amp; 0,671  &amp; 164,791 &amp; 53 &amp; true\\ \hline&#10;\end{tabular}&#10;&#10;&#10;&#10;&#10;&#10;\end{document}"/>
  <p:tag name="IGUANATEXSIZE" val="15"/>
  <p:tag name="IGUANATEXCURSOR" val="5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781,60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\end{lstlisting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698,23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l@{~~}l}&#10;{\color{purple}\texttt{SELECT}} &amp; indica \textbf{proyectión} ($\pi$)\\&#10;{\color{purple}\texttt{WHERE}} &amp; indica \textbf{selección} ($\sigma$)\\&#10;\end{tabular}&#10;\end{document}&#10;"/>
  <p:tag name="IGUANATEXSIZE" val="15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\end{lstlisting}&#10;\end{document}&#10;"/>
  <p:tag name="IGUANATEXSIZE" val="20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Saturno &amp; 9,54 \\% &amp; 9,14  &amp; 9,1 &amp; 0,444  &amp; 29,447 &amp; 134 &amp; true\\&#10;Urano &amp; 19,19 \\% &amp; 3,98  &amp; 7,8 &amp; -0,719 &amp; 84,017 &amp; 76 &amp; true\\&#10;Mercurio &amp; 0,39 \\% &amp; 0,38 &amp; 2,8 &amp; 58,646 &amp; 0,241 &amp; 440 &amp; false \\&#10;Venus &amp; 0,72 \\% &amp; 0,95 &amp; 8,9 &amp; -243,019 &amp; 0,615  &amp; 730 &amp; false\\&#10;Tierra &amp; 1,00 \\%  &amp; 1,00   &amp; 9,8 &amp; 0,997  &amp; 1,000  &amp; 288 &amp; false \\&#10;Marte &amp; 1,52 \\% &amp; 0,53  &amp; 3,7 &amp; 1,026  &amp; 1,880  &amp; 186 &amp; false \\&#10;Júpiter &amp; 5,20 \\% &amp; 10,97  &amp; 22,9 &amp; 0,414  &amp; 11,862 &amp; 152 &amp; true \\&#10;Neptuno &amp; 30,07 \\\hline% &amp; 3,86  &amp; 11,0 &amp; 0,671  &amp; 164,791 &amp; 53 &amp; true\\ \hline&#10;\end{tabular}&#10;&#10;&#10;&#10;&#10;&#10;\end{document}"/>
  <p:tag name="IGUANATEXSIZE" val="15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grav, temp&#10;FROM Planeta&#10;WHERE nombre = 'Venus'&#10;\end{lstlisting}&#10;\end{document}&#10;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75977"/>
  <p:tag name="ORIGINALWIDTH" val="138,0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???&#10;\end{document}&#10;"/>
  <p:tag name="IGUANATEXSIZE" val="20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676,59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}&#10;\hline&#10;\sch{grav} &amp; \sch{temp}  \\\hline %&amp; \sch{radio} &amp; \sch{grav} &amp; \sch{días} &amp; \sch{años} &amp; \sch{temp}  &amp; \sch{anillo} \\&#10;8,9 &amp; 730\\&#10;\hline&#10;\end{tabular}&#10;&#10;&#10;&#10;&#10;&#10;\end{document}"/>
  <p:tag name="IGUANATEXSIZE" val="15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238,4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radio &gt; 1.0&#10;AND anillo IS FALSE&#10;\end{lstlisting}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750,8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%Marte &amp; 1,52\\&#10;\hline&#10;\end{tabular}&#10;&#10;&#10;&#10;&#10;&#10;\end{document}"/>
  <p:tag name="IGUANATEXSIZE" val="15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970,6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Aterrizaje&#10;\end{lstlisting}&#10;\end{document}&#10;"/>
  <p:tag name="IGUANATEXSIZE" val="20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Marte\\ &#10;Marte\\&#10;Marte\\&#10;Venus\\&#10;Venus\\&#10;Mercurio\\&#10;Júpiter\\&#10;\hline&#10;\end{tabular}&#10;&#10;&#10;&#10;&#10;&#10;\end{document}"/>
  <p:tag name="IGUANATEXSIZE" val="15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500,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planeta&#10;FROM Aterrizaje&#10;\end{lstlisting}&#10;\end{document}&#10;"/>
  <p:tag name="IGUANATEXSIZE" val="20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Venus\\&#10;Marte\\ &#10;Mercurio\\&#10;Júpiter\\&#10;\hline&#10;\end{tabular}&#10;&#10;&#10;&#10;&#10;&#10;\end{document}"/>
  <p:tag name="IGUANATEXSIZE" val="15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15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91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.planeta AS splaneta&#10;FROM Satélite S, Aterrizaje A&#10;WHERE S.planeta = A.planeta&#10;\end{lstlisting}&#10;\end{document}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499,5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splaneta}\\&#10;\hline&#10;Júpiter \\&#10;Júpiter \\&#10;Júpiter \\&#10;Júpiter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8444"/>
  <p:tag name="ORIGINALWIDTH" val="1822,7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 AS nombre1,&#10;   s2.nombre AS nombre2&#10;FROM Satélite s1,Satélite s2&#10;WHERE s1.año=s2.año&#10;AND s1.nombre&lt;s2.nombre&#10;\end{lstlisting}&#10;\end{document}"/>
  <p:tag name="IGUANATEXSIZE" val="20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6,8724"/>
  <p:tag name="ORIGINALWIDTH" val="1198,6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nombre1} &amp; \sch{nombre2}\\&#10;\hline&#10;Calisto &amp; Europa \\&#10;Calisto &amp; Ganímedes \\&#10;Calisto &amp; Ío\\&#10;Europa &amp; Ganímedes \\&#10;Europa &amp; Ío\\&#10;Ganímedes &amp; Í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843,11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UNION&#10;SELECT nombre&#10;FROM Satélite&#10;\end{lstlisting}&#10;\end{document}"/>
  <p:tag name="IGUANATEXSIZE" val="20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Urano \\&#10;Venus \\&#10;Mercurio \\&#10;Ío \\&#10;Júpiter \\&#10;\ldots\\&#10;\hline&#10;\end{tabular}&#10;&#10;&#10;&#10;&#10;&#10;\end{document}"/>
  <p:tag name="IGUANATEXSIZE" val="15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&#10;SELECT planeta &#10;FROM Satélite&#10;\end{lstlisting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Venus \\&#10;Mercurio \\&#10;Tierra \\&#10;Saturno \\&#10;Neptuno\\&#10;Júpiter\\&#10;Marte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 ALL&#10;SELECT planeta &#10;FROM Satélite&#10;\end{lstlisting}&#10;\end{document}"/>
  <p:tag name="IGUANATEXSIZE" val="20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Neptuno\\&#10;Neptuno\\&#10;Mercurio \\&#10;Saturno \\&#10;Saturno \\&#10;\ldots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EXCEPT&#10;SELECT planeta &#10;FROM Satélite&#10;\end{lstlisting}&#10;\end{document}"/>
  <p:tag name="IGUANATEXSIZE" val="20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\\&#10;Urano \\&#10;\hline&#10;\end{tabular}&#10;&#10;&#10;&#10;&#10;&#10;\end{document}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marca} &amp; \sch{origen}\\&#10;\hline &#10;Tarapacá &amp; Casablanca\\&#10;\hline 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INTERSECT&#10;SELECT planeta &#10;FROM Satélite&#10;\end{lstlisting}&#10;\end{document}"/>
  <p:tag name="IGUANATEXSIZE" val="20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Saturno \\&#10;Júpiter \\&#10;Neptuno \\&#10;\hline&#10;\end{tabular}&#10;&#10;&#10;&#10;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6,3039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LIKE 'M%'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Mercurio \\&#10;Marte \\&#10;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NOT LIKE '%no'&#10;AND dist &gt; 1.00&#10;\end{lstlisting}&#10;\end{document}"/>
  <p:tag name="IGUANATEXSIZE" val="20"/>
  <p:tag name="IGUANATEXCURSOR" val="3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Júpiter \\&#10;Marte \\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,3009"/>
  <p:tag name="ORIGINALWIDTH" val="4120,3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spa}[1]{{\color{green!80!black}#1}}&#10;\newcommand{\sfa}[1]{{\color{red}#1}}&#10;\tpre&#10;\begin{tabular}{l l l l l}&#10;\hline&#10;\texttt{\%} &amp; 0 o más caracteres &amp; \texttt{sat\%} &amp; \spa{Saturno}, \spa{SAT} &amp; \sfa{asat}\\&#10;\texttt{\_} &amp; un caracter &amp; \texttt{\%sat\_} &amp; \spa{Satu}, \spa{SATu}, \spa{asatu} &amp; \sfa{sat}, \sfa{Saturno}\\&#10;\texttt{[charlist]} &amp; uno de los caracters &amp; sat[uv][r-z]\% &amp; \spa{SatUrno}, \spa{SatvZno} &amp; \sfa{satrno}, \sfa{satuurno}\\&#10;\hline&#10;\end{tabular}&#10;&#10;\end{document}"/>
  <p:tag name="IGUANATEXSIZE" val="20"/>
  <p:tag name="IGUANATEXCURSOR" val="6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país IN ('EEUU','ESA')&#10;\end{lstlisting}&#10;\end{document}"/>
  <p:tag name="IGUANATEXSIZE" val="20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ercurio \\&#10;Venus \\&#10;Marte \\&#10;Marte \\&#10;Júpiter \\&#10;\hline&#10;\end{tabular}&#10;&#10;&#10;&#10;&#10;&#10;\end{document}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020,0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año BETWEEN 1971 and 1978&#10;\end{lstlisting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 \\&#10;Marte \\&#10;Venus 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8,5836"/>
  <p:tag name="ORIGINALWIDTH" val="1392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1 = \rao{\pi}_{\sch{marca},\sch{origen}}(\rlt{Vino})$}\\&#10;\hline&#10;\sch{marca} &amp; \sch{origen}\\&#10;\hline &#10;Tarapacá &amp; Maipo\\&#10;Concha y Toro &amp; Casablanca \\&#10;Concha y Toro &amp; Maipo \\\hline &#10;\end{tabular}&#10;&#10;\end{document}"/>
  <p:tag name="IGUANATEXSIZE" val="15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4,799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$R_3 = R_2 - R_1$}\\&#10;\hline&#10;\sch{marca} &amp; \sch{origen}\\&#10;\hline &#10;Tarapacá &amp; Casablanca\\&#10;\hline &#10;\end{tabular}&#10;&#10;\end{document}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6,35"/>
  <p:tag name="ORIGINALWIDTH" val="1663,7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2 = \rao{\pi}_{\sch{marca}}(\rlt{Vino}) \times \rao{\pi}_{\sch{origen}}(\rlt{Vino})$}\\&#10;\hline&#10;\sch{marca} &amp; \sch{origen}\\&#10;\hline &#10;Tarapacá &amp; Casablanca \\&#10;Tarapacá &amp; Maipo\\&#10;Concha y Toro &amp; Casablanca \\&#10;Concha y Toro &amp; Maipo \\\hline &#10;\end{tabular}&#10;&#10;\end{document}"/>
  <p:tag name="IGUANATEXSIZE" val="15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1,5505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$\rao{\pi}_{\sch{marca}}(R_1) - \rao{\pi}_{\sch{marca}}(R_3)$\\&#10;\hline&#10;\sch{marca}\\&#10;\hline &#10;Concha y Toro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,265"/>
  <p:tag name="ORIGINALWIDTH" val="1482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c}&#10;$\rao{\pi}_{\sch{marca},\sch{origen}}(\rlt{Vino}) \,\%\, \rao{\pi}_{\sch{origen}}(\rlt{Vino})$\\&#10;\end{tabular}&#10;\end{document}&#10;"/>
  <p:tag name="IGUANATEXSIZE" val="2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&#10;Raco &amp; Amber &amp; Ale &amp; 4,5 &amp; Maipo &amp; 500 &amp; 3000 \\\hline &#10;\end{tabular}&#10;&#10;\end{document}"/>
  <p:tag name="IGUANATEXSIZE" val="15"/>
  <p:tag name="IGUANATEXCURSOR" val="5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1402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lt{Cerveza}$\\[1ex]&#10;\textsc{Cálculo:} &amp; $\{ C \mid C \in \rlt{Cerveza} \}$&#10;\end{tabular}&#10;\end{document}&#10;"/>
  <p:tag name="IGUANATEXSIZE" val="18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2355,3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marca}=\text{Austral}}(\rlt{Cerveza})$\\[1ex]&#10;\textsc{Cálculo:} &amp; $\{ C \mid C \in \rlt{Cerveza} \wedge C.\sch{marca} = \text{Austral} \}$&#10;&#10;\end{tabular}&#10;\end{document}&#10;"/>
  <p:tag name="IGUANATEXSIZE" val="18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2,6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}}\\&#10;\hline&#10;\sch{marca} &amp; \sch{nombre} &amp; \sch{tipo} &amp; \sch{grados} &amp; \sch{origen} &amp; \sch{ml} &amp; \sch{precio}\\\hline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887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tipo}=\text{Ale} \wedge \sch{grados} &gt; 4,8}(\rlt{Cerveza})$\\[1ex]&#10;\textsc{Cálculo:} &amp; $\{ C \mid C \in \rlt{Cerveza} \wedge C.\sch{tipo} = \text{Ale}  \wedge C.\sch{grados} &gt; 4,\!8 \}$&#10;\end{tabular}&#10;\end{document}&#10;"/>
  <p:tag name="IGUANATEXSIZE" val="18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69,05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Lager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248,8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(\rlt{Cerveza})$\\[1ex]&#10;\textsc{Cálculo:} &amp; $\{ P \mid \exists C \in \rlt{Cerveza} ( C.\sch{tipo} = P.\sch{tipo}) \}$&#10;\end{tabular}&#10;\end{document}&#10;"/>
  <p:tag name="IGUANATEXSIZE" val="18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,7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\hline &#10;\end{tabular}&#10;&#10;\end{document}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,2901"/>
  <p:tag name="ORIGINALWIDTH" val="3046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\big(\rao{\sigma}_{\sch{grados}&gt;4,8}(\rlt{Cerveza})\big)$\\[1ex]&#10;\textsc{Cálculo:} &amp; $\{ P \mid \exists C \in \rlt{Cerveza} ( C.\sch{tipo} = P.\sch{tipo} \wedge C.\sch{grados} &gt; 4,\!8) \}$&#10;\end{tabular}&#10;\end{document}&#10;"/>
  <p:tag name="IGUANATEXSIZE" val="18"/>
  <p:tag name="IGUANATEXCURSOR" val="4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cap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Austral \\\hline &#10;\end{tabular}&#10;&#10;\end{document}"/>
  <p:tag name="IGUANATEXSIZE" val="15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98,3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\hline &#10;\end{tabular}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238,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setminus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neg\exists C_2 \in \rlt{Cerveza} ( C_2.\sch{marca} = P.\sch{marca} \wedge C_2.\sch{tipo} = \text{lager})$\}&#10;\end{tabular}&#10;\end{document}&#10;"/>
  <p:tag name="IGUANATEXSIZE" val="18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_1 \in \rlt{Cerveza} ( C_1.\sch{marca} = P.\sch{marca} \wedge C_1.\sch{tipo} = \text{ale}) \ve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67,6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 \in \rlt{Cerveza} ( C.\sch{marca} = P.\sch{marca}\, \wedge$ \\&#10;                   &amp; \scriptsize \qquad~~ $(C.\sch{tipo} = \text{ale} \vee C.\sch{tipo} = \text{lager}) \}$\\&#10;%                  &amp; \scriptsize \qquad~~ $\exists C_2 \in \rlt{Cerveza} ( C_2.\sch{marca} = P.\sch{marca} \wedge C_2.\sch{tipo} = \text{lager})$\}&#10;\end{tabular}&#10;\end{document}&#10;"/>
  <p:tag name="IGUANATEXSIZE" val="18"/>
  <p:tag name="IGUANATEXCURSOR" val="7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34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nombre1} &amp; \sch{nombre2}\\&#10;\hline &#10;Lager &amp; Amber\\&#10;Yagan &amp; Lager\\&#10;Yagan &amp; Amber\\\hline &#10;\end{tabular}&#10;&#10;\end{document}"/>
  <p:tag name="IGUANATEXSIZE" val="15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5,3387"/>
  <p:tag name="ORIGINALWIDTH" val="3064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nombre$_1$},\sch{nombre$_2$}}\big( \rao{\sigma}_{\sch{grados$_1$}&gt;\sch{grados$_2$}}(\rlt{Cerveza$_1$} \times \rlt{Cerveza$_2$})\big)$\\&#10; \textit{o}: &amp; $\rao{\pi}_{\sch{nombre$_1$},\sch{nombre$_2$}}\big(\rlt{Cerveza$_1$} \bowtie_{\sch{grados$_1$}&gt;\sch{grados$_2$}} \rlt{Cerveza$_2$}\big)$\\[1ex]&#10;\textsc{Cálculo:} &amp; \scriptsize $\{ P \mid \exists C_1, C_2 \in \rlt{Cerveza} ( C_1.\sch{nombre} = P.\sch{nombre$_1$} \wedge$ \\&#10;                  &amp; \scriptsize \qquad~~ $C_2.\sch{nombre} = P.\sch{nombre$_2$} \wedge$ \\&#10;                  &amp; \scriptsize \qquad~~ $C_1.\sch{grados} &gt; C_2.\sch{grados})$\}\\&#10;\end{tabular}&#10;\end{document}&#10;"/>
  <p:tag name="IGUANATEXSIZE" val="18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018"/>
  <p:tag name="ORIGINALWIDTH" val="2048,5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end{tabular}&#10;\end{document}&#10;"/>
  <p:tag name="IGUANATEXSIZE" val="18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7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58,3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ao{\sigma}_{\sch{precio}&gt;4000}(\rlt{Vino}))$\\\\&#10;\textsc{Cálculo:} &amp; \scriptsize $\bigg\{ P \mid \exists V_1 \in \rlt{Vino} \bigg(V_1.\sch{marca} = P.\sch{marca}\,\wedge $\\&#10;    &amp;  \qquad~~~~\scriptsize$\forall V_2 \in \rlt{Vino} \big( V_2.\sch{precio} &gt; 4000 \Rightarrow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 V_2.\sch{precio} &gt; 4000 \Rightarrow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5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,25953"/>
  <p:tag name="ORIGINALWIDTH" val="110,26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Rightarrow$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 \neg(V_2.\sch{precio} &gt; 4000) \vee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6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316,544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p \Rightarrow q$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,2637"/>
  <p:tag name="ORIGINALWIDTH" val="333,04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neg p \vee q$&#10;\end{document}&#10;"/>
  <p:tag name="IGUANATEXSIZE" val="20"/>
  <p:tag name="IGUANATEXCURSOR" val="2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84,88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{ C \mid \neg (C \in \rlt{Cerveza}) \}$&#10;\end{document}&#10;"/>
  <p:tag name="IGUANATEXSIZE" val="3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97,765"/>
  <p:tag name="ORIGINALWIDTH" val="4175,833"/>
  <p:tag name="OUTPUTDPI" val="1200"/>
  <p:tag name="LATEXADDIN" val="\documentclass{article}&#10;\usepackage{chronology}&#10;\usepackage[utf8]{inputenc}&#10;\pagestyle{empty}&#10;\begin{document}&#10;\begin{center}&#10;\sf&#10;\begin{chronology}[5]{1969}{2016}{\textwidth}&#10;\event{1969}{\color{orange}El álgebra relacional}&#10;\event{1974}{\color{blue}\textbf{SEQUEL} (Chamberlin y Boyce)}&#10;\event{1979}{\color{green!50!black}SQL (Oracle v2 y IBM System R)}&#10;\event{1986}{\color{green!50!black}\textbf{SQL-86} (Primer estánder)}&#10;\event{1989}{\color{green!50!black}SQL-89 (Revisión menor de SQL-86)}&#10;\event{1992}{\color{green!50!black}\textbf{SQL-92} (Revisión sustancial de SQL-89)}&#10;\event{1999}{\color{green!50!black}\textbf{SQL:1999} (Recursión, expresiones regulares, etc.)}&#10;\event{2003}{\color{green!50!black}SQL:2003 (Apoyo básico para XML, etc.)}&#10;\event{2006}{\color{green!50!black}SQL:2006 (Apoyo avanzado para XML, etc.)}&#10;\event{2008}{\color{green!50!black}SQL:2008 (Revisión menor)}&#10;\event{2011}{\color{green!50!black}SQL:2011 (Datos temporales, etc.)}&#10;\event[1980]{2016}{}&#10;\end{chronology}&#10;&#10;(\color{gray!50!black}Sistemas de bases de datos comerciales)&#10;\end{center}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30542</TotalTime>
  <Words>879</Words>
  <Application>Microsoft Office PowerPoint</Application>
  <PresentationFormat>On-screen Show (4:3)</PresentationFormat>
  <Paragraphs>148</Paragraphs>
  <Slides>63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Bodoni MT Condensed</vt:lpstr>
      <vt:lpstr>Calibri Light</vt:lpstr>
      <vt:lpstr>Courier New</vt:lpstr>
      <vt:lpstr>Segoe UI Semilight</vt:lpstr>
      <vt:lpstr>Office Theme</vt:lpstr>
      <vt:lpstr>CC3201-1 Bases de Datos Otoño 2018  Clase 5: El Cálculo Relacional + SQL (I)</vt:lpstr>
      <vt:lpstr>La última vez ...</vt:lpstr>
      <vt:lpstr>El Álgebra Relacional</vt:lpstr>
      <vt:lpstr>Formalizando demasiadas preguntas</vt:lpstr>
      <vt:lpstr>La intuición: los pares que no existen</vt:lpstr>
      <vt:lpstr>La solución completa …</vt:lpstr>
      <vt:lpstr>División (una abreviatura)</vt:lpstr>
      <vt:lpstr>El Cálculo Relacional</vt:lpstr>
      <vt:lpstr>PowerPoint Presentation</vt:lpstr>
      <vt:lpstr>El Cálculo Relacional:   Tuplas</vt:lpstr>
      <vt:lpstr>El Cálculo Relacional:   Selección</vt:lpstr>
      <vt:lpstr>El Cálculo Relacional:   Selección (&gt;, ∧, etc.)</vt:lpstr>
      <vt:lpstr>El Cálculo Relacional:   Proyección</vt:lpstr>
      <vt:lpstr>El Cálculo Relacional:  Selección + Proyección</vt:lpstr>
      <vt:lpstr>El Cálculo Relacional:   Selección + Proyección + Intersección</vt:lpstr>
      <vt:lpstr>El Cálculo Relacional:   Selección + Proyección + Diferencia</vt:lpstr>
      <vt:lpstr>El Cálculo Relacional:   Selección + Proyección + Unión</vt:lpstr>
      <vt:lpstr>El Cálculo Relacional:   Selección + Proyección + Unión</vt:lpstr>
      <vt:lpstr>El Cálculo Relacional:   Join</vt:lpstr>
      <vt:lpstr>El Cálculo Relacional:   División</vt:lpstr>
      <vt:lpstr>El Cálculo Relacional:   División</vt:lpstr>
      <vt:lpstr>El Cálculo Relacional:   División</vt:lpstr>
      <vt:lpstr>El Cálculo Relacional (de tuplas)</vt:lpstr>
      <vt:lpstr>El Cálculo Relacional:   División</vt:lpstr>
      <vt:lpstr>El Cálculo Relacional:   División</vt:lpstr>
      <vt:lpstr>Consultas (no) seguras</vt:lpstr>
      <vt:lpstr>El álgebra versus el cálculo (seguro)</vt:lpstr>
      <vt:lpstr>El álgebra versus el cálculo (seguro)</vt:lpstr>
      <vt:lpstr>Structured Query Language (SQL)</vt:lpstr>
      <vt:lpstr>El álgebra y el cálculo</vt:lpstr>
      <vt:lpstr>Los inicios de SQL …</vt:lpstr>
      <vt:lpstr>1974 …</vt:lpstr>
      <vt:lpstr>La evolución de SQL</vt:lpstr>
      <vt:lpstr>Sistemas de bases de datos (con SQL)</vt:lpstr>
      <vt:lpstr>SQL en alto nivel</vt:lpstr>
      <vt:lpstr>Los planetas</vt:lpstr>
      <vt:lpstr>Mientras tanto en Plutón …</vt:lpstr>
      <vt:lpstr>Forma básica de una consulta de SQL</vt:lpstr>
      <vt:lpstr>Proyectar todo: SELECT *</vt:lpstr>
      <vt:lpstr>¡Cuidado!</vt:lpstr>
      <vt:lpstr>Proyectar algo: SELECT [v1, …, vn]</vt:lpstr>
      <vt:lpstr>Seleccionar filas: WHERE (=|&lt;&gt;|&lt;|&lt;=|etc.)</vt:lpstr>
      <vt:lpstr>Seleccionar filas: WHERE … AND … (OR|NOT)</vt:lpstr>
      <vt:lpstr>Duplicados: SELECT</vt:lpstr>
      <vt:lpstr>PowerPoint Presentation</vt:lpstr>
      <vt:lpstr>Distinto: SELECT DISTINCT</vt:lpstr>
      <vt:lpstr>Ordenar resultados: ORDER BY [DESC|ASC]</vt:lpstr>
      <vt:lpstr>Reunir tablas: JOIN</vt:lpstr>
      <vt:lpstr>Alias: AS</vt:lpstr>
      <vt:lpstr>Alias: tablas</vt:lpstr>
      <vt:lpstr>Unión (distinta): UNION</vt:lpstr>
      <vt:lpstr>Unión (con alias): UNION + AS</vt:lpstr>
      <vt:lpstr>Unión (bruta): UNION ALL</vt:lpstr>
      <vt:lpstr>Diferencia: EXCEPT</vt:lpstr>
      <vt:lpstr>Intersección: INTERSECT</vt:lpstr>
      <vt:lpstr>Patrones simples: LIKE</vt:lpstr>
      <vt:lpstr>Patrones simples: NOT LIKE</vt:lpstr>
      <vt:lpstr>LIKE</vt:lpstr>
      <vt:lpstr>Abreviatura: IN</vt:lpstr>
      <vt:lpstr>Abreviatura: BETWEEN</vt:lpstr>
      <vt:lpstr>Una tarea</vt:lpstr>
      <vt:lpstr>La Próxima Vez, Continuaremos con más: Structured Query Language (SQL) 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ahogan</cp:lastModifiedBy>
  <cp:revision>1095</cp:revision>
  <cp:lastPrinted>2016-09-12T03:42:43Z</cp:lastPrinted>
  <dcterms:created xsi:type="dcterms:W3CDTF">2006-08-16T00:00:00Z</dcterms:created>
  <dcterms:modified xsi:type="dcterms:W3CDTF">2018-04-02T16:34:04Z</dcterms:modified>
</cp:coreProperties>
</file>