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9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1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2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3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sldIdLst>
    <p:sldId id="528" r:id="rId2"/>
    <p:sldId id="1060" r:id="rId3"/>
    <p:sldId id="932" r:id="rId4"/>
    <p:sldId id="933" r:id="rId5"/>
    <p:sldId id="934" r:id="rId6"/>
    <p:sldId id="935" r:id="rId7"/>
    <p:sldId id="936" r:id="rId8"/>
    <p:sldId id="937" r:id="rId9"/>
    <p:sldId id="938" r:id="rId10"/>
    <p:sldId id="939" r:id="rId11"/>
    <p:sldId id="940" r:id="rId12"/>
    <p:sldId id="941" r:id="rId13"/>
    <p:sldId id="942" r:id="rId14"/>
    <p:sldId id="943" r:id="rId15"/>
    <p:sldId id="1057" r:id="rId16"/>
    <p:sldId id="944" r:id="rId17"/>
    <p:sldId id="945" r:id="rId18"/>
    <p:sldId id="946" r:id="rId19"/>
    <p:sldId id="947" r:id="rId20"/>
    <p:sldId id="948" r:id="rId21"/>
    <p:sldId id="949" r:id="rId22"/>
    <p:sldId id="950" r:id="rId23"/>
    <p:sldId id="951" r:id="rId24"/>
    <p:sldId id="952" r:id="rId25"/>
    <p:sldId id="953" r:id="rId26"/>
    <p:sldId id="954" r:id="rId27"/>
    <p:sldId id="955" r:id="rId28"/>
    <p:sldId id="956" r:id="rId29"/>
    <p:sldId id="957" r:id="rId30"/>
    <p:sldId id="958" r:id="rId31"/>
    <p:sldId id="959" r:id="rId32"/>
    <p:sldId id="1056" r:id="rId33"/>
    <p:sldId id="960" r:id="rId34"/>
    <p:sldId id="961" r:id="rId35"/>
    <p:sldId id="962" r:id="rId36"/>
    <p:sldId id="963" r:id="rId37"/>
    <p:sldId id="964" r:id="rId38"/>
    <p:sldId id="965" r:id="rId39"/>
    <p:sldId id="966" r:id="rId40"/>
    <p:sldId id="967" r:id="rId41"/>
    <p:sldId id="968" r:id="rId42"/>
    <p:sldId id="969" r:id="rId43"/>
    <p:sldId id="970" r:id="rId44"/>
    <p:sldId id="971" r:id="rId45"/>
    <p:sldId id="972" r:id="rId46"/>
    <p:sldId id="973" r:id="rId47"/>
    <p:sldId id="974" r:id="rId48"/>
    <p:sldId id="975" r:id="rId49"/>
    <p:sldId id="976" r:id="rId50"/>
    <p:sldId id="977" r:id="rId51"/>
    <p:sldId id="978" r:id="rId52"/>
    <p:sldId id="979" r:id="rId53"/>
    <p:sldId id="980" r:id="rId54"/>
    <p:sldId id="981" r:id="rId55"/>
    <p:sldId id="982" r:id="rId56"/>
    <p:sldId id="983" r:id="rId57"/>
    <p:sldId id="984" r:id="rId58"/>
    <p:sldId id="985" r:id="rId59"/>
    <p:sldId id="986" r:id="rId60"/>
    <p:sldId id="987" r:id="rId61"/>
    <p:sldId id="988" r:id="rId62"/>
    <p:sldId id="989" r:id="rId63"/>
    <p:sldId id="990" r:id="rId64"/>
    <p:sldId id="991" r:id="rId65"/>
    <p:sldId id="992" r:id="rId66"/>
    <p:sldId id="993" r:id="rId67"/>
    <p:sldId id="994" r:id="rId68"/>
    <p:sldId id="995" r:id="rId69"/>
    <p:sldId id="996" r:id="rId70"/>
    <p:sldId id="997" r:id="rId71"/>
    <p:sldId id="998" r:id="rId72"/>
    <p:sldId id="999" r:id="rId73"/>
    <p:sldId id="1000" r:id="rId74"/>
    <p:sldId id="1001" r:id="rId75"/>
    <p:sldId id="1002" r:id="rId76"/>
    <p:sldId id="1003" r:id="rId77"/>
    <p:sldId id="1004" r:id="rId78"/>
    <p:sldId id="1005" r:id="rId79"/>
    <p:sldId id="1006" r:id="rId80"/>
    <p:sldId id="1007" r:id="rId81"/>
    <p:sldId id="1008" r:id="rId82"/>
    <p:sldId id="1009" r:id="rId83"/>
    <p:sldId id="1010" r:id="rId84"/>
    <p:sldId id="1011" r:id="rId85"/>
    <p:sldId id="1012" r:id="rId86"/>
    <p:sldId id="1013" r:id="rId87"/>
    <p:sldId id="1014" r:id="rId88"/>
    <p:sldId id="1015" r:id="rId89"/>
    <p:sldId id="1016" r:id="rId90"/>
    <p:sldId id="1017" r:id="rId91"/>
    <p:sldId id="1018" r:id="rId92"/>
    <p:sldId id="1019" r:id="rId93"/>
    <p:sldId id="1020" r:id="rId94"/>
    <p:sldId id="1021" r:id="rId95"/>
    <p:sldId id="1022" r:id="rId96"/>
    <p:sldId id="1023" r:id="rId97"/>
    <p:sldId id="1024" r:id="rId98"/>
    <p:sldId id="1025" r:id="rId99"/>
    <p:sldId id="1026" r:id="rId100"/>
    <p:sldId id="1027" r:id="rId101"/>
    <p:sldId id="1028" r:id="rId102"/>
    <p:sldId id="1029" r:id="rId103"/>
    <p:sldId id="1030" r:id="rId104"/>
    <p:sldId id="1031" r:id="rId105"/>
    <p:sldId id="1032" r:id="rId106"/>
    <p:sldId id="1033" r:id="rId107"/>
    <p:sldId id="1034" r:id="rId108"/>
    <p:sldId id="1035" r:id="rId109"/>
    <p:sldId id="1036" r:id="rId110"/>
    <p:sldId id="1037" r:id="rId111"/>
    <p:sldId id="1038" r:id="rId112"/>
    <p:sldId id="1039" r:id="rId113"/>
    <p:sldId id="1040" r:id="rId114"/>
    <p:sldId id="1041" r:id="rId115"/>
    <p:sldId id="1042" r:id="rId116"/>
    <p:sldId id="1043" r:id="rId117"/>
    <p:sldId id="1044" r:id="rId118"/>
    <p:sldId id="1045" r:id="rId119"/>
    <p:sldId id="1046" r:id="rId120"/>
    <p:sldId id="1047" r:id="rId121"/>
    <p:sldId id="1048" r:id="rId122"/>
    <p:sldId id="1051" r:id="rId123"/>
    <p:sldId id="1052" r:id="rId124"/>
    <p:sldId id="1059" r:id="rId1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3" autoAdjust="0"/>
    <p:restoredTop sz="91292" autoAdjust="0"/>
  </p:normalViewPr>
  <p:slideViewPr>
    <p:cSldViewPr>
      <p:cViewPr varScale="1">
        <p:scale>
          <a:sx n="84" d="100"/>
          <a:sy n="84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1895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97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8810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2570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586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122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55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123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5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905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23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892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623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551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194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33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297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15.png"/><Relationship Id="rId2" Type="http://schemas.openxmlformats.org/officeDocument/2006/relationships/tags" Target="../tags/tag39.xml"/><Relationship Id="rId16" Type="http://schemas.openxmlformats.org/officeDocument/2006/relationships/image" Target="../media/image1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6.png"/><Relationship Id="rId5" Type="http://schemas.openxmlformats.org/officeDocument/2006/relationships/tags" Target="../tags/tag42.xml"/><Relationship Id="rId1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35.xml"/><Relationship Id="rId7" Type="http://schemas.openxmlformats.org/officeDocument/2006/relationships/image" Target="../media/image49.png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3.png"/><Relationship Id="rId4" Type="http://schemas.openxmlformats.org/officeDocument/2006/relationships/tags" Target="../tags/tag336.xml"/><Relationship Id="rId9" Type="http://schemas.openxmlformats.org/officeDocument/2006/relationships/image" Target="../media/image11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339.xml"/><Relationship Id="rId7" Type="http://schemas.openxmlformats.org/officeDocument/2006/relationships/image" Target="../media/image49.png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4.png"/><Relationship Id="rId4" Type="http://schemas.openxmlformats.org/officeDocument/2006/relationships/tags" Target="../tags/tag340.xml"/><Relationship Id="rId9" Type="http://schemas.openxmlformats.org/officeDocument/2006/relationships/image" Target="../media/image52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43.xml"/><Relationship Id="rId7" Type="http://schemas.openxmlformats.org/officeDocument/2006/relationships/image" Target="../media/image49.png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5.png"/><Relationship Id="rId4" Type="http://schemas.openxmlformats.org/officeDocument/2006/relationships/tags" Target="../tags/tag344.xml"/><Relationship Id="rId9" Type="http://schemas.openxmlformats.org/officeDocument/2006/relationships/image" Target="../media/image12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5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48.xml"/><Relationship Id="rId7" Type="http://schemas.openxmlformats.org/officeDocument/2006/relationships/image" Target="../media/image48.png"/><Relationship Id="rId12" Type="http://schemas.openxmlformats.org/officeDocument/2006/relationships/image" Target="../media/image128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7.png"/><Relationship Id="rId5" Type="http://schemas.openxmlformats.org/officeDocument/2006/relationships/tags" Target="../tags/tag350.xml"/><Relationship Id="rId10" Type="http://schemas.openxmlformats.org/officeDocument/2006/relationships/image" Target="../media/image117.png"/><Relationship Id="rId4" Type="http://schemas.openxmlformats.org/officeDocument/2006/relationships/tags" Target="../tags/tag349.xml"/><Relationship Id="rId9" Type="http://schemas.openxmlformats.org/officeDocument/2006/relationships/image" Target="../media/image52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53.xml"/><Relationship Id="rId7" Type="http://schemas.openxmlformats.org/officeDocument/2006/relationships/image" Target="../media/image48.png"/><Relationship Id="rId12" Type="http://schemas.openxmlformats.org/officeDocument/2006/relationships/image" Target="../media/image131.png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0.png"/><Relationship Id="rId5" Type="http://schemas.openxmlformats.org/officeDocument/2006/relationships/tags" Target="../tags/tag355.xml"/><Relationship Id="rId10" Type="http://schemas.openxmlformats.org/officeDocument/2006/relationships/image" Target="../media/image129.png"/><Relationship Id="rId4" Type="http://schemas.openxmlformats.org/officeDocument/2006/relationships/tags" Target="../tags/tag354.xml"/><Relationship Id="rId9" Type="http://schemas.openxmlformats.org/officeDocument/2006/relationships/image" Target="../media/image52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358.xml"/><Relationship Id="rId7" Type="http://schemas.openxmlformats.org/officeDocument/2006/relationships/image" Target="../media/image49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5.png"/><Relationship Id="rId4" Type="http://schemas.openxmlformats.org/officeDocument/2006/relationships/tags" Target="../tags/tag359.xml"/><Relationship Id="rId9" Type="http://schemas.openxmlformats.org/officeDocument/2006/relationships/image" Target="../media/image52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image" Target="../media/image132.png"/><Relationship Id="rId3" Type="http://schemas.openxmlformats.org/officeDocument/2006/relationships/tags" Target="../tags/tag362.xml"/><Relationship Id="rId7" Type="http://schemas.openxmlformats.org/officeDocument/2006/relationships/tags" Target="../tags/tag366.xml"/><Relationship Id="rId12" Type="http://schemas.openxmlformats.org/officeDocument/2006/relationships/image" Target="../media/image96.png"/><Relationship Id="rId17" Type="http://schemas.openxmlformats.org/officeDocument/2006/relationships/image" Target="../media/image122.png"/><Relationship Id="rId2" Type="http://schemas.openxmlformats.org/officeDocument/2006/relationships/tags" Target="../tags/tag361.xml"/><Relationship Id="rId16" Type="http://schemas.openxmlformats.org/officeDocument/2006/relationships/image" Target="../media/image135.png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image" Target="../media/image78.png"/><Relationship Id="rId5" Type="http://schemas.openxmlformats.org/officeDocument/2006/relationships/tags" Target="../tags/tag364.xml"/><Relationship Id="rId15" Type="http://schemas.openxmlformats.org/officeDocument/2006/relationships/image" Target="../media/image134.png"/><Relationship Id="rId10" Type="http://schemas.openxmlformats.org/officeDocument/2006/relationships/image" Target="../media/image84.png"/><Relationship Id="rId4" Type="http://schemas.openxmlformats.org/officeDocument/2006/relationships/tags" Target="../tags/tag36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3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370.xml"/><Relationship Id="rId7" Type="http://schemas.openxmlformats.org/officeDocument/2006/relationships/image" Target="../media/image136.png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0.png"/><Relationship Id="rId5" Type="http://schemas.openxmlformats.org/officeDocument/2006/relationships/tags" Target="../tags/tag372.xml"/><Relationship Id="rId10" Type="http://schemas.openxmlformats.org/officeDocument/2006/relationships/image" Target="../media/image139.png"/><Relationship Id="rId4" Type="http://schemas.openxmlformats.org/officeDocument/2006/relationships/tags" Target="../tags/tag371.xml"/><Relationship Id="rId9" Type="http://schemas.openxmlformats.org/officeDocument/2006/relationships/image" Target="../media/image13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.png"/><Relationship Id="rId2" Type="http://schemas.openxmlformats.org/officeDocument/2006/relationships/tags" Target="../tags/tag46.xml"/><Relationship Id="rId16" Type="http://schemas.openxmlformats.org/officeDocument/2006/relationships/image" Target="../media/image15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7.png"/><Relationship Id="rId5" Type="http://schemas.openxmlformats.org/officeDocument/2006/relationships/tags" Target="../tags/tag49.xml"/><Relationship Id="rId1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tags" Target="../tags/tag48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image" Target="../media/image132.png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image" Target="../media/image96.png"/><Relationship Id="rId17" Type="http://schemas.openxmlformats.org/officeDocument/2006/relationships/image" Target="../media/image122.png"/><Relationship Id="rId2" Type="http://schemas.openxmlformats.org/officeDocument/2006/relationships/tags" Target="../tags/tag375.xml"/><Relationship Id="rId16" Type="http://schemas.openxmlformats.org/officeDocument/2006/relationships/image" Target="../media/image135.png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image" Target="../media/image78.png"/><Relationship Id="rId5" Type="http://schemas.openxmlformats.org/officeDocument/2006/relationships/tags" Target="../tags/tag378.xml"/><Relationship Id="rId15" Type="http://schemas.openxmlformats.org/officeDocument/2006/relationships/image" Target="../media/image134.png"/><Relationship Id="rId10" Type="http://schemas.openxmlformats.org/officeDocument/2006/relationships/image" Target="../media/image84.png"/><Relationship Id="rId4" Type="http://schemas.openxmlformats.org/officeDocument/2006/relationships/tags" Target="../tags/tag37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3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84.xml"/><Relationship Id="rId7" Type="http://schemas.openxmlformats.org/officeDocument/2006/relationships/image" Target="../media/image52.png"/><Relationship Id="rId12" Type="http://schemas.openxmlformats.org/officeDocument/2006/relationships/image" Target="../media/image93.png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5.png"/><Relationship Id="rId5" Type="http://schemas.openxmlformats.org/officeDocument/2006/relationships/tags" Target="../tags/tag386.xml"/><Relationship Id="rId10" Type="http://schemas.openxmlformats.org/officeDocument/2006/relationships/image" Target="../media/image143.png"/><Relationship Id="rId4" Type="http://schemas.openxmlformats.org/officeDocument/2006/relationships/tags" Target="../tags/tag385.xml"/><Relationship Id="rId9" Type="http://schemas.openxmlformats.org/officeDocument/2006/relationships/image" Target="../media/image49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389.xml"/><Relationship Id="rId7" Type="http://schemas.openxmlformats.org/officeDocument/2006/relationships/image" Target="../media/image52.png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392.xml"/><Relationship Id="rId7" Type="http://schemas.openxmlformats.org/officeDocument/2006/relationships/image" Target="../media/image52.png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95.xml"/><Relationship Id="rId7" Type="http://schemas.openxmlformats.org/officeDocument/2006/relationships/image" Target="../media/image74.png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398.xml"/><Relationship Id="rId7" Type="http://schemas.openxmlformats.org/officeDocument/2006/relationships/image" Target="../media/image52.png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401.xml"/><Relationship Id="rId7" Type="http://schemas.openxmlformats.org/officeDocument/2006/relationships/image" Target="../media/image52.pn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404.xml"/><Relationship Id="rId7" Type="http://schemas.openxmlformats.org/officeDocument/2006/relationships/image" Target="../media/image52.png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26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28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30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3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36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94.xml"/><Relationship Id="rId7" Type="http://schemas.openxmlformats.org/officeDocument/2006/relationships/image" Target="../media/image51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97.xml"/><Relationship Id="rId7" Type="http://schemas.openxmlformats.org/officeDocument/2006/relationships/image" Target="../media/image53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00.xml"/><Relationship Id="rId7" Type="http://schemas.openxmlformats.org/officeDocument/2006/relationships/image" Target="../media/image49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48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03.xml"/><Relationship Id="rId7" Type="http://schemas.openxmlformats.org/officeDocument/2006/relationships/image" Target="../media/image5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106.xml"/><Relationship Id="rId7" Type="http://schemas.openxmlformats.org/officeDocument/2006/relationships/image" Target="../media/image52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109.xml"/><Relationship Id="rId7" Type="http://schemas.openxmlformats.org/officeDocument/2006/relationships/image" Target="../media/image52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12.xml"/><Relationship Id="rId7" Type="http://schemas.openxmlformats.org/officeDocument/2006/relationships/image" Target="../media/image5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115.xml"/><Relationship Id="rId7" Type="http://schemas.openxmlformats.org/officeDocument/2006/relationships/image" Target="../media/image52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18.xml"/><Relationship Id="rId7" Type="http://schemas.openxmlformats.org/officeDocument/2006/relationships/image" Target="../media/image5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121.xml"/><Relationship Id="rId7" Type="http://schemas.openxmlformats.org/officeDocument/2006/relationships/image" Target="../media/image52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124.xml"/><Relationship Id="rId7" Type="http://schemas.openxmlformats.org/officeDocument/2006/relationships/image" Target="../media/image52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27.xml"/><Relationship Id="rId7" Type="http://schemas.openxmlformats.org/officeDocument/2006/relationships/image" Target="../media/image52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130.xml"/><Relationship Id="rId7" Type="http://schemas.openxmlformats.org/officeDocument/2006/relationships/image" Target="../media/image52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133.xml"/><Relationship Id="rId7" Type="http://schemas.openxmlformats.org/officeDocument/2006/relationships/image" Target="../media/image52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136.xml"/><Relationship Id="rId7" Type="http://schemas.openxmlformats.org/officeDocument/2006/relationships/image" Target="../media/image52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139.xml"/><Relationship Id="rId7" Type="http://schemas.openxmlformats.org/officeDocument/2006/relationships/image" Target="../media/image52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42.xml"/><Relationship Id="rId7" Type="http://schemas.openxmlformats.org/officeDocument/2006/relationships/image" Target="../media/image68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45.xml"/><Relationship Id="rId7" Type="http://schemas.openxmlformats.org/officeDocument/2006/relationships/image" Target="../media/image52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48.xml"/><Relationship Id="rId7" Type="http://schemas.openxmlformats.org/officeDocument/2006/relationships/image" Target="../media/image52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image" Target="../media/image53.png"/><Relationship Id="rId26" Type="http://schemas.openxmlformats.org/officeDocument/2006/relationships/image" Target="../media/image60.png"/><Relationship Id="rId3" Type="http://schemas.openxmlformats.org/officeDocument/2006/relationships/tags" Target="../tags/tag151.xml"/><Relationship Id="rId21" Type="http://schemas.openxmlformats.org/officeDocument/2006/relationships/image" Target="../media/image56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3.png"/><Relationship Id="rId33" Type="http://schemas.openxmlformats.org/officeDocument/2006/relationships/image" Target="../media/image69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image" Target="../media/image55.png"/><Relationship Id="rId29" Type="http://schemas.openxmlformats.org/officeDocument/2006/relationships/image" Target="../media/image65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72.png"/><Relationship Id="rId32" Type="http://schemas.openxmlformats.org/officeDocument/2006/relationships/image" Target="../media/image74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tags" Target="../tags/tag158.xml"/><Relationship Id="rId19" Type="http://schemas.openxmlformats.org/officeDocument/2006/relationships/image" Target="../media/image54.png"/><Relationship Id="rId31" Type="http://schemas.openxmlformats.org/officeDocument/2006/relationships/image" Target="../media/image67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58.png"/><Relationship Id="rId27" Type="http://schemas.openxmlformats.org/officeDocument/2006/relationships/image" Target="../media/image61.png"/><Relationship Id="rId30" Type="http://schemas.openxmlformats.org/officeDocument/2006/relationships/image" Target="../media/image66.png"/><Relationship Id="rId8" Type="http://schemas.openxmlformats.org/officeDocument/2006/relationships/tags" Target="../tags/tag1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67.xml"/><Relationship Id="rId7" Type="http://schemas.openxmlformats.org/officeDocument/2006/relationships/image" Target="../media/image49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168.xml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10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.png"/><Relationship Id="rId5" Type="http://schemas.openxmlformats.org/officeDocument/2006/relationships/tags" Target="../tags/tag14.xml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tags" Target="../tags/tag13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71.xml"/><Relationship Id="rId7" Type="http://schemas.openxmlformats.org/officeDocument/2006/relationships/image" Target="../media/image49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172.xml"/><Relationship Id="rId9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76.xml"/><Relationship Id="rId7" Type="http://schemas.openxmlformats.org/officeDocument/2006/relationships/image" Target="../media/image49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7.png"/><Relationship Id="rId4" Type="http://schemas.openxmlformats.org/officeDocument/2006/relationships/tags" Target="../tags/tag177.xml"/><Relationship Id="rId9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80.xml"/><Relationship Id="rId7" Type="http://schemas.openxmlformats.org/officeDocument/2006/relationships/image" Target="../media/image52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181.xml"/><Relationship Id="rId9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184.xml"/><Relationship Id="rId7" Type="http://schemas.openxmlformats.org/officeDocument/2006/relationships/image" Target="../media/image79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7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88.xml"/><Relationship Id="rId7" Type="http://schemas.openxmlformats.org/officeDocument/2006/relationships/image" Target="../media/image52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189.xml"/><Relationship Id="rId9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92.xml"/><Relationship Id="rId7" Type="http://schemas.openxmlformats.org/officeDocument/2006/relationships/image" Target="../media/image52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193.xml"/><Relationship Id="rId9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96.xml"/><Relationship Id="rId7" Type="http://schemas.openxmlformats.org/officeDocument/2006/relationships/image" Target="../media/image52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2.png"/><Relationship Id="rId4" Type="http://schemas.openxmlformats.org/officeDocument/2006/relationships/tags" Target="../tags/tag197.xml"/><Relationship Id="rId9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00.xml"/><Relationship Id="rId7" Type="http://schemas.openxmlformats.org/officeDocument/2006/relationships/image" Target="../media/image52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201.xml"/><Relationship Id="rId9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04.xml"/><Relationship Id="rId7" Type="http://schemas.openxmlformats.org/officeDocument/2006/relationships/image" Target="../media/image52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3.png"/><Relationship Id="rId4" Type="http://schemas.openxmlformats.org/officeDocument/2006/relationships/tags" Target="../tags/tag205.xml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6.png"/><Relationship Id="rId2" Type="http://schemas.openxmlformats.org/officeDocument/2006/relationships/tags" Target="../tags/tag18.xml"/><Relationship Id="rId16" Type="http://schemas.openxmlformats.org/officeDocument/2006/relationships/image" Target="../media/image11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.png"/><Relationship Id="rId5" Type="http://schemas.openxmlformats.org/officeDocument/2006/relationships/tags" Target="../tags/tag21.xml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tags" Target="../tags/tag20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08.xml"/><Relationship Id="rId7" Type="http://schemas.openxmlformats.org/officeDocument/2006/relationships/image" Target="../media/image56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209.xml"/><Relationship Id="rId9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4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14.xml"/><Relationship Id="rId7" Type="http://schemas.openxmlformats.org/officeDocument/2006/relationships/image" Target="../media/image56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5.png"/><Relationship Id="rId4" Type="http://schemas.openxmlformats.org/officeDocument/2006/relationships/tags" Target="../tags/tag215.xml"/><Relationship Id="rId9" Type="http://schemas.openxmlformats.org/officeDocument/2006/relationships/image" Target="../media/image4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18.xml"/><Relationship Id="rId7" Type="http://schemas.openxmlformats.org/officeDocument/2006/relationships/image" Target="../media/image86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219.xml"/><Relationship Id="rId9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22.xml"/><Relationship Id="rId7" Type="http://schemas.openxmlformats.org/officeDocument/2006/relationships/image" Target="../media/image52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8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7.png"/><Relationship Id="rId4" Type="http://schemas.openxmlformats.org/officeDocument/2006/relationships/tags" Target="../tags/tag223.xml"/><Relationship Id="rId9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8.png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image" Target="../media/image49.png"/><Relationship Id="rId17" Type="http://schemas.openxmlformats.org/officeDocument/2006/relationships/image" Target="../media/image86.png"/><Relationship Id="rId2" Type="http://schemas.openxmlformats.org/officeDocument/2006/relationships/tags" Target="../tags/tag225.xml"/><Relationship Id="rId16" Type="http://schemas.openxmlformats.org/officeDocument/2006/relationships/image" Target="../media/image87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image" Target="../media/image48.png"/><Relationship Id="rId5" Type="http://schemas.openxmlformats.org/officeDocument/2006/relationships/tags" Target="../tags/tag228.xml"/><Relationship Id="rId15" Type="http://schemas.openxmlformats.org/officeDocument/2006/relationships/image" Target="../media/image90.png"/><Relationship Id="rId10" Type="http://schemas.openxmlformats.org/officeDocument/2006/relationships/image" Target="../media/image52.png"/><Relationship Id="rId4" Type="http://schemas.openxmlformats.org/officeDocument/2006/relationships/tags" Target="../tags/tag227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8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86.png"/><Relationship Id="rId3" Type="http://schemas.openxmlformats.org/officeDocument/2006/relationships/tags" Target="../tags/tag23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7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image" Target="../media/image49.png"/><Relationship Id="rId5" Type="http://schemas.openxmlformats.org/officeDocument/2006/relationships/tags" Target="../tags/tag235.xml"/><Relationship Id="rId15" Type="http://schemas.openxmlformats.org/officeDocument/2006/relationships/image" Target="../media/image92.png"/><Relationship Id="rId10" Type="http://schemas.openxmlformats.org/officeDocument/2006/relationships/image" Target="../media/image48.png"/><Relationship Id="rId4" Type="http://schemas.openxmlformats.org/officeDocument/2006/relationships/tags" Target="../tags/tag234.xml"/><Relationship Id="rId9" Type="http://schemas.openxmlformats.org/officeDocument/2006/relationships/image" Target="../media/image52.png"/><Relationship Id="rId14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39.xml"/><Relationship Id="rId7" Type="http://schemas.openxmlformats.org/officeDocument/2006/relationships/image" Target="../media/image93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240.xml"/><Relationship Id="rId9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43.xml"/><Relationship Id="rId7" Type="http://schemas.openxmlformats.org/officeDocument/2006/relationships/image" Target="../media/image48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3.png"/><Relationship Id="rId4" Type="http://schemas.openxmlformats.org/officeDocument/2006/relationships/tags" Target="../tags/tag244.xml"/><Relationship Id="rId9" Type="http://schemas.openxmlformats.org/officeDocument/2006/relationships/image" Target="../media/image9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47.xml"/><Relationship Id="rId7" Type="http://schemas.openxmlformats.org/officeDocument/2006/relationships/image" Target="../media/image52.png"/><Relationship Id="rId12" Type="http://schemas.openxmlformats.org/officeDocument/2006/relationships/image" Target="../media/image94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3.png"/><Relationship Id="rId5" Type="http://schemas.openxmlformats.org/officeDocument/2006/relationships/tags" Target="../tags/tag249.xml"/><Relationship Id="rId10" Type="http://schemas.openxmlformats.org/officeDocument/2006/relationships/image" Target="../media/image95.png"/><Relationship Id="rId4" Type="http://schemas.openxmlformats.org/officeDocument/2006/relationships/tags" Target="../tags/tag248.xml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2.png"/><Relationship Id="rId2" Type="http://schemas.openxmlformats.org/officeDocument/2006/relationships/tags" Target="../tags/tag25.xml"/><Relationship Id="rId16" Type="http://schemas.openxmlformats.org/officeDocument/2006/relationships/image" Target="../media/image14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6.png"/><Relationship Id="rId5" Type="http://schemas.openxmlformats.org/officeDocument/2006/relationships/tags" Target="../tags/tag28.xml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tags" Target="../tags/tag27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252.xml"/><Relationship Id="rId7" Type="http://schemas.openxmlformats.org/officeDocument/2006/relationships/image" Target="../media/image49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4" Type="http://schemas.openxmlformats.org/officeDocument/2006/relationships/tags" Target="../tags/tag253.xml"/><Relationship Id="rId9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58.xml"/><Relationship Id="rId7" Type="http://schemas.openxmlformats.org/officeDocument/2006/relationships/image" Target="../media/image49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8.png"/><Relationship Id="rId4" Type="http://schemas.openxmlformats.org/officeDocument/2006/relationships/tags" Target="../tags/tag259.xml"/><Relationship Id="rId9" Type="http://schemas.openxmlformats.org/officeDocument/2006/relationships/image" Target="../media/image6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image" Target="../media/image52.png"/><Relationship Id="rId18" Type="http://schemas.openxmlformats.org/officeDocument/2006/relationships/image" Target="../media/image98.png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49.png"/><Relationship Id="rId17" Type="http://schemas.openxmlformats.org/officeDocument/2006/relationships/image" Target="../media/image101.png"/><Relationship Id="rId2" Type="http://schemas.openxmlformats.org/officeDocument/2006/relationships/tags" Target="../tags/tag261.xml"/><Relationship Id="rId16" Type="http://schemas.openxmlformats.org/officeDocument/2006/relationships/image" Target="../media/image100.png"/><Relationship Id="rId20" Type="http://schemas.openxmlformats.org/officeDocument/2006/relationships/image" Target="../media/image103.png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image" Target="../media/image48.png"/><Relationship Id="rId5" Type="http://schemas.openxmlformats.org/officeDocument/2006/relationships/tags" Target="../tags/tag264.xml"/><Relationship Id="rId15" Type="http://schemas.openxmlformats.org/officeDocument/2006/relationships/image" Target="../media/image9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2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image" Target="../media/image6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71.xml"/><Relationship Id="rId7" Type="http://schemas.openxmlformats.org/officeDocument/2006/relationships/image" Target="../media/image49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4.png"/><Relationship Id="rId4" Type="http://schemas.openxmlformats.org/officeDocument/2006/relationships/tags" Target="../tags/tag272.xml"/><Relationship Id="rId9" Type="http://schemas.openxmlformats.org/officeDocument/2006/relationships/image" Target="../media/image6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275.xml"/><Relationship Id="rId7" Type="http://schemas.openxmlformats.org/officeDocument/2006/relationships/image" Target="../media/image49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1.png"/><Relationship Id="rId4" Type="http://schemas.openxmlformats.org/officeDocument/2006/relationships/tags" Target="../tags/tag276.xml"/><Relationship Id="rId9" Type="http://schemas.openxmlformats.org/officeDocument/2006/relationships/image" Target="../media/image5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107.png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82.xml"/><Relationship Id="rId7" Type="http://schemas.openxmlformats.org/officeDocument/2006/relationships/image" Target="../media/image49.png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8.png"/><Relationship Id="rId4" Type="http://schemas.openxmlformats.org/officeDocument/2006/relationships/tags" Target="../tags/tag283.xml"/><Relationship Id="rId9" Type="http://schemas.openxmlformats.org/officeDocument/2006/relationships/image" Target="../media/image61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image" Target="../media/image52.png"/><Relationship Id="rId18" Type="http://schemas.openxmlformats.org/officeDocument/2006/relationships/image" Target="../media/image109.png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image" Target="../media/image49.png"/><Relationship Id="rId17" Type="http://schemas.openxmlformats.org/officeDocument/2006/relationships/image" Target="../media/image102.png"/><Relationship Id="rId2" Type="http://schemas.openxmlformats.org/officeDocument/2006/relationships/tags" Target="../tags/tag285.xml"/><Relationship Id="rId16" Type="http://schemas.openxmlformats.org/officeDocument/2006/relationships/image" Target="../media/image101.png"/><Relationship Id="rId20" Type="http://schemas.openxmlformats.org/officeDocument/2006/relationships/image" Target="../media/image61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image" Target="../media/image48.png"/><Relationship Id="rId5" Type="http://schemas.openxmlformats.org/officeDocument/2006/relationships/tags" Target="../tags/tag288.xml"/><Relationship Id="rId15" Type="http://schemas.openxmlformats.org/officeDocument/2006/relationships/image" Target="../media/image10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8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image" Target="../media/image99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95.xml"/><Relationship Id="rId7" Type="http://schemas.openxmlformats.org/officeDocument/2006/relationships/image" Target="../media/image49.pn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1.png"/><Relationship Id="rId4" Type="http://schemas.openxmlformats.org/officeDocument/2006/relationships/tags" Target="../tags/tag296.xml"/><Relationship Id="rId9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14.png"/><Relationship Id="rId2" Type="http://schemas.openxmlformats.org/officeDocument/2006/relationships/tags" Target="../tags/tag32.xml"/><Relationship Id="rId16" Type="http://schemas.openxmlformats.org/officeDocument/2006/relationships/image" Target="../media/image13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6.png"/><Relationship Id="rId5" Type="http://schemas.openxmlformats.org/officeDocument/2006/relationships/tags" Target="../tags/tag35.xml"/><Relationship Id="rId1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tags" Target="../tags/tag34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299.xml"/><Relationship Id="rId7" Type="http://schemas.openxmlformats.org/officeDocument/2006/relationships/image" Target="../media/image49.png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1.png"/><Relationship Id="rId4" Type="http://schemas.openxmlformats.org/officeDocument/2006/relationships/tags" Target="../tags/tag300.xml"/><Relationship Id="rId9" Type="http://schemas.openxmlformats.org/officeDocument/2006/relationships/image" Target="../media/image52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303.xml"/><Relationship Id="rId7" Type="http://schemas.openxmlformats.org/officeDocument/2006/relationships/image" Target="../media/image49.png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image" Target="../media/image48.png"/><Relationship Id="rId11" Type="http://schemas.openxmlformats.org/officeDocument/2006/relationships/image" Target="../media/image112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1.png"/><Relationship Id="rId4" Type="http://schemas.openxmlformats.org/officeDocument/2006/relationships/tags" Target="../tags/tag304.xml"/><Relationship Id="rId9" Type="http://schemas.openxmlformats.org/officeDocument/2006/relationships/image" Target="../media/image5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07.xml"/><Relationship Id="rId7" Type="http://schemas.openxmlformats.org/officeDocument/2006/relationships/image" Target="../media/image49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3.png"/><Relationship Id="rId4" Type="http://schemas.openxmlformats.org/officeDocument/2006/relationships/tags" Target="../tags/tag308.xml"/><Relationship Id="rId9" Type="http://schemas.openxmlformats.org/officeDocument/2006/relationships/image" Target="../media/image111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311.xml"/><Relationship Id="rId7" Type="http://schemas.openxmlformats.org/officeDocument/2006/relationships/image" Target="../media/image49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3.png"/><Relationship Id="rId4" Type="http://schemas.openxmlformats.org/officeDocument/2006/relationships/tags" Target="../tags/tag312.xml"/><Relationship Id="rId9" Type="http://schemas.openxmlformats.org/officeDocument/2006/relationships/image" Target="../media/image5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4" Type="http://schemas.openxmlformats.org/officeDocument/2006/relationships/image" Target="../media/image11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17.xml"/><Relationship Id="rId7" Type="http://schemas.openxmlformats.org/officeDocument/2006/relationships/image" Target="../media/image49.png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5.png"/><Relationship Id="rId4" Type="http://schemas.openxmlformats.org/officeDocument/2006/relationships/tags" Target="../tags/tag318.xml"/><Relationship Id="rId9" Type="http://schemas.openxmlformats.org/officeDocument/2006/relationships/image" Target="../media/image7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21.xml"/><Relationship Id="rId7" Type="http://schemas.openxmlformats.org/officeDocument/2006/relationships/image" Target="../media/image49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6.png"/><Relationship Id="rId4" Type="http://schemas.openxmlformats.org/officeDocument/2006/relationships/tags" Target="../tags/tag322.xml"/><Relationship Id="rId9" Type="http://schemas.openxmlformats.org/officeDocument/2006/relationships/image" Target="../media/image73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325.xml"/><Relationship Id="rId7" Type="http://schemas.openxmlformats.org/officeDocument/2006/relationships/image" Target="../media/image49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7.png"/><Relationship Id="rId4" Type="http://schemas.openxmlformats.org/officeDocument/2006/relationships/tags" Target="../tags/tag326.xml"/><Relationship Id="rId9" Type="http://schemas.openxmlformats.org/officeDocument/2006/relationships/image" Target="../media/image5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tags" Target="../tags/tag329.xml"/><Relationship Id="rId7" Type="http://schemas.openxmlformats.org/officeDocument/2006/relationships/image" Target="../media/image119.png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image" Target="../media/image1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0.xml"/><Relationship Id="rId9" Type="http://schemas.openxmlformats.org/officeDocument/2006/relationships/image" Target="../media/image12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CC3201-1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n-IE" b="1" cap="small" dirty="0" smtClean="0"/>
              <a:t>Bases de </a:t>
            </a:r>
            <a:r>
              <a:rPr lang="en-IE" b="1" cap="small" dirty="0" err="1" smtClean="0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2017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Clase 3: ER II y Álgebra Relacional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/>
              <a:t>aidhog@gmail.com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foráneas)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1" y="5271434"/>
            <a:ext cx="5207106" cy="1281733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>
          <a:xfrm>
            <a:off x="5317671" y="1676401"/>
            <a:ext cx="2946850" cy="867050"/>
          </a:xfrm>
          <a:prstGeom prst="wedgeRectCallout">
            <a:avLst>
              <a:gd name="adj1" fmla="val -31669"/>
              <a:gd name="adj2" fmla="val 28146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Llaves foráneas</a:t>
            </a:r>
            <a:r>
              <a:rPr lang="es-CL" sz="1600" dirty="0" smtClean="0"/>
              <a:t>:</a:t>
            </a:r>
          </a:p>
          <a:p>
            <a:pPr algn="ctr"/>
            <a:r>
              <a:rPr lang="es-CL" sz="1600" dirty="0" smtClean="0"/>
              <a:t>Las escribiremos así</a:t>
            </a:r>
          </a:p>
          <a:p>
            <a:pPr algn="ctr"/>
            <a:r>
              <a:rPr lang="es-CL" sz="1600" dirty="0" smtClean="0">
                <a:solidFill>
                  <a:schemeClr val="bg1"/>
                </a:solidFill>
              </a:rPr>
              <a:t>(a veces abreviadas como </a:t>
            </a:r>
            <a:r>
              <a:rPr lang="es-CL" sz="1600" i="1" dirty="0">
                <a:solidFill>
                  <a:srgbClr val="00B050"/>
                </a:solidFill>
              </a:rPr>
              <a:t>C</a:t>
            </a:r>
            <a:r>
              <a:rPr lang="es-CL" sz="1600" i="1" dirty="0" smtClean="0">
                <a:solidFill>
                  <a:srgbClr val="00B050"/>
                </a:solidFill>
              </a:rPr>
              <a:t>.</a:t>
            </a:r>
            <a:r>
              <a:rPr lang="es-CL" sz="1600" dirty="0" smtClean="0">
                <a:solidFill>
                  <a:schemeClr val="bg1"/>
                </a:solidFill>
              </a:rPr>
              <a:t>)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Producto Cruz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son las pares de nombres de cervezas donde la primera cerveza sea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6036"/>
            <a:ext cx="5179448" cy="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cervezas?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Producto Cruz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cervezas?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6"/>
            <a:ext cx="5468230" cy="394821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" y="3752895"/>
            <a:ext cx="2928189" cy="2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(</a:t>
            </a:r>
            <a:r>
              <a:rPr lang="es-CL" i="1" dirty="0" smtClean="0"/>
              <a:t>Reuniones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31" y="1447800"/>
            <a:ext cx="4196337" cy="1740222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4406586"/>
            <a:ext cx="8229600" cy="775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/>
              <a:t>En estricto rigor, no es un </a:t>
            </a:r>
            <a:r>
              <a:rPr lang="es-CL" sz="2000" dirty="0" smtClean="0"/>
              <a:t>operador, porque es cubierto por los operadores de producto y selección, pero </a:t>
            </a:r>
            <a:r>
              <a:rPr lang="es-CL" sz="2000" dirty="0" err="1" smtClean="0"/>
              <a:t>join</a:t>
            </a:r>
            <a:r>
              <a:rPr lang="es-CL" sz="2000" dirty="0" smtClean="0"/>
              <a:t> es tan común que se abrevia así.</a:t>
            </a:r>
          </a:p>
        </p:txBody>
      </p:sp>
    </p:spTree>
    <p:extLst>
      <p:ext uri="{BB962C8B-B14F-4D97-AF65-F5344CB8AC3E}">
        <p14:creationId xmlns:p14="http://schemas.microsoft.com/office/powerpoint/2010/main" val="19604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/>
              <a:t> = Selección + </a:t>
            </a:r>
            <a:r>
              <a:rPr lang="es-CL" dirty="0" smtClean="0"/>
              <a:t>Producto Cruz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son las pares de nombres de cervezas donde la primera cerveza sea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3" y="3736036"/>
            <a:ext cx="5179448" cy="260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1" y="4143584"/>
            <a:ext cx="4913286" cy="4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= Selección </a:t>
            </a:r>
            <a:r>
              <a:rPr lang="es-CL" dirty="0"/>
              <a:t>+ </a:t>
            </a:r>
            <a:r>
              <a:rPr lang="es-CL" dirty="0"/>
              <a:t>Producto </a:t>
            </a:r>
            <a:r>
              <a:rPr lang="es-CL" dirty="0" smtClean="0"/>
              <a:t>Cruz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cervezas?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5"/>
            <a:ext cx="5471694" cy="394373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7" y="3733800"/>
            <a:ext cx="4577453" cy="261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2" y="4143583"/>
            <a:ext cx="4308542" cy="4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origen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81371" y="5618724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</a:rPr>
              <a:t>Una tarea.</a:t>
            </a:r>
            <a:endParaRPr lang="es-CL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3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Operadores unarios vs. binarios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Operadores unarios</a:t>
            </a:r>
            <a:r>
              <a:rPr lang="es-CL" dirty="0" smtClean="0">
                <a:solidFill>
                  <a:srgbClr val="7030A0"/>
                </a:solidFill>
              </a:rPr>
              <a:t>: 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sola una relación:</a:t>
            </a:r>
          </a:p>
          <a:p>
            <a:pPr lvl="1"/>
            <a:endParaRPr lang="es-CL" dirty="0"/>
          </a:p>
          <a:p>
            <a:pPr marL="457200" lvl="1" indent="0">
              <a:buNone/>
            </a:pPr>
            <a:endParaRPr lang="es-CL" dirty="0"/>
          </a:p>
          <a:p>
            <a:r>
              <a:rPr lang="es-CL" dirty="0" smtClean="0"/>
              <a:t>Operadores binarios: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dos relaciones: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52" y="2458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5418433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4737617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4754680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5410151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07" y="6325219"/>
            <a:ext cx="3503385" cy="458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38401" y="6045851"/>
            <a:ext cx="4343400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extBox 15"/>
          <p:cNvSpPr txBox="1"/>
          <p:nvPr/>
        </p:nvSpPr>
        <p:spPr>
          <a:xfrm>
            <a:off x="5417888" y="3359872"/>
            <a:ext cx="3352801" cy="8309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necesitan todos estos operadores?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72" y="2453638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Modelando Intersección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¿Cómo se puede hacerla?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7" y="3377576"/>
            <a:ext cx="4054482" cy="4137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18" y="3090292"/>
            <a:ext cx="3233050" cy="19373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92" y="3908895"/>
            <a:ext cx="1126808" cy="11203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08895"/>
            <a:ext cx="1122700" cy="11187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02" y="4425371"/>
            <a:ext cx="268438" cy="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Modelando Intersección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¿Cómo se puede hacerla?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8" y="4381773"/>
            <a:ext cx="8645303" cy="5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2" y="1485904"/>
            <a:ext cx="6637237" cy="2253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8081" y="832768"/>
            <a:ext cx="2590800" cy="707886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FFC000"/>
                </a:solidFill>
              </a:rPr>
              <a:t>Regresaremos cuando hablemos de SQL. </a:t>
            </a:r>
            <a:r>
              <a:rPr lang="es-CL" sz="2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es-CL" sz="2000" dirty="0">
              <a:solidFill>
                <a:srgbClr val="FFC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1" y="5271434"/>
            <a:ext cx="5207106" cy="12817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Álgebra Relacional (Mínima / Clásica)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77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3" y="5388705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59499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57169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3554064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0" y="5375110"/>
            <a:ext cx="3503385" cy="458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2072638"/>
            <a:ext cx="2252728" cy="6613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6223" y="5167474"/>
            <a:ext cx="8200577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47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br>
              <a:rPr lang="es-CL" dirty="0" smtClean="0"/>
            </a:br>
            <a:r>
              <a:rPr lang="es-CL" dirty="0" smtClean="0"/>
              <a:t>  </a:t>
            </a:r>
            <a:r>
              <a:rPr lang="es-CL" dirty="0" smtClean="0">
                <a:solidFill>
                  <a:srgbClr val="0033CC"/>
                </a:solidFill>
              </a:rPr>
              <a:t>EL Álgebra relacional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1" y="-180515"/>
            <a:ext cx="9753601" cy="7248145"/>
          </a:xfrm>
          <a:prstGeom prst="rect">
            <a:avLst/>
          </a:prstGeom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colgarla </a:t>
            </a:r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657600" y="3662362"/>
            <a:ext cx="3162300" cy="931069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no entiendo nada.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tenemos el álgebra?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Para definir preguntas en una forma general</a:t>
            </a:r>
          </a:p>
          <a:p>
            <a:r>
              <a:rPr lang="es-CL" dirty="0" smtClean="0"/>
              <a:t>Para definir preguntas sin ambigüedad</a:t>
            </a:r>
          </a:p>
          <a:p>
            <a:r>
              <a:rPr lang="es-CL" dirty="0" smtClean="0"/>
              <a:t>Provee el cimiento de lenguajes de consulta (como SQL)</a:t>
            </a:r>
          </a:p>
          <a:p>
            <a:r>
              <a:rPr lang="es-CL" dirty="0" smtClean="0"/>
              <a:t>Optimizaciones …</a:t>
            </a:r>
          </a:p>
        </p:txBody>
      </p:sp>
    </p:spTree>
    <p:extLst>
      <p:ext uri="{BB962C8B-B14F-4D97-AF65-F5344CB8AC3E}">
        <p14:creationId xmlns:p14="http://schemas.microsoft.com/office/powerpoint/2010/main" val="27328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Ejemplo de una optimización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vino tienen un tipo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3733800"/>
            <a:ext cx="4980131" cy="5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6" y="4277098"/>
            <a:ext cx="5074659" cy="315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No en </a:t>
            </a:r>
            <a:br>
              <a:rPr lang="es-CL" i="1" dirty="0" smtClean="0">
                <a:solidFill>
                  <a:srgbClr val="FF0000"/>
                </a:solidFill>
              </a:rPr>
            </a:br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(Clásica)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81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</a:rPr>
              <a:t>.</a:t>
            </a:r>
            <a:endParaRPr lang="es-CL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</a:rPr>
              <a:t>.</a:t>
            </a:r>
            <a:endParaRPr lang="es-CL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09683"/>
            <a:ext cx="4747783" cy="794898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</a:rPr>
              <a:t>.</a:t>
            </a:r>
            <a:endParaRPr lang="es-CL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 es el trago 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</a:rPr>
              <a:t>.</a:t>
            </a:r>
            <a:endParaRPr lang="es-CL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Relaciones Múltiples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</a:t>
            </a:r>
            <a:r>
              <a:rPr lang="es-CL" dirty="0" smtClean="0"/>
              <a:t>Tabla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304800" y="5217945"/>
            <a:ext cx="8686799" cy="110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330069"/>
            <a:ext cx="6107694" cy="9376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73927"/>
            <a:ext cx="4025450" cy="26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3292336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 </a:t>
            </a:r>
            <a:r>
              <a:rPr lang="es-CL" sz="2000" b="1" i="1" dirty="0">
                <a:latin typeface="Bodoni MT Condensed" panose="02070606080606020203" pitchFamily="18" charset="0"/>
              </a:rPr>
              <a:t>es el significado de la vida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1650193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¿Una más?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61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962400"/>
            <a:ext cx="8116887" cy="1806575"/>
          </a:xfrm>
        </p:spPr>
        <p:txBody>
          <a:bodyPr>
            <a:normAutofit/>
          </a:bodyPr>
          <a:lstStyle/>
          <a:p>
            <a:r>
              <a:rPr lang="es-CL" sz="2700" i="1" dirty="0" smtClean="0"/>
              <a:t>LA PROXIMA VEZ, Continuaremos con UN POCO DE: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EL CÁLCULO RELACIONAL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</a:rPr>
              <a:t>Capítulo 4.3 |</a:t>
            </a:r>
            <a:r>
              <a:rPr lang="es-CL" dirty="0" err="1" smtClean="0">
                <a:solidFill>
                  <a:prstClr val="black"/>
                </a:solidFill>
              </a:rPr>
              <a:t>Ramakrishnan</a:t>
            </a:r>
            <a:r>
              <a:rPr lang="es-CL" dirty="0" smtClean="0">
                <a:solidFill>
                  <a:prstClr val="black"/>
                </a:solidFill>
              </a:rPr>
              <a:t> / </a:t>
            </a:r>
            <a:r>
              <a:rPr lang="es-CL" dirty="0" err="1" smtClean="0">
                <a:solidFill>
                  <a:prstClr val="black"/>
                </a:solidFill>
              </a:rPr>
              <a:t>Gehrke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962400"/>
            <a:ext cx="8116887" cy="1806575"/>
          </a:xfrm>
        </p:spPr>
        <p:txBody>
          <a:bodyPr>
            <a:normAutofit fontScale="90000"/>
          </a:bodyPr>
          <a:lstStyle/>
          <a:p>
            <a:r>
              <a:rPr lang="es-CL" sz="2700" i="1" dirty="0" smtClean="0"/>
              <a:t>LA PROXIMA VEZ, EMPEZAREMOS con el</a:t>
            </a:r>
            <a:r>
              <a:rPr lang="es-CL" sz="2700" dirty="0" smtClean="0"/>
              <a:t>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err="1" smtClean="0"/>
              <a:t>Structured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(SQL)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</a:rPr>
              <a:t>Capítulo 5 | </a:t>
            </a:r>
            <a:r>
              <a:rPr lang="es-CL" dirty="0" err="1" smtClean="0">
                <a:solidFill>
                  <a:prstClr val="black"/>
                </a:solidFill>
              </a:rPr>
              <a:t>Ramakrishnan</a:t>
            </a:r>
            <a:r>
              <a:rPr lang="es-CL" dirty="0" smtClean="0">
                <a:solidFill>
                  <a:prstClr val="black"/>
                </a:solidFill>
              </a:rPr>
              <a:t> / </a:t>
            </a:r>
            <a:r>
              <a:rPr lang="es-CL" dirty="0" err="1" smtClean="0">
                <a:solidFill>
                  <a:prstClr val="black"/>
                </a:solidFill>
              </a:rPr>
              <a:t>Gehrke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7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48200" y="1535865"/>
            <a:ext cx="4800600" cy="5517397"/>
            <a:chOff x="4648200" y="1535865"/>
            <a:chExt cx="4800600" cy="5517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3150" y="3328987"/>
              <a:ext cx="3295650" cy="3724275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>
              <a:off x="4648200" y="1535865"/>
              <a:ext cx="4800600" cy="1295400"/>
            </a:xfrm>
            <a:prstGeom prst="cloudCallout">
              <a:avLst>
                <a:gd name="adj1" fmla="val 21562"/>
                <a:gd name="adj2" fmla="val 103927"/>
              </a:avLst>
            </a:prstGeom>
            <a:solidFill>
              <a:schemeClr val="lt1">
                <a:alpha val="67000"/>
              </a:schemeClr>
            </a:solidFill>
            <a:ln w="4445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CL" sz="2000" b="1" i="1" dirty="0" smtClean="0">
                  <a:latin typeface="Bodoni MT Condensed" panose="02070606080606020203" pitchFamily="18" charset="0"/>
                </a:rPr>
                <a:t>¿Preguntas?</a:t>
              </a:r>
              <a:endParaRPr lang="es-CL" sz="2000" b="1" i="1" dirty="0">
                <a:latin typeface="Bodoni MT Condensed" panose="02070606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0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800" y="5217945"/>
            <a:ext cx="8686799" cy="110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(con </a:t>
            </a:r>
            <a:r>
              <a:rPr lang="es-CL" dirty="0" smtClean="0"/>
              <a:t>papeles)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</a:t>
            </a:r>
            <a:r>
              <a:rPr lang="es-CL" dirty="0" smtClean="0"/>
              <a:t>Columnas distintas</a:t>
            </a:r>
            <a:endParaRPr lang="es-CL" dirty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80078"/>
            <a:ext cx="4026226" cy="2632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5330070"/>
            <a:ext cx="7908222" cy="9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32" y="1846688"/>
            <a:ext cx="3702658" cy="2959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768769"/>
            <a:ext cx="2836966" cy="338554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i="1" dirty="0" smtClean="0"/>
              <a:t>¿Qué vamos a hacer aquí?</a:t>
            </a:r>
            <a:endParaRPr lang="es-C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Opción 1: Tablas solo para las subclases </a:t>
            </a:r>
            <a:endParaRPr lang="es-CL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32" y="1846688"/>
            <a:ext cx="3702658" cy="29598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4102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551517"/>
            <a:ext cx="5425097" cy="4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Opción 2: Tabla para la superclase 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52179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06529"/>
            <a:ext cx="4306303" cy="702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32" y="1846688"/>
            <a:ext cx="3702658" cy="29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32" y="1846688"/>
            <a:ext cx="3702658" cy="29598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¿Cuál sea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1</a:t>
            </a:r>
            <a:endParaRPr lang="es-CL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Mucho </a:t>
            </a:r>
            <a:r>
              <a:rPr lang="es-CL" sz="2400" dirty="0"/>
              <a:t>s</a:t>
            </a:r>
            <a:r>
              <a:rPr lang="es-CL" sz="2400" dirty="0" smtClean="0"/>
              <a:t>olapamiento</a:t>
            </a:r>
            <a:r>
              <a:rPr lang="es-CL" sz="2400" i="1" dirty="0" smtClean="0"/>
              <a:t> </a:t>
            </a:r>
            <a:r>
              <a:rPr lang="es-CL" sz="2400" dirty="0"/>
              <a:t>s</a:t>
            </a:r>
            <a:r>
              <a:rPr lang="es-CL" sz="2400" dirty="0" smtClean="0"/>
              <a:t>ugiere </a:t>
            </a:r>
            <a:r>
              <a:rPr lang="es-CL" sz="2400" dirty="0"/>
              <a:t>2</a:t>
            </a:r>
            <a:r>
              <a:rPr lang="es-CL" sz="2400" dirty="0" smtClean="0"/>
              <a:t> </a:t>
            </a:r>
            <a:r>
              <a:rPr lang="es-CL" dirty="0" smtClean="0"/>
              <a:t>(con menos o </a:t>
            </a:r>
            <a:r>
              <a:rPr lang="es-CL" dirty="0"/>
              <a:t>no </a:t>
            </a:r>
            <a:r>
              <a:rPr lang="es-CL" dirty="0" smtClean="0"/>
              <a:t>solapamiento sugiere </a:t>
            </a:r>
            <a:r>
              <a:rPr lang="es-CL" dirty="0"/>
              <a:t>1</a:t>
            </a:r>
            <a:r>
              <a:rPr lang="es-CL" dirty="0" smtClean="0"/>
              <a:t>)</a:t>
            </a:r>
          </a:p>
          <a:p>
            <a:pPr algn="ctr"/>
            <a:r>
              <a:rPr lang="es-CL" sz="2000" dirty="0" smtClean="0"/>
              <a:t>(Si tuviéramos muchos </a:t>
            </a:r>
            <a:r>
              <a:rPr lang="es-CL" sz="2000" dirty="0" smtClean="0">
                <a:solidFill>
                  <a:srgbClr val="00B050"/>
                </a:solidFill>
              </a:rPr>
              <a:t>Empleado</a:t>
            </a:r>
            <a:r>
              <a:rPr lang="es-CL" sz="2000" dirty="0" smtClean="0"/>
              <a:t>s que sean </a:t>
            </a:r>
            <a:r>
              <a:rPr lang="es-CL" sz="2000" dirty="0" smtClean="0">
                <a:solidFill>
                  <a:srgbClr val="00B050"/>
                </a:solidFill>
              </a:rPr>
              <a:t>Cliente</a:t>
            </a:r>
            <a:r>
              <a:rPr lang="es-CL" sz="2000" dirty="0" smtClean="0"/>
              <a:t>s también, con 1, tendríamos que repetir los atributos generales de </a:t>
            </a:r>
            <a:r>
              <a:rPr lang="es-CL" sz="2000" dirty="0" smtClean="0">
                <a:solidFill>
                  <a:srgbClr val="00B050"/>
                </a:solidFill>
              </a:rPr>
              <a:t>Persona</a:t>
            </a:r>
            <a:r>
              <a:rPr lang="es-CL" sz="2000" dirty="0" smtClean="0"/>
              <a:t>s dos veces en cada caso)</a:t>
            </a:r>
            <a:endParaRPr lang="es-CL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/>
              <a:t>… con mucho </a:t>
            </a:r>
            <a:r>
              <a:rPr lang="es-CL" sz="2400" i="1" u="sng" dirty="0" smtClean="0"/>
              <a:t>solapamiento</a:t>
            </a:r>
            <a:r>
              <a:rPr lang="es-CL" sz="2400" i="1" dirty="0" smtClean="0"/>
              <a:t> entre </a:t>
            </a:r>
            <a:r>
              <a:rPr lang="es-CL" sz="2400" dirty="0" smtClean="0">
                <a:solidFill>
                  <a:srgbClr val="00B050"/>
                </a:solidFill>
              </a:rPr>
              <a:t>Persona</a:t>
            </a:r>
            <a:r>
              <a:rPr lang="es-CL" sz="2400" i="1" dirty="0" smtClean="0"/>
              <a:t> y </a:t>
            </a:r>
            <a:r>
              <a:rPr lang="es-CL" sz="2400" dirty="0" smtClean="0">
                <a:solidFill>
                  <a:srgbClr val="00B050"/>
                </a:solidFill>
              </a:rPr>
              <a:t>Empleado</a:t>
            </a:r>
            <a:r>
              <a:rPr lang="es-CL" sz="2400" i="1" dirty="0" smtClean="0"/>
              <a:t>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3"/>
            <a:ext cx="4306429" cy="7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32" y="1846688"/>
            <a:ext cx="3702658" cy="29598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¿Cuál sea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1</a:t>
            </a:r>
            <a:endParaRPr lang="es-CL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Hay que elegir 2</a:t>
            </a:r>
          </a:p>
          <a:p>
            <a:pPr algn="ctr"/>
            <a:r>
              <a:rPr lang="es-CL" sz="2400" dirty="0" smtClean="0"/>
              <a:t> </a:t>
            </a:r>
            <a:r>
              <a:rPr lang="es-CL" sz="2000" dirty="0" smtClean="0"/>
              <a:t>(Si tuviéramos </a:t>
            </a:r>
            <a:r>
              <a:rPr lang="es-CL" sz="2000" dirty="0" smtClean="0">
                <a:solidFill>
                  <a:srgbClr val="00B050"/>
                </a:solidFill>
              </a:rPr>
              <a:t>Persona</a:t>
            </a:r>
            <a:r>
              <a:rPr lang="es-CL" sz="2000" dirty="0" smtClean="0"/>
              <a:t>s que no sean ni </a:t>
            </a:r>
            <a:r>
              <a:rPr lang="es-CL" sz="2000" dirty="0" smtClean="0">
                <a:solidFill>
                  <a:srgbClr val="00B050"/>
                </a:solidFill>
              </a:rPr>
              <a:t>Empleado</a:t>
            </a:r>
            <a:r>
              <a:rPr lang="es-CL" sz="2000" dirty="0" smtClean="0"/>
              <a:t>s ni </a:t>
            </a:r>
            <a:r>
              <a:rPr lang="es-CL" sz="2000" dirty="0" smtClean="0">
                <a:solidFill>
                  <a:srgbClr val="00B050"/>
                </a:solidFill>
              </a:rPr>
              <a:t>Cliente</a:t>
            </a:r>
            <a:r>
              <a:rPr lang="es-CL" sz="2000" dirty="0" smtClean="0"/>
              <a:t>s, </a:t>
            </a:r>
          </a:p>
          <a:p>
            <a:pPr algn="ctr"/>
            <a:r>
              <a:rPr lang="es-CL" sz="2000" dirty="0" smtClean="0"/>
              <a:t>no podríamos representarlas con la opción 1)</a:t>
            </a:r>
            <a:endParaRPr lang="es-CL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/>
              <a:t>… </a:t>
            </a:r>
            <a:r>
              <a:rPr lang="es-CL" sz="2400" i="1" dirty="0" smtClean="0"/>
              <a:t>sin </a:t>
            </a:r>
            <a:r>
              <a:rPr lang="es-CL" sz="2400" i="1" u="sng" dirty="0" smtClean="0"/>
              <a:t>cobertura</a:t>
            </a:r>
            <a:r>
              <a:rPr lang="es-CL" sz="2400" i="1" dirty="0" smtClean="0"/>
              <a:t> … si hay </a:t>
            </a:r>
            <a:r>
              <a:rPr lang="es-CL" sz="2400" dirty="0" smtClean="0">
                <a:solidFill>
                  <a:srgbClr val="00B050"/>
                </a:solidFill>
              </a:rPr>
              <a:t>Persona</a:t>
            </a:r>
            <a:r>
              <a:rPr lang="es-CL" sz="2400" i="1" dirty="0" smtClean="0"/>
              <a:t>s que no son </a:t>
            </a:r>
            <a:r>
              <a:rPr lang="es-CL" sz="2400" dirty="0" smtClean="0">
                <a:solidFill>
                  <a:srgbClr val="00B050"/>
                </a:solidFill>
              </a:rPr>
              <a:t>Empleado</a:t>
            </a:r>
            <a:r>
              <a:rPr lang="es-CL" sz="2400" i="1" dirty="0" smtClean="0"/>
              <a:t>s ni </a:t>
            </a:r>
            <a:r>
              <a:rPr lang="es-CL" sz="2400" dirty="0" smtClean="0">
                <a:solidFill>
                  <a:srgbClr val="00B050"/>
                </a:solidFill>
              </a:rPr>
              <a:t>Cliente</a:t>
            </a:r>
            <a:r>
              <a:rPr lang="es-CL" sz="2400" i="1" dirty="0" smtClean="0"/>
              <a:t>s?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32" y="1846688"/>
            <a:ext cx="3702658" cy="29598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¿Cuál sea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1</a:t>
            </a:r>
            <a:endParaRPr lang="es-CL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Sugiere 2</a:t>
            </a:r>
            <a:endParaRPr lang="es-CL" dirty="0" smtClean="0"/>
          </a:p>
          <a:p>
            <a:pPr algn="ctr"/>
            <a:r>
              <a:rPr lang="es-CL" sz="2000" dirty="0" smtClean="0"/>
              <a:t>(Con muchas de estas consultas, y con 1, tendríamos que consultar a dos tablas, pero con 2, tendríamos que consultar a una sola tabla)</a:t>
            </a:r>
            <a:endParaRPr lang="es-CL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4627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300" i="1" dirty="0"/>
              <a:t>… con </a:t>
            </a:r>
            <a:r>
              <a:rPr lang="es-CL" sz="2300" i="1" dirty="0" smtClean="0"/>
              <a:t>muchas consultas para el nombre de una </a:t>
            </a:r>
            <a:r>
              <a:rPr lang="es-CL" sz="2300" dirty="0" smtClean="0">
                <a:solidFill>
                  <a:srgbClr val="00B050"/>
                </a:solidFill>
              </a:rPr>
              <a:t>Persona</a:t>
            </a:r>
            <a:r>
              <a:rPr lang="es-CL" sz="2300" i="1" dirty="0" smtClean="0"/>
              <a:t> dado el RUT?</a:t>
            </a:r>
            <a:endParaRPr lang="es-CL" sz="23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última vez … E</a:t>
            </a:r>
            <a:r>
              <a:rPr lang="es-CL" dirty="0" smtClean="0"/>
              <a:t>–</a:t>
            </a:r>
            <a:r>
              <a:rPr lang="es-CL" dirty="0"/>
              <a:t>R, </a:t>
            </a:r>
            <a:r>
              <a:rPr lang="es-CL" dirty="0" smtClean="0"/>
              <a:t>E–R, </a:t>
            </a:r>
            <a:r>
              <a:rPr lang="es-CL" dirty="0"/>
              <a:t>E–R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54843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32" y="1846688"/>
            <a:ext cx="3702658" cy="29598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¿Cuál sea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1</a:t>
            </a:r>
            <a:endParaRPr lang="es-CL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4693384"/>
            <a:ext cx="8686799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/>
              <a:t>En general …</a:t>
            </a:r>
          </a:p>
          <a:p>
            <a:pPr algn="ctr"/>
            <a:r>
              <a:rPr lang="es-CL" sz="2400" dirty="0" smtClean="0"/>
              <a:t>Hay que considerar las tablas, los atributos, los datos, las restricciones, el control </a:t>
            </a:r>
            <a:r>
              <a:rPr lang="es-CL" sz="2400" dirty="0"/>
              <a:t>de </a:t>
            </a:r>
            <a:r>
              <a:rPr lang="es-CL" sz="2400" dirty="0" smtClean="0"/>
              <a:t>acceso, etcétera, </a:t>
            </a:r>
          </a:p>
          <a:p>
            <a:pPr algn="ctr"/>
            <a:r>
              <a:rPr lang="es-CL" sz="2400" dirty="0" smtClean="0"/>
              <a:t>y aplicar algo “prudente”. </a:t>
            </a:r>
            <a:r>
              <a:rPr lang="es-CL" sz="2400" dirty="0" smtClean="0">
                <a:sym typeface="Wingdings" panose="05000000000000000000" pitchFamily="2" charset="2"/>
              </a:rPr>
              <a:t></a:t>
            </a:r>
            <a:endParaRPr lang="es-CL" sz="20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743200" cy="30515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943600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¿Cuáles son las opciones en este caso? </a:t>
            </a:r>
            <a:r>
              <a:rPr lang="es-CL" sz="2400" dirty="0" smtClean="0">
                <a:sym typeface="Wingdings" panose="05000000000000000000" pitchFamily="2" charset="2"/>
              </a:rPr>
              <a:t>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199" y="6212904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/>
              <a:t>…</a:t>
            </a:r>
            <a:endParaRPr lang="es-CL" sz="1900" i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3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743200" cy="30515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457200" y="52578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99116"/>
            <a:ext cx="5198125" cy="4591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6092478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¿Pero hay otra opción aquí? </a:t>
            </a:r>
            <a:r>
              <a:rPr lang="es-CL" sz="2400" dirty="0" smtClean="0">
                <a:sym typeface="Wingdings" panose="05000000000000000000" pitchFamily="2" charset="2"/>
              </a:rPr>
              <a:t>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8999" y="6361782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/>
              <a:t>…</a:t>
            </a:r>
            <a:endParaRPr lang="es-CL" sz="1900" i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743200" cy="30515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6311900" y="5815984"/>
            <a:ext cx="28194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¿Hay </a:t>
            </a:r>
            <a:r>
              <a:rPr lang="es-CL" sz="2400" b="1" i="1" dirty="0" smtClean="0"/>
              <a:t>otra</a:t>
            </a:r>
            <a:r>
              <a:rPr lang="es-CL" sz="2400" i="1" dirty="0" smtClean="0"/>
              <a:t> opción? </a:t>
            </a:r>
            <a:r>
              <a:rPr lang="es-CL" sz="2400" dirty="0" smtClean="0">
                <a:sym typeface="Wingdings" panose="05000000000000000000" pitchFamily="2" charset="2"/>
              </a:rPr>
              <a:t>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9270" y="6248400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/>
              <a:t>…</a:t>
            </a:r>
            <a:endParaRPr lang="es-CL" sz="1900" i="1" dirty="0">
              <a:solidFill>
                <a:srgbClr val="0066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2578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99116"/>
            <a:ext cx="5198125" cy="459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46817"/>
            <a:ext cx="5778499" cy="852998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121641"/>
            <a:ext cx="4990937" cy="7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U</a:t>
            </a:r>
            <a:r>
              <a:rPr lang="es-CL" dirty="0" smtClean="0"/>
              <a:t>na </a:t>
            </a:r>
            <a:r>
              <a:rPr lang="es-CL" dirty="0"/>
              <a:t>opción </a:t>
            </a:r>
            <a:r>
              <a:rPr lang="es-CL" dirty="0" smtClean="0"/>
              <a:t>implícita: </a:t>
            </a:r>
            <a:r>
              <a:rPr lang="es-CL" i="1" dirty="0" smtClean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2743201" cy="1180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743200" cy="30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U</a:t>
            </a:r>
            <a:r>
              <a:rPr lang="es-CL" dirty="0" smtClean="0"/>
              <a:t>na </a:t>
            </a:r>
            <a:r>
              <a:rPr lang="es-CL" dirty="0"/>
              <a:t>opción </a:t>
            </a:r>
            <a:r>
              <a:rPr lang="es-CL" dirty="0" smtClean="0"/>
              <a:t>implícita: </a:t>
            </a:r>
            <a:r>
              <a:rPr lang="es-CL" i="1" dirty="0" smtClean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2743201" cy="1180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398" y="4533092"/>
            <a:ext cx="6248400" cy="343709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607916"/>
            <a:ext cx="5995654" cy="215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398" y="5105401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105400"/>
            <a:ext cx="495299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</a:rPr>
              <a:t>Tendremos mucha repetición </a:t>
            </a:r>
          </a:p>
          <a:p>
            <a:pPr algn="ctr"/>
            <a:r>
              <a:rPr lang="es-CL" sz="2400" dirty="0" smtClean="0">
                <a:solidFill>
                  <a:srgbClr val="FF0000"/>
                </a:solidFill>
              </a:rPr>
              <a:t>en la columna </a:t>
            </a:r>
            <a:r>
              <a:rPr lang="es-CL" sz="2400" dirty="0" smtClean="0">
                <a:solidFill>
                  <a:srgbClr val="0033CC"/>
                </a:solidFill>
              </a:rPr>
              <a:t>tipo</a:t>
            </a:r>
            <a:r>
              <a:rPr lang="es-CL" sz="24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s-CL" sz="2400" dirty="0" smtClean="0">
                <a:solidFill>
                  <a:srgbClr val="00B050"/>
                </a:solidFill>
              </a:rPr>
              <a:t>(Pero es más sencillo, el sistema puede comprimirla, etcétera.)</a:t>
            </a:r>
          </a:p>
        </p:txBody>
      </p:sp>
    </p:spTree>
    <p:extLst>
      <p:ext uri="{BB962C8B-B14F-4D97-AF65-F5344CB8AC3E}">
        <p14:creationId xmlns:p14="http://schemas.microsoft.com/office/powerpoint/2010/main" val="7068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6" y="1494037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Entidades débiles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Cuidado con las llaves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5384"/>
            <a:ext cx="4843630" cy="702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1103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/>
              <a:t>¿Alguien quiere </a:t>
            </a:r>
            <a:r>
              <a:rPr lang="es-CL" sz="2400" i="1" dirty="0" smtClean="0"/>
              <a:t>”adivinar”? </a:t>
            </a:r>
            <a:r>
              <a:rPr lang="es-CL" sz="2400" dirty="0" smtClean="0">
                <a:sym typeface="Wingdings" panose="05000000000000000000" pitchFamily="2" charset="2"/>
              </a:rPr>
              <a:t>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9" y="6059655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6059655"/>
            <a:ext cx="53339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</a:rPr>
              <a:t>La tabla </a:t>
            </a:r>
            <a:r>
              <a:rPr lang="es-CL" sz="2400" dirty="0" smtClean="0">
                <a:solidFill>
                  <a:srgbClr val="00B050"/>
                </a:solidFill>
              </a:rPr>
              <a:t>De</a:t>
            </a:r>
            <a:r>
              <a:rPr lang="es-CL" sz="2400" dirty="0" smtClean="0"/>
              <a:t>(</a:t>
            </a:r>
            <a:r>
              <a:rPr lang="es-CL" sz="2400" dirty="0" smtClean="0">
                <a:solidFill>
                  <a:srgbClr val="0033CC"/>
                </a:solidFill>
              </a:rPr>
              <a:t>.</a:t>
            </a:r>
            <a:r>
              <a:rPr lang="es-CL" sz="2400" dirty="0" smtClean="0"/>
              <a:t>,</a:t>
            </a:r>
            <a:r>
              <a:rPr lang="es-CL" sz="2400" dirty="0" smtClean="0">
                <a:solidFill>
                  <a:srgbClr val="0033CC"/>
                </a:solidFill>
              </a:rPr>
              <a:t>.</a:t>
            </a:r>
            <a:r>
              <a:rPr lang="es-CL" sz="2400" dirty="0" smtClean="0"/>
              <a:t>) </a:t>
            </a:r>
            <a:r>
              <a:rPr lang="es-CL" sz="2400" dirty="0" smtClean="0">
                <a:solidFill>
                  <a:srgbClr val="FF0000"/>
                </a:solidFill>
              </a:rPr>
              <a:t>es redundante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6508234"/>
            <a:ext cx="533399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FF0000"/>
                </a:solidFill>
              </a:rPr>
              <a:t>… y es un nombre terrible para una tabla.</a:t>
            </a:r>
            <a:endParaRPr lang="es-CL" sz="1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664" y="4924697"/>
            <a:ext cx="683365" cy="8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6" y="1494037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Entidades débiles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</a:t>
            </a:r>
            <a:r>
              <a:rPr lang="es-CL" dirty="0"/>
              <a:t> </a:t>
            </a:r>
            <a:r>
              <a:rPr lang="es-CL" sz="2000" dirty="0" smtClean="0">
                <a:solidFill>
                  <a:srgbClr val="FF0000"/>
                </a:solidFill>
              </a:rPr>
              <a:t>No se necesita una tabla para la relación débil</a:t>
            </a:r>
            <a:endParaRPr lang="es-CL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686799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extBox 15"/>
          <p:cNvSpPr txBox="1"/>
          <p:nvPr/>
        </p:nvSpPr>
        <p:spPr>
          <a:xfrm>
            <a:off x="1905001" y="4279429"/>
            <a:ext cx="53339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Entonces …</a:t>
            </a:r>
            <a:endParaRPr lang="es-CL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799" y="5843826"/>
            <a:ext cx="8686799" cy="861774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rgbClr val="FFC000"/>
                </a:solidFill>
              </a:rPr>
              <a:t>Observación</a:t>
            </a:r>
            <a:r>
              <a:rPr lang="es-CL" sz="1600" dirty="0" smtClean="0">
                <a:solidFill>
                  <a:srgbClr val="FFC000"/>
                </a:solidFill>
              </a:rPr>
              <a:t>: En el libro de R&amp;G, se mencionan atributos sobre relaciones débiles (p.ej. Figura 3.14) y por eso, se necesita una tabla para la relación. No estoy de acuerdo con eso: atributos en tales relaciones siempre pueden ser asociados con la entidad débil dado su relación 1:n.</a:t>
            </a:r>
            <a:endParaRPr lang="es-CL" sz="16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1" y="4876800"/>
            <a:ext cx="685800" cy="789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965384"/>
            <a:ext cx="4844815" cy="4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Agregación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</a:t>
            </a:r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73" y="1419629"/>
            <a:ext cx="4303136" cy="2575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3410" y="1371600"/>
            <a:ext cx="4617179" cy="120073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304799" y="44151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/>
              <a:t>¿Alguien quiere </a:t>
            </a:r>
            <a:r>
              <a:rPr lang="es-CL" sz="2400" i="1" dirty="0" smtClean="0"/>
              <a:t>”adivinar”? </a:t>
            </a:r>
            <a:r>
              <a:rPr lang="es-CL" sz="2400" dirty="0" smtClean="0">
                <a:sym typeface="Wingdings" panose="05000000000000000000" pitchFamily="2" charset="2"/>
              </a:rPr>
              <a:t>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257800"/>
            <a:ext cx="8686799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5346386"/>
            <a:ext cx="6126447" cy="12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Aparte de jerarquías de clases la traducción es más o menos determinística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9" y="4038600"/>
            <a:ext cx="8610601" cy="132343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i="1" dirty="0"/>
              <a:t>¿</a:t>
            </a:r>
            <a:r>
              <a:rPr lang="es-CL" sz="3200" i="1" dirty="0" smtClean="0"/>
              <a:t>Qué piensan ustedes?</a:t>
            </a:r>
          </a:p>
          <a:p>
            <a:pPr algn="ctr"/>
            <a:r>
              <a:rPr lang="es-CL" sz="2400" i="1" dirty="0" smtClean="0"/>
              <a:t>¿Cuál es mejor …</a:t>
            </a:r>
          </a:p>
          <a:p>
            <a:pPr algn="ctr"/>
            <a:r>
              <a:rPr lang="es-CL" sz="2400" i="1" dirty="0" smtClean="0"/>
              <a:t>… </a:t>
            </a:r>
            <a:r>
              <a:rPr lang="es-CL" sz="2400" i="1" dirty="0"/>
              <a:t>d</a:t>
            </a:r>
            <a:r>
              <a:rPr lang="es-CL" sz="2400" i="1" dirty="0" smtClean="0"/>
              <a:t>iseñar tablas directamente o diseñar un modelo E-R antes?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4739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80657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DEL </a:t>
            </a:r>
            <a:r>
              <a:rPr lang="es-CL" dirty="0" smtClean="0">
                <a:solidFill>
                  <a:srgbClr val="00B050"/>
                </a:solidFill>
              </a:rPr>
              <a:t>MODELO ENTIDAD</a:t>
            </a:r>
            <a:r>
              <a:rPr lang="es-CL" b="0" dirty="0" smtClean="0">
                <a:solidFill>
                  <a:srgbClr val="00B050"/>
                </a:solidFill>
              </a:rPr>
              <a:t>–</a:t>
            </a:r>
            <a:r>
              <a:rPr lang="es-CL" dirty="0" smtClean="0">
                <a:solidFill>
                  <a:srgbClr val="00B050"/>
                </a:solidFill>
              </a:rPr>
              <a:t>Relación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AL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br>
              <a:rPr lang="es-CL" dirty="0" smtClean="0">
                <a:solidFill>
                  <a:srgbClr val="0066CC"/>
                </a:solidFill>
              </a:rPr>
            </a:br>
            <a:endParaRPr lang="es-CL" dirty="0">
              <a:solidFill>
                <a:srgbClr val="0066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/>
              <a:t>Capítulo 3.5 | </a:t>
            </a:r>
            <a:r>
              <a:rPr lang="es-CL" dirty="0" err="1" smtClean="0"/>
              <a:t>Ramakrishnan</a:t>
            </a:r>
            <a:r>
              <a:rPr lang="es-CL" dirty="0" smtClean="0"/>
              <a:t> / </a:t>
            </a:r>
            <a:r>
              <a:rPr lang="es-CL" dirty="0" err="1" smtClean="0"/>
              <a:t>Gehrke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790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 1" descr="http://dailycow.com/wp-content/uploads/2014/05/professor-class-mayonaise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7" y="2514264"/>
            <a:ext cx="7848065" cy="9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ÁLGEBRA RELACIONAL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0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</a:t>
            </a:r>
            <a:br>
              <a:rPr lang="es-CL" dirty="0" smtClean="0"/>
            </a:br>
            <a:r>
              <a:rPr lang="es-CL" dirty="0" smtClean="0"/>
              <a:t>EL ÁLGEBRA RELACIONAL?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33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s-CL" dirty="0" smtClean="0"/>
              <a:t>¿Para qué necesitamos tablas?</a:t>
            </a:r>
            <a:endParaRPr lang="es-CL" dirty="0"/>
          </a:p>
        </p:txBody>
      </p:sp>
      <p:sp>
        <p:nvSpPr>
          <p:cNvPr id="11" name="Rectangle 10"/>
          <p:cNvSpPr/>
          <p:nvPr/>
        </p:nvSpPr>
        <p:spPr>
          <a:xfrm>
            <a:off x="1447800" y="2286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9" y="3505192"/>
            <a:ext cx="6026863" cy="948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6" y="2400672"/>
            <a:ext cx="4804676" cy="9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colgarlas 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ellas?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66800" y="3662362"/>
            <a:ext cx="5753100" cy="1676400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personalmente yo definiría el atributo ‘</a:t>
            </a:r>
            <a:r>
              <a:rPr lang="es-CL" b="1" dirty="0" smtClean="0">
                <a:solidFill>
                  <a:srgbClr val="0033CC"/>
                </a:solidFill>
                <a:latin typeface="+mj-lt"/>
              </a:rPr>
              <a:t>ml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’ como parte de la llave porque si hay el mismo tipo de trago con distintos volúmenes entonces tendremos problemas.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pero más probablemente queramos</a:t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contestar preguntas prácticas!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(Por ejemplo.)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 es la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forma más económica de emborracharme esta noche?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0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</p:spTree>
    <p:extLst>
      <p:ext uri="{BB962C8B-B14F-4D97-AF65-F5344CB8AC3E}">
        <p14:creationId xmlns:p14="http://schemas.microsoft.com/office/powerpoint/2010/main" val="29640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ales hay?</a:t>
            </a:r>
          </a:p>
        </p:txBody>
      </p:sp>
    </p:spTree>
    <p:extLst>
      <p:ext uri="{BB962C8B-B14F-4D97-AF65-F5344CB8AC3E}">
        <p14:creationId xmlns:p14="http://schemas.microsoft.com/office/powerpoint/2010/main" val="232230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¿cuáles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99" y="1485905"/>
            <a:ext cx="6611180" cy="2027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Modelo E–R</a:t>
            </a:r>
            <a:r>
              <a:rPr lang="es-CL" dirty="0" smtClean="0"/>
              <a:t>: Entidad (con Atributos y </a:t>
            </a:r>
            <a:r>
              <a:rPr lang="es-CL" u="sng" dirty="0" smtClean="0"/>
              <a:t>Llaves)</a:t>
            </a:r>
            <a:br>
              <a:rPr lang="es-CL" u="sng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Tabla</a:t>
            </a:r>
            <a:endParaRPr lang="es-CL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6096000" y="2593840"/>
            <a:ext cx="2057400" cy="647700"/>
          </a:xfrm>
          <a:prstGeom prst="wedgeRectCallout">
            <a:avLst>
              <a:gd name="adj1" fmla="val -87182"/>
              <a:gd name="adj2" fmla="val 15820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(Hay que agregar el dominio)</a:t>
            </a:r>
            <a:endParaRPr lang="es-CL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20" grpId="0" animBg="1"/>
      <p:bldP spid="2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12241"/>
            <a:ext cx="2451780" cy="7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1"/>
            <a:ext cx="5617943" cy="5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8045" cy="5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trago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3"/>
            <a:ext cx="1188379" cy="7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cervezas?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región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angle 2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8"/>
            <a:ext cx="6624684" cy="2031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Modelo E–R</a:t>
            </a:r>
            <a:r>
              <a:rPr lang="es-CL" dirty="0" smtClean="0"/>
              <a:t>: Entidad (con Atributos y </a:t>
            </a:r>
            <a:r>
              <a:rPr lang="es-CL" u="sng" dirty="0" smtClean="0"/>
              <a:t>Llaves)</a:t>
            </a:r>
            <a:br>
              <a:rPr lang="es-CL" u="sng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Tabla</a:t>
            </a:r>
            <a:endParaRPr lang="es-CL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09683"/>
            <a:ext cx="4749212" cy="7611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 es el trago 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09687"/>
            <a:ext cx="2815823" cy="4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¿cuáles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trago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cervezas?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232403"/>
          </a:xfrm>
          <a:prstGeom prst="cloudCallout">
            <a:avLst>
              <a:gd name="adj1" fmla="val 34687"/>
              <a:gd name="adj2" fmla="val 64441"/>
            </a:avLst>
          </a:prstGeom>
          <a:solidFill>
            <a:schemeClr val="lt1">
              <a:alpha val="97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¿Cómo se puede generalizar y formalizar estas tipas de preguntas</a:t>
            </a:r>
          </a:p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sobre el modelo 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pregunta inteligente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71600"/>
            <a:ext cx="8458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Como se puede generalizar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  estas preguntas …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958892"/>
            <a:ext cx="4743213" cy="568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900285"/>
            <a:ext cx="4643608" cy="569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43" y="5638278"/>
            <a:ext cx="4645342" cy="38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03" y="1443286"/>
            <a:ext cx="566982" cy="573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2672930"/>
            <a:ext cx="2451780" cy="758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3579471"/>
            <a:ext cx="5617943" cy="570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38" y="2154992"/>
            <a:ext cx="435547" cy="389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30" y="4772727"/>
            <a:ext cx="1187881" cy="761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5631445"/>
            <a:ext cx="676910" cy="39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26" y="5631000"/>
            <a:ext cx="611377" cy="392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9" y="4285754"/>
            <a:ext cx="5465936" cy="393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00" y="1976985"/>
            <a:ext cx="1189549" cy="3943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312661"/>
            <a:ext cx="661816" cy="395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4" y="3572098"/>
            <a:ext cx="1230077" cy="581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2" y="2700188"/>
            <a:ext cx="4747783" cy="7948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438088"/>
            <a:ext cx="5622809" cy="427002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solidFill>
                  <a:srgbClr val="00B050"/>
                </a:solidFill>
              </a:rPr>
              <a:t>(Las respuestas son tablas.)</a:t>
            </a:r>
            <a:endParaRPr lang="es-C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idea inteligente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¿cuáles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tragos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cervezas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cervezas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cervezas?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232403"/>
          </a:xfrm>
          <a:prstGeom prst="cloudCallout">
            <a:avLst>
              <a:gd name="adj1" fmla="val 34687"/>
              <a:gd name="adj2" fmla="val 64441"/>
            </a:avLst>
          </a:prstGeom>
          <a:solidFill>
            <a:schemeClr val="lt1">
              <a:alpha val="97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¿Como se puede generalizar y formalizar estas tipas de preguntas</a:t>
            </a:r>
          </a:p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sobre el modelo 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-407194" y="3344653"/>
            <a:ext cx="6453188" cy="3398193"/>
          </a:xfrm>
          <a:prstGeom prst="cloudCallout">
            <a:avLst>
              <a:gd name="adj1" fmla="val 57823"/>
              <a:gd name="adj2" fmla="val -4700"/>
            </a:avLst>
          </a:prstGeom>
          <a:solidFill>
            <a:schemeClr val="lt1">
              <a:alpha val="97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800" b="1" dirty="0" smtClean="0">
                <a:solidFill>
                  <a:srgbClr val="0033CC"/>
                </a:solidFill>
                <a:latin typeface="Bodoni MT Condensed" panose="02070606080606020203" pitchFamily="18" charset="0"/>
              </a:rPr>
              <a:t>Entonces ¿podríamos formalizar preguntas/consultas sobre tablas como una secuencia de operadores que transformen una tabla a otra?</a:t>
            </a:r>
            <a:endParaRPr lang="es-CL" sz="2800" b="1" dirty="0">
              <a:solidFill>
                <a:srgbClr val="0033CC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6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(Clásica)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3429000" y="6019800"/>
            <a:ext cx="56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</a:rPr>
              <a:t>Capítulo 4.1, 4.2.1</a:t>
            </a:r>
            <a:r>
              <a:rPr lang="es-CL" dirty="0" smtClean="0"/>
              <a:t>–4.2.3</a:t>
            </a:r>
            <a:r>
              <a:rPr lang="es-CL" dirty="0" smtClean="0">
                <a:solidFill>
                  <a:prstClr val="black"/>
                </a:solidFill>
              </a:rPr>
              <a:t> | </a:t>
            </a:r>
            <a:r>
              <a:rPr lang="es-CL" dirty="0" err="1" smtClean="0">
                <a:solidFill>
                  <a:prstClr val="black"/>
                </a:solidFill>
              </a:rPr>
              <a:t>Ramakrishnan</a:t>
            </a:r>
            <a:r>
              <a:rPr lang="es-CL" dirty="0" smtClean="0">
                <a:solidFill>
                  <a:prstClr val="black"/>
                </a:solidFill>
              </a:rPr>
              <a:t> / </a:t>
            </a:r>
            <a:r>
              <a:rPr lang="es-CL" dirty="0" err="1" smtClean="0">
                <a:solidFill>
                  <a:prstClr val="black"/>
                </a:solidFill>
              </a:rPr>
              <a:t>Gehrke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Atributos)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4"/>
            <a:ext cx="6617685" cy="2237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7" y="5271440"/>
            <a:ext cx="5186423" cy="1268119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>
          <a:xfrm>
            <a:off x="6871085" y="502120"/>
            <a:ext cx="2057400" cy="647700"/>
          </a:xfrm>
          <a:prstGeom prst="wedgeRectCallout">
            <a:avLst>
              <a:gd name="adj1" fmla="val -244854"/>
              <a:gd name="adj2" fmla="val 12458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(Tenemos que elegir el dominio)</a:t>
            </a:r>
            <a:endParaRPr lang="es-CL" dirty="0"/>
          </a:p>
        </p:txBody>
      </p:sp>
      <p:sp>
        <p:nvSpPr>
          <p:cNvPr id="30" name="Rectangular Callout 29"/>
          <p:cNvSpPr/>
          <p:nvPr/>
        </p:nvSpPr>
        <p:spPr>
          <a:xfrm>
            <a:off x="6858000" y="64983"/>
            <a:ext cx="2272915" cy="1080288"/>
          </a:xfrm>
          <a:prstGeom prst="wedgeRectCallout">
            <a:avLst>
              <a:gd name="adj1" fmla="val -41100"/>
              <a:gd name="adj2" fmla="val 10781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Las llaves de las entidades </a:t>
            </a:r>
            <a:r>
              <a:rPr lang="es-CL" sz="1600" i="1" dirty="0" smtClean="0"/>
              <a:t>juntas</a:t>
            </a:r>
            <a:r>
              <a:rPr lang="es-CL" sz="1600" dirty="0" smtClean="0"/>
              <a:t> forman una súper llave para la relación</a:t>
            </a:r>
            <a:endParaRPr lang="es-CL" sz="16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4"/>
            <a:ext cx="5545968" cy="2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Relaciones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523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es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</a:t>
            </a:r>
            <a:r>
              <a:rPr lang="es-CL" i="1" dirty="0" smtClean="0"/>
              <a:t>relación</a:t>
            </a:r>
            <a:r>
              <a:rPr lang="es-CL" dirty="0" smtClean="0"/>
              <a:t> (una referencia a una tabla).</a:t>
            </a:r>
          </a:p>
          <a:p>
            <a:pPr marL="0" indent="0">
              <a:buNone/>
            </a:pPr>
            <a:r>
              <a:rPr lang="es-CL" dirty="0" smtClean="0"/>
              <a:t>			Devuelve las filas de la tabla.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43" y="1650739"/>
            <a:ext cx="284713" cy="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Referencia a tablas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84" y="4198354"/>
            <a:ext cx="706168" cy="1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preguntas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352283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Selección</a:t>
            </a:r>
            <a:r>
              <a:rPr lang="es-CL" dirty="0" smtClean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deja solo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>
                <a:solidFill>
                  <a:srgbClr val="008000"/>
                </a:solidFill>
              </a:rPr>
              <a:t>R</a:t>
            </a:r>
            <a:r>
              <a:rPr lang="es-CL" dirty="0" smtClean="0"/>
              <a:t> que</a:t>
            </a:r>
          </a:p>
          <a:p>
            <a:pPr marL="0" indent="0">
              <a:buNone/>
            </a:pPr>
            <a:r>
              <a:rPr lang="es-CL" dirty="0" smtClean="0"/>
              <a:t>			satisfacen </a:t>
            </a:r>
            <a:r>
              <a:rPr lang="es-CL" dirty="0"/>
              <a:t>la </a:t>
            </a:r>
            <a:r>
              <a:rPr lang="es-CL" dirty="0" smtClean="0"/>
              <a:t>condición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631648" cy="510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00400"/>
            <a:ext cx="2438400" cy="473370"/>
          </a:xfrm>
          <a:prstGeom prst="rect">
            <a:avLst/>
          </a:prstGeom>
        </p:spPr>
      </p:pic>
      <p:sp>
        <p:nvSpPr>
          <p:cNvPr id="17" name="Content Placeholder 6 2"/>
          <p:cNvSpPr txBox="1">
            <a:spLocks/>
          </p:cNvSpPr>
          <p:nvPr/>
        </p:nvSpPr>
        <p:spPr>
          <a:xfrm>
            <a:off x="457200" y="5558274"/>
            <a:ext cx="8229600" cy="968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dirty="0" smtClean="0"/>
              <a:t>Las condiciones pueden utilizar </a:t>
            </a:r>
          </a:p>
          <a:p>
            <a:pPr marL="0" indent="0">
              <a:buFont typeface="Arial" pitchFamily="34" charset="0"/>
              <a:buNone/>
            </a:pPr>
            <a:r>
              <a:rPr lang="es-CL" dirty="0" smtClean="0"/>
              <a:t>Se puede combinar condiciones con  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19857"/>
            <a:ext cx="2191118" cy="2829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29205"/>
            <a:ext cx="2082475" cy="2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Selección</a:t>
            </a:r>
            <a:r>
              <a:rPr lang="es-CL" dirty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1" y="4108970"/>
            <a:ext cx="2566393" cy="2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TextBox 2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ales hay?</a:t>
            </a:r>
          </a:p>
        </p:txBody>
      </p:sp>
    </p:spTree>
    <p:extLst>
      <p:ext uri="{BB962C8B-B14F-4D97-AF65-F5344CB8AC3E}">
        <p14:creationId xmlns:p14="http://schemas.microsoft.com/office/powerpoint/2010/main" val="29993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basta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¿Cuáles ales hay?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81" y="4120034"/>
            <a:ext cx="2056578" cy="2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¿cuáles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/>
              <a:t>Selección basta (con </a:t>
            </a:r>
            <a:r>
              <a:rPr lang="es-CL" dirty="0" smtClean="0">
                <a:solidFill>
                  <a:schemeClr val="tx1"/>
                </a:solidFill>
              </a:rPr>
              <a:t>&gt;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∧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¿cuáles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8" y="4153212"/>
            <a:ext cx="3435652" cy="2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Atributos)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4"/>
            <a:ext cx="6617685" cy="2237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7" y="5271440"/>
            <a:ext cx="5186423" cy="1268119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>
          <a:xfrm>
            <a:off x="6871085" y="502120"/>
            <a:ext cx="2057400" cy="647700"/>
          </a:xfrm>
          <a:prstGeom prst="wedgeRectCallout">
            <a:avLst>
              <a:gd name="adj1" fmla="val -244854"/>
              <a:gd name="adj2" fmla="val 12458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(Tenemos que elegir el dominio)</a:t>
            </a:r>
            <a:endParaRPr lang="es-CL" dirty="0"/>
          </a:p>
        </p:txBody>
      </p:sp>
      <p:sp>
        <p:nvSpPr>
          <p:cNvPr id="30" name="Rectangular Callout 29"/>
          <p:cNvSpPr/>
          <p:nvPr/>
        </p:nvSpPr>
        <p:spPr>
          <a:xfrm>
            <a:off x="6858000" y="64983"/>
            <a:ext cx="2272915" cy="1080288"/>
          </a:xfrm>
          <a:prstGeom prst="wedgeRectCallout">
            <a:avLst>
              <a:gd name="adj1" fmla="val -41100"/>
              <a:gd name="adj2" fmla="val 10781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Las llaves de las entidades </a:t>
            </a:r>
            <a:r>
              <a:rPr lang="es-CL" sz="1600" i="1" dirty="0" smtClean="0"/>
              <a:t>juntas</a:t>
            </a:r>
            <a:r>
              <a:rPr lang="es-CL" sz="1600" dirty="0" smtClean="0"/>
              <a:t> forman una súper llave para la relación</a:t>
            </a:r>
            <a:endParaRPr lang="es-CL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858000" y="1167463"/>
            <a:ext cx="2272915" cy="830997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i="1" dirty="0" smtClean="0"/>
              <a:t>¿Por qué una súper llave y no una llave candidata?</a:t>
            </a:r>
            <a:endParaRPr lang="es-C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4"/>
            <a:ext cx="5545968" cy="2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Proyección</a:t>
            </a:r>
            <a:r>
              <a:rPr lang="es-CL" dirty="0" smtClean="0"/>
              <a:t> (de atributos/columnas)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   </a:t>
            </a:r>
            <a:r>
              <a:rPr lang="es-CL" dirty="0" smtClean="0"/>
              <a:t>d</a:t>
            </a:r>
            <a:r>
              <a:rPr lang="es-CL" dirty="0"/>
              <a:t>evuelve</a:t>
            </a:r>
            <a:r>
              <a:rPr lang="es-CL" dirty="0" smtClean="0"/>
              <a:t>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deja solo </a:t>
            </a:r>
            <a:r>
              <a:rPr lang="es-CL" dirty="0" smtClean="0"/>
              <a:t>los atributos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baseline="-25000" dirty="0" smtClean="0">
                <a:solidFill>
                  <a:srgbClr val="0033CC"/>
                </a:solidFill>
              </a:rPr>
              <a:t>1 </a:t>
            </a:r>
            <a:r>
              <a:rPr lang="es-CL" dirty="0" smtClean="0"/>
              <a:t>, … ,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Century Schoolbook" panose="02040604050505020304" pitchFamily="18" charset="0"/>
              </a:rPr>
              <a:t>n</a:t>
            </a:r>
            <a:endParaRPr lang="es-CL" i="1" baseline="-25000" dirty="0" smtClean="0">
              <a:solidFill>
                <a:srgbClr val="0033CC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s-CL" dirty="0" smtClean="0"/>
              <a:t>			de </a:t>
            </a:r>
            <a:r>
              <a:rPr lang="es-CL" b="1" dirty="0" smtClean="0">
                <a:solidFill>
                  <a:srgbClr val="008000"/>
                </a:solidFill>
              </a:rPr>
              <a:t>R.</a:t>
            </a:r>
            <a:endParaRPr lang="es-CL" dirty="0" smtClean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893156" cy="551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58896"/>
            <a:ext cx="2590800" cy="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Proyección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18" y="4255327"/>
            <a:ext cx="1611164" cy="2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Selección + 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199821"/>
            <a:ext cx="6248400" cy="60077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8" y="4288797"/>
            <a:ext cx="4641928" cy="426916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28535" y="4860156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9" y="4984727"/>
            <a:ext cx="777002" cy="282969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30160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649777"/>
            <a:ext cx="2326513" cy="282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47" y="6354442"/>
            <a:ext cx="3079305" cy="313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6788" cy="238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23190" y="4229100"/>
            <a:ext cx="3890162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/>
              <a:t>¿Y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5" y="4309799"/>
            <a:ext cx="3080372" cy="3137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3352" y="4191000"/>
            <a:ext cx="377824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</a:rPr>
              <a:t>No! Así </a:t>
            </a:r>
            <a:r>
              <a:rPr lang="es-CL" sz="2400" dirty="0">
                <a:solidFill>
                  <a:srgbClr val="FF0000"/>
                </a:solidFill>
              </a:rPr>
              <a:t>l</a:t>
            </a:r>
            <a:r>
              <a:rPr lang="es-CL" sz="2400" dirty="0" smtClean="0">
                <a:solidFill>
                  <a:srgbClr val="FF0000"/>
                </a:solidFill>
              </a:rPr>
              <a:t>a proyección va a borrar el atributo </a:t>
            </a:r>
            <a:r>
              <a:rPr lang="es-CL" sz="2400" b="1" dirty="0" smtClean="0">
                <a:solidFill>
                  <a:srgbClr val="0033CC"/>
                </a:solidFill>
              </a:rPr>
              <a:t>grados </a:t>
            </a:r>
            <a:r>
              <a:rPr lang="es-CL" sz="2400" dirty="0" smtClean="0">
                <a:solidFill>
                  <a:srgbClr val="FF0000"/>
                </a:solidFill>
              </a:rPr>
              <a:t>antes que la selección puede verlo. (</a:t>
            </a:r>
            <a:r>
              <a:rPr lang="es-CL" sz="2400" i="1" dirty="0" smtClean="0">
                <a:solidFill>
                  <a:srgbClr val="FF0000"/>
                </a:solidFill>
              </a:rPr>
              <a:t>¡Error!</a:t>
            </a:r>
            <a:r>
              <a:rPr lang="es-CL" sz="2400" dirty="0" smtClean="0">
                <a:solidFill>
                  <a:srgbClr val="FF0000"/>
                </a:solidFill>
              </a:rPr>
              <a:t>)</a:t>
            </a:r>
            <a:endParaRPr lang="es-CL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muchas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vino tienen un tipo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vino tienen un tipo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vino tienen un tipo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extBox 14"/>
          <p:cNvSpPr txBox="1"/>
          <p:nvPr/>
        </p:nvSpPr>
        <p:spPr>
          <a:xfrm>
            <a:off x="427485" y="4471679"/>
            <a:ext cx="5919617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/>
              <a:t>¿Y                             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486965"/>
            <a:ext cx="24920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009900"/>
                </a:solidFill>
              </a:rPr>
              <a:t>¡Sí, funciona igual!</a:t>
            </a:r>
            <a:endParaRPr lang="es-CL" b="1" i="1" dirty="0" smtClean="0">
              <a:solidFill>
                <a:srgbClr val="00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1" y="4544927"/>
            <a:ext cx="5074659" cy="315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6943073" y="3695700"/>
            <a:ext cx="2057400" cy="647700"/>
          </a:xfrm>
          <a:prstGeom prst="wedgeRectCallout">
            <a:avLst>
              <a:gd name="adj1" fmla="val -226335"/>
              <a:gd name="adj2" fmla="val -206503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(Tenemos que elegir el dominio)</a:t>
            </a:r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valor único)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8" y="5271440"/>
            <a:ext cx="5188011" cy="1269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5"/>
            <a:ext cx="5545194" cy="254417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6553200" y="3581400"/>
            <a:ext cx="2503653" cy="1104796"/>
          </a:xfrm>
          <a:prstGeom prst="wedgeRectCallout">
            <a:avLst>
              <a:gd name="adj1" fmla="val -64568"/>
              <a:gd name="adj2" fmla="val 114906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Con esta restricción no se necesita </a:t>
            </a:r>
            <a:r>
              <a:rPr lang="es-CL" sz="1600" b="1" dirty="0" smtClean="0">
                <a:solidFill>
                  <a:srgbClr val="0066CC"/>
                </a:solidFill>
              </a:rPr>
              <a:t>c-nombre</a:t>
            </a:r>
          </a:p>
          <a:p>
            <a:pPr algn="ctr"/>
            <a:r>
              <a:rPr lang="es-CL" sz="1600" dirty="0" smtClean="0"/>
              <a:t>para la llave. </a:t>
            </a:r>
            <a:r>
              <a:rPr lang="es-CL" sz="1600" b="1" dirty="0" smtClean="0">
                <a:solidFill>
                  <a:srgbClr val="0066CC"/>
                </a:solidFill>
              </a:rPr>
              <a:t>p-nombre </a:t>
            </a:r>
            <a:r>
              <a:rPr lang="es-CL" sz="1600" dirty="0" smtClean="0">
                <a:solidFill>
                  <a:schemeClr val="bg1"/>
                </a:solidFill>
              </a:rPr>
              <a:t>forma una llave candidata.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Intersección</a:t>
            </a:r>
            <a:r>
              <a:rPr lang="es-CL" dirty="0" smtClean="0"/>
              <a:t> (de relaciones)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y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6" y="1614309"/>
            <a:ext cx="173384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352801"/>
            <a:ext cx="173384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</a:rPr>
              <a:t>R</a:t>
            </a:r>
            <a:r>
              <a:rPr lang="es-CL" baseline="-25000" dirty="0">
                <a:solidFill>
                  <a:srgbClr val="008000"/>
                </a:solidFill>
              </a:rPr>
              <a:t>1</a:t>
            </a:r>
            <a:r>
              <a:rPr lang="es-CL" b="1" dirty="0">
                <a:solidFill>
                  <a:srgbClr val="009900"/>
                </a:solidFill>
              </a:rPr>
              <a:t> </a:t>
            </a:r>
            <a:r>
              <a:rPr lang="es-CL" dirty="0"/>
              <a:t>y</a:t>
            </a:r>
            <a:r>
              <a:rPr lang="es-CL" b="1" dirty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13878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Intersección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0"/>
            <a:ext cx="5585634" cy="2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13456"/>
            <a:ext cx="5585634" cy="26630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2" y="5174880"/>
            <a:ext cx="216395" cy="2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77000" y="3907383"/>
            <a:ext cx="249209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</a:rPr>
              <a:t>¡No!</a:t>
            </a:r>
          </a:p>
          <a:p>
            <a:pPr algn="ctr"/>
            <a:r>
              <a:rPr lang="es-CL" sz="2400" b="1" i="1" dirty="0" smtClean="0">
                <a:solidFill>
                  <a:srgbClr val="FF0000"/>
                </a:solidFill>
              </a:rPr>
              <a:t>(Resultado vacío)</a:t>
            </a:r>
            <a:endParaRPr lang="es-CL" b="1" i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97186"/>
            <a:ext cx="5429502" cy="2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¡Sí! Diferencia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que </a:t>
            </a:r>
            <a:r>
              <a:rPr lang="es-CL" i="1" dirty="0" smtClean="0"/>
              <a:t>no</a:t>
            </a:r>
            <a:r>
              <a:rPr lang="es-CL" dirty="0" smtClean="0"/>
              <a:t> estén en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7" y="1614309"/>
            <a:ext cx="1794202" cy="434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352801"/>
            <a:ext cx="1792564" cy="434354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</a:rPr>
              <a:t>R</a:t>
            </a:r>
            <a:r>
              <a:rPr lang="es-CL" baseline="-25000" dirty="0">
                <a:solidFill>
                  <a:srgbClr val="008000"/>
                </a:solidFill>
              </a:rPr>
              <a:t>1</a:t>
            </a:r>
            <a:r>
              <a:rPr lang="es-CL" b="1" dirty="0">
                <a:solidFill>
                  <a:srgbClr val="009900"/>
                </a:solidFill>
              </a:rPr>
              <a:t> </a:t>
            </a:r>
            <a:r>
              <a:rPr lang="es-CL" dirty="0"/>
              <a:t>y</a:t>
            </a:r>
            <a:r>
              <a:rPr lang="es-CL" b="1" dirty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 deben tener los mismos atributos.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47527"/>
            <a:ext cx="1726933" cy="2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Diferencia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1"/>
            <a:ext cx="5610030" cy="2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3" y="5318662"/>
            <a:ext cx="239379" cy="153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62499"/>
            <a:ext cx="5610030" cy="266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8" y="3997281"/>
            <a:ext cx="5377552" cy="2890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</a:rPr>
              <a:t>¡No!</a:t>
            </a:r>
          </a:p>
          <a:p>
            <a:pPr algn="ctr"/>
            <a:r>
              <a:rPr lang="es-CL" sz="2400" b="1" i="1" dirty="0" smtClean="0">
                <a:solidFill>
                  <a:srgbClr val="FF0000"/>
                </a:solidFill>
              </a:rPr>
              <a:t>(Devolverá todos los ales)</a:t>
            </a:r>
            <a:endParaRPr lang="es-CL" b="1" i="1" dirty="0" smtClean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5"/>
            <a:ext cx="5545194" cy="25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</a:t>
            </a:r>
            <a:r>
              <a:rPr lang="es-ES" dirty="0" smtClean="0"/>
              <a:t>foráneas</a:t>
            </a:r>
            <a:r>
              <a:rPr lang="es-CL" dirty="0" smtClean="0"/>
              <a:t>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8" y="5271440"/>
            <a:ext cx="5188011" cy="1269161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215472" y="2857604"/>
            <a:ext cx="2946850" cy="667095"/>
          </a:xfrm>
          <a:prstGeom prst="wedgeRectCallout">
            <a:avLst>
              <a:gd name="adj1" fmla="val 74719"/>
              <a:gd name="adj2" fmla="val 33985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Una</a:t>
            </a:r>
            <a:r>
              <a:rPr lang="es-CL" sz="1600" b="1" dirty="0" smtClean="0"/>
              <a:t> llave foránea</a:t>
            </a:r>
            <a:r>
              <a:rPr lang="es-CL" sz="1600" dirty="0" smtClean="0"/>
              <a:t>:</a:t>
            </a:r>
          </a:p>
          <a:p>
            <a:pPr algn="ctr"/>
            <a:r>
              <a:rPr lang="es-CL" sz="1600" dirty="0" smtClean="0"/>
              <a:t>Una llave primaria en otra tabla 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766642" y="2171168"/>
            <a:ext cx="2705122" cy="467867"/>
          </a:xfrm>
          <a:prstGeom prst="wedgeRectCallout">
            <a:avLst>
              <a:gd name="adj1" fmla="val -7511"/>
              <a:gd name="adj2" fmla="val 65147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También una </a:t>
            </a:r>
            <a:r>
              <a:rPr lang="es-CL" sz="1600" b="1" dirty="0" smtClean="0"/>
              <a:t>llave primaria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471764" y="2912706"/>
            <a:ext cx="2946850" cy="667095"/>
          </a:xfrm>
          <a:prstGeom prst="wedgeRectCallout">
            <a:avLst>
              <a:gd name="adj1" fmla="val -25019"/>
              <a:gd name="adj2" fmla="val 3268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Una </a:t>
            </a:r>
            <a:r>
              <a:rPr lang="es-CL" sz="1600" b="1" dirty="0"/>
              <a:t>l</a:t>
            </a:r>
            <a:r>
              <a:rPr lang="es-CL" sz="1600" b="1" dirty="0" smtClean="0"/>
              <a:t>lave foránea</a:t>
            </a:r>
            <a:r>
              <a:rPr lang="es-CL" sz="1600" dirty="0" smtClean="0"/>
              <a:t>:</a:t>
            </a:r>
          </a:p>
          <a:p>
            <a:pPr algn="ctr"/>
            <a:r>
              <a:rPr lang="es-CL" sz="1600" dirty="0" smtClean="0"/>
              <a:t>Una llave primaria en otra tabla 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-13140"/>
            <a:ext cx="9753600" cy="7239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Picture 2" descr="https://www.acidodivertido.com/wp-content/uploads/2014/04/%C2%A1Es-una-trampa-%C2%A1Huyan-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210332"/>
            <a:ext cx="4343400" cy="2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55" y="3722461"/>
            <a:ext cx="4315545" cy="3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</a:t>
            </a:r>
            <a:r>
              <a:rPr lang="es-CL" dirty="0" smtClean="0"/>
              <a:t>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trago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r>
              <a:rPr lang="es-CL" dirty="0" smtClean="0"/>
              <a:t> (de tablas)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o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b="1" dirty="0"/>
              <a:t> </a:t>
            </a:r>
            <a:r>
              <a:rPr lang="es-CL" sz="2000" dirty="0" smtClean="0"/>
              <a:t>(o ambas)</a:t>
            </a:r>
            <a:r>
              <a:rPr lang="es-CL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8"/>
            <a:ext cx="1732329" cy="428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0"/>
            <a:ext cx="1732329" cy="428985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</a:rPr>
              <a:t>R</a:t>
            </a:r>
            <a:r>
              <a:rPr lang="es-CL" baseline="-25000" dirty="0">
                <a:solidFill>
                  <a:srgbClr val="008000"/>
                </a:solidFill>
              </a:rPr>
              <a:t>1</a:t>
            </a:r>
            <a:r>
              <a:rPr lang="es-CL" b="1" dirty="0">
                <a:solidFill>
                  <a:srgbClr val="009900"/>
                </a:solidFill>
              </a:rPr>
              <a:t> </a:t>
            </a:r>
            <a:r>
              <a:rPr lang="es-CL" dirty="0"/>
              <a:t>y</a:t>
            </a:r>
            <a:r>
              <a:rPr lang="es-CL" b="1" dirty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6037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trago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" y="3909577"/>
            <a:ext cx="5632651" cy="2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Unión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¿Cuáles marcas de trago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4" y="3909577"/>
            <a:ext cx="5083366" cy="259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 smtClean="0">
                <a:solidFill>
                  <a:srgbClr val="FF0000"/>
                </a:solidFill>
              </a:rPr>
              <a:t>¡No!</a:t>
            </a:r>
            <a:r>
              <a:rPr lang="es-CL" sz="2000" i="1" dirty="0" smtClean="0">
                <a:solidFill>
                  <a:srgbClr val="FF0000"/>
                </a:solidFill>
              </a:rPr>
              <a:t> Los atributos no son los mismos en ambas relaciones.</a:t>
            </a:r>
          </a:p>
          <a:p>
            <a:pPr algn="ctr"/>
            <a:r>
              <a:rPr lang="es-CL" sz="2000" b="1" i="1" dirty="0" smtClean="0">
                <a:solidFill>
                  <a:srgbClr val="FF0000"/>
                </a:solidFill>
              </a:rPr>
              <a:t>(¡Error!)</a:t>
            </a:r>
          </a:p>
        </p:txBody>
      </p:sp>
    </p:spTree>
    <p:extLst>
      <p:ext uri="{BB962C8B-B14F-4D97-AF65-F5344CB8AC3E}">
        <p14:creationId xmlns:p14="http://schemas.microsoft.com/office/powerpoint/2010/main" val="41808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¿Cuáles son las pares de nombres de cervezas donde la primera cerveza sea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P</a:t>
            </a:r>
            <a:r>
              <a:rPr lang="es-CL" dirty="0" smtClean="0">
                <a:solidFill>
                  <a:schemeClr val="tx1"/>
                </a:solidFill>
              </a:rPr>
              <a:t>roducto </a:t>
            </a:r>
            <a:r>
              <a:rPr lang="es-CL" dirty="0" smtClean="0">
                <a:solidFill>
                  <a:schemeClr val="tx1"/>
                </a:solidFill>
              </a:rPr>
              <a:t>cruz </a:t>
            </a:r>
            <a:r>
              <a:rPr lang="es-CL" dirty="0" smtClean="0"/>
              <a:t>(o </a:t>
            </a:r>
            <a:r>
              <a:rPr lang="es-CL" dirty="0" smtClean="0">
                <a:solidFill>
                  <a:schemeClr val="tx1"/>
                </a:solidFill>
              </a:rPr>
              <a:t>producto </a:t>
            </a:r>
            <a:r>
              <a:rPr lang="es-CL" dirty="0" smtClean="0">
                <a:solidFill>
                  <a:schemeClr val="tx1"/>
                </a:solidFill>
              </a:rPr>
              <a:t>cartesiano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3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			tal que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9"/>
            <a:ext cx="179100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1"/>
            <a:ext cx="179100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625786"/>
            <a:ext cx="8229600" cy="47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rgbClr val="008000"/>
                </a:solidFill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</a:rPr>
              <a:t>1</a:t>
            </a:r>
            <a:r>
              <a:rPr lang="es-CL" sz="2400" b="1" dirty="0" smtClean="0">
                <a:solidFill>
                  <a:srgbClr val="009900"/>
                </a:solidFill>
              </a:rPr>
              <a:t> </a:t>
            </a:r>
            <a:r>
              <a:rPr lang="es-CL" sz="2400" dirty="0"/>
              <a:t>y</a:t>
            </a:r>
            <a:r>
              <a:rPr lang="es-CL" sz="2400" b="1" dirty="0">
                <a:solidFill>
                  <a:srgbClr val="009900"/>
                </a:solidFill>
              </a:rPr>
              <a:t> </a:t>
            </a:r>
            <a:r>
              <a:rPr lang="es-CL" sz="2400" b="1" dirty="0" smtClean="0">
                <a:solidFill>
                  <a:srgbClr val="008000"/>
                </a:solidFill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</a:rPr>
              <a:t>2</a:t>
            </a:r>
            <a:r>
              <a:rPr lang="es-CL" sz="2400" dirty="0" smtClean="0"/>
              <a:t> no pueden tener atributos en comunes.</a:t>
            </a:r>
            <a:endParaRPr lang="es-CL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926808"/>
            <a:ext cx="1143000" cy="3788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37" y="4572000"/>
            <a:ext cx="2786926" cy="3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¡También! </a:t>
            </a:r>
            <a:r>
              <a:rPr lang="es-CL" dirty="0">
                <a:solidFill>
                  <a:schemeClr val="tx1"/>
                </a:solidFill>
              </a:rPr>
              <a:t>Renombramiento</a:t>
            </a: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904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 </a:t>
            </a:r>
            <a:r>
              <a:rPr lang="es-CL" dirty="0" smtClean="0"/>
              <a:t>una relación.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</a:t>
            </a:r>
            <a:r>
              <a:rPr lang="es-CL" sz="4000" dirty="0" smtClean="0"/>
              <a:t> </a:t>
            </a:r>
            <a:r>
              <a:rPr lang="es-CL" dirty="0" smtClean="0"/>
              <a:t>igual a </a:t>
            </a:r>
            <a:r>
              <a:rPr lang="es-CL" b="1" dirty="0" smtClean="0">
                <a:solidFill>
                  <a:srgbClr val="008000"/>
                </a:solidFill>
              </a:rPr>
              <a:t>R </a:t>
            </a:r>
            <a:r>
              <a:rPr lang="es-CL" dirty="0" smtClean="0"/>
              <a:t>pero con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s-CL" dirty="0" smtClean="0"/>
              <a:t> renombrado a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i="1" baseline="-25000" dirty="0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</a:t>
            </a:r>
            <a:endParaRPr lang="es-CL" i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021156"/>
            <a:ext cx="8229600" cy="1532043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 smtClean="0"/>
              <a:t>Formalmente es necesario, pero no vamos a utilizar esta forma aquí. Utilizaremos</a:t>
            </a:r>
            <a:r>
              <a:rPr lang="es-CL" sz="2100" b="1" i="1" dirty="0" smtClean="0">
                <a:solidFill>
                  <a:srgbClr val="008000"/>
                </a:solidFill>
              </a:rPr>
              <a:t> </a:t>
            </a:r>
            <a:r>
              <a:rPr lang="es-CL" sz="2100" i="1" dirty="0" smtClean="0"/>
              <a:t>subíndices simples para distinguir nombres de atributos en un producto para evitar ser innecesariamente verbosos. Implícitamente, cuando usemos subíndices, implique el uso de este operador.</a:t>
            </a:r>
            <a:endParaRPr lang="es-CL" sz="2100" i="1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36" y="1392586"/>
            <a:ext cx="2252728" cy="661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2" y="3301097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 (prod);&#10;&#10;  \node[weak entity] (stock) [right=2cm of enstock] {Stock}&#10;    edge [total] (enstock);&#10;&#10;  \node[attribute] (sprecio) [below=of stock] {precio-unitario} edge (stock);&#10;  \node[attribute] (scant) [below left=of stock] {cantidad} edge (stock);&#10;  \node[attribute] (sfech) [below right=of stock] {\pkey{fecha}} edge (stock);&#10;\end{tikzpicture}}&#10;\end{document}"/>
  <p:tag name="IGUANATEXSIZE" val="20"/>
  <p:tag name="IGUANATEXCURSOR" val="15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Concha y Toro \\&#10;Tarapacá \\&#10;Raco \\\hline &#10;\end{tabular}&#10;&#10;\end{document}"/>
  <p:tag name="IGUANATEXSIZE" val="15"/>
  <p:tag name="IGUANATEXCURSOR" val="3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3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836,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.\\\hline &#10;\end{tabular}&#10;&#10;\end{document}"/>
  <p:tag name="IGUANATEXSIZE" val="15"/>
  <p:tag name="IGUANATEXCURSOR" val="3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3,6024"/>
  <p:tag name="ORIGINALWIDTH" val="3001,91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k{c-nombre} &amp;  \sch{desde}\\[0.5ex]&#10;\hline &#10;Austral Calafate 300ml &amp; Cervecería Austral &amp; 1983\\&#10;Austral Yagar 300ml &amp; Cervecería Austral &amp; 2006\\&#10;Tarapacá Carménère 2014 &amp; Viña Tarapacá &amp; 2014\\&#10;Pall Mall Rojo 20 &amp; British American Tobacco &amp; 1907\\&#10;\hline &#10;\end{tabular}&#10;&#10;\end{document}"/>
  <p:tag name="IGUANATEXSIZE" val="17"/>
  <p:tag name="IGUANATEXCURSOR" val="37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283,539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ml}\\&#10;\hline &#10;330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k{c-nombre}\dstr,\sch{desde}\dda)\\&#10;\end{center}&#10;\end{document}"/>
  <p:tag name="IGUANATEXSIZE" val="20"/>
  <p:tag name="IGUANATEXCURSOR" val="5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,0712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4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00961"/>
  <p:tag name="ORIGINALWIDTH" val="56,257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,25992"/>
  <p:tag name="ORIGINALWIDTH" val="347,298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Cerveza}$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26292"/>
  <p:tag name="ORIGINALWIDTH" val="717,850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=, &gt;, \geq, &lt;, \leq, \neq$&#10;\end{document}&#10;"/>
  <p:tag name="IGUANATEXSIZE" val="30"/>
  <p:tag name="IGUANATEXCURSOR" val="25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1,845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wedge$ \textsc{\scriptsize (and)}, $\vee$ \textsc{\scriptsize (or)} &#10;\end{document}&#10;"/>
  <p:tag name="IGUANATEXSIZE" val="30"/>
  <p:tag name="IGUANATEXCURSOR" val="2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1010,3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marca}=\text{Austral}}(\rlt{Cerveza})$&#10;\end{document}&#10;"/>
  <p:tag name="IGUANATEXSIZE" val="25"/>
  <p:tag name="IGUANATEXCURSOR" val="2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809,36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}(\rlt{Cerveza})$&#10;\end{document}&#10;"/>
  <p:tag name="IGUANATEXSIZE" val="25"/>
  <p:tag name="IGUANATEXCURSOR" val="2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0,2652"/>
  <p:tag name="ORIGINALWIDTH" val="719,380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tikzstyle{invis} = [draw=none,fill=none,bottom color=white,top color=white,text=white,drop shadow={fill=white, opacity=1, draw=white}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,invis] (fab) [right=of prod] {fabrica} edge[invis] (prod);&#10;  &#10;  \node[entity,invis] (comp) [right=of fab] {Compañía} edge[invis] (fab);&#10;  \node[attribute,invis] (cnom) [above right=of comp] {\key{nombre}} edge[invis] (comp);&#10;    \node[attribute,invis] (cacc) [below right =of comp] {{año-fundada}} edge[invis] (comp);&#10;         &#10;  \end{tikzpicture}&#10;}&#10;\end{document}"/>
  <p:tag name="IGUANATEXSIZE" val="20"/>
  <p:tag name="IGUANATEXCURSOR" val="33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1350,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\,\,\wedge\,\,\sch{grados}&gt;4,8}(\rlt{Cerveza})$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633,088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tipo}}(\rlt{Cerveza})$&#10;\end{document}&#10;"/>
  <p:tag name="IGUANATEXSIZE" val="25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3,6024"/>
  <p:tag name="ORIGINALWIDTH" val="3001,91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k{c-nombre} &amp;  \sch{desde}\\[0.5ex]&#10;\hline &#10;Austral Calafate 300ml &amp; Cervecería Austral &amp; 1983\\&#10;Austral Yagar 300ml &amp; Cervecería Austral &amp; 2006\\&#10;Tarapacá Carménère 2014 &amp; Viña Tarapacá &amp; 2014\\&#10;Pall Mall Rojo 20 &amp; British American Tobacco &amp; 1907\\&#10;\hline &#10;\end{tabular}&#10;&#10;\end{document}"/>
  <p:tag name="IGUANATEXSIZE" val="17"/>
  <p:tag name="IGUANATEXCURSOR" val="37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8,2888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[\ksg]&#10;\hline &#10;%Austral &amp; Lager &amp; Lager &amp; 4,6 &amp; Punta Arenas &amp; 330 &amp; 2000 \\ &#10;Austral &amp; Yagan &amp; Ale &amp; 5,0 &amp; Punta Arenas &amp; 330 &amp; 2400 \\&#10;%Raco &amp; Amber &amp; Ale &amp; 4,5 &amp; Maipo &amp; 500 &amp; 3000 \\&#10;\hline &#10;\end{tabular}&#10;&#10;\end{document}"/>
  <p:tag name="IGUANATEXSIZE" val="15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(\rlt{\ensuremath{\cdot}})$\\&#10;\end{tabular}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912,12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(\rlt{Cerveza})$\\&#10;\end{tabular}&#10;\end{document}&#10;"/>
  <p:tag name="IGUANATEXSIZE" val="25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k{c-nombre}\dstr,\sch{desde}\dda)\\&#10;\end{center}&#10;\end{document}"/>
  <p:tag name="IGUANATEXSIZE" val="20"/>
  <p:tag name="IGUANATEXCURSOR" val="5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,0213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\hline &#10;\end{tabular}&#10;&#10;\end{document}"/>
  <p:tag name="IGUANATEXSIZE" val="15"/>
  <p:tag name="IGUANATEXCURSOR" val="3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\big(\rao{\pi}_{\sch{tipo}}(\rlt{Cerveza})\big)$\\&#10;\end{tabular}&#10;\end{document}&#10;"/>
  <p:tag name="IGUANATEXSIZE" val="25"/>
  <p:tag name="IGUANATEXCURSOR" val="2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\,\,\vee\,\,\sch{tipo}=\text{Syrah}}\big(\rao{\pi}_{\sch{marca},\sch{tipo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0155"/>
  <p:tag name="ORIGINALWIDTH" val="99,76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\cap$\\&#10;\end{tabular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35,82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\,\cap\,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849,868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(o a veces $\rlt{R$_1$} \setminus \rlt{R$_2$}$)&#10;\end{document}&#10;"/>
  <p:tag name="IGUANATEXSIZE" val="20"/>
  <p:tag name="IGUANATEXCURSOR" val="27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3,6024"/>
  <p:tag name="ORIGINALWIDTH" val="3001,91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{c-nombre} &amp;  \sch{desde}\\[0.5ex]&#10;\hline &#10;Austral Calafate 300ml &amp; Cervecería Austral &amp; 1983\\&#10;Austral Yagar 300ml &amp; Cervecería Austral &amp; 2006\\&#10;Tarapacá Carménère 2014 &amp; Viña Tarapacá &amp; 2014\\&#10;Pall Mall Rojo 20 &amp; British American Tobacco &amp; 1907\\&#10;\hline &#10;\end{tabular}&#10;&#10;\end{document}"/>
  <p:tag name="IGUANATEXSIZE" val="17"/>
  <p:tag name="IGUANATEXCURSOR" val="3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50945"/>
  <p:tag name="ORIGINALWIDTH" val="109,515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-$\\&#10;\end{tabular}&#10;\end{document}&#10;"/>
  <p:tag name="IGUANATEXSIZE" val="25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12,5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-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{c-nombre}\dstr,\sch{desde}\dda)\\&#10;\end{center}&#10;\end{document}"/>
  <p:tag name="IGUANATEXSIZE" val="20"/>
  <p:tag name="IGUANATEXCURSOR" val="5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690,73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\,\,\vee\,\,\sch{tipo}=\text{Lager}}(\rlt{Cerveza})\big)$\\&#10;\end{tabular}&#10;\end{document}&#10;"/>
  <p:tag name="IGUANATEXSIZE" val="25"/>
  <p:tag name="IGUANATEXCURSOR" val="3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725,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origen}=\text{Maipo}}(\rlt{Cerveza})\big) \,\cup\, \rao{\pi}_{\sch{marca}}\big(\rao{\sigma}_{\sch{origen}=\text{Maipo}}(\rlt{Vino})\big)$\\&#10;\end{tabular}&#10;\end{document}&#10;"/>
  <p:tag name="IGUANATEXSIZE" val="25"/>
  <p:tag name="IGUANATEXCURSOR" val="3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58,8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origen}=\text{Maipo}}(\rlt{Cerveza}) \,\cup\, \rao{\sigma}_{\sch{origen}=\text{Maipo}}(\rlt{Vino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309,04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(r_1,r_2)$&#10;\end{document}&#10;"/>
  <p:tag name="IGUANATEXSIZE" val="20"/>
  <p:tag name="IGUANATEXCURSOR" val="2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{c-nombre}\dstr,\sch{desde}\dda)\\&#10;\end{center}&#10;\end{document}"/>
  <p:tag name="IGUANATEXSIZE" val="20"/>
  <p:tag name="IGUANATEXCURSOR" val="5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752,3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r_1 \in \rlt{R$_1$}$, $r_2 \in \rlt{R$_2$}$&#10;\end{document}&#10;"/>
  <p:tag name="IGUANATEXSIZE" val="20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1410,9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precio$_v$}=\sch{precio$_c$}}(\rlt{Vino} \times \rlt{Cerveza})$%(\rlt{Cerveza}\,\times\, \rao{\pi}_{\sch{marca}}\big(\rao{\sigma}_{\sch{origen}=\text{Maipo}}(\rlt{Vino})\big)$\\&#10;\end{tabular}&#10;\end{document}&#10;"/>
  <p:tag name="IGUANATEXSIZE" val="25"/>
  <p:tag name="IGUANATEXCURSOR" val="3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0,0461"/>
  <p:tag name="ORIGINALWIDTH" val="823,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lt{R$_1$} \bowtie_{\text{condición}} \rlt{R$_2$}$\\&#10;{\scriptsize(\textsc{equivalente a})}\\&#10;$\rao{\sigma}_{\text{condición}}(\rlt{R$_1$} \times \rlt{R$_2$})$\\&#10;\end{tabular}&#10;\end{document}&#10;"/>
  <p:tag name="IGUANATEXSIZE" val="20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,278"/>
  <p:tag name="ORIGINALWIDTH" val="2369,5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ao{\pi}_{\sch{nombre$_1$},\sch{nombre$_2$}}\big(\rlt{Cerveza$_1$} \bowtie_{\sch{grados$_1$}&gt;\sch{grados$_2$}} \rlt{Cerveza$_2$}\big)$&#10;\end{tabular}&#10;\end{document}&#10;"/>
  <p:tag name="IGUANATEXSIZE" val="25"/>
  <p:tag name="IGUANATEXCURSOR" val="3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60,7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v} &amp; \sch{nombrev} &amp; ... &amp; \sch{preciov} &amp; \sch{marcac} &amp; \sch{nombrec} &amp; ... &amp; \sch{precioc}\\&#10;\hline &#10;Concha y Toro &amp; Amelie &amp; ... &amp; 3000 &amp; Raco &amp; Amber &amp; ... &amp; 3000\\\hline &#10;\end{tabular}&#10;&#10;\end{document}"/>
  <p:tag name="IGUANATEXSIZE" val="15"/>
  <p:tag name="IGUANATEXCURSOR" val="3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206,0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\rao{\sigma}_{\sch{precio$_v$}=\sch{precio$_c$}}(\rlt{Vino} \times \rlt{Cerveza})\big)$%(\rlt{Cerveza}\,\times\, \rao{\pi}_{\sch{marca}}\big(\rao{\sigma}_{\sch{origen}=\text{Maipo}}(\rlt{Vino})\big)$\\&#10;\end{tabular}&#10;\end{document}&#10;"/>
  <p:tag name="IGUANATEXSIZE" val="25"/>
  <p:tag name="IGUANATEXCURSOR" val="30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,278"/>
  <p:tag name="ORIGINALWIDTH" val="2077,0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ao{\pi}_{\sch{nombre$_1$},\sch{nombre$_2$}}\big(\rlt{Vino} \bowtie_{\sch{precio$_v$}=\sch{precio$_c$}} \rlt{Cerveza}\big)$&#10;\end{tabular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,2641"/>
  <p:tag name="ORIGINALWIDTH" val="997,63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lt{R} -  (\rlt{R} - \rlt{R$'$})$ &#10;\end{document}&#10;"/>
  <p:tag name="IGUANATEXSIZE" val="40"/>
  <p:tag name="IGUANATEXCURSOR" val="29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776,998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fill[blue] \thirdcircle;&#10;        \draw \firstcircle node {\Large\rlt{R}};&#10;        %\draw \secondcircle node {$$};&#10;        \draw \thirdcircle node {\Large\rlt{R$'$}};&#10;    \end{scope}&#10;\end{tikzpicture}&#10;\end{document}"/>
  <p:tag name="IGUANATEXSIZE" val="20"/>
  <p:tag name="IGUANATEXCURSOR" val="6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3,6024"/>
  <p:tag name="ORIGINALWIDTH" val="3001,91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{c-nombre} &amp;  \sch{desde}\\[0.5ex]&#10;\hline &#10;Austral Calafate 300ml &amp; Cervecería Austral &amp; 1983\\&#10;Austral Yagar 300ml &amp; Cervecería Austral &amp; 2006\\&#10;Tarapacá Carménère 2014 &amp; Viña Tarapacá &amp; 2014\\&#10;Pall Mall Rojo 20 &amp; British American Tobacco &amp; 1907\\&#10;\hline &#10;\end{tabular}&#10;&#10;\end{document}"/>
  <p:tag name="IGUANATEXSIZE" val="17"/>
  <p:tag name="IGUANATEXCURSOR" val="3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draw \firstcircle node[xshift=-0.4cm] {\Large$\rlt{R}-\rlt{R$'$}$};&#10;        %\draw \secondcircle node {$$};&#10;        \draw[white] \thirdcircle;&#10;        \fill[white,fill opacity=1] \thirdcircle;&#10;    \end{scope}&#10;\end{tikzpicture}&#10;\end{document}"/>
  <p:tag name="IGUANATEXSIZE" val="20"/>
  <p:tag name="IGUANATEXCURSOR" val="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%\fill[blue] \thirdcircle;&#10;        \draw \firstcircle node {\Large\rlt{R}};&#10;        %\draw \secondcircle node {$$};&#10;        %\draw \thirdcircle node {\Large\rlt{R$'$}};&#10;    \end{scope}&#10;\end{tikzpicture}&#10;\end{document}"/>
  <p:tag name="IGUANATEXSIZE" val="20"/>
  <p:tag name="IGUANATEXCURSOR" val="6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063"/>
  <p:tag name="ORIGINALWIDTH" val="66,009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-$&#10;\end{document}&#10;"/>
  <p:tag name="IGUANATEXSIZE" val="4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698"/>
  <p:tag name="ORIGINALWIDTH" val="2179,80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ao{\pi}_{\sch{A$_1$},...,\sch{A$_n$}}\big(\rao{\sigma}_{\sch{A$_1$}=\sch{A$_1'$}\wedge...\wedge\sch{A$_n$}=\sch{A$_n'$}}(\rlt{R} \times \rlt{R$'$})\big)$ &#10;\end{document}&#10;"/>
  <p:tag name="IGUANATEXSIZE" val="40"/>
  <p:tag name="IGUANATEXCURSOR" val="3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,0285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o&#10;\end{tabular}&#10;\end{document}&#10;"/>
  <p:tag name="IGUANATEXSIZE" val="25"/>
  <p:tag name="IGUANATEXCURSOR" val="3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\,\,\vee\,\,\sch{tipo}=\text{Syrah}}\big(\rao{\pi}_{\sch{marca},\sch{tipo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,0712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4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147,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 tontas.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076,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significado-de-la-vida}\\[0.5ex]&#10;\hline  &#10;42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3,6024"/>
  <p:tag name="ORIGINALWIDTH" val="3001,91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Tarapacá Carménère 2014 &amp; Viña Tarapacá &amp; 2014\\&#10;Pall Mall Rojo 20 &amp; British American Tobacco &amp; 1907\\&#10;\hline &#10;\end{tabular}&#10;&#10;\end{document}"/>
  <p:tag name="IGUANATEXSIZE" val="17"/>
  <p:tag name="IGUANATEXCURSOR" val="4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total,latex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3,6024"/>
  <p:tag name="ORIGINALWIDTH" val="3001,91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Tarapacá Carménère 2014 &amp; Viña Tarapacá &amp; 2014\\&#10;Pall Mall Rojo 20 &amp; British American Tobacco &amp; 1907\\&#10;\hline &#10;\end{tabular}&#10;&#10;\end{document}"/>
  <p:tag name="IGUANATEXSIZE" val="17"/>
  <p:tag name="IGUANATEXCURSOR" val="4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9,9379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tikzstyle{invis} = [draw=none,fill=none,bottom color=white,top color=white,text=white,drop shadow={fill=white, opacity=1, draw=white}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,invis] (fab) [right=of prod] {fabrica} edge[invis] (prod);&#10;  &#10;  \node[entity] (comp) [right=of fab] {Compañía} edge[invis]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9,8142"/>
  <p:tag name="ORIGINALWIDTH" val="3004,91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título}\dstr,\schk{año}\dint,\sch{categoría}\dstr)\\&#10;\rlt{Local de videos}(\schk{id}\dint,\sch{dirreción}\dstr)\\&#10;\rlt{Persona}(\schk{rut}\dstr,\sch{nombre}\dstr)\\&#10;\rlt{Arriendo}(\extk{Pl}{título}\dstr,\extk{Pl}{año}\dint,\extk{Pr}{rut}\dstr,\extk{L}{id}\dint,\sch{fecha}\dda)&#10;\end{tabular}&#10;\end{document}"/>
  <p:tag name="IGUANATEXSIZE" val="20"/>
  <p:tag name="IGUANATEXCURSOR" val="9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7,6953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  \node[attribute] (prod-n) [above left=0.5cm of prod] {\uline{título}} edge (prod);&#10;  \node[attribute] (prod-a) [above right=0.5cm of prod] {\uline{año}} edge (prod);&#10;  \node[attribute] (prod-o) [above=0.5cm of prod] {categoría} edge (prod);&#10;&#10;  \node[relationship] (compra) [below right=of prod] {arriendo} edge (prod);&#10;  \node[attribute] (compra-o) [left=0.5cm of compra] {fecha} edge (compra);  &#10;&#10;  \node[entity] (comp) [above right=of compra] {Local de videos} edge (compra);&#10;  \node[attribute] (comp-o) [above right=0.5cm of comp] {\uline{id}} edge (comp);  &#10;  \node[attribute] (comp-i) [above=0.5cm of comp] {dirección} edge (comp);  &#10;&#10;      &#10;  \node[entity] (pers) [below=of compra] {Persona} edge (compra);&#10;  \node[attribute] (pers-o) [above right=0.5cm of pers] {\uline{rut}} edge (pers);  &#10;  \node[attribute] (pers-n) [above left=0.5cm of pers] {nombre} edge (pers);&#10;\end{tikzpicture}}&#10;\end{document}"/>
  <p:tag name="IGUANATEXSIZE" val="20"/>
  <p:tag name="IGUANATEXCURSOR" val="289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7,6953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  \node[attribute] (prod-n) [above left=0.5cm of prod] {\uline{título}} edge (prod);&#10;  \node[attribute] (prod-a) [above right=0.5cm of prod] {\uline{año}} edge (prod);&#10;  \node[attribute] (prod-o) [above=0.5cm of prod] {categoría} edge (prod);&#10;&#10;  \node[relationship] (compra) [below right=of prod] {arriendo} edge (prod);&#10;  \node[attribute] (compra-o) [left=0.5cm of compra] {fecha} edge (compra);  &#10;&#10;  \node[entity] (comp) [above right=of compra] {Local de videos} edge (compra);&#10;  \node[attribute] (comp-o) [above right=0.5cm of comp] {\uline{id}} edge (comp);  &#10;  \node[attribute] (comp-i) [above=0.5cm of comp] {dirección} edge (comp);  &#10;&#10;      &#10;  \node[entity] (pers) [below=of compra] {Persona};&#10;  \node[attribute] (pers-o) [above right=0.5cm of pers] {\uline{rut}} edge (pers);  &#10;  \node[attribute] (pers-n) [above left=0.5cm of pers] {nombre} edge (pers);&#10;&#10;  \draw (pers.865) edge node[left,yshift=0.3cm,swap] {cliente} (compra.235) &#10;        (pers.35) edge node[right,yshift=0.3cm,swap] {cajero} (compra.305);&#10;&#10;\end{tikzpicture}}&#10;\end{document}"/>
  <p:tag name="IGUANATEXSIZE" val="20"/>
  <p:tag name="IGUANATEXCURSOR" val="35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9,8142"/>
  <p:tag name="ORIGINALWIDTH" val="3888,54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título}\dstr,\schk{año}\dint,\sch{categoría}\dstr)\\&#10;\rlt{Local de videos}(\schk{id}\dint,\sch{dirreción}\dstr)\\&#10;\rlt{Persona}(\schk{rut}\dstr,\sch{nombre}\dstr)\\&#10;\rlt{Arriendo}(\extk{Pl}{título}\dstr,\extk{Pl}{año}\dint,\extk{Pr}{rut-cli}\dstr,\extk{Pr}{rut-caj}\dstr,\extk{L}{id}\dint,\sch{fecha}\dda)&#10;\end{tabular}&#10;\end{document}"/>
  <p:tag name="IGUANATEXSIZE" val="20"/>
  <p:tag name="IGUANATEXCURSOR" val="9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455,09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Alumno}(\schk{rut}\dstr,\sch{nombre}\dstr,\sch{género}\dstr,\sch{año}\dint)\\&#10;\rlt{Postgrado}(\schk{rut}\dstr)\\&#10;\rlt{Pregrado}(\schk{rut}\dstr)\\&#10;\end{tabular}&#10;\end{document}"/>
  <p:tag name="IGUANATEXSIZE" val="20"/>
  <p:tag name="IGUANATEXCURSOR" val="67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948,66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Alumno}(\schk{rut}\dstr,\sch{nombre}\dstr,\sch{género}\dstr,\sch{año}\dint,\sch{tipo}\dstr)\\&#10;\end{tabular}&#10;\end{document}"/>
  <p:tag name="IGUANATEXSIZE" val="20"/>
  <p:tag name="IGUANATEXCURSOR" val="6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De}(\extk{E}{nombre}\dstr,\extk{C}{código}\dstr)\\&#10;\end{tabular}&#10;\end{document}"/>
  <p:tag name="IGUANATEXSIZE" val="20"/>
  <p:tag name="IGUANATEXCURSOR" val="7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end{tabular}&#10;\end{document}"/>
  <p:tag name="IGUANATEXSIZE" val="20"/>
  <p:tag name="IGUANATEXCURSOR" val="8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273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año}} edge (equipo);&#10; \node [attribute] (numero) [above=of equipo] {\key{título}} edge (equipo);&#10;&#10;\node[relationship] (afiliacion) [right=of equipo] {stock} edge[total] (equipo);&#10; \node [attribute] (auxho) [above=0.6cm of afiliacion] {precio-por-noche} edge (afiliacion);&#10;&#10;&#10;&#10;  \node[entity] (uni) [right=of afiliacion] {Local de video} edge[total] (afiliacion);&#10;\node [attribute] (nombre) [above=of uni] {dirreción} edge (uni);&#10;\node [attribute] (codigo) [above right=of uni] {\key{id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rriendo} &#10;    edge (alumno) edge (afiliacion);&#10;&#10;\node [attribute] (phora) [left=of controla] {fecha} edge (controla);&#10;\end{tikzpicture}}&#10;\end{document}"/>
  <p:tag name="IGUANATEXSIZE" val="20"/>
  <p:tag name="IGUANATEXCURSOR" val="297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7,5806"/>
  <p:tag name="ORIGINALWIDTH" val="3004,91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año}\dint,\schk{título}\dstr)\\&#10;\rlt{Local-de-Video}(\schk{id}\dint,\sch{dirrecíón}\dstr)\\&#10;\rlt{Stock}(\extk{Pl}{año}\dint,\extk{Pl}{título}\dstr,\extk{L}{id}\dint,\sch{precio-por-noche}\dint)\\&#10;\rlt{Persona}(\schk{rut}\dstr,\sch{nombre}\dstr)\\&#10;\rlt{Arriendo}(\extk{Pl}{año}\dint,\extk{Pl}{título}\dstr,\extk{L}{id}\dint,\extk{Pr}{rut}\dstr,\sch{fecha}\dda)\\&#10;\end{tabular}&#10;\end{document}"/>
  <p:tag name="IGUANATEXSIZE" val="20"/>
  <p:tag name="IGUANATEXCURSOR" val="10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76347"/>
  <p:tag name="ORIGINALWIDTH" val="771,107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green}\texttt{&lt;/Modelo-ER&gt;}&#10;\end{document}"/>
  <p:tag name="IGUANATEXSIZE" val="100"/>
  <p:tag name="IGUANATEXCURSOR" val="25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30832</TotalTime>
  <Words>2893</Words>
  <Application>Microsoft Office PowerPoint</Application>
  <PresentationFormat>On-screen Show (4:3)</PresentationFormat>
  <Paragraphs>415</Paragraphs>
  <Slides>124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1" baseType="lpstr">
      <vt:lpstr>Aparajita</vt:lpstr>
      <vt:lpstr>Arial</vt:lpstr>
      <vt:lpstr>Bodoni MT Condensed</vt:lpstr>
      <vt:lpstr>Calibri</vt:lpstr>
      <vt:lpstr>Century Schoolbook</vt:lpstr>
      <vt:lpstr>Wingdings</vt:lpstr>
      <vt:lpstr>Office Theme</vt:lpstr>
      <vt:lpstr>CC3201-1 Bases de Datos Otoño 2017  Clase 3: ER II y Álgebra Relacional</vt:lpstr>
      <vt:lpstr>La última vez … E–R, E–R, E–R</vt:lpstr>
      <vt:lpstr>DEL MODELO ENTIDAD–Relación: AL MODELO RELACIONAL </vt:lpstr>
      <vt:lpstr>Modelo E–R: Entidad (con Atributos y Llaves) → Modelo Relacional: Tabla</vt:lpstr>
      <vt:lpstr>Modelo E–R: Entidad (con Atributos y Llaves) → Modelo Relacional: Tabla</vt:lpstr>
      <vt:lpstr>Modelo E–R: Relación (con Atributos) → Modelo Relacional: Tabla</vt:lpstr>
      <vt:lpstr>Modelo E–R: Relación (con Atributos) → Modelo Relacional: Tabla</vt:lpstr>
      <vt:lpstr>Modelo E–R: Relación (con valor único)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(con participación) → Modelo Relacional: Tabla</vt:lpstr>
      <vt:lpstr>Modelo E–R: Relaciones Múltiples → Modelo Relacional: Tabla</vt:lpstr>
      <vt:lpstr>Modelo E–R: Relación (con papeles) → Modelo Relacional: Columnas distintas</vt:lpstr>
      <vt:lpstr>Modelo E–R: Jerarquías de clases </vt:lpstr>
      <vt:lpstr>Modelo E–R: Jerarquías de clases  → Modelo Relacional:   Opción 1: Tablas solo para las subclases </vt:lpstr>
      <vt:lpstr>Modelo E–R: Jerarquías de clases  → Modelo Relacional:   Opción 2: Tabla para la superclase 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</vt:lpstr>
      <vt:lpstr>Modelo E–R: Jerarquías de clases  → Modelo Relacional</vt:lpstr>
      <vt:lpstr>Modelo E–R: Jerarquías de clases  → Modelo Relacional</vt:lpstr>
      <vt:lpstr>Modelo E–R: Jerarquías de clases  → Modelo Relacional:   Una opción implícita: Quitar la jerarquía</vt:lpstr>
      <vt:lpstr>Modelo E–R: Jerarquías de clases  → Modelo Relacional:   Una opción implícita: Quitar la jerarquía</vt:lpstr>
      <vt:lpstr>Modelo E–R: Entidades débiles → Modelo Relacional: Cuidado con las llaves</vt:lpstr>
      <vt:lpstr>Modelo E–R: Entidades débiles → Modelo Relacional: No se necesita una tabla para la relación débil</vt:lpstr>
      <vt:lpstr>Modelo E–R: Agregación → Modelo Relacional: </vt:lpstr>
      <vt:lpstr>Modelo E–R: Relación → Modelo Relacional: Tabla</vt:lpstr>
      <vt:lpstr>PowerPoint Presentation</vt:lpstr>
      <vt:lpstr>EL ÁLGEBRA RELACIONAL</vt:lpstr>
      <vt:lpstr>¿Para qué necesitamos EL ÁLGEBRA RELACIONAL?</vt:lpstr>
      <vt:lpstr>¿Para qué necesitamos tablas?</vt:lpstr>
      <vt:lpstr>¿… para colgarlas en la pared                            y reflexionar sobre ellas?</vt:lpstr>
      <vt:lpstr>… pero más probablemente queramos                       contestar preguntas prácticas!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muchas preguntas</vt:lpstr>
      <vt:lpstr>Consideremos muchas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Una pregunta inteligente (de Codd)</vt:lpstr>
      <vt:lpstr>Como se puede generalizar        estas preguntas …</vt:lpstr>
      <vt:lpstr>Una idea inteligente (de Codd)</vt:lpstr>
      <vt:lpstr>EL ÁLGEBRA RELACIONAL (Clásica)</vt:lpstr>
      <vt:lpstr>Formalizando algunas preguntas</vt:lpstr>
      <vt:lpstr>Formalizando algunas preguntas</vt:lpstr>
      <vt:lpstr>Relaciones</vt:lpstr>
      <vt:lpstr>Referencia a tablas</vt:lpstr>
      <vt:lpstr>Formalizando algunas preguntas</vt:lpstr>
      <vt:lpstr>¡Sí! Selección (de tuplas/filas)</vt:lpstr>
      <vt:lpstr>¡Sí! Selección (de tuplas/filas)</vt:lpstr>
      <vt:lpstr>Formalizando algunas preguntas</vt:lpstr>
      <vt:lpstr>¡No! Selección basta</vt:lpstr>
      <vt:lpstr>Formalizando algunas preguntas</vt:lpstr>
      <vt:lpstr>¡No! Selección basta (con &gt; y ∧)</vt:lpstr>
      <vt:lpstr>Formalizando algunas preguntas</vt:lpstr>
      <vt:lpstr>¡Sí! Proyección (de atributos/columnas)</vt:lpstr>
      <vt:lpstr>¡Sí! Proyección</vt:lpstr>
      <vt:lpstr>Formalizando algunas preguntas</vt:lpstr>
      <vt:lpstr>¡No! Selección + Proyección</vt:lpstr>
      <vt:lpstr>Selección + Proyección</vt:lpstr>
      <vt:lpstr>Selección + Proyección</vt:lpstr>
      <vt:lpstr>Formalizando muchas preguntas</vt:lpstr>
      <vt:lpstr>¡No! Selección + Proyección</vt:lpstr>
      <vt:lpstr>Selección + Proyección</vt:lpstr>
      <vt:lpstr>Formalizando demasiadas preguntas</vt:lpstr>
      <vt:lpstr>¡Sí! Intersección (de relaciones)</vt:lpstr>
      <vt:lpstr>Selección + Proyección + Intersección</vt:lpstr>
      <vt:lpstr>Selección + Proyección + Intersección</vt:lpstr>
      <vt:lpstr>Selección + Proyección + Intersección</vt:lpstr>
      <vt:lpstr>Formalizando demasiadas preguntas</vt:lpstr>
      <vt:lpstr>¡Sí! Diferencia</vt:lpstr>
      <vt:lpstr>Selección + Proyección + Diferencia</vt:lpstr>
      <vt:lpstr>Selección + Proyección + Diferencia</vt:lpstr>
      <vt:lpstr>Selección + Proyección + Diferencia</vt:lpstr>
      <vt:lpstr>Formalizando demasiadas preguntas</vt:lpstr>
      <vt:lpstr>Formalizando demasiadas preguntas</vt:lpstr>
      <vt:lpstr>¡No! Selección + Proyección</vt:lpstr>
      <vt:lpstr>Formalizando demasiadas preguntas</vt:lpstr>
      <vt:lpstr>¡Sí! Unión (de tablas)</vt:lpstr>
      <vt:lpstr>Selección + Proyección + Unión</vt:lpstr>
      <vt:lpstr>Selección + Proyección + Unión</vt:lpstr>
      <vt:lpstr>Formalizando demasiadas preguntas</vt:lpstr>
      <vt:lpstr>¡Sí! Producto cruz (o producto cartesiano)</vt:lpstr>
      <vt:lpstr>¡También! Renombramiento</vt:lpstr>
      <vt:lpstr>Selección + Proyección + Producto Cruz</vt:lpstr>
      <vt:lpstr>Formalizando demasiadas preguntas</vt:lpstr>
      <vt:lpstr>¡No! Selección + Producto Cruz</vt:lpstr>
      <vt:lpstr>Join (Reuniones)</vt:lpstr>
      <vt:lpstr>Join = Selección + Producto Cruz</vt:lpstr>
      <vt:lpstr>Join = Selección + Producto Cruz</vt:lpstr>
      <vt:lpstr>Formalizando demasiadas preguntas</vt:lpstr>
      <vt:lpstr>Operadores unarios vs. binarios</vt:lpstr>
      <vt:lpstr>Modelando Intersección      con otros operadores</vt:lpstr>
      <vt:lpstr>Modelando Intersección      con otros operadores</vt:lpstr>
      <vt:lpstr>El Álgebra Relacional (Mínima / Clásica)</vt:lpstr>
      <vt:lpstr>¿para qué necesitamos    EL Álgebra relacional?</vt:lpstr>
      <vt:lpstr>¿… para colgarla en la pared                            y reflexionar sobre ella?</vt:lpstr>
      <vt:lpstr>¿Para qué tenemos el álgebra?</vt:lpstr>
      <vt:lpstr>Ejemplo de una optimización</vt:lpstr>
      <vt:lpstr>No en  EL ÁLGEBRA RELACIONAL (Clásica)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¿Una más?</vt:lpstr>
      <vt:lpstr>LA PROXIMA VEZ, Continuaremos con UN POCO DE: EL CÁLCULO RELACIONAL </vt:lpstr>
      <vt:lpstr>LA PROXIMA VEZ, EMPEZAREMOS con el: Structured query language (SQL)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BdD2017-1 Bases de Datos 2017</dc:title>
  <dc:creator>Aidan Hogan</dc:creator>
  <cp:lastModifiedBy>ahogan</cp:lastModifiedBy>
  <cp:revision>1109</cp:revision>
  <cp:lastPrinted>2016-09-13T22:53:39Z</cp:lastPrinted>
  <dcterms:created xsi:type="dcterms:W3CDTF">2006-08-16T00:00:00Z</dcterms:created>
  <dcterms:modified xsi:type="dcterms:W3CDTF">2017-03-27T15:05:38Z</dcterms:modified>
</cp:coreProperties>
</file>