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notesSlides/notesSlide5.xml" ContentType="application/vnd.openxmlformats-officedocument.presentationml.notesSlide+xml"/>
  <Override PartName="/ppt/tags/tag118.xml" ContentType="application/vnd.openxmlformats-officedocument.presentationml.tags+xml"/>
  <Override PartName="/ppt/notesSlides/notesSlide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42" r:id="rId30"/>
    <p:sldId id="941" r:id="rId31"/>
    <p:sldId id="764" r:id="rId32"/>
    <p:sldId id="913" r:id="rId33"/>
    <p:sldId id="914" r:id="rId34"/>
    <p:sldId id="767" r:id="rId35"/>
    <p:sldId id="769" r:id="rId36"/>
    <p:sldId id="916" r:id="rId37"/>
    <p:sldId id="770" r:id="rId38"/>
    <p:sldId id="807" r:id="rId39"/>
    <p:sldId id="809" r:id="rId40"/>
    <p:sldId id="811" r:id="rId41"/>
    <p:sldId id="812" r:id="rId42"/>
    <p:sldId id="813" r:id="rId43"/>
    <p:sldId id="814" r:id="rId44"/>
    <p:sldId id="815" r:id="rId45"/>
    <p:sldId id="919" r:id="rId46"/>
    <p:sldId id="920" r:id="rId47"/>
    <p:sldId id="921" r:id="rId48"/>
    <p:sldId id="922" r:id="rId49"/>
    <p:sldId id="923" r:id="rId50"/>
    <p:sldId id="924" r:id="rId51"/>
    <p:sldId id="925" r:id="rId52"/>
    <p:sldId id="927" r:id="rId53"/>
    <p:sldId id="824" r:id="rId54"/>
    <p:sldId id="825" r:id="rId55"/>
    <p:sldId id="928" r:id="rId56"/>
    <p:sldId id="943" r:id="rId57"/>
    <p:sldId id="828" r:id="rId58"/>
    <p:sldId id="829" r:id="rId59"/>
    <p:sldId id="944" r:id="rId60"/>
    <p:sldId id="832" r:id="rId61"/>
    <p:sldId id="931" r:id="rId62"/>
    <p:sldId id="834" r:id="rId63"/>
    <p:sldId id="837" r:id="rId64"/>
    <p:sldId id="836" r:id="rId65"/>
    <p:sldId id="838" r:id="rId66"/>
    <p:sldId id="840" r:id="rId67"/>
    <p:sldId id="842" r:id="rId68"/>
    <p:sldId id="843" r:id="rId69"/>
    <p:sldId id="932" r:id="rId70"/>
    <p:sldId id="934" r:id="rId71"/>
    <p:sldId id="845" r:id="rId72"/>
    <p:sldId id="846" r:id="rId73"/>
    <p:sldId id="847" r:id="rId74"/>
    <p:sldId id="848" r:id="rId75"/>
    <p:sldId id="849" r:id="rId76"/>
    <p:sldId id="936" r:id="rId77"/>
    <p:sldId id="851" r:id="rId78"/>
    <p:sldId id="852" r:id="rId79"/>
    <p:sldId id="853" r:id="rId80"/>
    <p:sldId id="854" r:id="rId81"/>
    <p:sldId id="855" r:id="rId82"/>
    <p:sldId id="856" r:id="rId83"/>
    <p:sldId id="857" r:id="rId84"/>
    <p:sldId id="858" r:id="rId85"/>
    <p:sldId id="860" r:id="rId86"/>
    <p:sldId id="937" r:id="rId87"/>
    <p:sldId id="861" r:id="rId88"/>
    <p:sldId id="862" r:id="rId89"/>
    <p:sldId id="864" r:id="rId90"/>
    <p:sldId id="865" r:id="rId91"/>
    <p:sldId id="866" r:id="rId92"/>
    <p:sldId id="869" r:id="rId93"/>
    <p:sldId id="945" r:id="rId94"/>
    <p:sldId id="873" r:id="rId95"/>
    <p:sldId id="874" r:id="rId96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-1200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25/09/2023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30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20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21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20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8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21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20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8.png"/><Relationship Id="rId3" Type="http://schemas.openxmlformats.org/officeDocument/2006/relationships/tags" Target="../tags/tag76.xml"/><Relationship Id="rId21" Type="http://schemas.openxmlformats.org/officeDocument/2006/relationships/image" Target="../media/image21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23.png"/><Relationship Id="rId20" Type="http://schemas.openxmlformats.org/officeDocument/2006/relationships/image" Target="../media/image2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22.png"/><Relationship Id="rId10" Type="http://schemas.openxmlformats.org/officeDocument/2006/relationships/tags" Target="../tags/tag83.xml"/><Relationship Id="rId19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8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2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20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9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21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123.xml"/><Relationship Id="rId10" Type="http://schemas.openxmlformats.org/officeDocument/2006/relationships/image" Target="../media/image40.png"/><Relationship Id="rId4" Type="http://schemas.openxmlformats.org/officeDocument/2006/relationships/tags" Target="../tags/tag122.xml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0.png"/><Relationship Id="rId5" Type="http://schemas.openxmlformats.org/officeDocument/2006/relationships/tags" Target="../tags/tag128.xml"/><Relationship Id="rId10" Type="http://schemas.openxmlformats.org/officeDocument/2006/relationships/image" Target="../media/image39.png"/><Relationship Id="rId4" Type="http://schemas.openxmlformats.org/officeDocument/2006/relationships/tags" Target="../tags/tag127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40.png"/><Relationship Id="rId5" Type="http://schemas.openxmlformats.org/officeDocument/2006/relationships/tags" Target="../tags/tag134.xml"/><Relationship Id="rId10" Type="http://schemas.openxmlformats.org/officeDocument/2006/relationships/image" Target="../media/image39.png"/><Relationship Id="rId4" Type="http://schemas.openxmlformats.org/officeDocument/2006/relationships/tags" Target="../tags/tag133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cs.man.ac.uk/~sattler/teaching/COMP61132-slides5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4.xml"/><Relationship Id="rId7" Type="http://schemas.openxmlformats.org/officeDocument/2006/relationships/image" Target="../media/image67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7.xml"/><Relationship Id="rId7" Type="http://schemas.openxmlformats.org/officeDocument/2006/relationships/image" Target="../media/image6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60.xml"/><Relationship Id="rId7" Type="http://schemas.openxmlformats.org/officeDocument/2006/relationships/image" Target="../media/image67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9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3.xml"/><Relationship Id="rId7" Type="http://schemas.openxmlformats.org/officeDocument/2006/relationships/image" Target="../media/image66.gif"/><Relationship Id="rId12" Type="http://schemas.openxmlformats.org/officeDocument/2006/relationships/image" Target="../media/image70.wmf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png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2.png"/><Relationship Id="rId4" Type="http://schemas.openxmlformats.org/officeDocument/2006/relationships/tags" Target="../tags/tag164.xml"/><Relationship Id="rId9" Type="http://schemas.openxmlformats.org/officeDocument/2006/relationships/image" Target="../media/image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67.xml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65.png"/><Relationship Id="rId11" Type="http://schemas.openxmlformats.org/officeDocument/2006/relationships/image" Target="../media/image70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jpeg"/><Relationship Id="rId4" Type="http://schemas.openxmlformats.org/officeDocument/2006/relationships/tags" Target="../tags/tag168.xml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1.xml"/><Relationship Id="rId7" Type="http://schemas.openxmlformats.org/officeDocument/2006/relationships/image" Target="../media/image67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74.xml"/><Relationship Id="rId7" Type="http://schemas.openxmlformats.org/officeDocument/2006/relationships/image" Target="../media/image67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Relationship Id="rId4" Type="http://schemas.openxmlformats.org/officeDocument/2006/relationships/image" Target="../media/image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2023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6: Web Ontology Language (OWL) [III]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Tiling to Owl Entailment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5" y="3962400"/>
            <a:ext cx="2665730" cy="26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4" y="4438370"/>
            <a:ext cx="4052114" cy="3053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267200"/>
            <a:ext cx="5257799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could have “cyclic” models: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667310"/>
            <a:ext cx="5257799" cy="203829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 could remove such models by defining a sub-property of right/above to be transitive and  asymmetric …</a:t>
            </a:r>
          </a:p>
          <a:p>
            <a:pPr algn="ctr"/>
            <a:endParaRPr lang="en-IE" dirty="0" smtClean="0">
              <a:latin typeface="Calibri Light" panose="020F0302020204030204" pitchFamily="34" charset="0"/>
            </a:endParaRP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But actually such “cyclic” models can be “unravelled” into valid domino </a:t>
            </a:r>
            <a:r>
              <a:rPr lang="en-IE" dirty="0" err="1" smtClean="0">
                <a:latin typeface="Calibri Light" panose="020F0302020204030204" pitchFamily="34" charset="0"/>
              </a:rPr>
              <a:t>tilings</a:t>
            </a:r>
            <a:r>
              <a:rPr lang="en-IE" dirty="0" smtClean="0">
                <a:latin typeface="Calibri Light" panose="020F0302020204030204" pitchFamily="34" charset="0"/>
              </a:rPr>
              <a:t> so we don’t need to!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Can reduce from Tiling to Owl Entailment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4240474"/>
            <a:ext cx="2013150" cy="2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5058"/>
            <a:ext cx="3376762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Calibri Light" panose="020F0302020204030204" pitchFamily="34" charset="0"/>
              </a:rPr>
              <a:t>So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563880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rule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>
                <a:solidFill>
                  <a:srgbClr val="FF0000"/>
                </a:solidFill>
              </a:rPr>
              <a:t>Negation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3340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6229290"/>
            <a:ext cx="775306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Also misses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Child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4864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8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7581" y="6114365"/>
            <a:ext cx="66816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talk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proof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Uli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Sattler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7"/>
              </a:rPr>
              <a:t>http://www.cs.man.ac.uk/~sattler/teaching/COMP61132-slides5.pdf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owl:cardinality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(Or something non-constructive)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:Lawful 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:Lawful 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:Lawful 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BiologicalParent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hasBiologicalChild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  <a:endParaRPr lang="en-US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   on 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48400" y="20574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0574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Division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between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Theory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s-CL" dirty="0" err="1" smtClean="0">
                <a:solidFill>
                  <a:schemeClr val="bg1">
                    <a:lumMod val="85000"/>
                  </a:schemeClr>
                </a:solidFill>
              </a:rPr>
              <a:t>Practice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Use-cases: </a:t>
            </a:r>
            <a:r>
              <a:rPr lang="es-CL" dirty="0" err="1" smtClean="0"/>
              <a:t>Bioinformatics</a:t>
            </a:r>
            <a:r>
              <a:rPr lang="es-CL" dirty="0" smtClean="0"/>
              <a:t> </a:t>
            </a:r>
            <a:r>
              <a:rPr lang="es-CL" dirty="0" err="1" smtClean="0"/>
              <a:t>people</a:t>
            </a:r>
            <a:r>
              <a:rPr lang="es-CL" dirty="0" smtClean="0"/>
              <a:t> </a:t>
            </a:r>
            <a:r>
              <a:rPr lang="es-CL" dirty="0" err="1" smtClean="0"/>
              <a:t>love</a:t>
            </a:r>
            <a:r>
              <a:rPr lang="es-CL" dirty="0" smtClean="0"/>
              <a:t> OWL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144000" cy="54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5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SPARQL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542.9717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b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ge] (ya11);&#10; &#10; \node[p,right=\gap of ya21] (ya22) {}&#10;  edge[ye] (ya21)&#10;  edge[r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44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&#10;\[ a \circ r \sqsubseteq d,  \,\,\,\,\, r \circ a \sqsubseteq d ,\,\,\,\,\, \mathsf{Func}(d) \]&#10;\end{document}"/>
  <p:tag name="IGUANATEXSIZE" val="24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441.5122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setlength{\gap}{0.9cm}&#10;{\color{gray}.}&#10;\begin{tikzpicture}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lab] {right} (x)&#10;% edge[arrout,loop right] node[right] {right} (y)&#10;  edge[arrin,bend left=30] node[lab] {right} (x)&#10;  edge[arrout,bend right=30] node[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lab] {above} (x)&#10;  edge[arrout,loop above] node[above,lab,yshift=-0.4cm] 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lab] {above} (y)&#10; edge[arrin,bend left=30] node[lab] {right} (w)&#10; edge[arrout,bend right=30] node[lab] {right} (w) &#10; %edge[arrin] node[lab] {right} (w)&#10; edge[arrout,loop above] node[above,lab,yshift=-0.4cm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6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61.792"/>
  <p:tag name="LATEXADDIN" val="\documentclass{article}&#10;\usepackage{amsmath}&#10;\usepackage{xcolor}&#10;\pagestyle{empty}&#10;\begin{document}\color{blue!50!black}&#10;\[ a \circ r \sqsubseteq d ,\,\,\,\,\, r \circ a \sqsubseteq d ,\,\,\,\,\, \mathsf{Func}(d) \]&#10;\end{document}"/>
  <p:tag name="IGUANATEXSIZE" val="20"/>
  <p:tag name="IGUANATEXCURSOR" val="2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30025</TotalTime>
  <Words>3741</Words>
  <Application>Microsoft Office PowerPoint</Application>
  <PresentationFormat>On-screen Show (4:3)</PresentationFormat>
  <Paragraphs>574</Paragraphs>
  <Slides>95</Slides>
  <Notes>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CC7220-1 La Web de Datos Primavera 2023  Lecture  6: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Can reduce from Tiling to Owl Entailment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Complete reasoners that may not halt</vt:lpstr>
      <vt:lpstr>Complete reasoners that may not halt</vt:lpstr>
      <vt:lpstr>Restrict OWL to   guarantee decidability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Profiles (briefly)</vt:lpstr>
      <vt:lpstr>Impressions …</vt:lpstr>
      <vt:lpstr>Division between Theory and Practice</vt:lpstr>
      <vt:lpstr>Knowledge Representation on the Web:     An open research problem</vt:lpstr>
      <vt:lpstr>Use-cases: Bioinformatics people love OWL</vt:lpstr>
      <vt:lpstr>End of OWL classes (labs to come)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1401</cp:revision>
  <cp:lastPrinted>2018-10-29T15:12:58Z</cp:lastPrinted>
  <dcterms:created xsi:type="dcterms:W3CDTF">2006-08-16T00:00:00Z</dcterms:created>
  <dcterms:modified xsi:type="dcterms:W3CDTF">2023-09-25T13:04:59Z</dcterms:modified>
</cp:coreProperties>
</file>