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tags/tag36.xml" ContentType="application/vnd.openxmlformats-officedocument.presentationml.tags+xml"/>
  <Override PartName="/ppt/notesSlides/notesSlide4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528" r:id="rId2"/>
    <p:sldId id="529" r:id="rId3"/>
    <p:sldId id="692" r:id="rId4"/>
    <p:sldId id="689" r:id="rId5"/>
    <p:sldId id="534" r:id="rId6"/>
    <p:sldId id="693" r:id="rId7"/>
    <p:sldId id="579" r:id="rId8"/>
    <p:sldId id="652" r:id="rId9"/>
    <p:sldId id="653" r:id="rId10"/>
    <p:sldId id="659" r:id="rId11"/>
    <p:sldId id="654" r:id="rId12"/>
    <p:sldId id="658" r:id="rId13"/>
    <p:sldId id="660" r:id="rId14"/>
    <p:sldId id="662" r:id="rId15"/>
    <p:sldId id="663" r:id="rId16"/>
    <p:sldId id="665" r:id="rId17"/>
    <p:sldId id="664" r:id="rId18"/>
    <p:sldId id="666" r:id="rId19"/>
    <p:sldId id="669" r:id="rId20"/>
    <p:sldId id="670" r:id="rId21"/>
    <p:sldId id="684" r:id="rId22"/>
    <p:sldId id="686" r:id="rId23"/>
    <p:sldId id="685" r:id="rId24"/>
    <p:sldId id="581" r:id="rId25"/>
    <p:sldId id="582" r:id="rId26"/>
    <p:sldId id="583" r:id="rId27"/>
    <p:sldId id="585" r:id="rId28"/>
    <p:sldId id="682" r:id="rId29"/>
    <p:sldId id="679" r:id="rId30"/>
    <p:sldId id="671" r:id="rId31"/>
    <p:sldId id="680" r:id="rId32"/>
    <p:sldId id="673" r:id="rId33"/>
    <p:sldId id="681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83" r:id="rId65"/>
    <p:sldId id="619" r:id="rId66"/>
    <p:sldId id="620" r:id="rId67"/>
    <p:sldId id="621" r:id="rId68"/>
    <p:sldId id="622" r:id="rId69"/>
    <p:sldId id="623" r:id="rId70"/>
    <p:sldId id="624" r:id="rId71"/>
    <p:sldId id="625" r:id="rId72"/>
    <p:sldId id="626" r:id="rId73"/>
    <p:sldId id="627" r:id="rId74"/>
    <p:sldId id="628" r:id="rId75"/>
    <p:sldId id="694" r:id="rId76"/>
    <p:sldId id="629" r:id="rId77"/>
    <p:sldId id="630" r:id="rId78"/>
    <p:sldId id="631" r:id="rId79"/>
    <p:sldId id="691" r:id="rId80"/>
    <p:sldId id="633" r:id="rId81"/>
    <p:sldId id="634" r:id="rId82"/>
    <p:sldId id="635" r:id="rId83"/>
    <p:sldId id="695" r:id="rId84"/>
    <p:sldId id="637" r:id="rId85"/>
    <p:sldId id="638" r:id="rId86"/>
    <p:sldId id="690" r:id="rId87"/>
    <p:sldId id="650" r:id="rId88"/>
    <p:sldId id="572" r:id="rId8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69"/>
    <a:srgbClr val="0D5C00"/>
    <a:srgbClr val="254061"/>
    <a:srgbClr val="632523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907" autoAdjust="0"/>
  </p:normalViewPr>
  <p:slideViewPr>
    <p:cSldViewPr>
      <p:cViewPr varScale="1">
        <p:scale>
          <a:sx n="98" d="100"/>
          <a:sy n="98" d="100"/>
        </p:scale>
        <p:origin x="-11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28/08/2023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17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787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86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80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58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1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5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52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85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0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002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444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712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05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582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8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62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877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791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220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834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86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767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60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757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761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6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12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897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752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644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07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66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7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2023-08-28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9.png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2023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4</a:t>
            </a:r>
            <a:r>
              <a:rPr lang="es-ES" dirty="0" smtClean="0"/>
              <a:t>: </a:t>
            </a:r>
            <a:r>
              <a:rPr lang="es-ES" dirty="0"/>
              <a:t>Web </a:t>
            </a:r>
            <a:r>
              <a:rPr lang="es-ES" dirty="0" err="1"/>
              <a:t>Ontology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(OWL) [I]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15802"/>
            <a:ext cx="7628958" cy="25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3825"/>
            <a:ext cx="7086600" cy="24924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235221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Zia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also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" y="3808962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kind of reasoning are we using here?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4209072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Deductive (mostly)</a:t>
            </a:r>
          </a:p>
        </p:txBody>
      </p:sp>
    </p:spTree>
    <p:extLst>
      <p:ext uri="{BB962C8B-B14F-4D97-AF65-F5344CB8AC3E}">
        <p14:creationId xmlns:p14="http://schemas.microsoft.com/office/powerpoint/2010/main" val="3919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" y="3797178"/>
            <a:ext cx="8801100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Very specific to this example</a:t>
            </a:r>
            <a:endParaRPr lang="en-IE" sz="2100" dirty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9218" name="Picture 2" descr="Image result for mem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25548"/>
            <a:ext cx="4610100" cy="26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4219931"/>
            <a:ext cx="2441591" cy="263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009" y="4219931"/>
            <a:ext cx="2441591" cy="2630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735002"/>
            <a:ext cx="3532133" cy="1497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24575" y="6126163"/>
            <a:ext cx="615040" cy="615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" y="3228077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same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as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then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56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803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356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1578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Last time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02" y="3610818"/>
            <a:ext cx="4191197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rest we can express in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</a:t>
            </a:r>
            <a:endParaRPr lang="en-IE" sz="2100" dirty="0">
              <a:solidFill>
                <a:srgbClr val="E806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0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Ontology Language: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1575"/>
            <a:ext cx="8458200" cy="566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(2):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https://www.w3.org/TR/owl2-overview/</a:t>
            </a:r>
          </a:p>
        </p:txBody>
      </p:sp>
    </p:spTree>
    <p:extLst>
      <p:ext uri="{BB962C8B-B14F-4D97-AF65-F5344CB8AC3E}">
        <p14:creationId xmlns:p14="http://schemas.microsoft.com/office/powerpoint/2010/main" val="1247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Underpinnings: Description Logics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49" y="50212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 today: A running 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Logical Assumptions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 (OWA)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70C0"/>
                </a:solidFill>
              </a:rPr>
              <a:t>Open World Assumption (OWA)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Anything not known is </a:t>
            </a:r>
            <a:r>
              <a:rPr lang="en-IE" u="sng" dirty="0" smtClean="0"/>
              <a:t>not</a:t>
            </a:r>
            <a:r>
              <a:rPr lang="en-IE" dirty="0" smtClean="0"/>
              <a:t> assumed to be false, simply unknown</a:t>
            </a:r>
          </a:p>
          <a:p>
            <a:pPr lvl="2"/>
            <a:r>
              <a:rPr lang="en-IE" dirty="0" smtClean="0"/>
              <a:t>Without further information, Vito may have children that we don’t know about!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Web data to be complete a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 smtClean="0">
                <a:solidFill>
                  <a:srgbClr val="FF0000"/>
                </a:solidFill>
              </a:rPr>
              <a:t>®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chemeClr val="tx1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Vito has at least one child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No Unique Name Assumption (No UNA)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4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Unique Name Assumption (No UNA)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/>
              <a:t>Do </a:t>
            </a:r>
            <a:r>
              <a:rPr lang="en-IE" u="sng" dirty="0"/>
              <a:t>not</a:t>
            </a:r>
            <a:r>
              <a:rPr lang="en-IE" dirty="0"/>
              <a:t> take a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Unique Name Assumption</a:t>
            </a:r>
            <a:r>
              <a:rPr lang="en-IE" dirty="0"/>
              <a:t>:</a:t>
            </a:r>
          </a:p>
          <a:p>
            <a:pPr lvl="2"/>
            <a:r>
              <a:rPr lang="en-IE" dirty="0"/>
              <a:t>Two or more IRIs may refer to the same thing!</a:t>
            </a:r>
          </a:p>
          <a:p>
            <a:pPr lvl="2"/>
            <a:r>
              <a:rPr lang="en-IE" dirty="0"/>
              <a:t>Without further information, the IRIs we know to be Vito’s children may refer to one real-world thing!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UNA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strict naming agreement on the Web </a:t>
            </a:r>
            <a:r>
              <a:rPr lang="en-IE" sz="20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</a:t>
            </a:r>
            <a:r>
              <a:rPr lang="en-IE" sz="2000" dirty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>
                <a:solidFill>
                  <a:srgbClr val="FF0000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02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start with some RDFS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4691" name="Picture 3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044405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331913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2843213" y="14859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3851275" y="13414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 flipH="1">
            <a:off x="2843213" y="2278063"/>
            <a:ext cx="3132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2" name="Rectangle 104"/>
          <p:cNvSpPr>
            <a:spLocks noChangeArrowheads="1"/>
          </p:cNvSpPr>
          <p:nvPr/>
        </p:nvSpPr>
        <p:spPr bwMode="auto">
          <a:xfrm>
            <a:off x="4140200" y="21463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2843213" y="1844675"/>
            <a:ext cx="3168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4" name="Rectangle 106"/>
          <p:cNvSpPr>
            <a:spLocks noChangeArrowheads="1"/>
          </p:cNvSpPr>
          <p:nvPr/>
        </p:nvSpPr>
        <p:spPr bwMode="auto">
          <a:xfrm>
            <a:off x="4059238" y="1700213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7" name="Rectangle 109"/>
          <p:cNvSpPr>
            <a:spLocks noChangeArrowheads="1"/>
          </p:cNvSpPr>
          <p:nvPr/>
        </p:nvSpPr>
        <p:spPr bwMode="auto">
          <a:xfrm>
            <a:off x="4067175" y="25781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06099" y="386238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/>
          </p:cNvSpPr>
          <p:nvPr/>
        </p:nvSpPr>
        <p:spPr bwMode="auto">
          <a:xfrm>
            <a:off x="606099" y="529272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0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" grpId="0" animBg="1"/>
      <p:bldP spid="114792" grpId="0" animBg="1"/>
      <p:bldP spid="114793" grpId="0" animBg="1"/>
      <p:bldP spid="114794" grpId="0" animBg="1"/>
      <p:bldP spid="114795" grpId="0" animBg="1"/>
      <p:bldP spid="1147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89050" y="35718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2843213" y="2133599"/>
            <a:ext cx="35290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67175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2843212" y="3352802"/>
            <a:ext cx="3529011" cy="1746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044431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34" name="Picture 20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8107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372224" y="2349500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4" y="2852738"/>
            <a:ext cx="1366839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72224" y="4221163"/>
            <a:ext cx="136683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606099" y="4792663"/>
            <a:ext cx="7773908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:Woman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</p:spTree>
    <p:extLst>
      <p:ext uri="{BB962C8B-B14F-4D97-AF65-F5344CB8AC3E}">
        <p14:creationId xmlns:p14="http://schemas.microsoft.com/office/powerpoint/2010/main" val="7739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1167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36" name="Picture 4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2843213" y="2133600"/>
            <a:ext cx="327025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903663" y="20018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3581400" y="4587081"/>
            <a:ext cx="5181600" cy="1138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50" name="Picture 18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4221163"/>
            <a:ext cx="148272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360487" y="558958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2127250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65585" y="355173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0" grpId="0" animBg="1"/>
      <p:bldP spid="120841" grpId="0" animBg="1"/>
      <p:bldP spid="120838" grpId="0" animBg="1"/>
      <p:bldP spid="120851" grpId="0" animBg="1"/>
      <p:bldP spid="120852" grpId="0" animBg="1"/>
      <p:bldP spid="1208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20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4222750"/>
            <a:ext cx="1482724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2843213" y="2132013"/>
            <a:ext cx="3270250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2883" name="Picture 3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1371" y="2001838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60350" y="4586288"/>
            <a:ext cx="5226050" cy="1139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113463" y="5589588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875463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443663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84" grpId="0" animBg="1"/>
      <p:bldP spid="122887" grpId="0" animBg="1"/>
      <p:bldP spid="122890" grpId="0" animBg="1"/>
      <p:bldP spid="122892" grpId="0" animBg="1"/>
      <p:bldP spid="122893" grpId="0" animBg="1"/>
      <p:bldP spid="1228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(In)Equality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Schema: </a:t>
            </a:r>
            <a:r>
              <a:rPr lang="en-IE" dirty="0" smtClean="0">
                <a:solidFill>
                  <a:srgbClr val="632523"/>
                </a:solidFill>
              </a:rPr>
              <a:t>R</a:t>
            </a:r>
            <a:r>
              <a:rPr lang="en-IE" dirty="0" smtClean="0">
                <a:solidFill>
                  <a:srgbClr val="254061"/>
                </a:solidFill>
              </a:rPr>
              <a:t>D</a:t>
            </a:r>
            <a:r>
              <a:rPr lang="en-IE" dirty="0" smtClean="0">
                <a:solidFill>
                  <a:srgbClr val="820069"/>
                </a:solidFill>
              </a:rPr>
              <a:t>F</a:t>
            </a:r>
            <a:r>
              <a:rPr lang="en-IE" dirty="0" smtClean="0">
                <a:solidFill>
                  <a:srgbClr val="0D5C00"/>
                </a:solidFill>
              </a:rPr>
              <a:t>S</a:t>
            </a:r>
            <a:endParaRPr lang="en-IE" dirty="0">
              <a:solidFill>
                <a:srgbClr val="0D5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lvl="1"/>
            <a:endParaRPr lang="en-IE" sz="2400" dirty="0">
              <a:solidFill>
                <a:srgbClr val="632523"/>
              </a:solidFill>
            </a:endParaRPr>
          </a:p>
          <a:p>
            <a:pPr lvl="1"/>
            <a:endParaRPr lang="en-IE" sz="24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990600" y="1417477"/>
            <a:ext cx="73914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632523"/>
                </a:solidFill>
              </a:rPr>
              <a:t>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>
                <a:solidFill>
                  <a:srgbClr val="632523"/>
                </a:solidFill>
              </a:rPr>
              <a:t> is a </a:t>
            </a:r>
            <a:r>
              <a:rPr lang="en-IE" sz="2800" dirty="0">
                <a:solidFill>
                  <a:srgbClr val="632523"/>
                </a:solidFill>
                <a:latin typeface="Segoe UI Semibold" panose="020B0702040204020203" pitchFamily="34" charset="0"/>
              </a:rPr>
              <a:t>sub-class</a:t>
            </a:r>
            <a:r>
              <a:rPr lang="en-IE" sz="2800" dirty="0">
                <a:solidFill>
                  <a:srgbClr val="632523"/>
                </a:solidFill>
              </a:rPr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632523"/>
                </a:solidFill>
              </a:rPr>
              <a:t>If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632523"/>
                </a:solidFill>
              </a:rPr>
              <a:t> then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x,rdf:type,d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71749"/>
            <a:ext cx="7391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254061"/>
                </a:solidFill>
              </a:rPr>
              <a:t>Property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>
                <a:solidFill>
                  <a:srgbClr val="254061"/>
                </a:solidFill>
              </a:rPr>
              <a:t> is a </a:t>
            </a:r>
            <a:r>
              <a:rPr lang="en-IE" sz="2800" dirty="0">
                <a:solidFill>
                  <a:srgbClr val="254061"/>
                </a:solidFill>
                <a:latin typeface="Segoe UI Semibold" panose="020B0702040204020203" pitchFamily="34" charset="0"/>
              </a:rPr>
              <a:t>sub-property</a:t>
            </a:r>
            <a:r>
              <a:rPr lang="en-IE" sz="2800" dirty="0">
                <a:solidFill>
                  <a:srgbClr val="254061"/>
                </a:solidFill>
              </a:rPr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254061"/>
                </a:solidFill>
              </a:rPr>
              <a:t>If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254061"/>
                </a:solidFill>
              </a:rPr>
              <a:t> then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x,q,y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726021"/>
            <a:ext cx="7391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820069"/>
                </a:solidFill>
              </a:rPr>
              <a:t>Property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820069"/>
                </a:solidFill>
              </a:rPr>
              <a:t> has </a:t>
            </a:r>
            <a:r>
              <a:rPr lang="en-IE" sz="2800" dirty="0">
                <a:solidFill>
                  <a:srgbClr val="820069"/>
                </a:solidFill>
                <a:latin typeface="Segoe UI Semibold" panose="020B0702040204020203" pitchFamily="34" charset="0"/>
              </a:rPr>
              <a:t>domain</a:t>
            </a:r>
            <a:r>
              <a:rPr lang="en-IE" sz="2800" dirty="0">
                <a:solidFill>
                  <a:srgbClr val="820069"/>
                </a:solidFill>
              </a:rPr>
              <a:t> class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820069"/>
                </a:solidFill>
              </a:rPr>
              <a:t>If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820069"/>
                </a:solidFill>
              </a:rPr>
              <a:t> then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880293"/>
            <a:ext cx="7391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0D5C00"/>
                </a:solidFill>
              </a:rPr>
              <a:t>Property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0D5C00"/>
                </a:solidFill>
              </a:rPr>
              <a:t> has </a:t>
            </a:r>
            <a:r>
              <a:rPr lang="en-IE" sz="2800" dirty="0">
                <a:solidFill>
                  <a:srgbClr val="0D5C00"/>
                </a:solidFill>
                <a:latin typeface="Segoe UI Semibold" panose="020B0702040204020203" pitchFamily="34" charset="0"/>
              </a:rPr>
              <a:t>range</a:t>
            </a:r>
            <a:r>
              <a:rPr lang="en-IE" sz="2800" dirty="0">
                <a:solidFill>
                  <a:srgbClr val="0D5C00"/>
                </a:solidFill>
              </a:rPr>
              <a:t> class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0D5C00"/>
                </a:solidFill>
              </a:rPr>
              <a:t>If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0D5C00"/>
                </a:solidFill>
              </a:rPr>
              <a:t> then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y,rdf:type,c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83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1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83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899" y="2636838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3095626" y="1580340"/>
            <a:ext cx="30892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09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612899" y="263683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24300" y="14128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13" name="Content Placeholder 2"/>
          <p:cNvSpPr>
            <a:spLocks/>
          </p:cNvSpPr>
          <p:nvPr/>
        </p:nvSpPr>
        <p:spPr bwMode="auto">
          <a:xfrm>
            <a:off x="1476375" y="5943600"/>
            <a:ext cx="64087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095625" y="2332811"/>
            <a:ext cx="308927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962400" y="22177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86198" y="2636838"/>
            <a:ext cx="1512000" cy="594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6" name="Picture 1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35004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451724" y="52990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20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250824" y="53006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0" name="AutoShape 20"/>
          <p:cNvCxnSpPr>
            <a:cxnSpLocks noChangeShapeType="1"/>
            <a:stCxn id="133124" idx="2"/>
          </p:cNvCxnSpPr>
          <p:nvPr/>
        </p:nvCxnSpPr>
        <p:spPr bwMode="auto">
          <a:xfrm rot="5400000">
            <a:off x="1341439" y="3389315"/>
            <a:ext cx="1404939" cy="620708"/>
          </a:xfrm>
          <a:prstGeom prst="bentConnector3">
            <a:avLst>
              <a:gd name="adj1" fmla="val 9958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33141" name="AutoShape 21"/>
          <p:cNvCxnSpPr>
            <a:cxnSpLocks noChangeShapeType="1"/>
            <a:endCxn id="133128" idx="2"/>
          </p:cNvCxnSpPr>
          <p:nvPr/>
        </p:nvCxnSpPr>
        <p:spPr bwMode="auto">
          <a:xfrm rot="16200000" flipV="1">
            <a:off x="6487319" y="3436143"/>
            <a:ext cx="1403350" cy="525464"/>
          </a:xfrm>
          <a:prstGeom prst="bentConnector3">
            <a:avLst>
              <a:gd name="adj1" fmla="val 35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908175" y="35734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35600" y="35734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4" name="AutoShape 24"/>
          <p:cNvCxnSpPr>
            <a:cxnSpLocks noChangeShapeType="1"/>
            <a:stCxn id="133135" idx="1"/>
          </p:cNvCxnSpPr>
          <p:nvPr/>
        </p:nvCxnSpPr>
        <p:spPr bwMode="auto">
          <a:xfrm rot="10800000" flipV="1">
            <a:off x="1733552" y="2934087"/>
            <a:ext cx="2152647" cy="146804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33145" name="AutoShape 25"/>
          <p:cNvCxnSpPr>
            <a:cxnSpLocks noChangeShapeType="1"/>
            <a:endCxn id="133135" idx="3"/>
          </p:cNvCxnSpPr>
          <p:nvPr/>
        </p:nvCxnSpPr>
        <p:spPr bwMode="auto">
          <a:xfrm rot="10800000">
            <a:off x="5398199" y="2934087"/>
            <a:ext cx="2053539" cy="1466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627313" y="33575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4859338" y="33702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5 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6" grpId="0" animBg="1"/>
      <p:bldP spid="133131" grpId="0" animBg="1"/>
      <p:bldP spid="133131" grpId="1" animBg="1"/>
      <p:bldP spid="133132" grpId="0" animBg="1"/>
      <p:bldP spid="133132" grpId="1" animBg="1"/>
      <p:bldP spid="133137" grpId="0" animBg="1"/>
      <p:bldP spid="133139" grpId="0" animBg="1"/>
      <p:bldP spid="133142" grpId="0" animBg="1"/>
      <p:bldP spid="133142" grpId="1" animBg="1"/>
      <p:bldP spid="133143" grpId="0" animBg="1"/>
      <p:bldP spid="133143" grpId="1" animBg="1"/>
      <p:bldP spid="133146" grpId="0" animBg="1"/>
      <p:bldP spid="1331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473" y="1315665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883275"/>
            <a:ext cx="8780621" cy="82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431603"/>
            <a:ext cx="381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Vito has at least two children!</a:t>
            </a:r>
          </a:p>
        </p:txBody>
      </p: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35375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4229621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8"/>
          <p:cNvCxnSpPr>
            <a:cxnSpLocks noChangeShapeType="1"/>
          </p:cNvCxnSpPr>
          <p:nvPr/>
        </p:nvCxnSpPr>
        <p:spPr bwMode="auto">
          <a:xfrm rot="16200000" flipH="1">
            <a:off x="4464581" y="2155091"/>
            <a:ext cx="4" cy="5942533"/>
          </a:xfrm>
          <a:prstGeom prst="bentConnector3">
            <a:avLst>
              <a:gd name="adj1" fmla="val 571510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796136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979712" y="524017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 animBg="1"/>
      <p:bldP spid="26" grpId="0" animBg="1"/>
      <p:bldP spid="27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Inconsistency in OWL …</a:t>
            </a:r>
            <a:endParaRPr lang="en-IE" dirty="0"/>
          </a:p>
        </p:txBody>
      </p:sp>
      <p:pic>
        <p:nvPicPr>
          <p:cNvPr id="4" name="Picture 1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650" y="1838199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18366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61086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3649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216275" y="2498598"/>
            <a:ext cx="294481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98146" y="2355724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216275" y="3242323"/>
            <a:ext cx="2944811" cy="87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0696" y="310819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007269" y="4339162"/>
            <a:ext cx="7129462" cy="1071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17" y="5437062"/>
            <a:ext cx="3179514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Property Axioms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90581"/>
            <a:ext cx="8202612" cy="187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3481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6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60363" y="2925763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2" name="Picture 28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4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851275" y="29241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57673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1908175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2312988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7" name="Rectangle 41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nimBg="1"/>
      <p:bldP spid="127015" grpId="0" animBg="1"/>
      <p:bldP spid="127016" grpId="0" animBg="1"/>
      <p:bldP spid="1270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2644"/>
            <a:ext cx="8202612" cy="187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686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3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945188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835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2417763" y="24209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nimBg="1"/>
      <p:bldP spid="135186" grpId="0" animBg="1"/>
      <p:bldP spid="135196" grpId="0" animBg="1"/>
      <p:bldP spid="1351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2843213" y="19050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3191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7175" y="17732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7813"/>
            <a:ext cx="8202612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067175" y="2578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6011862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 animBg="1"/>
      <p:bldP spid="1290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40961" name="Picture 26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2000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0966" name="Picture 1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8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2195513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3" name="Rectangle 23"/>
          <p:cNvSpPr>
            <a:spLocks noChangeArrowheads="1"/>
          </p:cNvSpPr>
          <p:nvPr/>
        </p:nvSpPr>
        <p:spPr bwMode="auto">
          <a:xfrm>
            <a:off x="5651500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3924300" y="365918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354013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US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3014" name="Picture 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2195513" y="198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58435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1327" name="AutoShape 15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924300" y="365918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574507" y="0"/>
            <a:ext cx="1583141" cy="301532"/>
          </a:xfrm>
          <a:custGeom>
            <a:avLst/>
            <a:gdLst>
              <a:gd name="connsiteX0" fmla="*/ 1078174 w 1583141"/>
              <a:gd name="connsiteY0" fmla="*/ 81887 h 301532"/>
              <a:gd name="connsiteX1" fmla="*/ 1146412 w 1583141"/>
              <a:gd name="connsiteY1" fmla="*/ 122830 h 301532"/>
              <a:gd name="connsiteX2" fmla="*/ 1173708 w 1583141"/>
              <a:gd name="connsiteY2" fmla="*/ 204717 h 301532"/>
              <a:gd name="connsiteX3" fmla="*/ 1296538 w 1583141"/>
              <a:gd name="connsiteY3" fmla="*/ 245660 h 301532"/>
              <a:gd name="connsiteX4" fmla="*/ 1337481 w 1583141"/>
              <a:gd name="connsiteY4" fmla="*/ 259308 h 301532"/>
              <a:gd name="connsiteX5" fmla="*/ 1446663 w 1583141"/>
              <a:gd name="connsiteY5" fmla="*/ 272956 h 301532"/>
              <a:gd name="connsiteX6" fmla="*/ 1555845 w 1583141"/>
              <a:gd name="connsiteY6" fmla="*/ 259308 h 301532"/>
              <a:gd name="connsiteX7" fmla="*/ 1583141 w 1583141"/>
              <a:gd name="connsiteY7" fmla="*/ 177421 h 301532"/>
              <a:gd name="connsiteX8" fmla="*/ 1542197 w 1583141"/>
              <a:gd name="connsiteY8" fmla="*/ 13648 h 301532"/>
              <a:gd name="connsiteX9" fmla="*/ 1501254 w 1583141"/>
              <a:gd name="connsiteY9" fmla="*/ 0 h 301532"/>
              <a:gd name="connsiteX10" fmla="*/ 1255594 w 1583141"/>
              <a:gd name="connsiteY10" fmla="*/ 13648 h 301532"/>
              <a:gd name="connsiteX11" fmla="*/ 1160060 w 1583141"/>
              <a:gd name="connsiteY11" fmla="*/ 40944 h 301532"/>
              <a:gd name="connsiteX12" fmla="*/ 1119117 w 1583141"/>
              <a:gd name="connsiteY12" fmla="*/ 81887 h 301532"/>
              <a:gd name="connsiteX13" fmla="*/ 1078174 w 1583141"/>
              <a:gd name="connsiteY13" fmla="*/ 109182 h 301532"/>
              <a:gd name="connsiteX14" fmla="*/ 1064526 w 1583141"/>
              <a:gd name="connsiteY14" fmla="*/ 150126 h 301532"/>
              <a:gd name="connsiteX15" fmla="*/ 641445 w 1583141"/>
              <a:gd name="connsiteY15" fmla="*/ 163773 h 301532"/>
              <a:gd name="connsiteX16" fmla="*/ 600502 w 1583141"/>
              <a:gd name="connsiteY16" fmla="*/ 177421 h 301532"/>
              <a:gd name="connsiteX17" fmla="*/ 395786 w 1583141"/>
              <a:gd name="connsiteY17" fmla="*/ 204717 h 301532"/>
              <a:gd name="connsiteX18" fmla="*/ 191069 w 1583141"/>
              <a:gd name="connsiteY18" fmla="*/ 272956 h 301532"/>
              <a:gd name="connsiteX19" fmla="*/ 95535 w 1583141"/>
              <a:gd name="connsiteY19" fmla="*/ 300251 h 301532"/>
              <a:gd name="connsiteX20" fmla="*/ 0 w 1583141"/>
              <a:gd name="connsiteY20" fmla="*/ 300251 h 3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41" h="301532">
                <a:moveTo>
                  <a:pt x="1078174" y="81887"/>
                </a:moveTo>
                <a:cubicBezTo>
                  <a:pt x="1100920" y="95535"/>
                  <a:pt x="1130127" y="101891"/>
                  <a:pt x="1146412" y="122830"/>
                </a:cubicBezTo>
                <a:cubicBezTo>
                  <a:pt x="1164076" y="145541"/>
                  <a:pt x="1146412" y="195619"/>
                  <a:pt x="1173708" y="204717"/>
                </a:cubicBezTo>
                <a:lnTo>
                  <a:pt x="1296538" y="245660"/>
                </a:lnTo>
                <a:cubicBezTo>
                  <a:pt x="1310186" y="250209"/>
                  <a:pt x="1323206" y="257524"/>
                  <a:pt x="1337481" y="259308"/>
                </a:cubicBezTo>
                <a:lnTo>
                  <a:pt x="1446663" y="272956"/>
                </a:lnTo>
                <a:cubicBezTo>
                  <a:pt x="1483057" y="268407"/>
                  <a:pt x="1525798" y="280341"/>
                  <a:pt x="1555845" y="259308"/>
                </a:cubicBezTo>
                <a:cubicBezTo>
                  <a:pt x="1579416" y="242808"/>
                  <a:pt x="1583141" y="177421"/>
                  <a:pt x="1583141" y="177421"/>
                </a:cubicBezTo>
                <a:cubicBezTo>
                  <a:pt x="1578433" y="135048"/>
                  <a:pt x="1588064" y="50341"/>
                  <a:pt x="1542197" y="13648"/>
                </a:cubicBezTo>
                <a:cubicBezTo>
                  <a:pt x="1530963" y="4661"/>
                  <a:pt x="1514902" y="4549"/>
                  <a:pt x="1501254" y="0"/>
                </a:cubicBezTo>
                <a:cubicBezTo>
                  <a:pt x="1419367" y="4549"/>
                  <a:pt x="1337270" y="6223"/>
                  <a:pt x="1255594" y="13648"/>
                </a:cubicBezTo>
                <a:cubicBezTo>
                  <a:pt x="1232030" y="15790"/>
                  <a:pt x="1184297" y="32865"/>
                  <a:pt x="1160060" y="40944"/>
                </a:cubicBezTo>
                <a:cubicBezTo>
                  <a:pt x="1146412" y="54592"/>
                  <a:pt x="1133944" y="69531"/>
                  <a:pt x="1119117" y="81887"/>
                </a:cubicBezTo>
                <a:cubicBezTo>
                  <a:pt x="1106516" y="92388"/>
                  <a:pt x="1088420" y="96374"/>
                  <a:pt x="1078174" y="109182"/>
                </a:cubicBezTo>
                <a:cubicBezTo>
                  <a:pt x="1069187" y="120416"/>
                  <a:pt x="1078801" y="148342"/>
                  <a:pt x="1064526" y="150126"/>
                </a:cubicBezTo>
                <a:cubicBezTo>
                  <a:pt x="924515" y="167627"/>
                  <a:pt x="782472" y="159224"/>
                  <a:pt x="641445" y="163773"/>
                </a:cubicBezTo>
                <a:cubicBezTo>
                  <a:pt x="627797" y="168322"/>
                  <a:pt x="614609" y="174600"/>
                  <a:pt x="600502" y="177421"/>
                </a:cubicBezTo>
                <a:cubicBezTo>
                  <a:pt x="569111" y="183699"/>
                  <a:pt x="422355" y="201396"/>
                  <a:pt x="395786" y="204717"/>
                </a:cubicBezTo>
                <a:lnTo>
                  <a:pt x="191069" y="272956"/>
                </a:lnTo>
                <a:cubicBezTo>
                  <a:pt x="166837" y="281033"/>
                  <a:pt x="119092" y="298109"/>
                  <a:pt x="95535" y="300251"/>
                </a:cubicBezTo>
                <a:cubicBezTo>
                  <a:pt x="63821" y="303134"/>
                  <a:pt x="31845" y="300251"/>
                  <a:pt x="0" y="300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426403"/>
            <a:ext cx="3373755" cy="186690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#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everything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itself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001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726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859726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060000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" name="AutoShape 32"/>
          <p:cNvCxnSpPr>
            <a:cxnSpLocks noChangeShapeType="1"/>
          </p:cNvCxnSpPr>
          <p:nvPr/>
        </p:nvCxnSpPr>
        <p:spPr bwMode="auto">
          <a:xfrm rot="16200000" flipH="1">
            <a:off x="5988291" y="2558955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1174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6200000" flipH="1">
            <a:off x="2305291" y="2558954"/>
            <a:ext cx="1078707" cy="30163"/>
          </a:xfrm>
          <a:prstGeom prst="bentConnector4">
            <a:avLst>
              <a:gd name="adj1" fmla="val -103"/>
              <a:gd name="adj2" fmla="val -506943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6858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0525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7312024" y="2781300"/>
            <a:ext cx="147637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7312024" y="2781300"/>
            <a:ext cx="147637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305675" y="55165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50"/>
            <a:ext cx="6781800" cy="1595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9826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870075" y="2781300"/>
            <a:ext cx="14859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49164" name="AutoShape 32"/>
          <p:cNvCxnSpPr>
            <a:cxnSpLocks noChangeShapeType="1"/>
            <a:stCxn id="49161" idx="3"/>
          </p:cNvCxnSpPr>
          <p:nvPr/>
        </p:nvCxnSpPr>
        <p:spPr bwMode="auto">
          <a:xfrm>
            <a:off x="3352800" y="1881982"/>
            <a:ext cx="3956050" cy="7064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716463" y="1773238"/>
            <a:ext cx="133369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Aside</a:t>
            </a:r>
            <a:r>
              <a:rPr lang="en-IE"/>
              <a:t> </a:t>
            </a:r>
            <a:r>
              <a:rPr lang="en-IE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Tom Hagen, the adopted son of Vito</a:t>
            </a:r>
            <a:endParaRPr lang="en-IE" dirty="0"/>
          </a:p>
          <a:p>
            <a:pPr lvl="1"/>
            <a:r>
              <a:rPr lang="en-IE" dirty="0" smtClean="0"/>
              <a:t>Maybe he has two fathers?</a:t>
            </a:r>
          </a:p>
        </p:txBody>
      </p:sp>
      <p:pic>
        <p:nvPicPr>
          <p:cNvPr id="20482" name="Picture 2" descr="https://s-media-cache-ak0.pinimg.com/originals/a7/fb/4d/a7fb4d6809019b9c0a21fd22d84c1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05000"/>
            <a:ext cx="4191000" cy="23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777" y="1161990"/>
            <a:ext cx="7622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we said </a:t>
            </a:r>
            <a:r>
              <a:rPr lang="en-IE" sz="20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was functional?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9810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305675" y="27813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981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1841500" y="2779713"/>
            <a:ext cx="146896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305675" y="55165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49"/>
            <a:ext cx="6934199" cy="1393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39276" name="AutoShape 12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61366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1212" name="AutoShape 13"/>
          <p:cNvCxnSpPr>
            <a:cxnSpLocks noChangeShapeType="1"/>
          </p:cNvCxnSpPr>
          <p:nvPr/>
        </p:nvCxnSpPr>
        <p:spPr bwMode="auto">
          <a:xfrm flipV="1">
            <a:off x="3352800" y="1881188"/>
            <a:ext cx="3954463" cy="1587"/>
          </a:xfrm>
          <a:prstGeom prst="bentConnector3">
            <a:avLst>
              <a:gd name="adj1" fmla="val 49981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4716463" y="1773238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305675" y="2781300"/>
            <a:ext cx="148272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IE" sz="1700" dirty="0" smtClean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rot="10800000">
            <a:off x="4803776" y="1022032"/>
            <a:ext cx="2127248" cy="2995539"/>
          </a:xfrm>
          <a:prstGeom prst="bentConnector3">
            <a:avLst>
              <a:gd name="adj1" fmla="val 85025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611159"/>
            <a:ext cx="8928100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;</a:t>
            </a:r>
            <a:r>
              <a:rPr lang="en-IE" sz="14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; :born “1922-04-16”^^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endParaRPr lang="en-IE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:Singleton ;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:born “1922-04-16”^^</a:t>
            </a:r>
            <a:r>
              <a:rPr lang="en-IE" sz="1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</a:t>
            </a:r>
            <a:r>
              <a:rPr lang="en-IE" sz="14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:born 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6" y="3103562"/>
            <a:ext cx="148362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08696" y="4905565"/>
            <a:ext cx="1483621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26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12271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931024" y="1922938"/>
            <a:ext cx="147126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" y="1921350"/>
            <a:ext cx="1486014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3489" y="3747909"/>
            <a:ext cx="148601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3104290"/>
            <a:ext cx="1482725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31024" y="4944169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1922-04-16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12"/>
          <p:cNvCxnSpPr>
            <a:cxnSpLocks noChangeShapeType="1"/>
            <a:stCxn id="2053" idx="1"/>
            <a:endCxn id="2050" idx="3"/>
          </p:cNvCxnSpPr>
          <p:nvPr/>
        </p:nvCxnSpPr>
        <p:spPr bwMode="auto">
          <a:xfrm rot="10800000">
            <a:off x="4792318" y="4002882"/>
            <a:ext cx="2138706" cy="1468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35" name="AutoShape 12"/>
          <p:cNvCxnSpPr>
            <a:cxnSpLocks noChangeShapeType="1"/>
            <a:stCxn id="17" idx="1"/>
            <a:endCxn id="2050" idx="3"/>
          </p:cNvCxnSpPr>
          <p:nvPr/>
        </p:nvCxnSpPr>
        <p:spPr bwMode="auto">
          <a:xfrm rot="10800000" flipV="1">
            <a:off x="4792319" y="1022031"/>
            <a:ext cx="2138707" cy="2980849"/>
          </a:xfrm>
          <a:prstGeom prst="bentConnector3">
            <a:avLst>
              <a:gd name="adj1" fmla="val 84459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563059" y="3879071"/>
            <a:ext cx="5450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0" name="AutoShape 12"/>
          <p:cNvCxnSpPr>
            <a:cxnSpLocks noChangeShapeType="1"/>
            <a:stCxn id="2051" idx="3"/>
            <a:endCxn id="51205" idx="1"/>
          </p:cNvCxnSpPr>
          <p:nvPr/>
        </p:nvCxnSpPr>
        <p:spPr bwMode="auto">
          <a:xfrm flipV="1">
            <a:off x="1669506" y="1022031"/>
            <a:ext cx="1639189" cy="1812599"/>
          </a:xfrm>
          <a:prstGeom prst="bentConnector3">
            <a:avLst>
              <a:gd name="adj1" fmla="val 78473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3" name="AutoShape 12"/>
          <p:cNvCxnSpPr>
            <a:cxnSpLocks noChangeShapeType="1"/>
            <a:stCxn id="2051" idx="3"/>
            <a:endCxn id="2050" idx="1"/>
          </p:cNvCxnSpPr>
          <p:nvPr/>
        </p:nvCxnSpPr>
        <p:spPr bwMode="auto">
          <a:xfrm>
            <a:off x="1669506" y="2834630"/>
            <a:ext cx="1639190" cy="1168251"/>
          </a:xfrm>
          <a:prstGeom prst="bentConnector3">
            <a:avLst>
              <a:gd name="adj1" fmla="val 78502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981200" y="269613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3308695" y="122712"/>
            <a:ext cx="1495082" cy="2159000"/>
            <a:chOff x="3308695" y="122712"/>
            <a:chExt cx="1495082" cy="2159000"/>
          </a:xfrm>
        </p:grpSpPr>
        <p:pic>
          <p:nvPicPr>
            <p:cNvPr id="5120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8695" y="122712"/>
              <a:ext cx="1495082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16"/>
            <p:cNvSpPr txBox="1">
              <a:spLocks noChangeArrowheads="1"/>
            </p:cNvSpPr>
            <p:nvPr/>
          </p:nvSpPr>
          <p:spPr bwMode="auto">
            <a:xfrm>
              <a:off x="3308696" y="1921350"/>
              <a:ext cx="1483621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IE" dirty="0" smtClean="0">
                  <a:latin typeface="Inconsolata" panose="020B0609030003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:Connie</a:t>
              </a:r>
              <a:endPara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180285" y="838200"/>
            <a:ext cx="141705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122 0.4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419600"/>
            <a:ext cx="6668251" cy="1192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4038" y="12700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3094038" y="30686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  <a:endCxn id="49162" idx="3"/>
          </p:cNvCxnSpPr>
          <p:nvPr/>
        </p:nvCxnSpPr>
        <p:spPr bwMode="auto">
          <a:xfrm rot="16200000" flipH="1">
            <a:off x="4037408" y="2709464"/>
            <a:ext cx="1078708" cy="2"/>
          </a:xfrm>
          <a:prstGeom prst="bentConnector4">
            <a:avLst>
              <a:gd name="adj1" fmla="val 1972"/>
              <a:gd name="adj2" fmla="val 114301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5029200" y="257096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2607469" y="2590800"/>
            <a:ext cx="395843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65900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127125" y="2916237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73513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983512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179388" y="4419600"/>
            <a:ext cx="6668251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743" y="111759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24743" y="2916236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65899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owl:propertyDisjointWith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88722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96419" y="2441187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3" name="Content Placeholder 2"/>
          <p:cNvSpPr>
            <a:spLocks/>
          </p:cNvSpPr>
          <p:nvPr/>
        </p:nvSpPr>
        <p:spPr bwMode="auto">
          <a:xfrm>
            <a:off x="177800" y="4419599"/>
            <a:ext cx="6669839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propertyDisjoint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1118393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23037" y="2917031"/>
            <a:ext cx="1547813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Negative property assertions</a:t>
            </a:r>
            <a:endParaRPr lang="en-IE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10000" y="190817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¬</a:t>
            </a:r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75087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177800" y="4419599"/>
            <a:ext cx="6669839" cy="1828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65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property axioms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1024" y="1489292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would be the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owl:inverseOf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property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fatherOf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24" y="2322834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24" y="315637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owl:TransitiveProperty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024" y="3989918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owl:propertyChainAxiom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hasNiece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024" y="484701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024" y="5634335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owl:FunctionalProperty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</p:spTree>
    <p:extLst>
      <p:ext uri="{BB962C8B-B14F-4D97-AF65-F5344CB8AC3E}">
        <p14:creationId xmlns:p14="http://schemas.microsoft.com/office/powerpoint/2010/main" val="11781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Class Axioms in </a:t>
            </a:r>
            <a:r>
              <a:rPr lang="en-IE" dirty="0" smtClean="0"/>
              <a:t>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9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9" y="1773238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37" y="3571875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598488"/>
            <a:ext cx="1390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905000" y="2133599"/>
            <a:ext cx="22058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520602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905000" y="3384547"/>
            <a:ext cx="2160904" cy="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2520602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590550" y="4911389"/>
            <a:ext cx="8077200" cy="1865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rgbClr val="117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:Mary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:Human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110831" y="2284413"/>
            <a:ext cx="139064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906" y="2906713"/>
            <a:ext cx="1435573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4065905" y="4419600"/>
            <a:ext cx="143557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310436" y="3571875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01480" y="3384548"/>
            <a:ext cx="1808956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096000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5501480" y="2133599"/>
            <a:ext cx="1808957" cy="1390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6000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US" sz="28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27" idx="3"/>
            <a:endCxn id="63502" idx="2"/>
          </p:cNvCxnSpPr>
          <p:nvPr/>
        </p:nvCxnSpPr>
        <p:spPr bwMode="auto">
          <a:xfrm flipV="1">
            <a:off x="5338762" y="2565400"/>
            <a:ext cx="2736057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220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,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2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86200" y="4630737"/>
            <a:ext cx="14525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8" y="2565401"/>
            <a:ext cx="2588954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(ii)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15" idx="3"/>
            <a:endCxn id="63502" idx="2"/>
          </p:cNvCxnSpPr>
          <p:nvPr/>
        </p:nvCxnSpPr>
        <p:spPr bwMode="auto">
          <a:xfrm flipV="1">
            <a:off x="7467600" y="2565400"/>
            <a:ext cx="607219" cy="116602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532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 smtClean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0239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00237" y="4630737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9" y="2565401"/>
            <a:ext cx="602991" cy="1166019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2831307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984873" y="4629944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336707" y="3731420"/>
            <a:ext cx="2648166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26099" y="3581400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Definitions in OWL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Description Logics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92949" y="2276475"/>
            <a:ext cx="1447801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9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7470" name="Picture 14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759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484437" y="45593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4" name="AutoShape 18"/>
          <p:cNvCxnSpPr>
            <a:cxnSpLocks noChangeShapeType="1"/>
          </p:cNvCxnSpPr>
          <p:nvPr/>
        </p:nvCxnSpPr>
        <p:spPr bwMode="auto">
          <a:xfrm flipV="1">
            <a:off x="3967163" y="2708275"/>
            <a:ext cx="892175" cy="950913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27538" y="31416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6" name="AutoShape 20"/>
          <p:cNvCxnSpPr>
            <a:cxnSpLocks noChangeShapeType="1"/>
            <a:endCxn id="57349" idx="2"/>
          </p:cNvCxnSpPr>
          <p:nvPr/>
        </p:nvCxnSpPr>
        <p:spPr bwMode="auto">
          <a:xfrm rot="16200000" flipV="1">
            <a:off x="1558529" y="2733278"/>
            <a:ext cx="1022350" cy="829470"/>
          </a:xfrm>
          <a:prstGeom prst="bentConnector3">
            <a:avLst>
              <a:gd name="adj1" fmla="val -31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200150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30812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:Mother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.</a:t>
            </a:r>
          </a:p>
        </p:txBody>
      </p:sp>
      <p:cxnSp>
        <p:nvCxnSpPr>
          <p:cNvPr id="147479" name="AutoShape 23"/>
          <p:cNvCxnSpPr>
            <a:cxnSpLocks noChangeShapeType="1"/>
            <a:endCxn id="57347" idx="2"/>
          </p:cNvCxnSpPr>
          <p:nvPr/>
        </p:nvCxnSpPr>
        <p:spPr bwMode="auto">
          <a:xfrm flipV="1">
            <a:off x="3967163" y="2636838"/>
            <a:ext cx="3849687" cy="10223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380288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65" name="Text Box 37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1349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5" grpId="0" animBg="1"/>
      <p:bldP spid="147477" grpId="0" animBg="1"/>
      <p:bldP spid="14748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76475"/>
            <a:ext cx="14478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5" name="Picture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5429" name="Picture 21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1650" y="29241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4970" y="2636838"/>
            <a:ext cx="3926687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7" name="AutoShape 29"/>
          <p:cNvCxnSpPr>
            <a:cxnSpLocks noChangeShapeType="1"/>
          </p:cNvCxnSpPr>
          <p:nvPr/>
        </p:nvCxnSpPr>
        <p:spPr bwMode="auto">
          <a:xfrm rot="10800000">
            <a:off x="4806950" y="2659063"/>
            <a:ext cx="774700" cy="11652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4356100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2771775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22" name="Content Placeholder 2"/>
          <p:cNvSpPr>
            <a:spLocks/>
          </p:cNvSpPr>
          <p:nvPr/>
        </p:nvSpPr>
        <p:spPr bwMode="auto">
          <a:xfrm>
            <a:off x="63500" y="5230813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:Parent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nimBg="1"/>
      <p:bldP spid="145432" grpId="0" animBg="1"/>
      <p:bldP spid="1454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5529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302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5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5580063" y="46513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0" name="AutoShape 40"/>
          <p:cNvCxnSpPr>
            <a:cxnSpLocks noChangeShapeType="1"/>
          </p:cNvCxnSpPr>
          <p:nvPr/>
        </p:nvCxnSpPr>
        <p:spPr bwMode="auto">
          <a:xfrm flipV="1">
            <a:off x="7062788" y="2657475"/>
            <a:ext cx="804862" cy="10953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7486650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2" name="AutoShape 42"/>
          <p:cNvCxnSpPr>
            <a:cxnSpLocks noChangeShapeType="1"/>
            <a:endCxn id="55303" idx="2"/>
          </p:cNvCxnSpPr>
          <p:nvPr/>
        </p:nvCxnSpPr>
        <p:spPr bwMode="auto">
          <a:xfrm rot="10800000">
            <a:off x="1654969" y="2638425"/>
            <a:ext cx="3925094" cy="1114426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3403" name="Rectangle 43"/>
          <p:cNvSpPr>
            <a:spLocks noChangeArrowheads="1"/>
          </p:cNvSpPr>
          <p:nvPr/>
        </p:nvSpPr>
        <p:spPr bwMode="auto">
          <a:xfrm>
            <a:off x="3348038" y="35861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9" grpId="0" animBg="1"/>
      <p:bldP spid="143401" grpId="0" animBg="1"/>
      <p:bldP spid="14340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US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(or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2800" baseline="-250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392278" y="963276"/>
            <a:ext cx="18923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8800" baseline="-25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8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[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US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</a:t>
            </a:r>
            <a:r>
              <a:rPr lang="en-IE" u="sng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	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.</a:t>
            </a:r>
          </a:p>
        </p:txBody>
      </p:sp>
      <p:pic>
        <p:nvPicPr>
          <p:cNvPr id="24" name="Picture 2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92576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6148" y="2636838"/>
            <a:ext cx="3925502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</a:rPr>
              <a:t>¬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54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4spoilers.com/wp-content/uploads/2014/06/Spoiler-Al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25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:Dead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    	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stCxn id="18" idx="1"/>
            <a:endCxn id="59410" idx="2"/>
          </p:cNvCxnSpPr>
          <p:nvPr/>
        </p:nvCxnSpPr>
        <p:spPr bwMode="auto">
          <a:xfrm rot="10800000">
            <a:off x="1656149" y="2636838"/>
            <a:ext cx="742565" cy="118745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6" descr="154px-Karleone-insid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713" y="292496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411413" y="4725194"/>
            <a:ext cx="14700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" name="AutoShape 27"/>
          <p:cNvCxnSpPr>
            <a:cxnSpLocks noChangeShapeType="1"/>
            <a:stCxn id="18" idx="3"/>
            <a:endCxn id="59394" idx="2"/>
          </p:cNvCxnSpPr>
          <p:nvPr/>
        </p:nvCxnSpPr>
        <p:spPr bwMode="auto">
          <a:xfrm flipV="1">
            <a:off x="3881438" y="2655888"/>
            <a:ext cx="3942794" cy="116840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182569" y="325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</a:rPr>
              <a:t>¬ 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54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42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241424" y="4572000"/>
            <a:ext cx="6877569" cy="173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(:Vito :Michael :Vincent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769070" y="1387944"/>
            <a:ext cx="64943" cy="3010694"/>
          </a:xfrm>
          <a:prstGeom prst="bentConnector3">
            <a:avLst>
              <a:gd name="adj1" fmla="val 45200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559645" y="597369"/>
            <a:ext cx="64944" cy="4591845"/>
          </a:xfrm>
          <a:prstGeom prst="bentConnector3">
            <a:avLst>
              <a:gd name="adj1" fmla="val 451996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366060" y="-212288"/>
            <a:ext cx="68186" cy="6207917"/>
          </a:xfrm>
          <a:prstGeom prst="bentConnector3">
            <a:avLst>
              <a:gd name="adj1" fmla="val 43525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1208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60183" y="287170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02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5" y="4673747"/>
            <a:ext cx="111561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599" y="3989536"/>
            <a:ext cx="4975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579017" y="2596356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1143000" y="2875676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awn mower | significado de lawn mower en el Longman Dictionary of  Contemporary English | LDO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3272632"/>
            <a:ext cx="1115616" cy="1393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01798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:Choppy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8" name="Picture 4" descr="Hand lawnmower icon. Outline hand lawnmower vector icon for web design  isolated on white background: Lizenzfreie Vektorgrafik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366837" cy="136683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2133600" y="3989536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328366" y="38481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82392" y="4665871"/>
            <a:ext cx="136584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:Lawnmower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181600" y="3481704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6000" dirty="0" smtClean="0">
                <a:latin typeface="Calibri Light" panose="020F0302020204030204" pitchFamily="34" charset="0"/>
              </a:rPr>
              <a:t>¬</a:t>
            </a: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endParaRPr lang="en-US" sz="6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629400" y="3809355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" name="Content Placeholder 2"/>
          <p:cNvSpPr>
            <a:spLocks/>
          </p:cNvSpPr>
          <p:nvPr/>
        </p:nvSpPr>
        <p:spPr bwMode="auto">
          <a:xfrm>
            <a:off x="63500" y="5243513"/>
            <a:ext cx="9004300" cy="1538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Need to be careful using ≡ with </a:t>
            </a:r>
            <a:r>
              <a:rPr lang="en-US" sz="2000" dirty="0" err="1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If all of X’s parents are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s, X is a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But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does not have parents, so all its parents are trivially anything!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Thus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a </a:t>
            </a:r>
            <a:r>
              <a:rPr lang="en-US" sz="2000" dirty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3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023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321031" y="287339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13135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109020" y="3272632"/>
            <a:ext cx="1115617" cy="1397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05163" y="2875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_:someone . _:someone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5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2117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767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</p:spTree>
    <p:extLst>
      <p:ext uri="{BB962C8B-B14F-4D97-AF65-F5344CB8AC3E}">
        <p14:creationId xmlns:p14="http://schemas.microsoft.com/office/powerpoint/2010/main" val="15216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:Narcissist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:loves :Michael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Narcissist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Define a class with a given number of values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2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4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</a:t>
            </a:r>
            <a:endParaRPr lang="en-IE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endParaRPr lang="en-IE" sz="4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820069"/>
                </a:solidFill>
              </a:rPr>
              <a:t>≥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295400" y="2746288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  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  <a:endParaRPr lang="en-IE" i="1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1295400" y="4114800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pPr lvl="2"/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298222" y="5486400"/>
            <a:ext cx="7769578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3390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Qualified 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26462" cy="4906963"/>
          </a:xfrm>
        </p:spPr>
        <p:txBody>
          <a:bodyPr>
            <a:normAutofit/>
          </a:bodyPr>
          <a:lstStyle/>
          <a:p>
            <a:r>
              <a:rPr lang="en-IE" dirty="0" smtClean="0"/>
              <a:t>Define a class with a given number of values from a given class for a property:</a:t>
            </a: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=2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hasLimb.Leg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endParaRPr lang="en-US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>
              <a:solidFill>
                <a:srgbClr val="00B0F0"/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hasCurrentMember.Godfather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IE" sz="4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rgbClr val="00B0F0"/>
                </a:solidFill>
              </a:rPr>
              <a:t>Min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 </a:t>
            </a:r>
            <a:r>
              <a:rPr lang="en-US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>
                <a:solidFill>
                  <a:srgbClr val="820069"/>
                </a:solidFill>
              </a:rPr>
              <a:t>≥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sibling.Twin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r>
              <a:rPr lang="en-IE" sz="1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US" sz="3200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295400" y="56388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:sibling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:Twin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1295400" y="27432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:Leg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1295400" y="41910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:Godfather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1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class axioms/definitions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1979" y="1872531"/>
            <a:ext cx="367522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:Equine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be equivalent to the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owl:unionOf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which classes?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872532"/>
            <a:ext cx="36576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difference/relation between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owl:complementOf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owl:disjointWith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79" y="342900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offspring of </a:t>
            </a:r>
            <a:r>
              <a:rPr lang="en-IE" sz="2000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:Equine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4138168"/>
            <a:ext cx="870555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owl:someValuesFrom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:Uncle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979" y="485769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might we codify the semantics of 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OnlyChild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OWL?</a:t>
            </a:r>
          </a:p>
        </p:txBody>
      </p:sp>
    </p:spTree>
    <p:extLst>
      <p:ext uri="{BB962C8B-B14F-4D97-AF65-F5344CB8AC3E}">
        <p14:creationId xmlns:p14="http://schemas.microsoft.com/office/powerpoint/2010/main" val="2169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2412" y="4676090"/>
            <a:ext cx="6911976" cy="365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</a:t>
            </a:r>
            <a:r>
              <a:rPr lang="en-US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Slides are examples, not definitions</a:t>
            </a:r>
            <a:endParaRPr lang="en-GB"/>
          </a:p>
        </p:txBody>
      </p:sp>
      <p:pic>
        <p:nvPicPr>
          <p:cNvPr id="26" name="Picture 13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6631" y="34655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381544" y="5265737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8" name="AutoShape 38"/>
          <p:cNvCxnSpPr>
            <a:cxnSpLocks noChangeShapeType="1"/>
            <a:endCxn id="61449" idx="2"/>
          </p:cNvCxnSpPr>
          <p:nvPr/>
        </p:nvCxnSpPr>
        <p:spPr bwMode="auto">
          <a:xfrm rot="10800000">
            <a:off x="1296195" y="2925763"/>
            <a:ext cx="6150439" cy="1021556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099380" y="37616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27" grpId="0" animBg="1"/>
      <p:bldP spid="2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804"/>
            <a:ext cx="7628957" cy="26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0,661"/>
  <p:tag name="ORIGINALWIDTH" val="3280,958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invisible] node[elab,anchor=mid,invisible] {rdf:type} (zia);&#10;\end{tikzpicture}&#10;\end{document}"/>
  <p:tag name="IGUANATEXSIZE" val="20"/>
  <p:tag name="IGUANATEXCURSOR" val="2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20,6893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green!60!black] node[elab,anchor=mid,text=green!60!black] {rdf:type} (zia);&#10;\end{tikzpicture}&#10;\end{document}"/>
  <p:tag name="IGUANATEXSIZE" val="20"/>
  <p:tag name="IGUANATEXCURSOR" val="26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2,3298"/>
  <p:tag name="ORIGINALWIDTH" val="1433,4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brown!40!black}&#10;\begin{tabular}{r@{~}l}&#10; ({\color{blue}$x$},\texttt{:dam},{\color{blue}$z_1$}), ({\color{blue}$x$},\texttt{:sire},{\color{blue}$z_2$}), &amp; \\&#10; ({\color{blue}$y$},\texttt{:dam},{\color{blue}$z_1$}), ({\color{blue}$y$},\texttt{:sire},{\color{blue}$z_2$}), &amp; \\&#10; ({\color{blue}$y$},\texttt{rdf:type},\texttt{:Zebroid})  &amp; \\&#10; $\rightarrow$ ({\color{blue}$x$},\texttt{rdf:type},\texttt{:Zebroid})&#10;\end{tabular}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Means new to OWL version 2.0!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32538</TotalTime>
  <Words>3245</Words>
  <Application>Microsoft Office PowerPoint</Application>
  <PresentationFormat>On-screen Show (4:3)</PresentationFormat>
  <Paragraphs>716</Paragraphs>
  <Slides>88</Slides>
  <Notes>41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CC7220-1 La Web de Datos Primavera 2023  Lecture  4: Web Ontology Language (OWL) [I]</vt:lpstr>
      <vt:lpstr>Last time …</vt:lpstr>
      <vt:lpstr>Semantic Web: Logic</vt:lpstr>
      <vt:lpstr>RDF Schema: RDFS</vt:lpstr>
      <vt:lpstr>Today's topic ...</vt:lpstr>
      <vt:lpstr>Semantic Web: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Ontology Language: OWL</vt:lpstr>
      <vt:lpstr>OWL (2): A Web Standard</vt:lpstr>
      <vt:lpstr>Formal Underpinnings: Description Logics</vt:lpstr>
      <vt:lpstr>For today: A running example</vt:lpstr>
      <vt:lpstr>Logical Assumptions</vt:lpstr>
      <vt:lpstr>Open World Assumption (OWA)</vt:lpstr>
      <vt:lpstr>Open World Assumption</vt:lpstr>
      <vt:lpstr>No Unique Name Assumption (No UNA)</vt:lpstr>
      <vt:lpstr>No Unique Name Assumption (No UNA)</vt:lpstr>
      <vt:lpstr>PowerPoint Presentation</vt:lpstr>
      <vt:lpstr>PowerPoint Presentation</vt:lpstr>
      <vt:lpstr>PowerPoint Presentation</vt:lpstr>
      <vt:lpstr>PowerPoint Presentation</vt:lpstr>
      <vt:lpstr>Let’s start with some RDFS …</vt:lpstr>
      <vt:lpstr>PowerPoint Presentation</vt:lpstr>
      <vt:lpstr>PowerPoint Presentation</vt:lpstr>
      <vt:lpstr>PowerPoint Presentation</vt:lpstr>
      <vt:lpstr>PowerPoint Presentation</vt:lpstr>
      <vt:lpstr>(In)Equality in OWL …</vt:lpstr>
      <vt:lpstr>PowerPoint Presentation</vt:lpstr>
      <vt:lpstr>PowerPoint Presentation</vt:lpstr>
      <vt:lpstr>Inconsistency in OWL …</vt:lpstr>
      <vt:lpstr>Property Axioms in OWL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property assertions</vt:lpstr>
      <vt:lpstr>Recap OWL property axioms</vt:lpstr>
      <vt:lpstr>Class Axioms in OWL</vt:lpstr>
      <vt:lpstr>PowerPoint Presentation</vt:lpstr>
      <vt:lpstr>PowerPoint Presentation</vt:lpstr>
      <vt:lpstr>PowerPoint Presentation</vt:lpstr>
      <vt:lpstr>Class Definitions in OWL</vt:lpstr>
      <vt:lpstr>Description Logics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Cardinality restrictions (≥, ≤,=)</vt:lpstr>
      <vt:lpstr>Qualified cardinality restrictions (≥, ≤,=)</vt:lpstr>
      <vt:lpstr>Recap OWL class axioms/definitions</vt:lpstr>
      <vt:lpstr>Slides are examples, not definitions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1136</cp:revision>
  <cp:lastPrinted>2017-08-02T00:22:32Z</cp:lastPrinted>
  <dcterms:created xsi:type="dcterms:W3CDTF">2006-08-16T00:00:00Z</dcterms:created>
  <dcterms:modified xsi:type="dcterms:W3CDTF">2023-08-28T07:16:06Z</dcterms:modified>
</cp:coreProperties>
</file>